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1"/>
  </p:notesMasterIdLst>
  <p:sldIdLst>
    <p:sldId id="639" r:id="rId3"/>
    <p:sldId id="406" r:id="rId4"/>
    <p:sldId id="661" r:id="rId5"/>
    <p:sldId id="641" r:id="rId6"/>
    <p:sldId id="379" r:id="rId7"/>
    <p:sldId id="644" r:id="rId8"/>
    <p:sldId id="645" r:id="rId9"/>
    <p:sldId id="646" r:id="rId10"/>
    <p:sldId id="647" r:id="rId11"/>
    <p:sldId id="649" r:id="rId12"/>
    <p:sldId id="651" r:id="rId13"/>
    <p:sldId id="394" r:id="rId14"/>
    <p:sldId id="628" r:id="rId15"/>
    <p:sldId id="629" r:id="rId16"/>
    <p:sldId id="631" r:id="rId17"/>
    <p:sldId id="632" r:id="rId18"/>
    <p:sldId id="654" r:id="rId19"/>
    <p:sldId id="634" r:id="rId20"/>
    <p:sldId id="655" r:id="rId21"/>
    <p:sldId id="636" r:id="rId22"/>
    <p:sldId id="656" r:id="rId23"/>
    <p:sldId id="638" r:id="rId24"/>
    <p:sldId id="657" r:id="rId25"/>
    <p:sldId id="662" r:id="rId26"/>
    <p:sldId id="658" r:id="rId27"/>
    <p:sldId id="663" r:id="rId28"/>
    <p:sldId id="659" r:id="rId29"/>
    <p:sldId id="660" r:id="rId30"/>
  </p:sldIdLst>
  <p:sldSz cx="24384000" cy="13716000"/>
  <p:notesSz cx="6858000" cy="9144000"/>
  <p:custDataLst>
    <p:tags r:id="rId3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3E2EC"/>
    <a:srgbClr val="DDDDDD"/>
    <a:srgbClr val="242452"/>
    <a:srgbClr val="E7F7FF"/>
    <a:srgbClr val="D6F7FE"/>
    <a:srgbClr val="EEF7E9"/>
    <a:srgbClr val="0000FF"/>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8" autoAdjust="0"/>
    <p:restoredTop sz="69412" autoAdjust="0"/>
  </p:normalViewPr>
  <p:slideViewPr>
    <p:cSldViewPr>
      <p:cViewPr varScale="1">
        <p:scale>
          <a:sx n="29" d="100"/>
          <a:sy n="29" d="100"/>
        </p:scale>
        <p:origin x="1142" y="53"/>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311355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55122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99954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6705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87151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6105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08709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27</a:t>
            </a:fld>
            <a:endParaRPr lang="en-US"/>
          </a:p>
        </p:txBody>
      </p:sp>
    </p:spTree>
    <p:extLst>
      <p:ext uri="{BB962C8B-B14F-4D97-AF65-F5344CB8AC3E}">
        <p14:creationId xmlns:p14="http://schemas.microsoft.com/office/powerpoint/2010/main" val="404511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3.png"/><Relationship Id="rId2" Type="http://schemas.openxmlformats.org/officeDocument/2006/relationships/slideLayout" Target="../slideLayouts/slideLayout45.xml"/><Relationship Id="rId16"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799" r:id="rId26"/>
    <p:sldLayoutId id="2147483798" r:id="rId27"/>
    <p:sldLayoutId id="2147483797" r:id="rId28"/>
    <p:sldLayoutId id="2147483796" r:id="rId29"/>
    <p:sldLayoutId id="2147483795" r:id="rId30"/>
    <p:sldLayoutId id="2147483794" r:id="rId31"/>
    <p:sldLayoutId id="2147483793" r:id="rId32"/>
    <p:sldLayoutId id="2147483792" r:id="rId33"/>
    <p:sldLayoutId id="2147483791" r:id="rId34"/>
    <p:sldLayoutId id="2147483790" r:id="rId35"/>
    <p:sldLayoutId id="2147483789" r:id="rId36"/>
    <p:sldLayoutId id="2147483788" r:id="rId37"/>
    <p:sldLayoutId id="2147483787" r:id="rId38"/>
    <p:sldLayoutId id="2147483786" r:id="rId39"/>
    <p:sldLayoutId id="2147483785" r:id="rId40"/>
    <p:sldLayoutId id="2147483784" r:id="rId41"/>
    <p:sldLayoutId id="2147483783" r:id="rId42"/>
    <p:sldLayoutId id="2147483782" r:id="rId43"/>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6.jpe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16.jpeg"/><Relationship Id="rId2" Type="http://schemas.openxmlformats.org/officeDocument/2006/relationships/image" Target="../media/image280.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1.png"/><Relationship Id="rId4" Type="http://schemas.openxmlformats.org/officeDocument/2006/relationships/image" Target="../media/image30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6.jpe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6.jpe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6.jpe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6.jpe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7.wmf"/><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54.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7" Type="http://schemas.openxmlformats.org/officeDocument/2006/relationships/image" Target="../media/image18.wmf"/><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16.jpeg"/><Relationship Id="rId4" Type="http://schemas.openxmlformats.org/officeDocument/2006/relationships/image" Target="../media/image540.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7" Type="http://schemas.openxmlformats.org/officeDocument/2006/relationships/image" Target="../media/image18.wmf"/><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oleObject" Target="../embeddings/oleObject3.bin"/><Relationship Id="rId11" Type="http://schemas.openxmlformats.org/officeDocument/2006/relationships/image" Target="../media/image571.png"/><Relationship Id="rId5" Type="http://schemas.openxmlformats.org/officeDocument/2006/relationships/image" Target="../media/image16.jpeg"/><Relationship Id="rId10" Type="http://schemas.openxmlformats.org/officeDocument/2006/relationships/image" Target="../media/image19.wmf"/><Relationship Id="rId4" Type="http://schemas.openxmlformats.org/officeDocument/2006/relationships/image" Target="../media/image540.png"/><Relationship Id="rId9"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7" Type="http://schemas.openxmlformats.org/officeDocument/2006/relationships/image" Target="../media/image62.png"/><Relationship Id="rId12" Type="http://schemas.openxmlformats.org/officeDocument/2006/relationships/oleObject" Target="../embeddings/oleObject6.bin"/><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16.jpeg"/><Relationship Id="rId10" Type="http://schemas.openxmlformats.org/officeDocument/2006/relationships/image" Target="../media/image20.wmf"/><Relationship Id="rId4" Type="http://schemas.openxmlformats.org/officeDocument/2006/relationships/image" Target="../media/image59.png"/><Relationship Id="rId9"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5.png"/><Relationship Id="rId7"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16.jpeg"/><Relationship Id="rId4" Type="http://schemas.openxmlformats.org/officeDocument/2006/relationships/image" Target="../media/image570.png"/></Relationships>
</file>

<file path=ppt/slides/_rels/slide2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5.png"/><Relationship Id="rId7"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wmf"/><Relationship Id="rId11" Type="http://schemas.openxmlformats.org/officeDocument/2006/relationships/image" Target="../media/image72.png"/><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6.jpeg"/><Relationship Id="rId9"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43085" y="1752600"/>
            <a:ext cx="22872030" cy="11316857"/>
            <a:chOff x="1421999" y="1793810"/>
            <a:chExt cx="22872030" cy="11316857"/>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21999" y="1793810"/>
              <a:ext cx="22872030" cy="11316857"/>
              <a:chOff x="1421999" y="1793810"/>
              <a:chExt cx="22872030" cy="11316857"/>
            </a:xfrm>
          </p:grpSpPr>
          <p:grpSp>
            <p:nvGrpSpPr>
              <p:cNvPr id="69" name="Group 68"/>
              <p:cNvGrpSpPr/>
              <p:nvPr/>
            </p:nvGrpSpPr>
            <p:grpSpPr>
              <a:xfrm>
                <a:off x="1575873" y="1797127"/>
                <a:ext cx="22680054" cy="10817083"/>
                <a:chOff x="-3538955" y="3448230"/>
                <a:chExt cx="22680054" cy="10817083"/>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817083"/>
                  <a:chOff x="-3538955" y="3448230"/>
                  <a:chExt cx="22680054" cy="10817083"/>
                </a:xfrm>
              </p:grpSpPr>
              <p:sp>
                <p:nvSpPr>
                  <p:cNvPr id="72" name="Rounded Rectangle 71"/>
                  <p:cNvSpPr/>
                  <p:nvPr/>
                </p:nvSpPr>
                <p:spPr>
                  <a:xfrm>
                    <a:off x="-3538955" y="3592713"/>
                    <a:ext cx="22680054" cy="10672600"/>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400799" y="1793810"/>
                <a:ext cx="1777892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515103" y="2010866"/>
                <a:ext cx="17778926" cy="830997"/>
              </a:xfrm>
              <a:prstGeom prst="rect">
                <a:avLst/>
              </a:prstGeom>
              <a:noFill/>
            </p:spPr>
            <p:txBody>
              <a:bodyPr wrap="square" rtlCol="0">
                <a:spAutoFit/>
              </a:bodyPr>
              <a:lstStyle/>
              <a:p>
                <a:r>
                  <a:rPr lang="vi-VN" sz="4800" b="1">
                    <a:solidFill>
                      <a:srgbClr val="FF0000"/>
                    </a:solidFill>
                    <a:latin typeface="+mj-lt"/>
                  </a:rPr>
                  <a:t>CHƯƠNG </a:t>
                </a:r>
                <a:r>
                  <a:rPr lang="en-US" sz="4800" b="1">
                    <a:solidFill>
                      <a:srgbClr val="FF0000"/>
                    </a:solidFill>
                    <a:latin typeface="Times New Roman" panose="02020603050405020304" pitchFamily="18" charset="0"/>
                    <a:cs typeface="Times New Roman" panose="02020603050405020304" pitchFamily="18" charset="0"/>
                  </a:rPr>
                  <a:t>IX</a:t>
                </a:r>
                <a:r>
                  <a:rPr lang="vi-VN" sz="4800" b="1">
                    <a:solidFill>
                      <a:srgbClr val="FF0000"/>
                    </a:solidFill>
                    <a:latin typeface="+mj-lt"/>
                  </a:rPr>
                  <a:t>. </a:t>
                </a:r>
                <a:r>
                  <a:rPr lang="en-US" sz="4800" b="1">
                    <a:solidFill>
                      <a:srgbClr val="FF0000"/>
                    </a:solidFill>
                    <a:latin typeface="Times New Roman" panose="02020603050405020304" pitchFamily="18" charset="0"/>
                    <a:cs typeface="Times New Roman" panose="02020603050405020304" pitchFamily="18" charset="0"/>
                  </a:rPr>
                  <a:t>TÍNH XÁC SUẤT THEO ĐỊNH NGHĨA CỔ ĐIỂN</a:t>
                </a:r>
                <a:endParaRPr lang="vi-VN" sz="4800" b="1">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21999" y="9356598"/>
                <a:ext cx="1418260" cy="2307775"/>
                <a:chOff x="7426581" y="6918135"/>
                <a:chExt cx="1818554" cy="2308043"/>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26581" y="7044083"/>
                  <a:ext cx="1818554" cy="2182095"/>
                  <a:chOff x="7426581" y="7044083"/>
                  <a:chExt cx="1818554" cy="2182095"/>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2"/>
                    <a:ext cx="656097" cy="707968"/>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sp>
                <p:nvSpPr>
                  <p:cNvPr id="4" name="Round Same Side Corner Rectangle 51">
                    <a:extLst>
                      <a:ext uri="{FF2B5EF4-FFF2-40B4-BE49-F238E27FC236}">
                        <a16:creationId xmlns:a16="http://schemas.microsoft.com/office/drawing/2014/main" id="{7B597A5C-CE9E-C30F-3B48-F96F4746D583}"/>
                      </a:ext>
                    </a:extLst>
                  </p:cNvPr>
                  <p:cNvSpPr/>
                  <p:nvPr/>
                </p:nvSpPr>
                <p:spPr>
                  <a:xfrm rot="5400000">
                    <a:off x="7920275" y="794392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CE2232F-50FB-D0FC-5A4C-74441FB4E125}"/>
                      </a:ext>
                    </a:extLst>
                  </p:cNvPr>
                  <p:cNvSpPr txBox="1"/>
                  <p:nvPr/>
                </p:nvSpPr>
                <p:spPr>
                  <a:xfrm>
                    <a:off x="7902232" y="8503609"/>
                    <a:ext cx="656097" cy="707968"/>
                  </a:xfrm>
                  <a:prstGeom prst="rect">
                    <a:avLst/>
                  </a:prstGeom>
                  <a:noFill/>
                </p:spPr>
                <p:txBody>
                  <a:bodyPr wrap="squar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050466" y="3048000"/>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632151"/>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9928651" y="3116471"/>
            <a:ext cx="10156064" cy="1769972"/>
          </a:xfrm>
          <a:prstGeom prst="rect">
            <a:avLst/>
          </a:prstGeom>
        </p:spPr>
        <p:txBody>
          <a:bodyPr wrap="square">
            <a:spAutoFit/>
          </a:bodyPr>
          <a:lstStyle/>
          <a:p>
            <a:pPr algn="ctr">
              <a:lnSpc>
                <a:spcPct val="106000"/>
              </a:lnSpc>
              <a:spcAft>
                <a:spcPts val="800"/>
              </a:spcAft>
            </a:pPr>
            <a:r>
              <a:rPr lang="en-US" sz="5800" b="1">
                <a:solidFill>
                  <a:srgbClr val="FCFFEF"/>
                </a:solidFill>
                <a:latin typeface="Times New Roman" pitchFamily="18" charset="0"/>
                <a:ea typeface="Cascadia Mono"/>
                <a:cs typeface="Times New Roman" pitchFamily="18" charset="0"/>
              </a:rPr>
              <a:t>BÀI TẬP CUỐI CHƯƠNG IX </a:t>
            </a:r>
            <a:r>
              <a:rPr lang="en-US" sz="4800" b="1">
                <a:solidFill>
                  <a:srgbClr val="FCFFEF"/>
                </a:solidFill>
                <a:effectLst/>
                <a:latin typeface="Times New Roman" pitchFamily="18" charset="0"/>
                <a:ea typeface="Calibri"/>
                <a:cs typeface="Times New Roman" pitchFamily="18" charset="0"/>
              </a:rPr>
              <a:t>(</a:t>
            </a:r>
            <a:r>
              <a:rPr lang="en-US" sz="4800" b="1">
                <a:solidFill>
                  <a:srgbClr val="FCFFEF"/>
                </a:solidFill>
                <a:latin typeface="Times New Roman" pitchFamily="18" charset="0"/>
                <a:ea typeface="Calibri"/>
                <a:cs typeface="Times New Roman" pitchFamily="18" charset="0"/>
              </a:rPr>
              <a:t>1</a:t>
            </a:r>
            <a:r>
              <a:rPr lang="en-US" sz="4800" b="1">
                <a:solidFill>
                  <a:srgbClr val="FCFFEF"/>
                </a:solidFill>
                <a:effectLst/>
                <a:latin typeface="Times New Roman" pitchFamily="18" charset="0"/>
                <a:ea typeface="Calibri"/>
                <a:cs typeface="Times New Roman" pitchFamily="18" charset="0"/>
              </a:rPr>
              <a:t> </a:t>
            </a:r>
            <a:r>
              <a:rPr lang="en-US" sz="4800" b="1" err="1">
                <a:solidFill>
                  <a:srgbClr val="FCFFEF"/>
                </a:solidFill>
                <a:effectLst/>
                <a:latin typeface="Times New Roman" pitchFamily="18" charset="0"/>
                <a:ea typeface="Calibri"/>
                <a:cs typeface="Times New Roman" pitchFamily="18" charset="0"/>
              </a:rPr>
              <a:t>tiết</a:t>
            </a:r>
            <a:r>
              <a:rPr lang="en-US" sz="4800" b="1">
                <a:solidFill>
                  <a:srgbClr val="FCFFEF"/>
                </a:solidFill>
                <a:effectLst/>
                <a:latin typeface="Times New Roman" pitchFamily="18" charset="0"/>
                <a:ea typeface="Calibri"/>
                <a:cs typeface="Times New Roman" pitchFamily="18" charset="0"/>
              </a:rPr>
              <a:t>)</a:t>
            </a:r>
            <a:endParaRPr lang="en-US" sz="4800">
              <a:effectLst/>
              <a:latin typeface="Times New Roman" pitchFamily="18" charset="0"/>
              <a:ea typeface="Calibri"/>
              <a:cs typeface="Times New Roman" pitchFamily="18" charset="0"/>
            </a:endParaRPr>
          </a:p>
        </p:txBody>
      </p:sp>
      <p:sp>
        <p:nvSpPr>
          <p:cNvPr id="6" name="Rectangle 5"/>
          <p:cNvSpPr/>
          <p:nvPr/>
        </p:nvSpPr>
        <p:spPr>
          <a:xfrm>
            <a:off x="2323633" y="5924496"/>
            <a:ext cx="10671126" cy="800219"/>
          </a:xfrm>
          <a:prstGeom prst="rect">
            <a:avLst/>
          </a:prstGeom>
        </p:spPr>
        <p:txBody>
          <a:bodyPr wrap="none">
            <a:spAutoFit/>
          </a:bodyPr>
          <a:lstStyle/>
          <a:p>
            <a:r>
              <a:rPr lang="en-US" sz="4600" b="1">
                <a:latin typeface="Times New Roman" pitchFamily="18" charset="0"/>
                <a:cs typeface="Times New Roman" pitchFamily="18" charset="0"/>
              </a:rPr>
              <a:t>  </a:t>
            </a:r>
            <a:r>
              <a:rPr lang="en-US" sz="4600" b="1">
                <a:solidFill>
                  <a:srgbClr val="242452"/>
                </a:solidFill>
                <a:latin typeface="Times New Roman" pitchFamily="18" charset="0"/>
                <a:cs typeface="Times New Roman" pitchFamily="18" charset="0"/>
              </a:rPr>
              <a:t>HOẠT ĐỘNG 1: ÔN TẬP LÝ THUYẾT</a:t>
            </a:r>
            <a:endParaRPr lang="en-US" sz="4600">
              <a:solidFill>
                <a:srgbClr val="242452"/>
              </a:solidFill>
              <a:latin typeface="Times New Roman" pitchFamily="18" charset="0"/>
              <a:cs typeface="Times New Roman" pitchFamily="18" charset="0"/>
            </a:endParaRPr>
          </a:p>
        </p:txBody>
      </p:sp>
      <p:sp>
        <p:nvSpPr>
          <p:cNvPr id="7" name="Rectangle 6"/>
          <p:cNvSpPr/>
          <p:nvPr/>
        </p:nvSpPr>
        <p:spPr>
          <a:xfrm>
            <a:off x="2586951" y="7726224"/>
            <a:ext cx="7995650" cy="800219"/>
          </a:xfrm>
          <a:prstGeom prst="rect">
            <a:avLst/>
          </a:prstGeom>
        </p:spPr>
        <p:txBody>
          <a:bodyPr wrap="none">
            <a:spAutoFit/>
          </a:bodyPr>
          <a:lstStyle/>
          <a:p>
            <a:r>
              <a:rPr lang="en-US" sz="4600" b="1">
                <a:solidFill>
                  <a:srgbClr val="242452"/>
                </a:solidFill>
                <a:latin typeface="Times New Roman" pitchFamily="18" charset="0"/>
                <a:cs typeface="Times New Roman" pitchFamily="18" charset="0"/>
              </a:rPr>
              <a:t>HOẠT ĐỘNG 2: LUYỆN TẬP</a:t>
            </a:r>
            <a:endParaRPr lang="en-US" sz="460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7768024" cy="800219"/>
          </a:xfrm>
          <a:prstGeom prst="rect">
            <a:avLst/>
          </a:prstGeom>
        </p:spPr>
        <p:txBody>
          <a:bodyPr wrap="none">
            <a:spAutoFit/>
          </a:bodyPr>
          <a:lstStyle/>
          <a:p>
            <a:r>
              <a:rPr lang="en-US" sz="4600" b="1">
                <a:solidFill>
                  <a:srgbClr val="242452"/>
                </a:solidFill>
                <a:latin typeface="Times New Roman" pitchFamily="18" charset="0"/>
                <a:cs typeface="Times New Roman" pitchFamily="18" charset="0"/>
              </a:rPr>
              <a:t>HOẠT ĐỘNG 3: VẬN DỤNG</a:t>
            </a:r>
            <a:endParaRPr lang="en-US" sz="4600">
              <a:solidFill>
                <a:srgbClr val="242452"/>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36AB2B01-F04E-290B-503F-B05B7F265A1C}"/>
              </a:ext>
            </a:extLst>
          </p:cNvPr>
          <p:cNvSpPr/>
          <p:nvPr/>
        </p:nvSpPr>
        <p:spPr>
          <a:xfrm>
            <a:off x="2700764" y="10870715"/>
            <a:ext cx="10475560" cy="800219"/>
          </a:xfrm>
          <a:prstGeom prst="rect">
            <a:avLst/>
          </a:prstGeom>
        </p:spPr>
        <p:txBody>
          <a:bodyPr wrap="none">
            <a:spAutoFit/>
          </a:bodyPr>
          <a:lstStyle/>
          <a:p>
            <a:r>
              <a:rPr lang="en-US" sz="4600" b="1">
                <a:solidFill>
                  <a:srgbClr val="242452"/>
                </a:solidFill>
                <a:latin typeface="Times New Roman" pitchFamily="18" charset="0"/>
                <a:cs typeface="Times New Roman" pitchFamily="18" charset="0"/>
              </a:rPr>
              <a:t>HOẠT ĐỘNG 4: BÀI TẬP LUYỆN TẬP</a:t>
            </a:r>
            <a:endParaRPr lang="en-US" sz="460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3918AFF-D53A-C83D-B3DF-CBAA99FF8F37}"/>
              </a:ext>
            </a:extLst>
          </p:cNvPr>
          <p:cNvSpPr txBox="1"/>
          <p:nvPr/>
        </p:nvSpPr>
        <p:spPr>
          <a:xfrm>
            <a:off x="219075" y="2645783"/>
            <a:ext cx="23806102" cy="4784451"/>
          </a:xfrm>
          <a:prstGeom prst="rect">
            <a:avLst/>
          </a:prstGeom>
          <a:noFill/>
        </p:spPr>
        <p:txBody>
          <a:bodyPr wrap="square">
            <a:spAutoFit/>
          </a:bodyPr>
          <a:lstStyle/>
          <a:p>
            <a:pPr>
              <a:lnSpc>
                <a:spcPct val="107000"/>
              </a:lnSpc>
              <a:spcAft>
                <a:spcPts val="800"/>
              </a:spcAft>
            </a:pPr>
            <a:r>
              <a:rPr lang="fr-FR"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Nhiệm vụ 4 : </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9.20.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Dự báo thời tiết trong ba ngày thứ Hai, thứ Ba, thứ Tư của tuần sau cho biết, trong mỗi ngày này, khả năng có mưa và không mưa như nhau.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a) Vẽ sơ đồ hình cây mô tả không gian mẫu.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b) Tính xác suất của các biến cố:</a:t>
            </a:r>
          </a:p>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i="1">
                <a:solidFill>
                  <a:srgbClr val="000000"/>
                </a:solidFill>
                <a:effectLst/>
                <a:latin typeface="Tahoma" panose="020B0604030504040204" pitchFamily="34" charset="0"/>
                <a:ea typeface="Tahoma" panose="020B0604030504040204" pitchFamily="34" charset="0"/>
                <a:cs typeface="Tahoma" panose="020B0604030504040204" pitchFamily="34" charset="0"/>
              </a:rPr>
              <a:t>F:</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“Trong ba ngày, có đúng một ngày có mưa”;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i="1">
                <a:solidFill>
                  <a:srgbClr val="000000"/>
                </a:solidFill>
                <a:effectLst/>
                <a:latin typeface="Tahoma" panose="020B0604030504040204" pitchFamily="34" charset="0"/>
                <a:ea typeface="Tahoma" panose="020B0604030504040204" pitchFamily="34" charset="0"/>
                <a:cs typeface="Tahoma" panose="020B0604030504040204" pitchFamily="34" charset="0"/>
              </a:rPr>
              <a:t>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“Trong ba ngày, có ít nhất hai ngày không mưa".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67C1961-B083-BA1A-5E30-0CC57724BEA2}"/>
              </a:ext>
            </a:extLst>
          </p:cNvPr>
          <p:cNvSpPr txBox="1"/>
          <p:nvPr/>
        </p:nvSpPr>
        <p:spPr>
          <a:xfrm>
            <a:off x="902363" y="7350260"/>
            <a:ext cx="3529488" cy="768031"/>
          </a:xfrm>
          <a:prstGeom prst="rect">
            <a:avLst/>
          </a:prstGeom>
          <a:noFill/>
        </p:spPr>
        <p:txBody>
          <a:bodyPr wrap="square">
            <a:spAutoFit/>
          </a:bodyPr>
          <a:lstStyle/>
          <a:p>
            <a:pPr algn="ctr">
              <a:lnSpc>
                <a:spcPct val="107000"/>
              </a:lnSpc>
              <a:spcAft>
                <a:spcPts val="800"/>
              </a:spcAft>
              <a:tabLst>
                <a:tab pos="3599815" algn="l"/>
                <a:tab pos="5039995" algn="l"/>
              </a:tabLst>
            </a:pPr>
            <a:r>
              <a:rPr lang="vi-VN"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6F636E02-9A0E-DDEE-F669-EB484E4156BB}"/>
              </a:ext>
            </a:extLst>
          </p:cNvPr>
          <p:cNvCxnSpPr>
            <a:cxnSpLocks/>
            <a:stCxn id="23" idx="2"/>
            <a:endCxn id="19" idx="0"/>
          </p:cNvCxnSpPr>
          <p:nvPr/>
        </p:nvCxnSpPr>
        <p:spPr>
          <a:xfrm flipH="1">
            <a:off x="13822903" y="11416576"/>
            <a:ext cx="1497361" cy="957099"/>
          </a:xfrm>
          <a:prstGeom prst="straightConnector1">
            <a:avLst/>
          </a:prstGeom>
          <a:noFill/>
          <a:ln w="57150" cap="flat" cmpd="sng" algn="ctr">
            <a:solidFill>
              <a:srgbClr val="3333FF"/>
            </a:solidFill>
            <a:prstDash val="solid"/>
            <a:miter lim="800000"/>
            <a:tailEnd type="triangle"/>
          </a:ln>
          <a:effectLst/>
        </p:spPr>
      </p:cxnSp>
      <p:cxnSp>
        <p:nvCxnSpPr>
          <p:cNvPr id="11" name="Straight Arrow Connector 10">
            <a:extLst>
              <a:ext uri="{FF2B5EF4-FFF2-40B4-BE49-F238E27FC236}">
                <a16:creationId xmlns:a16="http://schemas.microsoft.com/office/drawing/2014/main" id="{6139D10A-FBC7-48D3-395F-8764A4D4D191}"/>
              </a:ext>
            </a:extLst>
          </p:cNvPr>
          <p:cNvCxnSpPr>
            <a:cxnSpLocks/>
            <a:stCxn id="23" idx="2"/>
            <a:endCxn id="20" idx="0"/>
          </p:cNvCxnSpPr>
          <p:nvPr/>
        </p:nvCxnSpPr>
        <p:spPr>
          <a:xfrm>
            <a:off x="15320264" y="11416576"/>
            <a:ext cx="1540502" cy="957099"/>
          </a:xfrm>
          <a:prstGeom prst="straightConnector1">
            <a:avLst/>
          </a:prstGeom>
          <a:noFill/>
          <a:ln w="57150" cap="flat" cmpd="sng" algn="ctr">
            <a:solidFill>
              <a:srgbClr val="3333FF"/>
            </a:solidFill>
            <a:prstDash val="solid"/>
            <a:miter lim="800000"/>
            <a:tailEnd type="triangle"/>
          </a:ln>
          <a:effectLst/>
        </p:spPr>
      </p:cxnSp>
      <p:cxnSp>
        <p:nvCxnSpPr>
          <p:cNvPr id="12" name="Straight Arrow Connector 11">
            <a:extLst>
              <a:ext uri="{FF2B5EF4-FFF2-40B4-BE49-F238E27FC236}">
                <a16:creationId xmlns:a16="http://schemas.microsoft.com/office/drawing/2014/main" id="{48A297F0-289B-0E9E-936F-BDF367A05203}"/>
              </a:ext>
            </a:extLst>
          </p:cNvPr>
          <p:cNvCxnSpPr>
            <a:cxnSpLocks/>
            <a:stCxn id="24" idx="2"/>
            <a:endCxn id="21" idx="0"/>
          </p:cNvCxnSpPr>
          <p:nvPr/>
        </p:nvCxnSpPr>
        <p:spPr>
          <a:xfrm flipH="1">
            <a:off x="20294702" y="11224411"/>
            <a:ext cx="1249160" cy="1138957"/>
          </a:xfrm>
          <a:prstGeom prst="straightConnector1">
            <a:avLst/>
          </a:prstGeom>
          <a:noFill/>
          <a:ln w="57150" cap="flat" cmpd="sng" algn="ctr">
            <a:solidFill>
              <a:srgbClr val="3333FF"/>
            </a:solidFill>
            <a:prstDash val="solid"/>
            <a:miter lim="800000"/>
            <a:tailEnd type="triangle"/>
          </a:ln>
          <a:effectLst/>
        </p:spPr>
      </p:cxnSp>
      <p:cxnSp>
        <p:nvCxnSpPr>
          <p:cNvPr id="13" name="Straight Arrow Connector 12">
            <a:extLst>
              <a:ext uri="{FF2B5EF4-FFF2-40B4-BE49-F238E27FC236}">
                <a16:creationId xmlns:a16="http://schemas.microsoft.com/office/drawing/2014/main" id="{50071D57-EF87-5887-2D45-46D0644BA298}"/>
              </a:ext>
            </a:extLst>
          </p:cNvPr>
          <p:cNvCxnSpPr>
            <a:cxnSpLocks/>
            <a:stCxn id="24" idx="2"/>
            <a:endCxn id="22" idx="0"/>
          </p:cNvCxnSpPr>
          <p:nvPr/>
        </p:nvCxnSpPr>
        <p:spPr>
          <a:xfrm>
            <a:off x="21543862" y="11224411"/>
            <a:ext cx="1446715" cy="1149264"/>
          </a:xfrm>
          <a:prstGeom prst="straightConnector1">
            <a:avLst/>
          </a:prstGeom>
          <a:noFill/>
          <a:ln w="57150" cap="flat" cmpd="sng" algn="ctr">
            <a:solidFill>
              <a:srgbClr val="3333FF"/>
            </a:solidFill>
            <a:prstDash val="solid"/>
            <a:miter lim="800000"/>
            <a:tailEnd type="triangle"/>
          </a:ln>
          <a:effectLst/>
        </p:spPr>
      </p:cxnSp>
      <p:cxnSp>
        <p:nvCxnSpPr>
          <p:cNvPr id="14" name="Straight Arrow Connector 13">
            <a:extLst>
              <a:ext uri="{FF2B5EF4-FFF2-40B4-BE49-F238E27FC236}">
                <a16:creationId xmlns:a16="http://schemas.microsoft.com/office/drawing/2014/main" id="{5258D3F2-2874-1689-22BF-16135D6B3182}"/>
              </a:ext>
            </a:extLst>
          </p:cNvPr>
          <p:cNvCxnSpPr>
            <a:cxnSpLocks/>
            <a:stCxn id="28" idx="2"/>
            <a:endCxn id="23" idx="0"/>
          </p:cNvCxnSpPr>
          <p:nvPr/>
        </p:nvCxnSpPr>
        <p:spPr>
          <a:xfrm flipH="1">
            <a:off x="15320264" y="9499459"/>
            <a:ext cx="3266024" cy="1019373"/>
          </a:xfrm>
          <a:prstGeom prst="straightConnector1">
            <a:avLst/>
          </a:prstGeom>
          <a:noFill/>
          <a:ln w="57150" cap="flat" cmpd="sng" algn="ctr">
            <a:solidFill>
              <a:srgbClr val="3333FF"/>
            </a:solidFill>
            <a:prstDash val="solid"/>
            <a:miter lim="800000"/>
            <a:tailEnd type="triangle"/>
          </a:ln>
          <a:effectLst/>
        </p:spPr>
      </p:cxnSp>
      <p:cxnSp>
        <p:nvCxnSpPr>
          <p:cNvPr id="15" name="Straight Arrow Connector 14">
            <a:extLst>
              <a:ext uri="{FF2B5EF4-FFF2-40B4-BE49-F238E27FC236}">
                <a16:creationId xmlns:a16="http://schemas.microsoft.com/office/drawing/2014/main" id="{07AD81FA-662C-0352-C032-D082BBFAF555}"/>
              </a:ext>
            </a:extLst>
          </p:cNvPr>
          <p:cNvCxnSpPr>
            <a:cxnSpLocks/>
            <a:stCxn id="28" idx="2"/>
            <a:endCxn id="24" idx="0"/>
          </p:cNvCxnSpPr>
          <p:nvPr/>
        </p:nvCxnSpPr>
        <p:spPr>
          <a:xfrm>
            <a:off x="18586288" y="9499459"/>
            <a:ext cx="2957574" cy="827208"/>
          </a:xfrm>
          <a:prstGeom prst="straightConnector1">
            <a:avLst/>
          </a:prstGeom>
          <a:noFill/>
          <a:ln w="57150" cap="flat" cmpd="sng" algn="ctr">
            <a:solidFill>
              <a:srgbClr val="3333FF"/>
            </a:solidFill>
            <a:prstDash val="solid"/>
            <a:miter lim="800000"/>
            <a:tailEnd type="triangle"/>
          </a:ln>
          <a:effectLst/>
        </p:spPr>
      </p:cxnSp>
      <p:cxnSp>
        <p:nvCxnSpPr>
          <p:cNvPr id="16" name="Straight Arrow Connector 15">
            <a:extLst>
              <a:ext uri="{FF2B5EF4-FFF2-40B4-BE49-F238E27FC236}">
                <a16:creationId xmlns:a16="http://schemas.microsoft.com/office/drawing/2014/main" id="{48133C09-D7B4-DD78-9768-ECF8BA214F1A}"/>
              </a:ext>
            </a:extLst>
          </p:cNvPr>
          <p:cNvCxnSpPr>
            <a:cxnSpLocks/>
            <a:stCxn id="29" idx="2"/>
            <a:endCxn id="26" idx="0"/>
          </p:cNvCxnSpPr>
          <p:nvPr/>
        </p:nvCxnSpPr>
        <p:spPr>
          <a:xfrm>
            <a:off x="6071341" y="9459234"/>
            <a:ext cx="3301489" cy="925532"/>
          </a:xfrm>
          <a:prstGeom prst="straightConnector1">
            <a:avLst/>
          </a:prstGeom>
          <a:noFill/>
          <a:ln w="57150" cap="flat" cmpd="sng" algn="ctr">
            <a:solidFill>
              <a:srgbClr val="3333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B421B92B-6D6D-0DF8-BF98-F905F061FD56}"/>
              </a:ext>
            </a:extLst>
          </p:cNvPr>
          <p:cNvCxnSpPr>
            <a:cxnSpLocks/>
            <a:stCxn id="29" idx="2"/>
            <a:endCxn id="27" idx="0"/>
          </p:cNvCxnSpPr>
          <p:nvPr/>
        </p:nvCxnSpPr>
        <p:spPr>
          <a:xfrm flipH="1">
            <a:off x="3482349" y="9459234"/>
            <a:ext cx="2588992" cy="1000165"/>
          </a:xfrm>
          <a:prstGeom prst="straightConnector1">
            <a:avLst/>
          </a:prstGeom>
          <a:noFill/>
          <a:ln w="57150" cap="flat" cmpd="sng" algn="ctr">
            <a:solidFill>
              <a:srgbClr val="3333FF"/>
            </a:solidFill>
            <a:prstDash val="solid"/>
            <a:miter lim="800000"/>
            <a:tailEnd type="triangle"/>
          </a:ln>
          <a:effectLst/>
        </p:spPr>
      </p:cxnSp>
      <p:sp>
        <p:nvSpPr>
          <p:cNvPr id="19" name="Text Box 41">
            <a:extLst>
              <a:ext uri="{FF2B5EF4-FFF2-40B4-BE49-F238E27FC236}">
                <a16:creationId xmlns:a16="http://schemas.microsoft.com/office/drawing/2014/main" id="{AFF004AA-6BFA-A68A-BB72-7512669852B5}"/>
              </a:ext>
            </a:extLst>
          </p:cNvPr>
          <p:cNvSpPr txBox="1"/>
          <p:nvPr/>
        </p:nvSpPr>
        <p:spPr>
          <a:xfrm>
            <a:off x="12713714" y="12373675"/>
            <a:ext cx="2218377"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4M</a:t>
            </a:r>
          </a:p>
        </p:txBody>
      </p:sp>
      <p:sp>
        <p:nvSpPr>
          <p:cNvPr id="20" name="Text Box 42">
            <a:extLst>
              <a:ext uri="{FF2B5EF4-FFF2-40B4-BE49-F238E27FC236}">
                <a16:creationId xmlns:a16="http://schemas.microsoft.com/office/drawing/2014/main" id="{CD95112E-BE11-6F43-AB6A-E2CB65ACAE77}"/>
              </a:ext>
            </a:extLst>
          </p:cNvPr>
          <p:cNvSpPr txBox="1"/>
          <p:nvPr/>
        </p:nvSpPr>
        <p:spPr>
          <a:xfrm>
            <a:off x="15842515" y="12373675"/>
            <a:ext cx="2036501"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4K</a:t>
            </a:r>
          </a:p>
        </p:txBody>
      </p:sp>
      <p:sp>
        <p:nvSpPr>
          <p:cNvPr id="21" name="Text Box 43">
            <a:extLst>
              <a:ext uri="{FF2B5EF4-FFF2-40B4-BE49-F238E27FC236}">
                <a16:creationId xmlns:a16="http://schemas.microsoft.com/office/drawing/2014/main" id="{C70A2501-A5D4-6212-89E5-5743789575A6}"/>
              </a:ext>
            </a:extLst>
          </p:cNvPr>
          <p:cNvSpPr txBox="1"/>
          <p:nvPr/>
        </p:nvSpPr>
        <p:spPr>
          <a:xfrm>
            <a:off x="19276451" y="12363368"/>
            <a:ext cx="2036501"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4 M</a:t>
            </a:r>
          </a:p>
        </p:txBody>
      </p:sp>
      <p:sp>
        <p:nvSpPr>
          <p:cNvPr id="22" name="Text Box 44">
            <a:extLst>
              <a:ext uri="{FF2B5EF4-FFF2-40B4-BE49-F238E27FC236}">
                <a16:creationId xmlns:a16="http://schemas.microsoft.com/office/drawing/2014/main" id="{02BAE5F3-B812-FF29-517D-94CA5C211FD6}"/>
              </a:ext>
            </a:extLst>
          </p:cNvPr>
          <p:cNvSpPr txBox="1"/>
          <p:nvPr/>
        </p:nvSpPr>
        <p:spPr>
          <a:xfrm>
            <a:off x="21972326" y="12373675"/>
            <a:ext cx="2036501"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4 K</a:t>
            </a:r>
          </a:p>
        </p:txBody>
      </p:sp>
      <p:sp>
        <p:nvSpPr>
          <p:cNvPr id="23" name="Text Box 45">
            <a:extLst>
              <a:ext uri="{FF2B5EF4-FFF2-40B4-BE49-F238E27FC236}">
                <a16:creationId xmlns:a16="http://schemas.microsoft.com/office/drawing/2014/main" id="{F5C02DE5-075B-CD5A-F43A-7F713E60D1AE}"/>
              </a:ext>
            </a:extLst>
          </p:cNvPr>
          <p:cNvSpPr txBox="1"/>
          <p:nvPr/>
        </p:nvSpPr>
        <p:spPr>
          <a:xfrm>
            <a:off x="14122853" y="10518832"/>
            <a:ext cx="2394821"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3M</a:t>
            </a:r>
          </a:p>
        </p:txBody>
      </p:sp>
      <p:sp>
        <p:nvSpPr>
          <p:cNvPr id="24" name="Text Box 46">
            <a:extLst>
              <a:ext uri="{FF2B5EF4-FFF2-40B4-BE49-F238E27FC236}">
                <a16:creationId xmlns:a16="http://schemas.microsoft.com/office/drawing/2014/main" id="{AF06673E-A3A1-5DF8-C1F3-C026CC04D1CC}"/>
              </a:ext>
            </a:extLst>
          </p:cNvPr>
          <p:cNvSpPr txBox="1"/>
          <p:nvPr/>
        </p:nvSpPr>
        <p:spPr>
          <a:xfrm>
            <a:off x="20421600" y="10326667"/>
            <a:ext cx="2244523"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3K</a:t>
            </a:r>
          </a:p>
        </p:txBody>
      </p:sp>
      <p:sp>
        <p:nvSpPr>
          <p:cNvPr id="26" name="Text Box 47">
            <a:extLst>
              <a:ext uri="{FF2B5EF4-FFF2-40B4-BE49-F238E27FC236}">
                <a16:creationId xmlns:a16="http://schemas.microsoft.com/office/drawing/2014/main" id="{3EBF04AD-EE08-EE33-01E8-E89393C79C41}"/>
              </a:ext>
            </a:extLst>
          </p:cNvPr>
          <p:cNvSpPr txBox="1"/>
          <p:nvPr/>
        </p:nvSpPr>
        <p:spPr>
          <a:xfrm>
            <a:off x="8078334" y="10384766"/>
            <a:ext cx="2588992"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3 K</a:t>
            </a:r>
          </a:p>
        </p:txBody>
      </p:sp>
      <p:sp>
        <p:nvSpPr>
          <p:cNvPr id="27" name="Text Box 48">
            <a:extLst>
              <a:ext uri="{FF2B5EF4-FFF2-40B4-BE49-F238E27FC236}">
                <a16:creationId xmlns:a16="http://schemas.microsoft.com/office/drawing/2014/main" id="{53985595-89A6-9F61-C4B9-C1F953B121F2}"/>
              </a:ext>
            </a:extLst>
          </p:cNvPr>
          <p:cNvSpPr txBox="1"/>
          <p:nvPr/>
        </p:nvSpPr>
        <p:spPr>
          <a:xfrm>
            <a:off x="2320299" y="10459399"/>
            <a:ext cx="2324099"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3M</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Text Box 49">
            <a:extLst>
              <a:ext uri="{FF2B5EF4-FFF2-40B4-BE49-F238E27FC236}">
                <a16:creationId xmlns:a16="http://schemas.microsoft.com/office/drawing/2014/main" id="{D0053C63-490B-EC43-2CEE-E2509F3EE1AC}"/>
              </a:ext>
            </a:extLst>
          </p:cNvPr>
          <p:cNvSpPr txBox="1"/>
          <p:nvPr/>
        </p:nvSpPr>
        <p:spPr>
          <a:xfrm>
            <a:off x="17254414" y="8601715"/>
            <a:ext cx="2663747"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2M</a:t>
            </a:r>
          </a:p>
        </p:txBody>
      </p:sp>
      <p:sp>
        <p:nvSpPr>
          <p:cNvPr id="29" name="Text Box 50">
            <a:extLst>
              <a:ext uri="{FF2B5EF4-FFF2-40B4-BE49-F238E27FC236}">
                <a16:creationId xmlns:a16="http://schemas.microsoft.com/office/drawing/2014/main" id="{EE0B1BE3-D69A-436D-5EF1-8D957E12A0B0}"/>
              </a:ext>
            </a:extLst>
          </p:cNvPr>
          <p:cNvSpPr txBox="1"/>
          <p:nvPr/>
        </p:nvSpPr>
        <p:spPr>
          <a:xfrm>
            <a:off x="5013093" y="8561490"/>
            <a:ext cx="2116495"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2K</a:t>
            </a:r>
          </a:p>
        </p:txBody>
      </p:sp>
      <p:cxnSp>
        <p:nvCxnSpPr>
          <p:cNvPr id="30" name="Straight Connector 29">
            <a:extLst>
              <a:ext uri="{FF2B5EF4-FFF2-40B4-BE49-F238E27FC236}">
                <a16:creationId xmlns:a16="http://schemas.microsoft.com/office/drawing/2014/main" id="{831017D3-3294-EF0E-33D4-2AEBE7510FAB}"/>
              </a:ext>
            </a:extLst>
          </p:cNvPr>
          <p:cNvCxnSpPr>
            <a:cxnSpLocks/>
            <a:stCxn id="28" idx="0"/>
          </p:cNvCxnSpPr>
          <p:nvPr/>
        </p:nvCxnSpPr>
        <p:spPr>
          <a:xfrm flipH="1" flipV="1">
            <a:off x="12192000" y="7596104"/>
            <a:ext cx="6394288" cy="1005611"/>
          </a:xfrm>
          <a:prstGeom prst="line">
            <a:avLst/>
          </a:prstGeom>
          <a:noFill/>
          <a:ln w="57150" cap="flat" cmpd="sng" algn="ctr">
            <a:solidFill>
              <a:srgbClr val="3333FF"/>
            </a:solidFill>
            <a:prstDash val="solid"/>
            <a:miter lim="800000"/>
            <a:headEnd type="arrow" w="med" len="med"/>
            <a:tailEnd type="none" w="med" len="med"/>
          </a:ln>
          <a:effectLst/>
        </p:spPr>
      </p:cxnSp>
      <p:cxnSp>
        <p:nvCxnSpPr>
          <p:cNvPr id="31" name="Straight Connector 30">
            <a:extLst>
              <a:ext uri="{FF2B5EF4-FFF2-40B4-BE49-F238E27FC236}">
                <a16:creationId xmlns:a16="http://schemas.microsoft.com/office/drawing/2014/main" id="{AC518A7B-4264-9228-FAAD-344AF8199886}"/>
              </a:ext>
            </a:extLst>
          </p:cNvPr>
          <p:cNvCxnSpPr>
            <a:cxnSpLocks/>
            <a:endCxn id="29" idx="0"/>
          </p:cNvCxnSpPr>
          <p:nvPr/>
        </p:nvCxnSpPr>
        <p:spPr>
          <a:xfrm flipH="1">
            <a:off x="6071341" y="7557688"/>
            <a:ext cx="6120659" cy="1003802"/>
          </a:xfrm>
          <a:prstGeom prst="line">
            <a:avLst/>
          </a:prstGeom>
          <a:noFill/>
          <a:ln w="57150" cap="flat" cmpd="sng" algn="ctr">
            <a:solidFill>
              <a:srgbClr val="3333FF"/>
            </a:solidFill>
            <a:prstDash val="solid"/>
            <a:miter lim="800000"/>
            <a:headEnd type="none" w="med" len="med"/>
            <a:tailEnd type="arrow" w="med" len="med"/>
          </a:ln>
          <a:effectLst/>
        </p:spPr>
      </p:cxnSp>
      <p:sp>
        <p:nvSpPr>
          <p:cNvPr id="32" name="TextBox 31">
            <a:extLst>
              <a:ext uri="{FF2B5EF4-FFF2-40B4-BE49-F238E27FC236}">
                <a16:creationId xmlns:a16="http://schemas.microsoft.com/office/drawing/2014/main" id="{D19C3DD8-72F8-B53A-62BE-954C565743D0}"/>
              </a:ext>
            </a:extLst>
          </p:cNvPr>
          <p:cNvSpPr txBox="1"/>
          <p:nvPr/>
        </p:nvSpPr>
        <p:spPr>
          <a:xfrm>
            <a:off x="-19050" y="7818395"/>
            <a:ext cx="1627910" cy="768031"/>
          </a:xfrm>
          <a:prstGeom prst="rect">
            <a:avLst/>
          </a:prstGeom>
          <a:noFill/>
        </p:spPr>
        <p:txBody>
          <a:bodyPr wrap="square">
            <a:spAutoFit/>
          </a:bodyPr>
          <a:lstStyle/>
          <a:p>
            <a:pPr algn="ct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83" name="Text Box 42">
            <a:extLst>
              <a:ext uri="{FF2B5EF4-FFF2-40B4-BE49-F238E27FC236}">
                <a16:creationId xmlns:a16="http://schemas.microsoft.com/office/drawing/2014/main" id="{7C6834FE-C3C7-2BFF-5610-74112BA739E3}"/>
              </a:ext>
            </a:extLst>
          </p:cNvPr>
          <p:cNvSpPr txBox="1"/>
          <p:nvPr/>
        </p:nvSpPr>
        <p:spPr>
          <a:xfrm>
            <a:off x="3814737" y="12432236"/>
            <a:ext cx="2225876"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4K</a:t>
            </a:r>
          </a:p>
        </p:txBody>
      </p:sp>
      <p:sp>
        <p:nvSpPr>
          <p:cNvPr id="84" name="Text Box 42">
            <a:extLst>
              <a:ext uri="{FF2B5EF4-FFF2-40B4-BE49-F238E27FC236}">
                <a16:creationId xmlns:a16="http://schemas.microsoft.com/office/drawing/2014/main" id="{49DC406E-5EC6-5FAB-617C-832EBAA01656}"/>
              </a:ext>
            </a:extLst>
          </p:cNvPr>
          <p:cNvSpPr txBox="1"/>
          <p:nvPr/>
        </p:nvSpPr>
        <p:spPr>
          <a:xfrm>
            <a:off x="9829800" y="12379813"/>
            <a:ext cx="2218375"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4K</a:t>
            </a:r>
          </a:p>
        </p:txBody>
      </p:sp>
      <p:sp>
        <p:nvSpPr>
          <p:cNvPr id="85" name="Text Box 42">
            <a:extLst>
              <a:ext uri="{FF2B5EF4-FFF2-40B4-BE49-F238E27FC236}">
                <a16:creationId xmlns:a16="http://schemas.microsoft.com/office/drawing/2014/main" id="{C4873DD1-7E45-00F7-7CDF-7A9376F26937}"/>
              </a:ext>
            </a:extLst>
          </p:cNvPr>
          <p:cNvSpPr txBox="1"/>
          <p:nvPr/>
        </p:nvSpPr>
        <p:spPr>
          <a:xfrm>
            <a:off x="6688562" y="12379813"/>
            <a:ext cx="2225876"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4M</a:t>
            </a:r>
          </a:p>
        </p:txBody>
      </p:sp>
      <p:sp>
        <p:nvSpPr>
          <p:cNvPr id="86" name="Text Box 42">
            <a:extLst>
              <a:ext uri="{FF2B5EF4-FFF2-40B4-BE49-F238E27FC236}">
                <a16:creationId xmlns:a16="http://schemas.microsoft.com/office/drawing/2014/main" id="{94B3699F-CAFB-EEA6-A8D1-2F005F033F44}"/>
              </a:ext>
            </a:extLst>
          </p:cNvPr>
          <p:cNvSpPr txBox="1"/>
          <p:nvPr/>
        </p:nvSpPr>
        <p:spPr>
          <a:xfrm>
            <a:off x="703593" y="12409927"/>
            <a:ext cx="2324099" cy="897744"/>
          </a:xfrm>
          <a:prstGeom prst="rect">
            <a:avLst/>
          </a:prstGeom>
          <a:solidFill>
            <a:sysClr val="window" lastClr="FFFFFF"/>
          </a:solidFill>
          <a:ln w="57150">
            <a:solidFill>
              <a:srgbClr val="3333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4M</a:t>
            </a:r>
          </a:p>
        </p:txBody>
      </p:sp>
      <p:cxnSp>
        <p:nvCxnSpPr>
          <p:cNvPr id="89" name="Straight Arrow Connector 88">
            <a:extLst>
              <a:ext uri="{FF2B5EF4-FFF2-40B4-BE49-F238E27FC236}">
                <a16:creationId xmlns:a16="http://schemas.microsoft.com/office/drawing/2014/main" id="{E9713AFA-FA15-EF88-4A53-F199E5B0093B}"/>
              </a:ext>
            </a:extLst>
          </p:cNvPr>
          <p:cNvCxnSpPr>
            <a:cxnSpLocks/>
          </p:cNvCxnSpPr>
          <p:nvPr/>
        </p:nvCxnSpPr>
        <p:spPr>
          <a:xfrm flipH="1">
            <a:off x="1810533" y="11357143"/>
            <a:ext cx="1616706" cy="1052784"/>
          </a:xfrm>
          <a:prstGeom prst="straightConnector1">
            <a:avLst/>
          </a:prstGeom>
          <a:noFill/>
          <a:ln w="57150" cap="flat" cmpd="sng" algn="ctr">
            <a:solidFill>
              <a:srgbClr val="3333FF"/>
            </a:solidFill>
            <a:prstDash val="solid"/>
            <a:miter lim="800000"/>
            <a:tailEnd type="triangle"/>
          </a:ln>
          <a:effectLst/>
        </p:spPr>
      </p:cxnSp>
      <p:cxnSp>
        <p:nvCxnSpPr>
          <p:cNvPr id="90" name="Straight Arrow Connector 89">
            <a:extLst>
              <a:ext uri="{FF2B5EF4-FFF2-40B4-BE49-F238E27FC236}">
                <a16:creationId xmlns:a16="http://schemas.microsoft.com/office/drawing/2014/main" id="{62A63AD0-F2C1-3F34-33BA-1828634C4308}"/>
              </a:ext>
            </a:extLst>
          </p:cNvPr>
          <p:cNvCxnSpPr>
            <a:cxnSpLocks/>
            <a:stCxn id="27" idx="2"/>
            <a:endCxn id="83" idx="0"/>
          </p:cNvCxnSpPr>
          <p:nvPr/>
        </p:nvCxnSpPr>
        <p:spPr>
          <a:xfrm>
            <a:off x="3482349" y="11357143"/>
            <a:ext cx="1445326" cy="1075093"/>
          </a:xfrm>
          <a:prstGeom prst="straightConnector1">
            <a:avLst/>
          </a:prstGeom>
          <a:noFill/>
          <a:ln w="57150" cap="flat" cmpd="sng" algn="ctr">
            <a:solidFill>
              <a:srgbClr val="3333FF"/>
            </a:solidFill>
            <a:prstDash val="solid"/>
            <a:miter lim="800000"/>
            <a:tailEnd type="triangle"/>
          </a:ln>
          <a:effectLst/>
        </p:spPr>
      </p:cxnSp>
      <p:cxnSp>
        <p:nvCxnSpPr>
          <p:cNvPr id="91" name="Straight Arrow Connector 90">
            <a:extLst>
              <a:ext uri="{FF2B5EF4-FFF2-40B4-BE49-F238E27FC236}">
                <a16:creationId xmlns:a16="http://schemas.microsoft.com/office/drawing/2014/main" id="{A85F9446-9434-3C6F-B246-AF8D18E6C917}"/>
              </a:ext>
            </a:extLst>
          </p:cNvPr>
          <p:cNvCxnSpPr>
            <a:cxnSpLocks/>
            <a:stCxn id="26" idx="2"/>
            <a:endCxn id="85" idx="0"/>
          </p:cNvCxnSpPr>
          <p:nvPr/>
        </p:nvCxnSpPr>
        <p:spPr>
          <a:xfrm flipH="1">
            <a:off x="7801500" y="11282510"/>
            <a:ext cx="1571330" cy="1097303"/>
          </a:xfrm>
          <a:prstGeom prst="straightConnector1">
            <a:avLst/>
          </a:prstGeom>
          <a:noFill/>
          <a:ln w="57150" cap="flat" cmpd="sng" algn="ctr">
            <a:solidFill>
              <a:srgbClr val="3333FF"/>
            </a:solidFill>
            <a:prstDash val="solid"/>
            <a:miter lim="800000"/>
            <a:tailEnd type="triangle"/>
          </a:ln>
          <a:effectLst/>
        </p:spPr>
      </p:cxnSp>
      <p:cxnSp>
        <p:nvCxnSpPr>
          <p:cNvPr id="92" name="Straight Arrow Connector 91">
            <a:extLst>
              <a:ext uri="{FF2B5EF4-FFF2-40B4-BE49-F238E27FC236}">
                <a16:creationId xmlns:a16="http://schemas.microsoft.com/office/drawing/2014/main" id="{CD3D089D-B870-E082-1E9D-C8A33B9E9541}"/>
              </a:ext>
            </a:extLst>
          </p:cNvPr>
          <p:cNvCxnSpPr>
            <a:cxnSpLocks/>
            <a:stCxn id="26" idx="2"/>
            <a:endCxn id="84" idx="0"/>
          </p:cNvCxnSpPr>
          <p:nvPr/>
        </p:nvCxnSpPr>
        <p:spPr>
          <a:xfrm>
            <a:off x="9372830" y="11282510"/>
            <a:ext cx="1566158" cy="1097303"/>
          </a:xfrm>
          <a:prstGeom prst="straightConnector1">
            <a:avLst/>
          </a:prstGeom>
          <a:noFill/>
          <a:ln w="57150" cap="flat" cmpd="sng" algn="ctr">
            <a:solidFill>
              <a:srgbClr val="3333FF"/>
            </a:solidFill>
            <a:prstDash val="solid"/>
            <a:miter lim="800000"/>
            <a:tailEnd type="triangle"/>
          </a:ln>
          <a:effectLst/>
        </p:spPr>
      </p:cxnSp>
      <p:sp>
        <p:nvSpPr>
          <p:cNvPr id="2" name="TextBox 1">
            <a:extLst>
              <a:ext uri="{FF2B5EF4-FFF2-40B4-BE49-F238E27FC236}">
                <a16:creationId xmlns:a16="http://schemas.microsoft.com/office/drawing/2014/main" id="{952B12A9-54CF-90A5-2430-A496824ACE1A}"/>
              </a:ext>
            </a:extLst>
          </p:cNvPr>
          <p:cNvSpPr txBox="1"/>
          <p:nvPr/>
        </p:nvSpPr>
        <p:spPr>
          <a:xfrm>
            <a:off x="72537" y="1778853"/>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3</a:t>
            </a:r>
            <a:r>
              <a:rPr lang="en-US" sz="4800" b="1">
                <a:effectLst/>
                <a:latin typeface="Tahoma" panose="020B0604030504040204" pitchFamily="34" charset="0"/>
                <a:ea typeface="Tahoma" panose="020B0604030504040204" pitchFamily="34" charset="0"/>
                <a:cs typeface="Tahoma" panose="020B0604030504040204" pitchFamily="34" charset="0"/>
              </a:rPr>
              <a:t>: VẬN DỤNG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5834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500"/>
                                        <p:tgtEl>
                                          <p:spTgt spid="17"/>
                                        </p:tgtEl>
                                      </p:cBhvr>
                                    </p:animEffect>
                                  </p:childTnLst>
                                </p:cTn>
                              </p:par>
                              <p:par>
                                <p:cTn id="58" presetID="22" presetClass="entr" presetSubtype="8"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right)">
                                      <p:cBhvr>
                                        <p:cTn id="72" dur="500"/>
                                        <p:tgtEl>
                                          <p:spTgt spid="14"/>
                                        </p:tgtEl>
                                      </p:cBhvr>
                                    </p:animEffect>
                                  </p:childTnLst>
                                </p:cTn>
                              </p:par>
                              <p:par>
                                <p:cTn id="73" presetID="2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500"/>
                                        <p:tgtEl>
                                          <p:spTgt spid="2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up)">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right)">
                                      <p:cBhvr>
                                        <p:cTn id="87" dur="500"/>
                                        <p:tgtEl>
                                          <p:spTgt spid="89"/>
                                        </p:tgtEl>
                                      </p:cBhvr>
                                    </p:animEffect>
                                  </p:childTnLst>
                                </p:cTn>
                              </p:par>
                              <p:par>
                                <p:cTn id="88" presetID="22" presetClass="entr" presetSubtype="8" fill="hold"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par>
                          <p:cTn id="91" fill="hold">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up)">
                                      <p:cBhvr>
                                        <p:cTn id="94" dur="500"/>
                                        <p:tgtEl>
                                          <p:spTgt spid="8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up)">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wipe(right)">
                                      <p:cBhvr>
                                        <p:cTn id="102" dur="500"/>
                                        <p:tgtEl>
                                          <p:spTgt spid="91"/>
                                        </p:tgtEl>
                                      </p:cBhvr>
                                    </p:animEffect>
                                  </p:childTnLst>
                                </p:cTn>
                              </p:par>
                              <p:par>
                                <p:cTn id="103" presetID="22" presetClass="entr" presetSubtype="8"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wipe(left)">
                                      <p:cBhvr>
                                        <p:cTn id="105" dur="500"/>
                                        <p:tgtEl>
                                          <p:spTgt spid="92"/>
                                        </p:tgtEl>
                                      </p:cBhvr>
                                    </p:animEffect>
                                  </p:childTnLst>
                                </p:cTn>
                              </p:par>
                            </p:childTnLst>
                          </p:cTn>
                        </p:par>
                        <p:par>
                          <p:cTn id="106" fill="hold">
                            <p:stCondLst>
                              <p:cond delay="500"/>
                            </p:stCondLst>
                            <p:childTnLst>
                              <p:par>
                                <p:cTn id="107" presetID="22" presetClass="entr" presetSubtype="1"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wipe(up)">
                                      <p:cBhvr>
                                        <p:cTn id="109" dur="500"/>
                                        <p:tgtEl>
                                          <p:spTgt spid="85"/>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wipe(up)">
                                      <p:cBhvr>
                                        <p:cTn id="112" dur="500"/>
                                        <p:tgtEl>
                                          <p:spTgt spid="8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wipe(right)">
                                      <p:cBhvr>
                                        <p:cTn id="117" dur="500"/>
                                        <p:tgtEl>
                                          <p:spTgt spid="10"/>
                                        </p:tgtEl>
                                      </p:cBhvr>
                                    </p:animEffect>
                                  </p:childTnLst>
                                </p:cTn>
                              </p:par>
                              <p:par>
                                <p:cTn id="118" presetID="22" presetClass="entr" presetSubtype="8" fill="hold" nodeType="with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500"/>
                                        <p:tgtEl>
                                          <p:spTgt spid="11"/>
                                        </p:tgtEl>
                                      </p:cBhvr>
                                    </p:animEffect>
                                  </p:childTnLst>
                                </p:cTn>
                              </p:par>
                            </p:childTnLst>
                          </p:cTn>
                        </p:par>
                        <p:par>
                          <p:cTn id="121" fill="hold">
                            <p:stCondLst>
                              <p:cond delay="500"/>
                            </p:stCondLst>
                            <p:childTnLst>
                              <p:par>
                                <p:cTn id="122" presetID="22" presetClass="entr" presetSubtype="1" fill="hold" grpId="0" nodeType="after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up)">
                                      <p:cBhvr>
                                        <p:cTn id="124" dur="500"/>
                                        <p:tgtEl>
                                          <p:spTgt spid="19"/>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up)">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par>
                                <p:cTn id="133" presetID="22" presetClass="entr" presetSubtype="8" fill="hold"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wipe(left)">
                                      <p:cBhvr>
                                        <p:cTn id="135" dur="500"/>
                                        <p:tgtEl>
                                          <p:spTgt spid="13"/>
                                        </p:tgtEl>
                                      </p:cBhvr>
                                    </p:animEffect>
                                  </p:childTnLst>
                                </p:cTn>
                              </p:par>
                            </p:childTnLst>
                          </p:cTn>
                        </p:par>
                        <p:par>
                          <p:cTn id="136" fill="hold">
                            <p:stCondLst>
                              <p:cond delay="500"/>
                            </p:stCondLst>
                            <p:childTnLst>
                              <p:par>
                                <p:cTn id="137" presetID="22" presetClass="entr" presetSubtype="1" fill="hold" grpId="0" nodeType="after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wipe(up)">
                                      <p:cBhvr>
                                        <p:cTn id="139" dur="500"/>
                                        <p:tgtEl>
                                          <p:spTgt spid="21"/>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wipe(up)">
                                      <p:cBhvr>
                                        <p:cTn id="1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2" grpId="0"/>
      <p:bldP spid="83" grpId="0" animBg="1"/>
      <p:bldP spid="84"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BA69FE4-A467-A92B-3756-8D1F591D3FFB}"/>
              </a:ext>
            </a:extLst>
          </p:cNvPr>
          <p:cNvSpPr txBox="1"/>
          <p:nvPr/>
        </p:nvSpPr>
        <p:spPr>
          <a:xfrm>
            <a:off x="0" y="1408170"/>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3</a:t>
            </a:r>
            <a:r>
              <a:rPr lang="en-US" sz="4800" b="1">
                <a:effectLst/>
                <a:latin typeface="Tahoma" panose="020B0604030504040204" pitchFamily="34" charset="0"/>
                <a:ea typeface="Tahoma" panose="020B0604030504040204" pitchFamily="34" charset="0"/>
                <a:cs typeface="Tahoma" panose="020B0604030504040204" pitchFamily="34" charset="0"/>
              </a:rPr>
              <a:t>: VẬN DỤNG</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3918AFF-D53A-C83D-B3DF-CBAA99FF8F37}"/>
              </a:ext>
            </a:extLst>
          </p:cNvPr>
          <p:cNvSpPr txBox="1"/>
          <p:nvPr/>
        </p:nvSpPr>
        <p:spPr>
          <a:xfrm>
            <a:off x="349298" y="2261476"/>
            <a:ext cx="23806102" cy="4784451"/>
          </a:xfrm>
          <a:prstGeom prst="rect">
            <a:avLst/>
          </a:prstGeom>
          <a:noFill/>
        </p:spPr>
        <p:txBody>
          <a:bodyPr wrap="square">
            <a:spAutoFit/>
          </a:bodyPr>
          <a:lstStyle/>
          <a:p>
            <a:pPr>
              <a:lnSpc>
                <a:spcPct val="107000"/>
              </a:lnSpc>
              <a:spcAft>
                <a:spcPts val="800"/>
              </a:spcAft>
            </a:pPr>
            <a:r>
              <a:rPr lang="fr-FR"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Nhiệm vụ 4 : </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9.20.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Dự báo thời tiết trong ba ngày thứ Hai, thứ Ba, thứ Tư của tuần sau cho biết, trong mỗi ngày này, khả năng có mưa và không mưa như nhau.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a) Vẽ sơ đồ hình cây mô tả không gian mẫu.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b) Tính xác suất của các biến cố:</a:t>
            </a:r>
          </a:p>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i="1">
                <a:solidFill>
                  <a:srgbClr val="000000"/>
                </a:solidFill>
                <a:effectLst/>
                <a:latin typeface="Tahoma" panose="020B0604030504040204" pitchFamily="34" charset="0"/>
                <a:ea typeface="Tahoma" panose="020B0604030504040204" pitchFamily="34" charset="0"/>
                <a:cs typeface="Tahoma" panose="020B0604030504040204" pitchFamily="34" charset="0"/>
              </a:rPr>
              <a:t>F:</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“Trong ba ngày, có đúng một ngày có mưa”;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i="1">
                <a:solidFill>
                  <a:srgbClr val="000000"/>
                </a:solidFill>
                <a:effectLst/>
                <a:latin typeface="Tahoma" panose="020B0604030504040204" pitchFamily="34" charset="0"/>
                <a:ea typeface="Tahoma" panose="020B0604030504040204" pitchFamily="34" charset="0"/>
                <a:cs typeface="Tahoma" panose="020B0604030504040204" pitchFamily="34" charset="0"/>
              </a:rPr>
              <a:t>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“Trong ba ngày, có ít nhất hai ngày không mưa".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67C1961-B083-BA1A-5E30-0CC57724BEA2}"/>
              </a:ext>
            </a:extLst>
          </p:cNvPr>
          <p:cNvSpPr txBox="1"/>
          <p:nvPr/>
        </p:nvSpPr>
        <p:spPr>
          <a:xfrm>
            <a:off x="-19050" y="6951686"/>
            <a:ext cx="5086350" cy="768031"/>
          </a:xfrm>
          <a:prstGeom prst="rect">
            <a:avLst/>
          </a:prstGeom>
          <a:noFill/>
        </p:spPr>
        <p:txBody>
          <a:bodyPr wrap="square">
            <a:spAutoFit/>
          </a:bodyPr>
          <a:lstStyle/>
          <a:p>
            <a:pPr algn="ctr">
              <a:lnSpc>
                <a:spcPct val="107000"/>
              </a:lnSpc>
              <a:spcAft>
                <a:spcPts val="800"/>
              </a:spcAft>
              <a:tabLst>
                <a:tab pos="3599815" algn="l"/>
                <a:tab pos="5039995" algn="l"/>
              </a:tabLst>
            </a:pPr>
            <a:r>
              <a:rPr lang="vi-VN"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D19C3DD8-72F8-B53A-62BE-954C565743D0}"/>
              </a:ext>
            </a:extLst>
          </p:cNvPr>
          <p:cNvSpPr txBox="1"/>
          <p:nvPr/>
        </p:nvSpPr>
        <p:spPr>
          <a:xfrm>
            <a:off x="33130" y="8031120"/>
            <a:ext cx="1627910" cy="768031"/>
          </a:xfrm>
          <a:prstGeom prst="rect">
            <a:avLst/>
          </a:prstGeom>
          <a:noFill/>
        </p:spPr>
        <p:txBody>
          <a:bodyPr wrap="square">
            <a:spAutoFit/>
          </a:bodyPr>
          <a:lstStyle/>
          <a:p>
            <a:pPr algn="ct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b</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DF56863-019D-5D84-0515-DC9D6ABEAB40}"/>
                  </a:ext>
                </a:extLst>
              </p:cNvPr>
              <p:cNvSpPr txBox="1"/>
              <p:nvPr/>
            </p:nvSpPr>
            <p:spPr>
              <a:xfrm>
                <a:off x="1582356" y="7719717"/>
                <a:ext cx="12394094" cy="2288319"/>
              </a:xfrm>
              <a:prstGeom prst="rect">
                <a:avLst/>
              </a:prstGeom>
              <a:noFill/>
            </p:spPr>
            <p:txBody>
              <a:bodyPr wrap="square">
                <a:spAutoFit/>
              </a:bodyPr>
              <a:lstStyle/>
              <a:p>
                <a:pPr>
                  <a:lnSpc>
                    <a:spcPct val="107000"/>
                  </a:lnSpc>
                  <a:spcAft>
                    <a:spcPts val="800"/>
                  </a:spcAft>
                </a:pP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𝑭</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𝑭</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4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𝑮</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𝑮</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44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7DF56863-019D-5D84-0515-DC9D6ABEAB40}"/>
                  </a:ext>
                </a:extLst>
              </p:cNvPr>
              <p:cNvSpPr txBox="1">
                <a:spLocks noRot="1" noChangeAspect="1" noMove="1" noResize="1" noEditPoints="1" noAdjustHandles="1" noChangeArrowheads="1" noChangeShapeType="1" noTextEdit="1"/>
              </p:cNvSpPr>
              <p:nvPr/>
            </p:nvSpPr>
            <p:spPr>
              <a:xfrm>
                <a:off x="1582356" y="7719717"/>
                <a:ext cx="12394094" cy="228831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49471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010146" y="6453142"/>
            <a:ext cx="5254356" cy="5438640"/>
            <a:chOff x="223423" y="2243792"/>
            <a:chExt cx="2627178" cy="2719320"/>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542413" y="2924923"/>
              <a:ext cx="22920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4800" b="1">
                  <a:solidFill>
                    <a:schemeClr val="bg1"/>
                  </a:solidFill>
                  <a:latin typeface="Tahoma" panose="020B0604030504040204" pitchFamily="34" charset="0"/>
                  <a:ea typeface="Tahoma" panose="020B0604030504040204" pitchFamily="34" charset="0"/>
                  <a:cs typeface="Tahoma" panose="020B0604030504040204" pitchFamily="34" charset="0"/>
                </a:rPr>
                <a:t>40.</a:t>
              </a:r>
              <a:endPar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249368" y="298417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2920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altLang="en-US" sz="4800" b="1" i="0" smtClean="0">
                            <a:solidFill>
                              <a:schemeClr val="bg1"/>
                            </a:solidFill>
                            <a:latin typeface="Tahoma" panose="020B0604030504040204" pitchFamily="34" charset="0"/>
                            <a:ea typeface="Tahoma" panose="020B0604030504040204" pitchFamily="34" charset="0"/>
                            <a:cs typeface="Tahoma" panose="020B0604030504040204" pitchFamily="34" charset="0"/>
                          </a:rPr>
                          <m:t>36</m:t>
                        </m:r>
                        <m:r>
                          <m:rPr>
                            <m:nor/>
                          </m:rPr>
                          <a:rPr lang="en-US" altLang="en-US" sz="4800" b="1" smtClean="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alt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2920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3597355"/>
              <a:ext cx="22891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altLang="en-US" sz="4800" b="1">
                  <a:solidFill>
                    <a:schemeClr val="bg1"/>
                  </a:solidFill>
                  <a:latin typeface="Tahoma" panose="020B0604030504040204" pitchFamily="34" charset="0"/>
                  <a:ea typeface="Tahoma" panose="020B0604030504040204" pitchFamily="34" charset="0"/>
                  <a:cs typeface="Tahoma" panose="020B0604030504040204" pitchFamily="34" charset="0"/>
                </a:rPr>
                <a:t>38</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8" name="Oval 7">
              <a:extLst>
                <a:ext uri="{FF2B5EF4-FFF2-40B4-BE49-F238E27FC236}">
                  <a16:creationId xmlns:a16="http://schemas.microsoft.com/office/drawing/2014/main" id="{16C1D00A-EFB8-1843-305C-B459E52641DB}"/>
                </a:ext>
              </a:extLst>
            </p:cNvPr>
            <p:cNvSpPr/>
            <p:nvPr/>
          </p:nvSpPr>
          <p:spPr>
            <a:xfrm>
              <a:off x="233531" y="36566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1463" y="4345844"/>
                  <a:ext cx="22891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𝟑𝟓</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48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1463" y="4345844"/>
                  <a:ext cx="2289138"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223423" y="434705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4015972" y="659989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1991" y="2755880"/>
            <a:ext cx="10981340" cy="3362041"/>
            <a:chOff x="923003" y="3917552"/>
            <a:chExt cx="10981340" cy="303372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33227"/>
              <a:ext cx="10632132" cy="271804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TRẮC NGIỆM</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371199" y="3799914"/>
            <a:ext cx="10632132" cy="2123658"/>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en-US" b="1"/>
              <a:t> </a:t>
            </a:r>
            <a:r>
              <a:rPr lang="vi-VN" sz="4400" b="1">
                <a:latin typeface="Tahoma" panose="020B0604030504040204" pitchFamily="34" charset="0"/>
                <a:ea typeface="Tahoma" panose="020B0604030504040204" pitchFamily="34" charset="0"/>
                <a:cs typeface="Tahoma" panose="020B0604030504040204" pitchFamily="34" charset="0"/>
              </a:rPr>
              <a:t>Xét phép thử tung con súc sắc 6 mặt hai lần. Xác định số phần tử của không gian mẫu?</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0" y="11569820"/>
            <a:ext cx="11201400" cy="1794596"/>
            <a:chOff x="48567" y="4381499"/>
            <a:chExt cx="10805399" cy="1794595"/>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8"/>
              <a:ext cx="10468654" cy="12345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4628366" y="12147698"/>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07BFAF5A-5C6F-F40D-C859-63709B15C304}"/>
              </a:ext>
            </a:extLst>
          </p:cNvPr>
          <p:cNvGrpSpPr/>
          <p:nvPr/>
        </p:nvGrpSpPr>
        <p:grpSpPr>
          <a:xfrm>
            <a:off x="14935200" y="7246963"/>
            <a:ext cx="7255983" cy="3826610"/>
            <a:chOff x="255721" y="2683948"/>
            <a:chExt cx="3533298" cy="1913305"/>
          </a:xfrm>
          <a:solidFill>
            <a:srgbClr val="327E3B"/>
          </a:solidFill>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1E42E29-6AA6-8D53-E428-AFE3DBC11EFF}"/>
                    </a:ext>
                  </a:extLst>
                </p:cNvPr>
                <p:cNvSpPr/>
                <p:nvPr/>
              </p:nvSpPr>
              <p:spPr>
                <a:xfrm>
                  <a:off x="555977" y="3799853"/>
                  <a:ext cx="140241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a:ea typeface="Tahoma" panose="020B0604030504040204" pitchFamily="34" charset="0"/>
                      <a:cs typeface="Tahoma" panose="020B0604030504040204" pitchFamily="34" charset="0"/>
                    </a:rPr>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𝟒𝟖</m:t>
                          </m:r>
                        </m:num>
                        <m:den>
                          <m:r>
                            <a:rPr lang="en-US" b="1" i="1">
                              <a:latin typeface="Cambria Math" panose="02040503050406030204" pitchFamily="18" charset="0"/>
                            </a:rPr>
                            <m:t>𝟗𝟓</m:t>
                          </m:r>
                        </m:den>
                      </m:f>
                    </m:oMath>
                  </a14:m>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2" name="Rectangle 31">
                  <a:extLst>
                    <a:ext uri="{FF2B5EF4-FFF2-40B4-BE49-F238E27FC236}">
                      <a16:creationId xmlns:a16="http://schemas.microsoft.com/office/drawing/2014/main" id="{81E42E29-6AA6-8D53-E428-AFE3DBC11EFF}"/>
                    </a:ext>
                  </a:extLst>
                </p:cNvPr>
                <p:cNvSpPr>
                  <a:spLocks noRot="1" noChangeAspect="1" noMove="1" noResize="1" noEditPoints="1" noAdjustHandles="1" noChangeArrowheads="1" noChangeShapeType="1" noTextEdit="1"/>
                </p:cNvSpPr>
                <p:nvPr/>
              </p:nvSpPr>
              <p:spPr>
                <a:xfrm>
                  <a:off x="555977" y="3799853"/>
                  <a:ext cx="1402415" cy="797400"/>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33" name="Oval 32">
              <a:extLst>
                <a:ext uri="{FF2B5EF4-FFF2-40B4-BE49-F238E27FC236}">
                  <a16:creationId xmlns:a16="http://schemas.microsoft.com/office/drawing/2014/main" id="{DB06D731-495A-C10E-D287-F9B092F3F57F}"/>
                </a:ext>
              </a:extLst>
            </p:cNvPr>
            <p:cNvSpPr/>
            <p:nvPr/>
          </p:nvSpPr>
          <p:spPr>
            <a:xfrm>
              <a:off x="285977" y="384862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F0C73BE-0A87-A2CF-8855-ED27E2DB2E66}"/>
                    </a:ext>
                  </a:extLst>
                </p:cNvPr>
                <p:cNvSpPr/>
                <p:nvPr/>
              </p:nvSpPr>
              <p:spPr>
                <a:xfrm>
                  <a:off x="541886" y="2729536"/>
                  <a:ext cx="140241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𝟏𝟒</m:t>
                            </m:r>
                          </m:num>
                          <m:den>
                            <m:r>
                              <a:rPr lang="en-US" b="1" i="1">
                                <a:latin typeface="Cambria Math" panose="02040503050406030204" pitchFamily="18" charset="0"/>
                              </a:rPr>
                              <m:t>𝟗𝟓</m:t>
                            </m:r>
                          </m:den>
                        </m:f>
                        <m:r>
                          <m:rPr>
                            <m:nor/>
                          </m:rPr>
                          <a:rPr lang="en-US" b="1"/>
                          <m:t> </m:t>
                        </m:r>
                        <m:r>
                          <m:rPr>
                            <m:nor/>
                          </m:rPr>
                          <a:rPr lang="en-US"/>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CF0C73BE-0A87-A2CF-8855-ED27E2DB2E66}"/>
                    </a:ext>
                  </a:extLst>
                </p:cNvPr>
                <p:cNvSpPr>
                  <a:spLocks noRot="1" noChangeAspect="1" noMove="1" noResize="1" noEditPoints="1" noAdjustHandles="1" noChangeArrowheads="1" noChangeShapeType="1" noTextEdit="1"/>
                </p:cNvSpPr>
                <p:nvPr/>
              </p:nvSpPr>
              <p:spPr>
                <a:xfrm>
                  <a:off x="541886" y="2729536"/>
                  <a:ext cx="1402415" cy="797400"/>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35" name="Oval 34">
              <a:extLst>
                <a:ext uri="{FF2B5EF4-FFF2-40B4-BE49-F238E27FC236}">
                  <a16:creationId xmlns:a16="http://schemas.microsoft.com/office/drawing/2014/main" id="{178E3C67-1D78-634B-FFBE-26390434F1C2}"/>
                </a:ext>
              </a:extLst>
            </p:cNvPr>
            <p:cNvSpPr/>
            <p:nvPr/>
          </p:nvSpPr>
          <p:spPr>
            <a:xfrm>
              <a:off x="255721" y="275173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00197FD-2A16-2011-2FC3-FDBF7EABB5F2}"/>
                    </a:ext>
                  </a:extLst>
                </p:cNvPr>
                <p:cNvSpPr/>
                <p:nvPr/>
              </p:nvSpPr>
              <p:spPr>
                <a:xfrm>
                  <a:off x="2341345" y="2683948"/>
                  <a:ext cx="140241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a:latin typeface="Cambria Math" panose="02040503050406030204" pitchFamily="18" charset="0"/>
                              </a:rPr>
                              <m:t>𝟑𝟑</m:t>
                            </m:r>
                          </m:num>
                          <m:den>
                            <m:r>
                              <a:rPr lang="en-US" b="1" i="1">
                                <a:latin typeface="Cambria Math" panose="02040503050406030204" pitchFamily="18" charset="0"/>
                              </a:rPr>
                              <m:t>𝟗𝟓</m:t>
                            </m:r>
                          </m:den>
                        </m:f>
                        <m:r>
                          <a:rPr lang="en-US" b="1" i="1" smtClean="0">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a:extLst>
                    <a:ext uri="{FF2B5EF4-FFF2-40B4-BE49-F238E27FC236}">
                      <a16:creationId xmlns:a16="http://schemas.microsoft.com/office/drawing/2014/main" id="{700197FD-2A16-2011-2FC3-FDBF7EABB5F2}"/>
                    </a:ext>
                  </a:extLst>
                </p:cNvPr>
                <p:cNvSpPr>
                  <a:spLocks noRot="1" noChangeAspect="1" noMove="1" noResize="1" noEditPoints="1" noAdjustHandles="1" noChangeArrowheads="1" noChangeShapeType="1" noTextEdit="1"/>
                </p:cNvSpPr>
                <p:nvPr/>
              </p:nvSpPr>
              <p:spPr>
                <a:xfrm>
                  <a:off x="2341345" y="2683948"/>
                  <a:ext cx="1402415" cy="797400"/>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37" name="Oval 36">
              <a:extLst>
                <a:ext uri="{FF2B5EF4-FFF2-40B4-BE49-F238E27FC236}">
                  <a16:creationId xmlns:a16="http://schemas.microsoft.com/office/drawing/2014/main" id="{C4F9F4EB-4DF0-AC8D-7424-4128359F1F37}"/>
                </a:ext>
              </a:extLst>
            </p:cNvPr>
            <p:cNvSpPr/>
            <p:nvPr/>
          </p:nvSpPr>
          <p:spPr>
            <a:xfrm>
              <a:off x="2069962" y="274053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1C8CF26-BDB7-4A6D-3B0E-55019D2C917C}"/>
                    </a:ext>
                  </a:extLst>
                </p:cNvPr>
                <p:cNvSpPr/>
                <p:nvPr/>
              </p:nvSpPr>
              <p:spPr>
                <a:xfrm>
                  <a:off x="2386604" y="3799853"/>
                  <a:ext cx="140241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𝟒𝟕</m:t>
                          </m:r>
                        </m:num>
                        <m:den>
                          <m:r>
                            <a:rPr lang="en-US" b="1" i="1">
                              <a:latin typeface="Cambria Math" panose="02040503050406030204" pitchFamily="18" charset="0"/>
                            </a:rPr>
                            <m:t>𝟗𝟓</m:t>
                          </m:r>
                        </m:den>
                      </m:f>
                    </m:oMath>
                  </a14:m>
                  <a:r>
                    <a:rPr lang="en-US" b="1"/>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id="{91C8CF26-BDB7-4A6D-3B0E-55019D2C917C}"/>
                    </a:ext>
                  </a:extLst>
                </p:cNvPr>
                <p:cNvSpPr>
                  <a:spLocks noRot="1" noChangeAspect="1" noMove="1" noResize="1" noEditPoints="1" noAdjustHandles="1" noChangeArrowheads="1" noChangeShapeType="1" noTextEdit="1"/>
                </p:cNvSpPr>
                <p:nvPr/>
              </p:nvSpPr>
              <p:spPr>
                <a:xfrm>
                  <a:off x="2386604" y="3799853"/>
                  <a:ext cx="1402415" cy="797400"/>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39" name="Oval 38">
              <a:extLst>
                <a:ext uri="{FF2B5EF4-FFF2-40B4-BE49-F238E27FC236}">
                  <a16:creationId xmlns:a16="http://schemas.microsoft.com/office/drawing/2014/main" id="{FBC388A0-3EB1-1E00-B2A4-0D911ACAEE20}"/>
                </a:ext>
              </a:extLst>
            </p:cNvPr>
            <p:cNvSpPr/>
            <p:nvPr/>
          </p:nvSpPr>
          <p:spPr>
            <a:xfrm>
              <a:off x="2116603" y="384953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Oval 39">
            <a:extLst>
              <a:ext uri="{FF2B5EF4-FFF2-40B4-BE49-F238E27FC236}">
                <a16:creationId xmlns:a16="http://schemas.microsoft.com/office/drawing/2014/main" id="{55273D82-2EF5-B16F-EC15-972E3DC4030E}"/>
              </a:ext>
            </a:extLst>
          </p:cNvPr>
          <p:cNvSpPr/>
          <p:nvPr/>
        </p:nvSpPr>
        <p:spPr>
          <a:xfrm>
            <a:off x="15002849" y="9617454"/>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0D9E8AC7-E4CA-436A-0007-2B578E569A1F}"/>
              </a:ext>
            </a:extLst>
          </p:cNvPr>
          <p:cNvGrpSpPr/>
          <p:nvPr/>
        </p:nvGrpSpPr>
        <p:grpSpPr>
          <a:xfrm>
            <a:off x="12211900" y="2619799"/>
            <a:ext cx="11842914" cy="4186691"/>
            <a:chOff x="923003" y="3917552"/>
            <a:chExt cx="11442908" cy="4075115"/>
          </a:xfrm>
        </p:grpSpPr>
        <p:sp>
          <p:nvSpPr>
            <p:cNvPr id="42" name="Rounded Rectangle 41">
              <a:extLst>
                <a:ext uri="{FF2B5EF4-FFF2-40B4-BE49-F238E27FC236}">
                  <a16:creationId xmlns:a16="http://schemas.microsoft.com/office/drawing/2014/main" id="{9508D94B-30F3-D0DE-047F-CD0BA2FB2421}"/>
                </a:ext>
              </a:extLst>
            </p:cNvPr>
            <p:cNvSpPr/>
            <p:nvPr/>
          </p:nvSpPr>
          <p:spPr>
            <a:xfrm>
              <a:off x="1272211" y="4426857"/>
              <a:ext cx="11093700" cy="356581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a16="http://schemas.microsoft.com/office/drawing/2014/main" id="{10FCAF40-E439-848B-6DE8-919B2E58ADD9}"/>
                </a:ext>
              </a:extLst>
            </p:cNvPr>
            <p:cNvGrpSpPr/>
            <p:nvPr/>
          </p:nvGrpSpPr>
          <p:grpSpPr>
            <a:xfrm>
              <a:off x="923003" y="3917552"/>
              <a:ext cx="3942102" cy="1040476"/>
              <a:chOff x="923003" y="3917552"/>
              <a:chExt cx="3942102" cy="1040476"/>
            </a:xfrm>
          </p:grpSpPr>
          <p:grpSp>
            <p:nvGrpSpPr>
              <p:cNvPr id="44" name="Group 43">
                <a:extLst>
                  <a:ext uri="{FF2B5EF4-FFF2-40B4-BE49-F238E27FC236}">
                    <a16:creationId xmlns:a16="http://schemas.microsoft.com/office/drawing/2014/main" id="{C43D355C-B8FF-64FE-3E8B-2B83E1B9C8B2}"/>
                  </a:ext>
                </a:extLst>
              </p:cNvPr>
              <p:cNvGrpSpPr/>
              <p:nvPr/>
            </p:nvGrpSpPr>
            <p:grpSpPr>
              <a:xfrm>
                <a:off x="1362045" y="4022855"/>
                <a:ext cx="3503060" cy="865576"/>
                <a:chOff x="2028795" y="4384805"/>
                <a:chExt cx="3503060" cy="865576"/>
              </a:xfrm>
            </p:grpSpPr>
            <p:sp>
              <p:nvSpPr>
                <p:cNvPr id="46" name="Freeform 20">
                  <a:extLst>
                    <a:ext uri="{FF2B5EF4-FFF2-40B4-BE49-F238E27FC236}">
                      <a16:creationId xmlns:a16="http://schemas.microsoft.com/office/drawing/2014/main" id="{82F0776C-2DCF-EE3B-5E00-FE497D8130C6}"/>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7" name="TextBox 46">
                  <a:extLst>
                    <a:ext uri="{FF2B5EF4-FFF2-40B4-BE49-F238E27FC236}">
                      <a16:creationId xmlns:a16="http://schemas.microsoft.com/office/drawing/2014/main" id="{5651617B-A1B7-BA35-0C4A-13807E4A189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45" name="Picture 44">
                <a:extLst>
                  <a:ext uri="{FF2B5EF4-FFF2-40B4-BE49-F238E27FC236}">
                    <a16:creationId xmlns:a16="http://schemas.microsoft.com/office/drawing/2014/main" id="{DBC201CC-14A1-0017-6597-9623FF842F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48" name="TextBox 47">
            <a:extLst>
              <a:ext uri="{FF2B5EF4-FFF2-40B4-BE49-F238E27FC236}">
                <a16:creationId xmlns:a16="http://schemas.microsoft.com/office/drawing/2014/main" id="{535750C3-1266-BBFF-4D84-BADB30D5D81C}"/>
              </a:ext>
            </a:extLst>
          </p:cNvPr>
          <p:cNvSpPr txBox="1"/>
          <p:nvPr/>
        </p:nvSpPr>
        <p:spPr>
          <a:xfrm>
            <a:off x="13010576" y="3149813"/>
            <a:ext cx="11044238" cy="3477875"/>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Lớp</a:t>
            </a:r>
            <a:r>
              <a:rPr lang="en-US" sz="4400" b="1">
                <a:latin typeface="Tahoma" panose="020B0604030504040204" pitchFamily="34" charset="0"/>
                <a:ea typeface="Tahoma" panose="020B0604030504040204" pitchFamily="34" charset="0"/>
                <a:cs typeface="Tahoma" panose="020B0604030504040204" pitchFamily="34" charset="0"/>
              </a:rPr>
              <a:t> 11A </a:t>
            </a:r>
            <a:r>
              <a:rPr lang="en-US" sz="4400" b="1" err="1">
                <a:latin typeface="Tahoma" panose="020B0604030504040204" pitchFamily="34" charset="0"/>
                <a:ea typeface="Tahoma" panose="020B0604030504040204" pitchFamily="34" charset="0"/>
                <a:cs typeface="Tahoma" panose="020B0604030504040204" pitchFamily="34" charset="0"/>
              </a:rPr>
              <a:t>có</a:t>
            </a:r>
            <a:r>
              <a:rPr lang="en-US" sz="4400" b="1">
                <a:latin typeface="Tahoma" panose="020B0604030504040204" pitchFamily="34" charset="0"/>
                <a:ea typeface="Tahoma" panose="020B0604030504040204" pitchFamily="34" charset="0"/>
                <a:cs typeface="Tahoma" panose="020B0604030504040204" pitchFamily="34" charset="0"/>
              </a:rPr>
              <a:t> 20 </a:t>
            </a:r>
            <a:r>
              <a:rPr lang="en-US" sz="4400" b="1" err="1">
                <a:latin typeface="Tahoma" panose="020B0604030504040204" pitchFamily="34" charset="0"/>
                <a:ea typeface="Tahoma" panose="020B0604030504040204" pitchFamily="34" charset="0"/>
                <a:cs typeface="Tahoma" panose="020B0604030504040204" pitchFamily="34" charset="0"/>
              </a:rPr>
              <a:t>học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sinh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gồm</a:t>
            </a:r>
            <a:r>
              <a:rPr lang="en-US" sz="4400" b="1">
                <a:latin typeface="Tahoma" panose="020B0604030504040204" pitchFamily="34" charset="0"/>
                <a:ea typeface="Tahoma" panose="020B0604030504040204" pitchFamily="34" charset="0"/>
                <a:cs typeface="Tahoma" panose="020B0604030504040204" pitchFamily="34" charset="0"/>
              </a:rPr>
              <a:t> 12 </a:t>
            </a:r>
            <a:r>
              <a:rPr lang="en-US" sz="4400" b="1" err="1">
                <a:latin typeface="Tahoma" panose="020B0604030504040204" pitchFamily="34" charset="0"/>
                <a:ea typeface="Tahoma" panose="020B0604030504040204" pitchFamily="34" charset="0"/>
                <a:cs typeface="Tahoma" panose="020B0604030504040204" pitchFamily="34" charset="0"/>
              </a:rPr>
              <a:t>nam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và</a:t>
            </a:r>
            <a:r>
              <a:rPr lang="en-US" sz="4400" b="1">
                <a:latin typeface="Tahoma" panose="020B0604030504040204" pitchFamily="34" charset="0"/>
                <a:ea typeface="Tahoma" panose="020B0604030504040204" pitchFamily="34" charset="0"/>
                <a:cs typeface="Tahoma" panose="020B0604030504040204" pitchFamily="34" charset="0"/>
              </a:rPr>
              <a:t> 8 </a:t>
            </a:r>
            <a:r>
              <a:rPr lang="en-US" sz="4400" b="1" err="1">
                <a:latin typeface="Tahoma" panose="020B0604030504040204" pitchFamily="34" charset="0"/>
                <a:ea typeface="Tahoma" panose="020B0604030504040204" pitchFamily="34" charset="0"/>
                <a:cs typeface="Tahoma" panose="020B0604030504040204" pitchFamily="34" charset="0"/>
              </a:rPr>
              <a:t>nữ</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Cần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chọn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ra</a:t>
            </a:r>
            <a:r>
              <a:rPr lang="en-US" sz="4400" b="1">
                <a:latin typeface="Tahoma" panose="020B0604030504040204" pitchFamily="34" charset="0"/>
                <a:ea typeface="Tahoma" panose="020B0604030504040204" pitchFamily="34" charset="0"/>
                <a:cs typeface="Tahoma" panose="020B0604030504040204" pitchFamily="34" charset="0"/>
              </a:rPr>
              <a:t> 2 </a:t>
            </a:r>
            <a:r>
              <a:rPr lang="en-US" sz="4400" b="1" err="1">
                <a:latin typeface="Tahoma" panose="020B0604030504040204" pitchFamily="34" charset="0"/>
                <a:ea typeface="Tahoma" panose="020B0604030504040204" pitchFamily="34" charset="0"/>
                <a:cs typeface="Tahoma" panose="020B0604030504040204" pitchFamily="34" charset="0"/>
              </a:rPr>
              <a:t>học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sinh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của</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lớp</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tham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gia</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văn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nghệ</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Tính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xác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suất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để</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chọn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được</a:t>
            </a:r>
            <a:r>
              <a:rPr lang="en-US" sz="4400" b="1">
                <a:latin typeface="Tahoma" panose="020B0604030504040204" pitchFamily="34" charset="0"/>
                <a:ea typeface="Tahoma" panose="020B0604030504040204" pitchFamily="34" charset="0"/>
                <a:cs typeface="Tahoma" panose="020B0604030504040204" pitchFamily="34" charset="0"/>
              </a:rPr>
              <a:t> 2 </a:t>
            </a:r>
            <a:r>
              <a:rPr lang="en-US" sz="4400" b="1" err="1">
                <a:latin typeface="Tahoma" panose="020B0604030504040204" pitchFamily="34" charset="0"/>
                <a:ea typeface="Tahoma" panose="020B0604030504040204" pitchFamily="34" charset="0"/>
                <a:cs typeface="Tahoma" panose="020B0604030504040204" pitchFamily="34" charset="0"/>
              </a:rPr>
              <a:t>học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sinh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trong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đó</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có</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cả</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nam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và</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nữ</a:t>
            </a:r>
            <a:r>
              <a:rPr lang="en-US" sz="4400" b="1">
                <a:latin typeface="Tahoma" panose="020B0604030504040204" pitchFamily="34" charset="0"/>
                <a:ea typeface="Tahoma" panose="020B0604030504040204" pitchFamily="34" charset="0"/>
                <a:cs typeface="Tahoma" panose="020B0604030504040204" pitchFamily="34" charset="0"/>
              </a:rPr>
              <a:t>.</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a:extLst>
              <a:ext uri="{FF2B5EF4-FFF2-40B4-BE49-F238E27FC236}">
                <a16:creationId xmlns:a16="http://schemas.microsoft.com/office/drawing/2014/main" id="{BEED1D38-4A44-9485-8756-DD03BDE48F86}"/>
              </a:ext>
            </a:extLst>
          </p:cNvPr>
          <p:cNvGrpSpPr/>
          <p:nvPr/>
        </p:nvGrpSpPr>
        <p:grpSpPr>
          <a:xfrm>
            <a:off x="12183140" y="11595808"/>
            <a:ext cx="12192000" cy="1768608"/>
            <a:chOff x="48567" y="4381499"/>
            <a:chExt cx="11760979" cy="1768607"/>
          </a:xfrm>
          <a:solidFill>
            <a:srgbClr val="DAE3F3"/>
          </a:solidFill>
        </p:grpSpPr>
        <p:sp>
          <p:nvSpPr>
            <p:cNvPr id="50" name="Rounded Rectangle 52">
              <a:extLst>
                <a:ext uri="{FF2B5EF4-FFF2-40B4-BE49-F238E27FC236}">
                  <a16:creationId xmlns:a16="http://schemas.microsoft.com/office/drawing/2014/main" id="{000F3722-344C-3E21-7B22-7E6821D3F2E9}"/>
                </a:ext>
              </a:extLst>
            </p:cNvPr>
            <p:cNvSpPr/>
            <p:nvPr/>
          </p:nvSpPr>
          <p:spPr>
            <a:xfrm>
              <a:off x="385312" y="4941558"/>
              <a:ext cx="11424234" cy="120854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1" name="Group 50">
              <a:extLst>
                <a:ext uri="{FF2B5EF4-FFF2-40B4-BE49-F238E27FC236}">
                  <a16:creationId xmlns:a16="http://schemas.microsoft.com/office/drawing/2014/main" id="{4EAE190F-86E3-364C-F147-1D77AE60F1E7}"/>
                </a:ext>
              </a:extLst>
            </p:cNvPr>
            <p:cNvGrpSpPr/>
            <p:nvPr/>
          </p:nvGrpSpPr>
          <p:grpSpPr>
            <a:xfrm>
              <a:off x="48567" y="4381499"/>
              <a:ext cx="3991940" cy="1079474"/>
              <a:chOff x="410517" y="4648199"/>
              <a:chExt cx="3991940" cy="1079474"/>
            </a:xfrm>
            <a:grpFill/>
          </p:grpSpPr>
          <p:sp>
            <p:nvSpPr>
              <p:cNvPr id="52" name="Freeform 20">
                <a:extLst>
                  <a:ext uri="{FF2B5EF4-FFF2-40B4-BE49-F238E27FC236}">
                    <a16:creationId xmlns:a16="http://schemas.microsoft.com/office/drawing/2014/main" id="{B1B181E0-03E0-7A6B-BBF7-15D6BB9CF9BF}"/>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7CA8F661-D280-EFC0-4F11-15204E6AC4E7}"/>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54" name="Picture 53">
                <a:extLst>
                  <a:ext uri="{FF2B5EF4-FFF2-40B4-BE49-F238E27FC236}">
                    <a16:creationId xmlns:a16="http://schemas.microsoft.com/office/drawing/2014/main" id="{D59B8447-9A19-5DA0-9ADA-85372F6EFC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55" name="TextBox 54">
            <a:extLst>
              <a:ext uri="{FF2B5EF4-FFF2-40B4-BE49-F238E27FC236}">
                <a16:creationId xmlns:a16="http://schemas.microsoft.com/office/drawing/2014/main" id="{52EA0303-93A1-D51B-CB35-CC0DF302F29C}"/>
              </a:ext>
            </a:extLst>
          </p:cNvPr>
          <p:cNvSpPr txBox="1"/>
          <p:nvPr/>
        </p:nvSpPr>
        <p:spPr>
          <a:xfrm>
            <a:off x="17188323" y="12344494"/>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Connector 56">
            <a:extLst>
              <a:ext uri="{FF2B5EF4-FFF2-40B4-BE49-F238E27FC236}">
                <a16:creationId xmlns:a16="http://schemas.microsoft.com/office/drawing/2014/main" id="{747D34C0-DC03-3AE6-427D-3D0B77F6BA0A}"/>
              </a:ext>
            </a:extLst>
          </p:cNvPr>
          <p:cNvCxnSpPr/>
          <p:nvPr/>
        </p:nvCxnSpPr>
        <p:spPr>
          <a:xfrm>
            <a:off x="11887200" y="1830623"/>
            <a:ext cx="0" cy="1153379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79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P spid="40" grpId="0" animBg="1"/>
      <p:bldP spid="48"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594800"/>
            <a:chOff x="241306" y="2243792"/>
            <a:chExt cx="11778089" cy="797400"/>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a:latin typeface="Cambria Math" panose="02040503050406030204" pitchFamily="18" charset="0"/>
                              </a:rPr>
                              <m:t>𝟑𝟓</m:t>
                            </m:r>
                          </m:num>
                          <m:den>
                            <m:r>
                              <a:rPr lang="en-US" b="1" i="1">
                                <a:latin typeface="Cambria Math" panose="02040503050406030204" pitchFamily="18" charset="0"/>
                              </a:rPr>
                              <m:t>𝟐𝟐</m:t>
                            </m:r>
                          </m:den>
                        </m:f>
                        <m:r>
                          <a:rPr lang="en-US" b="1" i="0" smtClean="0">
                            <a:latin typeface="Cambria Math" panose="02040503050406030204" pitchFamily="18" charset="0"/>
                          </a:rPr>
                          <m:t>.</m:t>
                        </m:r>
                      </m:oMath>
                    </m:oMathPara>
                  </a14:m>
                  <a:endParaRPr kumimoji="0" lang="en-US" sz="5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79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𝟕</m:t>
                            </m:r>
                          </m:num>
                          <m:den>
                            <m:r>
                              <a:rPr lang="en-US" b="1" i="1">
                                <a:latin typeface="Cambria Math" panose="02040503050406030204" pitchFamily="18" charset="0"/>
                              </a:rPr>
                              <m:t>𝟒𝟒</m:t>
                            </m:r>
                          </m:den>
                        </m:f>
                        <m:r>
                          <m:rPr>
                            <m:nor/>
                          </m:rPr>
                          <a:rPr lang="en-US"/>
                          <m:t>.</m:t>
                        </m:r>
                      </m:oMath>
                    </m:oMathPara>
                  </a14:m>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79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𝟗</m:t>
                            </m:r>
                          </m:num>
                          <m:den>
                            <m:r>
                              <a:rPr lang="en-US" b="1" i="1">
                                <a:latin typeface="Cambria Math" panose="02040503050406030204" pitchFamily="18" charset="0"/>
                              </a:rPr>
                              <m:t>𝟒𝟒</m:t>
                            </m:r>
                          </m:den>
                        </m:f>
                        <m:r>
                          <m:rPr>
                            <m:nor/>
                          </m:rPr>
                          <a:rPr lang="en-US"/>
                          <m:t>.</m:t>
                        </m:r>
                      </m:oMath>
                    </m:oMathPara>
                  </a14:m>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79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79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𝟐𝟐</m:t>
                          </m:r>
                        </m:den>
                      </m:f>
                    </m:oMath>
                  </a14:m>
                  <a:r>
                    <a:rPr lang="en-US"/>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79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24947" y="549274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569268" y="3484349"/>
            <a:ext cx="22955303" cy="1431161"/>
          </a:xfrm>
          <a:prstGeom prst="rect">
            <a:avLst/>
          </a:prstGeom>
          <a:noFill/>
        </p:spPr>
        <p:txBody>
          <a:bodyPr wrap="square">
            <a:spAutoFit/>
          </a:bodyPr>
          <a:lstStyle/>
          <a:p>
            <a:pPr lvl="0"/>
            <a:r>
              <a:rPr lang="en-US" sz="4400" b="1">
                <a:latin typeface="Tahoma" panose="020B0604030504040204" pitchFamily="34" charset="0"/>
                <a:ea typeface="Tahoma" panose="020B0604030504040204" pitchFamily="34" charset="0"/>
                <a:cs typeface="Tahoma" panose="020B0604030504040204" pitchFamily="34" charset="0"/>
              </a:rPr>
              <a:t>		</a:t>
            </a:r>
            <a:r>
              <a:rPr lang="vi-VN" b="1">
                <a:latin typeface="Tahoma" panose="020B0604030504040204" pitchFamily="34" charset="0"/>
                <a:ea typeface="Tahoma" panose="020B0604030504040204" pitchFamily="34" charset="0"/>
                <a:cs typeface="Tahoma" panose="020B0604030504040204" pitchFamily="34" charset="0"/>
              </a:rPr>
              <a:t>Gieo một con súc sắc cân đối và đồng chất, xác suất để mặt có số chấm chẵn xuất hiện là:</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100" y="7183494"/>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2776428" y="9070248"/>
            <a:ext cx="18891412" cy="830997"/>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358298" y="6174947"/>
            <a:ext cx="14833358" cy="4104329"/>
            <a:chOff x="188657" y="2243915"/>
            <a:chExt cx="7416679"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4365336" y="2261992"/>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𝟑𝟓</m:t>
                            </m:r>
                          </m:num>
                          <m:den>
                            <m:r>
                              <a:rPr lang="en-US" sz="4800" b="1" i="1" smtClean="0">
                                <a:latin typeface="Cambria Math" panose="02040503050406030204" pitchFamily="18" charset="0"/>
                              </a:rPr>
                              <m:t>𝟐𝟐</m:t>
                            </m:r>
                          </m:den>
                        </m:f>
                        <m:r>
                          <a:rPr lang="en-US" sz="4800" b="1" i="1" smtClean="0">
                            <a:latin typeface="Cambria Math" panose="02040503050406030204" pitchFamily="18" charset="0"/>
                          </a:rPr>
                          <m:t>.</m:t>
                        </m:r>
                      </m:oMath>
                    </m:oMathPara>
                  </a14:m>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4365336" y="2261992"/>
                  <a:ext cx="324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4029490" y="232112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𝟕</m:t>
                            </m:r>
                          </m:num>
                          <m:den>
                            <m:r>
                              <a:rPr lang="en-US" sz="4800" b="1" i="1" smtClean="0">
                                <a:latin typeface="Cambria Math" panose="02040503050406030204" pitchFamily="18" charset="0"/>
                              </a:rPr>
                              <m:t>𝟒𝟒</m:t>
                            </m:r>
                          </m:den>
                        </m:f>
                        <m:r>
                          <a:rPr lang="en-US" sz="4800" b="1" i="1" smtClean="0">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324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14:m>
                    <m:oMath xmlns:m="http://schemas.openxmlformats.org/officeDocument/2006/math">
                      <m:f>
                        <m:fPr>
                          <m:ctrlPr>
                            <a:rPr lang="en-US" sz="4800" b="1" i="1">
                              <a:latin typeface="Cambria Math" panose="02040503050406030204" pitchFamily="18" charset="0"/>
                            </a:rPr>
                          </m:ctrlPr>
                        </m:fPr>
                        <m:num>
                          <m:r>
                            <a:rPr lang="en-US" sz="4800" b="1" i="1" smtClean="0">
                              <a:latin typeface="Cambria Math" panose="02040503050406030204" pitchFamily="18" charset="0"/>
                            </a:rPr>
                            <m:t>𝟗</m:t>
                          </m:r>
                        </m:num>
                        <m:den>
                          <m:r>
                            <a:rPr lang="en-US" sz="4800" b="1" i="1" smtClean="0">
                              <a:latin typeface="Cambria Math" panose="02040503050406030204" pitchFamily="18" charset="0"/>
                            </a:rPr>
                            <m:t>𝟒𝟒</m:t>
                          </m:r>
                        </m:den>
                      </m:f>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3240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4365336" y="3056266"/>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𝟏</m:t>
                          </m:r>
                        </m:num>
                        <m:den>
                          <m:r>
                            <a:rPr lang="en-US" sz="4800" b="1" i="1" smtClean="0">
                              <a:latin typeface="Cambria Math" panose="02040503050406030204" pitchFamily="18" charset="0"/>
                            </a:rPr>
                            <m:t>𝟐𝟐</m:t>
                          </m:r>
                        </m:den>
                      </m:f>
                    </m:oMath>
                  </a14:m>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4365336" y="3056266"/>
                  <a:ext cx="324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4016047" y="311539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4319992" y="89784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706740" cy="2795491"/>
            <a:chOff x="923003" y="3917552"/>
            <a:chExt cx="22632054" cy="279549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2282846" cy="255402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900463" y="3242052"/>
            <a:ext cx="22803587" cy="2123658"/>
          </a:xfrm>
          <a:prstGeom prst="rect">
            <a:avLst/>
          </a:prstGeom>
          <a:noFill/>
        </p:spPr>
        <p:txBody>
          <a:bodyPr wrap="square">
            <a:spAutoFit/>
          </a:bodyPr>
          <a:lstStyle/>
          <a:p>
            <a:pPr lvl="0"/>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Một hộp chứa 12 quả cầu gồm 7 quả cầu màu đỏ và 5 quả cầu màu vàng. Chọn ngẫu nhiên đồng thời 3 quả cầu từ hộp đó. Xác suất để 3 quả cầu chọn ra cùng màu bằng</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20060" y="10528459"/>
            <a:ext cx="23862374" cy="2602841"/>
            <a:chOff x="48567" y="4381499"/>
            <a:chExt cx="23018772" cy="2602840"/>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204278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9897460" y="11694409"/>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607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𝟒𝟖</m:t>
                          </m:r>
                        </m:num>
                        <m:den>
                          <m:r>
                            <a:rPr lang="en-US" b="1" i="1">
                              <a:latin typeface="Cambria Math" panose="02040503050406030204" pitchFamily="18" charset="0"/>
                            </a:rPr>
                            <m:t>𝟗𝟓</m:t>
                          </m:r>
                        </m:den>
                      </m:f>
                    </m:oMath>
                  </a14:m>
                  <a:r>
                    <a:rPr lang="en-US"/>
                    <a:t>.</a:t>
                  </a:r>
                  <a:r>
                    <a:rPr lang="en-US" b="1"/>
                    <a:t> </a:t>
                  </a: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b="-2844"/>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𝟏𝟒</m:t>
                            </m:r>
                          </m:num>
                          <m:den>
                            <m:r>
                              <a:rPr lang="en-US" b="1" i="1">
                                <a:latin typeface="Cambria Math" panose="02040503050406030204" pitchFamily="18" charset="0"/>
                              </a:rPr>
                              <m:t>𝟗𝟓</m:t>
                            </m:r>
                          </m:den>
                        </m:f>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𝟑𝟑</m:t>
                          </m:r>
                        </m:num>
                        <m:den>
                          <m:r>
                            <a:rPr lang="en-US" sz="4400" b="1" i="1">
                              <a:latin typeface="Cambria Math" panose="02040503050406030204" pitchFamily="18" charset="0"/>
                            </a:rPr>
                            <m:t>𝟗𝟓</m:t>
                          </m:r>
                        </m:den>
                      </m:f>
                    </m:oMath>
                  </a14:m>
                  <a:r>
                    <a:rPr lang="en-US" sz="4400" b="1">
                      <a:latin typeface="Tahoma" panose="020B0604030504040204" pitchFamily="34" charset="0"/>
                      <a:ea typeface="Tahoma" panose="020B0604030504040204" pitchFamily="34" charset="0"/>
                      <a:cs typeface="Tahoma" panose="020B0604030504040204" pitchFamily="34" charset="0"/>
                    </a:rPr>
                    <a:t> .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474"/>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𝟒𝟕</m:t>
                            </m:r>
                          </m:num>
                          <m:den>
                            <m:r>
                              <a:rPr lang="en-US" b="1" i="1">
                                <a:latin typeface="Cambria Math" panose="02040503050406030204" pitchFamily="18" charset="0"/>
                              </a:rPr>
                              <m:t>𝟗𝟓</m:t>
                            </m:r>
                          </m:den>
                        </m:f>
                      </m:oMath>
                    </m:oMathPara>
                  </a14:m>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89140" y="546757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014270" y="3011120"/>
            <a:ext cx="23257867" cy="2123658"/>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                   Lớp 11A có 20 học sinh gồm 12 nam và 8 nữ. Cần chọn ra 2 học sinh của lớp tham gia văn nghệ. Tính xác suất để chọn được 2 học sinh trong đó có cả nam và nữ.</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672256" y="88341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B.</a:t>
            </a:r>
          </a:p>
        </p:txBody>
      </p:sp>
    </p:spTree>
    <p:extLst>
      <p:ext uri="{BB962C8B-B14F-4D97-AF65-F5344CB8AC3E}">
        <p14:creationId xmlns:p14="http://schemas.microsoft.com/office/powerpoint/2010/main" val="3443683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𝟒𝟓𝟑𝟔</m:t>
                        </m:r>
                      </m:oMath>
                    </m:oMathPara>
                  </a14:m>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𝟐𝟓𝟑𝟔</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𝟓𝟑𝟔</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𝟓𝟐𝟑𝟔</m:t>
                        </m:r>
                      </m:oMath>
                    </m:oMathPara>
                  </a14:m>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89140" y="546757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843617" y="3373391"/>
            <a:ext cx="23257867" cy="1446550"/>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Gọi X là tập hợp tất cả các số tự nhiên có 4 chữ số đôi một khác nhau. Chọn ngẫu nhiên một số từ tập X. Tính số phần tử của không gian mẫu.</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672256" y="88341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B</a:t>
            </a:r>
          </a:p>
        </p:txBody>
      </p:sp>
    </p:spTree>
    <p:extLst>
      <p:ext uri="{BB962C8B-B14F-4D97-AF65-F5344CB8AC3E}">
        <p14:creationId xmlns:p14="http://schemas.microsoft.com/office/powerpoint/2010/main" val="1049941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9</m:t>
                            </m:r>
                          </m:den>
                        </m:f>
                        <m:r>
                          <m:rPr>
                            <m:nor/>
                          </m:rPr>
                          <a:rPr lang="en-US"/>
                          <m:t>.</m:t>
                        </m:r>
                      </m:oMath>
                    </m:oMathPara>
                  </a14:m>
                  <a:endParaRPr kumimoji="0" lang="en-US" sz="49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9</m:t>
                            </m:r>
                          </m:den>
                        </m:f>
                      </m:oMath>
                    </m:oMathPara>
                  </a14:m>
                  <a:endParaRPr lang="en-US" sz="49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9</m:t>
                          </m:r>
                        </m:den>
                      </m:f>
                    </m:oMath>
                  </a14:m>
                  <a:r>
                    <a:rPr lang="en-US"/>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23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oMath>
                    </m:oMathPara>
                  </a14:m>
                  <a:endParaRPr kumimoji="0" lang="en-US" sz="4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516667" y="537747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659102" y="3372628"/>
            <a:ext cx="23423331" cy="224676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Một hộp có 10 viên bi được đánh số từ 1 đến 10. Lấy ngẫu nhiên 2 viên từ hộp đó. Tính xác suất để 2 viên lấy ra có tổng số trên chúng là một số chẵn.</a:t>
            </a:r>
          </a:p>
          <a:p>
            <a:pPr lvl="0"/>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672256" y="8834170"/>
            <a:ext cx="23191497" cy="830997"/>
          </a:xfrm>
          <a:prstGeom prst="rect">
            <a:avLst/>
          </a:prstGeom>
          <a:noFill/>
        </p:spPr>
        <p:txBody>
          <a:bodyPr wrap="square">
            <a:spAutoFit/>
          </a:bodyPr>
          <a:lstStyle/>
          <a:p>
            <a:pPr lvl="0">
              <a:defRPr/>
            </a:pPr>
            <a:endParaRPr lang="en-US" sz="4800">
              <a:latin typeface="Tahoma" pitchFamily="34" charset="0"/>
              <a:ea typeface="Tahoma" pitchFamily="34" charset="0"/>
              <a:cs typeface="Tahoma" pitchFamily="34" charset="0"/>
              <a:sym typeface="Symbol"/>
            </a:endParaRPr>
          </a:p>
        </p:txBody>
      </p:sp>
      <p:sp>
        <p:nvSpPr>
          <p:cNvPr id="24" name="TextBox 23">
            <a:extLst>
              <a:ext uri="{FF2B5EF4-FFF2-40B4-BE49-F238E27FC236}">
                <a16:creationId xmlns:a16="http://schemas.microsoft.com/office/drawing/2014/main" id="{0339A641-39E4-F6DD-3EC0-1E48EF13AB00}"/>
              </a:ext>
            </a:extLst>
          </p:cNvPr>
          <p:cNvSpPr txBox="1"/>
          <p:nvPr/>
        </p:nvSpPr>
        <p:spPr>
          <a:xfrm>
            <a:off x="824656" y="89865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A</a:t>
            </a:r>
          </a:p>
        </p:txBody>
      </p:sp>
    </p:spTree>
    <p:extLst>
      <p:ext uri="{BB962C8B-B14F-4D97-AF65-F5344CB8AC3E}">
        <p14:creationId xmlns:p14="http://schemas.microsoft.com/office/powerpoint/2010/main" val="1643921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nodePh="1">
                                  <p:stCondLst>
                                    <p:cond delay="0"/>
                                  </p:stCondLst>
                                  <p:endCondLst>
                                    <p:cond evt="begin" delay="0">
                                      <p:tn val="22"/>
                                    </p:cond>
                                  </p:end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wipe(left)">
                                      <p:cBhvr>
                                        <p:cTn id="3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216</m:t>
                            </m:r>
                          </m:den>
                        </m:f>
                        <m:r>
                          <m:rPr>
                            <m:nor/>
                          </m:rPr>
                          <a:rPr lang="en-US"/>
                          <m:t>.</m:t>
                        </m:r>
                      </m:oMath>
                    </m:oMathPara>
                  </a14:m>
                  <a:endParaRPr kumimoji="0" lang="en-US" sz="49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216</m:t>
                            </m:r>
                          </m:den>
                        </m:f>
                      </m:oMath>
                    </m:oMathPara>
                  </a14:m>
                  <a:endParaRPr lang="en-US" sz="49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216</m:t>
                          </m:r>
                        </m:den>
                      </m:f>
                    </m:oMath>
                  </a14:m>
                  <a:r>
                    <a:rPr lang="en-US"/>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b="-1896"/>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𝟔</m:t>
                            </m:r>
                          </m:num>
                          <m:den>
                            <m:r>
                              <a:rPr lang="en-US" b="1" i="1">
                                <a:latin typeface="Cambria Math" panose="02040503050406030204" pitchFamily="18" charset="0"/>
                              </a:rPr>
                              <m:t>𝟐</m:t>
                            </m:r>
                            <m:r>
                              <a:rPr lang="en-US" b="1" i="1" smtClean="0">
                                <a:latin typeface="Cambria Math" panose="02040503050406030204" pitchFamily="18" charset="0"/>
                              </a:rPr>
                              <m:t>𝟏𝟔</m:t>
                            </m:r>
                          </m:den>
                        </m:f>
                      </m:oMath>
                    </m:oMathPara>
                  </a14:m>
                  <a:endParaRPr kumimoji="0" lang="en-US" sz="49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4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670090" y="703478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659102" y="3372628"/>
            <a:ext cx="23423331" cy="1508105"/>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Gieo ba con xúc xắc cân đối và đồng chất ba lần. Xác suất số chấm xuất hiện trên ba con xúc xắc như nhau là:</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D23507C9-DA3E-0102-8E8B-F0B75CEA8ED9}"/>
              </a:ext>
            </a:extLst>
          </p:cNvPr>
          <p:cNvSpPr txBox="1"/>
          <p:nvPr/>
        </p:nvSpPr>
        <p:spPr>
          <a:xfrm>
            <a:off x="672256" y="88341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D</a:t>
            </a:r>
          </a:p>
        </p:txBody>
      </p:sp>
    </p:spTree>
    <p:extLst>
      <p:ext uri="{BB962C8B-B14F-4D97-AF65-F5344CB8AC3E}">
        <p14:creationId xmlns:p14="http://schemas.microsoft.com/office/powerpoint/2010/main" val="2212042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left)">
                                      <p:cBhvr>
                                        <p:cTn id="2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A219C-34B7-7E4B-FD25-5DC77F89C76D}"/>
              </a:ext>
            </a:extLst>
          </p:cNvPr>
          <p:cNvSpPr txBox="1"/>
          <p:nvPr/>
        </p:nvSpPr>
        <p:spPr>
          <a:xfrm>
            <a:off x="95250" y="1781371"/>
            <a:ext cx="10287000" cy="769441"/>
          </a:xfrm>
          <a:prstGeom prst="rect">
            <a:avLst/>
          </a:prstGeom>
          <a:noFill/>
        </p:spPr>
        <p:txBody>
          <a:bodyPr wrap="square">
            <a:spAutoFit/>
          </a:bodyPr>
          <a:lstStyle/>
          <a:p>
            <a:pPr marL="685800" indent="-685800">
              <a:buFont typeface="Arial" panose="020B0604020202020204" pitchFamily="34" charset="0"/>
              <a:buChar char="•"/>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HĐ 1</a:t>
            </a:r>
            <a:r>
              <a:rPr lang="en-US" sz="4400" b="1">
                <a:effectLst/>
                <a:latin typeface="Tahoma" panose="020B0604030504040204" pitchFamily="34" charset="0"/>
                <a:ea typeface="Tahoma" panose="020B0604030504040204" pitchFamily="34" charset="0"/>
                <a:cs typeface="Tahoma" panose="020B0604030504040204" pitchFamily="34" charset="0"/>
              </a:rPr>
              <a:t>: ÔN TẬP VỀ LÝ THUYẾT</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2929280A-0BA3-4456-B228-E73044E9E189}"/>
              </a:ext>
            </a:extLst>
          </p:cNvPr>
          <p:cNvSpPr txBox="1"/>
          <p:nvPr/>
        </p:nvSpPr>
        <p:spPr>
          <a:xfrm>
            <a:off x="114300" y="2869922"/>
            <a:ext cx="23698200" cy="751616"/>
          </a:xfrm>
          <a:prstGeom prst="rect">
            <a:avLst/>
          </a:prstGeom>
          <a:noFill/>
        </p:spPr>
        <p:txBody>
          <a:bodyPr wrap="square">
            <a:spAutoFit/>
          </a:bodyPr>
          <a:lstStyle/>
          <a:p>
            <a:pPr algn="just">
              <a:lnSpc>
                <a:spcPct val="107000"/>
              </a:lnSpc>
              <a:spcAft>
                <a:spcPts val="800"/>
              </a:spcAft>
            </a:pP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Nêu</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khái</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niệm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biến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cố</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biến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cố</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đối</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C7576F55-8AFF-80C3-3D8D-CC88CDF0DFD0}"/>
              </a:ext>
            </a:extLst>
          </p:cNvPr>
          <p:cNvSpPr txBox="1"/>
          <p:nvPr/>
        </p:nvSpPr>
        <p:spPr>
          <a:xfrm>
            <a:off x="114300" y="4114800"/>
            <a:ext cx="16306800" cy="751616"/>
          </a:xfrm>
          <a:prstGeom prst="rect">
            <a:avLst/>
          </a:prstGeom>
          <a:noFill/>
        </p:spPr>
        <p:txBody>
          <a:bodyPr wrap="square">
            <a:spAutoFit/>
          </a:bodyPr>
          <a:lstStyle/>
          <a:p>
            <a:pPr algn="just">
              <a:lnSpc>
                <a:spcPct val="107000"/>
              </a:lnSpc>
              <a:spcAft>
                <a:spcPts val="800"/>
              </a:spcAft>
            </a:pP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err="1">
                <a:latin typeface="Tahoma" panose="020B0604030504040204" pitchFamily="34" charset="0"/>
                <a:ea typeface="Tahoma" panose="020B0604030504040204" pitchFamily="34" charset="0"/>
                <a:cs typeface="Tahoma" panose="020B0604030504040204" pitchFamily="34" charset="0"/>
              </a:rPr>
              <a:t>Nêu</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công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thức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tính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xác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suất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và</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hệ</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quả</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D96AB552-3C87-CBC5-F72D-A81AA6ECCB76}"/>
              </a:ext>
            </a:extLst>
          </p:cNvPr>
          <p:cNvSpPr txBox="1"/>
          <p:nvPr/>
        </p:nvSpPr>
        <p:spPr>
          <a:xfrm>
            <a:off x="16835" y="5345501"/>
            <a:ext cx="23698200" cy="1476110"/>
          </a:xfrm>
          <a:prstGeom prst="rect">
            <a:avLst/>
          </a:prstGeom>
          <a:noFill/>
        </p:spPr>
        <p:txBody>
          <a:bodyPr wrap="square">
            <a:spAutoFit/>
          </a:bodyPr>
          <a:lstStyle/>
          <a:p>
            <a:pPr algn="just">
              <a:lnSpc>
                <a:spcPct val="107000"/>
              </a:lnSpc>
              <a:spcAft>
                <a:spcPts val="800"/>
              </a:spcAft>
            </a:pP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3:</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Có</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thể</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sử</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dụng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phương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pháp</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nào</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để</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tính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xác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suất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theo</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định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nghĩa</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cổ</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điển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643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135320" y="2514600"/>
            <a:ext cx="23943880" cy="3958357"/>
            <a:chOff x="923003" y="3917552"/>
            <a:chExt cx="23943880" cy="3366999"/>
          </a:xfrm>
        </p:grpSpPr>
        <p:sp>
          <p:nvSpPr>
            <p:cNvPr id="13" name="Rounded Rectangle 41">
              <a:extLst>
                <a:ext uri="{FF2B5EF4-FFF2-40B4-BE49-F238E27FC236}">
                  <a16:creationId xmlns:a16="http://schemas.microsoft.com/office/drawing/2014/main" id="{CF200796-2C05-26D5-EDA1-17D43F34D327}"/>
                </a:ext>
              </a:extLst>
            </p:cNvPr>
            <p:cNvSpPr/>
            <p:nvPr/>
          </p:nvSpPr>
          <p:spPr>
            <a:xfrm>
              <a:off x="923003" y="4426856"/>
              <a:ext cx="23943880" cy="2857695"/>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9</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0060" y="3200400"/>
                <a:ext cx="23943880" cy="3493264"/>
              </a:xfrm>
              <a:prstGeom prst="rect">
                <a:avLst/>
              </a:prstGeom>
              <a:noFill/>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err="1">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0060" y="3200400"/>
                <a:ext cx="23943880" cy="3493264"/>
              </a:xfrm>
              <a:prstGeom prst="rect">
                <a:avLst/>
              </a:prstGeom>
              <a:blipFill>
                <a:blip r:embed="rId3"/>
                <a:stretch>
                  <a:fillRect l="-1018" t="-3665" r="-104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67135" y="8226131"/>
            <a:ext cx="23862374" cy="5216539"/>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588761" y="7932666"/>
            <a:ext cx="23575179" cy="830997"/>
          </a:xfrm>
          <a:prstGeom prst="rect">
            <a:avLst/>
          </a:prstGeom>
          <a:noFill/>
        </p:spPr>
        <p:txBody>
          <a:bodyPr wrap="square">
            <a:spAutoFit/>
          </a:bodyPr>
          <a:lstStyle/>
          <a:p>
            <a:pPr>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56" name="Group 55">
            <a:extLst>
              <a:ext uri="{FF2B5EF4-FFF2-40B4-BE49-F238E27FC236}">
                <a16:creationId xmlns:a16="http://schemas.microsoft.com/office/drawing/2014/main" id="{EEEF3919-617E-F0C5-8F32-92DEEA4B6130}"/>
              </a:ext>
            </a:extLst>
          </p:cNvPr>
          <p:cNvGrpSpPr/>
          <p:nvPr/>
        </p:nvGrpSpPr>
        <p:grpSpPr>
          <a:xfrm>
            <a:off x="827822" y="6628502"/>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2CC5129-CB9D-4202-6656-7B27D31BB24C}"/>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𝟑</m:t>
                            </m:r>
                          </m:num>
                          <m:den>
                            <m:r>
                              <a:rPr lang="en-US" sz="4400" b="1" i="1" smtClean="0">
                                <a:latin typeface="Cambria Math" panose="02040503050406030204" pitchFamily="18" charset="0"/>
                              </a:rPr>
                              <m:t>𝟖</m:t>
                            </m:r>
                          </m:den>
                        </m:f>
                      </m:oMath>
                    </m:oMathPara>
                  </a14:m>
                  <a:endParaRPr kumimoji="0" lang="en-US" sz="5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7" name="Rectangle 56">
                  <a:extLst>
                    <a:ext uri="{FF2B5EF4-FFF2-40B4-BE49-F238E27FC236}">
                      <a16:creationId xmlns:a16="http://schemas.microsoft.com/office/drawing/2014/main" id="{12CC5129-CB9D-4202-6656-7B27D31BB24C}"/>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58" name="Oval 57">
              <a:extLst>
                <a:ext uri="{FF2B5EF4-FFF2-40B4-BE49-F238E27FC236}">
                  <a16:creationId xmlns:a16="http://schemas.microsoft.com/office/drawing/2014/main" id="{F7EEC43A-2280-38A3-93E0-EE48B7AE3EEE}"/>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A441C379-CFFA-AF1A-AA84-EAB2B3999131}"/>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𝟓</m:t>
                          </m:r>
                        </m:num>
                        <m:den>
                          <m:r>
                            <a:rPr lang="en-US" sz="4800" b="1" i="1" smtClean="0">
                              <a:latin typeface="Cambria Math" panose="02040503050406030204" pitchFamily="18" charset="0"/>
                            </a:rPr>
                            <m:t>𝟖</m:t>
                          </m:r>
                        </m:den>
                      </m:f>
                    </m:oMath>
                  </a14:m>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9" name="Rectangle 58">
                  <a:extLst>
                    <a:ext uri="{FF2B5EF4-FFF2-40B4-BE49-F238E27FC236}">
                      <a16:creationId xmlns:a16="http://schemas.microsoft.com/office/drawing/2014/main" id="{A441C379-CFFA-AF1A-AA84-EAB2B3999131}"/>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6"/>
                  <a:stretch>
                    <a:fillRect b="-6161"/>
                  </a:stretch>
                </a:blipFill>
                <a:ln w="19050">
                  <a:solidFill>
                    <a:schemeClr val="bg1"/>
                  </a:solidFill>
                </a:ln>
              </p:spPr>
              <p:txBody>
                <a:bodyPr/>
                <a:lstStyle/>
                <a:p>
                  <a:r>
                    <a:rPr lang="en-US">
                      <a:noFill/>
                    </a:rPr>
                    <a:t> </a:t>
                  </a:r>
                </a:p>
              </p:txBody>
            </p:sp>
          </mc:Fallback>
        </mc:AlternateContent>
        <p:sp>
          <p:nvSpPr>
            <p:cNvPr id="60" name="Oval 59">
              <a:extLst>
                <a:ext uri="{FF2B5EF4-FFF2-40B4-BE49-F238E27FC236}">
                  <a16:creationId xmlns:a16="http://schemas.microsoft.com/office/drawing/2014/main" id="{276FAB9E-22B3-C588-E9CD-09FE05FDDF7E}"/>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467C5653-4A4D-E8CD-DF1B-06D3D08D4805}"/>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𝟐</m:t>
                          </m:r>
                        </m:num>
                        <m:den>
                          <m:r>
                            <a:rPr lang="en-US" sz="4400" b="1" i="1" smtClean="0">
                              <a:latin typeface="Cambria Math" panose="02040503050406030204" pitchFamily="18" charset="0"/>
                            </a:rPr>
                            <m:t>𝟗</m:t>
                          </m:r>
                        </m:den>
                      </m:f>
                    </m:oMath>
                  </a14:m>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1" name="Rectangle 60">
                  <a:extLst>
                    <a:ext uri="{FF2B5EF4-FFF2-40B4-BE49-F238E27FC236}">
                      <a16:creationId xmlns:a16="http://schemas.microsoft.com/office/drawing/2014/main" id="{467C5653-4A4D-E8CD-DF1B-06D3D08D4805}"/>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7"/>
                  <a:stretch>
                    <a:fillRect b="-948"/>
                  </a:stretch>
                </a:blipFill>
                <a:ln w="19050">
                  <a:solidFill>
                    <a:schemeClr val="bg1"/>
                  </a:solidFill>
                </a:ln>
              </p:spPr>
              <p:txBody>
                <a:bodyPr/>
                <a:lstStyle/>
                <a:p>
                  <a:r>
                    <a:rPr lang="en-US">
                      <a:noFill/>
                    </a:rPr>
                    <a:t> </a:t>
                  </a:r>
                </a:p>
              </p:txBody>
            </p:sp>
          </mc:Fallback>
        </mc:AlternateContent>
        <p:sp>
          <p:nvSpPr>
            <p:cNvPr id="62" name="Oval 61">
              <a:extLst>
                <a:ext uri="{FF2B5EF4-FFF2-40B4-BE49-F238E27FC236}">
                  <a16:creationId xmlns:a16="http://schemas.microsoft.com/office/drawing/2014/main" id="{273D498B-4410-73B3-1CEB-DD86B6C9D686}"/>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AF4AA67-CE2C-9A4E-0442-0DDC264D2DA3}"/>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𝟓</m:t>
                            </m:r>
                          </m:num>
                          <m:den>
                            <m:r>
                              <a:rPr lang="en-US" sz="4400" b="1" i="1">
                                <a:latin typeface="Cambria Math" panose="02040503050406030204" pitchFamily="18" charset="0"/>
                              </a:rPr>
                              <m:t>𝟗</m:t>
                            </m:r>
                          </m:den>
                        </m:f>
                      </m:oMath>
                    </m:oMathPara>
                  </a14:m>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3" name="Rectangle 62">
                  <a:extLst>
                    <a:ext uri="{FF2B5EF4-FFF2-40B4-BE49-F238E27FC236}">
                      <a16:creationId xmlns:a16="http://schemas.microsoft.com/office/drawing/2014/main" id="{9AF4AA67-CE2C-9A4E-0442-0DDC264D2DA3}"/>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id="{D3F30D88-65A8-E3E3-7554-F6EE1FE8E0C9}"/>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193A42A7-F4E7-6E47-A8AC-780BAE89A2BA}"/>
              </a:ext>
            </a:extLst>
          </p:cNvPr>
          <p:cNvSpPr/>
          <p:nvPr/>
        </p:nvSpPr>
        <p:spPr>
          <a:xfrm>
            <a:off x="773489" y="669712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1EAB1E-B4E3-5463-F3EA-6AF4707A923F}"/>
              </a:ext>
            </a:extLst>
          </p:cNvPr>
          <p:cNvSpPr txBox="1"/>
          <p:nvPr/>
        </p:nvSpPr>
        <p:spPr>
          <a:xfrm>
            <a:off x="672256" y="88341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A</a:t>
            </a:r>
          </a:p>
        </p:txBody>
      </p:sp>
    </p:spTree>
    <p:extLst>
      <p:ext uri="{BB962C8B-B14F-4D97-AF65-F5344CB8AC3E}">
        <p14:creationId xmlns:p14="http://schemas.microsoft.com/office/powerpoint/2010/main" val="244459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11</m:t>
                          </m:r>
                        </m:num>
                        <m:den>
                          <m:r>
                            <a:rPr lang="en-US" i="1">
                              <a:latin typeface="Cambria Math" panose="02040503050406030204" pitchFamily="18" charset="0"/>
                            </a:rPr>
                            <m:t>7</m:t>
                          </m:r>
                        </m:den>
                      </m:f>
                    </m:oMath>
                  </a14:m>
                  <a:r>
                    <a:rPr lang="en-US"/>
                    <a:t>.</a:t>
                  </a:r>
                  <a:endParaRPr kumimoji="0" lang="en-US" sz="5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23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11</m:t>
                            </m:r>
                          </m:num>
                          <m:den>
                            <m:r>
                              <a:rPr lang="en-US" i="1">
                                <a:latin typeface="Cambria Math" panose="02040503050406030204" pitchFamily="18" charset="0"/>
                              </a:rPr>
                              <m:t>57</m:t>
                            </m:r>
                          </m:den>
                        </m:f>
                      </m:oMath>
                    </m:oMathPara>
                  </a14:m>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251</m:t>
                          </m:r>
                        </m:num>
                        <m:den>
                          <m:r>
                            <a:rPr lang="en-US" i="1">
                              <a:latin typeface="Cambria Math" panose="02040503050406030204" pitchFamily="18" charset="0"/>
                            </a:rPr>
                            <m:t>285</m:t>
                          </m:r>
                        </m:den>
                      </m:f>
                    </m:oMath>
                  </a14:m>
                  <a:r>
                    <a:rPr lang="en-US"/>
                    <a:t>.</a:t>
                  </a: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23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46</m:t>
                          </m:r>
                        </m:num>
                        <m:den>
                          <m:r>
                            <a:rPr lang="en-US" i="1">
                              <a:latin typeface="Cambria Math" panose="02040503050406030204" pitchFamily="18" charset="0"/>
                            </a:rPr>
                            <m:t>57</m:t>
                          </m:r>
                        </m:den>
                      </m:f>
                    </m:oMath>
                  </a14:m>
                  <a:r>
                    <a:rPr lang="en-US"/>
                    <a:t>.</a:t>
                  </a: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23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32000" y="544240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10</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20060" y="3352800"/>
            <a:ext cx="23943880" cy="2169825"/>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Chi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11A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20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a:t>
            </a:r>
          </a:p>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588761" y="7932666"/>
            <a:ext cx="23575179" cy="1569660"/>
          </a:xfrm>
          <a:prstGeom prst="rect">
            <a:avLst/>
          </a:prstGeom>
          <a:noFill/>
        </p:spPr>
        <p:txBody>
          <a:bodyPr wrap="square">
            <a:spAutoFit/>
          </a:bodyPr>
          <a:lstStyle/>
          <a:p>
            <a:pPr>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63E4E98B-44B4-6F3A-FAFC-5B91CD992EAF}"/>
              </a:ext>
            </a:extLst>
          </p:cNvPr>
          <p:cNvSpPr txBox="1"/>
          <p:nvPr/>
        </p:nvSpPr>
        <p:spPr>
          <a:xfrm>
            <a:off x="672256" y="8834170"/>
            <a:ext cx="23191497" cy="830997"/>
          </a:xfrm>
          <a:prstGeom prst="rect">
            <a:avLst/>
          </a:prstGeom>
          <a:noFill/>
        </p:spPr>
        <p:txBody>
          <a:bodyPr wrap="square">
            <a:spAutoFit/>
          </a:bodyPr>
          <a:lstStyle/>
          <a:p>
            <a:pPr lvl="0">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D</a:t>
            </a:r>
          </a:p>
        </p:txBody>
      </p:sp>
    </p:spTree>
    <p:extLst>
      <p:ext uri="{BB962C8B-B14F-4D97-AF65-F5344CB8AC3E}">
        <p14:creationId xmlns:p14="http://schemas.microsoft.com/office/powerpoint/2010/main" val="3816324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666133"/>
            <a:ext cx="23862374" cy="2591667"/>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59102" y="3047248"/>
                <a:ext cx="23204650" cy="2923877"/>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đa giác đều 21 đỉnh nội tiếp trong đường tròn tâm </a:t>
                </a:r>
                <a14:m>
                  <m:oMath xmlns:m="http://schemas.openxmlformats.org/officeDocument/2006/math">
                    <m:r>
                      <a:rPr lang="fr-FR" sz="4400" b="1" i="1">
                        <a:latin typeface="Cambria Math" panose="02040503050406030204" pitchFamily="18" charset="0"/>
                      </a:rPr>
                      <m:t>𝑶</m:t>
                    </m:r>
                  </m:oMath>
                </a14:m>
                <a:r>
                  <a:rPr lang="vi-VN" sz="4400" b="1" dirty="0">
                    <a:latin typeface="Tahoma" panose="020B0604030504040204" pitchFamily="34" charset="0"/>
                    <a:ea typeface="Tahoma" panose="020B0604030504040204" pitchFamily="34" charset="0"/>
                    <a:cs typeface="Tahoma" panose="020B0604030504040204" pitchFamily="34" charset="0"/>
                  </a:rPr>
                  <a:t>. Chọn ngẫu nhiên 3 đỉnh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vi-VN" sz="4400" b="1" dirty="0">
                    <a:latin typeface="Tahoma" panose="020B0604030504040204" pitchFamily="34" charset="0"/>
                    <a:ea typeface="Tahoma" panose="020B0604030504040204" pitchFamily="34" charset="0"/>
                    <a:cs typeface="Tahoma" panose="020B0604030504040204" pitchFamily="34" charset="0"/>
                  </a:rPr>
                  <a:t> đó. Tính xác suất để 3 đỉnh được chọn tạo thành một tam giác cân nhưng không đều.</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59102" y="3047248"/>
                <a:ext cx="23204650" cy="2923877"/>
              </a:xfrm>
              <a:prstGeom prst="rect">
                <a:avLst/>
              </a:prstGeom>
              <a:blipFill>
                <a:blip r:embed="rId3"/>
                <a:stretch>
                  <a:fillRect l="-1051" t="-2708" r="-1576"/>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260813" y="5227615"/>
            <a:ext cx="23862374" cy="8259786"/>
            <a:chOff x="48567" y="4381499"/>
            <a:chExt cx="23018772" cy="6316768"/>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22682027" cy="575671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4796442-9309-7BC0-739B-6B8F7A016E2A}"/>
                  </a:ext>
                </a:extLst>
              </p:cNvPr>
              <p:cNvSpPr>
                <a:spLocks noChangeArrowheads="1"/>
              </p:cNvSpPr>
              <p:nvPr/>
            </p:nvSpPr>
            <p:spPr bwMode="auto">
              <a:xfrm>
                <a:off x="870712" y="6507647"/>
                <a:ext cx="23513288" cy="61415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Chọn 3 đỉnh trong 21 đỉnh có </a:t>
                </a:r>
                <a14:m>
                  <m:oMath xmlns:m="http://schemas.openxmlformats.org/officeDocument/2006/math">
                    <m:sSubSup>
                      <m:sSubSupPr>
                        <m:ctrlPr>
                          <a:rPr kumimoji="0" lang="vi-VN" altLang="en-US" sz="4400" b="1" i="1" u="none" strike="noStrike" cap="none" normalizeH="0" baseline="0" smtClean="0">
                            <a:ln>
                              <a:noFill/>
                            </a:ln>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sSubSupPr>
                      <m:e>
                        <m:r>
                          <a:rPr kumimoji="0" lang="en-US" altLang="en-US" sz="4400" b="1" i="1" u="none" strike="noStrike" cap="none" normalizeH="0" baseline="0" smtClean="0">
                            <a:ln>
                              <a:noFill/>
                            </a:ln>
                            <a:solidFill>
                              <a:schemeClr val="tx1"/>
                            </a:solidFill>
                            <a:effectLst/>
                            <a:latin typeface="Cambria Math" panose="02040503050406030204" pitchFamily="18" charset="0"/>
                            <a:ea typeface="Tahoma" panose="020B0604030504040204" pitchFamily="34" charset="0"/>
                            <a:cs typeface="Tahoma" panose="020B0604030504040204" pitchFamily="34" charset="0"/>
                          </a:rPr>
                          <m:t>𝑪</m:t>
                        </m:r>
                      </m:e>
                      <m:sub>
                        <m:r>
                          <a:rPr kumimoji="0" lang="en-US" altLang="en-US" sz="4400" b="1" i="1" u="none" strike="noStrike" cap="none" normalizeH="0" baseline="0" smtClean="0">
                            <a:ln>
                              <a:noFill/>
                            </a:ln>
                            <a:solidFill>
                              <a:schemeClr val="tx1"/>
                            </a:solidFill>
                            <a:effectLst/>
                            <a:latin typeface="Cambria Math" panose="02040503050406030204" pitchFamily="18" charset="0"/>
                            <a:ea typeface="Tahoma" panose="020B0604030504040204" pitchFamily="34" charset="0"/>
                            <a:cs typeface="Tahoma" panose="020B0604030504040204" pitchFamily="34" charset="0"/>
                          </a:rPr>
                          <m:t>𝟐𝟏</m:t>
                        </m:r>
                      </m:sub>
                      <m:sup>
                        <m:r>
                          <a:rPr kumimoji="0" lang="en-US" altLang="en-US" sz="4400" b="1" i="1" u="none" strike="noStrike" cap="none" normalizeH="0" baseline="0" smtClean="0">
                            <a:ln>
                              <a:noFill/>
                            </a:ln>
                            <a:solidFill>
                              <a:schemeClr val="tx1"/>
                            </a:solidFill>
                            <a:effectLst/>
                            <a:latin typeface="Cambria Math" panose="02040503050406030204" pitchFamily="18" charset="0"/>
                            <a:ea typeface="Tahoma" panose="020B0604030504040204" pitchFamily="34" charset="0"/>
                            <a:cs typeface="Tahoma" panose="020B0604030504040204" pitchFamily="34" charset="0"/>
                          </a:rPr>
                          <m:t>𝟑</m:t>
                        </m:r>
                      </m:sup>
                    </m:sSubSup>
                  </m:oMath>
                </a14:m>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 Suy ra</a:t>
                </a:r>
                <a:r>
                  <a:rPr kumimoji="0" lang="en-US" altLang="en-US" sz="4400" b="1"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𝒏</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𝜴</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kumimoji="0" lang="vi-VN"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vi-VN" altLang="en-US" sz="4400" b="1" dirty="0">
                    <a:ea typeface="Tahoma" panose="020B0604030504040204" pitchFamily="34" charset="0"/>
                    <a:cs typeface="Tahoma" panose="020B0604030504040204" pitchFamily="34" charset="0"/>
                  </a:rPr>
                  <a:t> </a:t>
                </a:r>
                <a14:m>
                  <m:oMath xmlns:m="http://schemas.openxmlformats.org/officeDocument/2006/math">
                    <m:sSubSup>
                      <m:sSubSupPr>
                        <m:ctrlPr>
                          <a:rPr lang="vi-VN" altLang="en-US" sz="4400" b="1" i="1">
                            <a:latin typeface="Cambria Math" panose="02040503050406030204" pitchFamily="18" charset="0"/>
                            <a:ea typeface="Tahoma" panose="020B0604030504040204" pitchFamily="34" charset="0"/>
                            <a:cs typeface="Tahoma" panose="020B0604030504040204" pitchFamily="34" charset="0"/>
                          </a:rPr>
                        </m:ctrlPr>
                      </m:sSubSupPr>
                      <m:e>
                        <m:r>
                          <a:rPr lang="en-US" altLang="en-US" sz="4400" b="1" i="1">
                            <a:latin typeface="Cambria Math" panose="02040503050406030204" pitchFamily="18" charset="0"/>
                            <a:ea typeface="Tahoma" panose="020B0604030504040204" pitchFamily="34" charset="0"/>
                            <a:cs typeface="Tahoma" panose="020B0604030504040204" pitchFamily="34" charset="0"/>
                          </a:rPr>
                          <m:t>𝑪</m:t>
                        </m:r>
                      </m:e>
                      <m:sub>
                        <m:r>
                          <a:rPr lang="en-US" altLang="en-US" sz="4400" b="1" i="1">
                            <a:latin typeface="Cambria Math" panose="02040503050406030204" pitchFamily="18" charset="0"/>
                            <a:ea typeface="Tahoma" panose="020B0604030504040204" pitchFamily="34" charset="0"/>
                            <a:cs typeface="Tahoma" panose="020B0604030504040204" pitchFamily="34" charset="0"/>
                          </a:rPr>
                          <m:t>𝟐𝟏</m:t>
                        </m:r>
                      </m:sub>
                      <m:sup>
                        <m:r>
                          <a:rPr lang="en-US" altLang="en-US" sz="4400" b="1" i="1">
                            <a:latin typeface="Cambria Math" panose="02040503050406030204" pitchFamily="18" charset="0"/>
                            <a:ea typeface="Tahoma" panose="020B0604030504040204" pitchFamily="34" charset="0"/>
                            <a:cs typeface="Tahoma" panose="020B0604030504040204" pitchFamily="34" charset="0"/>
                          </a:rPr>
                          <m:t>𝟑</m:t>
                        </m:r>
                      </m:sup>
                    </m:sSubSup>
                  </m:oMath>
                </a14:m>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Gọi </a:t>
                </a:r>
                <a:r>
                  <a:rPr kumimoji="0" lang="vi-VN"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là biến cố: “Chọn được tam giác cân nhưng không đều”.</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 tam giác đều tạo thành từ 21 đỉnh trên là </a:t>
                </a:r>
                <a:r>
                  <a:rPr kumimoji="0" lang="vi-VN"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21:3=7</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Gọi một đỉnh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của đa giác tạo với tâm</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a:t>
                </a:r>
                <a:r>
                  <a:rPr kumimoji="0" lang="en-US" altLang="en-US" sz="4400" b="1"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Mỗi cặp đỉnh đối xứng qua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𝑨𝑶</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tạo với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một tam giác cân.</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Như vậy, mỗi đỉnh của đa giác sẽ tạo được 10 tam giác cân.</a:t>
                </a:r>
                <a:r>
                  <a:rPr lang="en-US" sz="4400" b="1" dirty="0">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vi-VN" sz="4400" b="1" dirty="0">
                    <a:effectLst/>
                    <a:latin typeface="Tahoma" panose="020B0604030504040204" pitchFamily="34" charset="0"/>
                    <a:ea typeface="Tahoma" panose="020B0604030504040204" pitchFamily="34" charset="0"/>
                    <a:cs typeface="Tahoma" panose="020B0604030504040204" pitchFamily="34" charset="0"/>
                  </a:rPr>
                  <a:t>Có 21 đỉnh nên tạo thành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𝟐𝟏𝟎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tam giác cân.</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vi-VN" sz="4400" b="1" dirty="0">
                    <a:effectLst/>
                    <a:latin typeface="Tahoma" panose="020B0604030504040204" pitchFamily="34" charset="0"/>
                    <a:ea typeface="Tahoma" panose="020B0604030504040204" pitchFamily="34" charset="0"/>
                    <a:cs typeface="Tahoma" panose="020B0604030504040204" pitchFamily="34" charset="0"/>
                  </a:rPr>
                  <a:t>Số tam giác cân không phải đều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𝟐𝟏𝟎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𝟏𝟗𝟖</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Xác suất để chọn được tam giác cân nhưng không đều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𝑿</m:t>
                        </m:r>
                      </m:e>
                    </m:d>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𝟏𝟗𝟖</m:t>
                        </m:r>
                      </m:num>
                      <m:den>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𝟐𝟏</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den>
                    </m:f>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m:t>
                        </m:r>
                      </m:num>
                      <m:den>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𝟏𝟗𝟎</m:t>
                        </m:r>
                      </m:den>
                    </m:f>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C4796442-9309-7BC0-739B-6B8F7A016E2A}"/>
                  </a:ext>
                </a:extLst>
              </p:cNvPr>
              <p:cNvSpPr>
                <a:spLocks noRot="1" noChangeAspect="1" noMove="1" noResize="1" noEditPoints="1" noAdjustHandles="1" noChangeArrowheads="1" noChangeShapeType="1" noTextEdit="1"/>
              </p:cNvSpPr>
              <p:nvPr/>
            </p:nvSpPr>
            <p:spPr bwMode="auto">
              <a:xfrm>
                <a:off x="870712" y="6507647"/>
                <a:ext cx="23513288" cy="6141553"/>
              </a:xfrm>
              <a:prstGeom prst="rect">
                <a:avLst/>
              </a:prstGeom>
              <a:blipFill>
                <a:blip r:embed="rId5"/>
                <a:stretch>
                  <a:fillRect l="-10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6096776F-CC2A-4080-CD3E-FBFC5DD21B2D}"/>
              </a:ext>
            </a:extLst>
          </p:cNvPr>
          <p:cNvGraphicFramePr>
            <a:graphicFrameLocks noChangeAspect="1"/>
          </p:cNvGraphicFramePr>
          <p:nvPr/>
        </p:nvGraphicFramePr>
        <p:xfrm>
          <a:off x="0" y="457200"/>
          <a:ext cx="160338" cy="160338"/>
        </p:xfrm>
        <a:graphic>
          <a:graphicData uri="http://schemas.openxmlformats.org/presentationml/2006/ole">
            <mc:AlternateContent xmlns:mc="http://schemas.openxmlformats.org/markup-compatibility/2006">
              <mc:Choice xmlns:v="urn:schemas-microsoft-com:vml" Requires="v">
                <p:oleObj name="Equation" r:id="rId6" imgW="152400" imgH="177800" progId="Equation.DSMT4">
                  <p:embed/>
                </p:oleObj>
              </mc:Choice>
              <mc:Fallback>
                <p:oleObj name="Equation" r:id="rId6" imgW="152400" imgH="1778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60338"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a:extLst>
              <a:ext uri="{FF2B5EF4-FFF2-40B4-BE49-F238E27FC236}">
                <a16:creationId xmlns:a16="http://schemas.microsoft.com/office/drawing/2014/main" id="{352C1C31-858E-0B08-5F8A-C8653A980DE8}"/>
              </a:ext>
            </a:extLst>
          </p:cNvPr>
          <p:cNvSpPr>
            <a:spLocks noChangeArrowheads="1"/>
          </p:cNvSpPr>
          <p:nvPr/>
        </p:nvSpPr>
        <p:spPr bwMode="auto">
          <a:xfrm>
            <a:off x="9887877" y="386706"/>
            <a:ext cx="5868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một đường thng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AO</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Đường thẳng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AO</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 </a:t>
            </a: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này chia các đỉnh của đa giác thành 10 cặp đỉnh đối xứng qua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AO</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7684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59103" y="3372628"/>
                <a:ext cx="23204650" cy="223138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Có 40 tấm thẻ đánh số từ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đến </a:t>
                </a:r>
                <a14:m>
                  <m:oMath xmlns:m="http://schemas.openxmlformats.org/officeDocument/2006/math">
                    <m:r>
                      <a:rPr lang="vi-VN" sz="4400" b="1" i="1">
                        <a:latin typeface="Cambria Math" panose="02040503050406030204" pitchFamily="18" charset="0"/>
                      </a:rPr>
                      <m:t>𝟒𝟎</m:t>
                    </m:r>
                  </m:oMath>
                </a14:m>
                <a:r>
                  <a:rPr lang="vi-VN" sz="4400" b="1" dirty="0">
                    <a:latin typeface="Tahoma" panose="020B0604030504040204" pitchFamily="34" charset="0"/>
                    <a:ea typeface="Tahoma" panose="020B0604030504040204" pitchFamily="34" charset="0"/>
                    <a:cs typeface="Tahoma" panose="020B0604030504040204" pitchFamily="34" charset="0"/>
                  </a:rPr>
                  <a:t>. Rút ngẫu nhiên </a:t>
                </a:r>
                <a14:m>
                  <m:oMath xmlns:m="http://schemas.openxmlformats.org/officeDocument/2006/math">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thẻ. Tính xác suất để tổng các số ghi trên thẻ chia hết cho </a:t>
                </a:r>
                <a:r>
                  <a:rPr lang="en-US" sz="4400" b="1" dirty="0">
                    <a:latin typeface="Tahoma" panose="020B0604030504040204" pitchFamily="34" charset="0"/>
                    <a:ea typeface="Tahoma" panose="020B0604030504040204" pitchFamily="34" charset="0"/>
                    <a:cs typeface="Tahoma" panose="020B0604030504040204" pitchFamily="34" charset="0"/>
                  </a:rPr>
                  <a:t>3</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lvl="0"/>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59103" y="3372628"/>
                <a:ext cx="23204650" cy="2231380"/>
              </a:xfrm>
              <a:prstGeom prst="rect">
                <a:avLst/>
              </a:prstGeom>
              <a:blipFill>
                <a:blip r:embed="rId4"/>
                <a:stretch>
                  <a:fillRect l="-1051" t="-3279"/>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260813" y="5604008"/>
            <a:ext cx="23862374" cy="7807192"/>
            <a:chOff x="48567" y="4381499"/>
            <a:chExt cx="23018772" cy="780719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724713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30997"/>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 name="Object 2">
            <a:extLst>
              <a:ext uri="{FF2B5EF4-FFF2-40B4-BE49-F238E27FC236}">
                <a16:creationId xmlns:a16="http://schemas.microsoft.com/office/drawing/2014/main" id="{E646D994-0F06-C730-B973-3780F0CBA992}"/>
              </a:ext>
            </a:extLst>
          </p:cNvPr>
          <p:cNvGraphicFramePr>
            <a:graphicFrameLocks noChangeAspect="1"/>
          </p:cNvGraphicFramePr>
          <p:nvPr>
            <p:extLst>
              <p:ext uri="{D42A27DB-BD31-4B8C-83A1-F6EECF244321}">
                <p14:modId xmlns:p14="http://schemas.microsoft.com/office/powerpoint/2010/main" val="2861521532"/>
              </p:ext>
            </p:extLst>
          </p:nvPr>
        </p:nvGraphicFramePr>
        <p:xfrm>
          <a:off x="0" y="457200"/>
          <a:ext cx="84138" cy="160338"/>
        </p:xfrm>
        <a:graphic>
          <a:graphicData uri="http://schemas.openxmlformats.org/presentationml/2006/ole">
            <mc:AlternateContent xmlns:mc="http://schemas.openxmlformats.org/markup-compatibility/2006">
              <mc:Choice xmlns:v="urn:schemas-microsoft-com:vml" Requires="v">
                <p:oleObj name="Equation" r:id="rId6" imgW="88707" imgH="164742" progId="Equation.DSMT4">
                  <p:embed/>
                </p:oleObj>
              </mc:Choice>
              <mc:Fallback>
                <p:oleObj name="Equation" r:id="rId6" imgW="88707" imgH="164742"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84138"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25A57B1-939A-FA2D-AB05-32496126F619}"/>
                  </a:ext>
                </a:extLst>
              </p:cNvPr>
              <p:cNvSpPr>
                <a:spLocks noChangeArrowheads="1"/>
              </p:cNvSpPr>
              <p:nvPr/>
            </p:nvSpPr>
            <p:spPr bwMode="auto">
              <a:xfrm>
                <a:off x="809691" y="6729141"/>
                <a:ext cx="22964410" cy="63772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 cách rút ngẫu nhiên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tấm thẻ từ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40</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thẻ là:</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𝑪</m:t>
                        </m:r>
                      </m:e>
                      <m:sub>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𝟒𝟎</m:t>
                        </m:r>
                      </m:sub>
                      <m:sup>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𝟑</m:t>
                        </m:r>
                      </m:sup>
                    </m:sSubSup>
                  </m:oMath>
                </a14:m>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Trong các số từ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đến 40 có 13 số chia hết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14 số chia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13 số chia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Để tổng các số ghi trên ba thẻ rút được là một số chia hết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thì ba thẻ đó phải có số </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được ghi thỏa mãn một trong các trường hợp sau:</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Trường hợp 1: Ba số đều chia hết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kumimoji="0" lang="vi-VN"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𝑪</m:t>
                        </m:r>
                      </m:e>
                      <m:sub>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𝟑𝟑</m:t>
                        </m:r>
                      </m:sub>
                      <m:sup>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𝟏</m:t>
                        </m:r>
                      </m:sup>
                    </m:sSubSup>
                  </m:oMath>
                </a14:m>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 chọn.</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Trường hợp 2:  Ba số đều chia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có</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𝑪</m:t>
                        </m:r>
                      </m:e>
                      <m:sub>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𝟒𝟑</m:t>
                        </m:r>
                      </m:sub>
                      <m:sup>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𝟏</m:t>
                        </m:r>
                      </m:sup>
                    </m:sSubSup>
                  </m:oMath>
                </a14:m>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 chọn.</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Trường hợp 3:  Ba số đều chia cho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kumimoji="0" lang="vi-VN"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SupPr>
                      <m:e>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𝑪</m:t>
                        </m:r>
                      </m:e>
                      <m:sub>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𝟑𝟑</m:t>
                        </m:r>
                      </m:sub>
                      <m:sup>
                        <m:r>
                          <a:rPr kumimoji="0" lang="en-US" altLang="en-US" sz="44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𝟏</m:t>
                        </m:r>
                      </m:sup>
                    </m:sSubSup>
                  </m:oMath>
                </a14:m>
                <a:r>
                  <a:rPr kumimoji="0" lang="vi-VN"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 chọn.</a:t>
                </a: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 name="Rectangle 3">
                <a:extLst>
                  <a:ext uri="{FF2B5EF4-FFF2-40B4-BE49-F238E27FC236}">
                    <a16:creationId xmlns:a16="http://schemas.microsoft.com/office/drawing/2014/main" id="{225A57B1-939A-FA2D-AB05-32496126F619}"/>
                  </a:ext>
                </a:extLst>
              </p:cNvPr>
              <p:cNvSpPr>
                <a:spLocks noRot="1" noChangeAspect="1" noMove="1" noResize="1" noEditPoints="1" noAdjustHandles="1" noChangeArrowheads="1" noChangeShapeType="1" noTextEdit="1"/>
              </p:cNvSpPr>
              <p:nvPr/>
            </p:nvSpPr>
            <p:spPr bwMode="auto">
              <a:xfrm>
                <a:off x="809691" y="6729141"/>
                <a:ext cx="22964410" cy="6377259"/>
              </a:xfrm>
              <a:prstGeom prst="rect">
                <a:avLst/>
              </a:prstGeom>
              <a:blipFill>
                <a:blip r:embed="rId8"/>
                <a:stretch>
                  <a:fillRect l="-1088" t="-1052" b="-38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377449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left)">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wipe(left)">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left)">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76200" y="17526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59103" y="3372628"/>
                <a:ext cx="23204650" cy="223138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Có 40 tấm thẻ đánh số từ </a:t>
                </a:r>
                <a:r>
                  <a:rPr lang="en-US" sz="4400" b="1">
                    <a:latin typeface="Tahoma" panose="020B0604030504040204" pitchFamily="34" charset="0"/>
                    <a:ea typeface="Tahoma" panose="020B0604030504040204" pitchFamily="34" charset="0"/>
                    <a:cs typeface="Tahoma" panose="020B0604030504040204" pitchFamily="34" charset="0"/>
                  </a:rPr>
                  <a:t>1</a:t>
                </a:r>
                <a:r>
                  <a:rPr lang="vi-VN" sz="4400" b="1">
                    <a:latin typeface="Tahoma" panose="020B0604030504040204" pitchFamily="34" charset="0"/>
                    <a:ea typeface="Tahoma" panose="020B0604030504040204" pitchFamily="34" charset="0"/>
                    <a:cs typeface="Tahoma" panose="020B0604030504040204" pitchFamily="34" charset="0"/>
                  </a:rPr>
                  <a:t> đến </a:t>
                </a:r>
                <a14:m>
                  <m:oMath xmlns:m="http://schemas.openxmlformats.org/officeDocument/2006/math">
                    <m:r>
                      <a:rPr lang="vi-VN" sz="4400" b="1" i="1">
                        <a:latin typeface="Cambria Math" panose="02040503050406030204" pitchFamily="18" charset="0"/>
                      </a:rPr>
                      <m:t>𝟒𝟎</m:t>
                    </m:r>
                  </m:oMath>
                </a14:m>
                <a:r>
                  <a:rPr lang="vi-VN" sz="4400" b="1">
                    <a:latin typeface="Tahoma" panose="020B0604030504040204" pitchFamily="34" charset="0"/>
                    <a:ea typeface="Tahoma" panose="020B0604030504040204" pitchFamily="34" charset="0"/>
                    <a:cs typeface="Tahoma" panose="020B0604030504040204" pitchFamily="34" charset="0"/>
                  </a:rPr>
                  <a:t>. Rút ngẫu nhiên </a:t>
                </a:r>
                <a14:m>
                  <m:oMath xmlns:m="http://schemas.openxmlformats.org/officeDocument/2006/math">
                    <m:r>
                      <a:rPr lang="vi-VN" sz="4400" b="1" i="1">
                        <a:latin typeface="Cambria Math" panose="02040503050406030204" pitchFamily="18" charset="0"/>
                      </a:rPr>
                      <m:t>𝟑</m:t>
                    </m:r>
                  </m:oMath>
                </a14:m>
                <a:r>
                  <a:rPr lang="vi-VN" sz="4400" b="1">
                    <a:latin typeface="Tahoma" panose="020B0604030504040204" pitchFamily="34" charset="0"/>
                    <a:ea typeface="Tahoma" panose="020B0604030504040204" pitchFamily="34" charset="0"/>
                    <a:cs typeface="Tahoma" panose="020B0604030504040204" pitchFamily="34" charset="0"/>
                  </a:rPr>
                  <a:t> thẻ. Tính xác suất để tổng các số ghi trên thẻ chia hết cho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pPr lvl="0"/>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59103" y="3372628"/>
                <a:ext cx="23204650" cy="2231380"/>
              </a:xfrm>
              <a:prstGeom prst="rect">
                <a:avLst/>
              </a:prstGeom>
              <a:blipFill>
                <a:blip r:embed="rId4"/>
                <a:stretch>
                  <a:fillRect l="-1051" t="-3279"/>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330241" y="5604008"/>
            <a:ext cx="23862374" cy="7807192"/>
            <a:chOff x="48567" y="4381499"/>
            <a:chExt cx="23018772" cy="780719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724713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769441"/>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 name="Object 2">
            <a:extLst>
              <a:ext uri="{FF2B5EF4-FFF2-40B4-BE49-F238E27FC236}">
                <a16:creationId xmlns:a16="http://schemas.microsoft.com/office/drawing/2014/main" id="{E646D994-0F06-C730-B973-3780F0CBA992}"/>
              </a:ext>
            </a:extLst>
          </p:cNvPr>
          <p:cNvGraphicFramePr>
            <a:graphicFrameLocks noChangeAspect="1"/>
          </p:cNvGraphicFramePr>
          <p:nvPr/>
        </p:nvGraphicFramePr>
        <p:xfrm>
          <a:off x="0" y="457200"/>
          <a:ext cx="84138" cy="160338"/>
        </p:xfrm>
        <a:graphic>
          <a:graphicData uri="http://schemas.openxmlformats.org/presentationml/2006/ole">
            <mc:AlternateContent xmlns:mc="http://schemas.openxmlformats.org/markup-compatibility/2006">
              <mc:Choice xmlns:v="urn:schemas-microsoft-com:vml" Requires="v">
                <p:oleObj name="Equation" r:id="rId6" imgW="88707" imgH="164742" progId="Equation.DSMT4">
                  <p:embed/>
                </p:oleObj>
              </mc:Choice>
              <mc:Fallback>
                <p:oleObj name="Equation" r:id="rId6" imgW="88707" imgH="164742" progId="Equation.DSMT4">
                  <p:embed/>
                  <p:pic>
                    <p:nvPicPr>
                      <p:cNvPr id="3" name="Object 2">
                        <a:extLst>
                          <a:ext uri="{FF2B5EF4-FFF2-40B4-BE49-F238E27FC236}">
                            <a16:creationId xmlns:a16="http://schemas.microsoft.com/office/drawing/2014/main" id="{E646D994-0F06-C730-B973-3780F0CBA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84138"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C7645719-7D60-0061-2CDC-4291D3A79AFA}"/>
                  </a:ext>
                </a:extLst>
              </p:cNvPr>
              <p:cNvSpPr>
                <a:spLocks noChangeArrowheads="1"/>
              </p:cNvSpPr>
              <p:nvPr/>
            </p:nvSpPr>
            <p:spPr bwMode="auto">
              <a:xfrm>
                <a:off x="679327" y="6957725"/>
                <a:ext cx="20626030" cy="28978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Trường hợp 4:  Một số chia hết cho </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một số chia cho </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một số chia cho </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dư </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𝟏𝟑</m:t>
                        </m:r>
                      </m:sub>
                      <m:sup>
                        <m:r>
                          <a:rPr lang="vi-VN" sz="4400" b="1" i="1">
                            <a:latin typeface="Cambria Math" panose="02040503050406030204" pitchFamily="18" charset="0"/>
                          </a:rPr>
                          <m:t>𝟏</m:t>
                        </m:r>
                      </m:sup>
                    </m:sSubSup>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𝟏𝟒</m:t>
                        </m:r>
                      </m:sub>
                      <m:sup>
                        <m:r>
                          <a:rPr lang="vi-VN" sz="4400" b="1" i="1">
                            <a:latin typeface="Cambria Math" panose="02040503050406030204" pitchFamily="18" charset="0"/>
                          </a:rPr>
                          <m:t>𝟏</m:t>
                        </m:r>
                      </m:sup>
                    </m:sSubSup>
                    <m:sSubSup>
                      <m:sSubSupPr>
                        <m:ctrlPr>
                          <a:rPr lang="en-US"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𝟏𝟑</m:t>
                        </m:r>
                      </m:sub>
                      <m:sup>
                        <m:r>
                          <a:rPr lang="vi-VN" sz="4400" b="1" i="1">
                            <a:latin typeface="Cambria Math" panose="02040503050406030204" pitchFamily="18" charset="0"/>
                          </a:rPr>
                          <m:t>𝟏</m:t>
                        </m:r>
                      </m:sup>
                    </m:sSubSup>
                  </m:oMath>
                </a14:m>
                <a:r>
                  <a:rPr lang="vi-VN" sz="4400" b="1">
                    <a:latin typeface="Tahoma" panose="020B0604030504040204" pitchFamily="34" charset="0"/>
                    <a:ea typeface="Tahoma" panose="020B0604030504040204" pitchFamily="34" charset="0"/>
                    <a:cs typeface="Tahoma" panose="020B0604030504040204" pitchFamily="34" charset="0"/>
                  </a:rPr>
                  <a:t> </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cách chọn.</a:t>
                </a:r>
                <a:endPar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defTabSz="914400" eaLnBrk="0" fontAlgn="base" hangingPunct="0">
                  <a:spcBef>
                    <a:spcPct val="0"/>
                  </a:spcBef>
                  <a:spcAft>
                    <a:spcPct val="0"/>
                  </a:spcAft>
                </a:pP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Do đó số cách rút để tổng số ghi trên ba thẻ rút được là một số chia hết cho</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3</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Sup>
                      <m:sSubSup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a:effectLst/>
                    <a:latin typeface="Tahoma" panose="020B0604030504040204" pitchFamily="34" charset="0"/>
                    <a:ea typeface="Tahoma" panose="020B0604030504040204" pitchFamily="34" charset="0"/>
                    <a:cs typeface="Tahoma" panose="020B0604030504040204" pitchFamily="34" charset="0"/>
                  </a:rPr>
                  <a:t> </a:t>
                </a: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cách.</a:t>
                </a:r>
                <a:endPar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2">
                <a:extLst>
                  <a:ext uri="{FF2B5EF4-FFF2-40B4-BE49-F238E27FC236}">
                    <a16:creationId xmlns:a16="http://schemas.microsoft.com/office/drawing/2014/main" id="{C7645719-7D60-0061-2CDC-4291D3A79AFA}"/>
                  </a:ext>
                </a:extLst>
              </p:cNvPr>
              <p:cNvSpPr>
                <a:spLocks noRot="1" noChangeAspect="1" noMove="1" noResize="1" noEditPoints="1" noAdjustHandles="1" noChangeArrowheads="1" noChangeShapeType="1" noTextEdit="1"/>
              </p:cNvSpPr>
              <p:nvPr/>
            </p:nvSpPr>
            <p:spPr bwMode="auto">
              <a:xfrm>
                <a:off x="679327" y="6957725"/>
                <a:ext cx="20626030" cy="2897845"/>
              </a:xfrm>
              <a:prstGeom prst="rect">
                <a:avLst/>
              </a:prstGeom>
              <a:blipFill>
                <a:blip r:embed="rId8"/>
                <a:stretch>
                  <a:fillRect l="-1182" t="-3782" r="-1182" b="-88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5821D184-C0D6-204E-A038-AAEDA155A8D3}"/>
              </a:ext>
            </a:extLst>
          </p:cNvPr>
          <p:cNvGraphicFramePr>
            <a:graphicFrameLocks noChangeAspect="1"/>
          </p:cNvGraphicFramePr>
          <p:nvPr>
            <p:extLst>
              <p:ext uri="{D42A27DB-BD31-4B8C-83A1-F6EECF244321}">
                <p14:modId xmlns:p14="http://schemas.microsoft.com/office/powerpoint/2010/main" val="1104940824"/>
              </p:ext>
            </p:extLst>
          </p:nvPr>
        </p:nvGraphicFramePr>
        <p:xfrm>
          <a:off x="0" y="457200"/>
          <a:ext cx="106363" cy="190500"/>
        </p:xfrm>
        <a:graphic>
          <a:graphicData uri="http://schemas.openxmlformats.org/presentationml/2006/ole">
            <mc:AlternateContent xmlns:mc="http://schemas.openxmlformats.org/markup-compatibility/2006">
              <mc:Choice xmlns:v="urn:schemas-microsoft-com:vml" Requires="v">
                <p:oleObj name="Equation" r:id="rId9" imgW="114151" imgH="177569" progId="Equation.DSMT4">
                  <p:embed/>
                </p:oleObj>
              </mc:Choice>
              <mc:Fallback>
                <p:oleObj name="Equation" r:id="rId9" imgW="114151" imgH="177569"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06363"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F95A07AF-3E94-DBF1-994B-35069501F91E}"/>
                  </a:ext>
                </a:extLst>
              </p:cNvPr>
              <p:cNvSpPr>
                <a:spLocks noChangeArrowheads="1"/>
              </p:cNvSpPr>
              <p:nvPr/>
            </p:nvSpPr>
            <p:spPr bwMode="auto">
              <a:xfrm>
                <a:off x="679327" y="10293663"/>
                <a:ext cx="13133275" cy="13292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kumimoji="0" lang="vi-VN"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Vậy xác suất cần tìm là: </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num>
                      <m:den>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𝟒𝟎</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den>
                    </m:f>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𝟏𝟐𝟕</m:t>
                        </m:r>
                      </m:num>
                      <m:den>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𝟑𝟖𝟎</m:t>
                        </m:r>
                      </m:den>
                    </m:f>
                  </m:oMath>
                </a14:m>
                <a:r>
                  <a:rPr lang="vi-VN"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3">
                <a:extLst>
                  <a:ext uri="{FF2B5EF4-FFF2-40B4-BE49-F238E27FC236}">
                    <a16:creationId xmlns:a16="http://schemas.microsoft.com/office/drawing/2014/main" id="{F95A07AF-3E94-DBF1-994B-35069501F91E}"/>
                  </a:ext>
                </a:extLst>
              </p:cNvPr>
              <p:cNvSpPr>
                <a:spLocks noRot="1" noChangeAspect="1" noMove="1" noResize="1" noEditPoints="1" noAdjustHandles="1" noChangeArrowheads="1" noChangeShapeType="1" noTextEdit="1"/>
              </p:cNvSpPr>
              <p:nvPr/>
            </p:nvSpPr>
            <p:spPr bwMode="auto">
              <a:xfrm>
                <a:off x="679327" y="10293663"/>
                <a:ext cx="13133275" cy="1329210"/>
              </a:xfrm>
              <a:prstGeom prst="rect">
                <a:avLst/>
              </a:prstGeom>
              <a:blipFill>
                <a:blip r:embed="rId11"/>
                <a:stretch>
                  <a:fillRect l="-1856" r="-9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72500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1349" y="2748595"/>
            <a:ext cx="23862374" cy="2646107"/>
            <a:chOff x="923003" y="3917552"/>
            <a:chExt cx="23862374" cy="264610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240463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26763" y="3124200"/>
                <a:ext cx="23504837" cy="2923877"/>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Chọn ngẫu nhiên một số từ tập các số tự nhiên có ba chữ số đôi một khác nhau. Gọi </a:t>
                </a:r>
                <a14:m>
                  <m:oMath xmlns:m="http://schemas.openxmlformats.org/officeDocument/2006/math">
                    <m:r>
                      <a:rPr lang="vi-VN" sz="4400" b="1" i="1">
                        <a:latin typeface="Cambria Math" panose="02040503050406030204" pitchFamily="18" charset="0"/>
                      </a:rPr>
                      <m:t>𝑺</m:t>
                    </m:r>
                  </m:oMath>
                </a14:m>
                <a:r>
                  <a:rPr lang="vi-VN" sz="4400" b="1">
                    <a:latin typeface="Tahoma" panose="020B0604030504040204" pitchFamily="34" charset="0"/>
                    <a:ea typeface="Tahoma" panose="020B0604030504040204" pitchFamily="34" charset="0"/>
                    <a:cs typeface="Tahoma" panose="020B0604030504040204" pitchFamily="34" charset="0"/>
                  </a:rPr>
                  <a:t> là tích các chữ số được chọn. Tính xác suất để </a:t>
                </a:r>
                <a14:m>
                  <m:oMath xmlns:m="http://schemas.openxmlformats.org/officeDocument/2006/math">
                    <m:r>
                      <a:rPr lang="vi-VN" sz="4400" b="1" i="1">
                        <a:latin typeface="Cambria Math" panose="02040503050406030204" pitchFamily="18" charset="0"/>
                      </a:rPr>
                      <m:t>𝑺</m:t>
                    </m:r>
                    <m:r>
                      <a:rPr lang="vi-VN" sz="4400" b="1" i="1">
                        <a:latin typeface="Cambria Math" panose="02040503050406030204" pitchFamily="18" charset="0"/>
                      </a:rPr>
                      <m:t>&gt;</m:t>
                    </m:r>
                    <m:r>
                      <a:rPr lang="vi-VN" sz="4400" b="1" i="1">
                        <a:latin typeface="Cambria Math" panose="02040503050406030204" pitchFamily="18" charset="0"/>
                      </a:rPr>
                      <m:t>𝟎</m:t>
                    </m:r>
                  </m:oMath>
                </a14:m>
                <a:r>
                  <a:rPr lang="vi-VN" sz="4400" b="1">
                    <a:latin typeface="Tahoma" panose="020B0604030504040204" pitchFamily="34" charset="0"/>
                    <a:ea typeface="Tahoma" panose="020B0604030504040204" pitchFamily="34" charset="0"/>
                    <a:cs typeface="Tahoma" panose="020B0604030504040204" pitchFamily="34" charset="0"/>
                  </a:rPr>
                  <a:t> và chia hết cho 6 .</a:t>
                </a:r>
                <a:endParaRPr lang="en-US" sz="4400" b="1">
                  <a:latin typeface="Tahoma" panose="020B0604030504040204" pitchFamily="34" charset="0"/>
                  <a:ea typeface="Tahoma" panose="020B0604030504040204" pitchFamily="34" charset="0"/>
                  <a:cs typeface="Tahoma" panose="020B0604030504040204" pitchFamily="34" charset="0"/>
                </a:endParaRPr>
              </a:p>
              <a:p>
                <a:pPr lvl="0"/>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26763" y="3124200"/>
                <a:ext cx="23504837" cy="2923877"/>
              </a:xfrm>
              <a:prstGeom prst="rect">
                <a:avLst/>
              </a:prstGeom>
              <a:blipFill>
                <a:blip r:embed="rId4"/>
                <a:stretch>
                  <a:fillRect l="-1037" t="-2714"/>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95250" y="5497397"/>
            <a:ext cx="23816623" cy="7865149"/>
            <a:chOff x="48567" y="4381499"/>
            <a:chExt cx="22974638" cy="7865148"/>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41178" y="4970645"/>
              <a:ext cx="22682027" cy="727600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306900-641C-C757-5A61-1898C2002FB0}"/>
                  </a:ext>
                </a:extLst>
              </p:cNvPr>
              <p:cNvSpPr txBox="1"/>
              <p:nvPr/>
            </p:nvSpPr>
            <p:spPr>
              <a:xfrm>
                <a:off x="95250" y="6389627"/>
                <a:ext cx="21456772" cy="1643527"/>
              </a:xfrm>
              <a:prstGeom prst="rect">
                <a:avLst/>
              </a:prstGeom>
              <a:noFill/>
            </p:spPr>
            <p:txBody>
              <a:bodyPr wrap="square">
                <a:spAutoFit/>
              </a:bodyPr>
              <a:lstStyle/>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 Số tự nhiên có ba chữ số khác nhau có dạng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e>
                    </m:ba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vi-VN"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𝜴</m:t>
                        </m:r>
                      </m:e>
                    </m:d>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𝟔𝟒𝟖</m:t>
                    </m:r>
                  </m:oMath>
                </a14:m>
                <a:r>
                  <a:rPr lang="vi-VN" sz="4400" b="1">
                    <a:effectLst/>
                    <a:latin typeface="Tahoma" panose="020B0604030504040204" pitchFamily="34" charset="0"/>
                    <a:ea typeface="Tahoma" panose="020B0604030504040204" pitchFamily="34" charset="0"/>
                    <a:cs typeface="Tahoma" panose="020B0604030504040204" pitchFamily="34" charset="0"/>
                  </a:rPr>
                  <a:t> (số).</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2B306900-641C-C757-5A61-1898C2002FB0}"/>
                  </a:ext>
                </a:extLst>
              </p:cNvPr>
              <p:cNvSpPr txBox="1">
                <a:spLocks noRot="1" noChangeAspect="1" noMove="1" noResize="1" noEditPoints="1" noAdjustHandles="1" noChangeArrowheads="1" noChangeShapeType="1" noTextEdit="1"/>
              </p:cNvSpPr>
              <p:nvPr/>
            </p:nvSpPr>
            <p:spPr>
              <a:xfrm>
                <a:off x="95250" y="6389627"/>
                <a:ext cx="21456772" cy="1643527"/>
              </a:xfrm>
              <a:prstGeom prst="rect">
                <a:avLst/>
              </a:prstGeom>
              <a:blipFill>
                <a:blip r:embed="rId6"/>
                <a:stretch>
                  <a:fillRect t="-4074" b="-1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7BB829-D79B-CEB3-3923-C9670064B5B4}"/>
                  </a:ext>
                </a:extLst>
              </p:cNvPr>
              <p:cNvSpPr txBox="1"/>
              <p:nvPr/>
            </p:nvSpPr>
            <p:spPr>
              <a:xfrm>
                <a:off x="0" y="8001000"/>
                <a:ext cx="19618769" cy="1535164"/>
              </a:xfrm>
              <a:prstGeom prst="rect">
                <a:avLst/>
              </a:prstGeom>
              <a:noFill/>
            </p:spPr>
            <p:txBody>
              <a:bodyPr wrap="square">
                <a:spAutoFit/>
              </a:bodyPr>
              <a:lstStyle/>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a:effectLst/>
                    <a:latin typeface="Tahoma" panose="020B0604030504040204" pitchFamily="34" charset="0"/>
                    <a:ea typeface="Tahoma" panose="020B0604030504040204" pitchFamily="34" charset="0"/>
                    <a:cs typeface="Tahoma" panose="020B0604030504040204" pitchFamily="34" charset="0"/>
                  </a:rPr>
                  <a:t> là biến cố: “Chọn được số có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&gt;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vi-VN" sz="44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𝑺</m:t>
                    </m:r>
                  </m:oMath>
                </a14:m>
                <a:r>
                  <a:rPr lang="vi-VN" sz="4400" b="1">
                    <a:effectLst/>
                    <a:latin typeface="Tahoma" panose="020B0604030504040204" pitchFamily="34" charset="0"/>
                    <a:ea typeface="Tahoma" panose="020B0604030504040204" pitchFamily="34" charset="0"/>
                    <a:cs typeface="Tahoma" panose="020B0604030504040204" pitchFamily="34" charset="0"/>
                  </a:rPr>
                  <a:t> chia hết cho 6”.</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800"/>
                  </a:spcAft>
                </a:pPr>
                <a:r>
                  <a:rPr lang="fr-FR" sz="4400" b="1">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&gt;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fr-FR" sz="4400" b="1">
                    <a:effectLst/>
                    <a:latin typeface="Tahoma" panose="020B0604030504040204" pitchFamily="34" charset="0"/>
                    <a:ea typeface="Tahoma" panose="020B0604030504040204" pitchFamily="34" charset="0"/>
                    <a:cs typeface="Tahoma" panose="020B0604030504040204" pitchFamily="34" charset="0"/>
                  </a:rPr>
                  <a:t> nên ba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fr-FR" sz="4400" b="1">
                    <a:effectLst/>
                    <a:latin typeface="Tahoma" panose="020B0604030504040204" pitchFamily="34" charset="0"/>
                    <a:ea typeface="Tahoma" panose="020B0604030504040204" pitchFamily="34" charset="0"/>
                    <a:cs typeface="Tahoma" panose="020B0604030504040204" pitchFamily="34" charset="0"/>
                  </a:rPr>
                  <a:t> khác 0.</a:t>
                </a:r>
              </a:p>
            </p:txBody>
          </p:sp>
        </mc:Choice>
        <mc:Fallback xmlns="">
          <p:sp>
            <p:nvSpPr>
              <p:cNvPr id="5" name="TextBox 4">
                <a:extLst>
                  <a:ext uri="{FF2B5EF4-FFF2-40B4-BE49-F238E27FC236}">
                    <a16:creationId xmlns:a16="http://schemas.microsoft.com/office/drawing/2014/main" id="{147BB829-D79B-CEB3-3923-C9670064B5B4}"/>
                  </a:ext>
                </a:extLst>
              </p:cNvPr>
              <p:cNvSpPr txBox="1">
                <a:spLocks noRot="1" noChangeAspect="1" noMove="1" noResize="1" noEditPoints="1" noAdjustHandles="1" noChangeArrowheads="1" noChangeShapeType="1" noTextEdit="1"/>
              </p:cNvSpPr>
              <p:nvPr/>
            </p:nvSpPr>
            <p:spPr>
              <a:xfrm>
                <a:off x="0" y="8001000"/>
                <a:ext cx="19618769" cy="1535164"/>
              </a:xfrm>
              <a:prstGeom prst="rect">
                <a:avLst/>
              </a:prstGeom>
              <a:blipFill>
                <a:blip r:embed="rId7"/>
                <a:stretch>
                  <a:fillRect t="-9562" b="-17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F88EC5-C8E6-1559-ADF3-91F970FBDB6F}"/>
                  </a:ext>
                </a:extLst>
              </p:cNvPr>
              <p:cNvSpPr txBox="1"/>
              <p:nvPr/>
            </p:nvSpPr>
            <p:spPr>
              <a:xfrm>
                <a:off x="76200" y="9525000"/>
                <a:ext cx="23011702" cy="2354491"/>
              </a:xfrm>
              <a:prstGeom prst="rect">
                <a:avLst/>
              </a:prstGeom>
              <a:noFill/>
            </p:spPr>
            <p:txBody>
              <a:bodyPr wrap="square">
                <a:spAutoFit/>
              </a:bodyPr>
              <a:lstStyle/>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Mặt khác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chia hết cho 6 nên xảy ra một trong các </a:t>
                </a:r>
                <a:r>
                  <a:rPr lang="fr-FR" sz="4400" b="1">
                    <a:effectLst/>
                    <a:latin typeface="Tahoma" panose="020B0604030504040204" pitchFamily="34" charset="0"/>
                    <a:ea typeface="Tahoma" panose="020B0604030504040204" pitchFamily="34" charset="0"/>
                    <a:cs typeface="Tahoma" panose="020B0604030504040204" pitchFamily="34" charset="0"/>
                  </a:rPr>
                  <a:t>trường hợp</a:t>
                </a:r>
                <a:r>
                  <a:rPr lang="vi-VN" sz="4400" b="1">
                    <a:effectLst/>
                    <a:latin typeface="Tahoma" panose="020B0604030504040204" pitchFamily="34" charset="0"/>
                    <a:ea typeface="Tahoma" panose="020B0604030504040204" pitchFamily="34" charset="0"/>
                    <a:cs typeface="Tahoma" panose="020B0604030504040204" pitchFamily="34" charset="0"/>
                  </a:rPr>
                  <a:t> sau:</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 Trường hợp 1: Trong 3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có chữ số 6.</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 Chọn vị trí cho chữ số </a:t>
                </a:r>
                <a:r>
                  <a:rPr lang="en-US" sz="4400" b="1">
                    <a:effectLst/>
                    <a:latin typeface="Tahoma" panose="020B0604030504040204" pitchFamily="34" charset="0"/>
                    <a:ea typeface="Tahoma" panose="020B0604030504040204" pitchFamily="34" charset="0"/>
                    <a:cs typeface="Tahoma" panose="020B0604030504040204" pitchFamily="34" charset="0"/>
                  </a:rPr>
                  <a:t>6</a:t>
                </a:r>
                <a:r>
                  <a:rPr lang="vi-VN" sz="4400" b="1">
                    <a:effectLst/>
                    <a:latin typeface="Tahoma" panose="020B0604030504040204" pitchFamily="34" charset="0"/>
                    <a:ea typeface="Tahoma" panose="020B0604030504040204" pitchFamily="34" charset="0"/>
                    <a:cs typeface="Tahoma" panose="020B0604030504040204" pitchFamily="34" charset="0"/>
                  </a:rPr>
                  <a:t>: có 3 cách.</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03F88EC5-C8E6-1559-ADF3-91F970FBDB6F}"/>
                  </a:ext>
                </a:extLst>
              </p:cNvPr>
              <p:cNvSpPr txBox="1">
                <a:spLocks noRot="1" noChangeAspect="1" noMove="1" noResize="1" noEditPoints="1" noAdjustHandles="1" noChangeArrowheads="1" noChangeShapeType="1" noTextEdit="1"/>
              </p:cNvSpPr>
              <p:nvPr/>
            </p:nvSpPr>
            <p:spPr>
              <a:xfrm>
                <a:off x="76200" y="9525000"/>
                <a:ext cx="23011702" cy="2354491"/>
              </a:xfrm>
              <a:prstGeom prst="rect">
                <a:avLst/>
              </a:prstGeom>
              <a:blipFill>
                <a:blip r:embed="rId8"/>
                <a:stretch>
                  <a:fillRect t="-6218" b="-11399"/>
                </a:stretch>
              </a:blipFill>
            </p:spPr>
            <p:txBody>
              <a:bodyPr/>
              <a:lstStyle/>
              <a:p>
                <a:r>
                  <a:rPr lang="en-US">
                    <a:noFill/>
                  </a:rPr>
                  <a:t> </a:t>
                </a:r>
              </a:p>
            </p:txBody>
          </p:sp>
        </mc:Fallback>
      </mc:AlternateContent>
      <p:graphicFrame>
        <p:nvGraphicFramePr>
          <p:cNvPr id="26" name="Object 25">
            <a:extLst>
              <a:ext uri="{FF2B5EF4-FFF2-40B4-BE49-F238E27FC236}">
                <a16:creationId xmlns:a16="http://schemas.microsoft.com/office/drawing/2014/main" id="{F41B52D5-5DA0-752E-8951-4C6DFF826647}"/>
              </a:ext>
            </a:extLst>
          </p:cNvPr>
          <p:cNvGraphicFramePr>
            <a:graphicFrameLocks noChangeAspect="1"/>
          </p:cNvGraphicFramePr>
          <p:nvPr/>
        </p:nvGraphicFramePr>
        <p:xfrm>
          <a:off x="0" y="457200"/>
          <a:ext cx="190500" cy="160338"/>
        </p:xfrm>
        <a:graphic>
          <a:graphicData uri="http://schemas.openxmlformats.org/presentationml/2006/ole">
            <mc:AlternateContent xmlns:mc="http://schemas.openxmlformats.org/markup-compatibility/2006">
              <mc:Choice xmlns:v="urn:schemas-microsoft-com:vml" Requires="v">
                <p:oleObj name="Equation" r:id="rId9" imgW="190417" imgH="152334" progId="Equation.DSMT4">
                  <p:embed/>
                </p:oleObj>
              </mc:Choice>
              <mc:Fallback>
                <p:oleObj name="Equation" r:id="rId9" imgW="190417" imgH="152334"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90500"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8">
            <a:extLst>
              <a:ext uri="{FF2B5EF4-FFF2-40B4-BE49-F238E27FC236}">
                <a16:creationId xmlns:a16="http://schemas.microsoft.com/office/drawing/2014/main" id="{4C81F070-CC55-1152-3CD9-6A217F88EB42}"/>
              </a:ext>
            </a:extLst>
          </p:cNvPr>
          <p:cNvSpPr>
            <a:spLocks noChangeArrowheads="1"/>
          </p:cNvSpPr>
          <p:nvPr/>
        </p:nvSpPr>
        <p:spPr bwMode="auto">
          <a:xfrm>
            <a:off x="630238" y="61753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có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3.A82=168</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 </a:t>
            </a: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endParaRPr kumimoji="0" lang="vi-VN"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10">
                <a:extLst>
                  <a:ext uri="{FF2B5EF4-FFF2-40B4-BE49-F238E27FC236}">
                    <a16:creationId xmlns:a16="http://schemas.microsoft.com/office/drawing/2014/main" id="{44A43694-E56F-4EEC-D6D9-2BF36EB4E1E3}"/>
                  </a:ext>
                </a:extLst>
              </p:cNvPr>
              <p:cNvSpPr>
                <a:spLocks noChangeArrowheads="1"/>
              </p:cNvSpPr>
              <p:nvPr/>
            </p:nvSpPr>
            <p:spPr bwMode="auto">
              <a:xfrm>
                <a:off x="472127" y="11763121"/>
                <a:ext cx="22063412" cy="15552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Chọn 2 chữ số trong tập </a:t>
                </a:r>
                <a:r>
                  <a:rPr kumimoji="0" lang="vi-VN" altLang="en-US" sz="44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1; 2; 3; 4; 5; 7; 8; 9</a:t>
                </a:r>
                <a:r>
                  <a:rPr kumimoji="0" lang="vi-VN" altLang="en-US" sz="4400" b="1" i="0" u="none" strike="noStrike" cap="none" normalizeH="0" baseline="0">
                    <a:ln>
                      <a:noFill/>
                    </a:ln>
                    <a:solidFill>
                      <a:schemeClr val="tx1"/>
                    </a:solidFill>
                    <a:effectLst/>
                    <a:ea typeface="Calibri" panose="020F0502020204030204" pitchFamily="34" charset="0"/>
                    <a:cs typeface="Times New Roman" panose="02020603050405020304" pitchFamily="18" charset="0"/>
                  </a:rPr>
                  <a:t> </a:t>
                </a:r>
                <a:r>
                  <a:rPr kumimoji="0" lang="vi-VN" altLang="en-US" sz="4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 xếp vào 2 vị trí còn lại: có </a:t>
                </a:r>
                <a14:m>
                  <m:oMath xmlns:m="http://schemas.openxmlformats.org/officeDocument/2006/math">
                    <m:sSubSup>
                      <m:sSubSup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kumimoji="0" lang="vi-VN" altLang="en-US" sz="4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endParaRPr kumimoji="0" lang="en-US" altLang="en-US" sz="44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a:ln>
                      <a:noFill/>
                    </a:ln>
                    <a:solidFill>
                      <a:schemeClr val="tx1"/>
                    </a:solidFill>
                    <a:effectLst/>
                    <a:latin typeface="Arial" panose="020B0604020202020204" pitchFamily="34" charset="0"/>
                  </a:rPr>
                  <a:t>Suy ra có </a:t>
                </a:r>
                <a14:m>
                  <m:oMath xmlns:m="http://schemas.openxmlformats.org/officeDocument/2006/math">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𝟏𝟔𝟖</m:t>
                    </m:r>
                  </m:oMath>
                </a14:m>
                <a:r>
                  <a:rPr lang="vi-VN" sz="4400" b="1">
                    <a:effectLst/>
                    <a:latin typeface="Times New Roman" panose="02020603050405020304" pitchFamily="18" charset="0"/>
                    <a:ea typeface="Calibri" panose="020F0502020204030204" pitchFamily="34" charset="0"/>
                  </a:rPr>
                  <a:t> </a:t>
                </a:r>
                <a:r>
                  <a:rPr lang="en-US" sz="4400" b="1">
                    <a:effectLst/>
                    <a:latin typeface="Times New Roman" panose="02020603050405020304" pitchFamily="18" charset="0"/>
                    <a:ea typeface="Calibri" panose="020F0502020204030204" pitchFamily="34" charset="0"/>
                  </a:rPr>
                  <a:t>( số )</a:t>
                </a:r>
                <a:endParaRPr kumimoji="0" lang="en-US" altLang="en-US" sz="4400" b="1" i="0" u="none" strike="noStrike" cap="none" normalizeH="0" baseline="0">
                  <a:ln>
                    <a:noFill/>
                  </a:ln>
                  <a:solidFill>
                    <a:schemeClr val="tx1"/>
                  </a:solidFill>
                  <a:effectLst/>
                  <a:latin typeface="Arial" panose="020B0604020202020204" pitchFamily="34" charset="0"/>
                </a:endParaRPr>
              </a:p>
            </p:txBody>
          </p:sp>
        </mc:Choice>
        <mc:Fallback xmlns="">
          <p:sp>
            <p:nvSpPr>
              <p:cNvPr id="29" name="Rectangle 10">
                <a:extLst>
                  <a:ext uri="{FF2B5EF4-FFF2-40B4-BE49-F238E27FC236}">
                    <a16:creationId xmlns:a16="http://schemas.microsoft.com/office/drawing/2014/main" id="{44A43694-E56F-4EEC-D6D9-2BF36EB4E1E3}"/>
                  </a:ext>
                </a:extLst>
              </p:cNvPr>
              <p:cNvSpPr>
                <a:spLocks noRot="1" noChangeAspect="1" noMove="1" noResize="1" noEditPoints="1" noAdjustHandles="1" noChangeArrowheads="1" noChangeShapeType="1" noTextEdit="1"/>
              </p:cNvSpPr>
              <p:nvPr/>
            </p:nvSpPr>
            <p:spPr bwMode="auto">
              <a:xfrm>
                <a:off x="472127" y="11763121"/>
                <a:ext cx="22063412" cy="1555234"/>
              </a:xfrm>
              <a:prstGeom prst="rect">
                <a:avLst/>
              </a:prstGeom>
              <a:blipFill>
                <a:blip r:embed="rId11"/>
                <a:stretch>
                  <a:fillRect l="-1105" t="-5098" r="-166" b="-176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0" name="Object 29">
            <a:extLst>
              <a:ext uri="{FF2B5EF4-FFF2-40B4-BE49-F238E27FC236}">
                <a16:creationId xmlns:a16="http://schemas.microsoft.com/office/drawing/2014/main" id="{624E0653-E2D5-08DF-A8E1-7B416A8C0BCB}"/>
              </a:ext>
            </a:extLst>
          </p:cNvPr>
          <p:cNvGraphicFramePr>
            <a:graphicFrameLocks noChangeAspect="1"/>
          </p:cNvGraphicFramePr>
          <p:nvPr>
            <p:extLst>
              <p:ext uri="{D42A27DB-BD31-4B8C-83A1-F6EECF244321}">
                <p14:modId xmlns:p14="http://schemas.microsoft.com/office/powerpoint/2010/main" val="2450289706"/>
              </p:ext>
            </p:extLst>
          </p:nvPr>
        </p:nvGraphicFramePr>
        <p:xfrm>
          <a:off x="-206736" y="617538"/>
          <a:ext cx="190500" cy="160338"/>
        </p:xfrm>
        <a:graphic>
          <a:graphicData uri="http://schemas.openxmlformats.org/presentationml/2006/ole">
            <mc:AlternateContent xmlns:mc="http://schemas.openxmlformats.org/markup-compatibility/2006">
              <mc:Choice xmlns:v="urn:schemas-microsoft-com:vml" Requires="v">
                <p:oleObj name="Equation" r:id="rId12" imgW="190417" imgH="152334" progId="Equation.DSMT4">
                  <p:embed/>
                </p:oleObj>
              </mc:Choice>
              <mc:Fallback>
                <p:oleObj name="Equation" r:id="rId12" imgW="190417" imgH="152334"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736" y="617538"/>
                        <a:ext cx="190500"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11">
            <a:extLst>
              <a:ext uri="{FF2B5EF4-FFF2-40B4-BE49-F238E27FC236}">
                <a16:creationId xmlns:a16="http://schemas.microsoft.com/office/drawing/2014/main" id="{F300AB7F-6E15-0838-C7FF-E1C729971BB0}"/>
              </a:ext>
            </a:extLst>
          </p:cNvPr>
          <p:cNvSpPr>
            <a:spLocks noChangeArrowheads="1"/>
          </p:cNvSpPr>
          <p:nvPr/>
        </p:nvSpPr>
        <p:spPr bwMode="auto">
          <a:xfrm>
            <a:off x="423502" y="777876"/>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có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3.A82=168</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 </a:t>
            </a: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252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left)">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Effect transition="in" filter="wipe(down)">
                                      <p:cBhvr>
                                        <p:cTn id="55" dur="500"/>
                                        <p:tgtEl>
                                          <p:spTgt spid="2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xEl>
                                              <p:pRg st="1" end="1"/>
                                            </p:txEl>
                                          </p:spTgt>
                                        </p:tgtEl>
                                        <p:attrNameLst>
                                          <p:attrName>style.visibility</p:attrName>
                                        </p:attrNameLst>
                                      </p:cBhvr>
                                      <p:to>
                                        <p:strVal val="visible"/>
                                      </p:to>
                                    </p:set>
                                    <p:animEffect transition="in" filter="wipe(down)">
                                      <p:cBhvr>
                                        <p:cTn id="60"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build="p"/>
      <p:bldP spid="5" grpId="0" build="p"/>
      <p:bldP spid="7" grpId="0" build="p"/>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2">
            <a:extLst>
              <a:ext uri="{FF2B5EF4-FFF2-40B4-BE49-F238E27FC236}">
                <a16:creationId xmlns:a16="http://schemas.microsoft.com/office/drawing/2014/main" id="{DC5A9355-C81F-9275-93FD-BDDF350D8391}"/>
              </a:ext>
            </a:extLst>
          </p:cNvPr>
          <p:cNvSpPr/>
          <p:nvPr/>
        </p:nvSpPr>
        <p:spPr>
          <a:xfrm>
            <a:off x="499832" y="1676400"/>
            <a:ext cx="23513288" cy="11457546"/>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just">
              <a:lnSpc>
                <a:spcPct val="107000"/>
              </a:lnSpc>
              <a:spcAft>
                <a:spcPts val="400"/>
              </a:spcAft>
            </a:pP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E7DA11-796E-CABE-4823-B21B2540D845}"/>
                  </a:ext>
                </a:extLst>
              </p:cNvPr>
              <p:cNvSpPr txBox="1"/>
              <p:nvPr/>
            </p:nvSpPr>
            <p:spPr>
              <a:xfrm>
                <a:off x="0" y="2133600"/>
                <a:ext cx="17907000" cy="768031"/>
              </a:xfrm>
              <a:prstGeom prst="rect">
                <a:avLst/>
              </a:prstGeom>
              <a:noFill/>
            </p:spPr>
            <p:txBody>
              <a:bodyPr wrap="square">
                <a:spAutoFit/>
              </a:bodyPr>
              <a:lstStyle/>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 Trường hợp 2: Trong 3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không có chữ số 6.</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9AE7DA11-796E-CABE-4823-B21B2540D845}"/>
                  </a:ext>
                </a:extLst>
              </p:cNvPr>
              <p:cNvSpPr txBox="1">
                <a:spLocks noRot="1" noChangeAspect="1" noMove="1" noResize="1" noEditPoints="1" noAdjustHandles="1" noChangeArrowheads="1" noChangeShapeType="1" noTextEdit="1"/>
              </p:cNvSpPr>
              <p:nvPr/>
            </p:nvSpPr>
            <p:spPr>
              <a:xfrm>
                <a:off x="0" y="2133600"/>
                <a:ext cx="17907000" cy="768031"/>
              </a:xfrm>
              <a:prstGeom prst="rect">
                <a:avLst/>
              </a:prstGeom>
              <a:blipFill>
                <a:blip r:embed="rId2"/>
                <a:stretch>
                  <a:fillRect t="-18254" b="-34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FB697D-CD5C-A6C3-8587-A962CE2D9389}"/>
                  </a:ext>
                </a:extLst>
              </p:cNvPr>
              <p:cNvSpPr txBox="1"/>
              <p:nvPr/>
            </p:nvSpPr>
            <p:spPr>
              <a:xfrm>
                <a:off x="23446" y="2866462"/>
                <a:ext cx="23866584" cy="8884483"/>
              </a:xfrm>
              <a:prstGeom prst="rect">
                <a:avLst/>
              </a:prstGeom>
              <a:noFill/>
            </p:spPr>
            <p:txBody>
              <a:bodyPr wrap="square">
                <a:spAutoFit/>
              </a:bodyPr>
              <a:lstStyle/>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Khi đó để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chia hết cho 6 ta cần có ít nhất 1 chữ số chia hết cho 2 thuộc tập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e>
                    </m:d>
                  </m:oMath>
                </a14:m>
                <a:r>
                  <a:rPr lang="vi-VN" sz="4400" b="1">
                    <a:effectLst/>
                    <a:latin typeface="Tahoma" panose="020B0604030504040204" pitchFamily="34" charset="0"/>
                    <a:ea typeface="Tahoma" panose="020B0604030504040204" pitchFamily="34" charset="0"/>
                    <a:cs typeface="Tahoma" panose="020B0604030504040204" pitchFamily="34" charset="0"/>
                  </a:rPr>
                  <a:t> và ít nhất 1 chữ số chia hết cho 3 thuộc tập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vi-VN" sz="4400" b="1">
                    <a:effectLst/>
                    <a:latin typeface="Tahoma" panose="020B0604030504040204" pitchFamily="34" charset="0"/>
                    <a:ea typeface="Tahoma" panose="020B0604030504040204" pitchFamily="34" charset="0"/>
                    <a:cs typeface="Tahoma" panose="020B0604030504040204" pitchFamily="34" charset="0"/>
                  </a:rPr>
                  <a:t>. Có các khả năng sau:</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r>
                  <a:rPr lang="vi-VN" sz="4400" b="1">
                    <a:solidFill>
                      <a:schemeClr val="tx1"/>
                    </a:solidFill>
                    <a:effectLst/>
                    <a:latin typeface="Tahoma" panose="020B0604030504040204" pitchFamily="34" charset="0"/>
                    <a:ea typeface="Tahoma" panose="020B0604030504040204" pitchFamily="34" charset="0"/>
                    <a:cs typeface="Tahoma" panose="020B0604030504040204" pitchFamily="34" charset="0"/>
                  </a:rPr>
                  <a:t>- Trong 3 chữ số </a:t>
                </a:r>
                <a14:m>
                  <m:oMath xmlns:m="http://schemas.openxmlformats.org/officeDocument/2006/math">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solidFill>
                      <a:schemeClr val="tx1"/>
                    </a:solidFill>
                    <a:effectLst/>
                    <a:latin typeface="Tahoma" panose="020B0604030504040204" pitchFamily="34" charset="0"/>
                    <a:ea typeface="Tahoma" panose="020B0604030504040204" pitchFamily="34" charset="0"/>
                    <a:cs typeface="Tahoma" panose="020B0604030504040204" pitchFamily="34" charset="0"/>
                  </a:rPr>
                  <a:t> có một chữ số chia hết cho 2, một chữ số chia hết cho 3 và một chữ số thuộc tập </a:t>
                </a:r>
                <a14:m>
                  <m:oMath xmlns:m="http://schemas.openxmlformats.org/officeDocument/2006/math">
                    <m:d>
                      <m:dPr>
                        <m:begChr m:val="{"/>
                        <m:endChr m:val="}"/>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𝟕</m:t>
                        </m:r>
                      </m:e>
                    </m:d>
                  </m:oMath>
                </a14:m>
                <a:r>
                  <a:rPr lang="vi-VN" sz="4400" b="1">
                    <a:solidFill>
                      <a:schemeClr val="tx1"/>
                    </a:solidFill>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sub>
                      <m: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b>
                      <m: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sub>
                      <m: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𝟏𝟎𝟖</m:t>
                    </m:r>
                  </m:oMath>
                </a14:m>
                <a:r>
                  <a:rPr lang="vi-VN" sz="4400" b="1">
                    <a:solidFill>
                      <a:schemeClr val="tx1"/>
                    </a:solidFill>
                    <a:effectLst/>
                    <a:latin typeface="Tahoma" panose="020B0604030504040204" pitchFamily="34" charset="0"/>
                    <a:ea typeface="Tahoma" panose="020B0604030504040204" pitchFamily="34" charset="0"/>
                    <a:cs typeface="Tahoma" panose="020B0604030504040204" pitchFamily="34" charset="0"/>
                  </a:rPr>
                  <a:t> (số).</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 Trong 3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có 2 chữ số chia hết cho 2, một chữ số chia hết cho 3: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𝟑𝟔</m:t>
                    </m:r>
                  </m:oMath>
                </a14:m>
                <a:r>
                  <a:rPr lang="vi-VN" sz="4400" b="1">
                    <a:effectLst/>
                    <a:latin typeface="Tahoma" panose="020B0604030504040204" pitchFamily="34" charset="0"/>
                    <a:ea typeface="Tahoma" panose="020B0604030504040204" pitchFamily="34" charset="0"/>
                    <a:cs typeface="Tahoma" panose="020B0604030504040204" pitchFamily="34" charset="0"/>
                  </a:rPr>
                  <a:t> (số).</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 Trong 3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vi-VN" sz="4400" b="1">
                    <a:effectLst/>
                    <a:latin typeface="Tahoma" panose="020B0604030504040204" pitchFamily="34" charset="0"/>
                    <a:ea typeface="Tahoma" panose="020B0604030504040204" pitchFamily="34" charset="0"/>
                    <a:cs typeface="Tahoma" panose="020B0604030504040204" pitchFamily="34" charset="0"/>
                  </a:rPr>
                  <a:t> có 1 chữ số chia hết cho 2 và 2 chữ số chia hết cho 3: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oMath>
                </a14:m>
                <a:r>
                  <a:rPr lang="vi-VN" sz="4400" b="1">
                    <a:effectLst/>
                    <a:latin typeface="Tahoma" panose="020B0604030504040204" pitchFamily="34" charset="0"/>
                    <a:ea typeface="Tahoma" panose="020B0604030504040204" pitchFamily="34" charset="0"/>
                    <a:cs typeface="Tahoma" panose="020B0604030504040204" pitchFamily="34" charset="0"/>
                  </a:rPr>
                  <a:t> (số).</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𝟏𝟔𝟖</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𝟏𝟎𝟖</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𝟑𝟑𝟎</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r>
                  <a:rPr lang="vi-VN" sz="4400" b="1">
                    <a:effectLst/>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num>
                      <m:den>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𝜴</m:t>
                            </m:r>
                          </m:e>
                        </m:d>
                      </m:den>
                    </m:f>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𝟑𝟑𝟎</m:t>
                        </m:r>
                      </m:num>
                      <m:den>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𝟔𝟒𝟖</m:t>
                        </m:r>
                      </m:den>
                    </m:f>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𝟓𝟓</m:t>
                        </m:r>
                      </m:num>
                      <m:den>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𝟏𝟎𝟖</m:t>
                        </m:r>
                      </m:den>
                    </m:f>
                  </m:oMath>
                </a14:m>
                <a:r>
                  <a:rPr lang="vi-VN"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400"/>
                  </a:spcAf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70FB697D-CD5C-A6C3-8587-A962CE2D9389}"/>
                  </a:ext>
                </a:extLst>
              </p:cNvPr>
              <p:cNvSpPr txBox="1">
                <a:spLocks noRot="1" noChangeAspect="1" noMove="1" noResize="1" noEditPoints="1" noAdjustHandles="1" noChangeArrowheads="1" noChangeShapeType="1" noTextEdit="1"/>
              </p:cNvSpPr>
              <p:nvPr/>
            </p:nvSpPr>
            <p:spPr>
              <a:xfrm>
                <a:off x="23446" y="2866462"/>
                <a:ext cx="23866584" cy="8884483"/>
              </a:xfrm>
              <a:prstGeom prst="rect">
                <a:avLst/>
              </a:prstGeom>
              <a:blipFill>
                <a:blip r:embed="rId3"/>
                <a:stretch>
                  <a:fillRect t="-1578" r="-1022"/>
                </a:stretch>
              </a:blipFill>
            </p:spPr>
            <p:txBody>
              <a:bodyPr/>
              <a:lstStyle/>
              <a:p>
                <a:r>
                  <a:rPr lang="en-US">
                    <a:noFill/>
                  </a:rPr>
                  <a:t> </a:t>
                </a:r>
              </a:p>
            </p:txBody>
          </p:sp>
        </mc:Fallback>
      </mc:AlternateContent>
    </p:spTree>
    <p:extLst>
      <p:ext uri="{BB962C8B-B14F-4D97-AF65-F5344CB8AC3E}">
        <p14:creationId xmlns:p14="http://schemas.microsoft.com/office/powerpoint/2010/main" val="746127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159945" y="1860271"/>
            <a:ext cx="23862374" cy="2323989"/>
            <a:chOff x="923003" y="3917552"/>
            <a:chExt cx="23862374" cy="2323988"/>
          </a:xfrm>
        </p:grpSpPr>
        <p:sp>
          <p:nvSpPr>
            <p:cNvPr id="13" name="Rounded Rectangle 41">
              <a:extLst>
                <a:ext uri="{FF2B5EF4-FFF2-40B4-BE49-F238E27FC236}">
                  <a16:creationId xmlns:a16="http://schemas.microsoft.com/office/drawing/2014/main" id="{CF200796-2C05-26D5-EDA1-17D43F34D327}"/>
                </a:ext>
              </a:extLst>
            </p:cNvPr>
            <p:cNvSpPr/>
            <p:nvPr/>
          </p:nvSpPr>
          <p:spPr>
            <a:xfrm>
              <a:off x="1007927" y="4159022"/>
              <a:ext cx="23777450" cy="208251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1616219" y="1009397"/>
            <a:ext cx="7558009" cy="1490210"/>
            <a:chOff x="1082674" y="1186113"/>
            <a:chExt cx="7559376" cy="1490208"/>
          </a:xfrm>
        </p:grpSpPr>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194009" y="1186113"/>
              <a:ext cx="6448041" cy="830996"/>
            </a:xfrm>
            <a:prstGeom prst="rect">
              <a:avLst/>
            </a:prstGeom>
            <a:solidFill>
              <a:schemeClr val="bg1"/>
            </a:solid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98123" y="1944307"/>
                <a:ext cx="23204650" cy="2185214"/>
              </a:xfrm>
              <a:prstGeom prst="rect">
                <a:avLst/>
              </a:prstGeom>
              <a:noFill/>
            </p:spPr>
            <p:txBody>
              <a:bodyPr wrap="square">
                <a:spAutoFit/>
              </a:bodyPr>
              <a:lstStyle/>
              <a:p>
                <a:pPr lvl="0"/>
                <a:r>
                  <a:rPr lang="en-US" sz="48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t>Gọi </a:t>
                </a:r>
                <a14:m>
                  <m:oMath xmlns:m="http://schemas.openxmlformats.org/officeDocument/2006/math">
                    <m:r>
                      <a:rPr lang="en-US" sz="4400" b="1" i="1">
                        <a:latin typeface="Cambria Math" panose="02040503050406030204" pitchFamily="18" charset="0"/>
                      </a:rPr>
                      <m:t>𝑨</m:t>
                    </m:r>
                  </m:oMath>
                </a14:m>
                <a:r>
                  <a:rPr lang="vi-VN" sz="4400" b="1"/>
                  <a:t> là tập hợp tất cả các số tự nhiên có </a:t>
                </a:r>
                <a14:m>
                  <m:oMath xmlns:m="http://schemas.openxmlformats.org/officeDocument/2006/math">
                    <m:r>
                      <a:rPr lang="en-US" sz="4400" b="1" i="1">
                        <a:latin typeface="Cambria Math" panose="02040503050406030204" pitchFamily="18" charset="0"/>
                      </a:rPr>
                      <m:t>𝟕</m:t>
                    </m:r>
                  </m:oMath>
                </a14:m>
                <a:r>
                  <a:rPr lang="vi-VN" sz="4400" b="1"/>
                  <a:t> chữ số đôi một khác nhau được tạo ra từ các  chữ số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oMath>
                </a14:m>
                <a:r>
                  <a:rPr lang="vi-VN" sz="4400" b="1"/>
                  <a:t> Từ </a:t>
                </a:r>
                <a14:m>
                  <m:oMath xmlns:m="http://schemas.openxmlformats.org/officeDocument/2006/math">
                    <m:r>
                      <a:rPr lang="en-US" sz="4400" b="1" i="1">
                        <a:latin typeface="Cambria Math" panose="02040503050406030204" pitchFamily="18" charset="0"/>
                      </a:rPr>
                      <m:t>𝑨</m:t>
                    </m:r>
                  </m:oMath>
                </a14:m>
                <a:r>
                  <a:rPr lang="vi-VN" sz="4400" b="1"/>
                  <a:t> chọn ngẫu nhiên một số. Tính xác suất để số được chọn có chữ số </a:t>
                </a:r>
                <a14:m>
                  <m:oMath xmlns:m="http://schemas.openxmlformats.org/officeDocument/2006/math">
                    <m:r>
                      <a:rPr lang="en-US" sz="4400" b="1" i="1">
                        <a:latin typeface="Cambria Math" panose="02040503050406030204" pitchFamily="18" charset="0"/>
                      </a:rPr>
                      <m:t>𝟏</m:t>
                    </m:r>
                  </m:oMath>
                </a14:m>
                <a:r>
                  <a:rPr lang="vi-VN" sz="4400" b="1"/>
                  <a:t> và chữ số </a:t>
                </a:r>
                <a14:m>
                  <m:oMath xmlns:m="http://schemas.openxmlformats.org/officeDocument/2006/math">
                    <m:r>
                      <a:rPr lang="en-US" sz="4400" b="1" i="1">
                        <a:latin typeface="Cambria Math" panose="02040503050406030204" pitchFamily="18" charset="0"/>
                      </a:rPr>
                      <m:t>𝟐</m:t>
                    </m:r>
                  </m:oMath>
                </a14:m>
                <a:r>
                  <a:rPr lang="vi-VN" sz="4400" b="1"/>
                  <a:t> đứng cạnh nhau. </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98123" y="1944307"/>
                <a:ext cx="23204650" cy="2185214"/>
              </a:xfrm>
              <a:prstGeom prst="rect">
                <a:avLst/>
              </a:prstGeom>
              <a:blipFill>
                <a:blip r:embed="rId4"/>
                <a:stretch>
                  <a:fillRect l="-1077" t="-3352" r="-1366" b="-12570"/>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342DAC96-77FF-3CB7-B748-F80AACCE2F2E}"/>
              </a:ext>
            </a:extLst>
          </p:cNvPr>
          <p:cNvGrpSpPr/>
          <p:nvPr/>
        </p:nvGrpSpPr>
        <p:grpSpPr>
          <a:xfrm>
            <a:off x="-128405" y="4232216"/>
            <a:ext cx="24022318" cy="9354632"/>
            <a:chOff x="48567" y="4381499"/>
            <a:chExt cx="23173062" cy="668958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1" y="4603561"/>
              <a:ext cx="22836318" cy="64675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1" cy="801392"/>
              <a:chOff x="410517" y="4648199"/>
              <a:chExt cx="3991941" cy="801392"/>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618134" y="3436118"/>
                <a:ext cx="572243"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649372"/>
                <a:ext cx="2872839"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739391"/>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 name="TextBox 2">
            <a:extLst>
              <a:ext uri="{FF2B5EF4-FFF2-40B4-BE49-F238E27FC236}">
                <a16:creationId xmlns:a16="http://schemas.microsoft.com/office/drawing/2014/main" id="{B673E436-BED1-1AA1-D07B-FFD038A73160}"/>
              </a:ext>
            </a:extLst>
          </p:cNvPr>
          <p:cNvSpPr txBox="1"/>
          <p:nvPr/>
        </p:nvSpPr>
        <p:spPr>
          <a:xfrm>
            <a:off x="3677364" y="4386256"/>
            <a:ext cx="3686908" cy="768031"/>
          </a:xfrm>
          <a:prstGeom prst="rect">
            <a:avLst/>
          </a:prstGeom>
          <a:noFill/>
        </p:spPr>
        <p:txBody>
          <a:bodyPr wrap="square">
            <a:spAutoFit/>
          </a:bodyPr>
          <a:lstStyle/>
          <a:p>
            <a:pPr marL="629920">
              <a:lnSpc>
                <a:spcPct val="107000"/>
              </a:lnSpc>
              <a:spcAft>
                <a:spcPts val="800"/>
              </a:spcAft>
            </a:pPr>
            <a:r>
              <a:rPr lang="vi-VN"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 1:</a:t>
            </a:r>
            <a:endParaRPr lang="en-US" sz="4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D34009-FD17-9FD9-F2EA-10FF31D2DC5A}"/>
                  </a:ext>
                </a:extLst>
              </p:cNvPr>
              <p:cNvSpPr txBox="1"/>
              <p:nvPr/>
            </p:nvSpPr>
            <p:spPr>
              <a:xfrm>
                <a:off x="-128405" y="5148256"/>
                <a:ext cx="12930005" cy="8048165"/>
              </a:xfrm>
              <a:prstGeom prst="rect">
                <a:avLst/>
              </a:prstGeom>
              <a:noFill/>
            </p:spPr>
            <p:txBody>
              <a:bodyPr wrap="square">
                <a:spAutoFit/>
              </a:bodyPr>
              <a:lstStyle/>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a:effectLst/>
                    <a:latin typeface="Tahoma" panose="020B0604030504040204" pitchFamily="34" charset="0"/>
                    <a:ea typeface="Tahoma" panose="020B0604030504040204" pitchFamily="34" charset="0"/>
                    <a:cs typeface="Tahoma" panose="020B0604030504040204" pitchFamily="34" charset="0"/>
                  </a:rPr>
                  <a:t>A</a:t>
                </a:r>
                <a:r>
                  <a:rPr lang="vi-VN" sz="4400" b="1">
                    <a:effectLst/>
                    <a:latin typeface="Tahoma" panose="020B0604030504040204" pitchFamily="34" charset="0"/>
                    <a:ea typeface="Tahoma" panose="020B0604030504040204" pitchFamily="34" charset="0"/>
                    <a:cs typeface="Tahoma" panose="020B0604030504040204" pitchFamily="34" charset="0"/>
                  </a:rPr>
                  <a:t> là</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𝟒𝟑𝟐𝟎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a:effectLst/>
                    <a:latin typeface="Tahoma" panose="020B0604030504040204" pitchFamily="34" charset="0"/>
                    <a:ea typeface="Tahoma" panose="020B0604030504040204" pitchFamily="34" charset="0"/>
                    <a:cs typeface="Tahoma" panose="020B0604030504040204" pitchFamily="34" charset="0"/>
                  </a:rPr>
                  <a:t> Khi đó</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𝟒𝟑𝟐𝟎</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𝟒𝟑𝟐𝟎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p>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a:effectLst/>
                    <a:latin typeface="Tahoma" panose="020B0604030504040204" pitchFamily="34" charset="0"/>
                    <a:ea typeface="Tahoma" panose="020B0604030504040204" pitchFamily="34" charset="0"/>
                    <a:cs typeface="Tahoma" panose="020B0604030504040204" pitchFamily="34" charset="0"/>
                  </a:rPr>
                  <a:t>là biến cố số được chọn có chữ số </a:t>
                </a:r>
                <a:r>
                  <a:rPr lang="en-US" sz="4400" b="1">
                    <a:effectLst/>
                    <a:latin typeface="Tahoma" panose="020B0604030504040204" pitchFamily="34" charset="0"/>
                    <a:ea typeface="Tahoma" panose="020B0604030504040204" pitchFamily="34" charset="0"/>
                    <a:cs typeface="Tahoma" panose="020B0604030504040204" pitchFamily="34" charset="0"/>
                  </a:rPr>
                  <a:t>1 </a:t>
                </a:r>
                <a:r>
                  <a:rPr lang="vi-VN" sz="4400" b="1">
                    <a:effectLst/>
                    <a:latin typeface="Tahoma" panose="020B0604030504040204" pitchFamily="34" charset="0"/>
                    <a:ea typeface="Tahoma" panose="020B0604030504040204" pitchFamily="34" charset="0"/>
                    <a:cs typeface="Tahoma" panose="020B0604030504040204" pitchFamily="34" charset="0"/>
                  </a:rPr>
                  <a:t>và chữ số </a:t>
                </a:r>
                <a:r>
                  <a:rPr lang="en-US" sz="4400" b="1">
                    <a:effectLst/>
                    <a:latin typeface="Tahoma" panose="020B0604030504040204" pitchFamily="34" charset="0"/>
                    <a:ea typeface="Tahoma" panose="020B0604030504040204" pitchFamily="34" charset="0"/>
                    <a:cs typeface="Tahoma" panose="020B0604030504040204" pitchFamily="34" charset="0"/>
                  </a:rPr>
                  <a:t>2</a:t>
                </a:r>
                <a:r>
                  <a:rPr lang="vi-VN" sz="4400" b="1">
                    <a:effectLst/>
                    <a:latin typeface="Tahoma" panose="020B0604030504040204" pitchFamily="34" charset="0"/>
                    <a:ea typeface="Tahoma" panose="020B0604030504040204" pitchFamily="34" charset="0"/>
                    <a:cs typeface="Tahoma" panose="020B0604030504040204" pitchFamily="34" charset="0"/>
                  </a:rPr>
                  <a:t> đứng cạnh nhau.</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i="1">
                    <a:effectLst/>
                    <a:latin typeface="Tahoma" panose="020B0604030504040204" pitchFamily="34" charset="0"/>
                    <a:ea typeface="Tahoma" panose="020B0604030504040204" pitchFamily="34" charset="0"/>
                    <a:cs typeface="Tahoma" panose="020B0604030504040204" pitchFamily="34" charset="0"/>
                  </a:rPr>
                  <a:t>Trường hợp </a:t>
                </a:r>
                <a:r>
                  <a:rPr lang="en-US" sz="4400" b="1" i="1">
                    <a:effectLst/>
                    <a:latin typeface="Tahoma" panose="020B0604030504040204" pitchFamily="34" charset="0"/>
                    <a:ea typeface="Tahoma" panose="020B0604030504040204" pitchFamily="34" charset="0"/>
                    <a:cs typeface="Tahoma" panose="020B0604030504040204" pitchFamily="34" charset="0"/>
                  </a:rPr>
                  <a:t>1</a:t>
                </a:r>
                <a:r>
                  <a:rPr lang="vi-VN" sz="4400" b="1" i="1">
                    <a:effectLst/>
                    <a:latin typeface="Tahoma" panose="020B0604030504040204" pitchFamily="34" charset="0"/>
                    <a:ea typeface="Tahoma" panose="020B0604030504040204" pitchFamily="34" charset="0"/>
                    <a:cs typeface="Tahoma" panose="020B0604030504040204" pitchFamily="34" charset="0"/>
                  </a:rPr>
                  <a:t>:</a:t>
                </a:r>
                <a:r>
                  <a:rPr lang="vi-VN" sz="4400" b="1">
                    <a:effectLst/>
                    <a:latin typeface="Tahoma" panose="020B0604030504040204" pitchFamily="34" charset="0"/>
                    <a:ea typeface="Tahoma" panose="020B0604030504040204" pitchFamily="34" charset="0"/>
                    <a:cs typeface="Tahoma" panose="020B0604030504040204" pitchFamily="34" charset="0"/>
                  </a:rPr>
                  <a:t> Số </a:t>
                </a:r>
                <a:r>
                  <a:rPr lang="en-US" sz="4400" b="1">
                    <a:effectLst/>
                    <a:latin typeface="Tahoma" panose="020B0604030504040204" pitchFamily="34" charset="0"/>
                    <a:ea typeface="Tahoma" panose="020B0604030504040204" pitchFamily="34" charset="0"/>
                    <a:cs typeface="Tahoma" panose="020B0604030504040204" pitchFamily="34" charset="0"/>
                  </a:rPr>
                  <a:t>1,2</a:t>
                </a:r>
                <a:r>
                  <a:rPr lang="vi-VN" sz="4400" b="1">
                    <a:effectLst/>
                    <a:latin typeface="Tahoma" panose="020B0604030504040204" pitchFamily="34" charset="0"/>
                    <a:ea typeface="Tahoma" panose="020B0604030504040204" pitchFamily="34" charset="0"/>
                    <a:cs typeface="Tahoma" panose="020B0604030504040204" pitchFamily="34" charset="0"/>
                  </a:rPr>
                  <a:t> nằm tại hai vị trí đầu.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𝟐𝟒𝟎</m:t>
                    </m:r>
                  </m:oMath>
                </a14:m>
                <a:r>
                  <a:rPr lang="vi-VN" sz="4400" b="1">
                    <a:effectLst/>
                    <a:latin typeface="Tahoma" panose="020B0604030504040204" pitchFamily="34" charset="0"/>
                    <a:ea typeface="Tahoma" panose="020B0604030504040204" pitchFamily="34" charset="0"/>
                    <a:cs typeface="Tahoma" panose="020B0604030504040204" pitchFamily="34" charset="0"/>
                  </a:rPr>
                  <a:t> số.</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i="1">
                    <a:effectLst/>
                    <a:latin typeface="Tahoma" panose="020B0604030504040204" pitchFamily="34" charset="0"/>
                    <a:ea typeface="Tahoma" panose="020B0604030504040204" pitchFamily="34" charset="0"/>
                    <a:cs typeface="Tahoma" panose="020B0604030504040204" pitchFamily="34" charset="0"/>
                  </a:rPr>
                  <a:t>Trường hợp </a:t>
                </a:r>
                <a:r>
                  <a:rPr lang="en-US" sz="4400" b="1" i="1">
                    <a:effectLst/>
                    <a:latin typeface="Tahoma" panose="020B0604030504040204" pitchFamily="34" charset="0"/>
                    <a:ea typeface="Tahoma" panose="020B0604030504040204" pitchFamily="34" charset="0"/>
                    <a:cs typeface="Tahoma" panose="020B0604030504040204" pitchFamily="34" charset="0"/>
                  </a:rPr>
                  <a:t>2</a:t>
                </a:r>
                <a:r>
                  <a:rPr lang="vi-VN" sz="4400" b="1" i="1">
                    <a:effectLst/>
                    <a:latin typeface="Tahoma" panose="020B0604030504040204" pitchFamily="34" charset="0"/>
                    <a:ea typeface="Tahoma" panose="020B0604030504040204" pitchFamily="34" charset="0"/>
                    <a:cs typeface="Tahoma" panose="020B0604030504040204" pitchFamily="34" charset="0"/>
                  </a:rPr>
                  <a:t>:</a:t>
                </a:r>
                <a:r>
                  <a:rPr lang="vi-VN" sz="4400" b="1">
                    <a:effectLst/>
                    <a:latin typeface="Tahoma" panose="020B0604030504040204" pitchFamily="34" charset="0"/>
                    <a:ea typeface="Tahoma" panose="020B0604030504040204" pitchFamily="34" charset="0"/>
                    <a:cs typeface="Tahoma" panose="020B0604030504040204" pitchFamily="34" charset="0"/>
                  </a:rPr>
                  <a:t> Số </a:t>
                </a:r>
                <a:r>
                  <a:rPr lang="en-US" sz="4400" b="1">
                    <a:effectLst/>
                    <a:latin typeface="Tahoma" panose="020B0604030504040204" pitchFamily="34" charset="0"/>
                    <a:ea typeface="Tahoma" panose="020B0604030504040204" pitchFamily="34" charset="0"/>
                    <a:cs typeface="Tahoma" panose="020B0604030504040204" pitchFamily="34" charset="0"/>
                  </a:rPr>
                  <a:t>1, 2</a:t>
                </a:r>
                <a:r>
                  <a:rPr lang="vi-VN" sz="4400" b="1">
                    <a:effectLst/>
                    <a:latin typeface="Tahoma" panose="020B0604030504040204" pitchFamily="34" charset="0"/>
                    <a:ea typeface="Tahoma" panose="020B0604030504040204" pitchFamily="34" charset="0"/>
                    <a:cs typeface="Tahoma" panose="020B0604030504040204" pitchFamily="34" charset="0"/>
                  </a:rPr>
                  <a:t> không nằm tại hai vị trí đầu. 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𝟗𝟔𝟎</m:t>
                    </m:r>
                  </m:oMath>
                </a14:m>
                <a:r>
                  <a:rPr lang="vi-VN" sz="4400" b="1">
                    <a:effectLst/>
                    <a:latin typeface="Tahoma" panose="020B0604030504040204" pitchFamily="34" charset="0"/>
                    <a:ea typeface="Tahoma" panose="020B0604030504040204" pitchFamily="34" charset="0"/>
                    <a:cs typeface="Tahoma" panose="020B0604030504040204" pitchFamily="34" charset="0"/>
                  </a:rPr>
                  <a:t> số.</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Số phần tử của biến cố </a:t>
                </a:r>
                <a:r>
                  <a:rPr lang="en-US" sz="4400" b="1">
                    <a:effectLst/>
                    <a:latin typeface="Tahoma" panose="020B0604030504040204" pitchFamily="34" charset="0"/>
                    <a:ea typeface="Tahoma" panose="020B0604030504040204" pitchFamily="34" charset="0"/>
                    <a:cs typeface="Tahoma" panose="020B0604030504040204" pitchFamily="34" charset="0"/>
                  </a:rPr>
                  <a:t>B </a:t>
                </a:r>
                <a:r>
                  <a:rPr lang="vi-VN" sz="4400" b="1">
                    <a:effectLst/>
                    <a:latin typeface="Tahoma" panose="020B0604030504040204" pitchFamily="34" charset="0"/>
                    <a:ea typeface="Tahoma" panose="020B0604030504040204" pitchFamily="34" charset="0"/>
                    <a:cs typeface="Tahoma" panose="020B0604030504040204" pitchFamily="34" charset="0"/>
                  </a:rPr>
                  <a:t>là</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𝟐𝟒𝟎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𝟗𝟔𝟎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𝟏𝟐𝟎𝟎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32D34009-FD17-9FD9-F2EA-10FF31D2DC5A}"/>
                  </a:ext>
                </a:extLst>
              </p:cNvPr>
              <p:cNvSpPr txBox="1">
                <a:spLocks noRot="1" noChangeAspect="1" noMove="1" noResize="1" noEditPoints="1" noAdjustHandles="1" noChangeArrowheads="1" noChangeShapeType="1" noTextEdit="1"/>
              </p:cNvSpPr>
              <p:nvPr/>
            </p:nvSpPr>
            <p:spPr>
              <a:xfrm>
                <a:off x="-128405" y="5148256"/>
                <a:ext cx="12930005" cy="8048165"/>
              </a:xfrm>
              <a:prstGeom prst="rect">
                <a:avLst/>
              </a:prstGeom>
              <a:blipFill>
                <a:blip r:embed="rId6"/>
                <a:stretch>
                  <a:fillRect t="-1818" r="-264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A0EF5F1-222F-DE6E-CC0C-E62B8727F1CE}"/>
              </a:ext>
            </a:extLst>
          </p:cNvPr>
          <p:cNvSpPr txBox="1"/>
          <p:nvPr/>
        </p:nvSpPr>
        <p:spPr>
          <a:xfrm>
            <a:off x="13222149" y="6178286"/>
            <a:ext cx="3686908" cy="768031"/>
          </a:xfrm>
          <a:prstGeom prst="rect">
            <a:avLst/>
          </a:prstGeom>
          <a:noFill/>
        </p:spPr>
        <p:txBody>
          <a:bodyPr wrap="square">
            <a:spAutoFit/>
          </a:bodyPr>
          <a:lstStyle/>
          <a:p>
            <a:pPr marL="629920">
              <a:lnSpc>
                <a:spcPct val="107000"/>
              </a:lnSpc>
              <a:spcAft>
                <a:spcPts val="800"/>
              </a:spcAft>
            </a:pPr>
            <a:r>
              <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Cách </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2</a:t>
            </a:r>
            <a:r>
              <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DABAD6-05C8-549A-9869-104CE0077AD2}"/>
                  </a:ext>
                </a:extLst>
              </p:cNvPr>
              <p:cNvSpPr txBox="1"/>
              <p:nvPr/>
            </p:nvSpPr>
            <p:spPr>
              <a:xfrm>
                <a:off x="13502957" y="6946317"/>
                <a:ext cx="10519362" cy="5190203"/>
              </a:xfrm>
              <a:prstGeom prst="rect">
                <a:avLst/>
              </a:prstGeom>
              <a:noFill/>
            </p:spPr>
            <p:txBody>
              <a:bodyPr wrap="square">
                <a:spAutoFit/>
              </a:bodyPr>
              <a:lstStyle/>
              <a:p>
                <a:r>
                  <a:rPr lang="vi-VN" sz="4400" b="1">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a:latin typeface="Tahoma" panose="020B0604030504040204" pitchFamily="34" charset="0"/>
                    <a:ea typeface="Tahoma" panose="020B0604030504040204" pitchFamily="34" charset="0"/>
                    <a:cs typeface="Tahoma" panose="020B0604030504040204" pitchFamily="34" charset="0"/>
                  </a:rPr>
                  <a:t>A </a:t>
                </a:r>
                <a:r>
                  <a:rPr lang="vi-VN" sz="4400" b="1">
                    <a:latin typeface="Tahoma" panose="020B0604030504040204" pitchFamily="34" charset="0"/>
                    <a:ea typeface="Tahoma" panose="020B0604030504040204" pitchFamily="34" charset="0"/>
                    <a:cs typeface="Tahoma" panose="020B0604030504040204" pitchFamily="34" charset="0"/>
                  </a:rPr>
                  <a:t> là</a:t>
                </a: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𝟔</m:t>
                    </m:r>
                    <m:r>
                      <a:rPr lang="vi-VN" sz="4400" b="1" i="1">
                        <a:latin typeface="Cambria Math" panose="02040503050406030204" pitchFamily="18" charset="0"/>
                      </a:rPr>
                      <m:t>.</m:t>
                    </m:r>
                    <m:r>
                      <a:rPr lang="vi-VN" sz="4400" b="1" i="1">
                        <a:latin typeface="Cambria Math" panose="02040503050406030204" pitchFamily="18" charset="0"/>
                      </a:rPr>
                      <m:t>𝟔</m:t>
                    </m:r>
                    <m:r>
                      <a:rPr lang="vi-VN" sz="4400" b="1" i="1">
                        <a:latin typeface="Cambria Math" panose="02040503050406030204" pitchFamily="18" charset="0"/>
                      </a:rPr>
                      <m:t>!=</m:t>
                    </m:r>
                    <m:r>
                      <a:rPr lang="vi-VN" sz="4400" b="1" i="1">
                        <a:latin typeface="Cambria Math" panose="02040503050406030204" pitchFamily="18" charset="0"/>
                      </a:rPr>
                      <m:t>𝟒𝟑𝟐𝟎</m:t>
                    </m:r>
                    <m:r>
                      <a:rPr lang="vi-VN" sz="4400" b="1" i="1">
                        <a:latin typeface="Cambria Math" panose="02040503050406030204" pitchFamily="18" charset="0"/>
                      </a:rPr>
                      <m:t>.</m:t>
                    </m:r>
                  </m:oMath>
                </a14:m>
                <a:r>
                  <a:rPr lang="vi-VN" sz="4400" b="1">
                    <a:latin typeface="Tahoma" panose="020B0604030504040204" pitchFamily="34" charset="0"/>
                    <a:ea typeface="Tahoma" panose="020B0604030504040204" pitchFamily="34" charset="0"/>
                    <a:cs typeface="Tahoma" panose="020B0604030504040204" pitchFamily="34" charset="0"/>
                  </a:rPr>
                  <a:t> Khi đó </a:t>
                </a:r>
                <a14:m>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𝜴</m:t>
                        </m:r>
                      </m:e>
                    </m:d>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𝑪</m:t>
                        </m:r>
                      </m:e>
                      <m:sub>
                        <m:r>
                          <a:rPr lang="en-US" sz="4400" b="1" i="1">
                            <a:latin typeface="Cambria Math" panose="02040503050406030204" pitchFamily="18" charset="0"/>
                          </a:rPr>
                          <m:t>𝟒𝟑𝟐𝟎</m:t>
                        </m:r>
                      </m:sub>
                      <m:sup>
                        <m:r>
                          <a:rPr lang="en-US" sz="4400" b="1" i="1">
                            <a:latin typeface="Cambria Math" panose="02040503050406030204" pitchFamily="18" charset="0"/>
                          </a:rPr>
                          <m:t>𝟏</m:t>
                        </m:r>
                      </m:sup>
                    </m:sSubSup>
                    <m:r>
                      <a:rPr lang="en-US" sz="4400" b="1" i="1">
                        <a:latin typeface="Cambria Math" panose="02040503050406030204" pitchFamily="18" charset="0"/>
                      </a:rPr>
                      <m:t>=</m:t>
                    </m:r>
                    <m:r>
                      <a:rPr lang="en-US" sz="4400" b="1" i="1">
                        <a:latin typeface="Cambria Math" panose="02040503050406030204" pitchFamily="18" charset="0"/>
                      </a:rPr>
                      <m:t>𝟒𝟑𝟐𝟎</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vi-VN" sz="4400" b="1">
                    <a:latin typeface="Tahoma" panose="020B0604030504040204" pitchFamily="34" charset="0"/>
                    <a:ea typeface="Tahoma" panose="020B0604030504040204" pitchFamily="34" charset="0"/>
                    <a:cs typeface="Tahoma" panose="020B0604030504040204" pitchFamily="34" charset="0"/>
                  </a:rPr>
                  <a:t>Gọi </a:t>
                </a:r>
                <a:r>
                  <a:rPr lang="en-US" sz="4400" b="1">
                    <a:latin typeface="Tahoma" panose="020B0604030504040204" pitchFamily="34" charset="0"/>
                    <a:ea typeface="Tahoma" panose="020B0604030504040204" pitchFamily="34" charset="0"/>
                    <a:cs typeface="Tahoma" panose="020B0604030504040204" pitchFamily="34" charset="0"/>
                  </a:rPr>
                  <a:t>B </a:t>
                </a:r>
                <a:r>
                  <a:rPr lang="vi-VN" sz="4400" b="1">
                    <a:latin typeface="Tahoma" panose="020B0604030504040204" pitchFamily="34" charset="0"/>
                    <a:ea typeface="Tahoma" panose="020B0604030504040204" pitchFamily="34" charset="0"/>
                    <a:cs typeface="Tahoma" panose="020B0604030504040204" pitchFamily="34" charset="0"/>
                  </a:rPr>
                  <a:t>là biến cố số được chọn có chữ số </a:t>
                </a:r>
                <a:r>
                  <a:rPr lang="en-US" sz="4400" b="1">
                    <a:latin typeface="Tahoma" panose="020B0604030504040204" pitchFamily="34" charset="0"/>
                    <a:ea typeface="Tahoma" panose="020B0604030504040204" pitchFamily="34" charset="0"/>
                    <a:cs typeface="Tahoma" panose="020B0604030504040204" pitchFamily="34" charset="0"/>
                  </a:rPr>
                  <a:t>1</a:t>
                </a:r>
                <a:r>
                  <a:rPr lang="vi-VN" sz="4400" b="1">
                    <a:latin typeface="Tahoma" panose="020B0604030504040204" pitchFamily="34" charset="0"/>
                    <a:ea typeface="Tahoma" panose="020B0604030504040204" pitchFamily="34" charset="0"/>
                    <a:cs typeface="Tahoma" panose="020B0604030504040204" pitchFamily="34" charset="0"/>
                  </a:rPr>
                  <a:t> và chữ số </a:t>
                </a:r>
                <a:r>
                  <a:rPr lang="en-US" sz="4400" b="1">
                    <a:latin typeface="Tahoma" panose="020B0604030504040204" pitchFamily="34" charset="0"/>
                    <a:ea typeface="Tahoma" panose="020B0604030504040204" pitchFamily="34" charset="0"/>
                    <a:cs typeface="Tahoma" panose="020B0604030504040204" pitchFamily="34" charset="0"/>
                  </a:rPr>
                  <a:t>2</a:t>
                </a:r>
                <a:r>
                  <a:rPr lang="vi-VN" sz="4400" b="1">
                    <a:latin typeface="Tahoma" panose="020B0604030504040204" pitchFamily="34" charset="0"/>
                    <a:ea typeface="Tahoma" panose="020B0604030504040204" pitchFamily="34" charset="0"/>
                    <a:cs typeface="Tahoma" panose="020B0604030504040204" pitchFamily="34" charset="0"/>
                  </a:rPr>
                  <a:t> đứng cạnh nhau.</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Số phần tử của biến cố </a:t>
                </a:r>
                <a:r>
                  <a:rPr lang="en-US" sz="4400" b="1">
                    <a:latin typeface="Tahoma" panose="020B0604030504040204" pitchFamily="34" charset="0"/>
                    <a:ea typeface="Tahoma" panose="020B0604030504040204" pitchFamily="34" charset="0"/>
                    <a:cs typeface="Tahoma" panose="020B0604030504040204" pitchFamily="34" charset="0"/>
                  </a:rPr>
                  <a:t>B </a:t>
                </a:r>
                <a:r>
                  <a:rPr lang="vi-VN" sz="4400" b="1">
                    <a:latin typeface="Tahoma" panose="020B0604030504040204" pitchFamily="34" charset="0"/>
                    <a:ea typeface="Tahoma" panose="020B0604030504040204" pitchFamily="34" charset="0"/>
                    <a:cs typeface="Tahoma" panose="020B0604030504040204" pitchFamily="34" charset="0"/>
                  </a:rPr>
                  <a:t>là </a:t>
                </a:r>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𝒏</m:t>
                      </m:r>
                      <m:d>
                        <m:dPr>
                          <m:ctrlPr>
                            <a:rPr lang="en-US" sz="4400" b="1" i="1">
                              <a:latin typeface="Cambria Math" panose="02040503050406030204" pitchFamily="18" charset="0"/>
                            </a:rPr>
                          </m:ctrlPr>
                        </m:dPr>
                        <m:e>
                          <m:r>
                            <a:rPr lang="en-US" sz="4400" b="1" i="1">
                              <a:latin typeface="Cambria Math" panose="02040503050406030204" pitchFamily="18" charset="0"/>
                            </a:rPr>
                            <m:t>𝑩</m:t>
                          </m:r>
                        </m:e>
                      </m: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𝟏𝟐𝟎𝟎</m:t>
                      </m:r>
                      <m:r>
                        <a:rPr lang="en-US" sz="4400" b="1" i="1">
                          <a:latin typeface="Cambria Math" panose="02040503050406030204" pitchFamily="18"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Vậy xác suất cần tìm là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𝟏𝟐𝟎𝟎</m:t>
                        </m:r>
                      </m:num>
                      <m:den>
                        <m:r>
                          <a:rPr lang="en-US" sz="4400" b="1" i="1">
                            <a:latin typeface="Cambria Math" panose="02040503050406030204" pitchFamily="18" charset="0"/>
                          </a:rPr>
                          <m:t>𝟒𝟑𝟐𝟎</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𝟓</m:t>
                        </m:r>
                      </m:num>
                      <m:den>
                        <m:r>
                          <a:rPr lang="en-US" sz="4400" b="1" i="1">
                            <a:latin typeface="Cambria Math" panose="02040503050406030204" pitchFamily="18" charset="0"/>
                          </a:rPr>
                          <m:t>𝟏𝟖</m:t>
                        </m:r>
                      </m:den>
                    </m:f>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F0DABAD6-05C8-549A-9869-104CE0077AD2}"/>
                  </a:ext>
                </a:extLst>
              </p:cNvPr>
              <p:cNvSpPr txBox="1">
                <a:spLocks noRot="1" noChangeAspect="1" noMove="1" noResize="1" noEditPoints="1" noAdjustHandles="1" noChangeArrowheads="1" noChangeShapeType="1" noTextEdit="1"/>
              </p:cNvSpPr>
              <p:nvPr/>
            </p:nvSpPr>
            <p:spPr>
              <a:xfrm>
                <a:off x="13502957" y="6946317"/>
                <a:ext cx="10519362" cy="5190203"/>
              </a:xfrm>
              <a:prstGeom prst="rect">
                <a:avLst/>
              </a:prstGeom>
              <a:blipFill>
                <a:blip r:embed="rId7"/>
                <a:stretch>
                  <a:fillRect l="-2317" t="-2465" r="-2665"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404868-D2D0-19B7-0F8F-022B1E797AF3}"/>
                  </a:ext>
                </a:extLst>
              </p:cNvPr>
              <p:cNvSpPr txBox="1"/>
              <p:nvPr/>
            </p:nvSpPr>
            <p:spPr>
              <a:xfrm>
                <a:off x="13195568" y="4926189"/>
                <a:ext cx="12642110" cy="1149802"/>
              </a:xfrm>
              <a:prstGeom prst="rect">
                <a:avLst/>
              </a:prstGeom>
              <a:noFill/>
            </p:spPr>
            <p:txBody>
              <a:bodyPr wrap="square">
                <a:spAutoFit/>
              </a:bodyPr>
              <a:lstStyle/>
              <a:p>
                <a:pPr marL="629920" marR="0" lvl="0" indent="0" algn="l" defTabSz="2177278" rtl="0" eaLnBrk="1" fontAlgn="auto" latinLnBrk="0" hangingPunct="1">
                  <a:lnSpc>
                    <a:spcPct val="107000"/>
                  </a:lnSpc>
                  <a:spcBef>
                    <a:spcPts val="0"/>
                  </a:spcBef>
                  <a:spcAft>
                    <a:spcPts val="800"/>
                  </a:spcAft>
                  <a:buClrTx/>
                  <a:buSzTx/>
                  <a:buFontTx/>
                  <a:buNone/>
                  <a:tabLst/>
                  <a:defRPr/>
                </a:pPr>
                <a:r>
                  <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xác suất cần tìm là </a:t>
                </a:r>
                <a14:m>
                  <m:oMath xmlns:m="http://schemas.openxmlformats.org/officeDocument/2006/math">
                    <m:f>
                      <m:f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𝟏𝟐𝟎𝟎</m:t>
                        </m:r>
                      </m:num>
                      <m:den>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𝟒𝟑𝟐𝟎</m:t>
                        </m:r>
                      </m:den>
                    </m:f>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num>
                      <m:den>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den>
                    </m:f>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TextBox 6">
                <a:extLst>
                  <a:ext uri="{FF2B5EF4-FFF2-40B4-BE49-F238E27FC236}">
                    <a16:creationId xmlns:a16="http://schemas.microsoft.com/office/drawing/2014/main" id="{40404868-D2D0-19B7-0F8F-022B1E797AF3}"/>
                  </a:ext>
                </a:extLst>
              </p:cNvPr>
              <p:cNvSpPr txBox="1">
                <a:spLocks noRot="1" noChangeAspect="1" noMove="1" noResize="1" noEditPoints="1" noAdjustHandles="1" noChangeArrowheads="1" noChangeShapeType="1" noTextEdit="1"/>
              </p:cNvSpPr>
              <p:nvPr/>
            </p:nvSpPr>
            <p:spPr>
              <a:xfrm>
                <a:off x="13195568" y="4926189"/>
                <a:ext cx="12642110" cy="1149802"/>
              </a:xfrm>
              <a:prstGeom prst="rect">
                <a:avLst/>
              </a:prstGeom>
              <a:blipFill>
                <a:blip r:embed="rId8"/>
                <a:stretch>
                  <a:fillRect b="-9524"/>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52956E1D-FEA0-5D89-D470-E551602052FA}"/>
              </a:ext>
            </a:extLst>
          </p:cNvPr>
          <p:cNvCxnSpPr/>
          <p:nvPr/>
        </p:nvCxnSpPr>
        <p:spPr>
          <a:xfrm>
            <a:off x="13030200" y="4800600"/>
            <a:ext cx="0" cy="86106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0354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left)">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left)">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wipe(left)">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wipe(left)">
                                      <p:cBhvr>
                                        <p:cTn id="55" dur="500"/>
                                        <p:tgtEl>
                                          <p:spTgt spid="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wipe(left)">
                                      <p:cBhvr>
                                        <p:cTn id="60" dur="500"/>
                                        <p:tgtEl>
                                          <p:spTgt spid="5">
                                            <p:txEl>
                                              <p:pRg st="7" end="7"/>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wipe(left)">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wipe(left)">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wipe(left)">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animEffect transition="in" filter="wipe(left)">
                                      <p:cBhvr>
                                        <p:cTn id="93" dur="500"/>
                                        <p:tgtEl>
                                          <p:spTgt spid="4">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wipe(left)">
                                      <p:cBhvr>
                                        <p:cTn id="9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5" grpId="0" uiExpand="1" build="p"/>
      <p:bldP spid="2" grpId="0"/>
      <p:bldP spid="4"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60813" y="2631650"/>
            <a:ext cx="23862374" cy="2833857"/>
            <a:chOff x="923003" y="3917552"/>
            <a:chExt cx="23862374" cy="283385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259238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  BÀI TẬP TỰ LUẬN</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876717" y="2996905"/>
            <a:ext cx="23204650" cy="2923877"/>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dừng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sân</a:t>
            </a:r>
            <a:r>
              <a:rPr lang="en-US" sz="4400" b="1" dirty="0">
                <a:latin typeface="Tahoma" panose="020B0604030504040204" pitchFamily="34" charset="0"/>
                <a:ea typeface="Tahoma" panose="020B0604030504040204" pitchFamily="34" charset="0"/>
                <a:cs typeface="Tahoma" panose="020B0604030504040204" pitchFamily="34" charset="0"/>
              </a:rPr>
              <a:t> ga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3 toa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3 toa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toa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ít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vừa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tàu</a:t>
            </a:r>
            <a:r>
              <a:rPr lang="en-US" sz="4400" b="1" dirty="0">
                <a:latin typeface="Tahoma" panose="020B0604030504040204" pitchFamily="34" charset="0"/>
                <a:ea typeface="Tahoma" panose="020B0604030504040204" pitchFamily="34" charset="0"/>
                <a:cs typeface="Tahoma" panose="020B0604030504040204" pitchFamily="34" charset="0"/>
              </a:rPr>
              <a:t>.</a:t>
            </a:r>
          </a:p>
          <a:p>
            <a:pPr lvl="0"/>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209164" y="5410200"/>
            <a:ext cx="24022436" cy="8305800"/>
            <a:chOff x="48567" y="4381499"/>
            <a:chExt cx="23173175" cy="5695929"/>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98390" y="4921236"/>
              <a:ext cx="23123352"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56" name="Object 55">
            <a:extLst>
              <a:ext uri="{FF2B5EF4-FFF2-40B4-BE49-F238E27FC236}">
                <a16:creationId xmlns:a16="http://schemas.microsoft.com/office/drawing/2014/main" id="{2E00DAB0-4117-BCF0-F8DC-207E8A262895}"/>
              </a:ext>
            </a:extLst>
          </p:cNvPr>
          <p:cNvGraphicFramePr>
            <a:graphicFrameLocks noChangeAspect="1"/>
          </p:cNvGraphicFramePr>
          <p:nvPr/>
        </p:nvGraphicFramePr>
        <p:xfrm>
          <a:off x="0" y="457200"/>
          <a:ext cx="160338" cy="160338"/>
        </p:xfrm>
        <a:graphic>
          <a:graphicData uri="http://schemas.openxmlformats.org/presentationml/2006/ole">
            <mc:AlternateContent xmlns:mc="http://schemas.openxmlformats.org/markup-compatibility/2006">
              <mc:Choice xmlns:v="urn:schemas-microsoft-com:vml" Requires="v">
                <p:oleObj name="Equation" r:id="rId5" imgW="152268" imgH="164957" progId="Equation.DSMT4">
                  <p:embed/>
                </p:oleObj>
              </mc:Choice>
              <mc:Fallback>
                <p:oleObj name="Equation" r:id="rId5" imgW="152268" imgH="164957" progId="Equation.DSMT4">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160338"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6">
            <a:extLst>
              <a:ext uri="{FF2B5EF4-FFF2-40B4-BE49-F238E27FC236}">
                <a16:creationId xmlns:a16="http://schemas.microsoft.com/office/drawing/2014/main" id="{4CFCF7C4-CAA0-0DB1-2B78-ABA6FC052136}"/>
              </a:ext>
            </a:extLst>
          </p:cNvPr>
          <p:cNvGraphicFramePr>
            <a:graphicFrameLocks noChangeAspect="1"/>
          </p:cNvGraphicFramePr>
          <p:nvPr/>
        </p:nvGraphicFramePr>
        <p:xfrm>
          <a:off x="0" y="617538"/>
          <a:ext cx="160338" cy="160337"/>
        </p:xfrm>
        <a:graphic>
          <a:graphicData uri="http://schemas.openxmlformats.org/presentationml/2006/ole">
            <mc:AlternateContent xmlns:mc="http://schemas.openxmlformats.org/markup-compatibility/2006">
              <mc:Choice xmlns:v="urn:schemas-microsoft-com:vml" Requires="v">
                <p:oleObj name="Equation" r:id="rId7" imgW="152400" imgH="177800" progId="Equation.DSMT4">
                  <p:embed/>
                </p:oleObj>
              </mc:Choice>
              <mc:Fallback>
                <p:oleObj name="Equation" r:id="rId7" imgW="152400" imgH="17780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7538"/>
                        <a:ext cx="160338" cy="16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57">
            <a:extLst>
              <a:ext uri="{FF2B5EF4-FFF2-40B4-BE49-F238E27FC236}">
                <a16:creationId xmlns:a16="http://schemas.microsoft.com/office/drawing/2014/main" id="{DAAFACFD-7353-F02E-E0E5-59F19E2D55EF}"/>
              </a:ext>
            </a:extLst>
          </p:cNvPr>
          <p:cNvGraphicFramePr>
            <a:graphicFrameLocks noChangeAspect="1"/>
          </p:cNvGraphicFramePr>
          <p:nvPr/>
        </p:nvGraphicFramePr>
        <p:xfrm>
          <a:off x="0" y="777875"/>
          <a:ext cx="266700" cy="160338"/>
        </p:xfrm>
        <a:graphic>
          <a:graphicData uri="http://schemas.openxmlformats.org/presentationml/2006/ole">
            <mc:AlternateContent xmlns:mc="http://schemas.openxmlformats.org/markup-compatibility/2006">
              <mc:Choice xmlns:v="urn:schemas-microsoft-com:vml" Requires="v">
                <p:oleObj name="Equation" r:id="rId9" imgW="266353" imgH="177569" progId="Equation.DSMT4">
                  <p:embed/>
                </p:oleObj>
              </mc:Choice>
              <mc:Fallback>
                <p:oleObj name="Equation" r:id="rId9" imgW="266353" imgH="177569" progId="Equation.DSMT4">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77875"/>
                        <a:ext cx="266700" cy="16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Rectangle 35">
            <a:extLst>
              <a:ext uri="{FF2B5EF4-FFF2-40B4-BE49-F238E27FC236}">
                <a16:creationId xmlns:a16="http://schemas.microsoft.com/office/drawing/2014/main" id="{3095A32F-F80C-D7B3-A96B-57EAAB7B0437}"/>
              </a:ext>
            </a:extLst>
          </p:cNvPr>
          <p:cNvSpPr>
            <a:spLocks noChangeArrowheads="1"/>
          </p:cNvSpPr>
          <p:nvPr/>
        </p:nvSpPr>
        <p:spPr bwMode="auto">
          <a:xfrm>
            <a:off x="11996980" y="547043"/>
            <a:ext cx="16505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mộ đường thẳng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AO</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Đường thẳng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36">
            <a:extLst>
              <a:ext uri="{FF2B5EF4-FFF2-40B4-BE49-F238E27FC236}">
                <a16:creationId xmlns:a16="http://schemas.microsoft.com/office/drawing/2014/main" id="{511196C8-193F-8D3C-4E9A-F43383869811}"/>
              </a:ext>
            </a:extLst>
          </p:cNvPr>
          <p:cNvSpPr>
            <a:spLocks noChangeArrowheads="1"/>
          </p:cNvSpPr>
          <p:nvPr/>
        </p:nvSpPr>
        <p:spPr bwMode="auto">
          <a:xfrm>
            <a:off x="10478936" y="799714"/>
            <a:ext cx="46866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này cha các đỉnh của đa giác thành 10 cặp đỉnh đối xứng qua </a:t>
            </a:r>
            <a:r>
              <a:rPr kumimoji="0" lang="vi-VN" altLang="en-US" sz="12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AO</a:t>
            </a:r>
            <a:r>
              <a:rPr kumimoji="0" lang="vi-VN"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69BF0E17-82DA-C189-0717-A2CF6C69BCA5}"/>
                  </a:ext>
                </a:extLst>
              </p:cNvPr>
              <p:cNvSpPr txBox="1"/>
              <p:nvPr/>
            </p:nvSpPr>
            <p:spPr>
              <a:xfrm>
                <a:off x="-39058" y="6923184"/>
                <a:ext cx="24196309" cy="6695936"/>
              </a:xfrm>
              <a:prstGeom prst="rect">
                <a:avLst/>
              </a:prstGeom>
              <a:noFill/>
            </p:spPr>
            <p:txBody>
              <a:bodyPr wrap="square">
                <a:spAutoFit/>
              </a:bodyPr>
              <a:lstStyle/>
              <a:p>
                <a:pPr marL="629920">
                  <a:lnSpc>
                    <a:spcPct val="107000"/>
                  </a:lnSpc>
                  <a:spcAft>
                    <a:spcPts val="800"/>
                  </a:spcAft>
                </a:pPr>
                <a:r>
                  <a:rPr lang="vi-VN" sz="4000" b="1" dirty="0">
                    <a:effectLst/>
                    <a:latin typeface="Tahoma" panose="020B0604030504040204" pitchFamily="34" charset="0"/>
                    <a:ea typeface="Tahoma" panose="020B0604030504040204" pitchFamily="34" charset="0"/>
                    <a:cs typeface="Tahoma" panose="020B0604030504040204" pitchFamily="34" charset="0"/>
                  </a:rPr>
                  <a:t>Số </a:t>
                </a:r>
                <a:r>
                  <a:rPr lang="en-US" sz="4000" b="1" dirty="0" err="1">
                    <a:effectLst/>
                    <a:latin typeface="Tahoma" panose="020B0604030504040204" pitchFamily="34" charset="0"/>
                    <a:ea typeface="Tahoma" panose="020B0604030504040204" pitchFamily="34" charset="0"/>
                    <a:cs typeface="Tahoma" panose="020B0604030504040204" pitchFamily="34" charset="0"/>
                  </a:rPr>
                  <a:t>cách</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en-US" sz="4000" b="1" dirty="0" err="1">
                    <a:effectLst/>
                    <a:latin typeface="Tahoma" panose="020B0604030504040204" pitchFamily="34" charset="0"/>
                    <a:ea typeface="Tahoma" panose="020B0604030504040204" pitchFamily="34" charset="0"/>
                    <a:cs typeface="Tahoma" panose="020B0604030504040204" pitchFamily="34" charset="0"/>
                  </a:rPr>
                  <a:t>lên</a:t>
                </a:r>
                <a:r>
                  <a:rPr lang="en-US" sz="4000" b="1" dirty="0">
                    <a:effectLst/>
                    <a:latin typeface="Tahoma" panose="020B0604030504040204" pitchFamily="34" charset="0"/>
                    <a:ea typeface="Tahoma" panose="020B0604030504040204" pitchFamily="34" charset="0"/>
                    <a:cs typeface="Tahoma" panose="020B0604030504040204" pitchFamily="34" charset="0"/>
                  </a:rPr>
                  <a:t> toa </a:t>
                </a:r>
                <a:r>
                  <a:rPr lang="en-US" sz="4000" b="1" dirty="0" err="1">
                    <a:effectLst/>
                    <a:latin typeface="Tahoma" panose="020B0604030504040204" pitchFamily="34" charset="0"/>
                    <a:ea typeface="Tahoma" panose="020B0604030504040204" pitchFamily="34" charset="0"/>
                    <a:cs typeface="Tahoma" panose="020B0604030504040204" pitchFamily="34" charset="0"/>
                  </a:rPr>
                  <a:t>của</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en-US" sz="4000" b="1" dirty="0" err="1">
                    <a:effectLst/>
                    <a:latin typeface="Tahoma" panose="020B0604030504040204" pitchFamily="34" charset="0"/>
                    <a:ea typeface="Tahoma" panose="020B0604030504040204" pitchFamily="34" charset="0"/>
                    <a:cs typeface="Tahoma" panose="020B0604030504040204" pitchFamily="34" charset="0"/>
                  </a:rPr>
                  <a:t>mỗi</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en-US" sz="4000" b="1" dirty="0" err="1">
                    <a:effectLst/>
                    <a:latin typeface="Tahoma" panose="020B0604030504040204" pitchFamily="34" charset="0"/>
                    <a:ea typeface="Tahoma" panose="020B0604030504040204" pitchFamily="34" charset="0"/>
                    <a:cs typeface="Tahoma" panose="020B0604030504040204" pitchFamily="34" charset="0"/>
                  </a:rPr>
                  <a:t>khách</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en-US" sz="4000" b="1" dirty="0" err="1">
                    <a:effectLst/>
                    <a:latin typeface="Tahoma" panose="020B0604030504040204" pitchFamily="34" charset="0"/>
                    <a:ea typeface="Tahoma" panose="020B0604030504040204" pitchFamily="34" charset="0"/>
                    <a:cs typeface="Tahoma" panose="020B0604030504040204" pitchFamily="34" charset="0"/>
                  </a:rPr>
                  <a:t>là</a:t>
                </a:r>
                <a:r>
                  <a:rPr lang="en-US" sz="4000" b="1" dirty="0">
                    <a:effectLst/>
                    <a:latin typeface="Tahoma" panose="020B0604030504040204" pitchFamily="34" charset="0"/>
                    <a:ea typeface="Tahoma" panose="020B0604030504040204" pitchFamily="34" charset="0"/>
                    <a:cs typeface="Tahoma" panose="020B0604030504040204" pitchFamily="34" charset="0"/>
                  </a:rPr>
                  <a:t> 3, </a:t>
                </a:r>
                <a:r>
                  <a:rPr lang="en-US" sz="4000" b="1" dirty="0" err="1">
                    <a:effectLst/>
                    <a:latin typeface="Tahoma" panose="020B0604030504040204" pitchFamily="34" charset="0"/>
                    <a:ea typeface="Tahoma" panose="020B0604030504040204" pitchFamily="34" charset="0"/>
                    <a:cs typeface="Tahoma" panose="020B0604030504040204" pitchFamily="34" charset="0"/>
                  </a:rPr>
                  <a:t>nên</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en-US" sz="4000" b="1" dirty="0" err="1">
                    <a:effectLst/>
                    <a:latin typeface="Tahoma" panose="020B0604030504040204" pitchFamily="34" charset="0"/>
                    <a:ea typeface="Tahoma" panose="020B0604030504040204" pitchFamily="34" charset="0"/>
                    <a:cs typeface="Tahoma" panose="020B0604030504040204" pitchFamily="34" charset="0"/>
                  </a:rPr>
                  <a:t>số</a:t>
                </a:r>
                <a:r>
                  <a:rPr lang="en-US" sz="4000" b="1" dirty="0">
                    <a:effectLst/>
                    <a:latin typeface="Tahoma" panose="020B0604030504040204" pitchFamily="34" charset="0"/>
                    <a:ea typeface="Tahoma" panose="020B0604030504040204" pitchFamily="34" charset="0"/>
                    <a:cs typeface="Tahoma" panose="020B0604030504040204" pitchFamily="34" charset="0"/>
                  </a:rPr>
                  <a:t> </a:t>
                </a:r>
                <a:r>
                  <a:rPr lang="vi-VN" sz="4000" b="1" dirty="0">
                    <a:effectLst/>
                    <a:latin typeface="Tahoma" panose="020B0604030504040204" pitchFamily="34" charset="0"/>
                    <a:ea typeface="Tahoma" panose="020B0604030504040204" pitchFamily="34" charset="0"/>
                    <a:cs typeface="Tahoma" panose="020B0604030504040204" pitchFamily="34" charset="0"/>
                  </a:rPr>
                  <a:t>phần tử của không gian mẫu là:</a:t>
                </a:r>
                <a:r>
                  <a:rPr lang="en-US" sz="40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𝜴</m:t>
                        </m:r>
                      </m:e>
                    </m:d>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𝟑</m:t>
                        </m:r>
                      </m:e>
                      <m:sup>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𝟒</m:t>
                        </m:r>
                      </m:sup>
                    </m:sSup>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𝟖𝟏</m:t>
                    </m:r>
                  </m:oMath>
                </a14:m>
                <a:r>
                  <a:rPr lang="vi-VN"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000" b="1" dirty="0">
                    <a:effectLst/>
                    <a:latin typeface="Tahoma" panose="020B0604030504040204" pitchFamily="34" charset="0"/>
                    <a:ea typeface="Tahoma" panose="020B0604030504040204" pitchFamily="34" charset="0"/>
                    <a:cs typeface="Tahoma" panose="020B0604030504040204" pitchFamily="34" charset="0"/>
                  </a:rPr>
                  <a:t>Gọi A là biến cố: “Mỗi toa đều nhận ít nhất một khách vừa lên tàu”.</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fr-FR" sz="4000" b="1" dirty="0">
                    <a:effectLst/>
                    <a:latin typeface="Tahoma" panose="020B0604030504040204" pitchFamily="34" charset="0"/>
                    <a:ea typeface="Tahoma" panose="020B0604030504040204" pitchFamily="34" charset="0"/>
                    <a:cs typeface="Tahoma" panose="020B0604030504040204" pitchFamily="34" charset="0"/>
                  </a:rPr>
                  <a:t>Ta </a:t>
                </a:r>
                <a:r>
                  <a:rPr lang="fr-FR" sz="4000" b="1" dirty="0" err="1">
                    <a:effectLst/>
                    <a:latin typeface="Tahoma" panose="020B0604030504040204" pitchFamily="34" charset="0"/>
                    <a:ea typeface="Tahoma" panose="020B0604030504040204" pitchFamily="34" charset="0"/>
                    <a:cs typeface="Tahoma" panose="020B0604030504040204" pitchFamily="34" charset="0"/>
                  </a:rPr>
                  <a:t>có</a:t>
                </a:r>
                <a:r>
                  <a:rPr lang="fr-FR" sz="4000" b="1" dirty="0">
                    <a:effectLst/>
                    <a:latin typeface="Tahoma" panose="020B0604030504040204" pitchFamily="34" charset="0"/>
                    <a:ea typeface="Tahoma" panose="020B0604030504040204" pitchFamily="34" charset="0"/>
                    <a:cs typeface="Tahoma" panose="020B0604030504040204" pitchFamily="34" charset="0"/>
                  </a:rPr>
                  <a:t> 3 </a:t>
                </a:r>
                <a:r>
                  <a:rPr lang="fr-FR" sz="4000" b="1" dirty="0" err="1">
                    <a:effectLst/>
                    <a:latin typeface="Tahoma" panose="020B0604030504040204" pitchFamily="34" charset="0"/>
                    <a:ea typeface="Tahoma" panose="020B0604030504040204" pitchFamily="34" charset="0"/>
                    <a:cs typeface="Tahoma" panose="020B0604030504040204" pitchFamily="34" charset="0"/>
                  </a:rPr>
                  <a:t>trường</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hợp</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sau</a:t>
                </a:r>
                <a:r>
                  <a:rPr lang="fr-FR" sz="40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07000"/>
                  </a:lnSpc>
                  <a:spcAft>
                    <a:spcPts val="800"/>
                  </a:spcAft>
                </a:pPr>
                <a:r>
                  <a:rPr lang="fr-FR" sz="4000" b="1" dirty="0">
                    <a:effectLst/>
                    <a:latin typeface="Tahoma" panose="020B0604030504040204" pitchFamily="34" charset="0"/>
                    <a:ea typeface="Tahoma" panose="020B0604030504040204" pitchFamily="34" charset="0"/>
                    <a:cs typeface="Tahoma" panose="020B0604030504040204" pitchFamily="34" charset="0"/>
                  </a:rPr>
                  <a:t>TH1: 2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1, 1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2, 1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3: </a:t>
                </a:r>
                <a:r>
                  <a:rPr lang="fr-FR" sz="4000" b="1" dirty="0" err="1">
                    <a:effectLst/>
                    <a:latin typeface="Tahoma" panose="020B0604030504040204" pitchFamily="34" charset="0"/>
                    <a:ea typeface="Tahoma" panose="020B0604030504040204" pitchFamily="34" charset="0"/>
                    <a:cs typeface="Tahoma" panose="020B0604030504040204" pitchFamily="34" charset="0"/>
                  </a:rPr>
                  <a:t>Có</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số</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cách</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chọn</a:t>
                </a:r>
                <a:r>
                  <a:rPr lang="fr-FR" sz="40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fr-FR" sz="4000" b="1" dirty="0">
                    <a:effectLst/>
                    <a:latin typeface="Tahoma" panose="020B0604030504040204" pitchFamily="34" charset="0"/>
                    <a:ea typeface="Tahoma" panose="020B0604030504040204" pitchFamily="34" charset="0"/>
                    <a:cs typeface="Tahoma" panose="020B0604030504040204" pitchFamily="34" charset="0"/>
                  </a:rPr>
                  <a:t>TH2: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1, 2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2, 1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3: </a:t>
                </a:r>
                <a:r>
                  <a:rPr lang="fr-FR" sz="4000" b="1" dirty="0" err="1">
                    <a:effectLst/>
                    <a:latin typeface="Tahoma" panose="020B0604030504040204" pitchFamily="34" charset="0"/>
                    <a:ea typeface="Tahoma" panose="020B0604030504040204" pitchFamily="34" charset="0"/>
                    <a:cs typeface="Tahoma" panose="020B0604030504040204" pitchFamily="34" charset="0"/>
                  </a:rPr>
                  <a:t>Có</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số</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cách</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chọn</a:t>
                </a:r>
                <a:r>
                  <a:rPr lang="fr-FR" sz="40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Sup>
                      <m:sSubSupPr>
                        <m:ctrlPr>
                          <a:rPr lang="en-US" sz="4000" b="1"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p>
                    </m:sSubSup>
                    <m:sSubSup>
                      <m:sSubSup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fr-FR" sz="40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07000"/>
                  </a:lnSpc>
                  <a:spcAft>
                    <a:spcPts val="800"/>
                  </a:spcAft>
                </a:pPr>
                <a:r>
                  <a:rPr lang="fr-FR" sz="4000" b="1" dirty="0">
                    <a:effectLst/>
                    <a:latin typeface="Tahoma" panose="020B0604030504040204" pitchFamily="34" charset="0"/>
                    <a:ea typeface="Tahoma" panose="020B0604030504040204" pitchFamily="34" charset="0"/>
                    <a:cs typeface="Tahoma" panose="020B0604030504040204" pitchFamily="34" charset="0"/>
                  </a:rPr>
                  <a:t>TH2: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1, 2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2, 1 </a:t>
                </a:r>
                <a:r>
                  <a:rPr lang="fr-FR" sz="4000" b="1" dirty="0" err="1">
                    <a:effectLst/>
                    <a:latin typeface="Tahoma" panose="020B0604030504040204" pitchFamily="34" charset="0"/>
                    <a:ea typeface="Tahoma" panose="020B0604030504040204" pitchFamily="34" charset="0"/>
                    <a:cs typeface="Tahoma" panose="020B0604030504040204" pitchFamily="34" charset="0"/>
                  </a:rPr>
                  <a:t>người</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lên</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toa</a:t>
                </a:r>
                <a:r>
                  <a:rPr lang="fr-FR" sz="4000" b="1" dirty="0">
                    <a:effectLst/>
                    <a:latin typeface="Tahoma" panose="020B0604030504040204" pitchFamily="34" charset="0"/>
                    <a:ea typeface="Tahoma" panose="020B0604030504040204" pitchFamily="34" charset="0"/>
                    <a:cs typeface="Tahoma" panose="020B0604030504040204" pitchFamily="34" charset="0"/>
                  </a:rPr>
                  <a:t> 3: </a:t>
                </a:r>
                <a:r>
                  <a:rPr lang="fr-FR" sz="4000" b="1" dirty="0" err="1">
                    <a:effectLst/>
                    <a:latin typeface="Tahoma" panose="020B0604030504040204" pitchFamily="34" charset="0"/>
                    <a:ea typeface="Tahoma" panose="020B0604030504040204" pitchFamily="34" charset="0"/>
                    <a:cs typeface="Tahoma" panose="020B0604030504040204" pitchFamily="34" charset="0"/>
                  </a:rPr>
                  <a:t>Có</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số</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cách</a:t>
                </a:r>
                <a:r>
                  <a:rPr lang="fr-FR" sz="4000" b="1" dirty="0">
                    <a:effectLst/>
                    <a:latin typeface="Tahoma" panose="020B0604030504040204" pitchFamily="34" charset="0"/>
                    <a:ea typeface="Tahoma" panose="020B0604030504040204" pitchFamily="34" charset="0"/>
                    <a:cs typeface="Tahoma" panose="020B0604030504040204" pitchFamily="34" charset="0"/>
                  </a:rPr>
                  <a:t> </a:t>
                </a:r>
                <a:r>
                  <a:rPr lang="fr-FR" sz="4000" b="1" dirty="0" err="1">
                    <a:effectLst/>
                    <a:latin typeface="Tahoma" panose="020B0604030504040204" pitchFamily="34" charset="0"/>
                    <a:ea typeface="Tahoma" panose="020B0604030504040204" pitchFamily="34" charset="0"/>
                    <a:cs typeface="Tahoma" panose="020B0604030504040204" pitchFamily="34" charset="0"/>
                  </a:rPr>
                  <a:t>chọn</a:t>
                </a:r>
                <a:r>
                  <a:rPr lang="fr-FR" sz="40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Sup>
                      <m:sSubSupPr>
                        <m:ctrlPr>
                          <a:rPr lang="en-US" sz="4000" b="1"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p>
                    </m:sSubSup>
                    <m:sSubSup>
                      <m:sSubSup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fr-FR" sz="4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fr-FR" sz="4000" b="1" i="1">
                            <a:effectLst/>
                            <a:latin typeface="Cambria Math" panose="02040503050406030204" pitchFamily="18" charset="0"/>
                            <a:ea typeface="Calibri" panose="020F0502020204030204" pitchFamily="34" charset="0"/>
                            <a:cs typeface="Times New Roman" panose="02020603050405020304" pitchFamily="18" charset="0"/>
                          </a:rPr>
                          <m:t>𝟐</m:t>
                        </m:r>
                      </m:sub>
                      <m:sup>
                        <m:r>
                          <a:rPr lang="fr-FR" sz="40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fr-FR" sz="40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07000"/>
                  </a:lnSpc>
                  <a:spcAft>
                    <a:spcPts val="800"/>
                  </a:spcAft>
                </a:pPr>
                <a:r>
                  <a:rPr lang="vi-VN" sz="4400" b="1" dirty="0">
                    <a:effectLst/>
                    <a:latin typeface="Tahoma" panose="020B0604030504040204" pitchFamily="34" charset="0"/>
                    <a:ea typeface="Tahoma" panose="020B0604030504040204" pitchFamily="34" charset="0"/>
                    <a:cs typeface="Tahoma" panose="020B0604030504040204" pitchFamily="34" charset="0"/>
                  </a:rPr>
                  <a:t>Số phần tử của biến cố A là: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fr-FR" sz="4400" b="1" i="1">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latin typeface="Cambria Math" panose="02040503050406030204" pitchFamily="18" charset="0"/>
                            <a:ea typeface="Calibri" panose="020F0502020204030204" pitchFamily="34" charset="0"/>
                            <a:cs typeface="Times New Roman" panose="02020603050405020304" pitchFamily="18" charset="0"/>
                          </a:rPr>
                          <m:t>𝟒</m:t>
                        </m:r>
                      </m:sub>
                      <m:sup>
                        <m:r>
                          <a:rPr lang="fr-FR" sz="4400" b="1" i="1">
                            <a:latin typeface="Cambria Math" panose="02040503050406030204" pitchFamily="18" charset="0"/>
                            <a:ea typeface="Calibri" panose="020F0502020204030204" pitchFamily="34" charset="0"/>
                            <a:cs typeface="Times New Roman" panose="02020603050405020304" pitchFamily="18" charset="0"/>
                          </a:rPr>
                          <m:t>𝟐</m:t>
                        </m:r>
                      </m:sup>
                    </m:sSubSup>
                    <m:sSubSup>
                      <m:sSub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SupPr>
                      <m:e>
                        <m:r>
                          <a:rPr lang="fr-FR" sz="4400" b="1" i="1">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latin typeface="Cambria Math" panose="02040503050406030204" pitchFamily="18" charset="0"/>
                            <a:ea typeface="Calibri" panose="020F0502020204030204" pitchFamily="34" charset="0"/>
                            <a:cs typeface="Times New Roman" panose="02020603050405020304" pitchFamily="18" charset="0"/>
                          </a:rPr>
                          <m:t>𝟐</m:t>
                        </m:r>
                      </m:sub>
                      <m:sup>
                        <m:r>
                          <a:rPr lang="fr-FR" sz="4400" b="1" i="1">
                            <a:latin typeface="Cambria Math" panose="02040503050406030204" pitchFamily="18" charset="0"/>
                            <a:ea typeface="Calibri" panose="020F0502020204030204" pitchFamily="34" charset="0"/>
                            <a:cs typeface="Times New Roman" panose="02020603050405020304" pitchFamily="18" charset="0"/>
                          </a:rPr>
                          <m:t>𝟏</m:t>
                        </m:r>
                      </m:sup>
                    </m:sSubSup>
                    <m:sSubSup>
                      <m:sSub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SupPr>
                      <m:e>
                        <m:r>
                          <a:rPr lang="fr-FR" sz="4400" b="1" i="1">
                            <a:latin typeface="Cambria Math" panose="02040503050406030204" pitchFamily="18" charset="0"/>
                            <a:ea typeface="Calibri" panose="020F0502020204030204" pitchFamily="34" charset="0"/>
                            <a:cs typeface="Times New Roman" panose="02020603050405020304" pitchFamily="18" charset="0"/>
                          </a:rPr>
                          <m:t>𝑪</m:t>
                        </m:r>
                      </m:e>
                      <m:sub>
                        <m:r>
                          <a:rPr lang="fr-FR" sz="4400" b="1" i="1">
                            <a:latin typeface="Cambria Math" panose="02040503050406030204" pitchFamily="18" charset="0"/>
                            <a:ea typeface="Calibri" panose="020F0502020204030204" pitchFamily="34" charset="0"/>
                            <a:cs typeface="Times New Roman" panose="02020603050405020304" pitchFamily="18" charset="0"/>
                          </a:rPr>
                          <m:t>𝟐</m:t>
                        </m:r>
                      </m:sub>
                      <m:sup>
                        <m:r>
                          <a:rPr lang="fr-FR" sz="44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𝟏𝟐</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𝟑𝟔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pPr>
                <a:r>
                  <a:rPr lang="vi-VN" sz="4000" b="1" dirty="0">
                    <a:effectLst/>
                    <a:latin typeface="Tahoma" panose="020B0604030504040204" pitchFamily="34" charset="0"/>
                    <a:ea typeface="Tahoma" panose="020B0604030504040204" pitchFamily="34" charset="0"/>
                    <a:cs typeface="Tahoma" panose="020B0604030504040204" pitchFamily="34" charset="0"/>
                  </a:rPr>
                  <a:t>Xác suất biến cố </a:t>
                </a:r>
                <a:r>
                  <a:rPr lang="en-US" sz="4000" b="1" dirty="0">
                    <a:effectLst/>
                    <a:latin typeface="Tahoma" panose="020B0604030504040204" pitchFamily="34" charset="0"/>
                    <a:ea typeface="Tahoma" panose="020B0604030504040204" pitchFamily="34" charset="0"/>
                    <a:cs typeface="Tahoma" panose="020B0604030504040204" pitchFamily="34" charset="0"/>
                  </a:rPr>
                  <a:t>A </a:t>
                </a:r>
                <a:r>
                  <a:rPr lang="vi-VN" sz="4000" b="1" dirty="0">
                    <a:effectLst/>
                    <a:latin typeface="Tahoma" panose="020B0604030504040204" pitchFamily="34" charset="0"/>
                    <a:ea typeface="Tahoma" panose="020B0604030504040204" pitchFamily="34" charset="0"/>
                    <a:cs typeface="Tahoma" panose="020B0604030504040204" pitchFamily="34" charset="0"/>
                  </a:rPr>
                  <a:t> là:</a:t>
                </a:r>
                <a14:m>
                  <m:oMath xmlns:m="http://schemas.openxmlformats.org/officeDocument/2006/math">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𝟑𝟔</m:t>
                        </m:r>
                      </m:num>
                      <m:den>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𝟖𝟏</m:t>
                        </m:r>
                      </m:den>
                    </m:f>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vi-VN" sz="4000" b="1" i="1">
                            <a:effectLst/>
                            <a:latin typeface="Cambria Math" panose="02040503050406030204" pitchFamily="18" charset="0"/>
                            <a:ea typeface="Times New Roman" panose="02020603050405020304" pitchFamily="18" charset="0"/>
                            <a:cs typeface="Times New Roman" panose="02020603050405020304" pitchFamily="18" charset="0"/>
                          </a:rPr>
                          <m:t>𝟗</m:t>
                        </m:r>
                      </m:den>
                    </m:f>
                  </m:oMath>
                </a14:m>
                <a:r>
                  <a:rPr lang="vi-VN"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69BF0E17-82DA-C189-0717-A2CF6C69BCA5}"/>
                  </a:ext>
                </a:extLst>
              </p:cNvPr>
              <p:cNvSpPr txBox="1">
                <a:spLocks noRot="1" noChangeAspect="1" noMove="1" noResize="1" noEditPoints="1" noAdjustHandles="1" noChangeArrowheads="1" noChangeShapeType="1" noTextEdit="1"/>
              </p:cNvSpPr>
              <p:nvPr/>
            </p:nvSpPr>
            <p:spPr>
              <a:xfrm>
                <a:off x="-39058" y="6923184"/>
                <a:ext cx="24196309" cy="6695936"/>
              </a:xfrm>
              <a:prstGeom prst="rect">
                <a:avLst/>
              </a:prstGeom>
              <a:blipFill>
                <a:blip r:embed="rId11"/>
                <a:stretch>
                  <a:fillRect t="-1730" b="-638"/>
                </a:stretch>
              </a:blipFill>
            </p:spPr>
            <p:txBody>
              <a:bodyPr/>
              <a:lstStyle/>
              <a:p>
                <a:r>
                  <a:rPr lang="en-US">
                    <a:noFill/>
                  </a:rPr>
                  <a:t> </a:t>
                </a:r>
              </a:p>
            </p:txBody>
          </p:sp>
        </mc:Fallback>
      </mc:AlternateContent>
    </p:spTree>
    <p:extLst>
      <p:ext uri="{BB962C8B-B14F-4D97-AF65-F5344CB8AC3E}">
        <p14:creationId xmlns:p14="http://schemas.microsoft.com/office/powerpoint/2010/main" val="2153289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xEl>
                                              <p:pRg st="0" end="0"/>
                                            </p:txEl>
                                          </p:spTgt>
                                        </p:tgtEl>
                                        <p:attrNameLst>
                                          <p:attrName>style.visibility</p:attrName>
                                        </p:attrNameLst>
                                      </p:cBhvr>
                                      <p:to>
                                        <p:strVal val="visible"/>
                                      </p:to>
                                    </p:set>
                                    <p:animEffect transition="in" filter="wipe(left)">
                                      <p:cBhvr>
                                        <p:cTn id="20" dur="500"/>
                                        <p:tgtEl>
                                          <p:spTgt spid="6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
                                            <p:txEl>
                                              <p:pRg st="1" end="1"/>
                                            </p:txEl>
                                          </p:spTgt>
                                        </p:tgtEl>
                                        <p:attrNameLst>
                                          <p:attrName>style.visibility</p:attrName>
                                        </p:attrNameLst>
                                      </p:cBhvr>
                                      <p:to>
                                        <p:strVal val="visible"/>
                                      </p:to>
                                    </p:set>
                                    <p:animEffect transition="in" filter="wipe(left)">
                                      <p:cBhvr>
                                        <p:cTn id="25" dur="500"/>
                                        <p:tgtEl>
                                          <p:spTgt spid="6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xEl>
                                              <p:pRg st="2" end="2"/>
                                            </p:txEl>
                                          </p:spTgt>
                                        </p:tgtEl>
                                        <p:attrNameLst>
                                          <p:attrName>style.visibility</p:attrName>
                                        </p:attrNameLst>
                                      </p:cBhvr>
                                      <p:to>
                                        <p:strVal val="visible"/>
                                      </p:to>
                                    </p:set>
                                    <p:animEffect transition="in" filter="wipe(left)">
                                      <p:cBhvr>
                                        <p:cTn id="30" dur="500"/>
                                        <p:tgtEl>
                                          <p:spTgt spid="6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6">
                                            <p:txEl>
                                              <p:pRg st="3" end="3"/>
                                            </p:txEl>
                                          </p:spTgt>
                                        </p:tgtEl>
                                        <p:attrNameLst>
                                          <p:attrName>style.visibility</p:attrName>
                                        </p:attrNameLst>
                                      </p:cBhvr>
                                      <p:to>
                                        <p:strVal val="visible"/>
                                      </p:to>
                                    </p:set>
                                    <p:animEffect transition="in" filter="wipe(left)">
                                      <p:cBhvr>
                                        <p:cTn id="35" dur="500"/>
                                        <p:tgtEl>
                                          <p:spTgt spid="6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6">
                                            <p:txEl>
                                              <p:pRg st="4" end="4"/>
                                            </p:txEl>
                                          </p:spTgt>
                                        </p:tgtEl>
                                        <p:attrNameLst>
                                          <p:attrName>style.visibility</p:attrName>
                                        </p:attrNameLst>
                                      </p:cBhvr>
                                      <p:to>
                                        <p:strVal val="visible"/>
                                      </p:to>
                                    </p:set>
                                    <p:animEffect transition="in" filter="wipe(left)">
                                      <p:cBhvr>
                                        <p:cTn id="40" dur="500"/>
                                        <p:tgtEl>
                                          <p:spTgt spid="6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6">
                                            <p:txEl>
                                              <p:pRg st="5" end="5"/>
                                            </p:txEl>
                                          </p:spTgt>
                                        </p:tgtEl>
                                        <p:attrNameLst>
                                          <p:attrName>style.visibility</p:attrName>
                                        </p:attrNameLst>
                                      </p:cBhvr>
                                      <p:to>
                                        <p:strVal val="visible"/>
                                      </p:to>
                                    </p:set>
                                    <p:animEffect transition="in" filter="wipe(left)">
                                      <p:cBhvr>
                                        <p:cTn id="45" dur="500"/>
                                        <p:tgtEl>
                                          <p:spTgt spid="6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6">
                                            <p:txEl>
                                              <p:pRg st="6" end="6"/>
                                            </p:txEl>
                                          </p:spTgt>
                                        </p:tgtEl>
                                        <p:attrNameLst>
                                          <p:attrName>style.visibility</p:attrName>
                                        </p:attrNameLst>
                                      </p:cBhvr>
                                      <p:to>
                                        <p:strVal val="visible"/>
                                      </p:to>
                                    </p:set>
                                    <p:animEffect transition="in" filter="wipe(left)">
                                      <p:cBhvr>
                                        <p:cTn id="50" dur="500"/>
                                        <p:tgtEl>
                                          <p:spTgt spid="6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wipe(left)">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C57EFB-5AEA-299F-A9D6-C3F20345C8E0}"/>
              </a:ext>
            </a:extLst>
          </p:cNvPr>
          <p:cNvSpPr/>
          <p:nvPr/>
        </p:nvSpPr>
        <p:spPr>
          <a:xfrm>
            <a:off x="323850" y="2181225"/>
            <a:ext cx="9601200" cy="14097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cố</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KGM</a:t>
            </a:r>
          </a:p>
        </p:txBody>
      </p:sp>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349F95A0-5CB0-8961-6CDD-F926BB454EF4}"/>
                  </a:ext>
                </a:extLst>
              </p:cNvPr>
              <p:cNvSpPr/>
              <p:nvPr/>
            </p:nvSpPr>
            <p:spPr>
              <a:xfrm>
                <a:off x="11277600" y="1123950"/>
                <a:ext cx="12820650" cy="42510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algn="just">
                  <a:lnSpc>
                    <a:spcPct val="107000"/>
                  </a:lnSpc>
                  <a:spcAft>
                    <a:spcPts val="800"/>
                  </a:spcAft>
                </a:pP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Cho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phép</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thử</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𝑻</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gian</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Giả</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thiết</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rằng</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kết</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quả</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thể</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𝑻</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khả</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năng</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Khi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đó</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biến</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cố</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liên</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quan</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đến</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phép</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thử</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𝑻</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xác</a:t>
                </a:r>
                <a:r>
                  <a:rPr lang="en-US" sz="40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suất</a:t>
                </a:r>
                <a:r>
                  <a:rPr lang="en-US" sz="40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oMath>
                </a14:m>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bởi</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r>
                  <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𝑷</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𝜴</m:t>
                        </m:r>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nl-NL" sz="4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Rounded Corners 2">
                <a:extLst>
                  <a:ext uri="{FF2B5EF4-FFF2-40B4-BE49-F238E27FC236}">
                    <a16:creationId xmlns:a16="http://schemas.microsoft.com/office/drawing/2014/main" id="{349F95A0-5CB0-8961-6CDD-F926BB454EF4}"/>
                  </a:ext>
                </a:extLst>
              </p:cNvPr>
              <p:cNvSpPr>
                <a:spLocks noRot="1" noChangeAspect="1" noMove="1" noResize="1" noEditPoints="1" noAdjustHandles="1" noChangeArrowheads="1" noChangeShapeType="1" noTextEdit="1"/>
              </p:cNvSpPr>
              <p:nvPr/>
            </p:nvSpPr>
            <p:spPr>
              <a:xfrm>
                <a:off x="11277600" y="1123950"/>
                <a:ext cx="12820650" cy="4251078"/>
              </a:xfrm>
              <a:prstGeom prst="roundRect">
                <a:avLst/>
              </a:prstGeom>
              <a:blipFill>
                <a:blip r:embed="rId2"/>
                <a:stretch>
                  <a:fillRect r="-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4CD7992-702F-A115-F33F-3D6D59B5D641}"/>
                  </a:ext>
                </a:extLst>
              </p:cNvPr>
              <p:cNvSpPr/>
              <p:nvPr/>
            </p:nvSpPr>
            <p:spPr>
              <a:xfrm>
                <a:off x="323850" y="4257675"/>
                <a:ext cx="9601200" cy="17907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Mỗi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cố</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đối</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cố</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E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cố</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“E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xảy</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err="1">
                    <a:solidFill>
                      <a:schemeClr val="tx1"/>
                    </a:solidFill>
                    <a:latin typeface="Tahoma" panose="020B0604030504040204" pitchFamily="34" charset="0"/>
                    <a:ea typeface="Tahoma" panose="020B0604030504040204" pitchFamily="34" charset="0"/>
                    <a:cs typeface="Tahoma" panose="020B0604030504040204" pitchFamily="34" charset="0"/>
                  </a:rPr>
                  <a:t>ra</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KH:</a:t>
                </a:r>
                <a14:m>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0" smtClean="0">
                            <a:solidFill>
                              <a:schemeClr val="tx1"/>
                            </a:solidFill>
                            <a:latin typeface="Cambria Math" panose="02040503050406030204" pitchFamily="18" charset="0"/>
                          </a:rPr>
                          <m:t>𝐄</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 name="Rectangle: Rounded Corners 3">
                <a:extLst>
                  <a:ext uri="{FF2B5EF4-FFF2-40B4-BE49-F238E27FC236}">
                    <a16:creationId xmlns:a16="http://schemas.microsoft.com/office/drawing/2014/main" id="{14CD7992-702F-A115-F33F-3D6D59B5D641}"/>
                  </a:ext>
                </a:extLst>
              </p:cNvPr>
              <p:cNvSpPr>
                <a:spLocks noRot="1" noChangeAspect="1" noMove="1" noResize="1" noEditPoints="1" noAdjustHandles="1" noChangeArrowheads="1" noChangeShapeType="1" noTextEdit="1"/>
              </p:cNvSpPr>
              <p:nvPr/>
            </p:nvSpPr>
            <p:spPr>
              <a:xfrm>
                <a:off x="323850" y="4257675"/>
                <a:ext cx="9601200" cy="1790700"/>
              </a:xfrm>
              <a:prstGeom prst="roundRect">
                <a:avLst/>
              </a:prstGeom>
              <a:blipFill>
                <a:blip r:embed="rId3"/>
                <a:stretch>
                  <a:fillRect l="-1205" r="-1141" b="-4392"/>
                </a:stretch>
              </a:blipFill>
            </p:spPr>
            <p:txBody>
              <a:bodyPr/>
              <a:lstStyle/>
              <a:p>
                <a:r>
                  <a:rPr lang="en-US">
                    <a:noFill/>
                  </a:rPr>
                  <a:t> </a:t>
                </a:r>
              </a:p>
            </p:txBody>
          </p:sp>
        </mc:Fallback>
      </mc:AlternateContent>
      <p:sp>
        <p:nvSpPr>
          <p:cNvPr id="6" name="AutoShape 2">
            <a:extLst>
              <a:ext uri="{FF2B5EF4-FFF2-40B4-BE49-F238E27FC236}">
                <a16:creationId xmlns:a16="http://schemas.microsoft.com/office/drawing/2014/main" id="{2D3BCA6F-9B71-6D21-FB64-310CBE2FFD8C}"/>
              </a:ext>
            </a:extLst>
          </p:cNvPr>
          <p:cNvSpPr>
            <a:spLocks noChangeArrowheads="1"/>
          </p:cNvSpPr>
          <p:nvPr/>
        </p:nvSpPr>
        <p:spPr bwMode="auto">
          <a:xfrm>
            <a:off x="4848225" y="6835287"/>
            <a:ext cx="11506200" cy="1028700"/>
          </a:xfrm>
          <a:prstGeom prst="roundRect">
            <a:avLst>
              <a:gd name="adj" fmla="val 16667"/>
            </a:avLst>
          </a:pr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5400" b="1">
                <a:solidFill>
                  <a:srgbClr val="FF0000"/>
                </a:solidFill>
              </a:rPr>
              <a:t>ĐỊNH NGHĨA CỔ ĐIỂN CỦA XÁC SUẤT</a:t>
            </a:r>
          </a:p>
        </p:txBody>
      </p:sp>
      <p:sp>
        <p:nvSpPr>
          <p:cNvPr id="7" name="Rectangle: Rounded Corners 6">
            <a:extLst>
              <a:ext uri="{FF2B5EF4-FFF2-40B4-BE49-F238E27FC236}">
                <a16:creationId xmlns:a16="http://schemas.microsoft.com/office/drawing/2014/main" id="{FFCE869E-3111-320E-1394-59FCABA775BD}"/>
              </a:ext>
            </a:extLst>
          </p:cNvPr>
          <p:cNvSpPr/>
          <p:nvPr/>
        </p:nvSpPr>
        <p:spPr>
          <a:xfrm>
            <a:off x="4286250" y="8650167"/>
            <a:ext cx="12630150" cy="1141533"/>
          </a:xfrm>
          <a:prstGeom prst="roundRect">
            <a:avLst/>
          </a:prstGeom>
          <a:solidFill>
            <a:schemeClr val="accent6">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Thực hành xác suất theo định nghĩa cổ điển</a:t>
            </a:r>
          </a:p>
        </p:txBody>
      </p:sp>
      <p:sp>
        <p:nvSpPr>
          <p:cNvPr id="10" name="Rectangle: Rounded Corners 9">
            <a:extLst>
              <a:ext uri="{FF2B5EF4-FFF2-40B4-BE49-F238E27FC236}">
                <a16:creationId xmlns:a16="http://schemas.microsoft.com/office/drawing/2014/main" id="{0B8B2C69-B3ED-0B6F-2B9E-B5E937870B5A}"/>
              </a:ext>
            </a:extLst>
          </p:cNvPr>
          <p:cNvSpPr/>
          <p:nvPr/>
        </p:nvSpPr>
        <p:spPr>
          <a:xfrm>
            <a:off x="476250" y="10820400"/>
            <a:ext cx="5619750" cy="1905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Sử dụng phương pháp tổ hợp</a:t>
            </a:r>
          </a:p>
        </p:txBody>
      </p:sp>
      <p:sp>
        <p:nvSpPr>
          <p:cNvPr id="13" name="Rectangle: Rounded Corners 12">
            <a:extLst>
              <a:ext uri="{FF2B5EF4-FFF2-40B4-BE49-F238E27FC236}">
                <a16:creationId xmlns:a16="http://schemas.microsoft.com/office/drawing/2014/main" id="{04F510CD-19F7-C207-7B75-BDF49969CBC1}"/>
              </a:ext>
            </a:extLst>
          </p:cNvPr>
          <p:cNvSpPr/>
          <p:nvPr/>
        </p:nvSpPr>
        <p:spPr>
          <a:xfrm>
            <a:off x="7696200" y="11251959"/>
            <a:ext cx="5810250" cy="1828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Sử dụng sơ  đồ cây</a:t>
            </a:r>
          </a:p>
        </p:txBody>
      </p:sp>
      <p:sp>
        <p:nvSpPr>
          <p:cNvPr id="14" name="Rectangle: Rounded Corners 13">
            <a:extLst>
              <a:ext uri="{FF2B5EF4-FFF2-40B4-BE49-F238E27FC236}">
                <a16:creationId xmlns:a16="http://schemas.microsoft.com/office/drawing/2014/main" id="{EB41903B-BD8C-CFBE-8A1A-41C58BC63174}"/>
              </a:ext>
            </a:extLst>
          </p:cNvPr>
          <p:cNvSpPr/>
          <p:nvPr/>
        </p:nvSpPr>
        <p:spPr>
          <a:xfrm>
            <a:off x="18192750" y="10820400"/>
            <a:ext cx="5619750" cy="1905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Xác suất của biến cố đối</a:t>
            </a:r>
          </a:p>
        </p:txBody>
      </p:sp>
      <p:cxnSp>
        <p:nvCxnSpPr>
          <p:cNvPr id="16" name="Straight Arrow Connector 15">
            <a:extLst>
              <a:ext uri="{FF2B5EF4-FFF2-40B4-BE49-F238E27FC236}">
                <a16:creationId xmlns:a16="http://schemas.microsoft.com/office/drawing/2014/main" id="{163582F6-83F3-B1E5-912F-58CE37E4CC22}"/>
              </a:ext>
            </a:extLst>
          </p:cNvPr>
          <p:cNvCxnSpPr>
            <a:cxnSpLocks/>
            <a:stCxn id="2" idx="3"/>
            <a:endCxn id="3" idx="1"/>
          </p:cNvCxnSpPr>
          <p:nvPr/>
        </p:nvCxnSpPr>
        <p:spPr>
          <a:xfrm>
            <a:off x="9925050" y="2886075"/>
            <a:ext cx="1352550" cy="363414"/>
          </a:xfrm>
          <a:prstGeom prst="straightConnector1">
            <a:avLst/>
          </a:prstGeom>
          <a:ln w="762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7B1A2E-6668-4CDC-FBC5-4C31C8A33704}"/>
              </a:ext>
            </a:extLst>
          </p:cNvPr>
          <p:cNvCxnSpPr>
            <a:cxnSpLocks/>
            <a:stCxn id="2" idx="2"/>
            <a:endCxn id="4" idx="0"/>
          </p:cNvCxnSpPr>
          <p:nvPr/>
        </p:nvCxnSpPr>
        <p:spPr>
          <a:xfrm>
            <a:off x="5124450" y="3590925"/>
            <a:ext cx="0" cy="66675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E422D77-6154-15DE-7375-E0FCC4660C0F}"/>
              </a:ext>
            </a:extLst>
          </p:cNvPr>
          <p:cNvCxnSpPr>
            <a:cxnSpLocks/>
            <a:endCxn id="6" idx="0"/>
          </p:cNvCxnSpPr>
          <p:nvPr/>
        </p:nvCxnSpPr>
        <p:spPr>
          <a:xfrm>
            <a:off x="10601325" y="2809876"/>
            <a:ext cx="0" cy="4025411"/>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F2B736-6722-42E5-C8DE-898AE2196142}"/>
              </a:ext>
            </a:extLst>
          </p:cNvPr>
          <p:cNvCxnSpPr>
            <a:cxnSpLocks/>
            <a:stCxn id="6" idx="2"/>
            <a:endCxn id="7" idx="0"/>
          </p:cNvCxnSpPr>
          <p:nvPr/>
        </p:nvCxnSpPr>
        <p:spPr>
          <a:xfrm>
            <a:off x="10601325" y="7863987"/>
            <a:ext cx="0" cy="78618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3A58B87-5C68-5C82-7B64-3ED6A59DD58F}"/>
              </a:ext>
            </a:extLst>
          </p:cNvPr>
          <p:cNvCxnSpPr>
            <a:cxnSpLocks/>
            <a:endCxn id="10" idx="3"/>
          </p:cNvCxnSpPr>
          <p:nvPr/>
        </p:nvCxnSpPr>
        <p:spPr>
          <a:xfrm flipH="1">
            <a:off x="6096000" y="9791700"/>
            <a:ext cx="4505324" cy="198120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D2CC92C-B4D3-E177-D324-51A8664444BB}"/>
              </a:ext>
            </a:extLst>
          </p:cNvPr>
          <p:cNvCxnSpPr>
            <a:stCxn id="7" idx="2"/>
            <a:endCxn id="13" idx="0"/>
          </p:cNvCxnSpPr>
          <p:nvPr/>
        </p:nvCxnSpPr>
        <p:spPr>
          <a:xfrm>
            <a:off x="10601325" y="9791700"/>
            <a:ext cx="0" cy="14602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2CC3C8C-3DAC-7E0C-655B-D041797F4594}"/>
              </a:ext>
            </a:extLst>
          </p:cNvPr>
          <p:cNvCxnSpPr>
            <a:cxnSpLocks/>
            <a:stCxn id="7" idx="2"/>
            <a:endCxn id="14" idx="1"/>
          </p:cNvCxnSpPr>
          <p:nvPr/>
        </p:nvCxnSpPr>
        <p:spPr>
          <a:xfrm>
            <a:off x="10601325" y="9791700"/>
            <a:ext cx="7591425" cy="1981200"/>
          </a:xfrm>
          <a:prstGeom prst="straightConnector1">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54489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A219C-34B7-7E4B-FD25-5DC77F89C76D}"/>
              </a:ext>
            </a:extLst>
          </p:cNvPr>
          <p:cNvSpPr txBox="1"/>
          <p:nvPr/>
        </p:nvSpPr>
        <p:spPr>
          <a:xfrm>
            <a:off x="0" y="1890039"/>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1</a:t>
            </a:r>
            <a:r>
              <a:rPr lang="en-US" sz="4800" b="1">
                <a:effectLst/>
                <a:latin typeface="Tahoma" panose="020B0604030504040204" pitchFamily="34" charset="0"/>
                <a:ea typeface="Tahoma" panose="020B0604030504040204" pitchFamily="34" charset="0"/>
                <a:cs typeface="Tahoma" panose="020B0604030504040204" pitchFamily="34" charset="0"/>
              </a:rPr>
              <a:t>: ÔN TẬP VỀ LÝ THUYẾT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9F34A9F8-3369-3609-5007-B11B10865717}"/>
              </a:ext>
            </a:extLst>
          </p:cNvPr>
          <p:cNvSpPr txBox="1"/>
          <p:nvPr/>
        </p:nvSpPr>
        <p:spPr>
          <a:xfrm>
            <a:off x="209550" y="2895600"/>
            <a:ext cx="23964900" cy="1476110"/>
          </a:xfrm>
          <a:prstGeom prst="rect">
            <a:avLst/>
          </a:prstGeom>
          <a:noFill/>
        </p:spPr>
        <p:txBody>
          <a:bodyPr wrap="square">
            <a:spAutoFit/>
          </a:bodyPr>
          <a:lstStyle/>
          <a:p>
            <a:pPr algn="just">
              <a:lnSpc>
                <a:spcPct val="107000"/>
              </a:lnSpc>
              <a:spcAft>
                <a:spcPts val="800"/>
              </a:spcAft>
            </a:pP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4: </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Chọn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đáp</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án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đúng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của</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câu</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hỏi</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trắc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nghiệm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và</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giải</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thích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lí</a:t>
            </a:r>
            <a:r>
              <a:rPr lang="en-US" sz="4400" b="1">
                <a:latin typeface="Tahoma" panose="020B0604030504040204" pitchFamily="34" charset="0"/>
                <a:ea typeface="Tahoma" panose="020B0604030504040204" pitchFamily="34" charset="0"/>
                <a:cs typeface="Tahoma" panose="020B0604030504040204" pitchFamily="34" charset="0"/>
              </a:rPr>
              <a:t> do </a:t>
            </a:r>
            <a:r>
              <a:rPr lang="en-US" sz="4400" b="1" err="1">
                <a:latin typeface="Tahoma" panose="020B0604030504040204" pitchFamily="34" charset="0"/>
                <a:ea typeface="Tahoma" panose="020B0604030504040204" pitchFamily="34" charset="0"/>
                <a:cs typeface="Tahoma" panose="020B0604030504040204" pitchFamily="34" charset="0"/>
              </a:rPr>
              <a:t>đã</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chọn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đáp</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án</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đó</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Trong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các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khẳng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định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sau</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đây</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khẳng</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định</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nào</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400" b="1">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6798DE9-B65E-8C78-D7BC-3B3CEABA1128}"/>
                  </a:ext>
                </a:extLst>
              </p:cNvPr>
              <p:cNvSpPr txBox="1"/>
              <p:nvPr/>
            </p:nvSpPr>
            <p:spPr>
              <a:xfrm>
                <a:off x="209550" y="4546274"/>
                <a:ext cx="23964900" cy="5032596"/>
              </a:xfrm>
              <a:prstGeom prst="rect">
                <a:avLst/>
              </a:prstGeom>
              <a:noFill/>
            </p:spPr>
            <p:txBody>
              <a:bodyPr wrap="square">
                <a:spAutoFit/>
              </a:bodyPr>
              <a:lstStyle/>
              <a:p>
                <a:pPr>
                  <a:lnSpc>
                    <a:spcPct val="150000"/>
                  </a:lnSpc>
                </a:pPr>
                <a:r>
                  <a:rPr lang="vi-VN" sz="4400" b="1">
                    <a:latin typeface="Tahoma" panose="020B0604030504040204" pitchFamily="34" charset="0"/>
                    <a:ea typeface="Tahoma" panose="020B0604030504040204" pitchFamily="34" charset="0"/>
                    <a:cs typeface="Tahoma" panose="020B0604030504040204" pitchFamily="34" charset="0"/>
                  </a:rPr>
                  <a:t>A. Không gian mẫu là tập hợp tất cả các kết quả có thể xảy ra của phép thử. </a:t>
                </a:r>
              </a:p>
              <a:p>
                <a:pPr>
                  <a:lnSpc>
                    <a:spcPct val="150000"/>
                  </a:lnSpc>
                </a:pPr>
                <a:r>
                  <a:rPr lang="vi-VN" sz="4400" b="1">
                    <a:latin typeface="Tahoma" panose="020B0604030504040204" pitchFamily="34" charset="0"/>
                    <a:ea typeface="Tahoma" panose="020B0604030504040204" pitchFamily="34" charset="0"/>
                    <a:cs typeface="Tahoma" panose="020B0604030504040204" pitchFamily="34" charset="0"/>
                  </a:rPr>
                  <a:t>B. </a:t>
                </a:r>
                <a:r>
                  <a:rPr lang="en-US" sz="4400" b="1" err="1">
                    <a:effectLst/>
                    <a:latin typeface="Tahoma" panose="020B0604030504040204" pitchFamily="34" charset="0"/>
                    <a:ea typeface="Tahoma" panose="020B0604030504040204" pitchFamily="34" charset="0"/>
                    <a:cs typeface="Tahoma" panose="020B0604030504040204" pitchFamily="34" charset="0"/>
                  </a:rPr>
                  <a:t>Gọi</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oMath>
                </a14:m>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là</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xác</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suất</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của</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biến</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cố</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𝑨</m:t>
                    </m:r>
                  </m:oMath>
                </a14:m>
                <a:r>
                  <a:rPr lang="en-US" sz="4400" b="1">
                    <a:effectLst/>
                    <a:latin typeface="Tahoma" panose="020B0604030504040204" pitchFamily="34" charset="0"/>
                    <a:ea typeface="Tahoma" panose="020B0604030504040204" pitchFamily="34" charset="0"/>
                    <a:cs typeface="Tahoma" panose="020B0604030504040204" pitchFamily="34" charset="0"/>
                  </a:rPr>
                  <a:t> ta </a:t>
                </a:r>
                <a:r>
                  <a:rPr lang="en-US" sz="4400" b="1" err="1">
                    <a:effectLst/>
                    <a:latin typeface="Tahoma" panose="020B0604030504040204" pitchFamily="34" charset="0"/>
                    <a:ea typeface="Tahoma" panose="020B0604030504040204" pitchFamily="34" charset="0"/>
                    <a:cs typeface="Tahoma" panose="020B0604030504040204" pitchFamily="34" charset="0"/>
                  </a:rPr>
                  <a:t>luôn</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có</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𝑷</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𝑨</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4400" b="1">
                    <a:effectLst/>
                    <a:latin typeface="Tahoma" panose="020B0604030504040204" pitchFamily="34" charset="0"/>
                    <a:ea typeface="Tahoma" panose="020B0604030504040204" pitchFamily="34" charset="0"/>
                    <a:cs typeface="Tahoma" panose="020B0604030504040204" pitchFamily="34" charset="0"/>
                  </a:rPr>
                  <a:t>.</a:t>
                </a:r>
                <a:endParaRPr lang="vi-VN" sz="4400" b="1">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a:latin typeface="Tahoma" panose="020B0604030504040204" pitchFamily="34" charset="0"/>
                    <a:ea typeface="Tahoma" panose="020B0604030504040204" pitchFamily="34" charset="0"/>
                    <a:cs typeface="Tahoma" panose="020B0604030504040204" pitchFamily="34" charset="0"/>
                  </a:rPr>
                  <a:t>C. Biến cố là tập con của không gian mẫu. </a:t>
                </a:r>
              </a:p>
              <a:p>
                <a:pPr>
                  <a:lnSpc>
                    <a:spcPct val="150000"/>
                  </a:lnSpc>
                </a:pPr>
                <a:r>
                  <a:rPr lang="vi-VN" sz="4400" b="1">
                    <a:latin typeface="Tahoma" panose="020B0604030504040204" pitchFamily="34" charset="0"/>
                    <a:ea typeface="Tahoma" panose="020B0604030504040204" pitchFamily="34" charset="0"/>
                    <a:cs typeface="Tahoma" panose="020B0604030504040204" pitchFamily="34" charset="0"/>
                  </a:rPr>
                  <a:t>D. Phép thử ngẫu nhiên là phép thử mà ta không biết được chính xác kết quả của nó nhưng ta có thể biết được tập hợp tất cả các kết quả có thể xảy ra của phép thử.</a:t>
                </a:r>
              </a:p>
            </p:txBody>
          </p:sp>
        </mc:Choice>
        <mc:Fallback xmlns="">
          <p:sp>
            <p:nvSpPr>
              <p:cNvPr id="15" name="TextBox 14">
                <a:extLst>
                  <a:ext uri="{FF2B5EF4-FFF2-40B4-BE49-F238E27FC236}">
                    <a16:creationId xmlns:a16="http://schemas.microsoft.com/office/drawing/2014/main" id="{16798DE9-B65E-8C78-D7BC-3B3CEABA1128}"/>
                  </a:ext>
                </a:extLst>
              </p:cNvPr>
              <p:cNvSpPr txBox="1">
                <a:spLocks noRot="1" noChangeAspect="1" noMove="1" noResize="1" noEditPoints="1" noAdjustHandles="1" noChangeArrowheads="1" noChangeShapeType="1" noTextEdit="1"/>
              </p:cNvSpPr>
              <p:nvPr/>
            </p:nvSpPr>
            <p:spPr>
              <a:xfrm>
                <a:off x="209550" y="4546274"/>
                <a:ext cx="23964900" cy="5032596"/>
              </a:xfrm>
              <a:prstGeom prst="rect">
                <a:avLst/>
              </a:prstGeom>
              <a:blipFill>
                <a:blip r:embed="rId2"/>
                <a:stretch>
                  <a:fillRect l="-1017" r="-916" b="-4970"/>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1135D70B-6F10-04EB-9F64-71902D8E6D1E}"/>
              </a:ext>
            </a:extLst>
          </p:cNvPr>
          <p:cNvSpPr/>
          <p:nvPr/>
        </p:nvSpPr>
        <p:spPr>
          <a:xfrm>
            <a:off x="171450" y="5791200"/>
            <a:ext cx="78105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64410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BA69FE4-A467-A92B-3756-8D1F591D3FFB}"/>
              </a:ext>
            </a:extLst>
          </p:cNvPr>
          <p:cNvSpPr txBox="1"/>
          <p:nvPr/>
        </p:nvSpPr>
        <p:spPr>
          <a:xfrm>
            <a:off x="66675" y="1752600"/>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2</a:t>
            </a:r>
            <a:r>
              <a:rPr lang="en-US" sz="4800" b="1">
                <a:effectLst/>
                <a:latin typeface="Tahoma" panose="020B0604030504040204" pitchFamily="34" charset="0"/>
                <a:ea typeface="Tahoma" panose="020B0604030504040204" pitchFamily="34" charset="0"/>
                <a:cs typeface="Tahoma" panose="020B0604030504040204" pitchFamily="34" charset="0"/>
              </a:rPr>
              <a:t>: LUYỆN TẬP</a:t>
            </a:r>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EF5677-AFBD-D873-EA89-315D7DC8525E}"/>
                  </a:ext>
                </a:extLst>
              </p:cNvPr>
              <p:cNvSpPr txBox="1"/>
              <p:nvPr/>
            </p:nvSpPr>
            <p:spPr>
              <a:xfrm>
                <a:off x="304800" y="2590800"/>
                <a:ext cx="11887200" cy="11055975"/>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Câu 1. (9.13.SGK)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hộp</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bốn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loại</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xanh</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đỏ</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trắng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vàng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Lấy</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ngẫu</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Gọi</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E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cố</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Lấy</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đỏ</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cố</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đối</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E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cố</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14:m>
                  <m:oMath xmlns:m="http://schemas.openxmlformats.org/officeDocument/2006/math">
                    <m:r>
                      <m:rPr>
                        <m:nor/>
                      </m:rPr>
                      <a:rPr lang="en-US" sz="4400" b="1">
                        <a:solidFill>
                          <a:srgbClr val="1901FF"/>
                        </a:solidFill>
                        <a:latin typeface="Tahoma" panose="020B0604030504040204" pitchFamily="34" charset="0"/>
                        <a:ea typeface="Tahoma" panose="020B0604030504040204" pitchFamily="34" charset="0"/>
                        <a:cs typeface="Tahoma" panose="020B0604030504040204" pitchFamily="34" charset="0"/>
                      </a:rPr>
                      <m:t>A</m:t>
                    </m:r>
                    <m:r>
                      <m:rPr>
                        <m:nor/>
                      </m:rPr>
                      <a:rPr lang="en-US" sz="4400" b="1">
                        <a:solidFill>
                          <a:srgbClr val="1901FF"/>
                        </a:solidFill>
                        <a:latin typeface="Tahoma" panose="020B0604030504040204" pitchFamily="34" charset="0"/>
                        <a:ea typeface="Tahoma" panose="020B0604030504040204" pitchFamily="34" charset="0"/>
                        <a:cs typeface="Tahoma" panose="020B0604030504040204" pitchFamily="34" charset="0"/>
                      </a:rPr>
                      <m:t>.</m:t>
                    </m:r>
                    <m:r>
                      <a:rPr lang="en-US" sz="4400" b="1" i="1">
                        <a:solidFill>
                          <a:srgbClr val="1901FF"/>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Lấy</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xanh</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14:m>
                  <m:oMath xmlns:m="http://schemas.openxmlformats.org/officeDocument/2006/math">
                    <m:r>
                      <m:rPr>
                        <m:nor/>
                      </m:rPr>
                      <a:rPr lang="en-US" sz="4400" b="1" i="0" smtClean="0">
                        <a:solidFill>
                          <a:srgbClr val="1901FF"/>
                        </a:solidFill>
                        <a:latin typeface="Tahoma" panose="020B0604030504040204" pitchFamily="34" charset="0"/>
                        <a:ea typeface="Tahoma" panose="020B0604030504040204" pitchFamily="34" charset="0"/>
                        <a:cs typeface="Tahoma" panose="020B0604030504040204" pitchFamily="34" charset="0"/>
                      </a:rPr>
                      <m:t>B</m:t>
                    </m:r>
                    <m:r>
                      <m:rPr>
                        <m:nor/>
                      </m:rPr>
                      <a:rPr lang="en-US" sz="4400" b="1">
                        <a:solidFill>
                          <a:srgbClr val="1901FF"/>
                        </a:solidFill>
                        <a:latin typeface="Tahoma" panose="020B0604030504040204" pitchFamily="34" charset="0"/>
                        <a:ea typeface="Tahoma" panose="020B0604030504040204" pitchFamily="34" charset="0"/>
                        <a:cs typeface="Tahoma" panose="020B0604030504040204" pitchFamily="34" charset="0"/>
                      </a:rPr>
                      <m:t>.</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Lấy</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được</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viên</a:t>
                </a:r>
                <a:r>
                  <a:rPr lang="en-US" sz="4400" b="1">
                    <a:effectLst/>
                    <a:latin typeface="Tahoma" panose="020B0604030504040204" pitchFamily="34" charset="0"/>
                    <a:ea typeface="Tahoma" panose="020B0604030504040204" pitchFamily="34" charset="0"/>
                    <a:cs typeface="Tahoma" panose="020B0604030504040204" pitchFamily="34" charset="0"/>
                  </a:rPr>
                  <a:t> bi </a:t>
                </a:r>
                <a:r>
                  <a:rPr lang="en-US" sz="4400" b="1" err="1">
                    <a:effectLst/>
                    <a:latin typeface="Tahoma" panose="020B0604030504040204" pitchFamily="34" charset="0"/>
                    <a:ea typeface="Tahoma" panose="020B0604030504040204" pitchFamily="34" charset="0"/>
                    <a:cs typeface="Tahoma" panose="020B0604030504040204" pitchFamily="34" charset="0"/>
                  </a:rPr>
                  <a:t>vàng</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hoặc</a:t>
                </a:r>
                <a:r>
                  <a:rPr lang="en-US" sz="4400" b="1">
                    <a:effectLst/>
                    <a:latin typeface="Tahoma" panose="020B0604030504040204" pitchFamily="34" charset="0"/>
                    <a:ea typeface="Tahoma" panose="020B0604030504040204" pitchFamily="34" charset="0"/>
                    <a:cs typeface="Tahoma" panose="020B0604030504040204" pitchFamily="34" charset="0"/>
                  </a:rPr>
                  <a:t> bi </a:t>
                </a:r>
                <a:r>
                  <a:rPr lang="en-US" sz="4400" b="1" err="1">
                    <a:effectLst/>
                    <a:latin typeface="Tahoma" panose="020B0604030504040204" pitchFamily="34" charset="0"/>
                    <a:ea typeface="Tahoma" panose="020B0604030504040204" pitchFamily="34" charset="0"/>
                    <a:cs typeface="Tahoma" panose="020B0604030504040204" pitchFamily="34" charset="0"/>
                  </a:rPr>
                  <a:t>trắng</a:t>
                </a:r>
                <a:r>
                  <a:rPr lang="en-US" sz="4400" b="1">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14:m>
                  <m:oMath xmlns:m="http://schemas.openxmlformats.org/officeDocument/2006/math">
                    <m:r>
                      <m:rPr>
                        <m:nor/>
                      </m:rPr>
                      <a:rPr lang="en-US" sz="4400" b="1" i="0" smtClean="0">
                        <a:solidFill>
                          <a:srgbClr val="1901FF"/>
                        </a:solidFill>
                        <a:latin typeface="Tahoma" panose="020B0604030504040204" pitchFamily="34" charset="0"/>
                        <a:ea typeface="Tahoma" panose="020B0604030504040204" pitchFamily="34" charset="0"/>
                        <a:cs typeface="Tahoma" panose="020B0604030504040204" pitchFamily="34" charset="0"/>
                      </a:rPr>
                      <m:t>C</m:t>
                    </m:r>
                    <m:r>
                      <m:rPr>
                        <m:nor/>
                      </m:rPr>
                      <a:rPr lang="en-US" sz="4400" b="1">
                        <a:solidFill>
                          <a:srgbClr val="1901FF"/>
                        </a:solidFill>
                        <a:latin typeface="Tahoma" panose="020B0604030504040204" pitchFamily="34" charset="0"/>
                        <a:ea typeface="Tahoma" panose="020B0604030504040204" pitchFamily="34" charset="0"/>
                        <a:cs typeface="Tahoma" panose="020B0604030504040204" pitchFamily="34" charset="0"/>
                      </a:rPr>
                      <m:t>.</m:t>
                    </m:r>
                    <m:r>
                      <a:rPr lang="en-US" sz="4400" b="1" i="1">
                        <a:solidFill>
                          <a:srgbClr val="1901FF"/>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err="1">
                    <a:effectLst/>
                    <a:latin typeface="Tahoma" panose="020B0604030504040204" pitchFamily="34" charset="0"/>
                    <a:ea typeface="Tahoma" panose="020B0604030504040204" pitchFamily="34" charset="0"/>
                    <a:cs typeface="Tahoma" panose="020B0604030504040204" pitchFamily="34" charset="0"/>
                  </a:rPr>
                  <a:t>Lấy</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được</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viên</a:t>
                </a:r>
                <a:r>
                  <a:rPr lang="en-US" sz="4400" b="1">
                    <a:effectLst/>
                    <a:latin typeface="Tahoma" panose="020B0604030504040204" pitchFamily="34" charset="0"/>
                    <a:ea typeface="Tahoma" panose="020B0604030504040204" pitchFamily="34" charset="0"/>
                    <a:cs typeface="Tahoma" panose="020B0604030504040204" pitchFamily="34" charset="0"/>
                  </a:rPr>
                  <a:t> bi </a:t>
                </a:r>
                <a:r>
                  <a:rPr lang="en-US" sz="4400" b="1" err="1">
                    <a:effectLst/>
                    <a:latin typeface="Tahoma" panose="020B0604030504040204" pitchFamily="34" charset="0"/>
                    <a:ea typeface="Tahoma" panose="020B0604030504040204" pitchFamily="34" charset="0"/>
                    <a:cs typeface="Tahoma" panose="020B0604030504040204" pitchFamily="34" charset="0"/>
                  </a:rPr>
                  <a:t>trắng</a:t>
                </a:r>
                <a:r>
                  <a:rPr lang="en-US" sz="4400" b="1">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14:m>
                  <m:oMath xmlns:m="http://schemas.openxmlformats.org/officeDocument/2006/math">
                    <m:r>
                      <m:rPr>
                        <m:nor/>
                      </m:rPr>
                      <a:rPr lang="en-US" sz="4400" b="1" i="0" smtClean="0">
                        <a:solidFill>
                          <a:srgbClr val="1901FF"/>
                        </a:solidFill>
                        <a:latin typeface="Tahoma" panose="020B0604030504040204" pitchFamily="34" charset="0"/>
                        <a:ea typeface="Tahoma" panose="020B0604030504040204" pitchFamily="34" charset="0"/>
                        <a:cs typeface="Tahoma" panose="020B0604030504040204" pitchFamily="34" charset="0"/>
                      </a:rPr>
                      <m:t>D</m:t>
                    </m:r>
                    <m:r>
                      <m:rPr>
                        <m:nor/>
                      </m:rPr>
                      <a:rPr lang="en-US" sz="4400" b="1">
                        <a:solidFill>
                          <a:srgbClr val="1901FF"/>
                        </a:solidFill>
                        <a:latin typeface="Tahoma" panose="020B0604030504040204" pitchFamily="34" charset="0"/>
                        <a:ea typeface="Tahoma" panose="020B0604030504040204" pitchFamily="34" charset="0"/>
                        <a:cs typeface="Tahoma" panose="020B0604030504040204" pitchFamily="34" charset="0"/>
                      </a:rPr>
                      <m:t>.</m:t>
                    </m:r>
                  </m:oMath>
                </a14:m>
                <a:r>
                  <a:rPr lang="en-US" sz="4400" b="1">
                    <a:solidFill>
                      <a:srgbClr val="0CA5D5"/>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Lấy</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vàng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trắng</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bi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xanh</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endParaRPr lang="en-US" sz="4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TextBox 25">
                <a:extLst>
                  <a:ext uri="{FF2B5EF4-FFF2-40B4-BE49-F238E27FC236}">
                    <a16:creationId xmlns:a16="http://schemas.microsoft.com/office/drawing/2014/main" id="{EFEF5677-AFBD-D873-EA89-315D7DC8525E}"/>
                  </a:ext>
                </a:extLst>
              </p:cNvPr>
              <p:cNvSpPr txBox="1">
                <a:spLocks noRot="1" noChangeAspect="1" noMove="1" noResize="1" noEditPoints="1" noAdjustHandles="1" noChangeArrowheads="1" noChangeShapeType="1" noTextEdit="1"/>
              </p:cNvSpPr>
              <p:nvPr/>
            </p:nvSpPr>
            <p:spPr>
              <a:xfrm>
                <a:off x="304800" y="2590800"/>
                <a:ext cx="11887200" cy="11055975"/>
              </a:xfrm>
              <a:prstGeom prst="rect">
                <a:avLst/>
              </a:prstGeom>
              <a:blipFill>
                <a:blip r:embed="rId4"/>
                <a:stretch>
                  <a:fillRect l="-2051" t="-1268" r="-2103"/>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BBB487F0-E799-2E16-935A-8FE086343824}"/>
              </a:ext>
            </a:extLst>
          </p:cNvPr>
          <p:cNvSpPr/>
          <p:nvPr/>
        </p:nvSpPr>
        <p:spPr>
          <a:xfrm>
            <a:off x="152400" y="8763000"/>
            <a:ext cx="78105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0A8BFC-FA65-8952-BC32-5774A7E7DC7F}"/>
                  </a:ext>
                </a:extLst>
              </p:cNvPr>
              <p:cNvSpPr txBox="1"/>
              <p:nvPr/>
            </p:nvSpPr>
            <p:spPr>
              <a:xfrm>
                <a:off x="12496800" y="2667000"/>
                <a:ext cx="11703309" cy="10688182"/>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US" sz="44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2. (9.14.SGK)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ngẫu</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hộp</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30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tấm</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đánh</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30.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Xác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suất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tấm</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chia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hết</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5 </a:t>
                </a:r>
                <a:r>
                  <a:rPr lang="en-US" sz="44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14:m>
                  <m:oMath xmlns:m="http://schemas.openxmlformats.org/officeDocument/2006/math">
                    <m:r>
                      <m:rPr>
                        <m:nor/>
                      </m:rPr>
                      <a:rPr lang="en-US" sz="4400" b="1" i="0" smtClean="0">
                        <a:solidFill>
                          <a:srgbClr val="1901FF"/>
                        </a:solidFill>
                        <a:latin typeface="Tahoma" panose="020B0604030504040204" pitchFamily="34" charset="0"/>
                        <a:ea typeface="Tahoma" panose="020B0604030504040204" pitchFamily="34" charset="0"/>
                        <a:cs typeface="Tahoma" panose="020B0604030504040204" pitchFamily="34" charset="0"/>
                      </a:rPr>
                      <m:t>A</m:t>
                    </m:r>
                    <m:r>
                      <m:rPr>
                        <m:nor/>
                      </m:rPr>
                      <a:rPr lang="en-US" sz="4400" b="1" i="0" smtClean="0">
                        <a:solidFill>
                          <a:srgbClr val="1901FF"/>
                        </a:solidFill>
                        <a:latin typeface="Tahoma" panose="020B0604030504040204" pitchFamily="34" charset="0"/>
                        <a:ea typeface="Tahoma" panose="020B0604030504040204" pitchFamily="34" charset="0"/>
                        <a:cs typeface="Tahoma" panose="020B0604030504040204" pitchFamily="34" charset="0"/>
                      </a:rPr>
                      <m:t>. </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𝟑𝟎</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1901FF"/>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1901FF"/>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1901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4500" b="1" err="1">
                    <a:latin typeface="Tahoma" panose="020B0604030504040204" pitchFamily="34" charset="0"/>
                    <a:ea typeface="Tahoma" panose="020B0604030504040204" pitchFamily="34" charset="0"/>
                    <a:cs typeface="Tahoma" panose="020B0604030504040204" pitchFamily="34" charset="0"/>
                  </a:rPr>
                  <a:t>Có</a:t>
                </a:r>
                <a:r>
                  <a:rPr lang="en-US" sz="45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panose="02040503050406030204" pitchFamily="18" charset="0"/>
                      </a:rPr>
                      <m:t>𝒏</m:t>
                    </m:r>
                    <m:r>
                      <a:rPr lang="en-US" sz="4500" b="1" i="1">
                        <a:latin typeface="Cambria Math" panose="02040503050406030204" pitchFamily="18" charset="0"/>
                      </a:rPr>
                      <m:t>(</m:t>
                    </m:r>
                    <m:r>
                      <a:rPr lang="en-US" sz="4500" b="1" i="1">
                        <a:latin typeface="Cambria Math" panose="02040503050406030204" pitchFamily="18" charset="0"/>
                      </a:rPr>
                      <m:t>𝜴</m:t>
                    </m:r>
                    <m:r>
                      <a:rPr lang="en-US" sz="4500" b="1" i="1">
                        <a:latin typeface="Cambria Math" panose="02040503050406030204" pitchFamily="18" charset="0"/>
                      </a:rPr>
                      <m:t>)=</m:t>
                    </m:r>
                    <m:r>
                      <a:rPr lang="en-US" sz="4500" b="1" i="1">
                        <a:latin typeface="Cambria Math" panose="02040503050406030204" pitchFamily="18" charset="0"/>
                      </a:rPr>
                      <m:t>𝟑𝟎</m:t>
                    </m:r>
                  </m:oMath>
                </a14:m>
                <a:r>
                  <a:rPr lang="en-US" sz="4500" b="1">
                    <a:latin typeface="Tahoma" panose="020B0604030504040204" pitchFamily="34" charset="0"/>
                    <a:ea typeface="Tahoma" panose="020B0604030504040204" pitchFamily="34" charset="0"/>
                    <a:cs typeface="Tahoma" panose="020B0604030504040204" pitchFamily="34" charset="0"/>
                  </a:rPr>
                  <a:t>.</a:t>
                </a:r>
              </a:p>
              <a:p>
                <a:r>
                  <a:rPr lang="en-US" sz="4500" b="1" err="1">
                    <a:latin typeface="Tahoma" panose="020B0604030504040204" pitchFamily="34" charset="0"/>
                    <a:ea typeface="Tahoma" panose="020B0604030504040204" pitchFamily="34" charset="0"/>
                    <a:cs typeface="Tahoma" panose="020B0604030504040204" pitchFamily="34" charset="0"/>
                  </a:rPr>
                  <a:t>Gọi</a:t>
                </a:r>
                <a:r>
                  <a:rPr lang="en-US" sz="4500" b="1">
                    <a:latin typeface="Tahoma" panose="020B0604030504040204" pitchFamily="34" charset="0"/>
                    <a:ea typeface="Tahoma" panose="020B0604030504040204" pitchFamily="34" charset="0"/>
                    <a:cs typeface="Tahoma" panose="020B0604030504040204" pitchFamily="34" charset="0"/>
                  </a:rPr>
                  <a:t> A: “ </a:t>
                </a:r>
                <a:r>
                  <a:rPr lang="en-US" sz="4500" b="1" err="1">
                    <a:latin typeface="Tahoma" panose="020B0604030504040204" pitchFamily="34" charset="0"/>
                    <a:ea typeface="Tahoma" panose="020B0604030504040204" pitchFamily="34" charset="0"/>
                    <a:cs typeface="Tahoma" panose="020B0604030504040204" pitchFamily="34" charset="0"/>
                  </a:rPr>
                  <a:t>xuất</a:t>
                </a:r>
                <a:r>
                  <a:rPr lang="en-US" sz="4500" b="1">
                    <a:latin typeface="Tahoma" panose="020B0604030504040204" pitchFamily="34" charset="0"/>
                    <a:ea typeface="Tahoma" panose="020B0604030504040204" pitchFamily="34" charset="0"/>
                    <a:cs typeface="Tahoma" panose="020B0604030504040204" pitchFamily="34" charset="0"/>
                  </a:rPr>
                  <a:t> </a:t>
                </a:r>
                <a:r>
                  <a:rPr lang="en-US" sz="4500" b="1" err="1">
                    <a:latin typeface="Tahoma" panose="020B0604030504040204" pitchFamily="34" charset="0"/>
                    <a:ea typeface="Tahoma" panose="020B0604030504040204" pitchFamily="34" charset="0"/>
                    <a:cs typeface="Tahoma" panose="020B0604030504040204" pitchFamily="34" charset="0"/>
                  </a:rPr>
                  <a:t>hiện</a:t>
                </a:r>
                <a:r>
                  <a:rPr lang="en-US" sz="4500" b="1">
                    <a:latin typeface="Tahoma" panose="020B0604030504040204" pitchFamily="34" charset="0"/>
                    <a:ea typeface="Tahoma" panose="020B0604030504040204" pitchFamily="34" charset="0"/>
                    <a:cs typeface="Tahoma" panose="020B0604030504040204" pitchFamily="34" charset="0"/>
                  </a:rPr>
                  <a:t> </a:t>
                </a:r>
                <a:r>
                  <a:rPr lang="en-US" sz="4500" b="1" err="1">
                    <a:latin typeface="Tahoma" panose="020B0604030504040204" pitchFamily="34" charset="0"/>
                    <a:ea typeface="Tahoma" panose="020B0604030504040204" pitchFamily="34" charset="0"/>
                    <a:cs typeface="Tahoma" panose="020B0604030504040204" pitchFamily="34" charset="0"/>
                  </a:rPr>
                  <a:t>thẻ</a:t>
                </a:r>
                <a:r>
                  <a:rPr lang="en-US" sz="4500" b="1">
                    <a:latin typeface="Tahoma" panose="020B0604030504040204" pitchFamily="34" charset="0"/>
                    <a:ea typeface="Tahoma" panose="020B0604030504040204" pitchFamily="34" charset="0"/>
                    <a:cs typeface="Tahoma" panose="020B0604030504040204" pitchFamily="34" charset="0"/>
                  </a:rPr>
                  <a:t> </a:t>
                </a:r>
                <a:r>
                  <a:rPr lang="en-US" sz="4500" b="1" err="1">
                    <a:latin typeface="Tahoma" panose="020B0604030504040204" pitchFamily="34" charset="0"/>
                    <a:ea typeface="Tahoma" panose="020B0604030504040204" pitchFamily="34" charset="0"/>
                    <a:cs typeface="Tahoma" panose="020B0604030504040204" pitchFamily="34" charset="0"/>
                  </a:rPr>
                  <a:t>ghi</a:t>
                </a:r>
                <a:r>
                  <a:rPr lang="en-US" sz="4500" b="1">
                    <a:latin typeface="Tahoma" panose="020B0604030504040204" pitchFamily="34" charset="0"/>
                    <a:ea typeface="Tahoma" panose="020B0604030504040204" pitchFamily="34" charset="0"/>
                    <a:cs typeface="Tahoma" panose="020B0604030504040204" pitchFamily="34" charset="0"/>
                  </a:rPr>
                  <a:t> </a:t>
                </a:r>
                <a:r>
                  <a:rPr lang="en-US" sz="4500" b="1" err="1">
                    <a:latin typeface="Tahoma" panose="020B0604030504040204" pitchFamily="34" charset="0"/>
                    <a:ea typeface="Tahoma" panose="020B0604030504040204" pitchFamily="34" charset="0"/>
                    <a:cs typeface="Tahoma" panose="020B0604030504040204" pitchFamily="34" charset="0"/>
                  </a:rPr>
                  <a:t>số</a:t>
                </a:r>
                <a:r>
                  <a:rPr lang="en-US" sz="4500" b="1">
                    <a:latin typeface="Tahoma" panose="020B0604030504040204" pitchFamily="34" charset="0"/>
                    <a:ea typeface="Tahoma" panose="020B0604030504040204" pitchFamily="34" charset="0"/>
                    <a:cs typeface="Tahoma" panose="020B0604030504040204" pitchFamily="34" charset="0"/>
                  </a:rPr>
                  <a:t> chia </a:t>
                </a:r>
                <a:r>
                  <a:rPr lang="en-US" sz="4500" b="1" err="1">
                    <a:latin typeface="Tahoma" panose="020B0604030504040204" pitchFamily="34" charset="0"/>
                    <a:ea typeface="Tahoma" panose="020B0604030504040204" pitchFamily="34" charset="0"/>
                    <a:cs typeface="Tahoma" panose="020B0604030504040204" pitchFamily="34" charset="0"/>
                  </a:rPr>
                  <a:t>hết</a:t>
                </a:r>
                <a:r>
                  <a:rPr lang="en-US" sz="4500" b="1">
                    <a:latin typeface="Tahoma" panose="020B0604030504040204" pitchFamily="34" charset="0"/>
                    <a:ea typeface="Tahoma" panose="020B0604030504040204" pitchFamily="34" charset="0"/>
                    <a:cs typeface="Tahoma" panose="020B0604030504040204" pitchFamily="34" charset="0"/>
                  </a:rPr>
                  <a:t> </a:t>
                </a:r>
                <a:r>
                  <a:rPr lang="en-US" sz="4500" b="1" err="1">
                    <a:latin typeface="Tahoma" panose="020B0604030504040204" pitchFamily="34" charset="0"/>
                    <a:ea typeface="Tahoma" panose="020B0604030504040204" pitchFamily="34" charset="0"/>
                    <a:cs typeface="Tahoma" panose="020B0604030504040204" pitchFamily="34" charset="0"/>
                  </a:rPr>
                  <a:t>cho</a:t>
                </a:r>
                <a:r>
                  <a:rPr lang="en-US" sz="4500" b="1">
                    <a:latin typeface="Tahoma" panose="020B0604030504040204" pitchFamily="34" charset="0"/>
                    <a:ea typeface="Tahoma" panose="020B0604030504040204" pitchFamily="34" charset="0"/>
                    <a:cs typeface="Tahoma" panose="020B0604030504040204" pitchFamily="34" charset="0"/>
                  </a:rPr>
                  <a:t> 5”,</a:t>
                </a:r>
              </a:p>
              <a:p>
                <a:r>
                  <a:rPr lang="en-US" sz="45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panose="02040503050406030204" pitchFamily="18" charset="0"/>
                      </a:rPr>
                      <m:t>𝑨</m:t>
                    </m:r>
                    <m:r>
                      <a:rPr lang="en-US" sz="4500" b="1" i="1">
                        <a:latin typeface="Cambria Math" panose="02040503050406030204" pitchFamily="18" charset="0"/>
                      </a:rPr>
                      <m:t>=</m:t>
                    </m:r>
                    <m:d>
                      <m:dPr>
                        <m:begChr m:val="{"/>
                        <m:endChr m:val="}"/>
                        <m:ctrlPr>
                          <a:rPr lang="en-US" sz="4500" b="1" i="1">
                            <a:latin typeface="Cambria Math" panose="02040503050406030204" pitchFamily="18" charset="0"/>
                          </a:rPr>
                        </m:ctrlPr>
                      </m:dPr>
                      <m:e>
                        <m:r>
                          <a:rPr lang="en-US" sz="4500" b="1" i="1">
                            <a:latin typeface="Cambria Math" panose="02040503050406030204" pitchFamily="18" charset="0"/>
                          </a:rPr>
                          <m:t>𝟓</m:t>
                        </m:r>
                        <m:r>
                          <a:rPr lang="en-US" sz="4500" b="1" i="1">
                            <a:latin typeface="Cambria Math" panose="02040503050406030204" pitchFamily="18" charset="0"/>
                          </a:rPr>
                          <m:t>;</m:t>
                        </m:r>
                        <m:r>
                          <a:rPr lang="en-US" sz="4500" b="1" i="1">
                            <a:latin typeface="Cambria Math" panose="02040503050406030204" pitchFamily="18" charset="0"/>
                          </a:rPr>
                          <m:t>𝟏𝟎</m:t>
                        </m:r>
                        <m:r>
                          <a:rPr lang="en-US" sz="4500" b="1" i="1">
                            <a:latin typeface="Cambria Math" panose="02040503050406030204" pitchFamily="18" charset="0"/>
                          </a:rPr>
                          <m:t>;</m:t>
                        </m:r>
                        <m:r>
                          <a:rPr lang="en-US" sz="4500" b="1" i="1">
                            <a:latin typeface="Cambria Math" panose="02040503050406030204" pitchFamily="18" charset="0"/>
                          </a:rPr>
                          <m:t>𝟏𝟓</m:t>
                        </m:r>
                        <m:r>
                          <a:rPr lang="en-US" sz="4500" b="1" i="1">
                            <a:latin typeface="Cambria Math" panose="02040503050406030204" pitchFamily="18" charset="0"/>
                          </a:rPr>
                          <m:t>;</m:t>
                        </m:r>
                        <m:r>
                          <a:rPr lang="en-US" sz="4500" b="1" i="1">
                            <a:latin typeface="Cambria Math" panose="02040503050406030204" pitchFamily="18" charset="0"/>
                          </a:rPr>
                          <m:t>𝟐𝟎</m:t>
                        </m:r>
                        <m:r>
                          <a:rPr lang="en-US" sz="4500" b="1" i="1">
                            <a:latin typeface="Cambria Math" panose="02040503050406030204" pitchFamily="18" charset="0"/>
                          </a:rPr>
                          <m:t>;</m:t>
                        </m:r>
                        <m:r>
                          <a:rPr lang="en-US" sz="4500" b="1" i="1">
                            <a:latin typeface="Cambria Math" panose="02040503050406030204" pitchFamily="18" charset="0"/>
                          </a:rPr>
                          <m:t>𝟐𝟓</m:t>
                        </m:r>
                        <m:r>
                          <a:rPr lang="en-US" sz="4500" b="1" i="1">
                            <a:latin typeface="Cambria Math" panose="02040503050406030204" pitchFamily="18" charset="0"/>
                          </a:rPr>
                          <m:t>;</m:t>
                        </m:r>
                        <m:r>
                          <a:rPr lang="en-US" sz="4500" b="1" i="1">
                            <a:latin typeface="Cambria Math" panose="02040503050406030204" pitchFamily="18" charset="0"/>
                          </a:rPr>
                          <m:t>𝟑𝟎</m:t>
                        </m:r>
                      </m:e>
                    </m:d>
                  </m:oMath>
                </a14:m>
                <a:r>
                  <a:rPr lang="en-US" sz="4500" b="1">
                    <a:latin typeface="Tahoma" panose="020B0604030504040204" pitchFamily="34" charset="0"/>
                    <a:ea typeface="Tahoma" panose="020B0604030504040204" pitchFamily="34" charset="0"/>
                    <a:cs typeface="Tahoma" panose="020B0604030504040204" pitchFamily="34" charset="0"/>
                  </a:rPr>
                  <a:t>,</a:t>
                </a:r>
              </a:p>
              <a:p>
                <a:r>
                  <a:rPr lang="en-US" sz="45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panose="02040503050406030204" pitchFamily="18" charset="0"/>
                      </a:rPr>
                      <m:t>𝒏</m:t>
                    </m:r>
                    <m:r>
                      <a:rPr lang="en-US" sz="4500" b="1" i="1">
                        <a:latin typeface="Cambria Math" panose="02040503050406030204" pitchFamily="18" charset="0"/>
                      </a:rPr>
                      <m:t>(</m:t>
                    </m:r>
                    <m:func>
                      <m:funcPr>
                        <m:ctrlPr>
                          <a:rPr lang="en-US" sz="4500" b="1" i="1">
                            <a:latin typeface="Cambria Math" panose="02040503050406030204" pitchFamily="18" charset="0"/>
                          </a:rPr>
                        </m:ctrlPr>
                      </m:funcPr>
                      <m:fName>
                        <m:r>
                          <a:rPr lang="en-US" sz="4500" b="1" i="1">
                            <a:latin typeface="Cambria Math" panose="02040503050406030204" pitchFamily="18" charset="0"/>
                          </a:rPr>
                          <m:t>𝑨</m:t>
                        </m:r>
                      </m:fName>
                      <m:e>
                        <m:r>
                          <a:rPr lang="en-US" sz="4500" b="1" i="1">
                            <a:latin typeface="Cambria Math" panose="02040503050406030204" pitchFamily="18" charset="0"/>
                          </a:rPr>
                          <m:t>)</m:t>
                        </m:r>
                      </m:e>
                    </m:func>
                    <m:r>
                      <a:rPr lang="en-US" sz="4500" b="1" i="1">
                        <a:latin typeface="Cambria Math" panose="02040503050406030204" pitchFamily="18" charset="0"/>
                      </a:rPr>
                      <m:t>=</m:t>
                    </m:r>
                    <m:r>
                      <a:rPr lang="en-US" sz="4500" b="1" i="1">
                        <a:latin typeface="Cambria Math" panose="02040503050406030204" pitchFamily="18" charset="0"/>
                      </a:rPr>
                      <m:t>𝟔</m:t>
                    </m:r>
                  </m:oMath>
                </a14:m>
                <a:endParaRPr lang="en-US" sz="4500"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500" b="1" i="1">
                        <a:latin typeface="Cambria Math" panose="02040503050406030204" pitchFamily="18" charset="0"/>
                      </a:rPr>
                      <m:t>⇒</m:t>
                    </m:r>
                    <m:r>
                      <a:rPr lang="en-US" sz="4500" b="1" i="1">
                        <a:latin typeface="Cambria Math" panose="02040503050406030204" pitchFamily="18" charset="0"/>
                      </a:rPr>
                      <m:t>𝑷</m:t>
                    </m:r>
                    <m:r>
                      <a:rPr lang="en-US" sz="4500" b="1" i="1">
                        <a:latin typeface="Cambria Math" panose="02040503050406030204" pitchFamily="18" charset="0"/>
                      </a:rPr>
                      <m:t>(</m:t>
                    </m:r>
                    <m:func>
                      <m:funcPr>
                        <m:ctrlPr>
                          <a:rPr lang="en-US" sz="4500" b="1" i="1">
                            <a:latin typeface="Cambria Math" panose="02040503050406030204" pitchFamily="18" charset="0"/>
                          </a:rPr>
                        </m:ctrlPr>
                      </m:funcPr>
                      <m:fName>
                        <m:r>
                          <a:rPr lang="en-US" sz="4500" b="1" i="1">
                            <a:latin typeface="Cambria Math" panose="02040503050406030204" pitchFamily="18" charset="0"/>
                          </a:rPr>
                          <m:t>𝑨</m:t>
                        </m:r>
                      </m:fName>
                      <m:e>
                        <m:r>
                          <a:rPr lang="en-US" sz="4500" b="1" i="1">
                            <a:latin typeface="Cambria Math" panose="02040503050406030204" pitchFamily="18" charset="0"/>
                          </a:rPr>
                          <m:t>)</m:t>
                        </m:r>
                      </m:e>
                    </m:func>
                    <m:r>
                      <a:rPr lang="en-US" sz="4500" b="1" i="1">
                        <a:latin typeface="Cambria Math" panose="02040503050406030204" pitchFamily="18" charset="0"/>
                      </a:rPr>
                      <m:t>=</m:t>
                    </m:r>
                    <m:f>
                      <m:fPr>
                        <m:ctrlPr>
                          <a:rPr lang="en-US" sz="4500" b="1" i="1">
                            <a:latin typeface="Cambria Math" panose="02040503050406030204" pitchFamily="18" charset="0"/>
                          </a:rPr>
                        </m:ctrlPr>
                      </m:fPr>
                      <m:num>
                        <m:r>
                          <a:rPr lang="en-US" sz="4500" b="1" i="1">
                            <a:latin typeface="Cambria Math" panose="02040503050406030204" pitchFamily="18" charset="0"/>
                          </a:rPr>
                          <m:t>𝟔</m:t>
                        </m:r>
                      </m:num>
                      <m:den>
                        <m:r>
                          <a:rPr lang="en-US" sz="4500" b="1" i="1">
                            <a:latin typeface="Cambria Math" panose="02040503050406030204" pitchFamily="18" charset="0"/>
                          </a:rPr>
                          <m:t>𝟑𝟎</m:t>
                        </m:r>
                      </m:den>
                    </m:f>
                    <m:r>
                      <a:rPr lang="en-US" sz="4500" b="1" i="1">
                        <a:latin typeface="Cambria Math" panose="02040503050406030204" pitchFamily="18" charset="0"/>
                      </a:rPr>
                      <m:t>=</m:t>
                    </m:r>
                    <m:f>
                      <m:fPr>
                        <m:ctrlPr>
                          <a:rPr lang="en-US" sz="4500" b="1" i="1">
                            <a:latin typeface="Cambria Math" panose="02040503050406030204" pitchFamily="18" charset="0"/>
                          </a:rPr>
                        </m:ctrlPr>
                      </m:fPr>
                      <m:num>
                        <m:r>
                          <a:rPr lang="en-US" sz="4500" b="1" i="1">
                            <a:latin typeface="Cambria Math" panose="02040503050406030204" pitchFamily="18" charset="0"/>
                          </a:rPr>
                          <m:t>𝟏</m:t>
                        </m:r>
                      </m:num>
                      <m:den>
                        <m:r>
                          <a:rPr lang="en-US" sz="4500" b="1" i="1">
                            <a:latin typeface="Cambria Math" panose="02040503050406030204" pitchFamily="18" charset="0"/>
                          </a:rPr>
                          <m:t>𝟓</m:t>
                        </m:r>
                      </m:den>
                    </m:f>
                  </m:oMath>
                </a14:m>
                <a:r>
                  <a:rPr lang="en-US" sz="4500" b="1">
                    <a:latin typeface="Tahoma" panose="020B0604030504040204" pitchFamily="34" charset="0"/>
                    <a:ea typeface="Tahoma" panose="020B0604030504040204" pitchFamily="34" charset="0"/>
                    <a:cs typeface="Tahoma" panose="020B0604030504040204" pitchFamily="34" charset="0"/>
                  </a:rPr>
                  <a:t>.</a:t>
                </a:r>
                <a:endParaRPr lang="en-US" sz="45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16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BA0A8BFC-FA65-8952-BC32-5774A7E7DC7F}"/>
                  </a:ext>
                </a:extLst>
              </p:cNvPr>
              <p:cNvSpPr txBox="1">
                <a:spLocks noRot="1" noChangeAspect="1" noMove="1" noResize="1" noEditPoints="1" noAdjustHandles="1" noChangeArrowheads="1" noChangeShapeType="1" noTextEdit="1"/>
              </p:cNvSpPr>
              <p:nvPr/>
            </p:nvSpPr>
            <p:spPr>
              <a:xfrm>
                <a:off x="12496800" y="2667000"/>
                <a:ext cx="11703309" cy="10688182"/>
              </a:xfrm>
              <a:prstGeom prst="rect">
                <a:avLst/>
              </a:prstGeom>
              <a:blipFill>
                <a:blip r:embed="rId5"/>
                <a:stretch>
                  <a:fillRect l="-2188" t="-1369" r="-52"/>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EFF2F0C3-FC8E-65CE-0AC3-C14997F1847A}"/>
              </a:ext>
            </a:extLst>
          </p:cNvPr>
          <p:cNvSpPr/>
          <p:nvPr/>
        </p:nvSpPr>
        <p:spPr>
          <a:xfrm>
            <a:off x="15641368" y="5791200"/>
            <a:ext cx="970232"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Connector 6">
            <a:extLst>
              <a:ext uri="{FF2B5EF4-FFF2-40B4-BE49-F238E27FC236}">
                <a16:creationId xmlns:a16="http://schemas.microsoft.com/office/drawing/2014/main" id="{A2D8E4BC-A447-3687-93F1-8A5A2CD8A023}"/>
              </a:ext>
            </a:extLst>
          </p:cNvPr>
          <p:cNvCxnSpPr/>
          <p:nvPr/>
        </p:nvCxnSpPr>
        <p:spPr>
          <a:xfrm>
            <a:off x="12344400" y="1752600"/>
            <a:ext cx="0" cy="11811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left)">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left)">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left)">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left)">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par>
                                <p:cTn id="51" presetID="2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bg/>
                                          </p:spTgt>
                                        </p:tgtEl>
                                        <p:attrNameLst>
                                          <p:attrName>style.visibility</p:attrName>
                                        </p:attrNameLst>
                                      </p:cBhvr>
                                      <p:to>
                                        <p:strVal val="visible"/>
                                      </p:to>
                                    </p:set>
                                    <p:animEffect transition="in" filter="wipe(left)">
                                      <p:cBhvr>
                                        <p:cTn id="58" dur="500"/>
                                        <p:tgtEl>
                                          <p:spTgt spid="3">
                                            <p:bg/>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wipe(left)">
                                      <p:cBhvr>
                                        <p:cTn id="63" dur="500"/>
                                        <p:tgtEl>
                                          <p:spTgt spid="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wipe(left)">
                                      <p:cBhvr>
                                        <p:cTn id="68" dur="500"/>
                                        <p:tgtEl>
                                          <p:spTgt spid="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animEffect transition="in" filter="wipe(left)">
                                      <p:cBhvr>
                                        <p:cTn id="73" dur="500"/>
                                        <p:tgtEl>
                                          <p:spTgt spid="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wipe(left)">
                                      <p:cBhvr>
                                        <p:cTn id="78" dur="500"/>
                                        <p:tgtEl>
                                          <p:spTgt spid="3">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left)">
                                      <p:cBhvr>
                                        <p:cTn id="83" dur="500"/>
                                        <p:tgtEl>
                                          <p:spTgt spid="3">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wipe(left)">
                                      <p:cBhvr>
                                        <p:cTn id="88" dur="500"/>
                                        <p:tgtEl>
                                          <p:spTgt spid="3">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wipe(left)">
                                      <p:cBhvr>
                                        <p:cTn id="93" dur="500"/>
                                        <p:tgtEl>
                                          <p:spTgt spid="3">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wipe(left)">
                                      <p:cBhvr>
                                        <p:cTn id="98" dur="500"/>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80">
                                          <p:stCondLst>
                                            <p:cond delay="0"/>
                                          </p:stCondLst>
                                        </p:cTn>
                                        <p:tgtEl>
                                          <p:spTgt spid="5"/>
                                        </p:tgtEl>
                                      </p:cBhvr>
                                    </p:animEffect>
                                    <p:anim calcmode="lin" valueType="num">
                                      <p:cBhvr>
                                        <p:cTn id="10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gtEl>
                                      </p:cBhvr>
                                      <p:to x="100000" y="60000"/>
                                    </p:animScale>
                                    <p:animScale>
                                      <p:cBhvr>
                                        <p:cTn id="110" dur="166" decel="50000">
                                          <p:stCondLst>
                                            <p:cond delay="676"/>
                                          </p:stCondLst>
                                        </p:cTn>
                                        <p:tgtEl>
                                          <p:spTgt spid="5"/>
                                        </p:tgtEl>
                                      </p:cBhvr>
                                      <p:to x="100000" y="100000"/>
                                    </p:animScale>
                                    <p:animScale>
                                      <p:cBhvr>
                                        <p:cTn id="111" dur="26">
                                          <p:stCondLst>
                                            <p:cond delay="1312"/>
                                          </p:stCondLst>
                                        </p:cTn>
                                        <p:tgtEl>
                                          <p:spTgt spid="5"/>
                                        </p:tgtEl>
                                      </p:cBhvr>
                                      <p:to x="100000" y="80000"/>
                                    </p:animScale>
                                    <p:animScale>
                                      <p:cBhvr>
                                        <p:cTn id="112" dur="166" decel="50000">
                                          <p:stCondLst>
                                            <p:cond delay="1338"/>
                                          </p:stCondLst>
                                        </p:cTn>
                                        <p:tgtEl>
                                          <p:spTgt spid="5"/>
                                        </p:tgtEl>
                                      </p:cBhvr>
                                      <p:to x="100000" y="100000"/>
                                    </p:animScale>
                                    <p:animScale>
                                      <p:cBhvr>
                                        <p:cTn id="113" dur="26">
                                          <p:stCondLst>
                                            <p:cond delay="1642"/>
                                          </p:stCondLst>
                                        </p:cTn>
                                        <p:tgtEl>
                                          <p:spTgt spid="5"/>
                                        </p:tgtEl>
                                      </p:cBhvr>
                                      <p:to x="100000" y="90000"/>
                                    </p:animScale>
                                    <p:animScale>
                                      <p:cBhvr>
                                        <p:cTn id="114" dur="166" decel="50000">
                                          <p:stCondLst>
                                            <p:cond delay="1668"/>
                                          </p:stCondLst>
                                        </p:cTn>
                                        <p:tgtEl>
                                          <p:spTgt spid="5"/>
                                        </p:tgtEl>
                                      </p:cBhvr>
                                      <p:to x="100000" y="100000"/>
                                    </p:animScale>
                                    <p:animScale>
                                      <p:cBhvr>
                                        <p:cTn id="115" dur="26">
                                          <p:stCondLst>
                                            <p:cond delay="1808"/>
                                          </p:stCondLst>
                                        </p:cTn>
                                        <p:tgtEl>
                                          <p:spTgt spid="5"/>
                                        </p:tgtEl>
                                      </p:cBhvr>
                                      <p:to x="100000" y="95000"/>
                                    </p:animScale>
                                    <p:animScale>
                                      <p:cBhvr>
                                        <p:cTn id="11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 grpId="0" animBg="1"/>
      <p:bldP spid="3" grpId="0"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66C7039-4E63-E9A8-EC96-1AA08BD00E47}"/>
                  </a:ext>
                </a:extLst>
              </p:cNvPr>
              <p:cNvSpPr txBox="1"/>
              <p:nvPr/>
            </p:nvSpPr>
            <p:spPr>
              <a:xfrm>
                <a:off x="196663" y="2005691"/>
                <a:ext cx="23583900" cy="3846822"/>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US" sz="48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Câu</a:t>
                </a: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4. (9.16.SGK).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tổ</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lớp</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10T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có</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4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nữ</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và</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3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nam</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Giáo</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viên</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ngẫu</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tổ</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đó</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tham</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gia</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đội</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làm</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báo</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của</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lớp</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Xác</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suất</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để</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hai</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383737"/>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a:solidFill>
                      <a:srgbClr val="383737"/>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nam</a:t>
                </a:r>
                <a:r>
                  <a:rPr lang="en-US" sz="4800" b="1">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nữ</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US" sz="4800" b="1">
                    <a:solidFill>
                      <a:srgbClr val="1901FF"/>
                    </a:solidFill>
                    <a:effectLst/>
                    <a:latin typeface="Tahoma" panose="020B0604030504040204" pitchFamily="34" charset="0"/>
                    <a:ea typeface="Tahoma" panose="020B0604030504040204" pitchFamily="34" charset="0"/>
                    <a:cs typeface="Tahoma" panose="020B0604030504040204" pitchFamily="34" charset="0"/>
                  </a:rPr>
                  <a:t>		A.</a:t>
                </a:r>
                <a:r>
                  <a:rPr lang="en-US" sz="48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𝟕</m:t>
                        </m:r>
                      </m:den>
                    </m:f>
                  </m:oMath>
                </a14:m>
                <a:r>
                  <a:rPr lang="en-US" sz="4800" b="1">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1901FF"/>
                    </a:solidFill>
                    <a:effectLst/>
                    <a:latin typeface="Tahoma" panose="020B0604030504040204" pitchFamily="34" charset="0"/>
                    <a:ea typeface="Tahoma" panose="020B0604030504040204" pitchFamily="34" charset="0"/>
                    <a:cs typeface="Tahoma" panose="020B0604030504040204" pitchFamily="34" charset="0"/>
                  </a:rPr>
                  <a:t>B.</a:t>
                </a:r>
                <a:r>
                  <a:rPr lang="en-US" sz="48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𝟕</m:t>
                        </m:r>
                      </m:den>
                    </m:f>
                  </m:oMath>
                </a14:m>
                <a:r>
                  <a:rPr lang="en-US" sz="4800" b="1">
                    <a:effectLst/>
                    <a:latin typeface="Tahoma" panose="020B0604030504040204" pitchFamily="34" charset="0"/>
                    <a:ea typeface="Tahoma" panose="020B0604030504040204" pitchFamily="34" charset="0"/>
                    <a:cs typeface="Tahoma" panose="020B0604030504040204" pitchFamily="34" charset="0"/>
                  </a:rPr>
                  <a:t>.</a:t>
                </a:r>
                <a:r>
                  <a:rPr lang="en-US" sz="4800" b="1">
                    <a:solidFill>
                      <a:srgbClr val="1901FF"/>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𝟔</m:t>
                        </m:r>
                      </m:den>
                    </m:f>
                  </m:oMath>
                </a14:m>
                <a:r>
                  <a:rPr lang="en-US" sz="4800" b="1">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1901FF"/>
                    </a:solidFill>
                    <a:effectLst/>
                    <a:latin typeface="Tahoma" panose="020B0604030504040204" pitchFamily="34" charset="0"/>
                    <a:ea typeface="Tahoma" panose="020B0604030504040204" pitchFamily="34" charset="0"/>
                    <a:cs typeface="Tahoma" panose="020B0604030504040204" pitchFamily="34" charset="0"/>
                  </a:rPr>
                  <a:t>D.</a:t>
                </a:r>
                <a:r>
                  <a:rPr lang="en-US" sz="48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5400" b="1" i="1" smtClean="0">
                            <a:effectLst/>
                            <a:latin typeface="Cambria Math" panose="02040503050406030204" pitchFamily="18" charset="0"/>
                            <a:ea typeface="Calibri" panose="020F0502020204030204" pitchFamily="34" charset="0"/>
                            <a:cs typeface="Times New Roman" panose="02020603050405020304" pitchFamily="18" charset="0"/>
                          </a:rPr>
                          <m:t>𝟐𝟏</m:t>
                        </m:r>
                      </m:den>
                    </m:f>
                  </m:oMath>
                </a14:m>
                <a:r>
                  <a:rPr lang="en-US" sz="4800" b="1">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F66C7039-4E63-E9A8-EC96-1AA08BD00E47}"/>
                  </a:ext>
                </a:extLst>
              </p:cNvPr>
              <p:cNvSpPr txBox="1">
                <a:spLocks noRot="1" noChangeAspect="1" noMove="1" noResize="1" noEditPoints="1" noAdjustHandles="1" noChangeArrowheads="1" noChangeShapeType="1" noTextEdit="1"/>
              </p:cNvSpPr>
              <p:nvPr/>
            </p:nvSpPr>
            <p:spPr>
              <a:xfrm>
                <a:off x="196663" y="2005691"/>
                <a:ext cx="23583900" cy="3846822"/>
              </a:xfrm>
              <a:prstGeom prst="rect">
                <a:avLst/>
              </a:prstGeom>
              <a:blipFill>
                <a:blip r:embed="rId4"/>
                <a:stretch>
                  <a:fillRect l="-1163" t="-4120" b="-174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9E342F9-7B72-A3F5-F53D-2AF5921861CD}"/>
              </a:ext>
            </a:extLst>
          </p:cNvPr>
          <p:cNvSpPr txBox="1"/>
          <p:nvPr/>
        </p:nvSpPr>
        <p:spPr>
          <a:xfrm>
            <a:off x="2438400" y="1039582"/>
            <a:ext cx="6400800" cy="830997"/>
          </a:xfrm>
          <a:prstGeom prst="rect">
            <a:avLst/>
          </a:prstGeom>
          <a:solidFill>
            <a:schemeClr val="bg1"/>
          </a:solid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2</a:t>
            </a:r>
            <a:r>
              <a:rPr lang="en-US" sz="4800" b="1">
                <a:effectLst/>
                <a:latin typeface="Tahoma" panose="020B0604030504040204" pitchFamily="34" charset="0"/>
                <a:ea typeface="Tahoma" panose="020B0604030504040204" pitchFamily="34" charset="0"/>
                <a:cs typeface="Tahoma" panose="020B0604030504040204" pitchFamily="34" charset="0"/>
              </a:rPr>
              <a:t>: LUYỆN TẬP</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2CC085C9-D94F-82CF-3D1B-9E871E750378}"/>
              </a:ext>
            </a:extLst>
          </p:cNvPr>
          <p:cNvSpPr/>
          <p:nvPr/>
        </p:nvSpPr>
        <p:spPr>
          <a:xfrm>
            <a:off x="4038600" y="4343400"/>
            <a:ext cx="1333500" cy="12881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841962-1280-3896-77FC-8AFCDAD1A7F7}"/>
                  </a:ext>
                </a:extLst>
              </p:cNvPr>
              <p:cNvSpPr txBox="1"/>
              <p:nvPr/>
            </p:nvSpPr>
            <p:spPr>
              <a:xfrm>
                <a:off x="219075" y="6172200"/>
                <a:ext cx="23583900" cy="7446269"/>
              </a:xfrm>
              <a:prstGeom prst="rect">
                <a:avLst/>
              </a:prstGeom>
              <a:solidFill>
                <a:schemeClr val="accent5">
                  <a:lumMod val="20000"/>
                  <a:lumOff val="80000"/>
                </a:schemeClr>
              </a:solidFill>
            </p:spPr>
            <p:txBody>
              <a:bodyPr wrap="square" rtlCol="0">
                <a:spAutoFit/>
              </a:bodyPr>
              <a:lstStyle/>
              <a:p>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𝟕</m:t>
                        </m:r>
                      </m:sub>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𝟐𝟏</m:t>
                    </m:r>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Aft>
                    <a:spcPts val="800"/>
                  </a:spcAft>
                </a:pP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Gọi</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 “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bạn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nam</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nữ</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𝟏𝟐</m:t>
                    </m:r>
                  </m:oMath>
                </a14:m>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800"/>
                  </a:spcAft>
                </a:pPr>
                <a14:m>
                  <m:oMath xmlns:m="http://schemas.openxmlformats.org/officeDocument/2006/math">
                    <m:r>
                      <a:rPr lang="en-US" sz="4800" b="1" i="1">
                        <a:effectLst/>
                        <a:latin typeface="Cambria Math" panose="02040503050406030204" pitchFamily="18" charset="0"/>
                        <a:ea typeface="Calibri" panose="020F0502020204030204" pitchFamily="34" charset="0"/>
                        <a:cs typeface="Cambria Math" panose="020405030504060302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𝟐𝟏</m:t>
                        </m:r>
                      </m:den>
                    </m:f>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800" b="1" i="1">
                            <a:effectLst/>
                            <a:latin typeface="Cambria Math" panose="02040503050406030204" pitchFamily="18" charset="0"/>
                            <a:ea typeface="Calibri" panose="020F0502020204030204" pitchFamily="34" charset="0"/>
                            <a:cs typeface="Times New Roman" panose="02020603050405020304" pitchFamily="18" charset="0"/>
                          </a:rPr>
                          <m:t>𝟕</m:t>
                        </m:r>
                      </m:den>
                    </m:f>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80841962-1280-3896-77FC-8AFCDAD1A7F7}"/>
                  </a:ext>
                </a:extLst>
              </p:cNvPr>
              <p:cNvSpPr txBox="1">
                <a:spLocks noRot="1" noChangeAspect="1" noMove="1" noResize="1" noEditPoints="1" noAdjustHandles="1" noChangeArrowheads="1" noChangeShapeType="1" noTextEdit="1"/>
              </p:cNvSpPr>
              <p:nvPr/>
            </p:nvSpPr>
            <p:spPr>
              <a:xfrm>
                <a:off x="219075" y="6172200"/>
                <a:ext cx="23583900" cy="7446269"/>
              </a:xfrm>
              <a:prstGeom prst="rect">
                <a:avLst/>
              </a:prstGeom>
              <a:blipFill>
                <a:blip r:embed="rId5"/>
                <a:stretch>
                  <a:fillRect l="-1189" t="-1638"/>
                </a:stretch>
              </a:blipFill>
            </p:spPr>
            <p:txBody>
              <a:bodyPr/>
              <a:lstStyle/>
              <a:p>
                <a:r>
                  <a:rPr lang="en-US">
                    <a:noFill/>
                  </a:rPr>
                  <a:t> </a:t>
                </a:r>
              </a:p>
            </p:txBody>
          </p:sp>
        </mc:Fallback>
      </mc:AlternateContent>
    </p:spTree>
    <p:extLst>
      <p:ext uri="{BB962C8B-B14F-4D97-AF65-F5344CB8AC3E}">
        <p14:creationId xmlns:p14="http://schemas.microsoft.com/office/powerpoint/2010/main" val="1907569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80">
                                          <p:stCondLst>
                                            <p:cond delay="0"/>
                                          </p:stCondLst>
                                        </p:cTn>
                                        <p:tgtEl>
                                          <p:spTgt spid="3"/>
                                        </p:tgtEl>
                                      </p:cBhvr>
                                    </p:animEffect>
                                    <p:anim calcmode="lin" valueType="num">
                                      <p:cBhvr>
                                        <p:cTn id="4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gtEl>
                                      </p:cBhvr>
                                      <p:to x="100000" y="60000"/>
                                    </p:animScale>
                                    <p:animScale>
                                      <p:cBhvr>
                                        <p:cTn id="49" dur="166" decel="50000">
                                          <p:stCondLst>
                                            <p:cond delay="676"/>
                                          </p:stCondLst>
                                        </p:cTn>
                                        <p:tgtEl>
                                          <p:spTgt spid="3"/>
                                        </p:tgtEl>
                                      </p:cBhvr>
                                      <p:to x="100000" y="100000"/>
                                    </p:animScale>
                                    <p:animScale>
                                      <p:cBhvr>
                                        <p:cTn id="50" dur="26">
                                          <p:stCondLst>
                                            <p:cond delay="1312"/>
                                          </p:stCondLst>
                                        </p:cTn>
                                        <p:tgtEl>
                                          <p:spTgt spid="3"/>
                                        </p:tgtEl>
                                      </p:cBhvr>
                                      <p:to x="100000" y="80000"/>
                                    </p:animScale>
                                    <p:animScale>
                                      <p:cBhvr>
                                        <p:cTn id="51" dur="166" decel="50000">
                                          <p:stCondLst>
                                            <p:cond delay="1338"/>
                                          </p:stCondLst>
                                        </p:cTn>
                                        <p:tgtEl>
                                          <p:spTgt spid="3"/>
                                        </p:tgtEl>
                                      </p:cBhvr>
                                      <p:to x="100000" y="100000"/>
                                    </p:animScale>
                                    <p:animScale>
                                      <p:cBhvr>
                                        <p:cTn id="52" dur="26">
                                          <p:stCondLst>
                                            <p:cond delay="1642"/>
                                          </p:stCondLst>
                                        </p:cTn>
                                        <p:tgtEl>
                                          <p:spTgt spid="3"/>
                                        </p:tgtEl>
                                      </p:cBhvr>
                                      <p:to x="100000" y="90000"/>
                                    </p:animScale>
                                    <p:animScale>
                                      <p:cBhvr>
                                        <p:cTn id="53" dur="166" decel="50000">
                                          <p:stCondLst>
                                            <p:cond delay="1668"/>
                                          </p:stCondLst>
                                        </p:cTn>
                                        <p:tgtEl>
                                          <p:spTgt spid="3"/>
                                        </p:tgtEl>
                                      </p:cBhvr>
                                      <p:to x="100000" y="100000"/>
                                    </p:animScale>
                                    <p:animScale>
                                      <p:cBhvr>
                                        <p:cTn id="54" dur="26">
                                          <p:stCondLst>
                                            <p:cond delay="1808"/>
                                          </p:stCondLst>
                                        </p:cTn>
                                        <p:tgtEl>
                                          <p:spTgt spid="3"/>
                                        </p:tgtEl>
                                      </p:cBhvr>
                                      <p:to x="100000" y="95000"/>
                                    </p:animScale>
                                    <p:animScale>
                                      <p:cBhvr>
                                        <p:cTn id="5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BA69FE4-A467-A92B-3756-8D1F591D3FFB}"/>
              </a:ext>
            </a:extLst>
          </p:cNvPr>
          <p:cNvSpPr txBox="1"/>
          <p:nvPr/>
        </p:nvSpPr>
        <p:spPr>
          <a:xfrm>
            <a:off x="72537" y="1778853"/>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HĐ3</a:t>
            </a:r>
            <a:r>
              <a:rPr lang="en-US" sz="4800" b="1" dirty="0">
                <a:effectLst/>
                <a:latin typeface="Tahoma" panose="020B0604030504040204" pitchFamily="34" charset="0"/>
                <a:ea typeface="Tahoma" panose="020B0604030504040204" pitchFamily="34" charset="0"/>
                <a:cs typeface="Tahoma" panose="020B0604030504040204" pitchFamily="34" charset="0"/>
              </a:rPr>
              <a:t>: VẬN DỤNG</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AA9FB2E1-B1BF-287F-BAA3-281428C15281}"/>
              </a:ext>
            </a:extLst>
          </p:cNvPr>
          <p:cNvSpPr txBox="1"/>
          <p:nvPr/>
        </p:nvSpPr>
        <p:spPr>
          <a:xfrm>
            <a:off x="60813" y="2590800"/>
            <a:ext cx="24250650" cy="7063921"/>
          </a:xfrm>
          <a:prstGeom prst="rect">
            <a:avLst/>
          </a:prstGeom>
          <a:noFill/>
        </p:spPr>
        <p:txBody>
          <a:bodyPr wrap="square">
            <a:spAutoFit/>
          </a:bodyPr>
          <a:lstStyle/>
          <a:p>
            <a:pPr indent="38100">
              <a:lnSpc>
                <a:spcPct val="150000"/>
              </a:lnSpc>
            </a:pP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 :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toán</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9.17.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hộp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đựng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xanh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đỏ</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5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ngẫu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tấm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Mô</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gian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tập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gian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đỏ</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màu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thẻ</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mang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AADF6E2-EB80-38A3-E861-F1B9115ADC10}"/>
                  </a:ext>
                </a:extLst>
              </p:cNvPr>
              <p:cNvSpPr txBox="1"/>
              <p:nvPr/>
            </p:nvSpPr>
            <p:spPr>
              <a:xfrm>
                <a:off x="408842" y="9563428"/>
                <a:ext cx="23975158" cy="4076372"/>
              </a:xfrm>
              <a:prstGeom prst="rect">
                <a:avLst/>
              </a:prstGeom>
              <a:noFill/>
            </p:spPr>
            <p:txBody>
              <a:bodyPr wrap="square">
                <a:spAutoFit/>
              </a:bodyPr>
              <a:lstStyle/>
              <a:p>
                <a:pPr algn="ctr">
                  <a:lnSpc>
                    <a:spcPct val="107000"/>
                  </a:lnSpc>
                  <a:spcAft>
                    <a:spcPts val="800"/>
                  </a:spcAft>
                  <a:tabLst>
                    <a:tab pos="3599815" algn="l"/>
                    <a:tab pos="5039995" algn="l"/>
                  </a:tabLst>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gian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𝑽</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𝑽</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𝑽</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𝑽</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𝑿</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,Ð</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𝑽</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TextBox 12">
                <a:extLst>
                  <a:ext uri="{FF2B5EF4-FFF2-40B4-BE49-F238E27FC236}">
                    <a16:creationId xmlns:a16="http://schemas.microsoft.com/office/drawing/2014/main" id="{BAADF6E2-EB80-38A3-E861-F1B9115ADC10}"/>
                  </a:ext>
                </a:extLst>
              </p:cNvPr>
              <p:cNvSpPr txBox="1">
                <a:spLocks noRot="1" noChangeAspect="1" noMove="1" noResize="1" noEditPoints="1" noAdjustHandles="1" noChangeArrowheads="1" noChangeShapeType="1" noTextEdit="1"/>
              </p:cNvSpPr>
              <p:nvPr/>
            </p:nvSpPr>
            <p:spPr>
              <a:xfrm>
                <a:off x="408842" y="9563428"/>
                <a:ext cx="23975158" cy="4076372"/>
              </a:xfrm>
              <a:prstGeom prst="rect">
                <a:avLst/>
              </a:prstGeom>
              <a:blipFill>
                <a:blip r:embed="rId4"/>
                <a:stretch>
                  <a:fillRect l="-1017" t="-3587"/>
                </a:stretch>
              </a:blipFill>
            </p:spPr>
            <p:txBody>
              <a:bodyPr/>
              <a:lstStyle/>
              <a:p>
                <a:r>
                  <a:rPr lang="en-US">
                    <a:noFill/>
                  </a:rPr>
                  <a:t> </a:t>
                </a:r>
              </a:p>
            </p:txBody>
          </p:sp>
        </mc:Fallback>
      </mc:AlternateContent>
    </p:spTree>
    <p:extLst>
      <p:ext uri="{BB962C8B-B14F-4D97-AF65-F5344CB8AC3E}">
        <p14:creationId xmlns:p14="http://schemas.microsoft.com/office/powerpoint/2010/main" val="1127247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left)">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wipe(left)">
                                      <p:cBhvr>
                                        <p:cTn id="47" dur="500"/>
                                        <p:tgtEl>
                                          <p:spTgt spid="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wipe(left)">
                                      <p:cBhvr>
                                        <p:cTn id="52" dur="500"/>
                                        <p:tgtEl>
                                          <p:spTgt spid="1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wipe(left)">
                                      <p:cBhvr>
                                        <p:cTn id="5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6AADE7-F35D-E870-134C-63B10C06E972}"/>
              </a:ext>
            </a:extLst>
          </p:cNvPr>
          <p:cNvSpPr txBox="1"/>
          <p:nvPr/>
        </p:nvSpPr>
        <p:spPr>
          <a:xfrm>
            <a:off x="0" y="2514600"/>
            <a:ext cx="24384000" cy="2200602"/>
          </a:xfrm>
          <a:prstGeom prst="rect">
            <a:avLst/>
          </a:prstGeom>
          <a:noFill/>
        </p:spPr>
        <p:txBody>
          <a:bodyPr wrap="square">
            <a:spAutoFit/>
          </a:bodyPr>
          <a:lstStyle/>
          <a:p>
            <a:pPr>
              <a:lnSpc>
                <a:spcPct val="107000"/>
              </a:lnSpc>
              <a:spcAft>
                <a:spcPts val="800"/>
              </a:spcAft>
            </a:pPr>
            <a:r>
              <a:rPr lang="fr-FR"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Nhiệm vụ 2 : Bài toán </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9.18. </a:t>
            </a: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Có hộp I và hộp II, mỗi hộp chứa 5 tấm thẻ đánh số từ 1 đến 5. Từ mỗi hộp, rút ngẫu nhiên ra một tấm thẻ. Tính xác suất để thẻ rút ra từ hộp II mang số lớn hơn số trên thẻ rút ra từ hộp I.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B3BD4505-CEBA-84DE-505E-4CE5C9DB9BE1}"/>
              </a:ext>
            </a:extLst>
          </p:cNvPr>
          <p:cNvSpPr txBox="1"/>
          <p:nvPr/>
        </p:nvSpPr>
        <p:spPr>
          <a:xfrm>
            <a:off x="5410200" y="5028735"/>
            <a:ext cx="12477750" cy="768031"/>
          </a:xfrm>
          <a:prstGeom prst="rect">
            <a:avLst/>
          </a:prstGeom>
          <a:noFill/>
        </p:spPr>
        <p:txBody>
          <a:bodyPr wrap="square">
            <a:spAutoFit/>
          </a:bodyPr>
          <a:lstStyle/>
          <a:p>
            <a:pPr algn="ctr">
              <a:lnSpc>
                <a:spcPct val="107000"/>
              </a:lnSpc>
              <a:spcAft>
                <a:spcPts val="800"/>
              </a:spcAft>
              <a:tabLst>
                <a:tab pos="3599815" algn="l"/>
                <a:tab pos="5039995" algn="l"/>
              </a:tabLst>
            </a:pPr>
            <a:r>
              <a:rPr lang="vi-VN"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DC6A4DF-6C3F-376C-B901-0CAD2F938057}"/>
                  </a:ext>
                </a:extLst>
              </p:cNvPr>
              <p:cNvSpPr txBox="1"/>
              <p:nvPr/>
            </p:nvSpPr>
            <p:spPr>
              <a:xfrm>
                <a:off x="762000" y="5796766"/>
                <a:ext cx="12477750" cy="768031"/>
              </a:xfrm>
              <a:prstGeom prst="rect">
                <a:avLst/>
              </a:prstGeom>
              <a:noFill/>
            </p:spPr>
            <p:txBody>
              <a:bodyPr wrap="square">
                <a:spAutoFit/>
              </a:bodyPr>
              <a:lstStyle/>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oMath>
                </a14:m>
                <a:r>
                  <a:rPr lang="en-US" sz="4400" b="1">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TextBox 16">
                <a:extLst>
                  <a:ext uri="{FF2B5EF4-FFF2-40B4-BE49-F238E27FC236}">
                    <a16:creationId xmlns:a16="http://schemas.microsoft.com/office/drawing/2014/main" id="{5DC6A4DF-6C3F-376C-B901-0CAD2F938057}"/>
                  </a:ext>
                </a:extLst>
              </p:cNvPr>
              <p:cNvSpPr txBox="1">
                <a:spLocks noRot="1" noChangeAspect="1" noMove="1" noResize="1" noEditPoints="1" noAdjustHandles="1" noChangeArrowheads="1" noChangeShapeType="1" noTextEdit="1"/>
              </p:cNvSpPr>
              <p:nvPr/>
            </p:nvSpPr>
            <p:spPr>
              <a:xfrm>
                <a:off x="762000" y="5796766"/>
                <a:ext cx="12477750" cy="768031"/>
              </a:xfrm>
              <a:prstGeom prst="rect">
                <a:avLst/>
              </a:prstGeom>
              <a:blipFill>
                <a:blip r:embed="rId3"/>
                <a:stretch>
                  <a:fillRect l="-1954" t="-19048" b="-3492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0957138-5BFB-15BC-5129-1F973472386D}"/>
              </a:ext>
            </a:extLst>
          </p:cNvPr>
          <p:cNvSpPr txBox="1"/>
          <p:nvPr/>
        </p:nvSpPr>
        <p:spPr>
          <a:xfrm>
            <a:off x="609600" y="6853249"/>
            <a:ext cx="19359562" cy="751616"/>
          </a:xfrm>
          <a:prstGeom prst="rect">
            <a:avLst/>
          </a:prstGeom>
          <a:noFill/>
        </p:spPr>
        <p:txBody>
          <a:bodyPr wrap="square">
            <a:spAutoFit/>
          </a:bodyPr>
          <a:lstStyle/>
          <a:p>
            <a:pPr>
              <a:lnSpc>
                <a:spcPct val="107000"/>
              </a:lnSpc>
              <a:spcAft>
                <a:spcPts val="800"/>
              </a:spcAft>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Gọi A: “ thẻ rút ra từ hộp II mang số lớn hơn thẻ rút ra từ hộp I”,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4F0BA0-BED1-B9B8-1262-E5C052B08A6C}"/>
                  </a:ext>
                </a:extLst>
              </p:cNvPr>
              <p:cNvSpPr txBox="1"/>
              <p:nvPr/>
            </p:nvSpPr>
            <p:spPr>
              <a:xfrm>
                <a:off x="604837" y="7909732"/>
                <a:ext cx="23550563" cy="2793009"/>
              </a:xfrm>
              <a:prstGeom prst="rect">
                <a:avLst/>
              </a:prstGeom>
              <a:noFill/>
            </p:spPr>
            <p:txBody>
              <a:bodyPr wrap="square">
                <a:spAutoFit/>
              </a:bodyPr>
              <a:lstStyle/>
              <a:p>
                <a:pPr>
                  <a:lnSpc>
                    <a:spcPct val="107000"/>
                  </a:lnSpc>
                  <a:spcAft>
                    <a:spcPts val="800"/>
                  </a:spcAft>
                </a:pP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10 </a:t>
                </a:r>
              </a:p>
              <a:p>
                <a:pPr>
                  <a:lnSpc>
                    <a:spcPct val="107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a typeface="Calibri" panose="020F0502020204030204" pitchFamily="34" charset="0"/>
                    <a:cs typeface="Times New Roman" panose="02020603050405020304" pitchFamily="18" charset="0"/>
                  </a:rPr>
                  <a:t> </a:t>
                </a:r>
                <a14:m>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1" name="TextBox 20">
                <a:extLst>
                  <a:ext uri="{FF2B5EF4-FFF2-40B4-BE49-F238E27FC236}">
                    <a16:creationId xmlns:a16="http://schemas.microsoft.com/office/drawing/2014/main" id="{0B4F0BA0-BED1-B9B8-1262-E5C052B08A6C}"/>
                  </a:ext>
                </a:extLst>
              </p:cNvPr>
              <p:cNvSpPr txBox="1">
                <a:spLocks noRot="1" noChangeAspect="1" noMove="1" noResize="1" noEditPoints="1" noAdjustHandles="1" noChangeArrowheads="1" noChangeShapeType="1" noTextEdit="1"/>
              </p:cNvSpPr>
              <p:nvPr/>
            </p:nvSpPr>
            <p:spPr>
              <a:xfrm>
                <a:off x="604837" y="7909732"/>
                <a:ext cx="23550563" cy="2793009"/>
              </a:xfrm>
              <a:prstGeom prst="rect">
                <a:avLst/>
              </a:prstGeom>
              <a:blipFill>
                <a:blip r:embed="rId4"/>
                <a:stretch>
                  <a:fillRect t="-5240" b="-349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15E98D5-5BA9-73C0-8811-CDE2509A4D6A}"/>
              </a:ext>
            </a:extLst>
          </p:cNvPr>
          <p:cNvSpPr txBox="1"/>
          <p:nvPr/>
        </p:nvSpPr>
        <p:spPr>
          <a:xfrm>
            <a:off x="72537" y="1778853"/>
            <a:ext cx="10287000" cy="830997"/>
          </a:xfrm>
          <a:prstGeom prst="rect">
            <a:avLst/>
          </a:prstGeom>
          <a:no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3</a:t>
            </a:r>
            <a:r>
              <a:rPr lang="en-US" sz="4800" b="1">
                <a:effectLst/>
                <a:latin typeface="Tahoma" panose="020B0604030504040204" pitchFamily="34" charset="0"/>
                <a:ea typeface="Tahoma" panose="020B0604030504040204" pitchFamily="34" charset="0"/>
                <a:cs typeface="Tahoma" panose="020B0604030504040204" pitchFamily="34" charset="0"/>
              </a:rPr>
              <a:t>: VẬN DỤNG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1056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7A5908-9B83-02B4-8191-65F9023EF671}"/>
              </a:ext>
            </a:extLst>
          </p:cNvPr>
          <p:cNvSpPr txBox="1"/>
          <p:nvPr/>
        </p:nvSpPr>
        <p:spPr>
          <a:xfrm>
            <a:off x="152400" y="1897797"/>
            <a:ext cx="24269700" cy="2310056"/>
          </a:xfrm>
          <a:prstGeom prst="rect">
            <a:avLst/>
          </a:prstGeom>
          <a:noFill/>
        </p:spPr>
        <p:txBody>
          <a:bodyPr wrap="square">
            <a:spAutoFit/>
          </a:bodyPr>
          <a:lstStyle/>
          <a:p>
            <a:pPr>
              <a:lnSpc>
                <a:spcPct val="107000"/>
              </a:lnSpc>
              <a:spcAft>
                <a:spcPts val="800"/>
              </a:spcAft>
            </a:pPr>
            <a:r>
              <a:rPr lang="fr-FR"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2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fr-FR"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2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fr-FR"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 3 : </a:t>
            </a:r>
            <a:r>
              <a:rPr lang="fr-FR" sz="42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fr-FR"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fr-FR" sz="42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toán</a:t>
            </a:r>
            <a:r>
              <a:rPr lang="fr-FR"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200" b="1">
                <a:solidFill>
                  <a:srgbClr val="FF0000"/>
                </a:solidFill>
                <a:effectLst/>
                <a:latin typeface="Tahoma" panose="020B0604030504040204" pitchFamily="34" charset="0"/>
                <a:ea typeface="Tahoma" panose="020B0604030504040204" pitchFamily="34" charset="0"/>
                <a:cs typeface="Tahoma" panose="020B0604030504040204" pitchFamily="34" charset="0"/>
              </a:rPr>
              <a:t>9.19.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Gieo</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đồng</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thời</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cân</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đối</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Tính</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xác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suất</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2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a)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chấm</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8; </a:t>
            </a:r>
            <a:endParaRPr lang="en-US" sz="4200" b="1">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b)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chấm</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nhỏ</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2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hơn</a:t>
            </a:r>
            <a:r>
              <a:rPr lang="en-US" sz="4200" b="1">
                <a:solidFill>
                  <a:srgbClr val="000000"/>
                </a:solidFill>
                <a:effectLst/>
                <a:latin typeface="Tahoma" panose="020B0604030504040204" pitchFamily="34" charset="0"/>
                <a:ea typeface="Tahoma" panose="020B0604030504040204" pitchFamily="34" charset="0"/>
                <a:cs typeface="Tahoma" panose="020B0604030504040204" pitchFamily="34" charset="0"/>
              </a:rPr>
              <a:t> 8.</a:t>
            </a:r>
            <a:endParaRPr lang="en-US" sz="42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D50C5E0-49FD-3BDC-AF0F-EFA4ADFAC0D2}"/>
              </a:ext>
            </a:extLst>
          </p:cNvPr>
          <p:cNvSpPr txBox="1"/>
          <p:nvPr/>
        </p:nvSpPr>
        <p:spPr>
          <a:xfrm>
            <a:off x="5679141" y="4270819"/>
            <a:ext cx="12325350" cy="768031"/>
          </a:xfrm>
          <a:prstGeom prst="rect">
            <a:avLst/>
          </a:prstGeom>
          <a:noFill/>
        </p:spPr>
        <p:txBody>
          <a:bodyPr wrap="square">
            <a:spAutoFit/>
          </a:bodyPr>
          <a:lstStyle/>
          <a:p>
            <a:pPr algn="ctr">
              <a:lnSpc>
                <a:spcPct val="107000"/>
              </a:lnSpc>
              <a:spcAft>
                <a:spcPts val="800"/>
              </a:spcAft>
              <a:tabLst>
                <a:tab pos="3599815" algn="l"/>
                <a:tab pos="5039995" algn="l"/>
              </a:tabLst>
            </a:pPr>
            <a:r>
              <a:rPr lang="vi-VN"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5029DD-C9E9-351C-77C3-E8DFC088D0A1}"/>
                  </a:ext>
                </a:extLst>
              </p:cNvPr>
              <p:cNvSpPr txBox="1"/>
              <p:nvPr/>
            </p:nvSpPr>
            <p:spPr>
              <a:xfrm>
                <a:off x="249891" y="4918254"/>
                <a:ext cx="24231600" cy="8615051"/>
              </a:xfrm>
              <a:prstGeom prst="rect">
                <a:avLst/>
              </a:prstGeom>
              <a:noFill/>
            </p:spPr>
            <p:txBody>
              <a:bodyPr wrap="square">
                <a:spAutoFit/>
              </a:bodyPr>
              <a:lstStyle/>
              <a:p>
                <a:pPr>
                  <a:lnSpc>
                    <a:spcPct val="107000"/>
                  </a:lnSpc>
                  <a:spcAft>
                    <a:spcPts val="800"/>
                  </a:spcAft>
                </a:pPr>
                <a:r>
                  <a:rPr lang="en-US" sz="4400" b="1" i="1" dirty="0">
                    <a:solidFill>
                      <a:srgbClr val="1901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𝟑𝟔</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Gọi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chấm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8”,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𝟑𝟔</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Gọi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B: “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chấm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nhỏ</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hơn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8”,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ba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 “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chấm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xúc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xắc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lớn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hơn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8”</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e>
                    </m:ba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1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4100" b="1"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ba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𝟏𝟓</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ba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𝟑𝟔</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ba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 name="TextBox 11">
                <a:extLst>
                  <a:ext uri="{FF2B5EF4-FFF2-40B4-BE49-F238E27FC236}">
                    <a16:creationId xmlns:a16="http://schemas.microsoft.com/office/drawing/2014/main" id="{EF5029DD-C9E9-351C-77C3-E8DFC088D0A1}"/>
                  </a:ext>
                </a:extLst>
              </p:cNvPr>
              <p:cNvSpPr txBox="1">
                <a:spLocks noRot="1" noChangeAspect="1" noMove="1" noResize="1" noEditPoints="1" noAdjustHandles="1" noChangeArrowheads="1" noChangeShapeType="1" noTextEdit="1"/>
              </p:cNvSpPr>
              <p:nvPr/>
            </p:nvSpPr>
            <p:spPr>
              <a:xfrm>
                <a:off x="249891" y="4918254"/>
                <a:ext cx="24231600" cy="8615051"/>
              </a:xfrm>
              <a:prstGeom prst="rect">
                <a:avLst/>
              </a:prstGeom>
              <a:blipFill>
                <a:blip r:embed="rId4"/>
                <a:stretch>
                  <a:fillRect l="-1031" t="-1699" b="-49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293B78D-43F3-FB84-C361-DCF592C70A1B}"/>
              </a:ext>
            </a:extLst>
          </p:cNvPr>
          <p:cNvSpPr txBox="1"/>
          <p:nvPr/>
        </p:nvSpPr>
        <p:spPr>
          <a:xfrm>
            <a:off x="2971800" y="1066800"/>
            <a:ext cx="6461613" cy="830997"/>
          </a:xfrm>
          <a:prstGeom prst="rect">
            <a:avLst/>
          </a:prstGeom>
          <a:solidFill>
            <a:schemeClr val="bg1"/>
          </a:solidFill>
        </p:spPr>
        <p:txBody>
          <a:bodyPr wrap="square">
            <a:spAutoFit/>
          </a:bodyPr>
          <a:lstStyle/>
          <a:p>
            <a:pPr marL="685800" indent="-685800">
              <a:buFont typeface="Arial" panose="020B0604020202020204" pitchFamily="34" charset="0"/>
              <a:buChar char="•"/>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HĐ 3</a:t>
            </a:r>
            <a:r>
              <a:rPr lang="en-US" sz="4800" b="1">
                <a:effectLst/>
                <a:latin typeface="Tahoma" panose="020B0604030504040204" pitchFamily="34" charset="0"/>
                <a:ea typeface="Tahoma" panose="020B0604030504040204" pitchFamily="34" charset="0"/>
                <a:cs typeface="Tahoma" panose="020B0604030504040204" pitchFamily="34" charset="0"/>
              </a:rPr>
              <a:t>: VẬN DỤNG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274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left)">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left)">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wipe(left)">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wipe(left)">
                                      <p:cBhvr>
                                        <p:cTn id="47" dur="500"/>
                                        <p:tgtEl>
                                          <p:spTgt spid="1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Effect transition="in" filter="wipe(left)">
                                      <p:cBhvr>
                                        <p:cTn id="52" dur="500"/>
                                        <p:tgtEl>
                                          <p:spTgt spid="1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Effect transition="in" filter="wipe(left)">
                                      <p:cBhvr>
                                        <p:cTn id="5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13900</TotalTime>
  <Words>3656</Words>
  <PresentationFormat>Custom</PresentationFormat>
  <Paragraphs>408</Paragraphs>
  <Slides>28</Slides>
  <Notes>10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0"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2022-10-17T15:33:23Z</dcterms:modified>
</cp:coreProperties>
</file>