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80"/>
  </p:notesMasterIdLst>
  <p:sldIdLst>
    <p:sldId id="261" r:id="rId3"/>
    <p:sldId id="344" r:id="rId4"/>
    <p:sldId id="345" r:id="rId5"/>
    <p:sldId id="346" r:id="rId6"/>
    <p:sldId id="347" r:id="rId7"/>
    <p:sldId id="348" r:id="rId8"/>
    <p:sldId id="349" r:id="rId9"/>
    <p:sldId id="350"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 id="372" r:id="rId25"/>
    <p:sldId id="366" r:id="rId26"/>
    <p:sldId id="367" r:id="rId27"/>
    <p:sldId id="368" r:id="rId28"/>
    <p:sldId id="369" r:id="rId29"/>
    <p:sldId id="370" r:id="rId30"/>
    <p:sldId id="371" r:id="rId31"/>
    <p:sldId id="374" r:id="rId32"/>
    <p:sldId id="375" r:id="rId33"/>
    <p:sldId id="376" r:id="rId34"/>
    <p:sldId id="377" r:id="rId35"/>
    <p:sldId id="378" r:id="rId36"/>
    <p:sldId id="380" r:id="rId37"/>
    <p:sldId id="381" r:id="rId38"/>
    <p:sldId id="382" r:id="rId39"/>
    <p:sldId id="265" r:id="rId40"/>
    <p:sldId id="384" r:id="rId41"/>
    <p:sldId id="385" r:id="rId42"/>
    <p:sldId id="386" r:id="rId43"/>
    <p:sldId id="387" r:id="rId44"/>
    <p:sldId id="388" r:id="rId45"/>
    <p:sldId id="389" r:id="rId46"/>
    <p:sldId id="390" r:id="rId47"/>
    <p:sldId id="391" r:id="rId48"/>
    <p:sldId id="392" r:id="rId49"/>
    <p:sldId id="393" r:id="rId50"/>
    <p:sldId id="394" r:id="rId51"/>
    <p:sldId id="395" r:id="rId52"/>
    <p:sldId id="396" r:id="rId53"/>
    <p:sldId id="397" r:id="rId54"/>
    <p:sldId id="398" r:id="rId55"/>
    <p:sldId id="399" r:id="rId56"/>
    <p:sldId id="266" r:id="rId57"/>
    <p:sldId id="325" r:id="rId58"/>
    <p:sldId id="400" r:id="rId59"/>
    <p:sldId id="401" r:id="rId60"/>
    <p:sldId id="402" r:id="rId61"/>
    <p:sldId id="327" r:id="rId62"/>
    <p:sldId id="406" r:id="rId63"/>
    <p:sldId id="404" r:id="rId64"/>
    <p:sldId id="329" r:id="rId65"/>
    <p:sldId id="405" r:id="rId66"/>
    <p:sldId id="267" r:id="rId67"/>
    <p:sldId id="331" r:id="rId68"/>
    <p:sldId id="332" r:id="rId69"/>
    <p:sldId id="333" r:id="rId70"/>
    <p:sldId id="334" r:id="rId71"/>
    <p:sldId id="335" r:id="rId72"/>
    <p:sldId id="336" r:id="rId73"/>
    <p:sldId id="337" r:id="rId74"/>
    <p:sldId id="338" r:id="rId75"/>
    <p:sldId id="339" r:id="rId76"/>
    <p:sldId id="340" r:id="rId77"/>
    <p:sldId id="341" r:id="rId78"/>
    <p:sldId id="342" r:id="rId7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56" autoAdjust="0"/>
    <p:restoredTop sz="80220" autoAdjust="0"/>
  </p:normalViewPr>
  <p:slideViewPr>
    <p:cSldViewPr snapToGrid="0">
      <p:cViewPr>
        <p:scale>
          <a:sx n="50" d="100"/>
          <a:sy n="50" d="100"/>
        </p:scale>
        <p:origin x="-966"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827B36-A035-496A-9EFE-2DFB9E4B11D6}" type="datetimeFigureOut">
              <a:rPr lang="en-US" smtClean="0"/>
              <a:t>3/18/2020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219B04-BF8A-41FC-A118-B34EFBB57B86}" type="slidenum">
              <a:rPr lang="en-US" smtClean="0"/>
              <a:t>‹#›</a:t>
            </a:fld>
            <a:endParaRPr lang="en-US"/>
          </a:p>
        </p:txBody>
      </p:sp>
    </p:spTree>
    <p:extLst>
      <p:ext uri="{BB962C8B-B14F-4D97-AF65-F5344CB8AC3E}">
        <p14:creationId xmlns:p14="http://schemas.microsoft.com/office/powerpoint/2010/main" val="2736492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144032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17</a:t>
            </a:fld>
            <a:endParaRPr lang="en-US"/>
          </a:p>
        </p:txBody>
      </p:sp>
    </p:spTree>
    <p:extLst>
      <p:ext uri="{BB962C8B-B14F-4D97-AF65-F5344CB8AC3E}">
        <p14:creationId xmlns:p14="http://schemas.microsoft.com/office/powerpoint/2010/main" val="159095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18</a:t>
            </a:fld>
            <a:endParaRPr lang="en-US"/>
          </a:p>
        </p:txBody>
      </p:sp>
    </p:spTree>
    <p:extLst>
      <p:ext uri="{BB962C8B-B14F-4D97-AF65-F5344CB8AC3E}">
        <p14:creationId xmlns:p14="http://schemas.microsoft.com/office/powerpoint/2010/main" val="4250329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19</a:t>
            </a:fld>
            <a:endParaRPr lang="en-US"/>
          </a:p>
        </p:txBody>
      </p:sp>
    </p:spTree>
    <p:extLst>
      <p:ext uri="{BB962C8B-B14F-4D97-AF65-F5344CB8AC3E}">
        <p14:creationId xmlns:p14="http://schemas.microsoft.com/office/powerpoint/2010/main" val="1794508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20</a:t>
            </a:fld>
            <a:endParaRPr lang="en-US"/>
          </a:p>
        </p:txBody>
      </p:sp>
    </p:spTree>
    <p:extLst>
      <p:ext uri="{BB962C8B-B14F-4D97-AF65-F5344CB8AC3E}">
        <p14:creationId xmlns:p14="http://schemas.microsoft.com/office/powerpoint/2010/main" val="1169451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22</a:t>
            </a:fld>
            <a:endParaRPr lang="en-US"/>
          </a:p>
        </p:txBody>
      </p:sp>
    </p:spTree>
    <p:extLst>
      <p:ext uri="{BB962C8B-B14F-4D97-AF65-F5344CB8AC3E}">
        <p14:creationId xmlns:p14="http://schemas.microsoft.com/office/powerpoint/2010/main" val="270697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24</a:t>
            </a:fld>
            <a:endParaRPr lang="en-US"/>
          </a:p>
        </p:txBody>
      </p:sp>
    </p:spTree>
    <p:extLst>
      <p:ext uri="{BB962C8B-B14F-4D97-AF65-F5344CB8AC3E}">
        <p14:creationId xmlns:p14="http://schemas.microsoft.com/office/powerpoint/2010/main" val="1745572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25</a:t>
            </a:fld>
            <a:endParaRPr lang="en-US"/>
          </a:p>
        </p:txBody>
      </p:sp>
    </p:spTree>
    <p:extLst>
      <p:ext uri="{BB962C8B-B14F-4D97-AF65-F5344CB8AC3E}">
        <p14:creationId xmlns:p14="http://schemas.microsoft.com/office/powerpoint/2010/main" val="3514771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26</a:t>
            </a:fld>
            <a:endParaRPr lang="en-US"/>
          </a:p>
        </p:txBody>
      </p:sp>
    </p:spTree>
    <p:extLst>
      <p:ext uri="{BB962C8B-B14F-4D97-AF65-F5344CB8AC3E}">
        <p14:creationId xmlns:p14="http://schemas.microsoft.com/office/powerpoint/2010/main" val="863705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27</a:t>
            </a:fld>
            <a:endParaRPr lang="en-US"/>
          </a:p>
        </p:txBody>
      </p:sp>
    </p:spTree>
    <p:extLst>
      <p:ext uri="{BB962C8B-B14F-4D97-AF65-F5344CB8AC3E}">
        <p14:creationId xmlns:p14="http://schemas.microsoft.com/office/powerpoint/2010/main" val="4277127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28</a:t>
            </a:fld>
            <a:endParaRPr lang="en-US"/>
          </a:p>
        </p:txBody>
      </p:sp>
    </p:spTree>
    <p:extLst>
      <p:ext uri="{BB962C8B-B14F-4D97-AF65-F5344CB8AC3E}">
        <p14:creationId xmlns:p14="http://schemas.microsoft.com/office/powerpoint/2010/main" val="2785835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170601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29</a:t>
            </a:fld>
            <a:endParaRPr lang="en-US"/>
          </a:p>
        </p:txBody>
      </p:sp>
    </p:spTree>
    <p:extLst>
      <p:ext uri="{BB962C8B-B14F-4D97-AF65-F5344CB8AC3E}">
        <p14:creationId xmlns:p14="http://schemas.microsoft.com/office/powerpoint/2010/main" val="809178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30</a:t>
            </a:fld>
            <a:endParaRPr lang="en-US"/>
          </a:p>
        </p:txBody>
      </p:sp>
    </p:spTree>
    <p:extLst>
      <p:ext uri="{BB962C8B-B14F-4D97-AF65-F5344CB8AC3E}">
        <p14:creationId xmlns:p14="http://schemas.microsoft.com/office/powerpoint/2010/main" val="2507381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31</a:t>
            </a:fld>
            <a:endParaRPr lang="en-US"/>
          </a:p>
        </p:txBody>
      </p:sp>
    </p:spTree>
    <p:extLst>
      <p:ext uri="{BB962C8B-B14F-4D97-AF65-F5344CB8AC3E}">
        <p14:creationId xmlns:p14="http://schemas.microsoft.com/office/powerpoint/2010/main" val="2507381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32</a:t>
            </a:fld>
            <a:endParaRPr lang="en-US"/>
          </a:p>
        </p:txBody>
      </p:sp>
    </p:spTree>
    <p:extLst>
      <p:ext uri="{BB962C8B-B14F-4D97-AF65-F5344CB8AC3E}">
        <p14:creationId xmlns:p14="http://schemas.microsoft.com/office/powerpoint/2010/main" val="809178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33</a:t>
            </a:fld>
            <a:endParaRPr lang="en-US"/>
          </a:p>
        </p:txBody>
      </p:sp>
    </p:spTree>
    <p:extLst>
      <p:ext uri="{BB962C8B-B14F-4D97-AF65-F5344CB8AC3E}">
        <p14:creationId xmlns:p14="http://schemas.microsoft.com/office/powerpoint/2010/main" val="3648344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34</a:t>
            </a:fld>
            <a:endParaRPr lang="en-US"/>
          </a:p>
        </p:txBody>
      </p:sp>
    </p:spTree>
    <p:extLst>
      <p:ext uri="{BB962C8B-B14F-4D97-AF65-F5344CB8AC3E}">
        <p14:creationId xmlns:p14="http://schemas.microsoft.com/office/powerpoint/2010/main" val="2781541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35</a:t>
            </a:fld>
            <a:endParaRPr lang="en-US"/>
          </a:p>
        </p:txBody>
      </p:sp>
    </p:spTree>
    <p:extLst>
      <p:ext uri="{BB962C8B-B14F-4D97-AF65-F5344CB8AC3E}">
        <p14:creationId xmlns:p14="http://schemas.microsoft.com/office/powerpoint/2010/main" val="1499256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36</a:t>
            </a:fld>
            <a:endParaRPr lang="en-US"/>
          </a:p>
        </p:txBody>
      </p:sp>
    </p:spTree>
    <p:extLst>
      <p:ext uri="{BB962C8B-B14F-4D97-AF65-F5344CB8AC3E}">
        <p14:creationId xmlns:p14="http://schemas.microsoft.com/office/powerpoint/2010/main" val="975667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37</a:t>
            </a:fld>
            <a:endParaRPr lang="en-US"/>
          </a:p>
        </p:txBody>
      </p:sp>
    </p:spTree>
    <p:extLst>
      <p:ext uri="{BB962C8B-B14F-4D97-AF65-F5344CB8AC3E}">
        <p14:creationId xmlns:p14="http://schemas.microsoft.com/office/powerpoint/2010/main" val="9756671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39</a:t>
            </a:fld>
            <a:endParaRPr lang="en-US"/>
          </a:p>
        </p:txBody>
      </p:sp>
    </p:spTree>
    <p:extLst>
      <p:ext uri="{BB962C8B-B14F-4D97-AF65-F5344CB8AC3E}">
        <p14:creationId xmlns:p14="http://schemas.microsoft.com/office/powerpoint/2010/main" val="3648344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hiệu</a:t>
            </a:r>
            <a:r>
              <a:rPr lang="en-US" baseline="0" smtClean="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4</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40</a:t>
            </a:fld>
            <a:endParaRPr lang="en-US"/>
          </a:p>
        </p:txBody>
      </p:sp>
    </p:spTree>
    <p:extLst>
      <p:ext uri="{BB962C8B-B14F-4D97-AF65-F5344CB8AC3E}">
        <p14:creationId xmlns:p14="http://schemas.microsoft.com/office/powerpoint/2010/main" val="3648344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41</a:t>
            </a:fld>
            <a:endParaRPr lang="en-US"/>
          </a:p>
        </p:txBody>
      </p:sp>
    </p:spTree>
    <p:extLst>
      <p:ext uri="{BB962C8B-B14F-4D97-AF65-F5344CB8AC3E}">
        <p14:creationId xmlns:p14="http://schemas.microsoft.com/office/powerpoint/2010/main" val="36483446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42</a:t>
            </a:fld>
            <a:endParaRPr lang="en-US"/>
          </a:p>
        </p:txBody>
      </p:sp>
    </p:spTree>
    <p:extLst>
      <p:ext uri="{BB962C8B-B14F-4D97-AF65-F5344CB8AC3E}">
        <p14:creationId xmlns:p14="http://schemas.microsoft.com/office/powerpoint/2010/main" val="25017181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43</a:t>
            </a:fld>
            <a:endParaRPr lang="en-US"/>
          </a:p>
        </p:txBody>
      </p:sp>
    </p:spTree>
    <p:extLst>
      <p:ext uri="{BB962C8B-B14F-4D97-AF65-F5344CB8AC3E}">
        <p14:creationId xmlns:p14="http://schemas.microsoft.com/office/powerpoint/2010/main" val="22448120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44</a:t>
            </a:fld>
            <a:endParaRPr lang="en-US"/>
          </a:p>
        </p:txBody>
      </p:sp>
    </p:spTree>
    <p:extLst>
      <p:ext uri="{BB962C8B-B14F-4D97-AF65-F5344CB8AC3E}">
        <p14:creationId xmlns:p14="http://schemas.microsoft.com/office/powerpoint/2010/main" val="22448120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45</a:t>
            </a:fld>
            <a:endParaRPr lang="en-US"/>
          </a:p>
        </p:txBody>
      </p:sp>
    </p:spTree>
    <p:extLst>
      <p:ext uri="{BB962C8B-B14F-4D97-AF65-F5344CB8AC3E}">
        <p14:creationId xmlns:p14="http://schemas.microsoft.com/office/powerpoint/2010/main" val="25073817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46</a:t>
            </a:fld>
            <a:endParaRPr lang="en-US"/>
          </a:p>
        </p:txBody>
      </p:sp>
    </p:spTree>
    <p:extLst>
      <p:ext uri="{BB962C8B-B14F-4D97-AF65-F5344CB8AC3E}">
        <p14:creationId xmlns:p14="http://schemas.microsoft.com/office/powerpoint/2010/main" val="22448120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47</a:t>
            </a:fld>
            <a:endParaRPr lang="en-US"/>
          </a:p>
        </p:txBody>
      </p:sp>
    </p:spTree>
    <p:extLst>
      <p:ext uri="{BB962C8B-B14F-4D97-AF65-F5344CB8AC3E}">
        <p14:creationId xmlns:p14="http://schemas.microsoft.com/office/powerpoint/2010/main" val="22448120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49</a:t>
            </a:fld>
            <a:endParaRPr lang="en-US"/>
          </a:p>
        </p:txBody>
      </p:sp>
    </p:spTree>
    <p:extLst>
      <p:ext uri="{BB962C8B-B14F-4D97-AF65-F5344CB8AC3E}">
        <p14:creationId xmlns:p14="http://schemas.microsoft.com/office/powerpoint/2010/main" val="22448120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50</a:t>
            </a:fld>
            <a:endParaRPr lang="en-US"/>
          </a:p>
        </p:txBody>
      </p:sp>
    </p:spTree>
    <p:extLst>
      <p:ext uri="{BB962C8B-B14F-4D97-AF65-F5344CB8AC3E}">
        <p14:creationId xmlns:p14="http://schemas.microsoft.com/office/powerpoint/2010/main" val="2244812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7</a:t>
            </a:fld>
            <a:endParaRPr lang="en-US"/>
          </a:p>
        </p:txBody>
      </p:sp>
    </p:spTree>
    <p:extLst>
      <p:ext uri="{BB962C8B-B14F-4D97-AF65-F5344CB8AC3E}">
        <p14:creationId xmlns:p14="http://schemas.microsoft.com/office/powerpoint/2010/main" val="7128258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51</a:t>
            </a:fld>
            <a:endParaRPr lang="en-US"/>
          </a:p>
        </p:txBody>
      </p:sp>
    </p:spTree>
    <p:extLst>
      <p:ext uri="{BB962C8B-B14F-4D97-AF65-F5344CB8AC3E}">
        <p14:creationId xmlns:p14="http://schemas.microsoft.com/office/powerpoint/2010/main" val="22448120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52</a:t>
            </a:fld>
            <a:endParaRPr lang="en-US"/>
          </a:p>
        </p:txBody>
      </p:sp>
    </p:spTree>
    <p:extLst>
      <p:ext uri="{BB962C8B-B14F-4D97-AF65-F5344CB8AC3E}">
        <p14:creationId xmlns:p14="http://schemas.microsoft.com/office/powerpoint/2010/main" val="22448120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53</a:t>
            </a:fld>
            <a:endParaRPr lang="en-US"/>
          </a:p>
        </p:txBody>
      </p:sp>
    </p:spTree>
    <p:extLst>
      <p:ext uri="{BB962C8B-B14F-4D97-AF65-F5344CB8AC3E}">
        <p14:creationId xmlns:p14="http://schemas.microsoft.com/office/powerpoint/2010/main" val="22448120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54</a:t>
            </a:fld>
            <a:endParaRPr lang="en-US"/>
          </a:p>
        </p:txBody>
      </p:sp>
    </p:spTree>
    <p:extLst>
      <p:ext uri="{BB962C8B-B14F-4D97-AF65-F5344CB8AC3E}">
        <p14:creationId xmlns:p14="http://schemas.microsoft.com/office/powerpoint/2010/main" val="2706971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57</a:t>
            </a:fld>
            <a:endParaRPr lang="en-US"/>
          </a:p>
        </p:txBody>
      </p:sp>
    </p:spTree>
    <p:extLst>
      <p:ext uri="{BB962C8B-B14F-4D97-AF65-F5344CB8AC3E}">
        <p14:creationId xmlns:p14="http://schemas.microsoft.com/office/powerpoint/2010/main" val="2706971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58</a:t>
            </a:fld>
            <a:endParaRPr lang="en-US"/>
          </a:p>
        </p:txBody>
      </p:sp>
    </p:spTree>
    <p:extLst>
      <p:ext uri="{BB962C8B-B14F-4D97-AF65-F5344CB8AC3E}">
        <p14:creationId xmlns:p14="http://schemas.microsoft.com/office/powerpoint/2010/main" val="2706971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59</a:t>
            </a:fld>
            <a:endParaRPr lang="en-US"/>
          </a:p>
        </p:txBody>
      </p:sp>
    </p:spTree>
    <p:extLst>
      <p:ext uri="{BB962C8B-B14F-4D97-AF65-F5344CB8AC3E}">
        <p14:creationId xmlns:p14="http://schemas.microsoft.com/office/powerpoint/2010/main" val="2706971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61</a:t>
            </a:fld>
            <a:endParaRPr lang="en-US"/>
          </a:p>
        </p:txBody>
      </p:sp>
    </p:spTree>
    <p:extLst>
      <p:ext uri="{BB962C8B-B14F-4D97-AF65-F5344CB8AC3E}">
        <p14:creationId xmlns:p14="http://schemas.microsoft.com/office/powerpoint/2010/main" val="17455726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62</a:t>
            </a:fld>
            <a:endParaRPr lang="en-US"/>
          </a:p>
        </p:txBody>
      </p:sp>
    </p:spTree>
    <p:extLst>
      <p:ext uri="{BB962C8B-B14F-4D97-AF65-F5344CB8AC3E}">
        <p14:creationId xmlns:p14="http://schemas.microsoft.com/office/powerpoint/2010/main" val="2706971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64</a:t>
            </a:fld>
            <a:endParaRPr lang="en-US"/>
          </a:p>
        </p:txBody>
      </p:sp>
    </p:spTree>
    <p:extLst>
      <p:ext uri="{BB962C8B-B14F-4D97-AF65-F5344CB8AC3E}">
        <p14:creationId xmlns:p14="http://schemas.microsoft.com/office/powerpoint/2010/main" val="270697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8</a:t>
            </a:fld>
            <a:endParaRPr lang="en-US"/>
          </a:p>
        </p:txBody>
      </p:sp>
    </p:spTree>
    <p:extLst>
      <p:ext uri="{BB962C8B-B14F-4D97-AF65-F5344CB8AC3E}">
        <p14:creationId xmlns:p14="http://schemas.microsoft.com/office/powerpoint/2010/main" val="1276781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9</a:t>
            </a:fld>
            <a:endParaRPr lang="en-US"/>
          </a:p>
        </p:txBody>
      </p:sp>
    </p:spTree>
    <p:extLst>
      <p:ext uri="{BB962C8B-B14F-4D97-AF65-F5344CB8AC3E}">
        <p14:creationId xmlns:p14="http://schemas.microsoft.com/office/powerpoint/2010/main" val="3437057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10</a:t>
            </a:fld>
            <a:endParaRPr lang="en-US"/>
          </a:p>
        </p:txBody>
      </p:sp>
    </p:spTree>
    <p:extLst>
      <p:ext uri="{BB962C8B-B14F-4D97-AF65-F5344CB8AC3E}">
        <p14:creationId xmlns:p14="http://schemas.microsoft.com/office/powerpoint/2010/main" val="4194251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13</a:t>
            </a:fld>
            <a:endParaRPr lang="en-US"/>
          </a:p>
        </p:txBody>
      </p:sp>
    </p:spTree>
    <p:extLst>
      <p:ext uri="{BB962C8B-B14F-4D97-AF65-F5344CB8AC3E}">
        <p14:creationId xmlns:p14="http://schemas.microsoft.com/office/powerpoint/2010/main" val="3437057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16</a:t>
            </a:fld>
            <a:endParaRPr lang="en-US"/>
          </a:p>
        </p:txBody>
      </p:sp>
    </p:spTree>
    <p:extLst>
      <p:ext uri="{BB962C8B-B14F-4D97-AF65-F5344CB8AC3E}">
        <p14:creationId xmlns:p14="http://schemas.microsoft.com/office/powerpoint/2010/main" val="1725533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F666C-549A-4144-BE9D-24525954FC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5BD9DE4C-036E-4E91-B19E-9B62695B9F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047A7CDF-72C4-4519-A427-96E5F517D5F4}"/>
              </a:ext>
            </a:extLst>
          </p:cNvPr>
          <p:cNvSpPr>
            <a:spLocks noGrp="1"/>
          </p:cNvSpPr>
          <p:nvPr>
            <p:ph type="dt" sz="half" idx="10"/>
          </p:nvPr>
        </p:nvSpPr>
        <p:spPr/>
        <p:txBody>
          <a:bodyPr/>
          <a:lstStyle/>
          <a:p>
            <a:fld id="{46374A9C-1B12-4F59-AD8D-A4633FFB0FF2}" type="datetimeFigureOut">
              <a:rPr lang="vi-VN" smtClean="0"/>
              <a:t>18/03/2020</a:t>
            </a:fld>
            <a:endParaRPr lang="vi-VN"/>
          </a:p>
        </p:txBody>
      </p:sp>
      <p:sp>
        <p:nvSpPr>
          <p:cNvPr id="5" name="Footer Placeholder 4">
            <a:extLst>
              <a:ext uri="{FF2B5EF4-FFF2-40B4-BE49-F238E27FC236}">
                <a16:creationId xmlns:a16="http://schemas.microsoft.com/office/drawing/2014/main" xmlns="" id="{F818EBA2-1C9B-4498-8DA9-08CBE3D40F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29B27A8F-BB3F-458B-8337-9A7C340FA690}"/>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546574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674220-9A3A-43A2-BB98-D0115C21974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1D1291AE-DB74-422B-B293-0F36911FFA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2530FE65-319D-4E6E-A9F0-D524A8652AEE}"/>
              </a:ext>
            </a:extLst>
          </p:cNvPr>
          <p:cNvSpPr>
            <a:spLocks noGrp="1"/>
          </p:cNvSpPr>
          <p:nvPr>
            <p:ph type="dt" sz="half" idx="10"/>
          </p:nvPr>
        </p:nvSpPr>
        <p:spPr/>
        <p:txBody>
          <a:bodyPr/>
          <a:lstStyle/>
          <a:p>
            <a:fld id="{46374A9C-1B12-4F59-AD8D-A4633FFB0FF2}" type="datetimeFigureOut">
              <a:rPr lang="vi-VN" smtClean="0"/>
              <a:t>18/03/2020</a:t>
            </a:fld>
            <a:endParaRPr lang="vi-VN"/>
          </a:p>
        </p:txBody>
      </p:sp>
      <p:sp>
        <p:nvSpPr>
          <p:cNvPr id="5" name="Footer Placeholder 4">
            <a:extLst>
              <a:ext uri="{FF2B5EF4-FFF2-40B4-BE49-F238E27FC236}">
                <a16:creationId xmlns:a16="http://schemas.microsoft.com/office/drawing/2014/main" xmlns="" id="{EA563D86-EAA5-4A5D-B11B-2D97DDFD829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D5D7C6E1-F1A4-4822-B7C0-76A6E5D6546B}"/>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3430240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9C65148-1522-4572-BE02-6FD3C9CBF5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B4ED0ED9-5F1D-4943-A83D-17D729B9C6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169ED8EE-862F-4674-A1DF-23E9F44FB535}"/>
              </a:ext>
            </a:extLst>
          </p:cNvPr>
          <p:cNvSpPr>
            <a:spLocks noGrp="1"/>
          </p:cNvSpPr>
          <p:nvPr>
            <p:ph type="dt" sz="half" idx="10"/>
          </p:nvPr>
        </p:nvSpPr>
        <p:spPr/>
        <p:txBody>
          <a:bodyPr/>
          <a:lstStyle/>
          <a:p>
            <a:fld id="{46374A9C-1B12-4F59-AD8D-A4633FFB0FF2}" type="datetimeFigureOut">
              <a:rPr lang="vi-VN" smtClean="0"/>
              <a:t>18/03/2020</a:t>
            </a:fld>
            <a:endParaRPr lang="vi-VN"/>
          </a:p>
        </p:txBody>
      </p:sp>
      <p:sp>
        <p:nvSpPr>
          <p:cNvPr id="5" name="Footer Placeholder 4">
            <a:extLst>
              <a:ext uri="{FF2B5EF4-FFF2-40B4-BE49-F238E27FC236}">
                <a16:creationId xmlns:a16="http://schemas.microsoft.com/office/drawing/2014/main" xmlns="" id="{08329616-9A1E-4696-9D93-603C4D392CF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2E1EDE9F-CDBA-4022-B648-803821D9267E}"/>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50818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F00235-F541-40B0-8C81-4FD52BA694F0}"/>
              </a:ext>
            </a:extLst>
          </p:cNvPr>
          <p:cNvSpPr>
            <a:spLocks noGrp="1"/>
          </p:cNvSpPr>
          <p:nvPr>
            <p:ph type="title"/>
          </p:nvPr>
        </p:nvSpPr>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5582B39F-9DDE-47BC-BD06-8574FF741011}"/>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18270BD7-569E-4F44-A680-3D422A0F96AA}"/>
              </a:ext>
            </a:extLst>
          </p:cNvPr>
          <p:cNvSpPr>
            <a:spLocks noGrp="1"/>
          </p:cNvSpPr>
          <p:nvPr>
            <p:ph type="dt" sz="half" idx="10"/>
          </p:nvPr>
        </p:nvSpPr>
        <p:spPr/>
        <p:txBody>
          <a:bodyPr/>
          <a:lstStyle/>
          <a:p>
            <a:fld id="{46374A9C-1B12-4F59-AD8D-A4633FFB0FF2}" type="datetimeFigureOut">
              <a:rPr lang="vi-VN" smtClean="0"/>
              <a:t>18/03/2020</a:t>
            </a:fld>
            <a:endParaRPr lang="vi-VN"/>
          </a:p>
        </p:txBody>
      </p:sp>
      <p:sp>
        <p:nvSpPr>
          <p:cNvPr id="5" name="Footer Placeholder 4">
            <a:extLst>
              <a:ext uri="{FF2B5EF4-FFF2-40B4-BE49-F238E27FC236}">
                <a16:creationId xmlns:a16="http://schemas.microsoft.com/office/drawing/2014/main" xmlns="" id="{E3C3AAE2-FFF2-4553-8C13-DE9C9BE9A9A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672FD58B-94B2-490B-A7A1-89D5F077600E}"/>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64667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3"/>
            <a:ext cx="2844801" cy="365125"/>
          </a:xfrm>
          <a:prstGeom prst="rect">
            <a:avLst/>
          </a:prstGeom>
        </p:spPr>
        <p:txBody>
          <a:bodyPr lIns="45704" tIns="22852" rIns="45704" bIns="22852"/>
          <a:lstStyle/>
          <a:p>
            <a:fld id="{D15044BE-B3F3-4258-B55D-9238C2EBFDF1}" type="datetimeFigureOut">
              <a:rPr lang="en-US" smtClean="0"/>
              <a:pPr/>
              <a:t>3/18/2020</a:t>
            </a:fld>
            <a:endParaRPr lang="en-US"/>
          </a:p>
        </p:txBody>
      </p:sp>
      <p:sp>
        <p:nvSpPr>
          <p:cNvPr id="5" name="Footer Placeholder 4"/>
          <p:cNvSpPr>
            <a:spLocks noGrp="1"/>
          </p:cNvSpPr>
          <p:nvPr>
            <p:ph type="ftr" sz="quarter" idx="11"/>
          </p:nvPr>
        </p:nvSpPr>
        <p:spPr>
          <a:xfrm>
            <a:off x="4165603" y="6356353"/>
            <a:ext cx="3860800" cy="365125"/>
          </a:xfrm>
          <a:prstGeom prst="rect">
            <a:avLst/>
          </a:prstGeom>
        </p:spPr>
        <p:txBody>
          <a:bodyPr lIns="45704" tIns="22852" rIns="45704" bIns="22852"/>
          <a:lstStyle/>
          <a:p>
            <a:endParaRPr lang="en-US"/>
          </a:p>
        </p:txBody>
      </p:sp>
      <p:sp>
        <p:nvSpPr>
          <p:cNvPr id="6" name="Slide Number Placeholder 5"/>
          <p:cNvSpPr>
            <a:spLocks noGrp="1"/>
          </p:cNvSpPr>
          <p:nvPr>
            <p:ph type="sldNum" sz="quarter" idx="12"/>
          </p:nvPr>
        </p:nvSpPr>
        <p:spPr>
          <a:xfrm>
            <a:off x="8737602" y="6356353"/>
            <a:ext cx="2844801" cy="365125"/>
          </a:xfrm>
          <a:prstGeom prst="rect">
            <a:avLst/>
          </a:prstGeom>
        </p:spPr>
        <p:txBody>
          <a:bodyPr lIns="45704" tIns="22852" rIns="45704" bIns="22852"/>
          <a:lstStyle/>
          <a:p>
            <a:fld id="{E56A0A80-8336-46B1-B89F-89FB7E7362A5}" type="slidenum">
              <a:rPr lang="en-US" smtClean="0"/>
              <a:pPr/>
              <a:t>‹#›</a:t>
            </a:fld>
            <a:endParaRPr lang="en-US"/>
          </a:p>
        </p:txBody>
      </p:sp>
    </p:spTree>
    <p:extLst>
      <p:ext uri="{BB962C8B-B14F-4D97-AF65-F5344CB8AC3E}">
        <p14:creationId xmlns:p14="http://schemas.microsoft.com/office/powerpoint/2010/main" val="57572433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lIns="45711" tIns="22855" rIns="45711" bIns="22855"/>
          <a:lstStyle>
            <a:lvl1pPr marL="0" indent="0" algn="ctr">
              <a:buNone/>
              <a:defRPr>
                <a:solidFill>
                  <a:schemeClr val="tx1">
                    <a:tint val="75000"/>
                  </a:schemeClr>
                </a:solidFill>
              </a:defRPr>
            </a:lvl1pPr>
            <a:lvl2pPr marL="544211" indent="0" algn="ctr">
              <a:buNone/>
              <a:defRPr>
                <a:solidFill>
                  <a:schemeClr val="tx1">
                    <a:tint val="75000"/>
                  </a:schemeClr>
                </a:solidFill>
              </a:defRPr>
            </a:lvl2pPr>
            <a:lvl3pPr marL="1088421" indent="0" algn="ctr">
              <a:buNone/>
              <a:defRPr>
                <a:solidFill>
                  <a:schemeClr val="tx1">
                    <a:tint val="75000"/>
                  </a:schemeClr>
                </a:solidFill>
              </a:defRPr>
            </a:lvl3pPr>
            <a:lvl4pPr marL="1632632" indent="0" algn="ctr">
              <a:buNone/>
              <a:defRPr>
                <a:solidFill>
                  <a:schemeClr val="tx1">
                    <a:tint val="75000"/>
                  </a:schemeClr>
                </a:solidFill>
              </a:defRPr>
            </a:lvl4pPr>
            <a:lvl5pPr marL="2176843" indent="0" algn="ctr">
              <a:buNone/>
              <a:defRPr>
                <a:solidFill>
                  <a:schemeClr val="tx1">
                    <a:tint val="75000"/>
                  </a:schemeClr>
                </a:solidFill>
              </a:defRPr>
            </a:lvl5pPr>
            <a:lvl6pPr marL="2721053" indent="0" algn="ctr">
              <a:buNone/>
              <a:defRPr>
                <a:solidFill>
                  <a:schemeClr val="tx1">
                    <a:tint val="75000"/>
                  </a:schemeClr>
                </a:solidFill>
              </a:defRPr>
            </a:lvl6pPr>
            <a:lvl7pPr marL="3265264" indent="0" algn="ctr">
              <a:buNone/>
              <a:defRPr>
                <a:solidFill>
                  <a:schemeClr val="tx1">
                    <a:tint val="75000"/>
                  </a:schemeClr>
                </a:solidFill>
              </a:defRPr>
            </a:lvl7pPr>
            <a:lvl8pPr marL="3809474" indent="0" algn="ctr">
              <a:buNone/>
              <a:defRPr>
                <a:solidFill>
                  <a:schemeClr val="tx1">
                    <a:tint val="75000"/>
                  </a:schemeClr>
                </a:solidFill>
              </a:defRPr>
            </a:lvl8pPr>
            <a:lvl9pPr marL="435368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lIns="45711" tIns="22855" rIns="45711" bIns="22855"/>
          <a:lstStyle/>
          <a:p>
            <a:pPr defTabSz="1088421"/>
            <a:fld id="{F9E5E443-43CC-47C0-B016-9A203293290C}" type="datetimeFigureOut">
              <a:rPr lang="en-US" sz="2100" smtClean="0">
                <a:solidFill>
                  <a:prstClr val="black"/>
                </a:solidFill>
              </a:rPr>
              <a:pPr defTabSz="1088421"/>
              <a:t>3/18/2020</a:t>
            </a:fld>
            <a:endParaRPr lang="en-US" sz="210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lIns="45711" tIns="22855" rIns="45711" bIns="22855"/>
          <a:lstStyle/>
          <a:p>
            <a:pPr defTabSz="1088421"/>
            <a:endParaRPr lang="en-US" sz="210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lIns="45711" tIns="22855" rIns="45711" bIns="22855"/>
          <a:lstStyle/>
          <a:p>
            <a:pPr defTabSz="1088421"/>
            <a:fld id="{24C77148-22BA-41E4-AAE6-AAE78D0077C6}" type="slidenum">
              <a:rPr lang="en-US" sz="2100" smtClean="0">
                <a:solidFill>
                  <a:prstClr val="black"/>
                </a:solidFill>
              </a:rPr>
              <a:pPr defTabSz="1088421"/>
              <a:t>‹#›</a:t>
            </a:fld>
            <a:endParaRPr lang="en-US" sz="2100">
              <a:solidFill>
                <a:prstClr val="black"/>
              </a:solidFill>
            </a:endParaRPr>
          </a:p>
        </p:txBody>
      </p:sp>
    </p:spTree>
    <p:extLst>
      <p:ext uri="{BB962C8B-B14F-4D97-AF65-F5344CB8AC3E}">
        <p14:creationId xmlns:p14="http://schemas.microsoft.com/office/powerpoint/2010/main" val="3611601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lIns="45711" tIns="22855" rIns="45711" bIns="2285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lIns="45711" tIns="22855" rIns="45711" bIns="22855"/>
          <a:lstStyle/>
          <a:p>
            <a:pPr defTabSz="1088421"/>
            <a:fld id="{F9E5E443-43CC-47C0-B016-9A203293290C}" type="datetimeFigureOut">
              <a:rPr lang="en-US" sz="2100" smtClean="0">
                <a:solidFill>
                  <a:prstClr val="black"/>
                </a:solidFill>
              </a:rPr>
              <a:pPr defTabSz="1088421"/>
              <a:t>3/18/2020</a:t>
            </a:fld>
            <a:endParaRPr lang="en-US" sz="210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lIns="45711" tIns="22855" rIns="45711" bIns="22855"/>
          <a:lstStyle/>
          <a:p>
            <a:pPr defTabSz="1088421"/>
            <a:endParaRPr lang="en-US" sz="210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lIns="45711" tIns="22855" rIns="45711" bIns="22855"/>
          <a:lstStyle/>
          <a:p>
            <a:pPr defTabSz="1088421"/>
            <a:fld id="{24C77148-22BA-41E4-AAE6-AAE78D0077C6}" type="slidenum">
              <a:rPr lang="en-US" sz="2100" smtClean="0">
                <a:solidFill>
                  <a:prstClr val="black"/>
                </a:solidFill>
              </a:rPr>
              <a:pPr defTabSz="1088421"/>
              <a:t>‹#›</a:t>
            </a:fld>
            <a:endParaRPr lang="en-US" sz="2100">
              <a:solidFill>
                <a:prstClr val="black"/>
              </a:solidFill>
            </a:endParaRPr>
          </a:p>
        </p:txBody>
      </p:sp>
    </p:spTree>
    <p:extLst>
      <p:ext uri="{BB962C8B-B14F-4D97-AF65-F5344CB8AC3E}">
        <p14:creationId xmlns:p14="http://schemas.microsoft.com/office/powerpoint/2010/main" val="2879432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7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lIns="45711" tIns="22855" rIns="45711" bIns="22855" anchor="b"/>
          <a:lstStyle>
            <a:lvl1pPr marL="0" indent="0">
              <a:buNone/>
              <a:defRPr sz="2400">
                <a:solidFill>
                  <a:schemeClr val="tx1">
                    <a:tint val="75000"/>
                  </a:schemeClr>
                </a:solidFill>
              </a:defRPr>
            </a:lvl1pPr>
            <a:lvl2pPr marL="544211" indent="0">
              <a:buNone/>
              <a:defRPr sz="2100">
                <a:solidFill>
                  <a:schemeClr val="tx1">
                    <a:tint val="75000"/>
                  </a:schemeClr>
                </a:solidFill>
              </a:defRPr>
            </a:lvl2pPr>
            <a:lvl3pPr marL="1088421" indent="0">
              <a:buNone/>
              <a:defRPr sz="1900">
                <a:solidFill>
                  <a:schemeClr val="tx1">
                    <a:tint val="75000"/>
                  </a:schemeClr>
                </a:solidFill>
              </a:defRPr>
            </a:lvl3pPr>
            <a:lvl4pPr marL="1632632" indent="0">
              <a:buNone/>
              <a:defRPr sz="1600">
                <a:solidFill>
                  <a:schemeClr val="tx1">
                    <a:tint val="75000"/>
                  </a:schemeClr>
                </a:solidFill>
              </a:defRPr>
            </a:lvl4pPr>
            <a:lvl5pPr marL="2176843" indent="0">
              <a:buNone/>
              <a:defRPr sz="1600">
                <a:solidFill>
                  <a:schemeClr val="tx1">
                    <a:tint val="75000"/>
                  </a:schemeClr>
                </a:solidFill>
              </a:defRPr>
            </a:lvl5pPr>
            <a:lvl6pPr marL="2721053" indent="0">
              <a:buNone/>
              <a:defRPr sz="1600">
                <a:solidFill>
                  <a:schemeClr val="tx1">
                    <a:tint val="75000"/>
                  </a:schemeClr>
                </a:solidFill>
              </a:defRPr>
            </a:lvl6pPr>
            <a:lvl7pPr marL="3265264" indent="0">
              <a:buNone/>
              <a:defRPr sz="1600">
                <a:solidFill>
                  <a:schemeClr val="tx1">
                    <a:tint val="75000"/>
                  </a:schemeClr>
                </a:solidFill>
              </a:defRPr>
            </a:lvl7pPr>
            <a:lvl8pPr marL="3809474" indent="0">
              <a:buNone/>
              <a:defRPr sz="1600">
                <a:solidFill>
                  <a:schemeClr val="tx1">
                    <a:tint val="75000"/>
                  </a:schemeClr>
                </a:solidFill>
              </a:defRPr>
            </a:lvl8pPr>
            <a:lvl9pPr marL="4353685"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lIns="45711" tIns="22855" rIns="45711" bIns="22855"/>
          <a:lstStyle/>
          <a:p>
            <a:pPr defTabSz="1088421"/>
            <a:fld id="{F9E5E443-43CC-47C0-B016-9A203293290C}" type="datetimeFigureOut">
              <a:rPr lang="en-US" sz="2100" smtClean="0">
                <a:solidFill>
                  <a:prstClr val="black"/>
                </a:solidFill>
              </a:rPr>
              <a:pPr defTabSz="1088421"/>
              <a:t>3/18/2020</a:t>
            </a:fld>
            <a:endParaRPr lang="en-US" sz="210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lIns="45711" tIns="22855" rIns="45711" bIns="22855"/>
          <a:lstStyle/>
          <a:p>
            <a:pPr defTabSz="1088421"/>
            <a:endParaRPr lang="en-US" sz="210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lIns="45711" tIns="22855" rIns="45711" bIns="22855"/>
          <a:lstStyle/>
          <a:p>
            <a:pPr defTabSz="1088421"/>
            <a:fld id="{24C77148-22BA-41E4-AAE6-AAE78D0077C6}" type="slidenum">
              <a:rPr lang="en-US" sz="2100" smtClean="0">
                <a:solidFill>
                  <a:prstClr val="black"/>
                </a:solidFill>
              </a:rPr>
              <a:pPr defTabSz="1088421"/>
              <a:t>‹#›</a:t>
            </a:fld>
            <a:endParaRPr lang="en-US" sz="2100">
              <a:solidFill>
                <a:prstClr val="black"/>
              </a:solidFill>
            </a:endParaRPr>
          </a:p>
        </p:txBody>
      </p:sp>
    </p:spTree>
    <p:extLst>
      <p:ext uri="{BB962C8B-B14F-4D97-AF65-F5344CB8AC3E}">
        <p14:creationId xmlns:p14="http://schemas.microsoft.com/office/powerpoint/2010/main" val="1755353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lIns="45711" tIns="22855" rIns="45711" bIns="22855"/>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lIns="45711" tIns="22855" rIns="45711" bIns="22855"/>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lIns="45711" tIns="22855" rIns="45711" bIns="22855"/>
          <a:lstStyle/>
          <a:p>
            <a:pPr defTabSz="1088421"/>
            <a:fld id="{F9E5E443-43CC-47C0-B016-9A203293290C}" type="datetimeFigureOut">
              <a:rPr lang="en-US" sz="2100" smtClean="0">
                <a:solidFill>
                  <a:prstClr val="black"/>
                </a:solidFill>
              </a:rPr>
              <a:pPr defTabSz="1088421"/>
              <a:t>3/18/2020</a:t>
            </a:fld>
            <a:endParaRPr lang="en-US" sz="210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lIns="45711" tIns="22855" rIns="45711" bIns="22855"/>
          <a:lstStyle/>
          <a:p>
            <a:pPr defTabSz="1088421"/>
            <a:endParaRPr lang="en-US" sz="210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lIns="45711" tIns="22855" rIns="45711" bIns="22855"/>
          <a:lstStyle/>
          <a:p>
            <a:pPr defTabSz="1088421"/>
            <a:fld id="{24C77148-22BA-41E4-AAE6-AAE78D0077C6}" type="slidenum">
              <a:rPr lang="en-US" sz="2100" smtClean="0">
                <a:solidFill>
                  <a:prstClr val="black"/>
                </a:solidFill>
              </a:rPr>
              <a:pPr defTabSz="1088421"/>
              <a:t>‹#›</a:t>
            </a:fld>
            <a:endParaRPr lang="en-US" sz="2100">
              <a:solidFill>
                <a:prstClr val="black"/>
              </a:solidFill>
            </a:endParaRPr>
          </a:p>
        </p:txBody>
      </p:sp>
    </p:spTree>
    <p:extLst>
      <p:ext uri="{BB962C8B-B14F-4D97-AF65-F5344CB8AC3E}">
        <p14:creationId xmlns:p14="http://schemas.microsoft.com/office/powerpoint/2010/main" val="1466264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a:prstGeom prst="rect">
            <a:avLst/>
          </a:prstGeom>
        </p:spPr>
        <p:txBody>
          <a:bodyPr lIns="45711" tIns="22855" rIns="45711" bIns="22855" anchor="b"/>
          <a:lstStyle>
            <a:lvl1pPr marL="0" indent="0">
              <a:buNone/>
              <a:defRPr sz="2800" b="1"/>
            </a:lvl1pPr>
            <a:lvl2pPr marL="544211" indent="0">
              <a:buNone/>
              <a:defRPr sz="2400" b="1"/>
            </a:lvl2pPr>
            <a:lvl3pPr marL="1088421" indent="0">
              <a:buNone/>
              <a:defRPr sz="2100" b="1"/>
            </a:lvl3pPr>
            <a:lvl4pPr marL="1632632" indent="0">
              <a:buNone/>
              <a:defRPr sz="1900" b="1"/>
            </a:lvl4pPr>
            <a:lvl5pPr marL="2176843" indent="0">
              <a:buNone/>
              <a:defRPr sz="1900" b="1"/>
            </a:lvl5pPr>
            <a:lvl6pPr marL="2721053" indent="0">
              <a:buNone/>
              <a:defRPr sz="1900" b="1"/>
            </a:lvl6pPr>
            <a:lvl7pPr marL="3265264" indent="0">
              <a:buNone/>
              <a:defRPr sz="1900" b="1"/>
            </a:lvl7pPr>
            <a:lvl8pPr marL="3809474" indent="0">
              <a:buNone/>
              <a:defRPr sz="1900" b="1"/>
            </a:lvl8pPr>
            <a:lvl9pPr marL="4353685" indent="0">
              <a:buNone/>
              <a:defRPr sz="19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a:prstGeom prst="rect">
            <a:avLst/>
          </a:prstGeom>
        </p:spPr>
        <p:txBody>
          <a:bodyPr lIns="45711" tIns="22855" rIns="45711" bIns="22855"/>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lIns="45711" tIns="22855" rIns="45711" bIns="22855" anchor="b"/>
          <a:lstStyle>
            <a:lvl1pPr marL="0" indent="0">
              <a:buNone/>
              <a:defRPr sz="2800" b="1"/>
            </a:lvl1pPr>
            <a:lvl2pPr marL="544211" indent="0">
              <a:buNone/>
              <a:defRPr sz="2400" b="1"/>
            </a:lvl2pPr>
            <a:lvl3pPr marL="1088421" indent="0">
              <a:buNone/>
              <a:defRPr sz="2100" b="1"/>
            </a:lvl3pPr>
            <a:lvl4pPr marL="1632632" indent="0">
              <a:buNone/>
              <a:defRPr sz="1900" b="1"/>
            </a:lvl4pPr>
            <a:lvl5pPr marL="2176843" indent="0">
              <a:buNone/>
              <a:defRPr sz="1900" b="1"/>
            </a:lvl5pPr>
            <a:lvl6pPr marL="2721053" indent="0">
              <a:buNone/>
              <a:defRPr sz="1900" b="1"/>
            </a:lvl6pPr>
            <a:lvl7pPr marL="3265264" indent="0">
              <a:buNone/>
              <a:defRPr sz="1900" b="1"/>
            </a:lvl7pPr>
            <a:lvl8pPr marL="3809474" indent="0">
              <a:buNone/>
              <a:defRPr sz="1900" b="1"/>
            </a:lvl8pPr>
            <a:lvl9pPr marL="4353685"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lIns="45711" tIns="22855" rIns="45711" bIns="22855"/>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lIns="45711" tIns="22855" rIns="45711" bIns="22855"/>
          <a:lstStyle/>
          <a:p>
            <a:pPr defTabSz="1088421"/>
            <a:fld id="{F9E5E443-43CC-47C0-B016-9A203293290C}" type="datetimeFigureOut">
              <a:rPr lang="en-US" sz="2100" smtClean="0">
                <a:solidFill>
                  <a:prstClr val="black"/>
                </a:solidFill>
              </a:rPr>
              <a:pPr defTabSz="1088421"/>
              <a:t>3/18/2020</a:t>
            </a:fld>
            <a:endParaRPr lang="en-US" sz="2100">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lIns="45711" tIns="22855" rIns="45711" bIns="22855"/>
          <a:lstStyle/>
          <a:p>
            <a:pPr defTabSz="1088421"/>
            <a:endParaRPr lang="en-US" sz="2100">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lIns="45711" tIns="22855" rIns="45711" bIns="22855"/>
          <a:lstStyle/>
          <a:p>
            <a:pPr defTabSz="1088421"/>
            <a:fld id="{24C77148-22BA-41E4-AAE6-AAE78D0077C6}" type="slidenum">
              <a:rPr lang="en-US" sz="2100" smtClean="0">
                <a:solidFill>
                  <a:prstClr val="black"/>
                </a:solidFill>
              </a:rPr>
              <a:pPr defTabSz="1088421"/>
              <a:t>‹#›</a:t>
            </a:fld>
            <a:endParaRPr lang="en-US" sz="2100">
              <a:solidFill>
                <a:prstClr val="black"/>
              </a:solidFill>
            </a:endParaRPr>
          </a:p>
        </p:txBody>
      </p:sp>
    </p:spTree>
    <p:extLst>
      <p:ext uri="{BB962C8B-B14F-4D97-AF65-F5344CB8AC3E}">
        <p14:creationId xmlns:p14="http://schemas.microsoft.com/office/powerpoint/2010/main" val="2230095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lIns="45711" tIns="22855" rIns="45711" bIns="22855"/>
          <a:lstStyle/>
          <a:p>
            <a:pPr defTabSz="1088421"/>
            <a:fld id="{F9E5E443-43CC-47C0-B016-9A203293290C}" type="datetimeFigureOut">
              <a:rPr lang="en-US" sz="2100" smtClean="0">
                <a:solidFill>
                  <a:prstClr val="black"/>
                </a:solidFill>
              </a:rPr>
              <a:pPr defTabSz="1088421"/>
              <a:t>3/18/2020</a:t>
            </a:fld>
            <a:endParaRPr lang="en-US" sz="2100">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lIns="45711" tIns="22855" rIns="45711" bIns="22855"/>
          <a:lstStyle/>
          <a:p>
            <a:pPr defTabSz="1088421"/>
            <a:endParaRPr lang="en-US" sz="2100">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lIns="45711" tIns="22855" rIns="45711" bIns="22855"/>
          <a:lstStyle/>
          <a:p>
            <a:pPr defTabSz="1088421"/>
            <a:fld id="{24C77148-22BA-41E4-AAE6-AAE78D0077C6}" type="slidenum">
              <a:rPr lang="en-US" sz="2100" smtClean="0">
                <a:solidFill>
                  <a:prstClr val="black"/>
                </a:solidFill>
              </a:rPr>
              <a:pPr defTabSz="1088421"/>
              <a:t>‹#›</a:t>
            </a:fld>
            <a:endParaRPr lang="en-US" sz="2100">
              <a:solidFill>
                <a:prstClr val="black"/>
              </a:solidFill>
            </a:endParaRPr>
          </a:p>
        </p:txBody>
      </p:sp>
    </p:spTree>
    <p:extLst>
      <p:ext uri="{BB962C8B-B14F-4D97-AF65-F5344CB8AC3E}">
        <p14:creationId xmlns:p14="http://schemas.microsoft.com/office/powerpoint/2010/main" val="3126679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2105AC-0EEE-4CFD-A71A-3B3B46B8992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C6248B2F-D243-4129-BA34-69CF154495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D95C62E0-9CD9-49B6-96C2-1DD70329611F}"/>
              </a:ext>
            </a:extLst>
          </p:cNvPr>
          <p:cNvSpPr>
            <a:spLocks noGrp="1"/>
          </p:cNvSpPr>
          <p:nvPr>
            <p:ph type="dt" sz="half" idx="10"/>
          </p:nvPr>
        </p:nvSpPr>
        <p:spPr/>
        <p:txBody>
          <a:bodyPr/>
          <a:lstStyle/>
          <a:p>
            <a:fld id="{46374A9C-1B12-4F59-AD8D-A4633FFB0FF2}" type="datetimeFigureOut">
              <a:rPr lang="vi-VN" smtClean="0"/>
              <a:t>18/03/2020</a:t>
            </a:fld>
            <a:endParaRPr lang="vi-VN"/>
          </a:p>
        </p:txBody>
      </p:sp>
      <p:sp>
        <p:nvSpPr>
          <p:cNvPr id="5" name="Footer Placeholder 4">
            <a:extLst>
              <a:ext uri="{FF2B5EF4-FFF2-40B4-BE49-F238E27FC236}">
                <a16:creationId xmlns:a16="http://schemas.microsoft.com/office/drawing/2014/main" xmlns="" id="{A1F5D981-CC4D-4FAA-B250-24AE7A18FB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FC16043C-4650-462D-A891-D269447E6959}"/>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1451963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lIns="45711" tIns="22855" rIns="45711" bIns="22855"/>
          <a:lstStyle/>
          <a:p>
            <a:pPr defTabSz="1088421"/>
            <a:fld id="{F9E5E443-43CC-47C0-B016-9A203293290C}" type="datetimeFigureOut">
              <a:rPr lang="en-US" sz="2100" smtClean="0">
                <a:solidFill>
                  <a:prstClr val="black"/>
                </a:solidFill>
              </a:rPr>
              <a:pPr defTabSz="1088421"/>
              <a:t>3/18/2020</a:t>
            </a:fld>
            <a:endParaRPr lang="en-US" sz="2100">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lIns="45711" tIns="22855" rIns="45711" bIns="22855"/>
          <a:lstStyle/>
          <a:p>
            <a:pPr defTabSz="1088421"/>
            <a:endParaRPr lang="en-US" sz="2100">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lIns="45711" tIns="22855" rIns="45711" bIns="22855"/>
          <a:lstStyle/>
          <a:p>
            <a:pPr defTabSz="1088421"/>
            <a:fld id="{24C77148-22BA-41E4-AAE6-AAE78D0077C6}" type="slidenum">
              <a:rPr lang="en-US" sz="2100" smtClean="0">
                <a:solidFill>
                  <a:prstClr val="black"/>
                </a:solidFill>
              </a:rPr>
              <a:pPr defTabSz="1088421"/>
              <a:t>‹#›</a:t>
            </a:fld>
            <a:endParaRPr lang="en-US" sz="2100">
              <a:solidFill>
                <a:prstClr val="black"/>
              </a:solidFill>
            </a:endParaRPr>
          </a:p>
        </p:txBody>
      </p:sp>
    </p:spTree>
    <p:extLst>
      <p:ext uri="{BB962C8B-B14F-4D97-AF65-F5344CB8AC3E}">
        <p14:creationId xmlns:p14="http://schemas.microsoft.com/office/powerpoint/2010/main" val="3892110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lIns="45711" tIns="22855" rIns="45711" bIns="22855"/>
          <a:lstStyle>
            <a:lvl1pPr>
              <a:defRPr sz="3800"/>
            </a:lvl1pPr>
            <a:lvl2pPr>
              <a:defRPr sz="3300"/>
            </a:lvl2pPr>
            <a:lvl3pPr>
              <a:defRPr sz="28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lIns="45711" tIns="22855" rIns="45711" bIns="22855"/>
          <a:lstStyle>
            <a:lvl1pPr marL="0" indent="0">
              <a:buNone/>
              <a:defRPr sz="1600"/>
            </a:lvl1pPr>
            <a:lvl2pPr marL="544211" indent="0">
              <a:buNone/>
              <a:defRPr sz="1400"/>
            </a:lvl2pPr>
            <a:lvl3pPr marL="1088421" indent="0">
              <a:buNone/>
              <a:defRPr sz="1200"/>
            </a:lvl3pPr>
            <a:lvl4pPr marL="1632632" indent="0">
              <a:buNone/>
              <a:defRPr sz="1000"/>
            </a:lvl4pPr>
            <a:lvl5pPr marL="2176843" indent="0">
              <a:buNone/>
              <a:defRPr sz="1000"/>
            </a:lvl5pPr>
            <a:lvl6pPr marL="2721053" indent="0">
              <a:buNone/>
              <a:defRPr sz="1000"/>
            </a:lvl6pPr>
            <a:lvl7pPr marL="3265264" indent="0">
              <a:buNone/>
              <a:defRPr sz="1000"/>
            </a:lvl7pPr>
            <a:lvl8pPr marL="3809474" indent="0">
              <a:buNone/>
              <a:defRPr sz="1000"/>
            </a:lvl8pPr>
            <a:lvl9pPr marL="4353685"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lIns="45711" tIns="22855" rIns="45711" bIns="22855"/>
          <a:lstStyle/>
          <a:p>
            <a:pPr defTabSz="1088421"/>
            <a:fld id="{F9E5E443-43CC-47C0-B016-9A203293290C}" type="datetimeFigureOut">
              <a:rPr lang="en-US" sz="2100" smtClean="0">
                <a:solidFill>
                  <a:prstClr val="black"/>
                </a:solidFill>
              </a:rPr>
              <a:pPr defTabSz="1088421"/>
              <a:t>3/18/2020</a:t>
            </a:fld>
            <a:endParaRPr lang="en-US" sz="210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lIns="45711" tIns="22855" rIns="45711" bIns="22855"/>
          <a:lstStyle/>
          <a:p>
            <a:pPr defTabSz="1088421"/>
            <a:endParaRPr lang="en-US" sz="210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lIns="45711" tIns="22855" rIns="45711" bIns="22855"/>
          <a:lstStyle/>
          <a:p>
            <a:pPr defTabSz="1088421"/>
            <a:fld id="{24C77148-22BA-41E4-AAE6-AAE78D0077C6}" type="slidenum">
              <a:rPr lang="en-US" sz="2100" smtClean="0">
                <a:solidFill>
                  <a:prstClr val="black"/>
                </a:solidFill>
              </a:rPr>
              <a:pPr defTabSz="1088421"/>
              <a:t>‹#›</a:t>
            </a:fld>
            <a:endParaRPr lang="en-US" sz="2100">
              <a:solidFill>
                <a:prstClr val="black"/>
              </a:solidFill>
            </a:endParaRPr>
          </a:p>
        </p:txBody>
      </p:sp>
    </p:spTree>
    <p:extLst>
      <p:ext uri="{BB962C8B-B14F-4D97-AF65-F5344CB8AC3E}">
        <p14:creationId xmlns:p14="http://schemas.microsoft.com/office/powerpoint/2010/main" val="2744743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a:prstGeom prst="rect">
            <a:avLst/>
          </a:prstGeo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lIns="45711" tIns="22855" rIns="45711" bIns="22855"/>
          <a:lstStyle>
            <a:lvl1pPr marL="0" indent="0">
              <a:buNone/>
              <a:defRPr sz="3800"/>
            </a:lvl1pPr>
            <a:lvl2pPr marL="544211" indent="0">
              <a:buNone/>
              <a:defRPr sz="3300"/>
            </a:lvl2pPr>
            <a:lvl3pPr marL="1088421" indent="0">
              <a:buNone/>
              <a:defRPr sz="2800"/>
            </a:lvl3pPr>
            <a:lvl4pPr marL="1632632" indent="0">
              <a:buNone/>
              <a:defRPr sz="2400"/>
            </a:lvl4pPr>
            <a:lvl5pPr marL="2176843" indent="0">
              <a:buNone/>
              <a:defRPr sz="2400"/>
            </a:lvl5pPr>
            <a:lvl6pPr marL="2721053" indent="0">
              <a:buNone/>
              <a:defRPr sz="2400"/>
            </a:lvl6pPr>
            <a:lvl7pPr marL="3265264" indent="0">
              <a:buNone/>
              <a:defRPr sz="2400"/>
            </a:lvl7pPr>
            <a:lvl8pPr marL="3809474" indent="0">
              <a:buNone/>
              <a:defRPr sz="2400"/>
            </a:lvl8pPr>
            <a:lvl9pPr marL="4353685" indent="0">
              <a:buNone/>
              <a:defRPr sz="2400"/>
            </a:lvl9pPr>
          </a:lstStyle>
          <a:p>
            <a:endParaRPr lang="en-US"/>
          </a:p>
        </p:txBody>
      </p:sp>
      <p:sp>
        <p:nvSpPr>
          <p:cNvPr id="4" name="Text Placeholder 3"/>
          <p:cNvSpPr>
            <a:spLocks noGrp="1"/>
          </p:cNvSpPr>
          <p:nvPr>
            <p:ph type="body" sz="half" idx="2"/>
          </p:nvPr>
        </p:nvSpPr>
        <p:spPr>
          <a:xfrm>
            <a:off x="2389718" y="5367338"/>
            <a:ext cx="7315200" cy="804862"/>
          </a:xfrm>
          <a:prstGeom prst="rect">
            <a:avLst/>
          </a:prstGeom>
        </p:spPr>
        <p:txBody>
          <a:bodyPr lIns="45711" tIns="22855" rIns="45711" bIns="22855"/>
          <a:lstStyle>
            <a:lvl1pPr marL="0" indent="0">
              <a:buNone/>
              <a:defRPr sz="1600"/>
            </a:lvl1pPr>
            <a:lvl2pPr marL="544211" indent="0">
              <a:buNone/>
              <a:defRPr sz="1400"/>
            </a:lvl2pPr>
            <a:lvl3pPr marL="1088421" indent="0">
              <a:buNone/>
              <a:defRPr sz="1200"/>
            </a:lvl3pPr>
            <a:lvl4pPr marL="1632632" indent="0">
              <a:buNone/>
              <a:defRPr sz="1000"/>
            </a:lvl4pPr>
            <a:lvl5pPr marL="2176843" indent="0">
              <a:buNone/>
              <a:defRPr sz="1000"/>
            </a:lvl5pPr>
            <a:lvl6pPr marL="2721053" indent="0">
              <a:buNone/>
              <a:defRPr sz="1000"/>
            </a:lvl6pPr>
            <a:lvl7pPr marL="3265264" indent="0">
              <a:buNone/>
              <a:defRPr sz="1000"/>
            </a:lvl7pPr>
            <a:lvl8pPr marL="3809474" indent="0">
              <a:buNone/>
              <a:defRPr sz="1000"/>
            </a:lvl8pPr>
            <a:lvl9pPr marL="4353685"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lIns="45711" tIns="22855" rIns="45711" bIns="22855"/>
          <a:lstStyle/>
          <a:p>
            <a:pPr defTabSz="1088421"/>
            <a:fld id="{F9E5E443-43CC-47C0-B016-9A203293290C}" type="datetimeFigureOut">
              <a:rPr lang="en-US" sz="2100" smtClean="0">
                <a:solidFill>
                  <a:prstClr val="black"/>
                </a:solidFill>
              </a:rPr>
              <a:pPr defTabSz="1088421"/>
              <a:t>3/18/2020</a:t>
            </a:fld>
            <a:endParaRPr lang="en-US" sz="210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lIns="45711" tIns="22855" rIns="45711" bIns="22855"/>
          <a:lstStyle/>
          <a:p>
            <a:pPr defTabSz="1088421"/>
            <a:endParaRPr lang="en-US" sz="210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lIns="45711" tIns="22855" rIns="45711" bIns="22855"/>
          <a:lstStyle/>
          <a:p>
            <a:pPr defTabSz="1088421"/>
            <a:fld id="{24C77148-22BA-41E4-AAE6-AAE78D0077C6}" type="slidenum">
              <a:rPr lang="en-US" sz="2100" smtClean="0">
                <a:solidFill>
                  <a:prstClr val="black"/>
                </a:solidFill>
              </a:rPr>
              <a:pPr defTabSz="1088421"/>
              <a:t>‹#›</a:t>
            </a:fld>
            <a:endParaRPr lang="en-US" sz="2100">
              <a:solidFill>
                <a:prstClr val="black"/>
              </a:solidFill>
            </a:endParaRPr>
          </a:p>
        </p:txBody>
      </p:sp>
    </p:spTree>
    <p:extLst>
      <p:ext uri="{BB962C8B-B14F-4D97-AF65-F5344CB8AC3E}">
        <p14:creationId xmlns:p14="http://schemas.microsoft.com/office/powerpoint/2010/main" val="5596466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lIns="45711" tIns="22855" rIns="45711" bIns="2285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lIns="45711" tIns="22855" rIns="45711" bIns="22855"/>
          <a:lstStyle/>
          <a:p>
            <a:pPr defTabSz="1088421"/>
            <a:fld id="{F9E5E443-43CC-47C0-B016-9A203293290C}" type="datetimeFigureOut">
              <a:rPr lang="en-US" sz="2100" smtClean="0">
                <a:solidFill>
                  <a:prstClr val="black"/>
                </a:solidFill>
              </a:rPr>
              <a:pPr defTabSz="1088421"/>
              <a:t>3/18/2020</a:t>
            </a:fld>
            <a:endParaRPr lang="en-US" sz="210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lIns="45711" tIns="22855" rIns="45711" bIns="22855"/>
          <a:lstStyle/>
          <a:p>
            <a:pPr defTabSz="1088421"/>
            <a:endParaRPr lang="en-US" sz="210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lIns="45711" tIns="22855" rIns="45711" bIns="22855"/>
          <a:lstStyle/>
          <a:p>
            <a:pPr defTabSz="1088421"/>
            <a:fld id="{24C77148-22BA-41E4-AAE6-AAE78D0077C6}" type="slidenum">
              <a:rPr lang="en-US" sz="2100" smtClean="0">
                <a:solidFill>
                  <a:prstClr val="black"/>
                </a:solidFill>
              </a:rPr>
              <a:pPr defTabSz="1088421"/>
              <a:t>‹#›</a:t>
            </a:fld>
            <a:endParaRPr lang="en-US" sz="2100">
              <a:solidFill>
                <a:prstClr val="black"/>
              </a:solidFill>
            </a:endParaRPr>
          </a:p>
        </p:txBody>
      </p:sp>
    </p:spTree>
    <p:extLst>
      <p:ext uri="{BB962C8B-B14F-4D97-AF65-F5344CB8AC3E}">
        <p14:creationId xmlns:p14="http://schemas.microsoft.com/office/powerpoint/2010/main" val="2565610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lIns="45711" tIns="22855" rIns="45711" bIns="2285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lIns="45711" tIns="22855" rIns="45711" bIns="22855"/>
          <a:lstStyle/>
          <a:p>
            <a:pPr defTabSz="1088421"/>
            <a:fld id="{F9E5E443-43CC-47C0-B016-9A203293290C}" type="datetimeFigureOut">
              <a:rPr lang="en-US" sz="2100" smtClean="0">
                <a:solidFill>
                  <a:prstClr val="black"/>
                </a:solidFill>
              </a:rPr>
              <a:pPr defTabSz="1088421"/>
              <a:t>3/18/2020</a:t>
            </a:fld>
            <a:endParaRPr lang="en-US" sz="210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lIns="45711" tIns="22855" rIns="45711" bIns="22855"/>
          <a:lstStyle/>
          <a:p>
            <a:pPr defTabSz="1088421"/>
            <a:endParaRPr lang="en-US" sz="210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lIns="45711" tIns="22855" rIns="45711" bIns="22855"/>
          <a:lstStyle/>
          <a:p>
            <a:pPr defTabSz="1088421"/>
            <a:fld id="{24C77148-22BA-41E4-AAE6-AAE78D0077C6}" type="slidenum">
              <a:rPr lang="en-US" sz="2100" smtClean="0">
                <a:solidFill>
                  <a:prstClr val="black"/>
                </a:solidFill>
              </a:rPr>
              <a:pPr defTabSz="1088421"/>
              <a:t>‹#›</a:t>
            </a:fld>
            <a:endParaRPr lang="en-US" sz="2100">
              <a:solidFill>
                <a:prstClr val="black"/>
              </a:solidFill>
            </a:endParaRPr>
          </a:p>
        </p:txBody>
      </p:sp>
    </p:spTree>
    <p:extLst>
      <p:ext uri="{BB962C8B-B14F-4D97-AF65-F5344CB8AC3E}">
        <p14:creationId xmlns:p14="http://schemas.microsoft.com/office/powerpoint/2010/main" val="13405108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3"/>
            <a:ext cx="2844801" cy="365125"/>
          </a:xfrm>
          <a:prstGeom prst="rect">
            <a:avLst/>
          </a:prstGeom>
        </p:spPr>
        <p:txBody>
          <a:bodyPr lIns="45704" tIns="22852" rIns="45704" bIns="22852"/>
          <a:lstStyle/>
          <a:p>
            <a:pPr defTabSz="1088421"/>
            <a:fld id="{D15044BE-B3F3-4258-B55D-9238C2EBFDF1}" type="datetimeFigureOut">
              <a:rPr lang="en-US" sz="2100" smtClean="0">
                <a:solidFill>
                  <a:prstClr val="black"/>
                </a:solidFill>
              </a:rPr>
              <a:pPr defTabSz="1088421"/>
              <a:t>3/18/2020</a:t>
            </a:fld>
            <a:endParaRPr lang="en-US" sz="2100">
              <a:solidFill>
                <a:prstClr val="black"/>
              </a:solidFill>
            </a:endParaRPr>
          </a:p>
        </p:txBody>
      </p:sp>
      <p:sp>
        <p:nvSpPr>
          <p:cNvPr id="5" name="Footer Placeholder 4"/>
          <p:cNvSpPr>
            <a:spLocks noGrp="1"/>
          </p:cNvSpPr>
          <p:nvPr>
            <p:ph type="ftr" sz="quarter" idx="11"/>
          </p:nvPr>
        </p:nvSpPr>
        <p:spPr>
          <a:xfrm>
            <a:off x="4165603" y="6356353"/>
            <a:ext cx="3860800" cy="365125"/>
          </a:xfrm>
          <a:prstGeom prst="rect">
            <a:avLst/>
          </a:prstGeom>
        </p:spPr>
        <p:txBody>
          <a:bodyPr lIns="45704" tIns="22852" rIns="45704" bIns="22852"/>
          <a:lstStyle/>
          <a:p>
            <a:pPr defTabSz="1088421"/>
            <a:endParaRPr lang="en-US" sz="2100">
              <a:solidFill>
                <a:prstClr val="black"/>
              </a:solidFill>
            </a:endParaRPr>
          </a:p>
        </p:txBody>
      </p:sp>
      <p:sp>
        <p:nvSpPr>
          <p:cNvPr id="6" name="Slide Number Placeholder 5"/>
          <p:cNvSpPr>
            <a:spLocks noGrp="1"/>
          </p:cNvSpPr>
          <p:nvPr>
            <p:ph type="sldNum" sz="quarter" idx="12"/>
          </p:nvPr>
        </p:nvSpPr>
        <p:spPr>
          <a:xfrm>
            <a:off x="8737602" y="6356353"/>
            <a:ext cx="2844801" cy="365125"/>
          </a:xfrm>
          <a:prstGeom prst="rect">
            <a:avLst/>
          </a:prstGeom>
        </p:spPr>
        <p:txBody>
          <a:bodyPr lIns="45704" tIns="22852" rIns="45704" bIns="22852"/>
          <a:lstStyle/>
          <a:p>
            <a:pPr defTabSz="1088421"/>
            <a:fld id="{E56A0A80-8336-46B1-B89F-89FB7E7362A5}" type="slidenum">
              <a:rPr lang="en-US" sz="2100" smtClean="0">
                <a:solidFill>
                  <a:prstClr val="black"/>
                </a:solidFill>
              </a:rPr>
              <a:pPr defTabSz="1088421"/>
              <a:t>‹#›</a:t>
            </a:fld>
            <a:endParaRPr lang="en-US" sz="2100">
              <a:solidFill>
                <a:prstClr val="black"/>
              </a:solidFill>
            </a:endParaRPr>
          </a:p>
        </p:txBody>
      </p:sp>
    </p:spTree>
    <p:extLst>
      <p:ext uri="{BB962C8B-B14F-4D97-AF65-F5344CB8AC3E}">
        <p14:creationId xmlns:p14="http://schemas.microsoft.com/office/powerpoint/2010/main" val="238548711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1" y="6356351"/>
            <a:ext cx="2844800" cy="365125"/>
          </a:xfrm>
          <a:prstGeom prst="rect">
            <a:avLst/>
          </a:prstGeom>
        </p:spPr>
        <p:txBody>
          <a:bodyPr lIns="45711" tIns="22855" rIns="45711" bIns="22855"/>
          <a:lstStyle/>
          <a:p>
            <a:pPr defTabSz="1088421"/>
            <a:fld id="{D15044BE-B3F3-4258-B55D-9238C2EBFDF1}" type="datetimeFigureOut">
              <a:rPr lang="en-US" sz="2100" smtClean="0">
                <a:solidFill>
                  <a:prstClr val="black"/>
                </a:solidFill>
              </a:rPr>
              <a:pPr defTabSz="1088421"/>
              <a:t>3/18/2020</a:t>
            </a:fld>
            <a:endParaRPr lang="en-US" sz="210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lIns="45711" tIns="22855" rIns="45711" bIns="22855"/>
          <a:lstStyle/>
          <a:p>
            <a:pPr defTabSz="1088421"/>
            <a:endParaRPr lang="en-US" sz="2100">
              <a:solidFill>
                <a:prstClr val="black"/>
              </a:solidFill>
            </a:endParaRPr>
          </a:p>
        </p:txBody>
      </p:sp>
      <p:sp>
        <p:nvSpPr>
          <p:cNvPr id="6" name="Slide Number Placeholder 5"/>
          <p:cNvSpPr>
            <a:spLocks noGrp="1"/>
          </p:cNvSpPr>
          <p:nvPr>
            <p:ph type="sldNum" sz="quarter" idx="12"/>
          </p:nvPr>
        </p:nvSpPr>
        <p:spPr>
          <a:xfrm>
            <a:off x="8737601" y="6356351"/>
            <a:ext cx="2844800" cy="365125"/>
          </a:xfrm>
          <a:prstGeom prst="rect">
            <a:avLst/>
          </a:prstGeom>
        </p:spPr>
        <p:txBody>
          <a:bodyPr lIns="45711" tIns="22855" rIns="45711" bIns="22855"/>
          <a:lstStyle/>
          <a:p>
            <a:pPr defTabSz="1088421"/>
            <a:fld id="{E56A0A80-8336-46B1-B89F-89FB7E7362A5}" type="slidenum">
              <a:rPr lang="en-US" sz="2100" smtClean="0">
                <a:solidFill>
                  <a:prstClr val="black"/>
                </a:solidFill>
              </a:rPr>
              <a:pPr defTabSz="1088421"/>
              <a:t>‹#›</a:t>
            </a:fld>
            <a:endParaRPr lang="en-US" sz="2100">
              <a:solidFill>
                <a:prstClr val="black"/>
              </a:solidFill>
            </a:endParaRPr>
          </a:p>
        </p:txBody>
      </p:sp>
    </p:spTree>
    <p:extLst>
      <p:ext uri="{BB962C8B-B14F-4D97-AF65-F5344CB8AC3E}">
        <p14:creationId xmlns:p14="http://schemas.microsoft.com/office/powerpoint/2010/main" val="421715721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1"/>
            <a:ext cx="2844800" cy="365125"/>
          </a:xfrm>
          <a:prstGeom prst="rect">
            <a:avLst/>
          </a:prstGeom>
        </p:spPr>
        <p:txBody>
          <a:bodyPr lIns="45711" tIns="22855" rIns="45711" bIns="22855"/>
          <a:lstStyle/>
          <a:p>
            <a:pPr defTabSz="1088421"/>
            <a:fld id="{D15044BE-B3F3-4258-B55D-9238C2EBFDF1}" type="datetimeFigureOut">
              <a:rPr lang="en-US" sz="2100" smtClean="0">
                <a:solidFill>
                  <a:prstClr val="black"/>
                </a:solidFill>
              </a:rPr>
              <a:pPr defTabSz="1088421"/>
              <a:t>3/18/2020</a:t>
            </a:fld>
            <a:endParaRPr lang="en-US" sz="210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lIns="45711" tIns="22855" rIns="45711" bIns="22855"/>
          <a:lstStyle/>
          <a:p>
            <a:pPr defTabSz="1088421"/>
            <a:endParaRPr lang="en-US" sz="210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lIns="45711" tIns="22855" rIns="45711" bIns="22855"/>
          <a:lstStyle/>
          <a:p>
            <a:pPr defTabSz="1088421"/>
            <a:fld id="{E56A0A80-8336-46B1-B89F-89FB7E7362A5}" type="slidenum">
              <a:rPr lang="en-US" sz="2100" smtClean="0">
                <a:solidFill>
                  <a:prstClr val="black"/>
                </a:solidFill>
              </a:rPr>
              <a:pPr defTabSz="1088421"/>
              <a:t>‹#›</a:t>
            </a:fld>
            <a:endParaRPr lang="en-US" sz="2100">
              <a:solidFill>
                <a:prstClr val="black"/>
              </a:solidFill>
            </a:endParaRPr>
          </a:p>
        </p:txBody>
      </p:sp>
    </p:spTree>
    <p:extLst>
      <p:ext uri="{BB962C8B-B14F-4D97-AF65-F5344CB8AC3E}">
        <p14:creationId xmlns:p14="http://schemas.microsoft.com/office/powerpoint/2010/main" val="41853912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D0A10A-28CD-4427-9D29-C8D9D1A9D7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3E7F6722-5CA1-42F5-B63E-BCD70E878A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8634E12-F3C5-41A9-A2AB-C59C880D590E}"/>
              </a:ext>
            </a:extLst>
          </p:cNvPr>
          <p:cNvSpPr>
            <a:spLocks noGrp="1"/>
          </p:cNvSpPr>
          <p:nvPr>
            <p:ph type="dt" sz="half" idx="10"/>
          </p:nvPr>
        </p:nvSpPr>
        <p:spPr/>
        <p:txBody>
          <a:bodyPr/>
          <a:lstStyle/>
          <a:p>
            <a:fld id="{46374A9C-1B12-4F59-AD8D-A4633FFB0FF2}" type="datetimeFigureOut">
              <a:rPr lang="vi-VN" smtClean="0"/>
              <a:t>18/03/2020</a:t>
            </a:fld>
            <a:endParaRPr lang="vi-VN"/>
          </a:p>
        </p:txBody>
      </p:sp>
      <p:sp>
        <p:nvSpPr>
          <p:cNvPr id="5" name="Footer Placeholder 4">
            <a:extLst>
              <a:ext uri="{FF2B5EF4-FFF2-40B4-BE49-F238E27FC236}">
                <a16:creationId xmlns:a16="http://schemas.microsoft.com/office/drawing/2014/main" xmlns="" id="{3DD062CF-29E0-45C5-82B6-0C6C8DB5F33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A07DCAD3-C8EA-4942-943F-C7F83D838BCB}"/>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150571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6D3D45-7C80-464F-A924-F5C2F44A416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F06C8D3A-B938-4AC8-B902-2B1F0DD1A4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4F7053E4-475F-4DE4-AA8A-85AB5C1185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820B1A12-EA60-4682-A2B8-6B4534A25CBF}"/>
              </a:ext>
            </a:extLst>
          </p:cNvPr>
          <p:cNvSpPr>
            <a:spLocks noGrp="1"/>
          </p:cNvSpPr>
          <p:nvPr>
            <p:ph type="dt" sz="half" idx="10"/>
          </p:nvPr>
        </p:nvSpPr>
        <p:spPr/>
        <p:txBody>
          <a:bodyPr/>
          <a:lstStyle/>
          <a:p>
            <a:fld id="{46374A9C-1B12-4F59-AD8D-A4633FFB0FF2}" type="datetimeFigureOut">
              <a:rPr lang="vi-VN" smtClean="0"/>
              <a:t>18/03/2020</a:t>
            </a:fld>
            <a:endParaRPr lang="vi-VN"/>
          </a:p>
        </p:txBody>
      </p:sp>
      <p:sp>
        <p:nvSpPr>
          <p:cNvPr id="6" name="Footer Placeholder 5">
            <a:extLst>
              <a:ext uri="{FF2B5EF4-FFF2-40B4-BE49-F238E27FC236}">
                <a16:creationId xmlns:a16="http://schemas.microsoft.com/office/drawing/2014/main" xmlns="" id="{875DB90E-BCC7-4F1F-A3CB-FDB4838F596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2D6E8246-6931-4B65-B556-4CA6C6D7201A}"/>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3049782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902D03-C62D-49DE-87D7-10EB7546CCA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75CB0F02-6E42-4829-8BF0-540C1DA4AB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4AE3843-87EC-4027-9AD7-149719DB7B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968C0BDE-0C18-4007-AC7C-EF3E665DBB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35670DF-A394-46A4-A981-1516F5AB1B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9C43D95A-7ECD-4460-A322-AC0E69C8F909}"/>
              </a:ext>
            </a:extLst>
          </p:cNvPr>
          <p:cNvSpPr>
            <a:spLocks noGrp="1"/>
          </p:cNvSpPr>
          <p:nvPr>
            <p:ph type="dt" sz="half" idx="10"/>
          </p:nvPr>
        </p:nvSpPr>
        <p:spPr/>
        <p:txBody>
          <a:bodyPr/>
          <a:lstStyle/>
          <a:p>
            <a:fld id="{46374A9C-1B12-4F59-AD8D-A4633FFB0FF2}" type="datetimeFigureOut">
              <a:rPr lang="vi-VN" smtClean="0"/>
              <a:t>18/03/2020</a:t>
            </a:fld>
            <a:endParaRPr lang="vi-VN"/>
          </a:p>
        </p:txBody>
      </p:sp>
      <p:sp>
        <p:nvSpPr>
          <p:cNvPr id="8" name="Footer Placeholder 7">
            <a:extLst>
              <a:ext uri="{FF2B5EF4-FFF2-40B4-BE49-F238E27FC236}">
                <a16:creationId xmlns:a16="http://schemas.microsoft.com/office/drawing/2014/main" xmlns="" id="{C813A6DE-0B47-4EC4-97EA-3289A8D064E4}"/>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33256A31-07A4-4DEE-AE30-242FD047CCC4}"/>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30262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4A49AE-C3E5-42E3-BC48-9DB0A02A516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DA285538-0E52-4F49-9013-D62F8949D5CE}"/>
              </a:ext>
            </a:extLst>
          </p:cNvPr>
          <p:cNvSpPr>
            <a:spLocks noGrp="1"/>
          </p:cNvSpPr>
          <p:nvPr>
            <p:ph type="dt" sz="half" idx="10"/>
          </p:nvPr>
        </p:nvSpPr>
        <p:spPr/>
        <p:txBody>
          <a:bodyPr/>
          <a:lstStyle/>
          <a:p>
            <a:fld id="{46374A9C-1B12-4F59-AD8D-A4633FFB0FF2}" type="datetimeFigureOut">
              <a:rPr lang="vi-VN" smtClean="0"/>
              <a:t>18/03/2020</a:t>
            </a:fld>
            <a:endParaRPr lang="vi-VN"/>
          </a:p>
        </p:txBody>
      </p:sp>
      <p:sp>
        <p:nvSpPr>
          <p:cNvPr id="4" name="Footer Placeholder 3">
            <a:extLst>
              <a:ext uri="{FF2B5EF4-FFF2-40B4-BE49-F238E27FC236}">
                <a16:creationId xmlns:a16="http://schemas.microsoft.com/office/drawing/2014/main" xmlns="" id="{C0C8949A-7B29-4717-BB3A-9FB140DFB042}"/>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57FBA2FE-C467-4D36-8950-90A965189AA4}"/>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158686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BA131EB-0FA3-485C-B264-6D1D55D3846E}"/>
              </a:ext>
            </a:extLst>
          </p:cNvPr>
          <p:cNvSpPr>
            <a:spLocks noGrp="1"/>
          </p:cNvSpPr>
          <p:nvPr>
            <p:ph type="dt" sz="half" idx="10"/>
          </p:nvPr>
        </p:nvSpPr>
        <p:spPr/>
        <p:txBody>
          <a:bodyPr/>
          <a:lstStyle/>
          <a:p>
            <a:fld id="{46374A9C-1B12-4F59-AD8D-A4633FFB0FF2}" type="datetimeFigureOut">
              <a:rPr lang="vi-VN" smtClean="0"/>
              <a:t>18/03/2020</a:t>
            </a:fld>
            <a:endParaRPr lang="vi-VN"/>
          </a:p>
        </p:txBody>
      </p:sp>
      <p:sp>
        <p:nvSpPr>
          <p:cNvPr id="3" name="Footer Placeholder 2">
            <a:extLst>
              <a:ext uri="{FF2B5EF4-FFF2-40B4-BE49-F238E27FC236}">
                <a16:creationId xmlns:a16="http://schemas.microsoft.com/office/drawing/2014/main" xmlns="" id="{2EF8E50C-0112-4779-8E51-BEECDAA9CFF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0C49CAED-8AAB-41FB-BF65-99CDEE1A7A4C}"/>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1061003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1AFA87-4533-47DA-B3E8-FB7B575EBC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4F6F9327-50B3-4140-8BAC-1F54DEB340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3D2B052B-BFCF-438E-AA2A-DC4567CBB5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77387B2-6EFA-4783-B562-FC483649F6EF}"/>
              </a:ext>
            </a:extLst>
          </p:cNvPr>
          <p:cNvSpPr>
            <a:spLocks noGrp="1"/>
          </p:cNvSpPr>
          <p:nvPr>
            <p:ph type="dt" sz="half" idx="10"/>
          </p:nvPr>
        </p:nvSpPr>
        <p:spPr/>
        <p:txBody>
          <a:bodyPr/>
          <a:lstStyle/>
          <a:p>
            <a:fld id="{46374A9C-1B12-4F59-AD8D-A4633FFB0FF2}" type="datetimeFigureOut">
              <a:rPr lang="vi-VN" smtClean="0"/>
              <a:t>18/03/2020</a:t>
            </a:fld>
            <a:endParaRPr lang="vi-VN"/>
          </a:p>
        </p:txBody>
      </p:sp>
      <p:sp>
        <p:nvSpPr>
          <p:cNvPr id="6" name="Footer Placeholder 5">
            <a:extLst>
              <a:ext uri="{FF2B5EF4-FFF2-40B4-BE49-F238E27FC236}">
                <a16:creationId xmlns:a16="http://schemas.microsoft.com/office/drawing/2014/main" xmlns="" id="{12B4FDD7-16D2-4C96-9A80-54E5DD42B13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8D1DA189-ADE9-463A-A71F-FAD1A49770BE}"/>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68590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5C94CE-51CE-4682-BE38-4515B04DF4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A498EFBA-E59B-4713-AFF2-5FCFFC6B71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vi-VN"/>
          </a:p>
        </p:txBody>
      </p:sp>
      <p:sp>
        <p:nvSpPr>
          <p:cNvPr id="4" name="Text Placeholder 3">
            <a:extLst>
              <a:ext uri="{FF2B5EF4-FFF2-40B4-BE49-F238E27FC236}">
                <a16:creationId xmlns:a16="http://schemas.microsoft.com/office/drawing/2014/main" xmlns="" id="{3FE8877E-2D4E-4DC2-A24D-616D88421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D6C14C4-3629-44D3-8659-81DD22EC21FE}"/>
              </a:ext>
            </a:extLst>
          </p:cNvPr>
          <p:cNvSpPr>
            <a:spLocks noGrp="1"/>
          </p:cNvSpPr>
          <p:nvPr>
            <p:ph type="dt" sz="half" idx="10"/>
          </p:nvPr>
        </p:nvSpPr>
        <p:spPr/>
        <p:txBody>
          <a:bodyPr/>
          <a:lstStyle/>
          <a:p>
            <a:fld id="{46374A9C-1B12-4F59-AD8D-A4633FFB0FF2}" type="datetimeFigureOut">
              <a:rPr lang="vi-VN" smtClean="0"/>
              <a:t>18/03/2020</a:t>
            </a:fld>
            <a:endParaRPr lang="vi-VN"/>
          </a:p>
        </p:txBody>
      </p:sp>
      <p:sp>
        <p:nvSpPr>
          <p:cNvPr id="6" name="Footer Placeholder 5">
            <a:extLst>
              <a:ext uri="{FF2B5EF4-FFF2-40B4-BE49-F238E27FC236}">
                <a16:creationId xmlns:a16="http://schemas.microsoft.com/office/drawing/2014/main" xmlns="" id="{E3AB87F7-A4E4-4CEB-A4F1-44385C5DCF9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E64BDC58-5589-42DF-801A-63C12CD607F7}"/>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456776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emf"/><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EE38435-ADED-492E-A651-B04F5D9FC5E8}"/>
              </a:ext>
            </a:extLst>
          </p:cNvPr>
          <p:cNvSpPr>
            <a:spLocks noGrp="1"/>
          </p:cNvSpPr>
          <p:nvPr>
            <p:ph type="title"/>
          </p:nvPr>
        </p:nvSpPr>
        <p:spPr>
          <a:xfrm>
            <a:off x="838200" y="365125"/>
            <a:ext cx="10515600" cy="54927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2EAE76F3-542C-4571-B179-687889A3A6C9}"/>
              </a:ext>
            </a:extLst>
          </p:cNvPr>
          <p:cNvSpPr>
            <a:spLocks noGrp="1"/>
          </p:cNvSpPr>
          <p:nvPr>
            <p:ph type="body" idx="1"/>
          </p:nvPr>
        </p:nvSpPr>
        <p:spPr>
          <a:xfrm>
            <a:off x="838200" y="1011936"/>
            <a:ext cx="10515600" cy="51650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9C3AB9A-AE12-4952-B5DB-C10975A443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74A9C-1B12-4F59-AD8D-A4633FFB0FF2}" type="datetimeFigureOut">
              <a:rPr lang="vi-VN" smtClean="0"/>
              <a:t>18/03/2020</a:t>
            </a:fld>
            <a:endParaRPr lang="vi-VN"/>
          </a:p>
        </p:txBody>
      </p:sp>
      <p:sp>
        <p:nvSpPr>
          <p:cNvPr id="5" name="Footer Placeholder 4">
            <a:extLst>
              <a:ext uri="{FF2B5EF4-FFF2-40B4-BE49-F238E27FC236}">
                <a16:creationId xmlns:a16="http://schemas.microsoft.com/office/drawing/2014/main" xmlns="" id="{E7C4B960-75A7-44A3-B815-12624C52D4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F99F35B3-98DD-4C40-BBF6-FAE4AFA39E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EBA14-6DE7-482B-826A-78393C332BC3}" type="slidenum">
              <a:rPr lang="vi-VN" smtClean="0"/>
              <a:t>‹#›</a:t>
            </a:fld>
            <a:endParaRPr lang="vi-VN"/>
          </a:p>
        </p:txBody>
      </p:sp>
    </p:spTree>
    <p:extLst>
      <p:ext uri="{BB962C8B-B14F-4D97-AF65-F5344CB8AC3E}">
        <p14:creationId xmlns:p14="http://schemas.microsoft.com/office/powerpoint/2010/main" val="1463952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6" r:id="rId1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68" y="1761"/>
            <a:ext cx="12191937" cy="71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236018" y="166688"/>
            <a:ext cx="4962046" cy="430877"/>
          </a:xfrm>
          <a:prstGeom prst="rect">
            <a:avLst/>
          </a:prstGeom>
          <a:noFill/>
        </p:spPr>
        <p:txBody>
          <a:bodyPr wrap="none" lIns="45711" tIns="22855" rIns="45711" bIns="22855" rtlCol="0">
            <a:spAutoFit/>
          </a:bodyPr>
          <a:lstStyle/>
          <a:p>
            <a:pPr algn="ctr" defTabSz="1088421"/>
            <a:r>
              <a:rPr lang="en-US" sz="2500">
                <a:solidFill>
                  <a:prstClr val="white"/>
                </a:solidFill>
                <a:latin typeface="AvantGarde-Demi" pitchFamily="18" charset="0"/>
                <a:ea typeface="AvantGarde-Demi" pitchFamily="18" charset="0"/>
                <a:cs typeface="AvantGarde-Demi" pitchFamily="18" charset="0"/>
              </a:rPr>
              <a:t>LŨY THỪA – HÀM SỐ LŨY THỪA</a:t>
            </a:r>
          </a:p>
        </p:txBody>
      </p:sp>
      <p:sp>
        <p:nvSpPr>
          <p:cNvPr id="9" name="TextBox 8"/>
          <p:cNvSpPr txBox="1"/>
          <p:nvPr/>
        </p:nvSpPr>
        <p:spPr>
          <a:xfrm>
            <a:off x="1600534" y="227625"/>
            <a:ext cx="1050398" cy="292378"/>
          </a:xfrm>
          <a:prstGeom prst="rect">
            <a:avLst/>
          </a:prstGeom>
          <a:noFill/>
        </p:spPr>
        <p:txBody>
          <a:bodyPr wrap="none" lIns="45711" tIns="22855" rIns="45711" bIns="22855" rtlCol="0">
            <a:spAutoFit/>
          </a:bodyPr>
          <a:lstStyle/>
          <a:p>
            <a:pPr algn="ctr" defTabSz="1088421"/>
            <a:r>
              <a:rPr lang="en-US" sz="1600">
                <a:solidFill>
                  <a:prstClr val="white"/>
                </a:solidFill>
                <a:latin typeface="AvantGarde-Demi" pitchFamily="18" charset="0"/>
                <a:ea typeface="AvantGarde-Demi" pitchFamily="18" charset="0"/>
                <a:cs typeface="AvantGarde-Demi" pitchFamily="18" charset="0"/>
              </a:rPr>
              <a:t>GIẢI </a:t>
            </a:r>
            <a:r>
              <a:rPr lang="en-US" sz="1600" dirty="0">
                <a:solidFill>
                  <a:prstClr val="white"/>
                </a:solidFill>
                <a:latin typeface="AvantGarde-Demi" pitchFamily="18" charset="0"/>
                <a:ea typeface="AvantGarde-Demi" pitchFamily="18" charset="0"/>
                <a:cs typeface="AvantGarde-Demi" pitchFamily="18" charset="0"/>
              </a:rPr>
              <a:t>TÍCH</a:t>
            </a:r>
          </a:p>
        </p:txBody>
      </p:sp>
      <p:sp>
        <p:nvSpPr>
          <p:cNvPr id="10" name="TextBox 9"/>
          <p:cNvSpPr txBox="1"/>
          <p:nvPr/>
        </p:nvSpPr>
        <p:spPr>
          <a:xfrm>
            <a:off x="1070642" y="92973"/>
            <a:ext cx="430548" cy="636061"/>
          </a:xfrm>
          <a:prstGeom prst="rect">
            <a:avLst/>
          </a:prstGeom>
          <a:noFill/>
        </p:spPr>
        <p:txBody>
          <a:bodyPr wrap="none" lIns="45711" tIns="22855" rIns="45711" bIns="22855" rtlCol="0">
            <a:spAutoFit/>
          </a:bodyPr>
          <a:lstStyle/>
          <a:p>
            <a:pPr algn="ctr" defTabSz="1088421">
              <a:lnSpc>
                <a:spcPts val="2250"/>
              </a:lnSpc>
            </a:pPr>
            <a:r>
              <a:rPr lang="en-US" sz="1400" dirty="0">
                <a:solidFill>
                  <a:prstClr val="white"/>
                </a:solidFill>
                <a:latin typeface="AvantGarde-Demi" pitchFamily="18" charset="0"/>
                <a:ea typeface="AvantGarde-Demi" pitchFamily="18" charset="0"/>
                <a:cs typeface="AvantGarde-Demi" pitchFamily="18" charset="0"/>
              </a:rPr>
              <a:t>LỚP</a:t>
            </a:r>
          </a:p>
          <a:p>
            <a:pPr algn="ctr" defTabSz="1088421">
              <a:lnSpc>
                <a:spcPts val="2250"/>
              </a:lnSpc>
            </a:pPr>
            <a:r>
              <a:rPr lang="en-US" sz="2400">
                <a:solidFill>
                  <a:prstClr val="white"/>
                </a:solidFill>
                <a:latin typeface="AvantGarde-Demi" pitchFamily="18" charset="0"/>
                <a:ea typeface="AvantGarde-Demi" pitchFamily="18" charset="0"/>
                <a:cs typeface="AvantGarde-Demi" pitchFamily="18" charset="0"/>
              </a:rPr>
              <a:t>12</a:t>
            </a:r>
            <a:endParaRPr lang="en-US" sz="2400" dirty="0">
              <a:solidFill>
                <a:prstClr val="white"/>
              </a:solidFill>
              <a:latin typeface="AvantGarde-Demi" pitchFamily="18" charset="0"/>
              <a:ea typeface="AvantGarde-Demi" pitchFamily="18" charset="0"/>
              <a:cs typeface="AvantGarde-Demi" pitchFamily="18" charset="0"/>
            </a:endParaRPr>
          </a:p>
        </p:txBody>
      </p:sp>
      <p:sp>
        <p:nvSpPr>
          <p:cNvPr id="11" name="TextBox 10"/>
          <p:cNvSpPr txBox="1"/>
          <p:nvPr/>
        </p:nvSpPr>
        <p:spPr>
          <a:xfrm>
            <a:off x="2630126" y="138262"/>
            <a:ext cx="1006026" cy="538599"/>
          </a:xfrm>
          <a:prstGeom prst="rect">
            <a:avLst/>
          </a:prstGeom>
          <a:noFill/>
        </p:spPr>
        <p:txBody>
          <a:bodyPr wrap="none" lIns="45711" tIns="22855" rIns="45711" bIns="22855" rtlCol="0">
            <a:spAutoFit/>
          </a:bodyPr>
          <a:lstStyle/>
          <a:p>
            <a:pPr algn="ctr" defTabSz="1088421"/>
            <a:r>
              <a:rPr lang="en-US" sz="1600">
                <a:solidFill>
                  <a:prstClr val="white"/>
                </a:solidFill>
                <a:latin typeface="AvantGarde-Demi" pitchFamily="18" charset="0"/>
                <a:ea typeface="AvantGarde-Demi" pitchFamily="18" charset="0"/>
                <a:cs typeface="AvantGarde-Demi" pitchFamily="18" charset="0"/>
              </a:rPr>
              <a:t>BÀI 9</a:t>
            </a:r>
            <a:endParaRPr lang="en-US" sz="1600" dirty="0">
              <a:solidFill>
                <a:prstClr val="white"/>
              </a:solidFill>
              <a:latin typeface="AvantGarde-Demi" pitchFamily="18" charset="0"/>
              <a:ea typeface="AvantGarde-Demi" pitchFamily="18" charset="0"/>
              <a:cs typeface="AvantGarde-Demi" pitchFamily="18" charset="0"/>
            </a:endParaRPr>
          </a:p>
          <a:p>
            <a:pPr algn="ctr" defTabSz="1088421"/>
            <a:r>
              <a:rPr lang="en-US" sz="1600" err="1">
                <a:solidFill>
                  <a:prstClr val="white"/>
                </a:solidFill>
                <a:latin typeface="AvantGarde-Demi" pitchFamily="18" charset="0"/>
                <a:ea typeface="AvantGarde-Demi" pitchFamily="18" charset="0"/>
                <a:cs typeface="AvantGarde-Demi" pitchFamily="18" charset="0"/>
              </a:rPr>
              <a:t>Chương</a:t>
            </a:r>
            <a:r>
              <a:rPr lang="en-US" sz="1600">
                <a:solidFill>
                  <a:prstClr val="white"/>
                </a:solidFill>
                <a:latin typeface="AvantGarde-Demi" pitchFamily="18" charset="0"/>
                <a:ea typeface="AvantGarde-Demi" pitchFamily="18" charset="0"/>
                <a:cs typeface="AvantGarde-Demi" pitchFamily="18" charset="0"/>
              </a:rPr>
              <a:t> </a:t>
            </a:r>
            <a:r>
              <a:rPr lang="vi-VN" sz="1600" b="1">
                <a:solidFill>
                  <a:prstClr val="white"/>
                </a:solidFill>
                <a:latin typeface="Tahoma" pitchFamily="34" charset="0"/>
                <a:ea typeface="Tahoma" pitchFamily="34" charset="0"/>
                <a:cs typeface="Tahoma" pitchFamily="34" charset="0"/>
              </a:rPr>
              <a:t>I</a:t>
            </a:r>
            <a:r>
              <a:rPr lang="en-US" sz="1600" b="1">
                <a:solidFill>
                  <a:prstClr val="white"/>
                </a:solidFill>
                <a:latin typeface="Tahoma" pitchFamily="34" charset="0"/>
                <a:ea typeface="Tahoma" pitchFamily="34" charset="0"/>
                <a:cs typeface="Tahoma" pitchFamily="34" charset="0"/>
              </a:rPr>
              <a:t>I</a:t>
            </a:r>
            <a:endParaRPr lang="en-US" sz="1600" b="1" dirty="0">
              <a:solidFill>
                <a:prstClr val="white"/>
              </a:solidFill>
              <a:latin typeface="AvantGarde-Demi" pitchFamily="18" charset="0"/>
              <a:ea typeface="AvantGarde-Demi" pitchFamily="18" charset="0"/>
              <a:cs typeface="AvantGarde-Demi" pitchFamily="18" charset="0"/>
            </a:endParaRPr>
          </a:p>
        </p:txBody>
      </p:sp>
      <p:sp>
        <p:nvSpPr>
          <p:cNvPr id="2" name="Title Placeholder 1"/>
          <p:cNvSpPr>
            <a:spLocks noGrp="1"/>
          </p:cNvSpPr>
          <p:nvPr>
            <p:ph type="title"/>
          </p:nvPr>
        </p:nvSpPr>
        <p:spPr>
          <a:xfrm>
            <a:off x="609521" y="274638"/>
            <a:ext cx="10972959" cy="1143000"/>
          </a:xfrm>
          <a:prstGeom prst="rect">
            <a:avLst/>
          </a:prstGeom>
        </p:spPr>
        <p:txBody>
          <a:bodyPr vert="horz" lIns="45711" tIns="22855" rIns="45711" bIns="22855" rtlCol="0" anchor="ctr">
            <a:normAutofit/>
          </a:bodyPr>
          <a:lstStyle/>
          <a:p>
            <a:r>
              <a:rPr lang="en-US"/>
              <a:t>Click to edit Master title style</a:t>
            </a:r>
          </a:p>
        </p:txBody>
      </p:sp>
    </p:spTree>
    <p:extLst>
      <p:ext uri="{BB962C8B-B14F-4D97-AF65-F5344CB8AC3E}">
        <p14:creationId xmlns:p14="http://schemas.microsoft.com/office/powerpoint/2010/main" val="46183419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ctr" defTabSz="1088421" rtl="0" eaLnBrk="1" latinLnBrk="0" hangingPunct="1">
        <a:spcBef>
          <a:spcPct val="0"/>
        </a:spcBef>
        <a:buNone/>
        <a:defRPr sz="5200" kern="1200">
          <a:solidFill>
            <a:schemeClr val="tx1"/>
          </a:solidFill>
          <a:latin typeface="+mj-lt"/>
          <a:ea typeface="+mj-ea"/>
          <a:cs typeface="+mj-cs"/>
        </a:defRPr>
      </a:lvl1pPr>
    </p:titleStyle>
    <p:bodyStyle>
      <a:lvl1pPr marL="408158" indent="-408158" algn="l" defTabSz="1088421"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342" indent="-340131" algn="l" defTabSz="1088421"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526" indent="-272105" algn="l" defTabSz="1088421"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904737"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8948"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158"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369"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580"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790"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21" rtl="0" eaLnBrk="1" latinLnBrk="0" hangingPunct="1">
        <a:defRPr sz="2100" kern="1200">
          <a:solidFill>
            <a:schemeClr val="tx1"/>
          </a:solidFill>
          <a:latin typeface="+mn-lt"/>
          <a:ea typeface="+mn-ea"/>
          <a:cs typeface="+mn-cs"/>
        </a:defRPr>
      </a:lvl1pPr>
      <a:lvl2pPr marL="544211" algn="l" defTabSz="1088421" rtl="0" eaLnBrk="1" latinLnBrk="0" hangingPunct="1">
        <a:defRPr sz="2100" kern="1200">
          <a:solidFill>
            <a:schemeClr val="tx1"/>
          </a:solidFill>
          <a:latin typeface="+mn-lt"/>
          <a:ea typeface="+mn-ea"/>
          <a:cs typeface="+mn-cs"/>
        </a:defRPr>
      </a:lvl2pPr>
      <a:lvl3pPr marL="1088421" algn="l" defTabSz="1088421" rtl="0" eaLnBrk="1" latinLnBrk="0" hangingPunct="1">
        <a:defRPr sz="2100" kern="1200">
          <a:solidFill>
            <a:schemeClr val="tx1"/>
          </a:solidFill>
          <a:latin typeface="+mn-lt"/>
          <a:ea typeface="+mn-ea"/>
          <a:cs typeface="+mn-cs"/>
        </a:defRPr>
      </a:lvl3pPr>
      <a:lvl4pPr marL="1632632" algn="l" defTabSz="1088421" rtl="0" eaLnBrk="1" latinLnBrk="0" hangingPunct="1">
        <a:defRPr sz="2100" kern="1200">
          <a:solidFill>
            <a:schemeClr val="tx1"/>
          </a:solidFill>
          <a:latin typeface="+mn-lt"/>
          <a:ea typeface="+mn-ea"/>
          <a:cs typeface="+mn-cs"/>
        </a:defRPr>
      </a:lvl4pPr>
      <a:lvl5pPr marL="2176843" algn="l" defTabSz="1088421" rtl="0" eaLnBrk="1" latinLnBrk="0" hangingPunct="1">
        <a:defRPr sz="2100" kern="1200">
          <a:solidFill>
            <a:schemeClr val="tx1"/>
          </a:solidFill>
          <a:latin typeface="+mn-lt"/>
          <a:ea typeface="+mn-ea"/>
          <a:cs typeface="+mn-cs"/>
        </a:defRPr>
      </a:lvl5pPr>
      <a:lvl6pPr marL="2721053" algn="l" defTabSz="1088421" rtl="0" eaLnBrk="1" latinLnBrk="0" hangingPunct="1">
        <a:defRPr sz="2100" kern="1200">
          <a:solidFill>
            <a:schemeClr val="tx1"/>
          </a:solidFill>
          <a:latin typeface="+mn-lt"/>
          <a:ea typeface="+mn-ea"/>
          <a:cs typeface="+mn-cs"/>
        </a:defRPr>
      </a:lvl6pPr>
      <a:lvl7pPr marL="3265264" algn="l" defTabSz="1088421" rtl="0" eaLnBrk="1" latinLnBrk="0" hangingPunct="1">
        <a:defRPr sz="2100" kern="1200">
          <a:solidFill>
            <a:schemeClr val="tx1"/>
          </a:solidFill>
          <a:latin typeface="+mn-lt"/>
          <a:ea typeface="+mn-ea"/>
          <a:cs typeface="+mn-cs"/>
        </a:defRPr>
      </a:lvl7pPr>
      <a:lvl8pPr marL="3809474" algn="l" defTabSz="1088421" rtl="0" eaLnBrk="1" latinLnBrk="0" hangingPunct="1">
        <a:defRPr sz="2100" kern="1200">
          <a:solidFill>
            <a:schemeClr val="tx1"/>
          </a:solidFill>
          <a:latin typeface="+mn-lt"/>
          <a:ea typeface="+mn-ea"/>
          <a:cs typeface="+mn-cs"/>
        </a:defRPr>
      </a:lvl8pPr>
      <a:lvl9pPr marL="4353685" algn="l" defTabSz="1088421"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3.png"/></Relationships>
</file>

<file path=ppt/slides/_rels/slide1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5.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1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6.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83.png"/></Relationships>
</file>

<file path=ppt/slides/_rels/slide17.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s>
</file>

<file path=ppt/slides/_rels/slide18.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 Id="rId9" Type="http://schemas.openxmlformats.org/officeDocument/2006/relationships/image" Target="../media/image98.png"/></Relationships>
</file>

<file path=ppt/slides/_rels/slide19.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 Id="rId9" Type="http://schemas.openxmlformats.org/officeDocument/2006/relationships/image" Target="../media/image105.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21.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32.xml"/><Relationship Id="rId7" Type="http://schemas.openxmlformats.org/officeDocument/2006/relationships/slide" Target="slide34.xml"/><Relationship Id="rId12" Type="http://schemas.openxmlformats.org/officeDocument/2006/relationships/slide" Target="slide27.xml"/><Relationship Id="rId2" Type="http://schemas.openxmlformats.org/officeDocument/2006/relationships/slide" Target="slide37.xml"/><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36.xml"/><Relationship Id="rId5" Type="http://schemas.openxmlformats.org/officeDocument/2006/relationships/slide" Target="slide40.xml"/><Relationship Id="rId10" Type="http://schemas.openxmlformats.org/officeDocument/2006/relationships/slide" Target="slide26.xml"/><Relationship Id="rId4" Type="http://schemas.openxmlformats.org/officeDocument/2006/relationships/slide" Target="slide39.xml"/><Relationship Id="rId9" Type="http://schemas.openxmlformats.org/officeDocument/2006/relationships/slide" Target="slide31.xml"/></Relationships>
</file>

<file path=ppt/slides/_rels/slide22.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 Id="rId9" Type="http://schemas.openxmlformats.org/officeDocument/2006/relationships/image" Target="../media/image118.png"/></Relationships>
</file>

<file path=ppt/slides/_rels/slide23.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0.png"/><Relationship Id="rId7" Type="http://schemas.openxmlformats.org/officeDocument/2006/relationships/image" Target="../media/image124.png"/><Relationship Id="rId2" Type="http://schemas.openxmlformats.org/officeDocument/2006/relationships/image" Target="../media/image119.png"/><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24.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25.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8.png"/><Relationship Id="rId7" Type="http://schemas.openxmlformats.org/officeDocument/2006/relationships/image" Target="../media/image14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27.xml.rels><?xml version="1.0" encoding="UTF-8" standalone="yes"?>
<Relationships xmlns="http://schemas.openxmlformats.org/package/2006/relationships"><Relationship Id="rId8" Type="http://schemas.openxmlformats.org/officeDocument/2006/relationships/image" Target="../media/image149.png"/><Relationship Id="rId3" Type="http://schemas.openxmlformats.org/officeDocument/2006/relationships/image" Target="../media/image144.png"/><Relationship Id="rId7" Type="http://schemas.openxmlformats.org/officeDocument/2006/relationships/image" Target="../media/image14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45.png"/></Relationships>
</file>

<file path=ppt/slides/_rels/slide28.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image" Target="../media/image150.png"/><Relationship Id="rId7" Type="http://schemas.openxmlformats.org/officeDocument/2006/relationships/image" Target="../media/image15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 Id="rId9" Type="http://schemas.openxmlformats.org/officeDocument/2006/relationships/image" Target="../media/image143.png"/></Relationships>
</file>

<file path=ppt/slides/_rels/slide29.xml.rels><?xml version="1.0" encoding="UTF-8" standalone="yes"?>
<Relationships xmlns="http://schemas.openxmlformats.org/package/2006/relationships"><Relationship Id="rId8" Type="http://schemas.openxmlformats.org/officeDocument/2006/relationships/image" Target="../media/image162.png"/><Relationship Id="rId3" Type="http://schemas.openxmlformats.org/officeDocument/2006/relationships/image" Target="../media/image157.png"/><Relationship Id="rId7" Type="http://schemas.openxmlformats.org/officeDocument/2006/relationships/image" Target="../media/image16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5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168.png"/><Relationship Id="rId3" Type="http://schemas.openxmlformats.org/officeDocument/2006/relationships/image" Target="../media/image163.png"/><Relationship Id="rId7" Type="http://schemas.openxmlformats.org/officeDocument/2006/relationships/image" Target="../media/image16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31.xml.rels><?xml version="1.0" encoding="UTF-8" standalone="yes"?>
<Relationships xmlns="http://schemas.openxmlformats.org/package/2006/relationships"><Relationship Id="rId8" Type="http://schemas.openxmlformats.org/officeDocument/2006/relationships/image" Target="../media/image174.png"/><Relationship Id="rId3" Type="http://schemas.openxmlformats.org/officeDocument/2006/relationships/image" Target="../media/image169.png"/><Relationship Id="rId7" Type="http://schemas.openxmlformats.org/officeDocument/2006/relationships/image" Target="../media/image17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72.png"/><Relationship Id="rId5" Type="http://schemas.openxmlformats.org/officeDocument/2006/relationships/image" Target="../media/image171.png"/><Relationship Id="rId4" Type="http://schemas.openxmlformats.org/officeDocument/2006/relationships/image" Target="../media/image170.png"/></Relationships>
</file>

<file path=ppt/slides/_rels/slide32.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75.png"/><Relationship Id="rId7" Type="http://schemas.openxmlformats.org/officeDocument/2006/relationships/image" Target="../media/image17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78.png"/><Relationship Id="rId5" Type="http://schemas.openxmlformats.org/officeDocument/2006/relationships/image" Target="../media/image177.png"/><Relationship Id="rId4" Type="http://schemas.openxmlformats.org/officeDocument/2006/relationships/image" Target="../media/image176.png"/><Relationship Id="rId9" Type="http://schemas.openxmlformats.org/officeDocument/2006/relationships/image" Target="../media/image181.png"/></Relationships>
</file>

<file path=ppt/slides/_rels/slide33.xml.rels><?xml version="1.0" encoding="UTF-8" standalone="yes"?>
<Relationships xmlns="http://schemas.openxmlformats.org/package/2006/relationships"><Relationship Id="rId8" Type="http://schemas.openxmlformats.org/officeDocument/2006/relationships/image" Target="../media/image187.png"/><Relationship Id="rId3" Type="http://schemas.openxmlformats.org/officeDocument/2006/relationships/image" Target="../media/image182.png"/><Relationship Id="rId7" Type="http://schemas.openxmlformats.org/officeDocument/2006/relationships/image" Target="../media/image18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85.png"/><Relationship Id="rId5" Type="http://schemas.openxmlformats.org/officeDocument/2006/relationships/image" Target="../media/image184.png"/><Relationship Id="rId4" Type="http://schemas.openxmlformats.org/officeDocument/2006/relationships/image" Target="../media/image183.png"/><Relationship Id="rId9" Type="http://schemas.openxmlformats.org/officeDocument/2006/relationships/image" Target="../media/image188.png"/></Relationships>
</file>

<file path=ppt/slides/_rels/slide34.xml.rels><?xml version="1.0" encoding="UTF-8" standalone="yes"?>
<Relationships xmlns="http://schemas.openxmlformats.org/package/2006/relationships"><Relationship Id="rId8" Type="http://schemas.openxmlformats.org/officeDocument/2006/relationships/image" Target="../media/image193.png"/><Relationship Id="rId3" Type="http://schemas.openxmlformats.org/officeDocument/2006/relationships/image" Target="../media/image189.png"/><Relationship Id="rId7" Type="http://schemas.openxmlformats.org/officeDocument/2006/relationships/image" Target="../media/image19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91.png"/><Relationship Id="rId5" Type="http://schemas.openxmlformats.org/officeDocument/2006/relationships/image" Target="../media/image190.png"/><Relationship Id="rId4" Type="http://schemas.openxmlformats.org/officeDocument/2006/relationships/image" Target="../media/image145.png"/><Relationship Id="rId9" Type="http://schemas.openxmlformats.org/officeDocument/2006/relationships/image" Target="../media/image194.png"/></Relationships>
</file>

<file path=ppt/slides/_rels/slide35.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95.png"/><Relationship Id="rId7" Type="http://schemas.openxmlformats.org/officeDocument/2006/relationships/image" Target="../media/image19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98.png"/><Relationship Id="rId5" Type="http://schemas.openxmlformats.org/officeDocument/2006/relationships/image" Target="../media/image197.png"/><Relationship Id="rId4" Type="http://schemas.openxmlformats.org/officeDocument/2006/relationships/image" Target="../media/image196.png"/><Relationship Id="rId9" Type="http://schemas.openxmlformats.org/officeDocument/2006/relationships/image" Target="../media/image201.png"/></Relationships>
</file>

<file path=ppt/slides/_rels/slide36.xml.rels><?xml version="1.0" encoding="UTF-8" standalone="yes"?>
<Relationships xmlns="http://schemas.openxmlformats.org/package/2006/relationships"><Relationship Id="rId8" Type="http://schemas.openxmlformats.org/officeDocument/2006/relationships/image" Target="../media/image207.png"/><Relationship Id="rId3" Type="http://schemas.openxmlformats.org/officeDocument/2006/relationships/image" Target="../media/image202.png"/><Relationship Id="rId7" Type="http://schemas.openxmlformats.org/officeDocument/2006/relationships/image" Target="../media/image20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05.png"/><Relationship Id="rId5" Type="http://schemas.openxmlformats.org/officeDocument/2006/relationships/image" Target="../media/image204.png"/><Relationship Id="rId4" Type="http://schemas.openxmlformats.org/officeDocument/2006/relationships/image" Target="../media/image203.png"/><Relationship Id="rId9" Type="http://schemas.openxmlformats.org/officeDocument/2006/relationships/image" Target="../media/image208.png"/></Relationships>
</file>

<file path=ppt/slides/_rels/slide37.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image" Target="../media/image202.png"/><Relationship Id="rId7" Type="http://schemas.openxmlformats.org/officeDocument/2006/relationships/image" Target="../media/image20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05.png"/><Relationship Id="rId5" Type="http://schemas.openxmlformats.org/officeDocument/2006/relationships/image" Target="../media/image204.png"/><Relationship Id="rId4" Type="http://schemas.openxmlformats.org/officeDocument/2006/relationships/image" Target="../media/image203.png"/><Relationship Id="rId9" Type="http://schemas.openxmlformats.org/officeDocument/2006/relationships/image" Target="../media/image209.png"/></Relationships>
</file>

<file path=ppt/slides/_rels/slide38.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44.xml"/><Relationship Id="rId3" Type="http://schemas.openxmlformats.org/officeDocument/2006/relationships/slide" Target="slide51.xml"/><Relationship Id="rId7" Type="http://schemas.openxmlformats.org/officeDocument/2006/relationships/slide" Target="slide47.xml"/><Relationship Id="rId12" Type="http://schemas.openxmlformats.org/officeDocument/2006/relationships/slide" Target="slide40.xml"/><Relationship Id="rId2" Type="http://schemas.openxmlformats.org/officeDocument/2006/relationships/slide" Target="slide50.xml"/><Relationship Id="rId1" Type="http://schemas.openxmlformats.org/officeDocument/2006/relationships/slideLayout" Target="../slideLayouts/slideLayout2.xml"/><Relationship Id="rId6" Type="http://schemas.openxmlformats.org/officeDocument/2006/relationships/slide" Target="slide45.xml"/><Relationship Id="rId11" Type="http://schemas.openxmlformats.org/officeDocument/2006/relationships/slide" Target="slide41.xml"/><Relationship Id="rId5" Type="http://schemas.openxmlformats.org/officeDocument/2006/relationships/slide" Target="slide55.xml"/><Relationship Id="rId10" Type="http://schemas.openxmlformats.org/officeDocument/2006/relationships/slide" Target="slide42.xml"/><Relationship Id="rId4" Type="http://schemas.openxmlformats.org/officeDocument/2006/relationships/slide" Target="slide53.xml"/><Relationship Id="rId9" Type="http://schemas.openxmlformats.org/officeDocument/2006/relationships/slide" Target="slide43.xml"/><Relationship Id="rId14" Type="http://schemas.openxmlformats.org/officeDocument/2006/relationships/slide" Target="slide39.xml"/></Relationships>
</file>

<file path=ppt/slides/_rels/slide39.xml.rels><?xml version="1.0" encoding="UTF-8" standalone="yes"?>
<Relationships xmlns="http://schemas.openxmlformats.org/package/2006/relationships"><Relationship Id="rId8" Type="http://schemas.openxmlformats.org/officeDocument/2006/relationships/image" Target="../media/image215.png"/><Relationship Id="rId3" Type="http://schemas.openxmlformats.org/officeDocument/2006/relationships/image" Target="../media/image210.png"/><Relationship Id="rId7" Type="http://schemas.openxmlformats.org/officeDocument/2006/relationships/image" Target="../media/image21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13.png"/><Relationship Id="rId5" Type="http://schemas.openxmlformats.org/officeDocument/2006/relationships/image" Target="../media/image212.png"/><Relationship Id="rId4" Type="http://schemas.openxmlformats.org/officeDocument/2006/relationships/image" Target="../media/image211.png"/><Relationship Id="rId9" Type="http://schemas.openxmlformats.org/officeDocument/2006/relationships/image" Target="../media/image21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222.png"/><Relationship Id="rId3" Type="http://schemas.openxmlformats.org/officeDocument/2006/relationships/image" Target="../media/image217.png"/><Relationship Id="rId7" Type="http://schemas.openxmlformats.org/officeDocument/2006/relationships/image" Target="../media/image22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20.png"/><Relationship Id="rId5" Type="http://schemas.openxmlformats.org/officeDocument/2006/relationships/image" Target="../media/image219.png"/><Relationship Id="rId4" Type="http://schemas.openxmlformats.org/officeDocument/2006/relationships/image" Target="../media/image218.png"/></Relationships>
</file>

<file path=ppt/slides/_rels/slide41.xml.rels><?xml version="1.0" encoding="UTF-8" standalone="yes"?>
<Relationships xmlns="http://schemas.openxmlformats.org/package/2006/relationships"><Relationship Id="rId8" Type="http://schemas.openxmlformats.org/officeDocument/2006/relationships/image" Target="../media/image228.png"/><Relationship Id="rId3" Type="http://schemas.openxmlformats.org/officeDocument/2006/relationships/image" Target="../media/image223.png"/><Relationship Id="rId7" Type="http://schemas.openxmlformats.org/officeDocument/2006/relationships/image" Target="../media/image22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26.png"/><Relationship Id="rId5" Type="http://schemas.openxmlformats.org/officeDocument/2006/relationships/image" Target="../media/image225.png"/><Relationship Id="rId4" Type="http://schemas.openxmlformats.org/officeDocument/2006/relationships/image" Target="../media/image224.png"/><Relationship Id="rId9" Type="http://schemas.openxmlformats.org/officeDocument/2006/relationships/image" Target="../media/image229.png"/></Relationships>
</file>

<file path=ppt/slides/_rels/slide42.xml.rels><?xml version="1.0" encoding="UTF-8" standalone="yes"?>
<Relationships xmlns="http://schemas.openxmlformats.org/package/2006/relationships"><Relationship Id="rId8" Type="http://schemas.openxmlformats.org/officeDocument/2006/relationships/image" Target="../media/image235.png"/><Relationship Id="rId3" Type="http://schemas.openxmlformats.org/officeDocument/2006/relationships/image" Target="../media/image230.png"/><Relationship Id="rId7" Type="http://schemas.openxmlformats.org/officeDocument/2006/relationships/image" Target="../media/image23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33.png"/><Relationship Id="rId5" Type="http://schemas.openxmlformats.org/officeDocument/2006/relationships/image" Target="../media/image232.png"/><Relationship Id="rId4" Type="http://schemas.openxmlformats.org/officeDocument/2006/relationships/image" Target="../media/image231.png"/></Relationships>
</file>

<file path=ppt/slides/_rels/slide43.xml.rels><?xml version="1.0" encoding="UTF-8" standalone="yes"?>
<Relationships xmlns="http://schemas.openxmlformats.org/package/2006/relationships"><Relationship Id="rId3" Type="http://schemas.openxmlformats.org/officeDocument/2006/relationships/image" Target="../media/image23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39.png"/><Relationship Id="rId5" Type="http://schemas.openxmlformats.org/officeDocument/2006/relationships/image" Target="../media/image238.png"/><Relationship Id="rId4" Type="http://schemas.openxmlformats.org/officeDocument/2006/relationships/image" Target="../media/image237.png"/></Relationships>
</file>

<file path=ppt/slides/_rels/slide44.xml.rels><?xml version="1.0" encoding="UTF-8" standalone="yes"?>
<Relationships xmlns="http://schemas.openxmlformats.org/package/2006/relationships"><Relationship Id="rId8" Type="http://schemas.openxmlformats.org/officeDocument/2006/relationships/image" Target="../media/image245.png"/><Relationship Id="rId3" Type="http://schemas.openxmlformats.org/officeDocument/2006/relationships/image" Target="../media/image240.png"/><Relationship Id="rId7" Type="http://schemas.openxmlformats.org/officeDocument/2006/relationships/image" Target="../media/image24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43.png"/><Relationship Id="rId5" Type="http://schemas.openxmlformats.org/officeDocument/2006/relationships/image" Target="../media/image242.png"/><Relationship Id="rId4" Type="http://schemas.openxmlformats.org/officeDocument/2006/relationships/image" Target="../media/image241.png"/></Relationships>
</file>

<file path=ppt/slides/_rels/slide45.xml.rels><?xml version="1.0" encoding="UTF-8" standalone="yes"?>
<Relationships xmlns="http://schemas.openxmlformats.org/package/2006/relationships"><Relationship Id="rId8" Type="http://schemas.openxmlformats.org/officeDocument/2006/relationships/image" Target="../media/image251.png"/><Relationship Id="rId3" Type="http://schemas.openxmlformats.org/officeDocument/2006/relationships/image" Target="../media/image246.png"/><Relationship Id="rId7" Type="http://schemas.openxmlformats.org/officeDocument/2006/relationships/image" Target="../media/image25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49.png"/><Relationship Id="rId5" Type="http://schemas.openxmlformats.org/officeDocument/2006/relationships/image" Target="../media/image248.png"/><Relationship Id="rId4" Type="http://schemas.openxmlformats.org/officeDocument/2006/relationships/image" Target="../media/image247.png"/></Relationships>
</file>

<file path=ppt/slides/_rels/slide46.xml.rels><?xml version="1.0" encoding="UTF-8" standalone="yes"?>
<Relationships xmlns="http://schemas.openxmlformats.org/package/2006/relationships"><Relationship Id="rId8" Type="http://schemas.openxmlformats.org/officeDocument/2006/relationships/image" Target="../media/image257.png"/><Relationship Id="rId3" Type="http://schemas.openxmlformats.org/officeDocument/2006/relationships/image" Target="../media/image252.png"/><Relationship Id="rId7" Type="http://schemas.openxmlformats.org/officeDocument/2006/relationships/image" Target="../media/image256.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55.png"/><Relationship Id="rId5" Type="http://schemas.openxmlformats.org/officeDocument/2006/relationships/image" Target="../media/image254.png"/><Relationship Id="rId4" Type="http://schemas.openxmlformats.org/officeDocument/2006/relationships/image" Target="../media/image253.png"/></Relationships>
</file>

<file path=ppt/slides/_rels/slide47.xml.rels><?xml version="1.0" encoding="UTF-8" standalone="yes"?>
<Relationships xmlns="http://schemas.openxmlformats.org/package/2006/relationships"><Relationship Id="rId3" Type="http://schemas.openxmlformats.org/officeDocument/2006/relationships/image" Target="../media/image258.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61.png"/><Relationship Id="rId5" Type="http://schemas.openxmlformats.org/officeDocument/2006/relationships/image" Target="../media/image260.png"/><Relationship Id="rId4" Type="http://schemas.openxmlformats.org/officeDocument/2006/relationships/image" Target="../media/image259.png"/></Relationships>
</file>

<file path=ppt/slides/_rels/slide48.xml.rels><?xml version="1.0" encoding="UTF-8" standalone="yes"?>
<Relationships xmlns="http://schemas.openxmlformats.org/package/2006/relationships"><Relationship Id="rId8" Type="http://schemas.openxmlformats.org/officeDocument/2006/relationships/image" Target="../media/image267.png"/><Relationship Id="rId3" Type="http://schemas.openxmlformats.org/officeDocument/2006/relationships/image" Target="../media/image263.png"/><Relationship Id="rId7" Type="http://schemas.openxmlformats.org/officeDocument/2006/relationships/image" Target="../media/image266.png"/><Relationship Id="rId2" Type="http://schemas.openxmlformats.org/officeDocument/2006/relationships/image" Target="../media/image262.png"/><Relationship Id="rId1" Type="http://schemas.openxmlformats.org/officeDocument/2006/relationships/slideLayout" Target="../slideLayouts/slideLayout2.xml"/><Relationship Id="rId6" Type="http://schemas.openxmlformats.org/officeDocument/2006/relationships/image" Target="../media/image265.png"/><Relationship Id="rId5" Type="http://schemas.openxmlformats.org/officeDocument/2006/relationships/slide" Target="slide31.xml"/><Relationship Id="rId4" Type="http://schemas.openxmlformats.org/officeDocument/2006/relationships/image" Target="../media/image264.png"/><Relationship Id="rId9" Type="http://schemas.openxmlformats.org/officeDocument/2006/relationships/image" Target="../media/image268.png"/></Relationships>
</file>

<file path=ppt/slides/_rels/slide49.xml.rels><?xml version="1.0" encoding="UTF-8" standalone="yes"?>
<Relationships xmlns="http://schemas.openxmlformats.org/package/2006/relationships"><Relationship Id="rId3" Type="http://schemas.openxmlformats.org/officeDocument/2006/relationships/image" Target="../media/image269.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71.png"/><Relationship Id="rId5" Type="http://schemas.openxmlformats.org/officeDocument/2006/relationships/image" Target="../media/image270.png"/><Relationship Id="rId4" Type="http://schemas.openxmlformats.org/officeDocument/2006/relationships/image" Target="../media/image259.png"/></Relationships>
</file>

<file path=ppt/slides/_rels/slide5.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45.xml"/><Relationship Id="rId3" Type="http://schemas.openxmlformats.org/officeDocument/2006/relationships/slide" Target="slide49.xml"/><Relationship Id="rId7" Type="http://schemas.openxmlformats.org/officeDocument/2006/relationships/slide" Target="slide42.xml"/><Relationship Id="rId12" Type="http://schemas.openxmlformats.org/officeDocument/2006/relationships/slide" Target="slide36.xml"/><Relationship Id="rId2" Type="http://schemas.openxmlformats.org/officeDocument/2006/relationships/slide" Target="slide47.xml"/><Relationship Id="rId1" Type="http://schemas.openxmlformats.org/officeDocument/2006/relationships/slideLayout" Target="../slideLayouts/slideLayout2.xml"/><Relationship Id="rId6" Type="http://schemas.openxmlformats.org/officeDocument/2006/relationships/slide" Target="slide41.xml"/><Relationship Id="rId11" Type="http://schemas.openxmlformats.org/officeDocument/2006/relationships/slide" Target="slide32.xml"/><Relationship Id="rId5" Type="http://schemas.openxmlformats.org/officeDocument/2006/relationships/slide" Target="slide43.xml"/><Relationship Id="rId15" Type="http://schemas.openxmlformats.org/officeDocument/2006/relationships/slide" Target="slide34.xml"/><Relationship Id="rId10" Type="http://schemas.openxmlformats.org/officeDocument/2006/relationships/slide" Target="slide55.xml"/><Relationship Id="rId4" Type="http://schemas.openxmlformats.org/officeDocument/2006/relationships/slide" Target="slide53.xml"/><Relationship Id="rId9" Type="http://schemas.openxmlformats.org/officeDocument/2006/relationships/slide" Target="slide39.xml"/><Relationship Id="rId14" Type="http://schemas.openxmlformats.org/officeDocument/2006/relationships/slide" Target="slide40.xml"/></Relationships>
</file>

<file path=ppt/slides/_rels/slide50.xml.rels><?xml version="1.0" encoding="UTF-8" standalone="yes"?>
<Relationships xmlns="http://schemas.openxmlformats.org/package/2006/relationships"><Relationship Id="rId3" Type="http://schemas.openxmlformats.org/officeDocument/2006/relationships/image" Target="../media/image272.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75.png"/><Relationship Id="rId5" Type="http://schemas.openxmlformats.org/officeDocument/2006/relationships/image" Target="../media/image274.png"/><Relationship Id="rId4" Type="http://schemas.openxmlformats.org/officeDocument/2006/relationships/image" Target="../media/image273.png"/></Relationships>
</file>

<file path=ppt/slides/_rels/slide51.xml.rels><?xml version="1.0" encoding="UTF-8" standalone="yes"?>
<Relationships xmlns="http://schemas.openxmlformats.org/package/2006/relationships"><Relationship Id="rId8" Type="http://schemas.openxmlformats.org/officeDocument/2006/relationships/image" Target="../media/image281.png"/><Relationship Id="rId3" Type="http://schemas.openxmlformats.org/officeDocument/2006/relationships/image" Target="../media/image276.png"/><Relationship Id="rId7" Type="http://schemas.openxmlformats.org/officeDocument/2006/relationships/image" Target="../media/image280.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79.png"/><Relationship Id="rId5" Type="http://schemas.openxmlformats.org/officeDocument/2006/relationships/image" Target="../media/image278.png"/><Relationship Id="rId4" Type="http://schemas.openxmlformats.org/officeDocument/2006/relationships/image" Target="../media/image277.png"/></Relationships>
</file>

<file path=ppt/slides/_rels/slide52.xml.rels><?xml version="1.0" encoding="UTF-8" standalone="yes"?>
<Relationships xmlns="http://schemas.openxmlformats.org/package/2006/relationships"><Relationship Id="rId8" Type="http://schemas.openxmlformats.org/officeDocument/2006/relationships/image" Target="../media/image287.png"/><Relationship Id="rId3" Type="http://schemas.openxmlformats.org/officeDocument/2006/relationships/image" Target="../media/image282.png"/><Relationship Id="rId7" Type="http://schemas.openxmlformats.org/officeDocument/2006/relationships/image" Target="../media/image286.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85.png"/><Relationship Id="rId5" Type="http://schemas.openxmlformats.org/officeDocument/2006/relationships/image" Target="../media/image284.png"/><Relationship Id="rId4" Type="http://schemas.openxmlformats.org/officeDocument/2006/relationships/image" Target="../media/image283.png"/></Relationships>
</file>

<file path=ppt/slides/_rels/slide53.xml.rels><?xml version="1.0" encoding="UTF-8" standalone="yes"?>
<Relationships xmlns="http://schemas.openxmlformats.org/package/2006/relationships"><Relationship Id="rId8" Type="http://schemas.openxmlformats.org/officeDocument/2006/relationships/image" Target="../media/image293.png"/><Relationship Id="rId3" Type="http://schemas.openxmlformats.org/officeDocument/2006/relationships/image" Target="../media/image288.png"/><Relationship Id="rId7" Type="http://schemas.openxmlformats.org/officeDocument/2006/relationships/image" Target="../media/image292.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91.png"/><Relationship Id="rId5" Type="http://schemas.openxmlformats.org/officeDocument/2006/relationships/image" Target="../media/image290.png"/><Relationship Id="rId4" Type="http://schemas.openxmlformats.org/officeDocument/2006/relationships/image" Target="../media/image289.png"/></Relationships>
</file>

<file path=ppt/slides/_rels/slide54.xml.rels><?xml version="1.0" encoding="UTF-8" standalone="yes"?>
<Relationships xmlns="http://schemas.openxmlformats.org/package/2006/relationships"><Relationship Id="rId3" Type="http://schemas.openxmlformats.org/officeDocument/2006/relationships/image" Target="../media/image29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61.xml"/><Relationship Id="rId1" Type="http://schemas.openxmlformats.org/officeDocument/2006/relationships/slideLayout" Target="../slideLayouts/slideLayout2.xml"/><Relationship Id="rId5" Type="http://schemas.openxmlformats.org/officeDocument/2006/relationships/slide" Target="slide56.xml"/><Relationship Id="rId4" Type="http://schemas.openxmlformats.org/officeDocument/2006/relationships/slide" Target="slide58.xml"/></Relationships>
</file>

<file path=ppt/slides/_rels/slide56.xml.rels><?xml version="1.0" encoding="UTF-8" standalone="yes"?>
<Relationships xmlns="http://schemas.openxmlformats.org/package/2006/relationships"><Relationship Id="rId3" Type="http://schemas.openxmlformats.org/officeDocument/2006/relationships/image" Target="../media/image1740.png"/><Relationship Id="rId2" Type="http://schemas.openxmlformats.org/officeDocument/2006/relationships/image" Target="../media/image1730.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image" Target="../media/image295.png"/><Relationship Id="rId7" Type="http://schemas.openxmlformats.org/officeDocument/2006/relationships/image" Target="../media/image299.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98.png"/><Relationship Id="rId5" Type="http://schemas.openxmlformats.org/officeDocument/2006/relationships/image" Target="../media/image297.png"/><Relationship Id="rId4" Type="http://schemas.openxmlformats.org/officeDocument/2006/relationships/image" Target="../media/image296.png"/></Relationships>
</file>

<file path=ppt/slides/_rels/slide58.xml.rels><?xml version="1.0" encoding="UTF-8" standalone="yes"?>
<Relationships xmlns="http://schemas.openxmlformats.org/package/2006/relationships"><Relationship Id="rId8" Type="http://schemas.openxmlformats.org/officeDocument/2006/relationships/image" Target="../media/image306.png"/><Relationship Id="rId3" Type="http://schemas.openxmlformats.org/officeDocument/2006/relationships/image" Target="../media/image301.png"/><Relationship Id="rId7" Type="http://schemas.openxmlformats.org/officeDocument/2006/relationships/image" Target="../media/image305.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04.png"/><Relationship Id="rId5" Type="http://schemas.openxmlformats.org/officeDocument/2006/relationships/image" Target="../media/image303.png"/><Relationship Id="rId4" Type="http://schemas.openxmlformats.org/officeDocument/2006/relationships/image" Target="../media/image302.png"/></Relationships>
</file>

<file path=ppt/slides/_rels/slide59.xml.rels><?xml version="1.0" encoding="UTF-8" standalone="yes"?>
<Relationships xmlns="http://schemas.openxmlformats.org/package/2006/relationships"><Relationship Id="rId3" Type="http://schemas.openxmlformats.org/officeDocument/2006/relationships/image" Target="../media/image30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1790.png"/><Relationship Id="rId2" Type="http://schemas.openxmlformats.org/officeDocument/2006/relationships/image" Target="../media/image1780.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8" Type="http://schemas.openxmlformats.org/officeDocument/2006/relationships/image" Target="../media/image313.png"/><Relationship Id="rId3" Type="http://schemas.openxmlformats.org/officeDocument/2006/relationships/image" Target="../media/image308.png"/><Relationship Id="rId7" Type="http://schemas.openxmlformats.org/officeDocument/2006/relationships/image" Target="../media/image312.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311.png"/><Relationship Id="rId5" Type="http://schemas.openxmlformats.org/officeDocument/2006/relationships/image" Target="../media/image310.png"/><Relationship Id="rId4" Type="http://schemas.openxmlformats.org/officeDocument/2006/relationships/image" Target="../media/image309.png"/></Relationships>
</file>

<file path=ppt/slides/_rels/slide62.xml.rels><?xml version="1.0" encoding="UTF-8" standalone="yes"?>
<Relationships xmlns="http://schemas.openxmlformats.org/package/2006/relationships"><Relationship Id="rId8" Type="http://schemas.openxmlformats.org/officeDocument/2006/relationships/image" Target="../media/image319.png"/><Relationship Id="rId3" Type="http://schemas.openxmlformats.org/officeDocument/2006/relationships/image" Target="../media/image314.png"/><Relationship Id="rId7" Type="http://schemas.openxmlformats.org/officeDocument/2006/relationships/image" Target="../media/image318.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317.png"/><Relationship Id="rId5" Type="http://schemas.openxmlformats.org/officeDocument/2006/relationships/image" Target="../media/image316.png"/><Relationship Id="rId4" Type="http://schemas.openxmlformats.org/officeDocument/2006/relationships/image" Target="../media/image315.png"/></Relationships>
</file>

<file path=ppt/slides/_rels/slide63.xml.rels><?xml version="1.0" encoding="UTF-8" standalone="yes"?>
<Relationships xmlns="http://schemas.openxmlformats.org/package/2006/relationships"><Relationship Id="rId3" Type="http://schemas.openxmlformats.org/officeDocument/2006/relationships/image" Target="../media/image1830.png"/><Relationship Id="rId2" Type="http://schemas.openxmlformats.org/officeDocument/2006/relationships/image" Target="../media/image1820.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8" Type="http://schemas.openxmlformats.org/officeDocument/2006/relationships/image" Target="../media/image325.png"/><Relationship Id="rId3" Type="http://schemas.openxmlformats.org/officeDocument/2006/relationships/image" Target="../media/image320.png"/><Relationship Id="rId7" Type="http://schemas.openxmlformats.org/officeDocument/2006/relationships/image" Target="../media/image324.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323.png"/><Relationship Id="rId5" Type="http://schemas.openxmlformats.org/officeDocument/2006/relationships/image" Target="../media/image322.png"/><Relationship Id="rId4" Type="http://schemas.openxmlformats.org/officeDocument/2006/relationships/image" Target="../media/image32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4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85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860.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87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0.xml.rels><?xml version="1.0" encoding="UTF-8" standalone="yes"?>
<Relationships xmlns="http://schemas.openxmlformats.org/package/2006/relationships"><Relationship Id="rId2" Type="http://schemas.openxmlformats.org/officeDocument/2006/relationships/image" Target="../media/image188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89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90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91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920.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93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940.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95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952500"/>
            <a:ext cx="8424862" cy="451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014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50413" y="2568829"/>
            <a:ext cx="11889190" cy="4141658"/>
            <a:chOff x="184495" y="3636269"/>
            <a:chExt cx="11834900" cy="4481564"/>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 name="Group 5"/>
            <p:cNvGrpSpPr/>
            <p:nvPr/>
          </p:nvGrpSpPr>
          <p:grpSpPr>
            <a:xfrm>
              <a:off x="203200" y="3636269"/>
              <a:ext cx="2342698" cy="599464"/>
              <a:chOff x="1275608" y="6239450"/>
              <a:chExt cx="4592537" cy="1089199"/>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4" y="6239450"/>
                <a:ext cx="2800290" cy="1089199"/>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8" y="45025"/>
            <a:ext cx="12099375" cy="1344149"/>
            <a:chOff x="534987" y="1869705"/>
            <a:chExt cx="23719158"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533960" y="1653394"/>
                  <a:ext cx="2278917"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5</a:t>
                  </a:r>
                </a:p>
              </p:txBody>
            </p:sp>
          </p:grpSp>
        </p:grpSp>
        <mc:AlternateContent xmlns:mc="http://schemas.openxmlformats.org/markup-compatibility/2006" xmlns:a14="http://schemas.microsoft.com/office/drawing/2010/main">
          <mc:Choice Requires="a14">
            <p:sp>
              <p:nvSpPr>
                <p:cNvPr id="23" name="Rectangle 22"/>
                <p:cNvSpPr/>
                <p:nvPr/>
              </p:nvSpPr>
              <p:spPr>
                <a:xfrm>
                  <a:off x="3682433" y="1933278"/>
                  <a:ext cx="20571712" cy="17550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lvl="0" algn="ctr" fontAlgn="base">
                    <a:buClr>
                      <a:srgbClr val="0000FF"/>
                    </a:buClr>
                    <a:tabLst>
                      <a:tab pos="629826" algn="l"/>
                    </a:tabLst>
                  </a:pPr>
                  <a:r>
                    <a:rPr lang="vi-VN" sz="2800" dirty="0">
                      <a:ea typeface="Times New Roman" panose="02020603050405020304" pitchFamily="18" charset="0"/>
                    </a:rPr>
                    <a:t>Viết phương trình tiếp tuyến của đồ thị </a:t>
                  </a:r>
                  <a:r>
                    <a:rPr lang="vi-VN" sz="2800" dirty="0" smtClean="0">
                      <a:ea typeface="Times New Roman" panose="02020603050405020304" pitchFamily="18" charset="0"/>
                    </a:rPr>
                    <a:t>hàm </a:t>
                  </a:r>
                  <a:r>
                    <a:rPr lang="vi-VN" sz="2800" dirty="0">
                      <a:ea typeface="Times New Roman" panose="02020603050405020304" pitchFamily="18" charset="0"/>
                    </a:rPr>
                    <a:t>số </a:t>
                  </a:r>
                  <a:endParaRPr lang="en-US" sz="2800" i="1" dirty="0" smtClean="0">
                    <a:latin typeface="Cambria Math" panose="02040503050406030204" pitchFamily="18" charset="0"/>
                    <a:ea typeface="Times New Roman" panose="02020603050405020304" pitchFamily="18" charset="0"/>
                  </a:endParaRPr>
                </a:p>
                <a:p>
                  <a:pPr lvl="0" algn="ctr" fontAlgn="base">
                    <a:buClr>
                      <a:srgbClr val="0000FF"/>
                    </a:buClr>
                    <a:tabLst>
                      <a:tab pos="629826" algn="l"/>
                    </a:tabLst>
                  </a:pPr>
                  <a14:m>
                    <m:oMath xmlns:m="http://schemas.openxmlformats.org/officeDocument/2006/math">
                      <m:r>
                        <a:rPr lang="vi-VN" sz="2800" i="1">
                          <a:latin typeface="Cambria Math" panose="02040503050406030204" pitchFamily="18" charset="0"/>
                          <a:ea typeface="Times New Roman" panose="02020603050405020304" pitchFamily="18" charset="0"/>
                        </a:rPr>
                        <m:t>𝑦</m:t>
                      </m:r>
                      <m:r>
                        <a:rPr lang="vi-VN" sz="2800" i="1">
                          <a:latin typeface="Cambria Math" panose="02040503050406030204" pitchFamily="18" charset="0"/>
                          <a:ea typeface="Times New Roman" panose="02020603050405020304" pitchFamily="18" charset="0"/>
                        </a:rPr>
                        <m:t>=</m:t>
                      </m:r>
                      <m:sSup>
                        <m:sSupPr>
                          <m:ctrlPr>
                            <a:rPr lang="en-US" sz="2800" i="1">
                              <a:latin typeface="Cambria Math"/>
                              <a:ea typeface="Times New Roman" panose="02020603050405020304" pitchFamily="18" charset="0"/>
                            </a:rPr>
                          </m:ctrlPr>
                        </m:sSupPr>
                        <m:e>
                          <m:r>
                            <a:rPr lang="vi-VN" sz="2800" i="1">
                              <a:latin typeface="Cambria Math" panose="02040503050406030204" pitchFamily="18" charset="0"/>
                              <a:ea typeface="Times New Roman" panose="02020603050405020304" pitchFamily="18" charset="0"/>
                            </a:rPr>
                            <m:t>𝑥</m:t>
                          </m:r>
                        </m:e>
                        <m:sup>
                          <m:r>
                            <a:rPr lang="vi-VN" sz="2800" i="1">
                              <a:latin typeface="Cambria Math" panose="02040503050406030204" pitchFamily="18" charset="0"/>
                              <a:ea typeface="Times New Roman" panose="02020603050405020304" pitchFamily="18" charset="0"/>
                            </a:rPr>
                            <m:t>4</m:t>
                          </m:r>
                        </m:sup>
                      </m:sSup>
                      <m:r>
                        <a:rPr lang="vi-VN" sz="2800" i="1">
                          <a:latin typeface="Cambria Math" panose="02040503050406030204" pitchFamily="18" charset="0"/>
                          <a:ea typeface="Times New Roman" panose="02020603050405020304" pitchFamily="18" charset="0"/>
                        </a:rPr>
                        <m:t>−4</m:t>
                      </m:r>
                      <m:sSup>
                        <m:sSupPr>
                          <m:ctrlPr>
                            <a:rPr lang="en-US" sz="2800" i="1">
                              <a:latin typeface="Cambria Math"/>
                              <a:ea typeface="Times New Roman" panose="02020603050405020304" pitchFamily="18" charset="0"/>
                            </a:rPr>
                          </m:ctrlPr>
                        </m:sSupPr>
                        <m:e>
                          <m:r>
                            <a:rPr lang="vi-VN" sz="2800" i="1">
                              <a:latin typeface="Cambria Math" panose="02040503050406030204" pitchFamily="18" charset="0"/>
                              <a:ea typeface="Times New Roman" panose="02020603050405020304" pitchFamily="18" charset="0"/>
                            </a:rPr>
                            <m:t>𝑥</m:t>
                          </m:r>
                        </m:e>
                        <m:sup>
                          <m:r>
                            <a:rPr lang="vi-VN" sz="2800" i="1">
                              <a:latin typeface="Cambria Math" panose="02040503050406030204" pitchFamily="18" charset="0"/>
                              <a:ea typeface="Times New Roman" panose="02020603050405020304" pitchFamily="18" charset="0"/>
                            </a:rPr>
                            <m:t>2</m:t>
                          </m:r>
                        </m:sup>
                      </m:sSup>
                      <m:r>
                        <a:rPr lang="vi-VN" sz="2800" i="1">
                          <a:latin typeface="Cambria Math" panose="02040503050406030204" pitchFamily="18" charset="0"/>
                          <a:ea typeface="Times New Roman" panose="02020603050405020304" pitchFamily="18" charset="0"/>
                        </a:rPr>
                        <m:t>+5</m:t>
                      </m:r>
                    </m:oMath>
                  </a14:m>
                  <a:r>
                    <a:rPr lang="vi-VN" sz="2800" dirty="0">
                      <a:ea typeface="Times New Roman" panose="02020603050405020304" pitchFamily="18" charset="0"/>
                    </a:rPr>
                    <a:t> tại điểm có hoành độ </a:t>
                  </a:r>
                  <a14:m>
                    <m:oMath xmlns:m="http://schemas.openxmlformats.org/officeDocument/2006/math">
                      <m:r>
                        <a:rPr lang="vi-VN" sz="2800" i="1">
                          <a:latin typeface="Cambria Math" panose="02040503050406030204" pitchFamily="18" charset="0"/>
                          <a:ea typeface="Times New Roman" panose="02020603050405020304" pitchFamily="18" charset="0"/>
                        </a:rPr>
                        <m:t>𝑥</m:t>
                      </m:r>
                      <m:r>
                        <a:rPr lang="vi-VN" sz="2800" i="1">
                          <a:latin typeface="Cambria Math" panose="02040503050406030204" pitchFamily="18" charset="0"/>
                          <a:ea typeface="Times New Roman" panose="02020603050405020304" pitchFamily="18" charset="0"/>
                        </a:rPr>
                        <m:t>=−1</m:t>
                      </m:r>
                    </m:oMath>
                  </a14:m>
                  <a:r>
                    <a:rPr lang="vi-VN" sz="2800" dirty="0" smtClean="0">
                      <a:ea typeface="Times New Roman" panose="02020603050405020304" pitchFamily="18" charset="0"/>
                    </a:rPr>
                    <a:t>.</a:t>
                  </a:r>
                  <a:endParaRPr lang="en-US" sz="2800" dirty="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682433" y="1933278"/>
                  <a:ext cx="20571712" cy="1755083"/>
                </a:xfrm>
                <a:prstGeom prst="rect">
                  <a:avLst/>
                </a:prstGeom>
                <a:blipFill rotWithShape="1">
                  <a:blip r:embed="rId3"/>
                  <a:stretch>
                    <a:fillRect t="-1754" b="-99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247182" y="1501340"/>
            <a:ext cx="11838141" cy="1222680"/>
            <a:chOff x="247181" y="1501340"/>
            <a:chExt cx="11838141" cy="1222680"/>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4" name="TextBox 53"/>
                  <p:cNvSpPr txBox="1"/>
                  <p:nvPr/>
                </p:nvSpPr>
                <p:spPr>
                  <a:xfrm>
                    <a:off x="6108332" y="1732392"/>
                    <a:ext cx="2280848" cy="486407"/>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2800" b="1" i="1" smtClean="0">
                              <a:solidFill>
                                <a:schemeClr val="bg1"/>
                              </a:solidFill>
                              <a:latin typeface="Cambria Math" panose="02040503050406030204" pitchFamily="18" charset="0"/>
                              <a:ea typeface="Calibri" panose="020F0502020204030204" pitchFamily="34" charset="0"/>
                            </a:rPr>
                            <m:t>𝒚</m:t>
                          </m:r>
                          <m:r>
                            <a:rPr lang="en-US" sz="2800" b="1" smtClean="0">
                              <a:solidFill>
                                <a:schemeClr val="bg1"/>
                              </a:solidFill>
                              <a:latin typeface="Cambria Math" panose="02040503050406030204" pitchFamily="18" charset="0"/>
                              <a:ea typeface="Calibri" panose="020F0502020204030204" pitchFamily="34" charset="0"/>
                            </a:rPr>
                            <m:t>=</m:t>
                          </m:r>
                          <m:r>
                            <a:rPr lang="en-US" sz="2800" b="1" i="1" smtClean="0">
                              <a:solidFill>
                                <a:schemeClr val="bg1"/>
                              </a:solidFill>
                              <a:latin typeface="Cambria Math" panose="02040503050406030204" pitchFamily="18" charset="0"/>
                              <a:ea typeface="Calibri" panose="020F0502020204030204" pitchFamily="34" charset="0"/>
                            </a:rPr>
                            <m:t>𝟒</m:t>
                          </m:r>
                          <m:r>
                            <a:rPr lang="en-US" sz="2800" b="1" i="1" smtClean="0">
                              <a:solidFill>
                                <a:schemeClr val="bg1"/>
                              </a:solidFill>
                              <a:latin typeface="Cambria Math" panose="02040503050406030204" pitchFamily="18" charset="0"/>
                              <a:ea typeface="Calibri" panose="020F0502020204030204" pitchFamily="34" charset="0"/>
                            </a:rPr>
                            <m:t>𝒙</m:t>
                          </m:r>
                          <m:r>
                            <a:rPr lang="en-US" sz="2800" b="1" i="1" smtClean="0">
                              <a:solidFill>
                                <a:schemeClr val="bg1"/>
                              </a:solidFill>
                              <a:latin typeface="Cambria Math"/>
                              <a:ea typeface="Calibri" panose="020F0502020204030204" pitchFamily="34" charset="0"/>
                            </a:rPr>
                            <m:t>+</m:t>
                          </m:r>
                          <m:r>
                            <a:rPr lang="en-US" sz="2800" b="1" i="1" smtClean="0">
                              <a:solidFill>
                                <a:schemeClr val="bg1"/>
                              </a:solidFill>
                              <a:latin typeface="Cambria Math" panose="02040503050406030204" pitchFamily="18" charset="0"/>
                              <a:ea typeface="Calibri" panose="020F0502020204030204" pitchFamily="34" charset="0"/>
                            </a:rPr>
                            <m:t>𝟔</m:t>
                          </m:r>
                          <m:r>
                            <a:rPr lang="en-US" sz="2800" b="1" smtClean="0">
                              <a:solidFill>
                                <a:schemeClr val="bg1"/>
                              </a:solidFill>
                              <a:latin typeface="Cambria Math" panose="02040503050406030204" pitchFamily="18" charset="0"/>
                              <a:ea typeface="Calibri" panose="020F0502020204030204" pitchFamily="34" charset="0"/>
                            </a:rPr>
                            <m:t>.</m:t>
                          </m:r>
                        </m:oMath>
                      </m:oMathPara>
                    </a14:m>
                    <a:endParaRPr lang="en-US" sz="3000" b="1"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108332" y="1732392"/>
                    <a:ext cx="2280848" cy="486407"/>
                  </a:xfrm>
                  <a:prstGeom prst="rect">
                    <a:avLst/>
                  </a:prstGeom>
                  <a:blipFill rotWithShape="1">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8" name="TextBox 57"/>
                  <p:cNvSpPr txBox="1"/>
                  <p:nvPr/>
                </p:nvSpPr>
                <p:spPr>
                  <a:xfrm>
                    <a:off x="5978841" y="1767772"/>
                    <a:ext cx="2280848" cy="486406"/>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2800" b="1" i="1" smtClean="0">
                              <a:solidFill>
                                <a:schemeClr val="bg1"/>
                              </a:solidFill>
                              <a:latin typeface="Cambria Math" panose="02040503050406030204" pitchFamily="18" charset="0"/>
                              <a:ea typeface="Calibri" panose="020F0502020204030204" pitchFamily="34" charset="0"/>
                            </a:rPr>
                            <m:t>𝒚</m:t>
                          </m:r>
                          <m:r>
                            <a:rPr lang="en-US" sz="2800" b="1" smtClean="0">
                              <a:solidFill>
                                <a:schemeClr val="bg1"/>
                              </a:solidFill>
                              <a:latin typeface="Cambria Math" panose="02040503050406030204" pitchFamily="18" charset="0"/>
                              <a:ea typeface="Calibri" panose="020F0502020204030204" pitchFamily="34" charset="0"/>
                            </a:rPr>
                            <m:t>=</m:t>
                          </m:r>
                          <m:r>
                            <a:rPr lang="en-US" sz="2800" b="1" i="1" smtClean="0">
                              <a:solidFill>
                                <a:schemeClr val="bg1"/>
                              </a:solidFill>
                              <a:latin typeface="Cambria Math" panose="02040503050406030204" pitchFamily="18" charset="0"/>
                              <a:ea typeface="Calibri" panose="020F0502020204030204" pitchFamily="34" charset="0"/>
                            </a:rPr>
                            <m:t>𝟒</m:t>
                          </m:r>
                          <m:r>
                            <a:rPr lang="en-US" sz="2800" b="1" i="1" smtClean="0">
                              <a:solidFill>
                                <a:schemeClr val="bg1"/>
                              </a:solidFill>
                              <a:latin typeface="Cambria Math" panose="02040503050406030204" pitchFamily="18" charset="0"/>
                              <a:ea typeface="Calibri" panose="020F0502020204030204" pitchFamily="34" charset="0"/>
                            </a:rPr>
                            <m:t>𝒙</m:t>
                          </m:r>
                          <m:r>
                            <a:rPr lang="en-US" sz="2800" b="1" smtClean="0">
                              <a:solidFill>
                                <a:schemeClr val="bg1"/>
                              </a:solidFill>
                              <a:latin typeface="Cambria Math" panose="02040503050406030204" pitchFamily="18" charset="0"/>
                              <a:ea typeface="Calibri" panose="020F0502020204030204" pitchFamily="34" charset="0"/>
                            </a:rPr>
                            <m:t>+</m:t>
                          </m:r>
                          <m:r>
                            <a:rPr lang="en-US" sz="2800" b="1" i="1" smtClean="0">
                              <a:solidFill>
                                <a:schemeClr val="bg1"/>
                              </a:solidFill>
                              <a:latin typeface="Cambria Math" panose="02040503050406030204" pitchFamily="18" charset="0"/>
                              <a:ea typeface="Calibri" panose="020F0502020204030204" pitchFamily="34" charset="0"/>
                            </a:rPr>
                            <m:t>𝟐</m:t>
                          </m:r>
                          <m:r>
                            <a:rPr lang="en-US" sz="2800" b="1" smtClean="0">
                              <a:solidFill>
                                <a:schemeClr val="bg1"/>
                              </a:solidFill>
                              <a:latin typeface="Cambria Math" panose="02040503050406030204" pitchFamily="18" charset="0"/>
                              <a:ea typeface="Calibri" panose="020F0502020204030204" pitchFamily="34" charset="0"/>
                            </a:rPr>
                            <m:t>.</m:t>
                          </m:r>
                        </m:oMath>
                      </m:oMathPara>
                    </a14:m>
                    <a:endParaRPr lang="en-US" sz="3000" b="1" dirty="0"/>
                  </a:p>
                </p:txBody>
              </p:sp>
            </mc:Choice>
            <mc:Fallback xmlns="">
              <p:sp>
                <p:nvSpPr>
                  <p:cNvPr id="58" name="TextBox 57"/>
                  <p:cNvSpPr txBox="1">
                    <a:spLocks noRot="1" noChangeAspect="1" noMove="1" noResize="1" noEditPoints="1" noAdjustHandles="1" noChangeArrowheads="1" noChangeShapeType="1" noTextEdit="1"/>
                  </p:cNvSpPr>
                  <p:nvPr/>
                </p:nvSpPr>
                <p:spPr>
                  <a:xfrm>
                    <a:off x="5978841" y="1767772"/>
                    <a:ext cx="2280848" cy="486406"/>
                  </a:xfrm>
                  <a:prstGeom prst="rect">
                    <a:avLst/>
                  </a:prstGeom>
                  <a:blipFill rotWithShape="1">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48" name="TextBox 47"/>
                  <p:cNvSpPr txBox="1"/>
                  <p:nvPr/>
                </p:nvSpPr>
                <p:spPr>
                  <a:xfrm>
                    <a:off x="6123623" y="1753409"/>
                    <a:ext cx="2280848" cy="486406"/>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2800" b="1" smtClean="0">
                              <a:latin typeface="Cambria Math" panose="02040503050406030204" pitchFamily="18" charset="0"/>
                              <a:ea typeface="Calibri" panose="020F0502020204030204" pitchFamily="34" charset="0"/>
                            </a:rPr>
                            <m:t>𝒚</m:t>
                          </m:r>
                          <m:r>
                            <a:rPr lang="en-US" sz="2800" b="1" smtClean="0">
                              <a:latin typeface="Cambria Math" panose="02040503050406030204" pitchFamily="18" charset="0"/>
                              <a:ea typeface="Calibri" panose="020F0502020204030204" pitchFamily="34" charset="0"/>
                            </a:rPr>
                            <m:t>=</m:t>
                          </m:r>
                          <m:r>
                            <a:rPr lang="en-US" sz="2800" b="1" smtClean="0">
                              <a:latin typeface="Cambria Math" panose="02040503050406030204" pitchFamily="18" charset="0"/>
                              <a:ea typeface="Calibri" panose="020F0502020204030204" pitchFamily="34" charset="0"/>
                            </a:rPr>
                            <m:t>𝟒</m:t>
                          </m:r>
                          <m:r>
                            <a:rPr lang="en-US" sz="2800" b="1" smtClean="0">
                              <a:latin typeface="Cambria Math" panose="02040503050406030204" pitchFamily="18" charset="0"/>
                              <a:ea typeface="Calibri" panose="020F0502020204030204" pitchFamily="34" charset="0"/>
                            </a:rPr>
                            <m:t>𝒙</m:t>
                          </m:r>
                          <m:r>
                            <a:rPr lang="en-US" sz="2800" b="1" i="1" smtClean="0">
                              <a:latin typeface="Cambria Math"/>
                              <a:ea typeface="Calibri" panose="020F0502020204030204" pitchFamily="34" charset="0"/>
                            </a:rPr>
                            <m:t>−</m:t>
                          </m:r>
                          <m:r>
                            <a:rPr lang="en-US" sz="2800" b="1">
                              <a:latin typeface="Cambria Math" panose="02040503050406030204" pitchFamily="18" charset="0"/>
                              <a:ea typeface="Calibri" panose="020F0502020204030204" pitchFamily="34" charset="0"/>
                            </a:rPr>
                            <m:t>𝟐</m:t>
                          </m:r>
                          <m:r>
                            <a:rPr lang="en-US" sz="2800" b="1">
                              <a:latin typeface="Cambria Math" panose="02040503050406030204" pitchFamily="18" charset="0"/>
                              <a:ea typeface="Calibri" panose="020F0502020204030204" pitchFamily="34" charset="0"/>
                            </a:rPr>
                            <m:t>.</m:t>
                          </m:r>
                        </m:oMath>
                      </m:oMathPara>
                    </a14:m>
                    <a:endParaRPr lang="en-US" sz="3600" b="1" dirty="0"/>
                  </a:p>
                </p:txBody>
              </p:sp>
            </mc:Choice>
            <mc:Fallback xmlns="">
              <p:sp>
                <p:nvSpPr>
                  <p:cNvPr id="48" name="TextBox 47"/>
                  <p:cNvSpPr txBox="1">
                    <a:spLocks noRot="1" noChangeAspect="1" noMove="1" noResize="1" noEditPoints="1" noAdjustHandles="1" noChangeArrowheads="1" noChangeShapeType="1" noTextEdit="1"/>
                  </p:cNvSpPr>
                  <p:nvPr/>
                </p:nvSpPr>
                <p:spPr>
                  <a:xfrm>
                    <a:off x="6123623" y="1753409"/>
                    <a:ext cx="2280848" cy="486406"/>
                  </a:xfrm>
                  <a:prstGeom prst="rect">
                    <a:avLst/>
                  </a:prstGeom>
                  <a:blipFill rotWithShape="1">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1" y="1501345"/>
              <a:ext cx="3090381" cy="1222675"/>
              <a:chOff x="5537206" y="1557992"/>
              <a:chExt cx="3079904" cy="1136647"/>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2" name="TextBox 61"/>
                  <p:cNvSpPr txBox="1"/>
                  <p:nvPr/>
                </p:nvSpPr>
                <p:spPr>
                  <a:xfrm>
                    <a:off x="6078059" y="1779051"/>
                    <a:ext cx="2493487" cy="915588"/>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2800" b="1" smtClean="0">
                              <a:latin typeface="Cambria Math" panose="02040503050406030204" pitchFamily="18" charset="0"/>
                              <a:ea typeface="Calibri" panose="020F0502020204030204" pitchFamily="34" charset="0"/>
                            </a:rPr>
                            <m:t>𝒚</m:t>
                          </m:r>
                          <m:r>
                            <a:rPr lang="en-US" sz="2800" b="1" smtClean="0">
                              <a:latin typeface="Cambria Math" panose="02040503050406030204" pitchFamily="18" charset="0"/>
                              <a:ea typeface="Calibri" panose="020F0502020204030204" pitchFamily="34" charset="0"/>
                            </a:rPr>
                            <m:t>=</m:t>
                          </m:r>
                          <m:r>
                            <a:rPr lang="en-US" sz="2800" b="1" smtClean="0">
                              <a:latin typeface="Cambria Math" panose="02040503050406030204" pitchFamily="18" charset="0"/>
                              <a:ea typeface="Calibri" panose="020F0502020204030204" pitchFamily="34" charset="0"/>
                            </a:rPr>
                            <m:t>𝟒</m:t>
                          </m:r>
                          <m:r>
                            <a:rPr lang="en-US" sz="2800" b="1" smtClean="0">
                              <a:latin typeface="Cambria Math" panose="02040503050406030204" pitchFamily="18" charset="0"/>
                              <a:ea typeface="Calibri" panose="020F0502020204030204" pitchFamily="34" charset="0"/>
                            </a:rPr>
                            <m:t>𝒙</m:t>
                          </m:r>
                          <m:r>
                            <a:rPr lang="en-US" sz="2800" b="1" i="1" smtClean="0">
                              <a:latin typeface="Cambria Math"/>
                              <a:ea typeface="Calibri" panose="020F0502020204030204" pitchFamily="34" charset="0"/>
                            </a:rPr>
                            <m:t>−</m:t>
                          </m:r>
                          <m:r>
                            <a:rPr lang="en-US" sz="2800" b="1" i="1" smtClean="0">
                              <a:latin typeface="Cambria Math"/>
                              <a:ea typeface="Calibri" panose="020F0502020204030204" pitchFamily="34" charset="0"/>
                            </a:rPr>
                            <m:t>𝟔</m:t>
                          </m:r>
                          <m:r>
                            <a:rPr lang="en-US" sz="2800" b="1">
                              <a:latin typeface="Cambria Math" panose="02040503050406030204" pitchFamily="18" charset="0"/>
                              <a:ea typeface="Calibri" panose="020F0502020204030204" pitchFamily="34" charset="0"/>
                            </a:rPr>
                            <m:t>.</m:t>
                          </m:r>
                        </m:oMath>
                      </m:oMathPara>
                    </a14:m>
                    <a:endParaRPr lang="en-US" sz="3600" b="1" dirty="0"/>
                  </a:p>
                  <a:p>
                    <a:pPr/>
                    <a14:m>
                      <m:oMathPara xmlns:m="http://schemas.openxmlformats.org/officeDocument/2006/math">
                        <m:oMathParaPr>
                          <m:jc m:val="centerGroup"/>
                        </m:oMathParaPr>
                        <m:oMath xmlns:m="http://schemas.openxmlformats.org/officeDocument/2006/math">
                          <m:r>
                            <m:rPr>
                              <m:nor/>
                            </m:rPr>
                            <a:rPr lang="vi-VN" sz="3000" dirty="0"/>
                            <m:t>.</m:t>
                          </m:r>
                        </m:oMath>
                      </m:oMathPara>
                    </a14:m>
                    <a:endParaRPr lang="en-US" sz="30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078059" y="1779051"/>
                    <a:ext cx="2493487" cy="915588"/>
                  </a:xfrm>
                  <a:prstGeom prst="rect">
                    <a:avLst/>
                  </a:prstGeom>
                  <a:blipFill rotWithShape="1">
                    <a:blip r:embed="rId7"/>
                    <a:stretch>
                      <a:fillRect/>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mc:AlternateContent xmlns:mc="http://schemas.openxmlformats.org/markup-compatibility/2006" xmlns:a14="http://schemas.microsoft.com/office/drawing/2010/main">
        <mc:Choice Requires="a14">
          <p:sp>
            <p:nvSpPr>
              <p:cNvPr id="14" name="Rectangle 13">
                <a:extLst>
                  <a:ext uri="{FF2B5EF4-FFF2-40B4-BE49-F238E27FC236}">
                    <a16:creationId xmlns="" xmlns:a16="http://schemas.microsoft.com/office/drawing/2014/main" id="{7D93DC4D-0523-4350-BF8D-452352452AAC}"/>
                  </a:ext>
                </a:extLst>
              </p:cNvPr>
              <p:cNvSpPr/>
              <p:nvPr/>
            </p:nvSpPr>
            <p:spPr>
              <a:xfrm>
                <a:off x="1800255" y="3270634"/>
                <a:ext cx="8839902" cy="907931"/>
              </a:xfrm>
              <a:prstGeom prst="rect">
                <a:avLst/>
              </a:prstGeom>
            </p:spPr>
            <p:txBody>
              <a:bodyPr wrap="none" lIns="45711" tIns="22855" rIns="45711" bIns="22855">
                <a:spAutoFit/>
              </a:bodyPr>
              <a:lstStyle/>
              <a:p>
                <a:r>
                  <a:rPr lang="en-US" sz="2800" dirty="0" smtClean="0">
                    <a:latin typeface="Times New Roman" panose="02020603050405020304" pitchFamily="18" charset="0"/>
                    <a:ea typeface="Calibri" panose="020F0502020204030204" pitchFamily="34" charset="0"/>
                    <a:cs typeface="Times New Roman" panose="02020603050405020304" pitchFamily="18" charset="0"/>
                  </a:rPr>
                  <a:t>Ta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𝑦</m:t>
                        </m:r>
                      </m:e>
                      <m:sup>
                        <m:r>
                          <a:rPr lang="en-US" sz="2800" i="1">
                            <a:latin typeface="Cambria Math" panose="02040503050406030204" pitchFamily="18" charset="0"/>
                            <a:ea typeface="Calibri" panose="020F0502020204030204" pitchFamily="34" charset="0"/>
                          </a:rPr>
                          <m:t>′</m:t>
                        </m:r>
                      </m:sup>
                    </m:sSup>
                    <m:r>
                      <a:rPr lang="en-US" sz="2800" i="1">
                        <a:latin typeface="Cambria Math" panose="02040503050406030204" pitchFamily="18" charset="0"/>
                        <a:ea typeface="Calibri" panose="020F0502020204030204" pitchFamily="34" charset="0"/>
                      </a:rPr>
                      <m:t>=4</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3</m:t>
                        </m:r>
                      </m:sup>
                    </m:sSup>
                    <m:r>
                      <a:rPr lang="en-US" sz="2800" i="1">
                        <a:latin typeface="Cambria Math" panose="02040503050406030204" pitchFamily="18" charset="0"/>
                        <a:ea typeface="Calibri" panose="020F0502020204030204" pitchFamily="34" charset="0"/>
                      </a:rPr>
                      <m:t>−8</m:t>
                    </m:r>
                    <m:r>
                      <a:rPr lang="en-US" sz="2800" i="1">
                        <a:latin typeface="Cambria Math" panose="02040503050406030204" pitchFamily="18" charset="0"/>
                        <a:ea typeface="Calibri" panose="020F0502020204030204" pitchFamily="34" charset="0"/>
                      </a:rPr>
                      <m:t>𝑥</m:t>
                    </m:r>
                  </m:oMath>
                </a14:m>
                <a:r>
                  <a:rPr lang="en-US" sz="2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𝑦</m:t>
                        </m:r>
                      </m:e>
                      <m:sup>
                        <m:r>
                          <a:rPr lang="en-US" sz="2800" i="1">
                            <a:latin typeface="Cambria Math" panose="02040503050406030204" pitchFamily="18" charset="0"/>
                            <a:ea typeface="Calibri" panose="020F0502020204030204" pitchFamily="34" charset="0"/>
                          </a:rPr>
                          <m:t>′</m:t>
                        </m:r>
                      </m:sup>
                    </m:sSup>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−1</m:t>
                        </m:r>
                      </m:e>
                    </m:d>
                    <m:r>
                      <a:rPr lang="en-US" sz="2800" i="1">
                        <a:latin typeface="Cambria Math" panose="02040503050406030204" pitchFamily="18" charset="0"/>
                        <a:ea typeface="Calibri" panose="020F0502020204030204" pitchFamily="34" charset="0"/>
                      </a:rPr>
                      <m:t>=4 </m:t>
                    </m:r>
                    <m:r>
                      <a:rPr lang="en-US" sz="2800" i="1">
                        <a:latin typeface="Cambria Math" panose="02040503050406030204" pitchFamily="18" charset="0"/>
                      </a:rPr>
                      <m:t>𝑖</m:t>
                    </m:r>
                  </m:oMath>
                </a14:m>
                <a:endParaRPr lang="en-US" sz="2800" dirty="0" smtClean="0">
                  <a:latin typeface="Times New Roman" panose="02020603050405020304" pitchFamily="18" charset="0"/>
                </a:endParaRPr>
              </a:p>
              <a:p>
                <a:r>
                  <a:rPr lang="en-US" sz="2800" dirty="0">
                    <a:latin typeface="Times New Roman" panose="02020603050405020304" pitchFamily="18" charset="0"/>
                    <a:ea typeface="Calibri" panose="020F0502020204030204" pitchFamily="34" charset="0"/>
                    <a:cs typeface="Times New Roman" panose="02020603050405020304" pitchFamily="18" charset="0"/>
                  </a:rPr>
                  <a:t>Điểm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thuộc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=−1</m:t>
                    </m:r>
                  </m:oMath>
                </a14:m>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latin typeface="Cambria Math" panose="02040503050406030204" pitchFamily="18" charset="0"/>
                        <a:ea typeface="Calibri" panose="020F0502020204030204" pitchFamily="34" charset="0"/>
                      </a:rPr>
                      <m:t>𝑀</m:t>
                    </m:r>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−1;2</m:t>
                        </m:r>
                      </m:e>
                    </m:d>
                    <m:r>
                      <a:rPr lang="en-US" sz="2800" i="1">
                        <a:latin typeface="Cambria Math" panose="02040503050406030204" pitchFamily="18" charset="0"/>
                        <a:ea typeface="Calibri" panose="020F0502020204030204" pitchFamily="34" charset="0"/>
                      </a:rPr>
                      <m:t>.</m:t>
                    </m:r>
                  </m:oMath>
                </a14:m>
                <a:endParaRPr lang="en-US" sz="3000" dirty="0">
                  <a:latin typeface="Times New Roman" panose="02020603050405020304" pitchFamily="18" charset="0"/>
                  <a:cs typeface="Times New Roman" panose="02020603050405020304" pitchFamily="18" charset="0"/>
                </a:endParaRPr>
              </a:p>
            </p:txBody>
          </p:sp>
        </mc:Choice>
        <mc:Fallback xmlns="">
          <p:sp>
            <p:nvSpPr>
              <p:cNvPr id="14" name="Rectangle 13">
                <a:extLst>
                  <a:ext uri="{FF2B5EF4-FFF2-40B4-BE49-F238E27FC236}">
                    <a16:creationId xmlns="" xmlns:a16="http://schemas.microsoft.com/office/drawing/2014/main" xmlns:a14="http://schemas.microsoft.com/office/drawing/2010/main" id="{7D93DC4D-0523-4350-BF8D-452352452AAC}"/>
                  </a:ext>
                </a:extLst>
              </p:cNvPr>
              <p:cNvSpPr>
                <a:spLocks noRot="1" noChangeAspect="1" noMove="1" noResize="1" noEditPoints="1" noAdjustHandles="1" noChangeArrowheads="1" noChangeShapeType="1" noTextEdit="1"/>
              </p:cNvSpPr>
              <p:nvPr/>
            </p:nvSpPr>
            <p:spPr>
              <a:xfrm>
                <a:off x="1800255" y="3270634"/>
                <a:ext cx="8839902" cy="907931"/>
              </a:xfrm>
              <a:prstGeom prst="rect">
                <a:avLst/>
              </a:prstGeom>
              <a:blipFill rotWithShape="1">
                <a:blip r:embed="rId8"/>
                <a:stretch>
                  <a:fillRect l="-1931" t="-9459" b="-209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 xmlns:a16="http://schemas.microsoft.com/office/drawing/2014/main" id="{97F9E0C6-4884-40EF-8E95-483E62DDAA5F}"/>
                  </a:ext>
                </a:extLst>
              </p:cNvPr>
              <p:cNvSpPr txBox="1"/>
              <p:nvPr/>
            </p:nvSpPr>
            <p:spPr>
              <a:xfrm>
                <a:off x="1800254" y="4332742"/>
                <a:ext cx="9305895" cy="907931"/>
              </a:xfrm>
              <a:prstGeom prst="rect">
                <a:avLst/>
              </a:prstGeom>
              <a:noFill/>
            </p:spPr>
            <p:txBody>
              <a:bodyPr wrap="square" lIns="45711" tIns="22855" rIns="45711" bIns="22855" rtlCol="0">
                <a:sp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Vậy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tuyến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hàm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latin typeface="Cambria Math" panose="02040503050406030204" pitchFamily="18" charset="0"/>
                        <a:ea typeface="Calibri" panose="020F0502020204030204" pitchFamily="34" charset="0"/>
                      </a:rPr>
                      <m:t>𝑀</m:t>
                    </m:r>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−1;2</m:t>
                        </m:r>
                      </m:e>
                    </m:d>
                  </m:oMath>
                </a14:m>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p>
              <a:p>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𝑦</m:t>
                        </m:r>
                      </m:e>
                      <m:sup>
                        <m:r>
                          <a:rPr lang="en-US" sz="2800" i="1">
                            <a:latin typeface="Cambria Math" panose="02040503050406030204" pitchFamily="18" charset="0"/>
                            <a:ea typeface="Calibri" panose="020F0502020204030204" pitchFamily="34" charset="0"/>
                          </a:rPr>
                          <m:t>′</m:t>
                        </m:r>
                      </m:sup>
                    </m:sSup>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−1</m:t>
                        </m:r>
                      </m:e>
                    </m:d>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+1</m:t>
                        </m:r>
                      </m:e>
                    </m:d>
                    <m:r>
                      <a:rPr lang="en-US" sz="2800" i="1">
                        <a:latin typeface="Cambria Math" panose="02040503050406030204" pitchFamily="18" charset="0"/>
                        <a:ea typeface="Calibri" panose="020F0502020204030204" pitchFamily="34" charset="0"/>
                      </a:rPr>
                      <m:t>+2</m:t>
                    </m:r>
                  </m:oMath>
                </a14:m>
                <a:r>
                  <a:rPr lang="en-US" sz="2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=4</m:t>
                    </m:r>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+1</m:t>
                        </m:r>
                      </m:e>
                    </m:d>
                    <m:r>
                      <a:rPr lang="en-US" sz="2800" i="1">
                        <a:latin typeface="Cambria Math" panose="02040503050406030204" pitchFamily="18" charset="0"/>
                        <a:ea typeface="Calibri" panose="020F0502020204030204" pitchFamily="34" charset="0"/>
                      </a:rPr>
                      <m:t>+2</m:t>
                    </m:r>
                  </m:oMath>
                </a14:m>
                <a:r>
                  <a:rPr lang="en-US" sz="2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=4</m:t>
                    </m:r>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+6</m:t>
                    </m:r>
                  </m:oMath>
                </a14:m>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 xmlns:a16="http://schemas.microsoft.com/office/drawing/2014/main" id="{97F9E0C6-4884-40EF-8E95-483E62DDAA5F}"/>
                  </a:ext>
                </a:extLst>
              </p:cNvPr>
              <p:cNvSpPr txBox="1">
                <a:spLocks noRot="1" noChangeAspect="1" noMove="1" noResize="1" noEditPoints="1" noAdjustHandles="1" noChangeArrowheads="1" noChangeShapeType="1" noTextEdit="1"/>
              </p:cNvSpPr>
              <p:nvPr/>
            </p:nvSpPr>
            <p:spPr>
              <a:xfrm>
                <a:off x="1800254" y="4332742"/>
                <a:ext cx="9305895" cy="907931"/>
              </a:xfrm>
              <a:prstGeom prst="rect">
                <a:avLst/>
              </a:prstGeom>
              <a:blipFill rotWithShape="1">
                <a:blip r:embed="rId9"/>
                <a:stretch>
                  <a:fillRect l="-1834" t="-9396" r="-131" b="-20134"/>
                </a:stretch>
              </a:blipFill>
            </p:spPr>
            <p:txBody>
              <a:bodyPr/>
              <a:lstStyle/>
              <a:p>
                <a:r>
                  <a:rPr lang="en-US">
                    <a:noFill/>
                  </a:rPr>
                  <a:t> </a:t>
                </a:r>
              </a:p>
            </p:txBody>
          </p:sp>
        </mc:Fallback>
      </mc:AlternateContent>
      <p:sp>
        <p:nvSpPr>
          <p:cNvPr id="65" name="Oval 64">
            <a:extLst>
              <a:ext uri="{FF2B5EF4-FFF2-40B4-BE49-F238E27FC236}">
                <a16:creationId xmlns="" xmlns:a16="http://schemas.microsoft.com/office/drawing/2014/main" id="{25D02854-E6E4-42B7-B0E2-CD9E2C9EECB7}"/>
              </a:ext>
            </a:extLst>
          </p:cNvPr>
          <p:cNvSpPr/>
          <p:nvPr/>
        </p:nvSpPr>
        <p:spPr>
          <a:xfrm>
            <a:off x="267459" y="1790700"/>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en-US" sz="3200" b="1" dirty="0">
                <a:latin typeface="Tahoma" pitchFamily="34" charset="0"/>
                <a:ea typeface="Tahoma" pitchFamily="34" charset="0"/>
                <a:cs typeface="Tahoma" pitchFamily="34" charset="0"/>
              </a:rPr>
              <a:t>A</a:t>
            </a:r>
            <a:endParaRPr lang="en-US" sz="3200" dirty="0"/>
          </a:p>
        </p:txBody>
      </p:sp>
    </p:spTree>
    <p:extLst>
      <p:ext uri="{BB962C8B-B14F-4D97-AF65-F5344CB8AC3E}">
        <p14:creationId xmlns:p14="http://schemas.microsoft.com/office/powerpoint/2010/main" val="398032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left)">
                                      <p:cBhvr>
                                        <p:cTn id="27" dur="500"/>
                                        <p:tgtEl>
                                          <p:spTgt spid="6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wipe(left)">
                                      <p:cBhvr>
                                        <p:cTn id="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4" grpId="0"/>
      <p:bldP spid="24" grpId="0"/>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39086" y="3867150"/>
            <a:ext cx="11834900" cy="2664022"/>
            <a:chOff x="184495" y="3598518"/>
            <a:chExt cx="11834900" cy="1760444"/>
          </a:xfrm>
        </p:grpSpPr>
        <p:sp>
          <p:nvSpPr>
            <p:cNvPr id="5" name="Rounded Rectangle 4"/>
            <p:cNvSpPr/>
            <p:nvPr/>
          </p:nvSpPr>
          <p:spPr>
            <a:xfrm>
              <a:off x="184495" y="3598518"/>
              <a:ext cx="11834900" cy="176044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6"/>
              <a:ext cx="2342698" cy="553998"/>
              <a:chOff x="1275608" y="6239450"/>
              <a:chExt cx="4592537" cy="1006587"/>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7"/>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119052"/>
            <a:ext cx="11926929" cy="1423430"/>
            <a:chOff x="534987" y="1869705"/>
            <a:chExt cx="23340848" cy="2387356"/>
          </a:xfrm>
        </p:grpSpPr>
        <p:grpSp>
          <p:nvGrpSpPr>
            <p:cNvPr id="21" name="Group 20"/>
            <p:cNvGrpSpPr/>
            <p:nvPr/>
          </p:nvGrpSpPr>
          <p:grpSpPr>
            <a:xfrm>
              <a:off x="534987" y="1869705"/>
              <a:ext cx="23340848" cy="2356356"/>
              <a:chOff x="534987" y="1647866"/>
              <a:chExt cx="23340848" cy="2356356"/>
            </a:xfrm>
          </p:grpSpPr>
          <p:sp>
            <p:nvSpPr>
              <p:cNvPr id="25" name="Rounded Rectangle 24"/>
              <p:cNvSpPr/>
              <p:nvPr/>
            </p:nvSpPr>
            <p:spPr bwMode="auto">
              <a:xfrm>
                <a:off x="755649" y="1720891"/>
                <a:ext cx="23120186"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533960" y="1653394"/>
                  <a:ext cx="2278919"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en-US" sz="3000" dirty="0" smtClean="0">
                      <a:solidFill>
                        <a:schemeClr val="bg1"/>
                      </a:solidFill>
                      <a:latin typeface="Tahoma" pitchFamily="34" charset="0"/>
                      <a:cs typeface="Tahoma" pitchFamily="34" charset="0"/>
                    </a:rPr>
                    <a:t>6</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534987" y="1936625"/>
                  <a:ext cx="22457544" cy="23204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lvl="0" algn="just">
                    <a:lnSpc>
                      <a:spcPct val="115000"/>
                    </a:lnSpc>
                    <a:spcBef>
                      <a:spcPts val="600"/>
                    </a:spcBef>
                    <a:spcAft>
                      <a:spcPts val="0"/>
                    </a:spcAft>
                    <a:buClr>
                      <a:srgbClr val="0000FF"/>
                    </a:buClr>
                    <a:tabLst>
                      <a:tab pos="629920" algn="l"/>
                    </a:tabLst>
                  </a:pPr>
                  <a:r>
                    <a:rPr lang="en-US" sz="2800" dirty="0" smtClean="0">
                      <a:ea typeface="Times New Roman" panose="02020603050405020304" pitchFamily="18" charset="0"/>
                    </a:rPr>
                    <a:t>                     </a:t>
                  </a:r>
                  <a:r>
                    <a:rPr lang="vi-VN" sz="2800" dirty="0" smtClean="0">
                      <a:ea typeface="Times New Roman" panose="02020603050405020304" pitchFamily="18" charset="0"/>
                    </a:rPr>
                    <a:t>Tiếp </a:t>
                  </a:r>
                  <a:r>
                    <a:rPr lang="vi-VN" sz="2800" dirty="0">
                      <a:ea typeface="Times New Roman" panose="02020603050405020304" pitchFamily="18" charset="0"/>
                    </a:rPr>
                    <a:t>tuyến của đồ thị hàm số </a:t>
                  </a:r>
                  <a:r>
                    <a:rPr lang="en-US" sz="2800" dirty="0">
                      <a:ea typeface="Times New Roman" panose="02020603050405020304" pitchFamily="18" charset="0"/>
                    </a:rPr>
                    <a:t>	</a:t>
                  </a:r>
                  <a14:m>
                    <m:oMath xmlns:m="http://schemas.openxmlformats.org/officeDocument/2006/math">
                      <m:r>
                        <a:rPr lang="vi-VN" sz="2800" i="1">
                          <a:latin typeface="Cambria Math" panose="02040503050406030204" pitchFamily="18" charset="0"/>
                          <a:ea typeface="Times New Roman" panose="02020603050405020304" pitchFamily="18" charset="0"/>
                        </a:rPr>
                        <m:t>𝑦</m:t>
                      </m:r>
                      <m:r>
                        <a:rPr lang="vi-VN"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vi-VN" sz="2800" i="1">
                              <a:latin typeface="Cambria Math" panose="02040503050406030204" pitchFamily="18" charset="0"/>
                              <a:ea typeface="Times New Roman" panose="02020603050405020304" pitchFamily="18" charset="0"/>
                            </a:rPr>
                            <m:t>2</m:t>
                          </m:r>
                          <m:r>
                            <a:rPr lang="vi-VN" sz="2800" i="1">
                              <a:latin typeface="Cambria Math" panose="02040503050406030204" pitchFamily="18" charset="0"/>
                              <a:ea typeface="Times New Roman" panose="02020603050405020304" pitchFamily="18" charset="0"/>
                            </a:rPr>
                            <m:t>𝑥</m:t>
                          </m:r>
                          <m:r>
                            <a:rPr lang="vi-VN" sz="2800" i="1">
                              <a:latin typeface="Cambria Math" panose="02040503050406030204" pitchFamily="18" charset="0"/>
                              <a:ea typeface="Times New Roman" panose="02020603050405020304" pitchFamily="18" charset="0"/>
                            </a:rPr>
                            <m:t>+3</m:t>
                          </m:r>
                        </m:num>
                        <m:den>
                          <m:r>
                            <a:rPr lang="vi-VN" sz="2800" i="1">
                              <a:latin typeface="Cambria Math" panose="02040503050406030204" pitchFamily="18" charset="0"/>
                              <a:ea typeface="Times New Roman" panose="02020603050405020304" pitchFamily="18" charset="0"/>
                            </a:rPr>
                            <m:t>𝑥</m:t>
                          </m:r>
                          <m:r>
                            <a:rPr lang="vi-VN" sz="2800" i="1">
                              <a:latin typeface="Cambria Math" panose="02040503050406030204" pitchFamily="18" charset="0"/>
                              <a:ea typeface="Times New Roman" panose="02020603050405020304" pitchFamily="18" charset="0"/>
                            </a:rPr>
                            <m:t>−2</m:t>
                          </m:r>
                        </m:den>
                      </m:f>
                    </m:oMath>
                  </a14:m>
                  <a:r>
                    <a:rPr lang="vi-VN" sz="2800" dirty="0">
                      <a:ea typeface="Times New Roman" panose="02020603050405020304" pitchFamily="18" charset="0"/>
                    </a:rPr>
                    <a:t> tại điểm có hoành độ bằng </a:t>
                  </a:r>
                  <a14:m>
                    <m:oMath xmlns:m="http://schemas.openxmlformats.org/officeDocument/2006/math">
                      <m:r>
                        <a:rPr lang="vi-VN" sz="2800" i="1">
                          <a:latin typeface="Cambria Math" panose="02040503050406030204" pitchFamily="18" charset="0"/>
                          <a:ea typeface="Times New Roman" panose="02020603050405020304" pitchFamily="18" charset="0"/>
                        </a:rPr>
                        <m:t>3</m:t>
                      </m:r>
                    </m:oMath>
                  </a14:m>
                  <a:r>
                    <a:rPr lang="vi-VN" sz="2800" dirty="0">
                      <a:ea typeface="Times New Roman" panose="02020603050405020304" pitchFamily="18" charset="0"/>
                    </a:rPr>
                    <a:t>, tương ứng </a:t>
                  </a:r>
                  <a:r>
                    <a:rPr lang="vi-VN" sz="2800" dirty="0" smtClean="0">
                      <a:ea typeface="Times New Roman" panose="02020603050405020304" pitchFamily="18" charset="0"/>
                    </a:rPr>
                    <a:t>là</a:t>
                  </a:r>
                  <a:r>
                    <a:rPr lang="vi-VN" sz="2800" dirty="0" smtClean="0">
                      <a:latin typeface="Tahoma" panose="020B0604030504040204" pitchFamily="34" charset="0"/>
                      <a:ea typeface="Tahoma" panose="020B0604030504040204" pitchFamily="34" charset="0"/>
                      <a:cs typeface="Tahoma" panose="020B0604030504040204" pitchFamily="34" charset="0"/>
                    </a:rPr>
                    <a:t>:</a:t>
                  </a:r>
                  <a:endParaRPr lang="en-US" sz="2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534987" y="1936625"/>
                  <a:ext cx="22457544" cy="2320436"/>
                </a:xfrm>
                <a:prstGeom prst="rect">
                  <a:avLst/>
                </a:prstGeom>
                <a:blipFill rotWithShape="1">
                  <a:blip r:embed="rId2"/>
                  <a:stretch>
                    <a:fillRect l="-266" r="-266" b="-52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43" name="Action Button: Forward or Next 42">
            <a:hlinkClick r:id="" action="ppaction://hlinkshowjump?jump=nextslide" highlightClick="1"/>
          </p:cNvPr>
          <p:cNvSpPr/>
          <p:nvPr/>
        </p:nvSpPr>
        <p:spPr>
          <a:xfrm>
            <a:off x="11602872" y="605796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grpSp>
        <p:nvGrpSpPr>
          <p:cNvPr id="2" name="Group 1">
            <a:extLst>
              <a:ext uri="{FF2B5EF4-FFF2-40B4-BE49-F238E27FC236}">
                <a16:creationId xmlns="" xmlns:a16="http://schemas.microsoft.com/office/drawing/2014/main" id="{4D0AB9FB-A402-43C6-830F-BAC47ED452D0}"/>
              </a:ext>
            </a:extLst>
          </p:cNvPr>
          <p:cNvGrpSpPr/>
          <p:nvPr/>
        </p:nvGrpSpPr>
        <p:grpSpPr>
          <a:xfrm>
            <a:off x="473163" y="1924050"/>
            <a:ext cx="5279938" cy="617268"/>
            <a:chOff x="1458731" y="6334162"/>
            <a:chExt cx="12606633" cy="1234536"/>
          </a:xfrm>
        </p:grpSpPr>
        <mc:AlternateContent xmlns:mc="http://schemas.openxmlformats.org/markup-compatibility/2006" xmlns:a14="http://schemas.microsoft.com/office/drawing/2010/main">
          <mc:Choice Requires="a14">
            <p:sp>
              <p:nvSpPr>
                <p:cNvPr id="44" name="Rectangle 43">
                  <a:extLst>
                    <a:ext uri="{FF2B5EF4-FFF2-40B4-BE49-F238E27FC236}">
                      <a16:creationId xmlns="" xmlns:a16="http://schemas.microsoft.com/office/drawing/2014/main" id="{0839FD11-1E39-4EBB-A7FB-DEB39691C378}"/>
                    </a:ext>
                  </a:extLst>
                </p:cNvPr>
                <p:cNvSpPr/>
                <p:nvPr/>
              </p:nvSpPr>
              <p:spPr>
                <a:xfrm>
                  <a:off x="2140385" y="6334162"/>
                  <a:ext cx="11924979"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=7</m:t>
                      </m:r>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+13</m:t>
                      </m:r>
                    </m:oMath>
                  </a14:m>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000" b="1" dirty="0">
                    <a:latin typeface="+mj-lt"/>
                    <a:ea typeface="Tahoma" pitchFamily="34" charset="0"/>
                    <a:cs typeface="Tahoma" pitchFamily="34" charset="0"/>
                  </a:endParaRPr>
                </a:p>
              </p:txBody>
            </p:sp>
          </mc:Choice>
          <mc:Fallback xmlns="">
            <p:sp>
              <p:nvSpPr>
                <p:cNvPr id="44" name="Rectangle 43">
                  <a:extLst>
                    <a:ext uri="{FF2B5EF4-FFF2-40B4-BE49-F238E27FC236}">
                      <a16:creationId xmlns="" xmlns:a16="http://schemas.microsoft.com/office/drawing/2014/main" id="{0839FD11-1E39-4EBB-A7FB-DEB39691C378}"/>
                    </a:ext>
                  </a:extLst>
                </p:cNvPr>
                <p:cNvSpPr>
                  <a:spLocks noRot="1" noChangeAspect="1" noMove="1" noResize="1" noEditPoints="1" noAdjustHandles="1" noChangeArrowheads="1" noChangeShapeType="1" noTextEdit="1"/>
                </p:cNvSpPr>
                <p:nvPr/>
              </p:nvSpPr>
              <p:spPr>
                <a:xfrm>
                  <a:off x="2140385" y="6334162"/>
                  <a:ext cx="11924979" cy="1234536"/>
                </a:xfrm>
                <a:prstGeom prst="rect">
                  <a:avLst/>
                </a:prstGeom>
                <a:blipFill rotWithShape="1">
                  <a:blip r:embed="rId3"/>
                  <a:stretch>
                    <a:fillRect b="-13761"/>
                  </a:stretch>
                </a:blipFill>
                <a:ln w="19050">
                  <a:solidFill>
                    <a:schemeClr val="bg1"/>
                  </a:solidFill>
                </a:ln>
              </p:spPr>
              <p:txBody>
                <a:bodyPr/>
                <a:lstStyle/>
                <a:p>
                  <a:r>
                    <a:rPr lang="en-US">
                      <a:noFill/>
                    </a:rPr>
                    <a:t> </a:t>
                  </a:r>
                </a:p>
              </p:txBody>
            </p:sp>
          </mc:Fallback>
        </mc:AlternateContent>
        <p:sp>
          <p:nvSpPr>
            <p:cNvPr id="45" name="Oval 44">
              <a:extLst>
                <a:ext uri="{FF2B5EF4-FFF2-40B4-BE49-F238E27FC236}">
                  <a16:creationId xmlns="" xmlns:a16="http://schemas.microsoft.com/office/drawing/2014/main" id="{8634B6D4-DECA-4F71-9C3F-B85DE60414F0}"/>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Tahoma" pitchFamily="34" charset="0"/>
                </a:rPr>
                <a:t>A</a:t>
              </a:r>
              <a:endParaRPr lang="en-US" sz="3000" dirty="0">
                <a:latin typeface="+mj-lt"/>
              </a:endParaRPr>
            </a:p>
          </p:txBody>
        </p:sp>
      </p:grpSp>
      <p:grpSp>
        <p:nvGrpSpPr>
          <p:cNvPr id="46" name="Group 45">
            <a:extLst>
              <a:ext uri="{FF2B5EF4-FFF2-40B4-BE49-F238E27FC236}">
                <a16:creationId xmlns="" xmlns:a16="http://schemas.microsoft.com/office/drawing/2014/main" id="{A2194087-0D43-42CA-A1D2-4373C69CC457}"/>
              </a:ext>
            </a:extLst>
          </p:cNvPr>
          <p:cNvGrpSpPr/>
          <p:nvPr/>
        </p:nvGrpSpPr>
        <p:grpSpPr>
          <a:xfrm>
            <a:off x="523377" y="3075168"/>
            <a:ext cx="5276956" cy="617268"/>
            <a:chOff x="1458731" y="6334162"/>
            <a:chExt cx="13782856" cy="1234536"/>
          </a:xfrm>
        </p:grpSpPr>
        <mc:AlternateContent xmlns:mc="http://schemas.openxmlformats.org/markup-compatibility/2006" xmlns:a14="http://schemas.microsoft.com/office/drawing/2010/main">
          <mc:Choice Requires="a14">
            <p:sp>
              <p:nvSpPr>
                <p:cNvPr id="47" name="Rectangle 46">
                  <a:extLst>
                    <a:ext uri="{FF2B5EF4-FFF2-40B4-BE49-F238E27FC236}">
                      <a16:creationId xmlns="" xmlns:a16="http://schemas.microsoft.com/office/drawing/2014/main" id="{FB0B6341-256C-4170-AF4E-1216E5EDD04C}"/>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800" i="1" smtClean="0">
                          <a:latin typeface="Cambria Math" panose="02040503050406030204" pitchFamily="18" charset="0"/>
                          <a:ea typeface="Calibri" panose="020F0502020204030204" pitchFamily="34" charset="0"/>
                        </a:rPr>
                        <m:t>𝑦</m:t>
                      </m:r>
                      <m:r>
                        <a:rPr lang="en-US" sz="2800" i="1" smtClean="0">
                          <a:latin typeface="Cambria Math" panose="02040503050406030204" pitchFamily="18" charset="0"/>
                          <a:ea typeface="Calibri" panose="020F0502020204030204" pitchFamily="34" charset="0"/>
                        </a:rPr>
                        <m:t>=−7</m:t>
                      </m:r>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+30</m:t>
                      </m:r>
                    </m:oMath>
                  </a14:m>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000" b="1" dirty="0">
                    <a:latin typeface="+mj-lt"/>
                    <a:ea typeface="Tahoma" pitchFamily="34" charset="0"/>
                    <a:cs typeface="Tahoma" pitchFamily="34" charset="0"/>
                  </a:endParaRPr>
                </a:p>
              </p:txBody>
            </p:sp>
          </mc:Choice>
          <mc:Fallback xmlns="">
            <p:sp>
              <p:nvSpPr>
                <p:cNvPr id="47" name="Rectangle 46">
                  <a:extLst>
                    <a:ext uri="{FF2B5EF4-FFF2-40B4-BE49-F238E27FC236}">
                      <a16:creationId xmlns="" xmlns:a16="http://schemas.microsoft.com/office/drawing/2014/main" id="{FB0B6341-256C-4170-AF4E-1216E5EDD04C}"/>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1">
                  <a:blip r:embed="rId4"/>
                  <a:stretch>
                    <a:fillRect b="-13636"/>
                  </a:stretch>
                </a:blipFill>
                <a:ln w="19050">
                  <a:solidFill>
                    <a:schemeClr val="bg1"/>
                  </a:solidFill>
                </a:ln>
              </p:spPr>
              <p:txBody>
                <a:bodyPr/>
                <a:lstStyle/>
                <a:p>
                  <a:r>
                    <a:rPr lang="en-US">
                      <a:noFill/>
                    </a:rPr>
                    <a:t> </a:t>
                  </a:r>
                </a:p>
              </p:txBody>
            </p:sp>
          </mc:Fallback>
        </mc:AlternateContent>
        <p:sp>
          <p:nvSpPr>
            <p:cNvPr id="48" name="Oval 47">
              <a:extLst>
                <a:ext uri="{FF2B5EF4-FFF2-40B4-BE49-F238E27FC236}">
                  <a16:creationId xmlns="" xmlns:a16="http://schemas.microsoft.com/office/drawing/2014/main" id="{13A7BA64-0BA1-4ADF-A17E-617425026AFB}"/>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B</a:t>
              </a:r>
              <a:endParaRPr lang="en-US" sz="3000" dirty="0">
                <a:latin typeface="+mj-lt"/>
              </a:endParaRPr>
            </a:p>
          </p:txBody>
        </p:sp>
      </p:grpSp>
      <p:grpSp>
        <p:nvGrpSpPr>
          <p:cNvPr id="49" name="Group 48">
            <a:extLst>
              <a:ext uri="{FF2B5EF4-FFF2-40B4-BE49-F238E27FC236}">
                <a16:creationId xmlns="" xmlns:a16="http://schemas.microsoft.com/office/drawing/2014/main" id="{4D274B26-9415-432A-9282-BDEF246F0009}"/>
              </a:ext>
            </a:extLst>
          </p:cNvPr>
          <p:cNvGrpSpPr/>
          <p:nvPr/>
        </p:nvGrpSpPr>
        <p:grpSpPr>
          <a:xfrm>
            <a:off x="6385137" y="3031992"/>
            <a:ext cx="5303205" cy="617268"/>
            <a:chOff x="1458731" y="6334159"/>
            <a:chExt cx="13782856" cy="1234536"/>
          </a:xfrm>
        </p:grpSpPr>
        <mc:AlternateContent xmlns:mc="http://schemas.openxmlformats.org/markup-compatibility/2006" xmlns:a14="http://schemas.microsoft.com/office/drawing/2010/main">
          <mc:Choice Requires="a14">
            <p:sp>
              <p:nvSpPr>
                <p:cNvPr id="63" name="Rectangle 62">
                  <a:extLst>
                    <a:ext uri="{FF2B5EF4-FFF2-40B4-BE49-F238E27FC236}">
                      <a16:creationId xmlns="" xmlns:a16="http://schemas.microsoft.com/office/drawing/2014/main" id="{6E15A8FC-94CE-45FB-8D02-B33F2327F992}"/>
                    </a:ext>
                  </a:extLst>
                </p:cNvPr>
                <p:cNvSpPr/>
                <p:nvPr/>
              </p:nvSpPr>
              <p:spPr>
                <a:xfrm>
                  <a:off x="2140383" y="6334159"/>
                  <a:ext cx="13101204"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900"/>
                    </a:spcBef>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libri" panose="020F0502020204030204" pitchFamily="34" charset="0"/>
                          </a:rPr>
                          <m:t>𝑦</m:t>
                        </m:r>
                        <m:r>
                          <a:rPr lang="en-US" sz="2800" i="1" smtClean="0">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𝑥</m:t>
                        </m:r>
                        <m:r>
                          <a:rPr lang="en-US" sz="2800" b="0" i="1" smtClean="0">
                            <a:latin typeface="Cambria Math"/>
                            <a:ea typeface="Calibri" panose="020F0502020204030204" pitchFamily="34" charset="0"/>
                          </a:rPr>
                          <m:t>−2</m:t>
                        </m:r>
                        <m:r>
                          <m:rPr>
                            <m:nor/>
                          </m:rPr>
                          <a:rPr lang="en-US" sz="2800" dirty="0">
                            <a:latin typeface="Times New Roman" panose="02020603050405020304" pitchFamily="18" charset="0"/>
                            <a:ea typeface="Calibri" panose="020F0502020204030204" pitchFamily="34" charset="0"/>
                            <a:cs typeface="Times New Roman" panose="02020603050405020304" pitchFamily="18" charset="0"/>
                          </a:rPr>
                          <m:t>.</m:t>
                        </m:r>
                      </m:oMath>
                    </m:oMathPara>
                  </a14:m>
                  <a:endParaRPr lang="vi-VN" sz="3000" b="1" dirty="0">
                    <a:latin typeface="+mj-lt"/>
                  </a:endParaRPr>
                </a:p>
              </p:txBody>
            </p:sp>
          </mc:Choice>
          <mc:Fallback xmlns="">
            <p:sp>
              <p:nvSpPr>
                <p:cNvPr id="63" name="Rectangle 62">
                  <a:extLst>
                    <a:ext uri="{FF2B5EF4-FFF2-40B4-BE49-F238E27FC236}">
                      <a16:creationId xmlns="" xmlns:a16="http://schemas.microsoft.com/office/drawing/2014/main" id="{6E15A8FC-94CE-45FB-8D02-B33F2327F992}"/>
                    </a:ext>
                  </a:extLst>
                </p:cNvPr>
                <p:cNvSpPr>
                  <a:spLocks noRot="1" noChangeAspect="1" noMove="1" noResize="1" noEditPoints="1" noAdjustHandles="1" noChangeArrowheads="1" noChangeShapeType="1" noTextEdit="1"/>
                </p:cNvSpPr>
                <p:nvPr/>
              </p:nvSpPr>
              <p:spPr>
                <a:xfrm>
                  <a:off x="2140383" y="6334159"/>
                  <a:ext cx="13101204" cy="1234536"/>
                </a:xfrm>
                <a:prstGeom prst="rect">
                  <a:avLst/>
                </a:prstGeom>
                <a:blipFill rotWithShape="1">
                  <a:blip r:embed="rId5"/>
                  <a:stretch>
                    <a:fillRect/>
                  </a:stretch>
                </a:blipFill>
                <a:ln w="19050">
                  <a:solidFill>
                    <a:schemeClr val="bg1"/>
                  </a:solidFill>
                </a:ln>
              </p:spPr>
              <p:txBody>
                <a:bodyPr/>
                <a:lstStyle/>
                <a:p>
                  <a:r>
                    <a:rPr lang="en-US">
                      <a:noFill/>
                    </a:rPr>
                    <a:t> </a:t>
                  </a:r>
                </a:p>
              </p:txBody>
            </p:sp>
          </mc:Fallback>
        </mc:AlternateContent>
        <p:sp>
          <p:nvSpPr>
            <p:cNvPr id="64" name="Oval 63">
              <a:extLst>
                <a:ext uri="{FF2B5EF4-FFF2-40B4-BE49-F238E27FC236}">
                  <a16:creationId xmlns="" xmlns:a16="http://schemas.microsoft.com/office/drawing/2014/main" id="{0D6B711C-CC2A-45AE-A2BD-46B4ECA3D81C}"/>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D</a:t>
              </a:r>
              <a:endParaRPr lang="en-US" sz="3000" dirty="0">
                <a:latin typeface="+mj-lt"/>
              </a:endParaRPr>
            </a:p>
          </p:txBody>
        </p:sp>
      </p:grpSp>
      <p:sp>
        <p:nvSpPr>
          <p:cNvPr id="69" name="Oval 68">
            <a:extLst>
              <a:ext uri="{FF2B5EF4-FFF2-40B4-BE49-F238E27FC236}">
                <a16:creationId xmlns="" xmlns:a16="http://schemas.microsoft.com/office/drawing/2014/main" id="{E148D75C-9524-4005-AADE-77AC280B7203}"/>
              </a:ext>
            </a:extLst>
          </p:cNvPr>
          <p:cNvSpPr/>
          <p:nvPr/>
        </p:nvSpPr>
        <p:spPr>
          <a:xfrm>
            <a:off x="450748" y="3148994"/>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11" name="Rectangle 10">
                <a:extLst>
                  <a:ext uri="{FF2B5EF4-FFF2-40B4-BE49-F238E27FC236}">
                    <a16:creationId xmlns="" xmlns:a16="http://schemas.microsoft.com/office/drawing/2014/main" id="{DC5F5F4E-CEA2-4298-A516-9AB2172DB9B6}"/>
                  </a:ext>
                </a:extLst>
              </p:cNvPr>
              <p:cNvSpPr/>
              <p:nvPr/>
            </p:nvSpPr>
            <p:spPr>
              <a:xfrm>
                <a:off x="2799993" y="4125478"/>
                <a:ext cx="7376232" cy="699733"/>
              </a:xfrm>
              <a:prstGeom prst="rect">
                <a:avLst/>
              </a:prstGeom>
            </p:spPr>
            <p:txBody>
              <a:bodyPr wrap="none" lIns="45711" tIns="22855" rIns="45711" bIns="22855">
                <a:spAutoFit/>
              </a:bodyPr>
              <a:lstStyle/>
              <a:p>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Ta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=3⇒</m:t>
                    </m:r>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=9</m:t>
                    </m:r>
                  </m:oMath>
                </a14:m>
                <a:r>
                  <a:rPr lang="en-US" sz="2800" dirty="0">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𝑦</m:t>
                        </m:r>
                      </m:e>
                      <m:sup>
                        <m:r>
                          <a:rPr lang="en-US" sz="2800" i="1">
                            <a:latin typeface="Cambria Math" panose="02040503050406030204" pitchFamily="18" charset="0"/>
                            <a:ea typeface="Calibri" panose="020F0502020204030204" pitchFamily="34" charset="0"/>
                          </a:rPr>
                          <m:t>′</m:t>
                        </m:r>
                      </m:sup>
                    </m:sSup>
                    <m:r>
                      <a:rPr lang="en-US" sz="2800" i="1">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r>
                          <a:rPr lang="en-US" sz="2800" i="1">
                            <a:latin typeface="Cambria Math" panose="02040503050406030204" pitchFamily="18" charset="0"/>
                            <a:ea typeface="Calibri" panose="020F0502020204030204" pitchFamily="34" charset="0"/>
                          </a:rPr>
                          <m:t>−7</m:t>
                        </m:r>
                      </m:num>
                      <m:den>
                        <m:sSup>
                          <m:sSupPr>
                            <m:ctrlPr>
                              <a:rPr lang="en-US" sz="2800" i="1">
                                <a:latin typeface="Cambria Math"/>
                                <a:ea typeface="Calibri" panose="020F0502020204030204" pitchFamily="34" charset="0"/>
                              </a:rPr>
                            </m:ctrlPr>
                          </m:sSupPr>
                          <m:e>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−2</m:t>
                                </m:r>
                              </m:e>
                            </m:d>
                          </m:e>
                          <m:sup>
                            <m:r>
                              <a:rPr lang="en-US" sz="2800" i="1">
                                <a:latin typeface="Cambria Math" panose="02040503050406030204" pitchFamily="18" charset="0"/>
                                <a:ea typeface="Calibri" panose="020F0502020204030204" pitchFamily="34" charset="0"/>
                              </a:rPr>
                              <m:t>2</m:t>
                            </m:r>
                          </m:sup>
                        </m:sSup>
                      </m:den>
                    </m:f>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3</m:t>
                        </m:r>
                      </m:e>
                    </m:d>
                    <m:r>
                      <a:rPr lang="en-US" sz="2800" i="1">
                        <a:latin typeface="Cambria Math" panose="02040503050406030204" pitchFamily="18" charset="0"/>
                        <a:ea typeface="Calibri" panose="020F0502020204030204" pitchFamily="34" charset="0"/>
                      </a:rPr>
                      <m:t>=−7</m:t>
                    </m:r>
                  </m:oMath>
                </a14:m>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11" name="Rectangle 10">
                <a:extLst>
                  <a:ext uri="{FF2B5EF4-FFF2-40B4-BE49-F238E27FC236}">
                    <a16:creationId xmlns="" xmlns:a16="http://schemas.microsoft.com/office/drawing/2014/main" xmlns:a14="http://schemas.microsoft.com/office/drawing/2010/main" id="{DC5F5F4E-CEA2-4298-A516-9AB2172DB9B6}"/>
                  </a:ext>
                </a:extLst>
              </p:cNvPr>
              <p:cNvSpPr>
                <a:spLocks noRot="1" noChangeAspect="1" noMove="1" noResize="1" noEditPoints="1" noAdjustHandles="1" noChangeArrowheads="1" noChangeShapeType="1" noTextEdit="1"/>
              </p:cNvSpPr>
              <p:nvPr/>
            </p:nvSpPr>
            <p:spPr>
              <a:xfrm>
                <a:off x="2799993" y="4125478"/>
                <a:ext cx="7376232" cy="699733"/>
              </a:xfrm>
              <a:prstGeom prst="rect">
                <a:avLst/>
              </a:prstGeom>
              <a:blipFill rotWithShape="1">
                <a:blip r:embed="rId6"/>
                <a:stretch>
                  <a:fillRect l="-1157" t="-870" r="-1405" b="-6087"/>
                </a:stretch>
              </a:blipFill>
            </p:spPr>
            <p:txBody>
              <a:bodyPr/>
              <a:lstStyle/>
              <a:p>
                <a:r>
                  <a:rPr lang="en-US">
                    <a:noFill/>
                  </a:rPr>
                  <a:t> </a:t>
                </a:r>
              </a:p>
            </p:txBody>
          </p:sp>
        </mc:Fallback>
      </mc:AlternateContent>
      <p:grpSp>
        <p:nvGrpSpPr>
          <p:cNvPr id="50" name="Group 49">
            <a:extLst>
              <a:ext uri="{FF2B5EF4-FFF2-40B4-BE49-F238E27FC236}">
                <a16:creationId xmlns="" xmlns:a16="http://schemas.microsoft.com/office/drawing/2014/main" id="{4D274B26-9415-432A-9282-BDEF246F0009}"/>
              </a:ext>
            </a:extLst>
          </p:cNvPr>
          <p:cNvGrpSpPr/>
          <p:nvPr/>
        </p:nvGrpSpPr>
        <p:grpSpPr>
          <a:xfrm>
            <a:off x="6385137" y="1943100"/>
            <a:ext cx="5303205" cy="617268"/>
            <a:chOff x="1458731" y="6334162"/>
            <a:chExt cx="13782856" cy="1234536"/>
          </a:xfrm>
        </p:grpSpPr>
        <mc:AlternateContent xmlns:mc="http://schemas.openxmlformats.org/markup-compatibility/2006" xmlns:a14="http://schemas.microsoft.com/office/drawing/2010/main">
          <mc:Choice Requires="a14">
            <p:sp>
              <p:nvSpPr>
                <p:cNvPr id="51" name="Rectangle 50">
                  <a:extLst>
                    <a:ext uri="{FF2B5EF4-FFF2-40B4-BE49-F238E27FC236}">
                      <a16:creationId xmlns="" xmlns:a16="http://schemas.microsoft.com/office/drawing/2014/main" id="{6E15A8FC-94CE-45FB-8D02-B33F2327F992}"/>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900"/>
                    </a:spcBef>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libri" panose="020F0502020204030204" pitchFamily="34" charset="0"/>
                          </a:rPr>
                          <m:t>𝑦</m:t>
                        </m:r>
                        <m:r>
                          <a:rPr lang="en-US" sz="2800" i="1" smtClean="0">
                            <a:latin typeface="Cambria Math" panose="02040503050406030204" pitchFamily="18" charset="0"/>
                            <a:ea typeface="Calibri" panose="020F0502020204030204" pitchFamily="34" charset="0"/>
                          </a:rPr>
                          <m:t>=3</m:t>
                        </m:r>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r>
                          <m:rPr>
                            <m:nor/>
                          </m:rPr>
                          <a:rPr lang="en-US" sz="2800" b="0" i="0" smtClean="0">
                            <a:latin typeface="Cambria Math" panose="02040503050406030204" pitchFamily="18" charset="0"/>
                            <a:ea typeface="Calibri" panose="020F0502020204030204" pitchFamily="34" charset="0"/>
                          </a:rPr>
                          <m:t>9</m:t>
                        </m:r>
                        <m:r>
                          <m:rPr>
                            <m:nor/>
                          </m:rPr>
                          <a:rPr lang="en-US" sz="2800" dirty="0">
                            <a:latin typeface="Times New Roman" panose="02020603050405020304" pitchFamily="18" charset="0"/>
                            <a:ea typeface="Calibri" panose="020F0502020204030204" pitchFamily="34" charset="0"/>
                            <a:cs typeface="Times New Roman" panose="02020603050405020304" pitchFamily="18" charset="0"/>
                          </a:rPr>
                          <m:t>.</m:t>
                        </m:r>
                      </m:oMath>
                    </m:oMathPara>
                  </a14:m>
                  <a:endParaRPr lang="vi-VN" sz="3000" b="1" dirty="0">
                    <a:latin typeface="+mj-lt"/>
                  </a:endParaRPr>
                </a:p>
              </p:txBody>
            </p:sp>
          </mc:Choice>
          <mc:Fallback xmlns="">
            <p:sp>
              <p:nvSpPr>
                <p:cNvPr id="51" name="Rectangle 50">
                  <a:extLst>
                    <a:ext uri="{FF2B5EF4-FFF2-40B4-BE49-F238E27FC236}">
                      <a16:creationId xmlns="" xmlns:a16="http://schemas.microsoft.com/office/drawing/2014/main" id="{6E15A8FC-94CE-45FB-8D02-B33F2327F992}"/>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1">
                  <a:blip r:embed="rId7"/>
                  <a:stretch>
                    <a:fillRect/>
                  </a:stretch>
                </a:blipFill>
                <a:ln w="19050">
                  <a:solidFill>
                    <a:schemeClr val="bg1"/>
                  </a:solidFill>
                </a:ln>
              </p:spPr>
              <p:txBody>
                <a:bodyPr/>
                <a:lstStyle/>
                <a:p>
                  <a:r>
                    <a:rPr lang="en-US">
                      <a:noFill/>
                    </a:rPr>
                    <a:t> </a:t>
                  </a:r>
                </a:p>
              </p:txBody>
            </p:sp>
          </mc:Fallback>
        </mc:AlternateContent>
        <p:sp>
          <p:nvSpPr>
            <p:cNvPr id="52" name="Oval 51">
              <a:extLst>
                <a:ext uri="{FF2B5EF4-FFF2-40B4-BE49-F238E27FC236}">
                  <a16:creationId xmlns="" xmlns:a16="http://schemas.microsoft.com/office/drawing/2014/main" id="{0D6B711C-CC2A-45AE-A2BD-46B4ECA3D81C}"/>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C</a:t>
              </a:r>
              <a:endParaRPr lang="en-US" sz="3000" dirty="0">
                <a:latin typeface="+mj-lt"/>
              </a:endParaRPr>
            </a:p>
          </p:txBody>
        </p:sp>
      </p:grpSp>
      <mc:AlternateContent xmlns:mc="http://schemas.openxmlformats.org/markup-compatibility/2006" xmlns:a14="http://schemas.microsoft.com/office/drawing/2010/main">
        <mc:Choice Requires="a14">
          <p:sp>
            <p:nvSpPr>
              <p:cNvPr id="41" name="Rectangle 40">
                <a:extLst>
                  <a:ext uri="{FF2B5EF4-FFF2-40B4-BE49-F238E27FC236}">
                    <a16:creationId xmlns="" xmlns:a16="http://schemas.microsoft.com/office/drawing/2014/main" id="{DC5F5F4E-CEA2-4298-A516-9AB2172DB9B6}"/>
                  </a:ext>
                </a:extLst>
              </p:cNvPr>
              <p:cNvSpPr/>
              <p:nvPr/>
            </p:nvSpPr>
            <p:spPr>
              <a:xfrm>
                <a:off x="1042617" y="4896562"/>
                <a:ext cx="10618790" cy="907931"/>
              </a:xfrm>
              <a:prstGeom prst="rect">
                <a:avLst/>
              </a:prstGeom>
            </p:spPr>
            <p:txBody>
              <a:bodyPr wrap="square" lIns="45711" tIns="22855" rIns="45711" bIns="22855">
                <a:spAutoFit/>
              </a:bodyPr>
              <a:lstStyle/>
              <a:p>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tuyến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=−7</m:t>
                    </m:r>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−3</m:t>
                        </m:r>
                      </m:e>
                    </m:d>
                    <m:r>
                      <a:rPr lang="en-US" sz="2800" i="1">
                        <a:latin typeface="Cambria Math" panose="02040503050406030204" pitchFamily="18" charset="0"/>
                        <a:ea typeface="Calibri" panose="020F0502020204030204" pitchFamily="34" charset="0"/>
                      </a:rPr>
                      <m:t>+9</m:t>
                    </m:r>
                  </m:oMath>
                </a14:m>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=−7</m:t>
                      </m:r>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+30</m:t>
                      </m:r>
                    </m:oMath>
                  </m:oMathPara>
                </a14:m>
                <a:endParaRPr lang="en-US" sz="3000" dirty="0">
                  <a:latin typeface="+mj-lt"/>
                </a:endParaRPr>
              </a:p>
            </p:txBody>
          </p:sp>
        </mc:Choice>
        <mc:Fallback xmlns="">
          <p:sp>
            <p:nvSpPr>
              <p:cNvPr id="41" name="Rectangle 40">
                <a:extLst>
                  <a:ext uri="{FF2B5EF4-FFF2-40B4-BE49-F238E27FC236}">
                    <a16:creationId xmlns="" xmlns:a16="http://schemas.microsoft.com/office/drawing/2014/main" xmlns:a14="http://schemas.microsoft.com/office/drawing/2010/main" id="{DC5F5F4E-CEA2-4298-A516-9AB2172DB9B6}"/>
                  </a:ext>
                </a:extLst>
              </p:cNvPr>
              <p:cNvSpPr>
                <a:spLocks noRot="1" noChangeAspect="1" noMove="1" noResize="1" noEditPoints="1" noAdjustHandles="1" noChangeArrowheads="1" noChangeShapeType="1" noTextEdit="1"/>
              </p:cNvSpPr>
              <p:nvPr/>
            </p:nvSpPr>
            <p:spPr>
              <a:xfrm>
                <a:off x="1042617" y="4896562"/>
                <a:ext cx="10618790" cy="907931"/>
              </a:xfrm>
              <a:prstGeom prst="rect">
                <a:avLst/>
              </a:prstGeom>
              <a:blipFill rotWithShape="1">
                <a:blip r:embed="rId8"/>
                <a:stretch>
                  <a:fillRect l="-746" t="-9396"/>
                </a:stretch>
              </a:blipFill>
            </p:spPr>
            <p:txBody>
              <a:bodyPr/>
              <a:lstStyle/>
              <a:p>
                <a:r>
                  <a:rPr lang="en-US">
                    <a:noFill/>
                  </a:rPr>
                  <a:t> </a:t>
                </a:r>
              </a:p>
            </p:txBody>
          </p:sp>
        </mc:Fallback>
      </mc:AlternateContent>
    </p:spTree>
    <p:extLst>
      <p:ext uri="{BB962C8B-B14F-4D97-AF65-F5344CB8AC3E}">
        <p14:creationId xmlns:p14="http://schemas.microsoft.com/office/powerpoint/2010/main" val="177511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500"/>
                                        <p:tgtEl>
                                          <p:spTgt spid="46"/>
                                        </p:tgtEl>
                                      </p:cBhvr>
                                    </p:animEffect>
                                  </p:childTnLst>
                                </p:cTn>
                              </p:par>
                              <p:par>
                                <p:cTn id="11" presetID="22" presetClass="entr" presetSubtype="8"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par>
                                <p:cTn id="14" presetID="22" presetClass="entr" presetSubtype="8"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wipe(left)">
                                      <p:cBhvr>
                                        <p:cTn id="16" dur="500"/>
                                        <p:tgtEl>
                                          <p:spTgt spid="5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left)">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wipe(left)">
                                      <p:cBhvr>
                                        <p:cTn id="26" dur="500"/>
                                        <p:tgtEl>
                                          <p:spTgt spid="1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
                                            <p:txEl>
                                              <p:pRg st="0" end="0"/>
                                            </p:txEl>
                                          </p:spTgt>
                                        </p:tgtEl>
                                        <p:attrNameLst>
                                          <p:attrName>style.visibility</p:attrName>
                                        </p:attrNameLst>
                                      </p:cBhvr>
                                      <p:to>
                                        <p:strVal val="visible"/>
                                      </p:to>
                                    </p:set>
                                    <p:animEffect transition="in" filter="wipe(left)">
                                      <p:cBhvr>
                                        <p:cTn id="31" dur="500"/>
                                        <p:tgtEl>
                                          <p:spTgt spid="4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1">
                                            <p:txEl>
                                              <p:pRg st="1" end="1"/>
                                            </p:txEl>
                                          </p:spTgt>
                                        </p:tgtEl>
                                        <p:attrNameLst>
                                          <p:attrName>style.visibility</p:attrName>
                                        </p:attrNameLst>
                                      </p:cBhvr>
                                      <p:to>
                                        <p:strVal val="visible"/>
                                      </p:to>
                                    </p:set>
                                    <p:animEffect transition="in" filter="wipe(left)">
                                      <p:cBhvr>
                                        <p:cTn id="36" dur="500"/>
                                        <p:tgtEl>
                                          <p:spTgt spid="41">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wipe(left)">
                                      <p:cBhvr>
                                        <p:cTn id="41" dur="500"/>
                                        <p:tgtEl>
                                          <p:spTgt spid="6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left)">
                                      <p:cBhvr>
                                        <p:cTn id="4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39086" y="3867150"/>
            <a:ext cx="11834900" cy="2664022"/>
            <a:chOff x="184495" y="3598518"/>
            <a:chExt cx="11834900" cy="1760444"/>
          </a:xfrm>
        </p:grpSpPr>
        <p:sp>
          <p:nvSpPr>
            <p:cNvPr id="5" name="Rounded Rectangle 4"/>
            <p:cNvSpPr/>
            <p:nvPr/>
          </p:nvSpPr>
          <p:spPr>
            <a:xfrm>
              <a:off x="184495" y="3598518"/>
              <a:ext cx="11834900" cy="176044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6"/>
              <a:ext cx="2342698" cy="553998"/>
              <a:chOff x="1275608" y="6239450"/>
              <a:chExt cx="4592537" cy="1006587"/>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7"/>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119052"/>
            <a:ext cx="11926929" cy="1404947"/>
            <a:chOff x="534987" y="1869705"/>
            <a:chExt cx="23340848" cy="2356356"/>
          </a:xfrm>
        </p:grpSpPr>
        <p:grpSp>
          <p:nvGrpSpPr>
            <p:cNvPr id="21" name="Group 20"/>
            <p:cNvGrpSpPr/>
            <p:nvPr/>
          </p:nvGrpSpPr>
          <p:grpSpPr>
            <a:xfrm>
              <a:off x="534987" y="1869705"/>
              <a:ext cx="23340848" cy="2356356"/>
              <a:chOff x="534987" y="1647866"/>
              <a:chExt cx="23340848" cy="2356356"/>
            </a:xfrm>
          </p:grpSpPr>
          <p:sp>
            <p:nvSpPr>
              <p:cNvPr id="25" name="Rounded Rectangle 24"/>
              <p:cNvSpPr/>
              <p:nvPr/>
            </p:nvSpPr>
            <p:spPr bwMode="auto">
              <a:xfrm>
                <a:off x="755649" y="1720891"/>
                <a:ext cx="23120186"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535923" y="1653394"/>
                  <a:ext cx="2274995"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7</a:t>
                  </a:r>
                </a:p>
              </p:txBody>
            </p:sp>
          </p:grpSp>
        </p:grpSp>
        <mc:AlternateContent xmlns:mc="http://schemas.openxmlformats.org/markup-compatibility/2006" xmlns:a14="http://schemas.microsoft.com/office/drawing/2010/main">
          <mc:Choice Requires="a14">
            <p:sp>
              <p:nvSpPr>
                <p:cNvPr id="23" name="Rectangle 22"/>
                <p:cNvSpPr/>
                <p:nvPr/>
              </p:nvSpPr>
              <p:spPr>
                <a:xfrm>
                  <a:off x="534987" y="1936625"/>
                  <a:ext cx="22457544" cy="19718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lvl="0" algn="just">
                    <a:lnSpc>
                      <a:spcPct val="115000"/>
                    </a:lnSpc>
                    <a:spcBef>
                      <a:spcPts val="600"/>
                    </a:spcBef>
                    <a:spcAft>
                      <a:spcPts val="0"/>
                    </a:spcAft>
                    <a:buClr>
                      <a:srgbClr val="0000FF"/>
                    </a:buClr>
                    <a:tabLst>
                      <a:tab pos="629920" algn="l"/>
                    </a:tabLst>
                  </a:pPr>
                  <a:r>
                    <a:rPr lang="en-US" sz="2800" dirty="0" smtClean="0">
                      <a:ea typeface="Times New Roman" panose="02020603050405020304" pitchFamily="18" charset="0"/>
                    </a:rPr>
                    <a:t>                    </a:t>
                  </a:r>
                  <a:r>
                    <a:rPr lang="vi-VN"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Viết phương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trình tiếp tuyến của đồ thị hàm số </a:t>
                  </a:r>
                  <a14:m>
                    <m:oMath xmlns:m="http://schemas.openxmlformats.org/officeDocument/2006/math">
                      <m:r>
                        <a:rPr lang="vi-VN" sz="2800" i="1">
                          <a:latin typeface="Cambria Math" panose="02040503050406030204" pitchFamily="18" charset="0"/>
                          <a:ea typeface="Times New Roman" panose="02020603050405020304" pitchFamily="18" charset="0"/>
                        </a:rPr>
                        <m:t>𝑦</m:t>
                      </m:r>
                      <m:r>
                        <a:rPr lang="vi-VN" sz="2800" i="1">
                          <a:latin typeface="Cambria Math" panose="02040503050406030204" pitchFamily="18" charset="0"/>
                          <a:ea typeface="Times New Roman" panose="02020603050405020304" pitchFamily="18" charset="0"/>
                        </a:rPr>
                        <m:t>=</m:t>
                      </m:r>
                      <m:sSup>
                        <m:sSupPr>
                          <m:ctrlPr>
                            <a:rPr lang="en-US" sz="2800" i="1">
                              <a:latin typeface="Cambria Math"/>
                              <a:ea typeface="Times New Roman" panose="02020603050405020304" pitchFamily="18" charset="0"/>
                            </a:rPr>
                          </m:ctrlPr>
                        </m:sSupPr>
                        <m:e>
                          <m:r>
                            <a:rPr lang="vi-VN" sz="2800" i="1">
                              <a:latin typeface="Cambria Math" panose="02040503050406030204" pitchFamily="18" charset="0"/>
                              <a:ea typeface="Times New Roman" panose="02020603050405020304" pitchFamily="18" charset="0"/>
                            </a:rPr>
                            <m:t>𝑥</m:t>
                          </m:r>
                        </m:e>
                        <m:sup>
                          <m:r>
                            <a:rPr lang="vi-VN" sz="2800" i="1">
                              <a:latin typeface="Cambria Math" panose="02040503050406030204" pitchFamily="18" charset="0"/>
                              <a:ea typeface="Times New Roman" panose="02020603050405020304" pitchFamily="18" charset="0"/>
                            </a:rPr>
                            <m:t>3</m:t>
                          </m:r>
                        </m:sup>
                      </m:sSup>
                      <m:r>
                        <a:rPr lang="vi-VN" sz="2800" i="1">
                          <a:latin typeface="Cambria Math" panose="02040503050406030204" pitchFamily="18" charset="0"/>
                          <a:ea typeface="Times New Roman" panose="02020603050405020304" pitchFamily="18" charset="0"/>
                        </a:rPr>
                        <m:t>−3</m:t>
                      </m:r>
                      <m:r>
                        <a:rPr lang="vi-VN" sz="2800" i="1">
                          <a:latin typeface="Cambria Math" panose="02040503050406030204" pitchFamily="18" charset="0"/>
                          <a:ea typeface="Times New Roman" panose="02020603050405020304" pitchFamily="18" charset="0"/>
                        </a:rPr>
                        <m:t>𝑥</m:t>
                      </m:r>
                    </m:oMath>
                  </a14:m>
                  <a:r>
                    <a:rPr lang="vi-VN" sz="2800" dirty="0">
                      <a:latin typeface="Times New Roman" panose="02020603050405020304" pitchFamily="18" charset="0"/>
                      <a:ea typeface="Times New Roman" panose="02020603050405020304" pitchFamily="18" charset="0"/>
                      <a:cs typeface="Times New Roman" panose="02020603050405020304" pitchFamily="18" charset="0"/>
                    </a:rPr>
                    <a:t> tại điểm có hoành </a:t>
                  </a:r>
                  <a:r>
                    <a:rPr lang="vi-VN" sz="2800" dirty="0" smtClean="0">
                      <a:latin typeface="Times New Roman" panose="02020603050405020304" pitchFamily="18" charset="0"/>
                      <a:ea typeface="Times New Roman" panose="02020603050405020304" pitchFamily="18" charset="0"/>
                      <a:cs typeface="Times New Roman" panose="02020603050405020304" pitchFamily="18" charset="0"/>
                    </a:rPr>
                    <a:t>độ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bằng 2</a:t>
                  </a:r>
                  <a:endParaRPr lang="en-US" sz="2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534987" y="1936625"/>
                  <a:ext cx="22457544" cy="1971895"/>
                </a:xfrm>
                <a:prstGeom prst="rect">
                  <a:avLst/>
                </a:prstGeom>
                <a:blipFill rotWithShape="1">
                  <a:blip r:embed="rId2"/>
                  <a:stretch>
                    <a:fillRect l="-266" r="-266" b="-673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43" name="Action Button: Forward or Next 42">
            <a:hlinkClick r:id="" action="ppaction://hlinkshowjump?jump=nextslide" highlightClick="1"/>
          </p:cNvPr>
          <p:cNvSpPr/>
          <p:nvPr/>
        </p:nvSpPr>
        <p:spPr>
          <a:xfrm>
            <a:off x="11602872" y="605796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grpSp>
        <p:nvGrpSpPr>
          <p:cNvPr id="2" name="Group 1">
            <a:extLst>
              <a:ext uri="{FF2B5EF4-FFF2-40B4-BE49-F238E27FC236}">
                <a16:creationId xmlns="" xmlns:a16="http://schemas.microsoft.com/office/drawing/2014/main" id="{4D0AB9FB-A402-43C6-830F-BAC47ED452D0}"/>
              </a:ext>
            </a:extLst>
          </p:cNvPr>
          <p:cNvGrpSpPr/>
          <p:nvPr/>
        </p:nvGrpSpPr>
        <p:grpSpPr>
          <a:xfrm>
            <a:off x="473163" y="1924050"/>
            <a:ext cx="5279938" cy="617268"/>
            <a:chOff x="1458731" y="6334162"/>
            <a:chExt cx="12606633" cy="1234536"/>
          </a:xfrm>
        </p:grpSpPr>
        <mc:AlternateContent xmlns:mc="http://schemas.openxmlformats.org/markup-compatibility/2006" xmlns:a14="http://schemas.microsoft.com/office/drawing/2010/main">
          <mc:Choice Requires="a14">
            <p:sp>
              <p:nvSpPr>
                <p:cNvPr id="44" name="Rectangle 43">
                  <a:extLst>
                    <a:ext uri="{FF2B5EF4-FFF2-40B4-BE49-F238E27FC236}">
                      <a16:creationId xmlns="" xmlns:a16="http://schemas.microsoft.com/office/drawing/2014/main" id="{0839FD11-1E39-4EBB-A7FB-DEB39691C378}"/>
                    </a:ext>
                  </a:extLst>
                </p:cNvPr>
                <p:cNvSpPr/>
                <p:nvPr/>
              </p:nvSpPr>
              <p:spPr>
                <a:xfrm>
                  <a:off x="2140385" y="6334162"/>
                  <a:ext cx="11924979"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=9</m:t>
                      </m:r>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+1</m:t>
                      </m:r>
                    </m:oMath>
                  </a14:m>
                  <a:r>
                    <a:rPr lang="en-US" sz="2800" dirty="0" smtClean="0">
                      <a:latin typeface="Times New Roman" panose="02020603050405020304" pitchFamily="18" charset="0"/>
                      <a:ea typeface="Calibri" panose="020F0502020204030204" pitchFamily="34" charset="0"/>
                      <a:cs typeface="Times New Roman" panose="02020603050405020304" pitchFamily="18" charset="0"/>
                    </a:rPr>
                    <a:t>6.</a:t>
                  </a:r>
                  <a:endParaRPr lang="en-US" sz="3000" b="1" dirty="0">
                    <a:latin typeface="+mj-lt"/>
                    <a:ea typeface="Tahoma" pitchFamily="34" charset="0"/>
                    <a:cs typeface="Tahoma" pitchFamily="34" charset="0"/>
                  </a:endParaRPr>
                </a:p>
              </p:txBody>
            </p:sp>
          </mc:Choice>
          <mc:Fallback xmlns="">
            <p:sp>
              <p:nvSpPr>
                <p:cNvPr id="44" name="Rectangle 43">
                  <a:extLst>
                    <a:ext uri="{FF2B5EF4-FFF2-40B4-BE49-F238E27FC236}">
                      <a16:creationId xmlns="" xmlns:a16="http://schemas.microsoft.com/office/drawing/2014/main" id="{0839FD11-1E39-4EBB-A7FB-DEB39691C378}"/>
                    </a:ext>
                  </a:extLst>
                </p:cNvPr>
                <p:cNvSpPr>
                  <a:spLocks noRot="1" noChangeAspect="1" noMove="1" noResize="1" noEditPoints="1" noAdjustHandles="1" noChangeArrowheads="1" noChangeShapeType="1" noTextEdit="1"/>
                </p:cNvSpPr>
                <p:nvPr/>
              </p:nvSpPr>
              <p:spPr>
                <a:xfrm>
                  <a:off x="2140385" y="6334162"/>
                  <a:ext cx="11924979" cy="1234536"/>
                </a:xfrm>
                <a:prstGeom prst="rect">
                  <a:avLst/>
                </a:prstGeom>
                <a:blipFill rotWithShape="1">
                  <a:blip r:embed="rId3"/>
                  <a:stretch>
                    <a:fillRect b="-13761"/>
                  </a:stretch>
                </a:blipFill>
                <a:ln w="19050">
                  <a:solidFill>
                    <a:schemeClr val="bg1"/>
                  </a:solidFill>
                </a:ln>
              </p:spPr>
              <p:txBody>
                <a:bodyPr/>
                <a:lstStyle/>
                <a:p>
                  <a:r>
                    <a:rPr lang="en-US">
                      <a:noFill/>
                    </a:rPr>
                    <a:t> </a:t>
                  </a:r>
                </a:p>
              </p:txBody>
            </p:sp>
          </mc:Fallback>
        </mc:AlternateContent>
        <p:sp>
          <p:nvSpPr>
            <p:cNvPr id="45" name="Oval 44">
              <a:extLst>
                <a:ext uri="{FF2B5EF4-FFF2-40B4-BE49-F238E27FC236}">
                  <a16:creationId xmlns="" xmlns:a16="http://schemas.microsoft.com/office/drawing/2014/main" id="{8634B6D4-DECA-4F71-9C3F-B85DE60414F0}"/>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Tahoma" pitchFamily="34" charset="0"/>
                </a:rPr>
                <a:t>A</a:t>
              </a:r>
              <a:endParaRPr lang="en-US" sz="3000" dirty="0">
                <a:latin typeface="+mj-lt"/>
              </a:endParaRPr>
            </a:p>
          </p:txBody>
        </p:sp>
      </p:grpSp>
      <p:grpSp>
        <p:nvGrpSpPr>
          <p:cNvPr id="46" name="Group 45">
            <a:extLst>
              <a:ext uri="{FF2B5EF4-FFF2-40B4-BE49-F238E27FC236}">
                <a16:creationId xmlns="" xmlns:a16="http://schemas.microsoft.com/office/drawing/2014/main" id="{A2194087-0D43-42CA-A1D2-4373C69CC457}"/>
              </a:ext>
            </a:extLst>
          </p:cNvPr>
          <p:cNvGrpSpPr/>
          <p:nvPr/>
        </p:nvGrpSpPr>
        <p:grpSpPr>
          <a:xfrm>
            <a:off x="523377" y="3075168"/>
            <a:ext cx="5276956" cy="617268"/>
            <a:chOff x="1458731" y="6334162"/>
            <a:chExt cx="13782856" cy="1234536"/>
          </a:xfrm>
        </p:grpSpPr>
        <mc:AlternateContent xmlns:mc="http://schemas.openxmlformats.org/markup-compatibility/2006" xmlns:a14="http://schemas.microsoft.com/office/drawing/2010/main">
          <mc:Choice Requires="a14">
            <p:sp>
              <p:nvSpPr>
                <p:cNvPr id="47" name="Rectangle 46">
                  <a:extLst>
                    <a:ext uri="{FF2B5EF4-FFF2-40B4-BE49-F238E27FC236}">
                      <a16:creationId xmlns="" xmlns:a16="http://schemas.microsoft.com/office/drawing/2014/main" id="{FB0B6341-256C-4170-AF4E-1216E5EDD04C}"/>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800" i="1" smtClean="0">
                          <a:latin typeface="Cambria Math" panose="02040503050406030204" pitchFamily="18" charset="0"/>
                          <a:ea typeface="Calibri" panose="020F0502020204030204" pitchFamily="34" charset="0"/>
                        </a:rPr>
                        <m:t>𝑦</m:t>
                      </m:r>
                      <m:r>
                        <a:rPr lang="en-US" sz="2800" i="1" smtClean="0">
                          <a:latin typeface="Cambria Math" panose="02040503050406030204" pitchFamily="18" charset="0"/>
                          <a:ea typeface="Calibri" panose="020F0502020204030204" pitchFamily="34" charset="0"/>
                        </a:rPr>
                        <m:t>=9</m:t>
                      </m:r>
                      <m:r>
                        <a:rPr lang="en-US" sz="2800" i="1">
                          <a:latin typeface="Cambria Math" panose="02040503050406030204" pitchFamily="18" charset="0"/>
                          <a:ea typeface="Calibri" panose="020F0502020204030204" pitchFamily="34" charset="0"/>
                        </a:rPr>
                        <m:t>𝑥</m:t>
                      </m:r>
                      <m:r>
                        <a:rPr lang="en-US" sz="2800" b="0" i="1" smtClean="0">
                          <a:latin typeface="Cambria Math"/>
                          <a:ea typeface="Calibri" panose="020F0502020204030204" pitchFamily="34" charset="0"/>
                        </a:rPr>
                        <m:t>−16</m:t>
                      </m:r>
                    </m:oMath>
                  </a14:m>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000" b="1" dirty="0">
                    <a:latin typeface="+mj-lt"/>
                    <a:ea typeface="Tahoma" pitchFamily="34" charset="0"/>
                    <a:cs typeface="Tahoma" pitchFamily="34" charset="0"/>
                  </a:endParaRPr>
                </a:p>
              </p:txBody>
            </p:sp>
          </mc:Choice>
          <mc:Fallback xmlns="">
            <p:sp>
              <p:nvSpPr>
                <p:cNvPr id="47" name="Rectangle 46">
                  <a:extLst>
                    <a:ext uri="{FF2B5EF4-FFF2-40B4-BE49-F238E27FC236}">
                      <a16:creationId xmlns="" xmlns:a16="http://schemas.microsoft.com/office/drawing/2014/main" id="{FB0B6341-256C-4170-AF4E-1216E5EDD04C}"/>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1">
                  <a:blip r:embed="rId4"/>
                  <a:stretch>
                    <a:fillRect b="-13636"/>
                  </a:stretch>
                </a:blipFill>
                <a:ln w="19050">
                  <a:solidFill>
                    <a:schemeClr val="bg1"/>
                  </a:solidFill>
                </a:ln>
              </p:spPr>
              <p:txBody>
                <a:bodyPr/>
                <a:lstStyle/>
                <a:p>
                  <a:r>
                    <a:rPr lang="en-US">
                      <a:noFill/>
                    </a:rPr>
                    <a:t> </a:t>
                  </a:r>
                </a:p>
              </p:txBody>
            </p:sp>
          </mc:Fallback>
        </mc:AlternateContent>
        <p:sp>
          <p:nvSpPr>
            <p:cNvPr id="48" name="Oval 47">
              <a:extLst>
                <a:ext uri="{FF2B5EF4-FFF2-40B4-BE49-F238E27FC236}">
                  <a16:creationId xmlns="" xmlns:a16="http://schemas.microsoft.com/office/drawing/2014/main" id="{13A7BA64-0BA1-4ADF-A17E-617425026AFB}"/>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B</a:t>
              </a:r>
              <a:endParaRPr lang="en-US" sz="3000" dirty="0">
                <a:latin typeface="+mj-lt"/>
              </a:endParaRPr>
            </a:p>
          </p:txBody>
        </p:sp>
      </p:grpSp>
      <p:grpSp>
        <p:nvGrpSpPr>
          <p:cNvPr id="49" name="Group 48">
            <a:extLst>
              <a:ext uri="{FF2B5EF4-FFF2-40B4-BE49-F238E27FC236}">
                <a16:creationId xmlns="" xmlns:a16="http://schemas.microsoft.com/office/drawing/2014/main" id="{4D274B26-9415-432A-9282-BDEF246F0009}"/>
              </a:ext>
            </a:extLst>
          </p:cNvPr>
          <p:cNvGrpSpPr/>
          <p:nvPr/>
        </p:nvGrpSpPr>
        <p:grpSpPr>
          <a:xfrm>
            <a:off x="6385137" y="3031992"/>
            <a:ext cx="5303205" cy="617268"/>
            <a:chOff x="1458731" y="6334159"/>
            <a:chExt cx="13782856" cy="1234536"/>
          </a:xfrm>
        </p:grpSpPr>
        <mc:AlternateContent xmlns:mc="http://schemas.openxmlformats.org/markup-compatibility/2006" xmlns:a14="http://schemas.microsoft.com/office/drawing/2010/main">
          <mc:Choice Requires="a14">
            <p:sp>
              <p:nvSpPr>
                <p:cNvPr id="63" name="Rectangle 62">
                  <a:extLst>
                    <a:ext uri="{FF2B5EF4-FFF2-40B4-BE49-F238E27FC236}">
                      <a16:creationId xmlns="" xmlns:a16="http://schemas.microsoft.com/office/drawing/2014/main" id="{6E15A8FC-94CE-45FB-8D02-B33F2327F992}"/>
                    </a:ext>
                  </a:extLst>
                </p:cNvPr>
                <p:cNvSpPr/>
                <p:nvPr/>
              </p:nvSpPr>
              <p:spPr>
                <a:xfrm>
                  <a:off x="2140383" y="6334159"/>
                  <a:ext cx="13101204"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900"/>
                    </a:spcBef>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libri" panose="020F0502020204030204" pitchFamily="34" charset="0"/>
                          </a:rPr>
                          <m:t>𝑦</m:t>
                        </m:r>
                        <m:r>
                          <a:rPr lang="en-US" sz="2800" i="1" smtClean="0">
                            <a:latin typeface="Cambria Math" panose="02040503050406030204" pitchFamily="18" charset="0"/>
                            <a:ea typeface="Calibri" panose="020F0502020204030204" pitchFamily="34" charset="0"/>
                          </a:rPr>
                          <m:t>=−9</m:t>
                        </m:r>
                        <m:r>
                          <a:rPr lang="en-US" sz="2800" i="1">
                            <a:latin typeface="Cambria Math" panose="02040503050406030204" pitchFamily="18" charset="0"/>
                            <a:ea typeface="Calibri" panose="020F0502020204030204" pitchFamily="34" charset="0"/>
                          </a:rPr>
                          <m:t>𝑥</m:t>
                        </m:r>
                        <m:r>
                          <a:rPr lang="en-US" sz="2800" b="0" i="1" smtClean="0">
                            <a:latin typeface="Cambria Math"/>
                            <a:ea typeface="Calibri" panose="020F0502020204030204" pitchFamily="34" charset="0"/>
                          </a:rPr>
                          <m:t>−20</m:t>
                        </m:r>
                        <m:r>
                          <m:rPr>
                            <m:nor/>
                          </m:rPr>
                          <a:rPr lang="en-US" sz="2800" dirty="0">
                            <a:latin typeface="Times New Roman" panose="02020603050405020304" pitchFamily="18" charset="0"/>
                            <a:ea typeface="Calibri" panose="020F0502020204030204" pitchFamily="34" charset="0"/>
                            <a:cs typeface="Times New Roman" panose="02020603050405020304" pitchFamily="18" charset="0"/>
                          </a:rPr>
                          <m:t>.</m:t>
                        </m:r>
                      </m:oMath>
                    </m:oMathPara>
                  </a14:m>
                  <a:endParaRPr lang="vi-VN" sz="3000" b="1" dirty="0">
                    <a:latin typeface="+mj-lt"/>
                  </a:endParaRPr>
                </a:p>
              </p:txBody>
            </p:sp>
          </mc:Choice>
          <mc:Fallback xmlns="">
            <p:sp>
              <p:nvSpPr>
                <p:cNvPr id="63" name="Rectangle 62">
                  <a:extLst>
                    <a:ext uri="{FF2B5EF4-FFF2-40B4-BE49-F238E27FC236}">
                      <a16:creationId xmlns="" xmlns:a16="http://schemas.microsoft.com/office/drawing/2014/main" id="{6E15A8FC-94CE-45FB-8D02-B33F2327F992}"/>
                    </a:ext>
                  </a:extLst>
                </p:cNvPr>
                <p:cNvSpPr>
                  <a:spLocks noRot="1" noChangeAspect="1" noMove="1" noResize="1" noEditPoints="1" noAdjustHandles="1" noChangeArrowheads="1" noChangeShapeType="1" noTextEdit="1"/>
                </p:cNvSpPr>
                <p:nvPr/>
              </p:nvSpPr>
              <p:spPr>
                <a:xfrm>
                  <a:off x="2140383" y="6334159"/>
                  <a:ext cx="13101204" cy="1234536"/>
                </a:xfrm>
                <a:prstGeom prst="rect">
                  <a:avLst/>
                </a:prstGeom>
                <a:blipFill rotWithShape="1">
                  <a:blip r:embed="rId5"/>
                  <a:stretch>
                    <a:fillRect/>
                  </a:stretch>
                </a:blipFill>
                <a:ln w="19050">
                  <a:solidFill>
                    <a:schemeClr val="bg1"/>
                  </a:solidFill>
                </a:ln>
              </p:spPr>
              <p:txBody>
                <a:bodyPr/>
                <a:lstStyle/>
                <a:p>
                  <a:r>
                    <a:rPr lang="en-US">
                      <a:noFill/>
                    </a:rPr>
                    <a:t> </a:t>
                  </a:r>
                </a:p>
              </p:txBody>
            </p:sp>
          </mc:Fallback>
        </mc:AlternateContent>
        <p:sp>
          <p:nvSpPr>
            <p:cNvPr id="64" name="Oval 63">
              <a:extLst>
                <a:ext uri="{FF2B5EF4-FFF2-40B4-BE49-F238E27FC236}">
                  <a16:creationId xmlns="" xmlns:a16="http://schemas.microsoft.com/office/drawing/2014/main" id="{0D6B711C-CC2A-45AE-A2BD-46B4ECA3D81C}"/>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D</a:t>
              </a:r>
              <a:endParaRPr lang="en-US" sz="3000" dirty="0">
                <a:latin typeface="+mj-lt"/>
              </a:endParaRPr>
            </a:p>
          </p:txBody>
        </p:sp>
      </p:grpSp>
      <p:sp>
        <p:nvSpPr>
          <p:cNvPr id="69" name="Oval 68">
            <a:extLst>
              <a:ext uri="{FF2B5EF4-FFF2-40B4-BE49-F238E27FC236}">
                <a16:creationId xmlns="" xmlns:a16="http://schemas.microsoft.com/office/drawing/2014/main" id="{E148D75C-9524-4005-AADE-77AC280B7203}"/>
              </a:ext>
            </a:extLst>
          </p:cNvPr>
          <p:cNvSpPr/>
          <p:nvPr/>
        </p:nvSpPr>
        <p:spPr>
          <a:xfrm>
            <a:off x="450748" y="3148994"/>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11" name="Rectangle 10">
                <a:extLst>
                  <a:ext uri="{FF2B5EF4-FFF2-40B4-BE49-F238E27FC236}">
                    <a16:creationId xmlns="" xmlns:a16="http://schemas.microsoft.com/office/drawing/2014/main" id="{DC5F5F4E-CEA2-4298-A516-9AB2172DB9B6}"/>
                  </a:ext>
                </a:extLst>
              </p:cNvPr>
              <p:cNvSpPr/>
              <p:nvPr/>
            </p:nvSpPr>
            <p:spPr>
              <a:xfrm>
                <a:off x="2799993" y="4125478"/>
                <a:ext cx="7197593" cy="477044"/>
              </a:xfrm>
              <a:prstGeom prst="rect">
                <a:avLst/>
              </a:prstGeom>
            </p:spPr>
            <p:txBody>
              <a:bodyPr wrap="none" lIns="45711" tIns="22855" rIns="45711" bIns="22855">
                <a:spAutoFit/>
              </a:bodyPr>
              <a:lstStyle/>
              <a:p>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a:t>
                </a:r>
                <a:r>
                  <a:rPr lang="fr-FR"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rPr>
                      <m:t>𝑦</m:t>
                    </m:r>
                    <m:d>
                      <m:dPr>
                        <m:ctrlPr>
                          <a:rPr lang="en-US" sz="2800" i="1">
                            <a:solidFill>
                              <a:srgbClr val="000000"/>
                            </a:solidFill>
                            <a:latin typeface="Cambria Math"/>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2</m:t>
                        </m:r>
                      </m:e>
                    </m:d>
                    <m:r>
                      <a:rPr lang="en-US" sz="2800" i="1">
                        <a:solidFill>
                          <a:srgbClr val="000000"/>
                        </a:solidFill>
                        <a:latin typeface="Cambria Math" panose="02040503050406030204" pitchFamily="18" charset="0"/>
                        <a:ea typeface="Calibri" panose="020F0502020204030204" pitchFamily="34" charset="0"/>
                      </a:rPr>
                      <m:t>=2</m:t>
                    </m:r>
                  </m:oMath>
                </a14:m>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800" dirty="0">
                    <a:latin typeface="Times New Roman" panose="02020603050405020304" pitchFamily="18" charset="0"/>
                    <a:ea typeface="Calibri" panose="020F0502020204030204" pitchFamily="34" charset="0"/>
                    <a:cs typeface="Times New Roman" panose="02020603050405020304" pitchFamily="18" charset="0"/>
                  </a:rPr>
                  <a:t>và </a:t>
                </a:r>
                <a14:m>
                  <m:oMath xmlns:m="http://schemas.openxmlformats.org/officeDocument/2006/math">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𝑦</m:t>
                        </m:r>
                      </m:e>
                      <m:sup>
                        <m:r>
                          <a:rPr lang="en-US" sz="2800" i="1">
                            <a:latin typeface="Cambria Math" panose="02040503050406030204" pitchFamily="18" charset="0"/>
                            <a:ea typeface="Calibri" panose="020F0502020204030204" pitchFamily="34" charset="0"/>
                          </a:rPr>
                          <m:t>′</m:t>
                        </m:r>
                      </m:sup>
                    </m:sSup>
                    <m:r>
                      <a:rPr lang="en-US" sz="2800" i="1">
                        <a:latin typeface="Cambria Math" panose="02040503050406030204" pitchFamily="18" charset="0"/>
                        <a:ea typeface="Calibri" panose="020F0502020204030204" pitchFamily="34" charset="0"/>
                      </a:rPr>
                      <m:t>=3</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2</m:t>
                        </m:r>
                      </m:sup>
                    </m:sSup>
                    <m:r>
                      <a:rPr lang="en-US" sz="2800" i="1">
                        <a:latin typeface="Cambria Math" panose="02040503050406030204" pitchFamily="18" charset="0"/>
                        <a:ea typeface="Calibri" panose="020F0502020204030204" pitchFamily="34" charset="0"/>
                      </a:rPr>
                      <m:t>−3</m:t>
                    </m:r>
                    <m:r>
                      <a:rPr lang="en-US" sz="2800">
                        <a:latin typeface="Cambria Math" panose="02040503050406030204" pitchFamily="18" charset="0"/>
                        <a:ea typeface="Calibri" panose="020F0502020204030204" pitchFamily="34" charset="0"/>
                      </a:rPr>
                      <m:t>⇒</m:t>
                    </m:r>
                    <m:sSup>
                      <m:sSupPr>
                        <m:ctrlPr>
                          <a:rPr lang="en-US" sz="2800" i="1">
                            <a:solidFill>
                              <a:srgbClr val="000000"/>
                            </a:solidFill>
                            <a:latin typeface="Cambria Math"/>
                            <a:ea typeface="Calibri" panose="020F0502020204030204" pitchFamily="34" charset="0"/>
                          </a:rPr>
                        </m:ctrlPr>
                      </m:sSupPr>
                      <m:e>
                        <m:r>
                          <a:rPr lang="en-US" sz="2800" i="1">
                            <a:solidFill>
                              <a:srgbClr val="000000"/>
                            </a:solidFill>
                            <a:latin typeface="Cambria Math" panose="02040503050406030204" pitchFamily="18" charset="0"/>
                            <a:ea typeface="Calibri" panose="020F0502020204030204" pitchFamily="34" charset="0"/>
                          </a:rPr>
                          <m:t>𝑦</m:t>
                        </m:r>
                      </m:e>
                      <m:sup>
                        <m:r>
                          <a:rPr lang="en-US" sz="2800" i="1">
                            <a:solidFill>
                              <a:srgbClr val="000000"/>
                            </a:solidFill>
                            <a:latin typeface="Cambria Math" panose="02040503050406030204" pitchFamily="18" charset="0"/>
                            <a:ea typeface="Calibri" panose="020F0502020204030204" pitchFamily="34" charset="0"/>
                          </a:rPr>
                          <m:t>′</m:t>
                        </m:r>
                      </m:sup>
                    </m:sSup>
                    <m:d>
                      <m:dPr>
                        <m:ctrlPr>
                          <a:rPr lang="en-US" sz="2800" i="1">
                            <a:solidFill>
                              <a:srgbClr val="000000"/>
                            </a:solidFill>
                            <a:latin typeface="Cambria Math"/>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2</m:t>
                        </m:r>
                      </m:e>
                    </m:d>
                    <m:r>
                      <a:rPr lang="en-US" sz="2800" i="1">
                        <a:solidFill>
                          <a:srgbClr val="000000"/>
                        </a:solidFill>
                        <a:latin typeface="Cambria Math" panose="02040503050406030204" pitchFamily="18" charset="0"/>
                        <a:ea typeface="Calibri" panose="020F0502020204030204" pitchFamily="34" charset="0"/>
                      </a:rPr>
                      <m:t>=9</m:t>
                    </m:r>
                  </m:oMath>
                </a14:m>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b="1"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11" name="Rectangle 10">
                <a:extLst>
                  <a:ext uri="{FF2B5EF4-FFF2-40B4-BE49-F238E27FC236}">
                    <a16:creationId xmlns="" xmlns:a16="http://schemas.microsoft.com/office/drawing/2014/main" xmlns:a14="http://schemas.microsoft.com/office/drawing/2010/main" id="{DC5F5F4E-CEA2-4298-A516-9AB2172DB9B6}"/>
                  </a:ext>
                </a:extLst>
              </p:cNvPr>
              <p:cNvSpPr>
                <a:spLocks noRot="1" noChangeAspect="1" noMove="1" noResize="1" noEditPoints="1" noAdjustHandles="1" noChangeArrowheads="1" noChangeShapeType="1" noTextEdit="1"/>
              </p:cNvSpPr>
              <p:nvPr/>
            </p:nvSpPr>
            <p:spPr>
              <a:xfrm>
                <a:off x="2799993" y="4125478"/>
                <a:ext cx="7197593" cy="477044"/>
              </a:xfrm>
              <a:prstGeom prst="rect">
                <a:avLst/>
              </a:prstGeom>
              <a:blipFill rotWithShape="1">
                <a:blip r:embed="rId6"/>
                <a:stretch>
                  <a:fillRect l="-1185" t="-17949" r="-85" b="-39744"/>
                </a:stretch>
              </a:blipFill>
            </p:spPr>
            <p:txBody>
              <a:bodyPr/>
              <a:lstStyle/>
              <a:p>
                <a:r>
                  <a:rPr lang="en-US">
                    <a:noFill/>
                  </a:rPr>
                  <a:t> </a:t>
                </a:r>
              </a:p>
            </p:txBody>
          </p:sp>
        </mc:Fallback>
      </mc:AlternateContent>
      <p:grpSp>
        <p:nvGrpSpPr>
          <p:cNvPr id="50" name="Group 49">
            <a:extLst>
              <a:ext uri="{FF2B5EF4-FFF2-40B4-BE49-F238E27FC236}">
                <a16:creationId xmlns="" xmlns:a16="http://schemas.microsoft.com/office/drawing/2014/main" id="{4D274B26-9415-432A-9282-BDEF246F0009}"/>
              </a:ext>
            </a:extLst>
          </p:cNvPr>
          <p:cNvGrpSpPr/>
          <p:nvPr/>
        </p:nvGrpSpPr>
        <p:grpSpPr>
          <a:xfrm>
            <a:off x="6385137" y="1962150"/>
            <a:ext cx="5303205" cy="617268"/>
            <a:chOff x="1458731" y="6334162"/>
            <a:chExt cx="13782856" cy="1234536"/>
          </a:xfrm>
        </p:grpSpPr>
        <mc:AlternateContent xmlns:mc="http://schemas.openxmlformats.org/markup-compatibility/2006" xmlns:a14="http://schemas.microsoft.com/office/drawing/2010/main">
          <mc:Choice Requires="a14">
            <p:sp>
              <p:nvSpPr>
                <p:cNvPr id="51" name="Rectangle 50">
                  <a:extLst>
                    <a:ext uri="{FF2B5EF4-FFF2-40B4-BE49-F238E27FC236}">
                      <a16:creationId xmlns="" xmlns:a16="http://schemas.microsoft.com/office/drawing/2014/main" id="{6E15A8FC-94CE-45FB-8D02-B33F2327F992}"/>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900"/>
                    </a:spcBef>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libri" panose="020F0502020204030204" pitchFamily="34" charset="0"/>
                          </a:rPr>
                          <m:t>𝑦</m:t>
                        </m:r>
                        <m:r>
                          <a:rPr lang="en-US" sz="2800" i="1" smtClean="0">
                            <a:latin typeface="Cambria Math" panose="02040503050406030204" pitchFamily="18" charset="0"/>
                            <a:ea typeface="Calibri" panose="020F0502020204030204" pitchFamily="34" charset="0"/>
                          </a:rPr>
                          <m:t>=9</m:t>
                        </m:r>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r>
                          <m:rPr>
                            <m:nor/>
                          </m:rPr>
                          <a:rPr lang="en-US" sz="2800" b="0" i="0" smtClean="0">
                            <a:latin typeface="Cambria Math" panose="02040503050406030204" pitchFamily="18" charset="0"/>
                            <a:ea typeface="Calibri" panose="020F0502020204030204" pitchFamily="34" charset="0"/>
                          </a:rPr>
                          <m:t>20</m:t>
                        </m:r>
                        <m:r>
                          <m:rPr>
                            <m:nor/>
                          </m:rPr>
                          <a:rPr lang="en-US" sz="2800" dirty="0">
                            <a:latin typeface="Times New Roman" panose="02020603050405020304" pitchFamily="18" charset="0"/>
                            <a:ea typeface="Calibri" panose="020F0502020204030204" pitchFamily="34" charset="0"/>
                            <a:cs typeface="Times New Roman" panose="02020603050405020304" pitchFamily="18" charset="0"/>
                          </a:rPr>
                          <m:t>.</m:t>
                        </m:r>
                      </m:oMath>
                    </m:oMathPara>
                  </a14:m>
                  <a:endParaRPr lang="vi-VN" sz="3000" b="1" dirty="0">
                    <a:latin typeface="+mj-lt"/>
                  </a:endParaRPr>
                </a:p>
              </p:txBody>
            </p:sp>
          </mc:Choice>
          <mc:Fallback xmlns="">
            <p:sp>
              <p:nvSpPr>
                <p:cNvPr id="51" name="Rectangle 50">
                  <a:extLst>
                    <a:ext uri="{FF2B5EF4-FFF2-40B4-BE49-F238E27FC236}">
                      <a16:creationId xmlns="" xmlns:a16="http://schemas.microsoft.com/office/drawing/2014/main" id="{6E15A8FC-94CE-45FB-8D02-B33F2327F992}"/>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1">
                  <a:blip r:embed="rId7"/>
                  <a:stretch>
                    <a:fillRect/>
                  </a:stretch>
                </a:blipFill>
                <a:ln w="19050">
                  <a:solidFill>
                    <a:schemeClr val="bg1"/>
                  </a:solidFill>
                </a:ln>
              </p:spPr>
              <p:txBody>
                <a:bodyPr/>
                <a:lstStyle/>
                <a:p>
                  <a:r>
                    <a:rPr lang="en-US">
                      <a:noFill/>
                    </a:rPr>
                    <a:t> </a:t>
                  </a:r>
                </a:p>
              </p:txBody>
            </p:sp>
          </mc:Fallback>
        </mc:AlternateContent>
        <p:sp>
          <p:nvSpPr>
            <p:cNvPr id="52" name="Oval 51">
              <a:extLst>
                <a:ext uri="{FF2B5EF4-FFF2-40B4-BE49-F238E27FC236}">
                  <a16:creationId xmlns="" xmlns:a16="http://schemas.microsoft.com/office/drawing/2014/main" id="{0D6B711C-CC2A-45AE-A2BD-46B4ECA3D81C}"/>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C</a:t>
              </a:r>
              <a:endParaRPr lang="en-US" sz="3000" dirty="0">
                <a:latin typeface="+mj-lt"/>
              </a:endParaRPr>
            </a:p>
          </p:txBody>
        </p:sp>
      </p:grpSp>
      <mc:AlternateContent xmlns:mc="http://schemas.openxmlformats.org/markup-compatibility/2006" xmlns:a14="http://schemas.microsoft.com/office/drawing/2010/main">
        <mc:Choice Requires="a14">
          <p:sp>
            <p:nvSpPr>
              <p:cNvPr id="41" name="Rectangle 40">
                <a:extLst>
                  <a:ext uri="{FF2B5EF4-FFF2-40B4-BE49-F238E27FC236}">
                    <a16:creationId xmlns="" xmlns:a16="http://schemas.microsoft.com/office/drawing/2014/main" id="{DC5F5F4E-CEA2-4298-A516-9AB2172DB9B6}"/>
                  </a:ext>
                </a:extLst>
              </p:cNvPr>
              <p:cNvSpPr/>
              <p:nvPr/>
            </p:nvSpPr>
            <p:spPr>
              <a:xfrm>
                <a:off x="1042617" y="4896562"/>
                <a:ext cx="10618790" cy="477044"/>
              </a:xfrm>
              <a:prstGeom prst="rect">
                <a:avLst/>
              </a:prstGeom>
            </p:spPr>
            <p:txBody>
              <a:bodyPr wrap="square" lIns="45711" tIns="22855" rIns="45711" bIns="22855">
                <a:spAutoFit/>
              </a:bodyPr>
              <a:lstStyle/>
              <a:p>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 </a:t>
                </a:r>
                <a:r>
                  <a:rPr lang="fr-FR"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đó</a:t>
                </a: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PTTT </a:t>
                </a:r>
                <a:r>
                  <a:rPr lang="fr-FR"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tìm</a:t>
                </a: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a:t>
                </a:r>
                <a14:m>
                  <m:oMath xmlns:m="http://schemas.openxmlformats.org/officeDocument/2006/math">
                    <m:r>
                      <a:rPr lang="fr-FR" sz="2800" i="1">
                        <a:solidFill>
                          <a:srgbClr val="000000"/>
                        </a:solidFill>
                        <a:latin typeface="Cambria Math" panose="02040503050406030204" pitchFamily="18" charset="0"/>
                        <a:ea typeface="Calibri" panose="020F0502020204030204" pitchFamily="34" charset="0"/>
                      </a:rPr>
                      <m:t>𝑦</m:t>
                    </m:r>
                    <m:r>
                      <a:rPr lang="fr-FR" sz="2800" i="1">
                        <a:solidFill>
                          <a:srgbClr val="000000"/>
                        </a:solidFill>
                        <a:latin typeface="Cambria Math" panose="02040503050406030204" pitchFamily="18" charset="0"/>
                        <a:ea typeface="Calibri" panose="020F0502020204030204" pitchFamily="34" charset="0"/>
                      </a:rPr>
                      <m:t>=9</m:t>
                    </m:r>
                    <m:d>
                      <m:dPr>
                        <m:ctrlPr>
                          <a:rPr lang="en-US" sz="2800" i="1">
                            <a:solidFill>
                              <a:srgbClr val="000000"/>
                            </a:solidFill>
                            <a:latin typeface="Cambria Math"/>
                            <a:ea typeface="Calibri" panose="020F0502020204030204" pitchFamily="34" charset="0"/>
                          </a:rPr>
                        </m:ctrlPr>
                      </m:dPr>
                      <m:e>
                        <m:r>
                          <a:rPr lang="fr-FR" sz="2800" i="1">
                            <a:solidFill>
                              <a:srgbClr val="000000"/>
                            </a:solidFill>
                            <a:latin typeface="Cambria Math" panose="02040503050406030204" pitchFamily="18" charset="0"/>
                            <a:ea typeface="Calibri" panose="020F0502020204030204" pitchFamily="34" charset="0"/>
                          </a:rPr>
                          <m:t>𝑥</m:t>
                        </m:r>
                        <m:r>
                          <a:rPr lang="fr-FR" sz="2800" i="1">
                            <a:solidFill>
                              <a:srgbClr val="000000"/>
                            </a:solidFill>
                            <a:latin typeface="Cambria Math" panose="02040503050406030204" pitchFamily="18" charset="0"/>
                            <a:ea typeface="Calibri" panose="020F0502020204030204" pitchFamily="34" charset="0"/>
                          </a:rPr>
                          <m:t>−2</m:t>
                        </m:r>
                      </m:e>
                    </m:d>
                    <m:r>
                      <a:rPr lang="fr-FR" sz="2800" i="1">
                        <a:solidFill>
                          <a:srgbClr val="000000"/>
                        </a:solidFill>
                        <a:latin typeface="Cambria Math" panose="02040503050406030204" pitchFamily="18" charset="0"/>
                        <a:ea typeface="Calibri" panose="020F0502020204030204" pitchFamily="34" charset="0"/>
                      </a:rPr>
                      <m:t>+2⇔</m:t>
                    </m:r>
                    <m:r>
                      <a:rPr lang="fr-FR" sz="2800" i="1">
                        <a:solidFill>
                          <a:srgbClr val="000000"/>
                        </a:solidFill>
                        <a:latin typeface="Cambria Math" panose="02040503050406030204" pitchFamily="18" charset="0"/>
                        <a:ea typeface="Calibri" panose="020F0502020204030204" pitchFamily="34" charset="0"/>
                      </a:rPr>
                      <m:t>𝑦</m:t>
                    </m:r>
                    <m:r>
                      <a:rPr lang="fr-FR" sz="2800" i="1">
                        <a:solidFill>
                          <a:srgbClr val="000000"/>
                        </a:solidFill>
                        <a:latin typeface="Cambria Math" panose="02040503050406030204" pitchFamily="18" charset="0"/>
                        <a:ea typeface="Calibri" panose="020F0502020204030204" pitchFamily="34" charset="0"/>
                      </a:rPr>
                      <m:t>=9</m:t>
                    </m:r>
                    <m:r>
                      <a:rPr lang="fr-FR" sz="2800" i="1">
                        <a:solidFill>
                          <a:srgbClr val="000000"/>
                        </a:solidFill>
                        <a:latin typeface="Cambria Math" panose="02040503050406030204" pitchFamily="18" charset="0"/>
                        <a:ea typeface="Calibri" panose="020F0502020204030204" pitchFamily="34" charset="0"/>
                      </a:rPr>
                      <m:t>𝑥</m:t>
                    </m:r>
                    <m:r>
                      <a:rPr lang="fr-FR" sz="2800" i="1">
                        <a:solidFill>
                          <a:srgbClr val="000000"/>
                        </a:solidFill>
                        <a:latin typeface="Cambria Math" panose="02040503050406030204" pitchFamily="18" charset="0"/>
                        <a:ea typeface="Calibri" panose="020F0502020204030204" pitchFamily="34" charset="0"/>
                      </a:rPr>
                      <m:t>−16</m:t>
                    </m:r>
                  </m:oMath>
                </a14:m>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1" name="Rectangle 40">
                <a:extLst>
                  <a:ext uri="{FF2B5EF4-FFF2-40B4-BE49-F238E27FC236}">
                    <a16:creationId xmlns="" xmlns:a16="http://schemas.microsoft.com/office/drawing/2014/main" xmlns:a14="http://schemas.microsoft.com/office/drawing/2010/main" id="{DC5F5F4E-CEA2-4298-A516-9AB2172DB9B6}"/>
                  </a:ext>
                </a:extLst>
              </p:cNvPr>
              <p:cNvSpPr>
                <a:spLocks noRot="1" noChangeAspect="1" noMove="1" noResize="1" noEditPoints="1" noAdjustHandles="1" noChangeArrowheads="1" noChangeShapeType="1" noTextEdit="1"/>
              </p:cNvSpPr>
              <p:nvPr/>
            </p:nvSpPr>
            <p:spPr>
              <a:xfrm>
                <a:off x="1042617" y="4896562"/>
                <a:ext cx="10618790" cy="477044"/>
              </a:xfrm>
              <a:prstGeom prst="rect">
                <a:avLst/>
              </a:prstGeom>
              <a:blipFill rotWithShape="1">
                <a:blip r:embed="rId8"/>
                <a:stretch>
                  <a:fillRect l="-746" t="-17949" b="-39744"/>
                </a:stretch>
              </a:blipFill>
            </p:spPr>
            <p:txBody>
              <a:bodyPr/>
              <a:lstStyle/>
              <a:p>
                <a:r>
                  <a:rPr lang="en-US">
                    <a:noFill/>
                  </a:rPr>
                  <a:t> </a:t>
                </a:r>
              </a:p>
            </p:txBody>
          </p:sp>
        </mc:Fallback>
      </mc:AlternateContent>
    </p:spTree>
    <p:extLst>
      <p:ext uri="{BB962C8B-B14F-4D97-AF65-F5344CB8AC3E}">
        <p14:creationId xmlns:p14="http://schemas.microsoft.com/office/powerpoint/2010/main" val="389161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500"/>
                                        <p:tgtEl>
                                          <p:spTgt spid="46"/>
                                        </p:tgtEl>
                                      </p:cBhvr>
                                    </p:animEffect>
                                  </p:childTnLst>
                                </p:cTn>
                              </p:par>
                              <p:par>
                                <p:cTn id="11" presetID="22" presetClass="entr" presetSubtype="8"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par>
                                <p:cTn id="14" presetID="22" presetClass="entr" presetSubtype="8"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wipe(left)">
                                      <p:cBhvr>
                                        <p:cTn id="16" dur="500"/>
                                        <p:tgtEl>
                                          <p:spTgt spid="5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left)">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wipe(left)">
                                      <p:cBhvr>
                                        <p:cTn id="26" dur="500"/>
                                        <p:tgtEl>
                                          <p:spTgt spid="1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
                                            <p:txEl>
                                              <p:pRg st="0" end="0"/>
                                            </p:txEl>
                                          </p:spTgt>
                                        </p:tgtEl>
                                        <p:attrNameLst>
                                          <p:attrName>style.visibility</p:attrName>
                                        </p:attrNameLst>
                                      </p:cBhvr>
                                      <p:to>
                                        <p:strVal val="visible"/>
                                      </p:to>
                                    </p:set>
                                    <p:animEffect transition="in" filter="wipe(left)">
                                      <p:cBhvr>
                                        <p:cTn id="31" dur="500"/>
                                        <p:tgtEl>
                                          <p:spTgt spid="4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wipe(left)">
                                      <p:cBhvr>
                                        <p:cTn id="36" dur="500"/>
                                        <p:tgtEl>
                                          <p:spTgt spid="6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50414" y="2568829"/>
            <a:ext cx="11736032" cy="4141658"/>
            <a:chOff x="184495" y="3636269"/>
            <a:chExt cx="11834900" cy="4481564"/>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 name="Group 5"/>
            <p:cNvGrpSpPr/>
            <p:nvPr/>
          </p:nvGrpSpPr>
          <p:grpSpPr>
            <a:xfrm>
              <a:off x="203200" y="3636269"/>
              <a:ext cx="2342698" cy="599464"/>
              <a:chOff x="1275608" y="6239450"/>
              <a:chExt cx="4592537" cy="1089199"/>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4" y="6239450"/>
                <a:ext cx="2836835" cy="1089199"/>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8" y="45025"/>
            <a:ext cx="12099375" cy="1344150"/>
            <a:chOff x="534987" y="1869705"/>
            <a:chExt cx="23719158"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533960" y="1653394"/>
                  <a:ext cx="2278919" cy="92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en-US" sz="3000" dirty="0" smtClean="0">
                      <a:solidFill>
                        <a:schemeClr val="bg1"/>
                      </a:solidFill>
                      <a:latin typeface="Tahoma" pitchFamily="34" charset="0"/>
                      <a:cs typeface="Tahoma" pitchFamily="34" charset="0"/>
                    </a:rPr>
                    <a:t>8</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682433" y="1933278"/>
                  <a:ext cx="20571712" cy="17550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lvl="0" algn="ctr" fontAlgn="base">
                    <a:buClr>
                      <a:srgbClr val="0000FF"/>
                    </a:buClr>
                    <a:tabLst>
                      <a:tab pos="629826" algn="l"/>
                    </a:tabLst>
                  </a:pPr>
                  <a:r>
                    <a:rPr lang="vi-VN" sz="2800" dirty="0">
                      <a:solidFill>
                        <a:srgbClr val="0000FF"/>
                      </a:solidFill>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Phương trình tiếp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tuyến của đồ thị </a:t>
                  </a:r>
                  <a14:m>
                    <m:oMath xmlns:m="http://schemas.openxmlformats.org/officeDocument/2006/math">
                      <m:d>
                        <m:dPr>
                          <m:ctrlPr>
                            <a:rPr lang="en-US" sz="2800" i="1">
                              <a:latin typeface="Cambria Math"/>
                              <a:ea typeface="Times New Roman" panose="02020603050405020304" pitchFamily="18" charset="0"/>
                            </a:rPr>
                          </m:ctrlPr>
                        </m:dPr>
                        <m:e>
                          <m:r>
                            <a:rPr lang="vi-VN" sz="2800" i="1">
                              <a:latin typeface="Cambria Math" panose="02040503050406030204" pitchFamily="18" charset="0"/>
                              <a:ea typeface="Times New Roman" panose="02020603050405020304" pitchFamily="18" charset="0"/>
                            </a:rPr>
                            <m:t>𝐶</m:t>
                          </m:r>
                        </m:e>
                      </m:d>
                      <m:r>
                        <a:rPr lang="vi-VN" sz="2800" i="1">
                          <a:latin typeface="Cambria Math" panose="02040503050406030204" pitchFamily="18" charset="0"/>
                          <a:ea typeface="Times New Roman" panose="02020603050405020304" pitchFamily="18" charset="0"/>
                        </a:rPr>
                        <m:t>:</m:t>
                      </m:r>
                      <m:r>
                        <a:rPr lang="vi-VN" sz="2800" i="1">
                          <a:latin typeface="Cambria Math" panose="02040503050406030204" pitchFamily="18" charset="0"/>
                          <a:ea typeface="Times New Roman" panose="02020603050405020304" pitchFamily="18" charset="0"/>
                        </a:rPr>
                        <m:t>𝑦</m:t>
                      </m:r>
                      <m:r>
                        <a:rPr lang="vi-VN" sz="2800" i="1">
                          <a:latin typeface="Cambria Math" panose="02040503050406030204" pitchFamily="18" charset="0"/>
                          <a:ea typeface="Times New Roman" panose="02020603050405020304" pitchFamily="18" charset="0"/>
                        </a:rPr>
                        <m:t>=3</m:t>
                      </m:r>
                      <m:r>
                        <a:rPr lang="vi-VN" sz="2800" i="1">
                          <a:latin typeface="Cambria Math" panose="02040503050406030204" pitchFamily="18" charset="0"/>
                          <a:ea typeface="Times New Roman" panose="02020603050405020304" pitchFamily="18" charset="0"/>
                        </a:rPr>
                        <m:t>𝑥</m:t>
                      </m:r>
                      <m:r>
                        <a:rPr lang="vi-VN" sz="2800" i="1">
                          <a:latin typeface="Cambria Math" panose="02040503050406030204" pitchFamily="18" charset="0"/>
                          <a:ea typeface="Times New Roman" panose="02020603050405020304" pitchFamily="18" charset="0"/>
                        </a:rPr>
                        <m:t>−4</m:t>
                      </m:r>
                      <m:sSup>
                        <m:sSupPr>
                          <m:ctrlPr>
                            <a:rPr lang="en-US" sz="2800" i="1">
                              <a:latin typeface="Cambria Math"/>
                              <a:ea typeface="Times New Roman" panose="02020603050405020304" pitchFamily="18" charset="0"/>
                            </a:rPr>
                          </m:ctrlPr>
                        </m:sSupPr>
                        <m:e>
                          <m:r>
                            <a:rPr lang="vi-VN" sz="2800" i="1">
                              <a:latin typeface="Cambria Math" panose="02040503050406030204" pitchFamily="18" charset="0"/>
                              <a:ea typeface="Times New Roman" panose="02020603050405020304" pitchFamily="18" charset="0"/>
                            </a:rPr>
                            <m:t>𝑥</m:t>
                          </m:r>
                        </m:e>
                        <m:sup>
                          <m:r>
                            <a:rPr lang="vi-VN" sz="2800" i="1">
                              <a:latin typeface="Cambria Math" panose="02040503050406030204" pitchFamily="18" charset="0"/>
                              <a:ea typeface="Times New Roman" panose="02020603050405020304" pitchFamily="18" charset="0"/>
                            </a:rPr>
                            <m:t>2</m:t>
                          </m:r>
                        </m:sup>
                      </m:sSup>
                    </m:oMath>
                  </a14:m>
                  <a:r>
                    <a:rPr lang="vi-VN" sz="2800" dirty="0">
                      <a:latin typeface="Times New Roman" panose="02020603050405020304" pitchFamily="18" charset="0"/>
                      <a:ea typeface="Times New Roman" panose="02020603050405020304" pitchFamily="18" charset="0"/>
                      <a:cs typeface="Times New Roman" panose="02020603050405020304" pitchFamily="18" charset="0"/>
                    </a:rPr>
                    <a:t> tại điểm có hoành độ </a:t>
                  </a:r>
                  <a14:m>
                    <m:oMath xmlns:m="http://schemas.openxmlformats.org/officeDocument/2006/math">
                      <m:sSub>
                        <m:sSubPr>
                          <m:ctrlPr>
                            <a:rPr lang="en-US" sz="2800" i="1">
                              <a:latin typeface="Cambria Math"/>
                              <a:ea typeface="Times New Roman" panose="02020603050405020304" pitchFamily="18" charset="0"/>
                            </a:rPr>
                          </m:ctrlPr>
                        </m:sSubPr>
                        <m:e>
                          <m:r>
                            <a:rPr lang="vi-VN" sz="2800" i="1">
                              <a:latin typeface="Cambria Math" panose="02040503050406030204" pitchFamily="18" charset="0"/>
                              <a:ea typeface="Times New Roman" panose="02020603050405020304" pitchFamily="18" charset="0"/>
                            </a:rPr>
                            <m:t>𝑥</m:t>
                          </m:r>
                        </m:e>
                        <m:sub>
                          <m:r>
                            <a:rPr lang="vi-VN" sz="2800" i="1">
                              <a:latin typeface="Cambria Math" panose="02040503050406030204" pitchFamily="18" charset="0"/>
                              <a:ea typeface="Times New Roman" panose="02020603050405020304" pitchFamily="18" charset="0"/>
                            </a:rPr>
                            <m:t>0</m:t>
                          </m:r>
                        </m:sub>
                      </m:sSub>
                      <m:r>
                        <a:rPr lang="vi-VN" sz="2800" i="1">
                          <a:latin typeface="Cambria Math" panose="02040503050406030204" pitchFamily="18" charset="0"/>
                          <a:ea typeface="Times New Roman" panose="02020603050405020304" pitchFamily="18" charset="0"/>
                        </a:rPr>
                        <m:t>=0</m:t>
                      </m:r>
                    </m:oMath>
                  </a14:m>
                  <a:r>
                    <a:rPr lang="vi-VN" sz="2800" dirty="0">
                      <a:latin typeface="Times New Roman" panose="02020603050405020304" pitchFamily="18" charset="0"/>
                      <a:ea typeface="Times New Roman" panose="02020603050405020304" pitchFamily="18" charset="0"/>
                      <a:cs typeface="Times New Roman" panose="02020603050405020304" pitchFamily="18" charset="0"/>
                    </a:rPr>
                    <a:t> là </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latin typeface="+mj-lt"/>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682433" y="1933278"/>
                  <a:ext cx="20571712" cy="1755082"/>
                </a:xfrm>
                <a:prstGeom prst="rect">
                  <a:avLst/>
                </a:prstGeom>
                <a:blipFill rotWithShape="1">
                  <a:blip r:embed="rId3"/>
                  <a:stretch>
                    <a:fillRect t="-1754"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247182" y="1501339"/>
            <a:ext cx="11838141" cy="914406"/>
            <a:chOff x="247181" y="1501339"/>
            <a:chExt cx="11838141" cy="914406"/>
          </a:xfrm>
        </p:grpSpPr>
        <p:grpSp>
          <p:nvGrpSpPr>
            <p:cNvPr id="51" name="Group 50"/>
            <p:cNvGrpSpPr/>
            <p:nvPr/>
          </p:nvGrpSpPr>
          <p:grpSpPr>
            <a:xfrm>
              <a:off x="247181" y="1501339"/>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4" name="TextBox 53"/>
                  <p:cNvSpPr txBox="1"/>
                  <p:nvPr/>
                </p:nvSpPr>
                <p:spPr>
                  <a:xfrm>
                    <a:off x="6108332" y="1732392"/>
                    <a:ext cx="2280848" cy="486407"/>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2800" b="1" i="1" smtClean="0">
                              <a:solidFill>
                                <a:schemeClr val="bg1"/>
                              </a:solidFill>
                              <a:latin typeface="Cambria Math" panose="02040503050406030204" pitchFamily="18" charset="0"/>
                              <a:ea typeface="Calibri" panose="020F0502020204030204" pitchFamily="34" charset="0"/>
                            </a:rPr>
                            <m:t>𝒚</m:t>
                          </m:r>
                          <m:r>
                            <a:rPr lang="en-US" sz="2800" b="1" smtClean="0">
                              <a:solidFill>
                                <a:schemeClr val="bg1"/>
                              </a:solidFill>
                              <a:latin typeface="Cambria Math" panose="02040503050406030204" pitchFamily="18" charset="0"/>
                              <a:ea typeface="Calibri" panose="020F0502020204030204" pitchFamily="34" charset="0"/>
                            </a:rPr>
                            <m:t>=</m:t>
                          </m:r>
                          <m:r>
                            <a:rPr lang="en-US" sz="2800" b="1" i="1" smtClean="0">
                              <a:solidFill>
                                <a:schemeClr val="bg1"/>
                              </a:solidFill>
                              <a:latin typeface="Cambria Math"/>
                              <a:ea typeface="Calibri" panose="020F0502020204030204" pitchFamily="34" charset="0"/>
                            </a:rPr>
                            <m:t>𝟑</m:t>
                          </m:r>
                          <m:r>
                            <a:rPr lang="en-US" sz="2800" b="1" i="1" smtClean="0">
                              <a:solidFill>
                                <a:schemeClr val="bg1"/>
                              </a:solidFill>
                              <a:latin typeface="Cambria Math"/>
                              <a:ea typeface="Calibri" panose="020F0502020204030204" pitchFamily="34" charset="0"/>
                            </a:rPr>
                            <m:t>𝒙</m:t>
                          </m:r>
                          <m:r>
                            <a:rPr lang="en-US" sz="2800" b="1" smtClean="0">
                              <a:solidFill>
                                <a:schemeClr val="bg1"/>
                              </a:solidFill>
                              <a:latin typeface="Cambria Math" panose="02040503050406030204" pitchFamily="18" charset="0"/>
                              <a:ea typeface="Calibri" panose="020F0502020204030204" pitchFamily="34" charset="0"/>
                            </a:rPr>
                            <m:t>.</m:t>
                          </m:r>
                        </m:oMath>
                      </m:oMathPara>
                    </a14:m>
                    <a:endParaRPr lang="en-US" sz="3000" b="1" dirty="0"/>
                  </a:p>
                </p:txBody>
              </p:sp>
            </mc:Choice>
            <mc:Fallback xmlns="">
              <p:sp>
                <p:nvSpPr>
                  <p:cNvPr id="54" name="TextBox 53"/>
                  <p:cNvSpPr txBox="1">
                    <a:spLocks noRot="1" noChangeAspect="1" noMove="1" noResize="1" noEditPoints="1" noAdjustHandles="1" noChangeArrowheads="1" noChangeShapeType="1" noTextEdit="1"/>
                  </p:cNvSpPr>
                  <p:nvPr/>
                </p:nvSpPr>
                <p:spPr>
                  <a:xfrm>
                    <a:off x="6108332" y="1732392"/>
                    <a:ext cx="2280848" cy="486407"/>
                  </a:xfrm>
                  <a:prstGeom prst="rect">
                    <a:avLst/>
                  </a:prstGeom>
                  <a:blipFill rotWithShape="1">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8" name="TextBox 57"/>
                  <p:cNvSpPr txBox="1"/>
                  <p:nvPr/>
                </p:nvSpPr>
                <p:spPr>
                  <a:xfrm>
                    <a:off x="5978841" y="1767772"/>
                    <a:ext cx="2280848" cy="486406"/>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2800" b="1" i="1" smtClean="0">
                              <a:solidFill>
                                <a:schemeClr val="bg1"/>
                              </a:solidFill>
                              <a:latin typeface="Cambria Math" panose="02040503050406030204" pitchFamily="18" charset="0"/>
                              <a:ea typeface="Calibri" panose="020F0502020204030204" pitchFamily="34" charset="0"/>
                            </a:rPr>
                            <m:t>𝒚</m:t>
                          </m:r>
                          <m:r>
                            <a:rPr lang="en-US" sz="2800" b="1" smtClean="0">
                              <a:solidFill>
                                <a:schemeClr val="bg1"/>
                              </a:solidFill>
                              <a:latin typeface="Cambria Math" panose="02040503050406030204" pitchFamily="18" charset="0"/>
                              <a:ea typeface="Calibri" panose="020F0502020204030204" pitchFamily="34" charset="0"/>
                            </a:rPr>
                            <m:t>=</m:t>
                          </m:r>
                          <m:r>
                            <a:rPr lang="en-US" sz="2800" b="1" i="1" smtClean="0">
                              <a:solidFill>
                                <a:schemeClr val="bg1"/>
                              </a:solidFill>
                              <a:latin typeface="Cambria Math"/>
                              <a:ea typeface="Calibri" panose="020F0502020204030204" pitchFamily="34" charset="0"/>
                            </a:rPr>
                            <m:t>𝟎</m:t>
                          </m:r>
                          <m:r>
                            <a:rPr lang="en-US" sz="2800" b="1" smtClean="0">
                              <a:solidFill>
                                <a:schemeClr val="bg1"/>
                              </a:solidFill>
                              <a:latin typeface="Cambria Math" panose="02040503050406030204" pitchFamily="18" charset="0"/>
                              <a:ea typeface="Calibri" panose="020F0502020204030204" pitchFamily="34" charset="0"/>
                            </a:rPr>
                            <m:t>. </m:t>
                          </m:r>
                        </m:oMath>
                      </m:oMathPara>
                    </a14:m>
                    <a:endParaRPr lang="en-US" sz="3000" b="1" dirty="0"/>
                  </a:p>
                </p:txBody>
              </p:sp>
            </mc:Choice>
            <mc:Fallback xmlns="">
              <p:sp>
                <p:nvSpPr>
                  <p:cNvPr id="58" name="TextBox 57"/>
                  <p:cNvSpPr txBox="1">
                    <a:spLocks noRot="1" noChangeAspect="1" noMove="1" noResize="1" noEditPoints="1" noAdjustHandles="1" noChangeArrowheads="1" noChangeShapeType="1" noTextEdit="1"/>
                  </p:cNvSpPr>
                  <p:nvPr/>
                </p:nvSpPr>
                <p:spPr>
                  <a:xfrm>
                    <a:off x="5978841" y="1767772"/>
                    <a:ext cx="2280848" cy="486406"/>
                  </a:xfrm>
                  <a:prstGeom prst="rect">
                    <a:avLst/>
                  </a:prstGeom>
                  <a:blipFill rotWithShape="1">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48" name="TextBox 47"/>
                  <p:cNvSpPr txBox="1"/>
                  <p:nvPr/>
                </p:nvSpPr>
                <p:spPr>
                  <a:xfrm>
                    <a:off x="6123623" y="1753409"/>
                    <a:ext cx="2280848" cy="486406"/>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2800" b="1" i="1" smtClean="0">
                              <a:solidFill>
                                <a:schemeClr val="bg1"/>
                              </a:solidFill>
                              <a:latin typeface="Cambria Math" panose="02040503050406030204" pitchFamily="18" charset="0"/>
                              <a:ea typeface="Calibri" panose="020F0502020204030204" pitchFamily="34" charset="0"/>
                            </a:rPr>
                            <m:t>𝒚</m:t>
                          </m:r>
                          <m:r>
                            <a:rPr lang="en-US" sz="2800" b="1">
                              <a:solidFill>
                                <a:schemeClr val="bg1"/>
                              </a:solidFill>
                              <a:latin typeface="Cambria Math" panose="02040503050406030204" pitchFamily="18" charset="0"/>
                              <a:ea typeface="Calibri" panose="020F0502020204030204" pitchFamily="34" charset="0"/>
                            </a:rPr>
                            <m:t>=</m:t>
                          </m:r>
                          <m:r>
                            <a:rPr lang="en-US" sz="2800" b="1" i="1" smtClean="0">
                              <a:solidFill>
                                <a:schemeClr val="bg1"/>
                              </a:solidFill>
                              <a:latin typeface="Cambria Math"/>
                              <a:ea typeface="Calibri" panose="020F0502020204030204" pitchFamily="34" charset="0"/>
                            </a:rPr>
                            <m:t>𝟑</m:t>
                          </m:r>
                          <m:r>
                            <a:rPr lang="en-US" sz="2800" b="1" i="1">
                              <a:solidFill>
                                <a:schemeClr val="bg1"/>
                              </a:solidFill>
                              <a:latin typeface="Cambria Math" panose="02040503050406030204" pitchFamily="18" charset="0"/>
                              <a:ea typeface="Calibri" panose="020F0502020204030204" pitchFamily="34" charset="0"/>
                            </a:rPr>
                            <m:t>𝒙</m:t>
                          </m:r>
                          <m:r>
                            <a:rPr lang="en-US" sz="2800" b="1">
                              <a:solidFill>
                                <a:schemeClr val="bg1"/>
                              </a:solidFill>
                              <a:latin typeface="Cambria Math" panose="02040503050406030204" pitchFamily="18" charset="0"/>
                              <a:ea typeface="Calibri" panose="020F0502020204030204" pitchFamily="34" charset="0"/>
                            </a:rPr>
                            <m:t>−</m:t>
                          </m:r>
                          <m:r>
                            <a:rPr lang="en-US" sz="2800" b="1" i="1">
                              <a:solidFill>
                                <a:schemeClr val="bg1"/>
                              </a:solidFill>
                              <a:latin typeface="Cambria Math" panose="02040503050406030204" pitchFamily="18" charset="0"/>
                              <a:ea typeface="Calibri" panose="020F0502020204030204" pitchFamily="34" charset="0"/>
                            </a:rPr>
                            <m:t>𝟐</m:t>
                          </m:r>
                          <m:r>
                            <a:rPr lang="en-US" sz="2800" b="1">
                              <a:solidFill>
                                <a:schemeClr val="bg1"/>
                              </a:solidFill>
                              <a:latin typeface="Cambria Math" panose="02040503050406030204" pitchFamily="18" charset="0"/>
                              <a:ea typeface="Calibri" panose="020F0502020204030204" pitchFamily="34" charset="0"/>
                            </a:rPr>
                            <m:t>. </m:t>
                          </m:r>
                        </m:oMath>
                      </m:oMathPara>
                    </a14:m>
                    <a:endParaRPr lang="en-US" sz="3000" b="1" dirty="0"/>
                  </a:p>
                </p:txBody>
              </p:sp>
            </mc:Choice>
            <mc:Fallback xmlns="">
              <p:sp>
                <p:nvSpPr>
                  <p:cNvPr id="48" name="TextBox 47"/>
                  <p:cNvSpPr txBox="1">
                    <a:spLocks noRot="1" noChangeAspect="1" noMove="1" noResize="1" noEditPoints="1" noAdjustHandles="1" noChangeArrowheads="1" noChangeShapeType="1" noTextEdit="1"/>
                  </p:cNvSpPr>
                  <p:nvPr/>
                </p:nvSpPr>
                <p:spPr>
                  <a:xfrm>
                    <a:off x="6123623" y="1753409"/>
                    <a:ext cx="2280848" cy="486406"/>
                  </a:xfrm>
                  <a:prstGeom prst="rect">
                    <a:avLst/>
                  </a:prstGeom>
                  <a:blipFill rotWithShape="1">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1" y="1501345"/>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2" name="TextBox 61"/>
                  <p:cNvSpPr txBox="1"/>
                  <p:nvPr/>
                </p:nvSpPr>
                <p:spPr>
                  <a:xfrm>
                    <a:off x="6078059" y="1779051"/>
                    <a:ext cx="2493487" cy="486406"/>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2800" b="1" i="1" smtClean="0">
                              <a:solidFill>
                                <a:schemeClr val="bg1"/>
                              </a:solidFill>
                              <a:latin typeface="Cambria Math" panose="02040503050406030204" pitchFamily="18" charset="0"/>
                              <a:ea typeface="Calibri" panose="020F0502020204030204" pitchFamily="34" charset="0"/>
                            </a:rPr>
                            <m:t>𝒚</m:t>
                          </m:r>
                          <m:r>
                            <a:rPr lang="en-US" sz="2800" b="1">
                              <a:solidFill>
                                <a:schemeClr val="bg1"/>
                              </a:solidFill>
                              <a:latin typeface="Cambria Math" panose="02040503050406030204" pitchFamily="18" charset="0"/>
                              <a:ea typeface="Calibri" panose="020F0502020204030204" pitchFamily="34" charset="0"/>
                            </a:rPr>
                            <m:t>=</m:t>
                          </m:r>
                          <m:r>
                            <a:rPr lang="en-US" sz="2800" b="1" i="1" smtClean="0">
                              <a:solidFill>
                                <a:schemeClr val="bg1"/>
                              </a:solidFill>
                              <a:latin typeface="Cambria Math"/>
                              <a:ea typeface="Calibri" panose="020F0502020204030204" pitchFamily="34" charset="0"/>
                            </a:rPr>
                            <m:t>−</m:t>
                          </m:r>
                          <m:r>
                            <a:rPr lang="en-US" sz="2800" b="1" i="1" smtClean="0">
                              <a:solidFill>
                                <a:schemeClr val="bg1"/>
                              </a:solidFill>
                              <a:latin typeface="Cambria Math"/>
                              <a:ea typeface="Calibri" panose="020F0502020204030204" pitchFamily="34" charset="0"/>
                            </a:rPr>
                            <m:t>𝟏𝟐</m:t>
                          </m:r>
                          <m:r>
                            <a:rPr lang="en-US" sz="2800" b="1" i="1">
                              <a:solidFill>
                                <a:schemeClr val="bg1"/>
                              </a:solidFill>
                              <a:latin typeface="Cambria Math" panose="02040503050406030204" pitchFamily="18" charset="0"/>
                              <a:ea typeface="Calibri" panose="020F0502020204030204" pitchFamily="34" charset="0"/>
                            </a:rPr>
                            <m:t>𝒙</m:t>
                          </m:r>
                          <m:r>
                            <a:rPr lang="en-US" sz="2800" b="1">
                              <a:solidFill>
                                <a:schemeClr val="bg1"/>
                              </a:solidFill>
                              <a:latin typeface="Cambria Math" panose="02040503050406030204" pitchFamily="18" charset="0"/>
                              <a:ea typeface="Calibri" panose="020F0502020204030204" pitchFamily="34" charset="0"/>
                            </a:rPr>
                            <m:t>+</m:t>
                          </m:r>
                          <m:r>
                            <a:rPr lang="en-US" sz="2800" b="1" i="1">
                              <a:solidFill>
                                <a:schemeClr val="bg1"/>
                              </a:solidFill>
                              <a:latin typeface="Cambria Math" panose="02040503050406030204" pitchFamily="18" charset="0"/>
                              <a:ea typeface="Calibri" panose="020F0502020204030204" pitchFamily="34" charset="0"/>
                            </a:rPr>
                            <m:t>𝟔</m:t>
                          </m:r>
                          <m:r>
                            <a:rPr lang="en-US" sz="2800" b="1">
                              <a:solidFill>
                                <a:schemeClr val="bg1"/>
                              </a:solidFill>
                              <a:latin typeface="Cambria Math" panose="02040503050406030204" pitchFamily="18" charset="0"/>
                              <a:ea typeface="Calibri" panose="020F0502020204030204" pitchFamily="34" charset="0"/>
                            </a:rPr>
                            <m:t>.</m:t>
                          </m:r>
                        </m:oMath>
                      </m:oMathPara>
                    </a14:m>
                    <a:endParaRPr lang="en-US" sz="3000" b="1" dirty="0"/>
                  </a:p>
                </p:txBody>
              </p:sp>
            </mc:Choice>
            <mc:Fallback xmlns="">
              <p:sp>
                <p:nvSpPr>
                  <p:cNvPr id="62" name="TextBox 61"/>
                  <p:cNvSpPr txBox="1">
                    <a:spLocks noRot="1" noChangeAspect="1" noMove="1" noResize="1" noEditPoints="1" noAdjustHandles="1" noChangeArrowheads="1" noChangeShapeType="1" noTextEdit="1"/>
                  </p:cNvSpPr>
                  <p:nvPr/>
                </p:nvSpPr>
                <p:spPr>
                  <a:xfrm>
                    <a:off x="6078059" y="1779051"/>
                    <a:ext cx="2493487" cy="486406"/>
                  </a:xfrm>
                  <a:prstGeom prst="rect">
                    <a:avLst/>
                  </a:prstGeom>
                  <a:blipFill rotWithShape="1">
                    <a:blip r:embed="rId7"/>
                    <a:stretch>
                      <a:fillRect/>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mc:AlternateContent xmlns:mc="http://schemas.openxmlformats.org/markup-compatibility/2006" xmlns:a14="http://schemas.microsoft.com/office/drawing/2010/main">
        <mc:Choice Requires="a14">
          <p:sp>
            <p:nvSpPr>
              <p:cNvPr id="2" name="Rectangle 1">
                <a:extLst>
                  <a:ext uri="{FF2B5EF4-FFF2-40B4-BE49-F238E27FC236}">
                    <a16:creationId xmlns="" xmlns:a16="http://schemas.microsoft.com/office/drawing/2014/main" id="{33285FEC-3AD2-4E36-A897-75948A39E6B4}"/>
                  </a:ext>
                </a:extLst>
              </p:cNvPr>
              <p:cNvSpPr/>
              <p:nvPr/>
            </p:nvSpPr>
            <p:spPr>
              <a:xfrm>
                <a:off x="1375664" y="3206780"/>
                <a:ext cx="6610574" cy="477044"/>
              </a:xfrm>
              <a:prstGeom prst="rect">
                <a:avLst/>
              </a:prstGeom>
            </p:spPr>
            <p:txBody>
              <a:bodyPr wrap="none" lIns="45711" tIns="22855" rIns="45711" bIns="22855">
                <a:spAutoFit/>
              </a:bodyPr>
              <a:lstStyle/>
              <a:p>
                <a:pPr/>
                <a14:m>
                  <m:oMathPara xmlns:m="http://schemas.openxmlformats.org/officeDocument/2006/math">
                    <m:oMathParaPr>
                      <m:jc m:val="centerGroup"/>
                    </m:oMathParaPr>
                    <m:oMath xmlns:m="http://schemas.openxmlformats.org/officeDocument/2006/math">
                      <m:r>
                        <m:rPr>
                          <m:nor/>
                        </m:rP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T</m:t>
                      </m:r>
                      <m:r>
                        <m:rPr>
                          <m:nor/>
                        </m:rP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ậ</m:t>
                      </m:r>
                      <m:r>
                        <m:rPr>
                          <m:nor/>
                        </m:rP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p</m:t>
                      </m:r>
                      <m:r>
                        <m:rPr>
                          <m:nor/>
                        </m:rP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x</m:t>
                      </m:r>
                      <m:r>
                        <m:rPr>
                          <m:nor/>
                        </m:rP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á</m:t>
                      </m:r>
                      <m:r>
                        <m:rPr>
                          <m:nor/>
                        </m:rP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c</m:t>
                      </m:r>
                      <m:r>
                        <m:rPr>
                          <m:nor/>
                        </m:rP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đị</m:t>
                      </m:r>
                      <m:r>
                        <m:rPr>
                          <m:nor/>
                        </m:rP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nh</m:t>
                      </m:r>
                      <m:r>
                        <m:rPr>
                          <m:nor/>
                        </m:rP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r>
                        <a:rPr lang="en-US" sz="2800" i="1">
                          <a:latin typeface="Cambria Math" panose="02040503050406030204" pitchFamily="18" charset="0"/>
                          <a:ea typeface="Calibri" panose="020F0502020204030204" pitchFamily="34" charset="0"/>
                        </a:rPr>
                        <m:t>𝐷</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ℝ</m:t>
                      </m:r>
                      <m:r>
                        <m:rPr>
                          <m:nor/>
                        </m:rP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Đạ</m:t>
                      </m:r>
                      <m:r>
                        <m:rPr>
                          <m:nor/>
                        </m:rP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o</m:t>
                      </m:r>
                      <m:r>
                        <m:rPr>
                          <m:nor/>
                        </m:rP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fr-FR"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h</m:t>
                      </m:r>
                      <m:r>
                        <m:rPr>
                          <m:nor/>
                        </m:rPr>
                        <a:rPr lang="fr-FR"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à</m:t>
                      </m:r>
                      <m:r>
                        <m:rPr>
                          <m:nor/>
                        </m:rPr>
                        <a:rPr lang="fr-FR"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m</m:t>
                      </m:r>
                      <m:r>
                        <m:rPr>
                          <m:nor/>
                        </m:rP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𝑦</m:t>
                          </m:r>
                        </m:e>
                        <m:sup>
                          <m:r>
                            <a:rPr lang="en-US" sz="2800" i="1">
                              <a:latin typeface="Cambria Math" panose="02040503050406030204" pitchFamily="18" charset="0"/>
                              <a:ea typeface="Calibri" panose="020F0502020204030204" pitchFamily="34" charset="0"/>
                            </a:rPr>
                            <m:t>′</m:t>
                          </m:r>
                        </m:sup>
                      </m:sSup>
                      <m:r>
                        <a:rPr lang="en-US" sz="2800" i="1">
                          <a:latin typeface="Cambria Math" panose="02040503050406030204" pitchFamily="18" charset="0"/>
                          <a:ea typeface="Calibri" panose="020F0502020204030204" pitchFamily="34" charset="0"/>
                        </a:rPr>
                        <m:t>=3−8</m:t>
                      </m:r>
                      <m:r>
                        <a:rPr lang="en-US" sz="2800" i="1">
                          <a:latin typeface="Cambria Math" panose="02040503050406030204" pitchFamily="18" charset="0"/>
                          <a:ea typeface="Calibri" panose="020F0502020204030204" pitchFamily="34" charset="0"/>
                        </a:rPr>
                        <m:t>𝑥</m:t>
                      </m:r>
                      <m:r>
                        <m:rPr>
                          <m:nor/>
                        </m:rP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m:t>
                      </m:r>
                    </m:oMath>
                  </m:oMathPara>
                </a14:m>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a:extLst>
                  <a:ext uri="{FF2B5EF4-FFF2-40B4-BE49-F238E27FC236}">
                    <a16:creationId xmlns="" xmlns:a16="http://schemas.microsoft.com/office/drawing/2014/main" xmlns:a14="http://schemas.microsoft.com/office/drawing/2010/main" id="{33285FEC-3AD2-4E36-A897-75948A39E6B4}"/>
                  </a:ext>
                </a:extLst>
              </p:cNvPr>
              <p:cNvSpPr>
                <a:spLocks noRot="1" noChangeAspect="1" noMove="1" noResize="1" noEditPoints="1" noAdjustHandles="1" noChangeArrowheads="1" noChangeShapeType="1" noTextEdit="1"/>
              </p:cNvSpPr>
              <p:nvPr/>
            </p:nvSpPr>
            <p:spPr>
              <a:xfrm>
                <a:off x="1375664" y="3206780"/>
                <a:ext cx="6610574" cy="477044"/>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 xmlns:a16="http://schemas.microsoft.com/office/drawing/2014/main" id="{AC6D862D-3D3F-441A-BE37-68656E8546F7}"/>
                  </a:ext>
                </a:extLst>
              </p:cNvPr>
              <p:cNvSpPr/>
              <p:nvPr/>
            </p:nvSpPr>
            <p:spPr>
              <a:xfrm>
                <a:off x="1381832" y="3763472"/>
                <a:ext cx="9256362" cy="602334"/>
              </a:xfrm>
              <a:prstGeom prst="rect">
                <a:avLst/>
              </a:prstGeom>
            </p:spPr>
            <p:txBody>
              <a:bodyPr wrap="none" lIns="45711" tIns="22855" rIns="45711" bIns="22855">
                <a:spAutoFit/>
              </a:bodyPr>
              <a:lstStyle/>
              <a:p>
                <a:pPr>
                  <a:lnSpc>
                    <a:spcPct val="115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Phương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tuyến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sSubSup>
                      <m:sSubSupPr>
                        <m:ctrlPr>
                          <a:rPr lang="en-US" sz="2800" i="1">
                            <a:latin typeface="Cambria Math"/>
                            <a:ea typeface="Calibri" panose="020F0502020204030204" pitchFamily="34" charset="0"/>
                          </a:rPr>
                        </m:ctrlPr>
                      </m:sSubSupPr>
                      <m:e>
                        <m:r>
                          <a:rPr lang="en-US" sz="2800" i="1">
                            <a:latin typeface="Cambria Math" panose="02040503050406030204" pitchFamily="18" charset="0"/>
                            <a:ea typeface="Calibri" panose="020F0502020204030204" pitchFamily="34" charset="0"/>
                          </a:rPr>
                          <m:t>𝑦</m:t>
                        </m:r>
                      </m:e>
                      <m:sub>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0</m:t>
                            </m:r>
                          </m:e>
                        </m:d>
                      </m:sub>
                      <m:sup>
                        <m:r>
                          <a:rPr lang="en-US" sz="2800" i="1">
                            <a:latin typeface="Cambria Math" panose="02040503050406030204" pitchFamily="18" charset="0"/>
                            <a:ea typeface="Calibri" panose="020F0502020204030204" pitchFamily="34" charset="0"/>
                          </a:rPr>
                          <m:t>′</m:t>
                        </m:r>
                      </m:sup>
                    </m:sSubSup>
                    <m:r>
                      <a:rPr lang="en-US" sz="2800" i="1">
                        <a:latin typeface="Cambria Math" panose="02040503050406030204" pitchFamily="18" charset="0"/>
                        <a:ea typeface="Calibri" panose="020F0502020204030204" pitchFamily="34" charset="0"/>
                      </a:rPr>
                      <m:t>.</m:t>
                    </m:r>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−0</m:t>
                        </m:r>
                      </m:e>
                    </m:d>
                    <m:r>
                      <a:rPr lang="en-US" sz="2800" i="1">
                        <a:latin typeface="Cambria Math" panose="02040503050406030204" pitchFamily="18" charset="0"/>
                        <a:ea typeface="Calibri" panose="020F0502020204030204" pitchFamily="34" charset="0"/>
                      </a:rPr>
                      <m:t>+</m:t>
                    </m:r>
                    <m:sSub>
                      <m:sSubPr>
                        <m:ctrlPr>
                          <a:rPr lang="en-US" sz="2800" i="1">
                            <a:latin typeface="Cambria Math"/>
                            <a:ea typeface="Calibri" panose="020F0502020204030204" pitchFamily="34" charset="0"/>
                          </a:rPr>
                        </m:ctrlPr>
                      </m:sSubPr>
                      <m:e>
                        <m:r>
                          <a:rPr lang="en-US" sz="2800" i="1">
                            <a:latin typeface="Cambria Math" panose="02040503050406030204" pitchFamily="18" charset="0"/>
                            <a:ea typeface="Calibri" panose="020F0502020204030204" pitchFamily="34" charset="0"/>
                          </a:rPr>
                          <m:t>𝑦</m:t>
                        </m:r>
                      </m:e>
                      <m:sub>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0</m:t>
                            </m:r>
                          </m:e>
                        </m:d>
                      </m:sub>
                    </m:sSub>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=3</m:t>
                    </m:r>
                    <m:r>
                      <a:rPr lang="en-US" sz="2800" i="1">
                        <a:latin typeface="Cambria Math" panose="02040503050406030204" pitchFamily="18" charset="0"/>
                        <a:ea typeface="Calibri" panose="020F0502020204030204" pitchFamily="34" charset="0"/>
                      </a:rPr>
                      <m:t>𝑥</m:t>
                    </m:r>
                  </m:oMath>
                </a14:m>
                <a:r>
                  <a:rPr lang="fr-FR"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Rectangle 11">
                <a:extLst>
                  <a:ext uri="{FF2B5EF4-FFF2-40B4-BE49-F238E27FC236}">
                    <a16:creationId xmlns="" xmlns:a16="http://schemas.microsoft.com/office/drawing/2014/main" xmlns:a14="http://schemas.microsoft.com/office/drawing/2010/main" id="{AC6D862D-3D3F-441A-BE37-68656E8546F7}"/>
                  </a:ext>
                </a:extLst>
              </p:cNvPr>
              <p:cNvSpPr>
                <a:spLocks noRot="1" noChangeAspect="1" noMove="1" noResize="1" noEditPoints="1" noAdjustHandles="1" noChangeArrowheads="1" noChangeShapeType="1" noTextEdit="1"/>
              </p:cNvSpPr>
              <p:nvPr/>
            </p:nvSpPr>
            <p:spPr>
              <a:xfrm>
                <a:off x="1381832" y="3763472"/>
                <a:ext cx="9256362" cy="602334"/>
              </a:xfrm>
              <a:prstGeom prst="rect">
                <a:avLst/>
              </a:prstGeom>
              <a:blipFill rotWithShape="1">
                <a:blip r:embed="rId9"/>
                <a:stretch>
                  <a:fillRect l="-1845" t="-1010" r="-988" b="-23232"/>
                </a:stretch>
              </a:blipFill>
            </p:spPr>
            <p:txBody>
              <a:bodyPr/>
              <a:lstStyle/>
              <a:p>
                <a:r>
                  <a:rPr lang="en-US">
                    <a:noFill/>
                  </a:rPr>
                  <a:t> </a:t>
                </a:r>
              </a:p>
            </p:txBody>
          </p:sp>
        </mc:Fallback>
      </mc:AlternateContent>
      <p:sp>
        <p:nvSpPr>
          <p:cNvPr id="50" name="Oval 49">
            <a:extLst>
              <a:ext uri="{FF2B5EF4-FFF2-40B4-BE49-F238E27FC236}">
                <a16:creationId xmlns="" xmlns:a16="http://schemas.microsoft.com/office/drawing/2014/main" id="{70322A43-D7E3-4B56-A792-373282F37703}"/>
              </a:ext>
            </a:extLst>
          </p:cNvPr>
          <p:cNvSpPr/>
          <p:nvPr/>
        </p:nvSpPr>
        <p:spPr>
          <a:xfrm>
            <a:off x="290509" y="1773711"/>
            <a:ext cx="546116" cy="538129"/>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en-US" sz="3200" b="1" dirty="0">
                <a:latin typeface="Tahoma" pitchFamily="34" charset="0"/>
                <a:ea typeface="Tahoma" pitchFamily="34" charset="0"/>
                <a:cs typeface="Tahoma" pitchFamily="34" charset="0"/>
              </a:rPr>
              <a:t>A</a:t>
            </a:r>
            <a:endParaRPr lang="en-US" sz="3200" dirty="0"/>
          </a:p>
        </p:txBody>
      </p:sp>
    </p:spTree>
    <p:extLst>
      <p:ext uri="{BB962C8B-B14F-4D97-AF65-F5344CB8AC3E}">
        <p14:creationId xmlns:p14="http://schemas.microsoft.com/office/powerpoint/2010/main" val="402983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500"/>
                                        <p:tgtEl>
                                          <p:spTgt spid="5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wipe(left)">
                                      <p:cBhvr>
                                        <p:cTn id="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2" grpId="0"/>
      <p:bldP spid="12" grpId="0"/>
      <p:bldP spid="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39086" y="3867150"/>
            <a:ext cx="11834900" cy="2824243"/>
            <a:chOff x="184495" y="3598518"/>
            <a:chExt cx="11834900" cy="1760444"/>
          </a:xfrm>
        </p:grpSpPr>
        <p:sp>
          <p:nvSpPr>
            <p:cNvPr id="5" name="Rounded Rectangle 4"/>
            <p:cNvSpPr/>
            <p:nvPr/>
          </p:nvSpPr>
          <p:spPr>
            <a:xfrm>
              <a:off x="184495" y="3598518"/>
              <a:ext cx="11834900" cy="176044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6"/>
              <a:ext cx="2342698" cy="553998"/>
              <a:chOff x="1275608" y="6239450"/>
              <a:chExt cx="4592537" cy="1006587"/>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7"/>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119052"/>
            <a:ext cx="11926929" cy="1404947"/>
            <a:chOff x="534987" y="1869705"/>
            <a:chExt cx="23340848" cy="2356356"/>
          </a:xfrm>
        </p:grpSpPr>
        <p:grpSp>
          <p:nvGrpSpPr>
            <p:cNvPr id="21" name="Group 20"/>
            <p:cNvGrpSpPr/>
            <p:nvPr/>
          </p:nvGrpSpPr>
          <p:grpSpPr>
            <a:xfrm>
              <a:off x="534987" y="1869705"/>
              <a:ext cx="23340848" cy="2356356"/>
              <a:chOff x="534987" y="1647866"/>
              <a:chExt cx="23340848" cy="2356356"/>
            </a:xfrm>
          </p:grpSpPr>
          <p:sp>
            <p:nvSpPr>
              <p:cNvPr id="25" name="Rounded Rectangle 24"/>
              <p:cNvSpPr/>
              <p:nvPr/>
            </p:nvSpPr>
            <p:spPr bwMode="auto">
              <a:xfrm>
                <a:off x="755649" y="1720891"/>
                <a:ext cx="23120186"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678140"/>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535923" y="1653394"/>
                  <a:ext cx="2274995"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en-US" sz="3000" dirty="0" smtClean="0">
                      <a:solidFill>
                        <a:schemeClr val="bg1"/>
                      </a:solidFill>
                      <a:latin typeface="Tahoma" pitchFamily="34" charset="0"/>
                      <a:cs typeface="Tahoma" pitchFamily="34" charset="0"/>
                    </a:rPr>
                    <a:t>9</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534987" y="1936625"/>
                  <a:ext cx="22457544" cy="19718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lvl="0" algn="just">
                    <a:lnSpc>
                      <a:spcPct val="115000"/>
                    </a:lnSpc>
                    <a:spcBef>
                      <a:spcPts val="600"/>
                    </a:spcBef>
                    <a:spcAft>
                      <a:spcPts val="0"/>
                    </a:spcAft>
                    <a:buClr>
                      <a:srgbClr val="0000FF"/>
                    </a:buClr>
                    <a:tabLst>
                      <a:tab pos="629920" algn="l"/>
                    </a:tabLst>
                  </a:pPr>
                  <a:r>
                    <a:rPr lang="en-US" sz="2800" dirty="0" smtClean="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Viết phương trình tiếp </a:t>
                  </a:r>
                  <a:r>
                    <a:rPr lang="vi-VN" sz="2800" dirty="0" smtClean="0">
                      <a:latin typeface="Times New Roman" panose="02020603050405020304" pitchFamily="18" charset="0"/>
                      <a:ea typeface="Times New Roman" panose="02020603050405020304" pitchFamily="18" charset="0"/>
                      <a:cs typeface="Times New Roman" panose="02020603050405020304" pitchFamily="18" charset="0"/>
                    </a:rPr>
                    <a:t>tuyến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của đồ thị </a:t>
                  </a:r>
                  <a14:m>
                    <m:oMath xmlns:m="http://schemas.openxmlformats.org/officeDocument/2006/math">
                      <m:r>
                        <a:rPr lang="vi-VN" sz="2800" i="1">
                          <a:latin typeface="Cambria Math" panose="02040503050406030204" pitchFamily="18" charset="0"/>
                          <a:ea typeface="Times New Roman" panose="02020603050405020304" pitchFamily="18" charset="0"/>
                        </a:rPr>
                        <m:t>(</m:t>
                      </m:r>
                      <m:r>
                        <a:rPr lang="vi-VN" sz="2800" i="1">
                          <a:latin typeface="Cambria Math" panose="02040503050406030204" pitchFamily="18" charset="0"/>
                          <a:ea typeface="Times New Roman" panose="02020603050405020304" pitchFamily="18" charset="0"/>
                        </a:rPr>
                        <m:t>𝐶</m:t>
                      </m:r>
                      <m:r>
                        <a:rPr lang="vi-VN" sz="2800" i="1">
                          <a:latin typeface="Cambria Math" panose="02040503050406030204" pitchFamily="18" charset="0"/>
                          <a:ea typeface="Times New Roman" panose="02020603050405020304" pitchFamily="18" charset="0"/>
                        </a:rPr>
                        <m:t>):</m:t>
                      </m:r>
                      <m:r>
                        <a:rPr lang="vi-VN" sz="2800" i="1">
                          <a:latin typeface="Cambria Math" panose="02040503050406030204" pitchFamily="18" charset="0"/>
                          <a:ea typeface="Times New Roman" panose="02020603050405020304" pitchFamily="18" charset="0"/>
                        </a:rPr>
                        <m:t>𝑦</m:t>
                      </m:r>
                      <m:r>
                        <a:rPr lang="vi-VN" sz="2800" i="1">
                          <a:latin typeface="Cambria Math" panose="02040503050406030204" pitchFamily="18" charset="0"/>
                          <a:ea typeface="Times New Roman" panose="02020603050405020304" pitchFamily="18" charset="0"/>
                        </a:rPr>
                        <m:t>=</m:t>
                      </m:r>
                      <m:sSup>
                        <m:sSupPr>
                          <m:ctrlPr>
                            <a:rPr lang="en-US" sz="2800" i="1">
                              <a:latin typeface="Cambria Math"/>
                              <a:ea typeface="Times New Roman" panose="02020603050405020304" pitchFamily="18" charset="0"/>
                            </a:rPr>
                          </m:ctrlPr>
                        </m:sSupPr>
                        <m:e>
                          <m:r>
                            <a:rPr lang="vi-VN" sz="2800" i="1">
                              <a:latin typeface="Cambria Math" panose="02040503050406030204" pitchFamily="18" charset="0"/>
                              <a:ea typeface="Times New Roman" panose="02020603050405020304" pitchFamily="18" charset="0"/>
                            </a:rPr>
                            <m:t>𝑥</m:t>
                          </m:r>
                        </m:e>
                        <m:sup>
                          <m:r>
                            <a:rPr lang="vi-VN" sz="2800" i="1">
                              <a:latin typeface="Cambria Math" panose="02040503050406030204" pitchFamily="18" charset="0"/>
                              <a:ea typeface="Times New Roman" panose="02020603050405020304" pitchFamily="18" charset="0"/>
                            </a:rPr>
                            <m:t>4</m:t>
                          </m:r>
                        </m:sup>
                      </m:sSup>
                      <m:r>
                        <a:rPr lang="vi-VN" sz="2800" i="1">
                          <a:latin typeface="Cambria Math" panose="02040503050406030204" pitchFamily="18" charset="0"/>
                          <a:ea typeface="Times New Roman" panose="02020603050405020304" pitchFamily="18" charset="0"/>
                        </a:rPr>
                        <m:t>−8</m:t>
                      </m:r>
                      <m:sSup>
                        <m:sSupPr>
                          <m:ctrlPr>
                            <a:rPr lang="en-US" sz="2800" i="1">
                              <a:latin typeface="Cambria Math"/>
                              <a:ea typeface="Times New Roman" panose="02020603050405020304" pitchFamily="18" charset="0"/>
                            </a:rPr>
                          </m:ctrlPr>
                        </m:sSupPr>
                        <m:e>
                          <m:r>
                            <a:rPr lang="vi-VN" sz="2800" i="1">
                              <a:latin typeface="Cambria Math" panose="02040503050406030204" pitchFamily="18" charset="0"/>
                              <a:ea typeface="Times New Roman" panose="02020603050405020304" pitchFamily="18" charset="0"/>
                            </a:rPr>
                            <m:t>𝑥</m:t>
                          </m:r>
                        </m:e>
                        <m:sup>
                          <m:r>
                            <a:rPr lang="vi-VN" sz="2800" i="1">
                              <a:latin typeface="Cambria Math" panose="02040503050406030204" pitchFamily="18" charset="0"/>
                              <a:ea typeface="Times New Roman" panose="02020603050405020304" pitchFamily="18" charset="0"/>
                            </a:rPr>
                            <m:t>2</m:t>
                          </m:r>
                        </m:sup>
                      </m:sSup>
                      <m:r>
                        <a:rPr lang="vi-VN" sz="2800" i="1">
                          <a:latin typeface="Cambria Math" panose="02040503050406030204" pitchFamily="18" charset="0"/>
                          <a:ea typeface="Times New Roman" panose="02020603050405020304" pitchFamily="18" charset="0"/>
                        </a:rPr>
                        <m:t>+9</m:t>
                      </m:r>
                    </m:oMath>
                  </a14:m>
                  <a:r>
                    <a:rPr lang="vi-VN" sz="2800" dirty="0">
                      <a:latin typeface="Times New Roman" panose="02020603050405020304" pitchFamily="18" charset="0"/>
                      <a:ea typeface="Times New Roman" panose="02020603050405020304" pitchFamily="18" charset="0"/>
                      <a:cs typeface="Times New Roman" panose="02020603050405020304" pitchFamily="18" charset="0"/>
                    </a:rPr>
                    <a:t> tại điểm M có hoành độ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bằng -1. </a:t>
                  </a:r>
                  <a:endParaRPr lang="en-US" sz="2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534987" y="1936625"/>
                  <a:ext cx="22457544" cy="1971895"/>
                </a:xfrm>
                <a:prstGeom prst="rect">
                  <a:avLst/>
                </a:prstGeom>
                <a:blipFill rotWithShape="1">
                  <a:blip r:embed="rId2"/>
                  <a:stretch>
                    <a:fillRect l="-266" b="-673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43" name="Action Button: Forward or Next 42">
            <a:hlinkClick r:id="" action="ppaction://hlinkshowjump?jump=nextslide" highlightClick="1"/>
          </p:cNvPr>
          <p:cNvSpPr/>
          <p:nvPr/>
        </p:nvSpPr>
        <p:spPr>
          <a:xfrm>
            <a:off x="11602872" y="605796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grpSp>
        <p:nvGrpSpPr>
          <p:cNvPr id="2" name="Group 1">
            <a:extLst>
              <a:ext uri="{FF2B5EF4-FFF2-40B4-BE49-F238E27FC236}">
                <a16:creationId xmlns="" xmlns:a16="http://schemas.microsoft.com/office/drawing/2014/main" id="{4D0AB9FB-A402-43C6-830F-BAC47ED452D0}"/>
              </a:ext>
            </a:extLst>
          </p:cNvPr>
          <p:cNvGrpSpPr/>
          <p:nvPr/>
        </p:nvGrpSpPr>
        <p:grpSpPr>
          <a:xfrm>
            <a:off x="473163" y="1924050"/>
            <a:ext cx="5279938" cy="617268"/>
            <a:chOff x="1458731" y="6334162"/>
            <a:chExt cx="12606633" cy="1234536"/>
          </a:xfrm>
        </p:grpSpPr>
        <mc:AlternateContent xmlns:mc="http://schemas.openxmlformats.org/markup-compatibility/2006" xmlns:a14="http://schemas.microsoft.com/office/drawing/2010/main">
          <mc:Choice Requires="a14">
            <p:sp>
              <p:nvSpPr>
                <p:cNvPr id="44" name="Rectangle 43">
                  <a:extLst>
                    <a:ext uri="{FF2B5EF4-FFF2-40B4-BE49-F238E27FC236}">
                      <a16:creationId xmlns="" xmlns:a16="http://schemas.microsoft.com/office/drawing/2014/main" id="{0839FD11-1E39-4EBB-A7FB-DEB39691C378}"/>
                    </a:ext>
                  </a:extLst>
                </p:cNvPr>
                <p:cNvSpPr/>
                <p:nvPr/>
              </p:nvSpPr>
              <p:spPr>
                <a:xfrm>
                  <a:off x="2140385" y="6334162"/>
                  <a:ext cx="11924979"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=12</m:t>
                      </m:r>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+1</m:t>
                      </m:r>
                      <m:r>
                        <a:rPr lang="en-US" sz="2800" b="0" i="0" smtClean="0">
                          <a:latin typeface="Cambria Math"/>
                          <a:ea typeface="Calibri" panose="020F0502020204030204" pitchFamily="34" charset="0"/>
                        </a:rPr>
                        <m:t>0</m:t>
                      </m:r>
                    </m:oMath>
                  </a14:m>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000" b="1" dirty="0">
                    <a:latin typeface="+mj-lt"/>
                    <a:ea typeface="Tahoma" pitchFamily="34" charset="0"/>
                    <a:cs typeface="Tahoma" pitchFamily="34" charset="0"/>
                  </a:endParaRPr>
                </a:p>
              </p:txBody>
            </p:sp>
          </mc:Choice>
          <mc:Fallback xmlns="">
            <p:sp>
              <p:nvSpPr>
                <p:cNvPr id="44" name="Rectangle 43">
                  <a:extLst>
                    <a:ext uri="{FF2B5EF4-FFF2-40B4-BE49-F238E27FC236}">
                      <a16:creationId xmlns="" xmlns:a16="http://schemas.microsoft.com/office/drawing/2014/main" id="{0839FD11-1E39-4EBB-A7FB-DEB39691C378}"/>
                    </a:ext>
                  </a:extLst>
                </p:cNvPr>
                <p:cNvSpPr>
                  <a:spLocks noRot="1" noChangeAspect="1" noMove="1" noResize="1" noEditPoints="1" noAdjustHandles="1" noChangeArrowheads="1" noChangeShapeType="1" noTextEdit="1"/>
                </p:cNvSpPr>
                <p:nvPr/>
              </p:nvSpPr>
              <p:spPr>
                <a:xfrm>
                  <a:off x="2140385" y="6334162"/>
                  <a:ext cx="11924979" cy="1234536"/>
                </a:xfrm>
                <a:prstGeom prst="rect">
                  <a:avLst/>
                </a:prstGeom>
                <a:blipFill rotWithShape="1">
                  <a:blip r:embed="rId3"/>
                  <a:stretch>
                    <a:fillRect b="-13761"/>
                  </a:stretch>
                </a:blipFill>
                <a:ln w="19050">
                  <a:solidFill>
                    <a:schemeClr val="bg1"/>
                  </a:solidFill>
                </a:ln>
              </p:spPr>
              <p:txBody>
                <a:bodyPr/>
                <a:lstStyle/>
                <a:p>
                  <a:r>
                    <a:rPr lang="en-US">
                      <a:noFill/>
                    </a:rPr>
                    <a:t> </a:t>
                  </a:r>
                </a:p>
              </p:txBody>
            </p:sp>
          </mc:Fallback>
        </mc:AlternateContent>
        <p:sp>
          <p:nvSpPr>
            <p:cNvPr id="45" name="Oval 44">
              <a:extLst>
                <a:ext uri="{FF2B5EF4-FFF2-40B4-BE49-F238E27FC236}">
                  <a16:creationId xmlns="" xmlns:a16="http://schemas.microsoft.com/office/drawing/2014/main" id="{8634B6D4-DECA-4F71-9C3F-B85DE60414F0}"/>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Tahoma" pitchFamily="34" charset="0"/>
                </a:rPr>
                <a:t>A</a:t>
              </a:r>
              <a:endParaRPr lang="en-US" sz="3000" dirty="0">
                <a:latin typeface="+mj-lt"/>
              </a:endParaRPr>
            </a:p>
          </p:txBody>
        </p:sp>
      </p:grpSp>
      <p:grpSp>
        <p:nvGrpSpPr>
          <p:cNvPr id="46" name="Group 45">
            <a:extLst>
              <a:ext uri="{FF2B5EF4-FFF2-40B4-BE49-F238E27FC236}">
                <a16:creationId xmlns="" xmlns:a16="http://schemas.microsoft.com/office/drawing/2014/main" id="{A2194087-0D43-42CA-A1D2-4373C69CC457}"/>
              </a:ext>
            </a:extLst>
          </p:cNvPr>
          <p:cNvGrpSpPr/>
          <p:nvPr/>
        </p:nvGrpSpPr>
        <p:grpSpPr>
          <a:xfrm>
            <a:off x="523377" y="3075168"/>
            <a:ext cx="5276956" cy="617268"/>
            <a:chOff x="1458731" y="6334162"/>
            <a:chExt cx="13782856" cy="1234536"/>
          </a:xfrm>
        </p:grpSpPr>
        <mc:AlternateContent xmlns:mc="http://schemas.openxmlformats.org/markup-compatibility/2006" xmlns:a14="http://schemas.microsoft.com/office/drawing/2010/main">
          <mc:Choice Requires="a14">
            <p:sp>
              <p:nvSpPr>
                <p:cNvPr id="47" name="Rectangle 46">
                  <a:extLst>
                    <a:ext uri="{FF2B5EF4-FFF2-40B4-BE49-F238E27FC236}">
                      <a16:creationId xmlns="" xmlns:a16="http://schemas.microsoft.com/office/drawing/2014/main" id="{FB0B6341-256C-4170-AF4E-1216E5EDD04C}"/>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800" i="1" smtClean="0">
                          <a:latin typeface="Cambria Math" panose="02040503050406030204" pitchFamily="18" charset="0"/>
                          <a:ea typeface="Calibri" panose="020F0502020204030204" pitchFamily="34" charset="0"/>
                        </a:rPr>
                        <m:t>𝑦</m:t>
                      </m:r>
                      <m:r>
                        <a:rPr lang="en-US" sz="2800" i="1" smtClean="0">
                          <a:latin typeface="Cambria Math" panose="02040503050406030204" pitchFamily="18" charset="0"/>
                          <a:ea typeface="Calibri" panose="020F0502020204030204" pitchFamily="34" charset="0"/>
                        </a:rPr>
                        <m:t>=12</m:t>
                      </m:r>
                      <m:r>
                        <a:rPr lang="en-US" sz="2800" i="1">
                          <a:latin typeface="Cambria Math" panose="02040503050406030204" pitchFamily="18" charset="0"/>
                          <a:ea typeface="Calibri" panose="020F0502020204030204" pitchFamily="34" charset="0"/>
                        </a:rPr>
                        <m:t>𝑥</m:t>
                      </m:r>
                      <m:r>
                        <a:rPr lang="en-US" sz="2800" b="0" i="1" smtClean="0">
                          <a:latin typeface="Cambria Math"/>
                          <a:ea typeface="Calibri" panose="020F0502020204030204" pitchFamily="34" charset="0"/>
                        </a:rPr>
                        <m:t>+14</m:t>
                      </m:r>
                    </m:oMath>
                  </a14:m>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000" b="1" dirty="0">
                    <a:latin typeface="+mj-lt"/>
                    <a:ea typeface="Tahoma" pitchFamily="34" charset="0"/>
                    <a:cs typeface="Tahoma" pitchFamily="34" charset="0"/>
                  </a:endParaRPr>
                </a:p>
              </p:txBody>
            </p:sp>
          </mc:Choice>
          <mc:Fallback xmlns="">
            <p:sp>
              <p:nvSpPr>
                <p:cNvPr id="47" name="Rectangle 46">
                  <a:extLst>
                    <a:ext uri="{FF2B5EF4-FFF2-40B4-BE49-F238E27FC236}">
                      <a16:creationId xmlns="" xmlns:a16="http://schemas.microsoft.com/office/drawing/2014/main" id="{FB0B6341-256C-4170-AF4E-1216E5EDD04C}"/>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1">
                  <a:blip r:embed="rId4"/>
                  <a:stretch>
                    <a:fillRect b="-13636"/>
                  </a:stretch>
                </a:blipFill>
                <a:ln w="19050">
                  <a:solidFill>
                    <a:schemeClr val="bg1"/>
                  </a:solidFill>
                </a:ln>
              </p:spPr>
              <p:txBody>
                <a:bodyPr/>
                <a:lstStyle/>
                <a:p>
                  <a:r>
                    <a:rPr lang="en-US">
                      <a:noFill/>
                    </a:rPr>
                    <a:t> </a:t>
                  </a:r>
                </a:p>
              </p:txBody>
            </p:sp>
          </mc:Fallback>
        </mc:AlternateContent>
        <p:sp>
          <p:nvSpPr>
            <p:cNvPr id="48" name="Oval 47">
              <a:extLst>
                <a:ext uri="{FF2B5EF4-FFF2-40B4-BE49-F238E27FC236}">
                  <a16:creationId xmlns="" xmlns:a16="http://schemas.microsoft.com/office/drawing/2014/main" id="{13A7BA64-0BA1-4ADF-A17E-617425026AFB}"/>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B</a:t>
              </a:r>
              <a:endParaRPr lang="en-US" sz="3000" dirty="0">
                <a:latin typeface="+mj-lt"/>
              </a:endParaRPr>
            </a:p>
          </p:txBody>
        </p:sp>
      </p:grpSp>
      <p:grpSp>
        <p:nvGrpSpPr>
          <p:cNvPr id="49" name="Group 48">
            <a:extLst>
              <a:ext uri="{FF2B5EF4-FFF2-40B4-BE49-F238E27FC236}">
                <a16:creationId xmlns="" xmlns:a16="http://schemas.microsoft.com/office/drawing/2014/main" id="{4D274B26-9415-432A-9282-BDEF246F0009}"/>
              </a:ext>
            </a:extLst>
          </p:cNvPr>
          <p:cNvGrpSpPr/>
          <p:nvPr/>
        </p:nvGrpSpPr>
        <p:grpSpPr>
          <a:xfrm>
            <a:off x="6385137" y="3031992"/>
            <a:ext cx="5303205" cy="617268"/>
            <a:chOff x="1458731" y="6334159"/>
            <a:chExt cx="13782856" cy="1234536"/>
          </a:xfrm>
        </p:grpSpPr>
        <mc:AlternateContent xmlns:mc="http://schemas.openxmlformats.org/markup-compatibility/2006" xmlns:a14="http://schemas.microsoft.com/office/drawing/2010/main">
          <mc:Choice Requires="a14">
            <p:sp>
              <p:nvSpPr>
                <p:cNvPr id="63" name="Rectangle 62">
                  <a:extLst>
                    <a:ext uri="{FF2B5EF4-FFF2-40B4-BE49-F238E27FC236}">
                      <a16:creationId xmlns="" xmlns:a16="http://schemas.microsoft.com/office/drawing/2014/main" id="{6E15A8FC-94CE-45FB-8D02-B33F2327F992}"/>
                    </a:ext>
                  </a:extLst>
                </p:cNvPr>
                <p:cNvSpPr/>
                <p:nvPr/>
              </p:nvSpPr>
              <p:spPr>
                <a:xfrm>
                  <a:off x="2140383" y="6334159"/>
                  <a:ext cx="13101204"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900"/>
                    </a:spcBef>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libri" panose="020F0502020204030204" pitchFamily="34" charset="0"/>
                          </a:rPr>
                          <m:t>𝑦</m:t>
                        </m:r>
                        <m:r>
                          <a:rPr lang="en-US" sz="2800" i="1" smtClean="0">
                            <a:latin typeface="Cambria Math" panose="02040503050406030204" pitchFamily="18" charset="0"/>
                            <a:ea typeface="Calibri" panose="020F0502020204030204" pitchFamily="34" charset="0"/>
                          </a:rPr>
                          <m:t>=−20</m:t>
                        </m:r>
                        <m:r>
                          <a:rPr lang="en-US" sz="2800" i="1">
                            <a:latin typeface="Cambria Math" panose="02040503050406030204" pitchFamily="18" charset="0"/>
                            <a:ea typeface="Calibri" panose="020F0502020204030204" pitchFamily="34" charset="0"/>
                          </a:rPr>
                          <m:t>𝑥</m:t>
                        </m:r>
                        <m:r>
                          <a:rPr lang="en-US" sz="2800" b="0" i="1" smtClean="0">
                            <a:latin typeface="Cambria Math"/>
                            <a:ea typeface="Calibri" panose="020F0502020204030204" pitchFamily="34" charset="0"/>
                          </a:rPr>
                          <m:t>−2</m:t>
                        </m:r>
                        <m:r>
                          <m:rPr>
                            <m:nor/>
                          </m:rPr>
                          <a:rPr lang="en-US" sz="2800" b="0" i="0" smtClean="0">
                            <a:latin typeface="Cambria Math"/>
                            <a:ea typeface="Calibri" panose="020F0502020204030204" pitchFamily="34" charset="0"/>
                          </a:rPr>
                          <m:t>2</m:t>
                        </m:r>
                        <m:r>
                          <m:rPr>
                            <m:nor/>
                          </m:rPr>
                          <a:rPr lang="en-US" sz="2800" dirty="0">
                            <a:latin typeface="Times New Roman" panose="02020603050405020304" pitchFamily="18" charset="0"/>
                            <a:ea typeface="Calibri" panose="020F0502020204030204" pitchFamily="34" charset="0"/>
                            <a:cs typeface="Times New Roman" panose="02020603050405020304" pitchFamily="18" charset="0"/>
                          </a:rPr>
                          <m:t>.</m:t>
                        </m:r>
                      </m:oMath>
                    </m:oMathPara>
                  </a14:m>
                  <a:endParaRPr lang="vi-VN" sz="3000" b="1" dirty="0">
                    <a:latin typeface="+mj-lt"/>
                  </a:endParaRPr>
                </a:p>
              </p:txBody>
            </p:sp>
          </mc:Choice>
          <mc:Fallback xmlns="">
            <p:sp>
              <p:nvSpPr>
                <p:cNvPr id="63" name="Rectangle 62">
                  <a:extLst>
                    <a:ext uri="{FF2B5EF4-FFF2-40B4-BE49-F238E27FC236}">
                      <a16:creationId xmlns="" xmlns:a16="http://schemas.microsoft.com/office/drawing/2014/main" id="{6E15A8FC-94CE-45FB-8D02-B33F2327F992}"/>
                    </a:ext>
                  </a:extLst>
                </p:cNvPr>
                <p:cNvSpPr>
                  <a:spLocks noRot="1" noChangeAspect="1" noMove="1" noResize="1" noEditPoints="1" noAdjustHandles="1" noChangeArrowheads="1" noChangeShapeType="1" noTextEdit="1"/>
                </p:cNvSpPr>
                <p:nvPr/>
              </p:nvSpPr>
              <p:spPr>
                <a:xfrm>
                  <a:off x="2140383" y="6334159"/>
                  <a:ext cx="13101204" cy="1234536"/>
                </a:xfrm>
                <a:prstGeom prst="rect">
                  <a:avLst/>
                </a:prstGeom>
                <a:blipFill rotWithShape="1">
                  <a:blip r:embed="rId5"/>
                  <a:stretch>
                    <a:fillRect/>
                  </a:stretch>
                </a:blipFill>
                <a:ln w="19050">
                  <a:solidFill>
                    <a:schemeClr val="bg1"/>
                  </a:solidFill>
                </a:ln>
              </p:spPr>
              <p:txBody>
                <a:bodyPr/>
                <a:lstStyle/>
                <a:p>
                  <a:r>
                    <a:rPr lang="en-US">
                      <a:noFill/>
                    </a:rPr>
                    <a:t> </a:t>
                  </a:r>
                </a:p>
              </p:txBody>
            </p:sp>
          </mc:Fallback>
        </mc:AlternateContent>
        <p:sp>
          <p:nvSpPr>
            <p:cNvPr id="64" name="Oval 63">
              <a:extLst>
                <a:ext uri="{FF2B5EF4-FFF2-40B4-BE49-F238E27FC236}">
                  <a16:creationId xmlns="" xmlns:a16="http://schemas.microsoft.com/office/drawing/2014/main" id="{0D6B711C-CC2A-45AE-A2BD-46B4ECA3D81C}"/>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D</a:t>
              </a:r>
              <a:endParaRPr lang="en-US" sz="3000" dirty="0">
                <a:latin typeface="+mj-lt"/>
              </a:endParaRPr>
            </a:p>
          </p:txBody>
        </p:sp>
      </p:grpSp>
      <p:sp>
        <p:nvSpPr>
          <p:cNvPr id="69" name="Oval 68">
            <a:extLst>
              <a:ext uri="{FF2B5EF4-FFF2-40B4-BE49-F238E27FC236}">
                <a16:creationId xmlns="" xmlns:a16="http://schemas.microsoft.com/office/drawing/2014/main" id="{E148D75C-9524-4005-AADE-77AC280B7203}"/>
              </a:ext>
            </a:extLst>
          </p:cNvPr>
          <p:cNvSpPr/>
          <p:nvPr/>
        </p:nvSpPr>
        <p:spPr>
          <a:xfrm>
            <a:off x="450748" y="3148994"/>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11" name="Rectangle 10">
                <a:extLst>
                  <a:ext uri="{FF2B5EF4-FFF2-40B4-BE49-F238E27FC236}">
                    <a16:creationId xmlns="" xmlns:a16="http://schemas.microsoft.com/office/drawing/2014/main" id="{DC5F5F4E-CEA2-4298-A516-9AB2172DB9B6}"/>
                  </a:ext>
                </a:extLst>
              </p:cNvPr>
              <p:cNvSpPr/>
              <p:nvPr/>
            </p:nvSpPr>
            <p:spPr>
              <a:xfrm>
                <a:off x="2799993" y="4125478"/>
                <a:ext cx="8907420" cy="1139789"/>
              </a:xfrm>
              <a:prstGeom prst="rect">
                <a:avLst/>
              </a:prstGeom>
            </p:spPr>
            <p:txBody>
              <a:bodyPr wrap="none" lIns="45711" tIns="22855" rIns="45711" bIns="22855">
                <a:spAutoFit/>
              </a:bodyPr>
              <a:lstStyle/>
              <a:p>
                <a:pPr marL="629920">
                  <a:lnSpc>
                    <a:spcPct val="115000"/>
                  </a:lnSpc>
                  <a:spcAft>
                    <a:spcPts val="80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Tập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latin typeface="Cambria Math" panose="02040503050406030204" pitchFamily="18" charset="0"/>
                        <a:ea typeface="Calibri" panose="020F0502020204030204" pitchFamily="34" charset="0"/>
                      </a:rPr>
                      <m:t>ℝ</m:t>
                    </m:r>
                    <m:r>
                      <a:rPr lang="en-US" sz="2800" i="1">
                        <a:latin typeface="Cambria Math" panose="02040503050406030204" pitchFamily="18" charset="0"/>
                        <a:ea typeface="Calibri" panose="020F0502020204030204" pitchFamily="34" charset="0"/>
                      </a:rPr>
                      <m:t>.</m:t>
                    </m:r>
                  </m:oMath>
                </a14:m>
                <a:r>
                  <a:rPr lang="en-US" sz="2800" dirty="0">
                    <a:latin typeface="Times New Roman" panose="02020603050405020304" pitchFamily="18" charset="0"/>
                    <a:ea typeface="Calibri" panose="020F0502020204030204" pitchFamily="34" charset="0"/>
                    <a:cs typeface="Times New Roman" panose="02020603050405020304" pitchFamily="18" charset="0"/>
                  </a:rPr>
                  <a:t> Có </a:t>
                </a:r>
                <a14:m>
                  <m:oMath xmlns:m="http://schemas.openxmlformats.org/officeDocument/2006/math">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𝑦</m:t>
                        </m:r>
                      </m:e>
                      <m:sup>
                        <m:r>
                          <a:rPr lang="en-US" sz="2800" i="1">
                            <a:latin typeface="Cambria Math" panose="02040503050406030204" pitchFamily="18" charset="0"/>
                            <a:ea typeface="Calibri" panose="020F0502020204030204" pitchFamily="34" charset="0"/>
                          </a:rPr>
                          <m:t>′</m:t>
                        </m:r>
                      </m:sup>
                    </m:sSup>
                    <m:r>
                      <a:rPr lang="en-US" sz="2800" i="1">
                        <a:latin typeface="Cambria Math" panose="02040503050406030204" pitchFamily="18" charset="0"/>
                        <a:ea typeface="Calibri" panose="020F0502020204030204" pitchFamily="34" charset="0"/>
                      </a:rPr>
                      <m:t>=4</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3</m:t>
                        </m:r>
                      </m:sup>
                    </m:sSup>
                    <m:r>
                      <a:rPr lang="en-US" sz="2800" i="1">
                        <a:latin typeface="Cambria Math" panose="02040503050406030204" pitchFamily="18" charset="0"/>
                        <a:ea typeface="Calibri" panose="020F0502020204030204" pitchFamily="34" charset="0"/>
                      </a:rPr>
                      <m:t>−16</m:t>
                    </m:r>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𝑦</m:t>
                        </m:r>
                      </m:e>
                      <m:sup>
                        <m:r>
                          <a:rPr lang="en-US" sz="2800" i="1">
                            <a:latin typeface="Cambria Math" panose="02040503050406030204" pitchFamily="18" charset="0"/>
                            <a:ea typeface="Calibri" panose="020F0502020204030204" pitchFamily="34" charset="0"/>
                          </a:rPr>
                          <m:t>′</m:t>
                        </m:r>
                      </m:sup>
                    </m:sSup>
                    <m:r>
                      <a:rPr lang="en-US" sz="2800" i="1">
                        <a:latin typeface="Cambria Math" panose="02040503050406030204" pitchFamily="18" charset="0"/>
                        <a:ea typeface="Calibri" panose="020F0502020204030204" pitchFamily="34" charset="0"/>
                      </a:rPr>
                      <m:t>(−1)=12.</m:t>
                    </m:r>
                  </m:oMath>
                </a14:m>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spcAft>
                    <a:spcPts val="800"/>
                  </a:spcAft>
                </a:pPr>
                <a14:m>
                  <m:oMath xmlns:m="http://schemas.openxmlformats.org/officeDocument/2006/math">
                    <m:func>
                      <m:funcPr>
                        <m:ctrlPr>
                          <a:rPr lang="en-US" sz="2800" i="1">
                            <a:latin typeface="Cambria Math"/>
                            <a:ea typeface="Calibri" panose="020F0502020204030204" pitchFamily="34" charset="0"/>
                          </a:rPr>
                        </m:ctrlPr>
                      </m:funcPr>
                      <m:fName>
                        <m:r>
                          <a:rPr lang="en-US" sz="2800" i="1">
                            <a:latin typeface="Cambria Math" panose="02040503050406030204" pitchFamily="18" charset="0"/>
                            <a:ea typeface="Calibri" panose="020F0502020204030204" pitchFamily="34" charset="0"/>
                          </a:rPr>
                          <m:t>𝑀</m:t>
                        </m:r>
                      </m:fName>
                      <m:e>
                        <m:r>
                          <a:rPr lang="en-US" sz="2800" i="1">
                            <a:latin typeface="Cambria Math" panose="02040503050406030204" pitchFamily="18" charset="0"/>
                            <a:ea typeface="Calibri" panose="020F0502020204030204" pitchFamily="34" charset="0"/>
                          </a:rPr>
                          <m:t>(</m:t>
                        </m:r>
                      </m:e>
                    </m:func>
                    <m:r>
                      <a:rPr lang="en-US" sz="2800" i="1">
                        <a:latin typeface="Cambria Math" panose="02040503050406030204" pitchFamily="18" charset="0"/>
                        <a:ea typeface="Calibri" panose="020F0502020204030204" pitchFamily="34" charset="0"/>
                      </a:rPr>
                      <m:t>−1;</m:t>
                    </m:r>
                    <m:func>
                      <m:funcPr>
                        <m:ctrlPr>
                          <a:rPr lang="en-US" sz="2800" i="1">
                            <a:latin typeface="Cambria Math"/>
                            <a:ea typeface="Calibri" panose="020F0502020204030204" pitchFamily="34" charset="0"/>
                          </a:rPr>
                        </m:ctrlPr>
                      </m:funcPr>
                      <m:fName>
                        <m:sSub>
                          <m:sSubPr>
                            <m:ctrlPr>
                              <a:rPr lang="en-US" sz="2800" i="1">
                                <a:latin typeface="Cambria Math"/>
                                <a:ea typeface="Calibri" panose="020F0502020204030204" pitchFamily="34" charset="0"/>
                              </a:rPr>
                            </m:ctrlPr>
                          </m:sSubPr>
                          <m:e>
                            <m:r>
                              <a:rPr lang="en-US" sz="2800" i="1">
                                <a:latin typeface="Cambria Math" panose="02040503050406030204" pitchFamily="18" charset="0"/>
                                <a:ea typeface="Calibri" panose="020F0502020204030204" pitchFamily="34" charset="0"/>
                              </a:rPr>
                              <m:t>𝑦</m:t>
                            </m:r>
                          </m:e>
                          <m:sub>
                            <m:r>
                              <a:rPr lang="en-US" sz="2800" i="1">
                                <a:latin typeface="Cambria Math" panose="02040503050406030204" pitchFamily="18" charset="0"/>
                                <a:ea typeface="Calibri" panose="020F0502020204030204" pitchFamily="34" charset="0"/>
                              </a:rPr>
                              <m:t>0</m:t>
                            </m:r>
                          </m:sub>
                        </m:sSub>
                      </m:fName>
                      <m:e>
                        <m:r>
                          <a:rPr lang="en-US" sz="2800" i="1">
                            <a:latin typeface="Cambria Math" panose="02040503050406030204" pitchFamily="18" charset="0"/>
                            <a:ea typeface="Calibri" panose="020F0502020204030204" pitchFamily="34" charset="0"/>
                          </a:rPr>
                          <m:t>)</m:t>
                        </m:r>
                      </m:e>
                    </m:func>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𝐶</m:t>
                    </m:r>
                    <m:r>
                      <a:rPr lang="en-US" sz="2800" i="1">
                        <a:latin typeface="Cambria Math" panose="02040503050406030204" pitchFamily="18" charset="0"/>
                        <a:ea typeface="Calibri" panose="020F0502020204030204" pitchFamily="34" charset="0"/>
                      </a:rPr>
                      <m:t>)⇔</m:t>
                    </m:r>
                    <m:sSub>
                      <m:sSubPr>
                        <m:ctrlPr>
                          <a:rPr lang="en-US" sz="2800" i="1">
                            <a:latin typeface="Cambria Math"/>
                            <a:ea typeface="Calibri" panose="020F0502020204030204" pitchFamily="34" charset="0"/>
                          </a:rPr>
                        </m:ctrlPr>
                      </m:sSubPr>
                      <m:e>
                        <m:r>
                          <a:rPr lang="en-US" sz="2800" i="1">
                            <a:latin typeface="Cambria Math" panose="02040503050406030204" pitchFamily="18" charset="0"/>
                            <a:ea typeface="Calibri" panose="020F0502020204030204" pitchFamily="34" charset="0"/>
                          </a:rPr>
                          <m:t>𝑦</m:t>
                        </m:r>
                      </m:e>
                      <m:sub>
                        <m:r>
                          <a:rPr lang="en-US" sz="2800" i="1">
                            <a:latin typeface="Cambria Math" panose="02040503050406030204" pitchFamily="18" charset="0"/>
                            <a:ea typeface="Calibri" panose="020F0502020204030204" pitchFamily="34" charset="0"/>
                          </a:rPr>
                          <m:t>0</m:t>
                        </m:r>
                      </m:sub>
                    </m:sSub>
                    <m:r>
                      <a:rPr lang="en-US" sz="2800" i="1">
                        <a:latin typeface="Cambria Math" panose="02040503050406030204" pitchFamily="18" charset="0"/>
                        <a:ea typeface="Calibri" panose="020F0502020204030204" pitchFamily="34" charset="0"/>
                      </a:rPr>
                      <m:t>=2. </m:t>
                    </m:r>
                  </m:oMath>
                </a14:m>
                <a:r>
                  <a:rPr lang="fr-FR"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b="1"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11" name="Rectangle 10">
                <a:extLst>
                  <a:ext uri="{FF2B5EF4-FFF2-40B4-BE49-F238E27FC236}">
                    <a16:creationId xmlns="" xmlns:a16="http://schemas.microsoft.com/office/drawing/2014/main" xmlns:a14="http://schemas.microsoft.com/office/drawing/2010/main" id="{DC5F5F4E-CEA2-4298-A516-9AB2172DB9B6}"/>
                  </a:ext>
                </a:extLst>
              </p:cNvPr>
              <p:cNvSpPr>
                <a:spLocks noRot="1" noChangeAspect="1" noMove="1" noResize="1" noEditPoints="1" noAdjustHandles="1" noChangeArrowheads="1" noChangeShapeType="1" noTextEdit="1"/>
              </p:cNvSpPr>
              <p:nvPr/>
            </p:nvSpPr>
            <p:spPr>
              <a:xfrm>
                <a:off x="2799993" y="4125478"/>
                <a:ext cx="8907420" cy="1139789"/>
              </a:xfrm>
              <a:prstGeom prst="rect">
                <a:avLst/>
              </a:prstGeom>
              <a:blipFill rotWithShape="1">
                <a:blip r:embed="rId6"/>
                <a:stretch>
                  <a:fillRect t="-5348"/>
                </a:stretch>
              </a:blipFill>
            </p:spPr>
            <p:txBody>
              <a:bodyPr/>
              <a:lstStyle/>
              <a:p>
                <a:r>
                  <a:rPr lang="en-US">
                    <a:noFill/>
                  </a:rPr>
                  <a:t> </a:t>
                </a:r>
              </a:p>
            </p:txBody>
          </p:sp>
        </mc:Fallback>
      </mc:AlternateContent>
      <p:grpSp>
        <p:nvGrpSpPr>
          <p:cNvPr id="50" name="Group 49">
            <a:extLst>
              <a:ext uri="{FF2B5EF4-FFF2-40B4-BE49-F238E27FC236}">
                <a16:creationId xmlns="" xmlns:a16="http://schemas.microsoft.com/office/drawing/2014/main" id="{4D274B26-9415-432A-9282-BDEF246F0009}"/>
              </a:ext>
            </a:extLst>
          </p:cNvPr>
          <p:cNvGrpSpPr/>
          <p:nvPr/>
        </p:nvGrpSpPr>
        <p:grpSpPr>
          <a:xfrm>
            <a:off x="6385137" y="1962150"/>
            <a:ext cx="5303205" cy="617268"/>
            <a:chOff x="1458731" y="6334162"/>
            <a:chExt cx="13782856" cy="1234536"/>
          </a:xfrm>
        </p:grpSpPr>
        <mc:AlternateContent xmlns:mc="http://schemas.openxmlformats.org/markup-compatibility/2006" xmlns:a14="http://schemas.microsoft.com/office/drawing/2010/main">
          <mc:Choice Requires="a14">
            <p:sp>
              <p:nvSpPr>
                <p:cNvPr id="51" name="Rectangle 50">
                  <a:extLst>
                    <a:ext uri="{FF2B5EF4-FFF2-40B4-BE49-F238E27FC236}">
                      <a16:creationId xmlns="" xmlns:a16="http://schemas.microsoft.com/office/drawing/2014/main" id="{6E15A8FC-94CE-45FB-8D02-B33F2327F992}"/>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900"/>
                    </a:spcBef>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libri" panose="020F0502020204030204" pitchFamily="34" charset="0"/>
                          </a:rPr>
                          <m:t>𝑦</m:t>
                        </m:r>
                        <m:r>
                          <a:rPr lang="en-US" sz="2800" i="1" smtClean="0">
                            <a:latin typeface="Cambria Math" panose="02040503050406030204" pitchFamily="18" charset="0"/>
                            <a:ea typeface="Calibri" panose="020F0502020204030204" pitchFamily="34" charset="0"/>
                          </a:rPr>
                          <m:t>=12</m:t>
                        </m:r>
                        <m:r>
                          <a:rPr lang="en-US" sz="2800" i="1">
                            <a:latin typeface="Cambria Math" panose="02040503050406030204" pitchFamily="18" charset="0"/>
                            <a:ea typeface="Calibri" panose="020F0502020204030204" pitchFamily="34" charset="0"/>
                          </a:rPr>
                          <m:t>𝑥</m:t>
                        </m:r>
                        <m:r>
                          <m:rPr>
                            <m:nor/>
                          </m:rPr>
                          <a:rPr lang="en-US" sz="2800" b="0" i="0" smtClean="0">
                            <a:latin typeface="Cambria Math" panose="02040503050406030204" pitchFamily="18" charset="0"/>
                            <a:ea typeface="Calibri" panose="020F0502020204030204" pitchFamily="34" charset="0"/>
                          </a:rPr>
                          <m:t> −14</m:t>
                        </m:r>
                        <m:r>
                          <m:rPr>
                            <m:nor/>
                          </m:rPr>
                          <a:rPr lang="en-US" sz="2800" dirty="0">
                            <a:latin typeface="Times New Roman" panose="02020603050405020304" pitchFamily="18" charset="0"/>
                            <a:ea typeface="Calibri" panose="020F0502020204030204" pitchFamily="34" charset="0"/>
                            <a:cs typeface="Times New Roman" panose="02020603050405020304" pitchFamily="18" charset="0"/>
                          </a:rPr>
                          <m:t>.</m:t>
                        </m:r>
                      </m:oMath>
                    </m:oMathPara>
                  </a14:m>
                  <a:endParaRPr lang="vi-VN" sz="3000" b="1" dirty="0">
                    <a:latin typeface="+mj-lt"/>
                  </a:endParaRPr>
                </a:p>
              </p:txBody>
            </p:sp>
          </mc:Choice>
          <mc:Fallback xmlns="">
            <p:sp>
              <p:nvSpPr>
                <p:cNvPr id="51" name="Rectangle 50">
                  <a:extLst>
                    <a:ext uri="{FF2B5EF4-FFF2-40B4-BE49-F238E27FC236}">
                      <a16:creationId xmlns="" xmlns:a16="http://schemas.microsoft.com/office/drawing/2014/main" id="{6E15A8FC-94CE-45FB-8D02-B33F2327F992}"/>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1">
                  <a:blip r:embed="rId7"/>
                  <a:stretch>
                    <a:fillRect/>
                  </a:stretch>
                </a:blipFill>
                <a:ln w="19050">
                  <a:solidFill>
                    <a:schemeClr val="bg1"/>
                  </a:solidFill>
                </a:ln>
              </p:spPr>
              <p:txBody>
                <a:bodyPr/>
                <a:lstStyle/>
                <a:p>
                  <a:r>
                    <a:rPr lang="en-US">
                      <a:noFill/>
                    </a:rPr>
                    <a:t> </a:t>
                  </a:r>
                </a:p>
              </p:txBody>
            </p:sp>
          </mc:Fallback>
        </mc:AlternateContent>
        <p:sp>
          <p:nvSpPr>
            <p:cNvPr id="52" name="Oval 51">
              <a:extLst>
                <a:ext uri="{FF2B5EF4-FFF2-40B4-BE49-F238E27FC236}">
                  <a16:creationId xmlns="" xmlns:a16="http://schemas.microsoft.com/office/drawing/2014/main" id="{0D6B711C-CC2A-45AE-A2BD-46B4ECA3D81C}"/>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C</a:t>
              </a:r>
              <a:endParaRPr lang="en-US" sz="3000" dirty="0">
                <a:latin typeface="+mj-lt"/>
              </a:endParaRPr>
            </a:p>
          </p:txBody>
        </p:sp>
      </p:grpSp>
      <mc:AlternateContent xmlns:mc="http://schemas.openxmlformats.org/markup-compatibility/2006" xmlns:a14="http://schemas.microsoft.com/office/drawing/2010/main">
        <mc:Choice Requires="a14">
          <p:sp>
            <p:nvSpPr>
              <p:cNvPr id="41" name="Rectangle 40">
                <a:extLst>
                  <a:ext uri="{FF2B5EF4-FFF2-40B4-BE49-F238E27FC236}">
                    <a16:creationId xmlns="" xmlns:a16="http://schemas.microsoft.com/office/drawing/2014/main" id="{DC5F5F4E-CEA2-4298-A516-9AB2172DB9B6}"/>
                  </a:ext>
                </a:extLst>
              </p:cNvPr>
              <p:cNvSpPr/>
              <p:nvPr/>
            </p:nvSpPr>
            <p:spPr>
              <a:xfrm>
                <a:off x="1042617" y="5449012"/>
                <a:ext cx="10618790" cy="1242381"/>
              </a:xfrm>
              <a:prstGeom prst="rect">
                <a:avLst/>
              </a:prstGeom>
            </p:spPr>
            <p:txBody>
              <a:bodyPr wrap="square" lIns="45711" tIns="22855" rIns="45711" bIns="22855">
                <a:spAutoFit/>
              </a:bodyPr>
              <a:lstStyle/>
              <a:p>
                <a:pPr marL="629920">
                  <a:lnSpc>
                    <a:spcPct val="115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Tiếp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tuyến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𝐶</m:t>
                    </m:r>
                    <m:r>
                      <a:rPr lang="en-US" sz="2800" i="1">
                        <a:latin typeface="Cambria Math" panose="02040503050406030204" pitchFamily="18" charset="0"/>
                        <a:ea typeface="Calibri" panose="020F0502020204030204" pitchFamily="34" charset="0"/>
                      </a:rPr>
                      <m:t>)</m:t>
                    </m:r>
                  </m:oMath>
                </a14:m>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unc>
                      <m:funcPr>
                        <m:ctrlPr>
                          <a:rPr lang="en-US" sz="2800" i="1">
                            <a:latin typeface="Cambria Math"/>
                            <a:ea typeface="Calibri" panose="020F0502020204030204" pitchFamily="34" charset="0"/>
                          </a:rPr>
                        </m:ctrlPr>
                      </m:funcPr>
                      <m:fName>
                        <m:r>
                          <a:rPr lang="en-US" sz="2800" i="1">
                            <a:latin typeface="Cambria Math" panose="02040503050406030204" pitchFamily="18" charset="0"/>
                            <a:ea typeface="Calibri" panose="020F0502020204030204" pitchFamily="34" charset="0"/>
                          </a:rPr>
                          <m:t>𝑀</m:t>
                        </m:r>
                      </m:fName>
                      <m:e>
                        <m:r>
                          <a:rPr lang="en-US" sz="2800" i="1">
                            <a:latin typeface="Cambria Math" panose="02040503050406030204" pitchFamily="18" charset="0"/>
                            <a:ea typeface="Calibri" panose="020F0502020204030204" pitchFamily="34" charset="0"/>
                          </a:rPr>
                          <m:t>(</m:t>
                        </m:r>
                      </m:e>
                    </m:func>
                    <m:r>
                      <a:rPr lang="en-US" sz="2800" i="1">
                        <a:latin typeface="Cambria Math" panose="02040503050406030204" pitchFamily="18" charset="0"/>
                        <a:ea typeface="Calibri" panose="020F0502020204030204" pitchFamily="34" charset="0"/>
                      </a:rPr>
                      <m:t>−1;2)</m:t>
                    </m:r>
                  </m:oMath>
                </a14:m>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marL="629920">
                  <a:lnSpc>
                    <a:spcPct val="115000"/>
                  </a:lnSpc>
                  <a:spcAft>
                    <a:spcPts val="800"/>
                  </a:spcAft>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′(−1)(</m:t>
                      </m:r>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+1)+2⇔</m:t>
                      </m:r>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=12</m:t>
                      </m:r>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+14. </m:t>
                      </m:r>
                    </m:oMath>
                  </m:oMathPara>
                </a14:m>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1" name="Rectangle 40">
                <a:extLst>
                  <a:ext uri="{FF2B5EF4-FFF2-40B4-BE49-F238E27FC236}">
                    <a16:creationId xmlns="" xmlns:a16="http://schemas.microsoft.com/office/drawing/2014/main" xmlns:a14="http://schemas.microsoft.com/office/drawing/2010/main" id="{DC5F5F4E-CEA2-4298-A516-9AB2172DB9B6}"/>
                  </a:ext>
                </a:extLst>
              </p:cNvPr>
              <p:cNvSpPr>
                <a:spLocks noRot="1" noChangeAspect="1" noMove="1" noResize="1" noEditPoints="1" noAdjustHandles="1" noChangeArrowheads="1" noChangeShapeType="1" noTextEdit="1"/>
              </p:cNvSpPr>
              <p:nvPr/>
            </p:nvSpPr>
            <p:spPr>
              <a:xfrm>
                <a:off x="1042617" y="5449012"/>
                <a:ext cx="10618790" cy="1242381"/>
              </a:xfrm>
              <a:prstGeom prst="rect">
                <a:avLst/>
              </a:prstGeom>
              <a:blipFill rotWithShape="1">
                <a:blip r:embed="rId8"/>
                <a:stretch>
                  <a:fillRect t="-4902"/>
                </a:stretch>
              </a:blipFill>
            </p:spPr>
            <p:txBody>
              <a:bodyPr/>
              <a:lstStyle/>
              <a:p>
                <a:r>
                  <a:rPr lang="en-US">
                    <a:noFill/>
                  </a:rPr>
                  <a:t> </a:t>
                </a:r>
              </a:p>
            </p:txBody>
          </p:sp>
        </mc:Fallback>
      </mc:AlternateContent>
    </p:spTree>
    <p:extLst>
      <p:ext uri="{BB962C8B-B14F-4D97-AF65-F5344CB8AC3E}">
        <p14:creationId xmlns:p14="http://schemas.microsoft.com/office/powerpoint/2010/main" val="385799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500"/>
                                        <p:tgtEl>
                                          <p:spTgt spid="46"/>
                                        </p:tgtEl>
                                      </p:cBhvr>
                                    </p:animEffect>
                                  </p:childTnLst>
                                </p:cTn>
                              </p:par>
                              <p:par>
                                <p:cTn id="11" presetID="22" presetClass="entr" presetSubtype="8"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par>
                                <p:cTn id="14" presetID="22" presetClass="entr" presetSubtype="8"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wipe(left)">
                                      <p:cBhvr>
                                        <p:cTn id="16" dur="500"/>
                                        <p:tgtEl>
                                          <p:spTgt spid="5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left)">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wipe(left)">
                                      <p:cBhvr>
                                        <p:cTn id="26" dur="500"/>
                                        <p:tgtEl>
                                          <p:spTgt spid="1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animEffect transition="in" filter="wipe(left)">
                                      <p:cBhvr>
                                        <p:cTn id="31" dur="500"/>
                                        <p:tgtEl>
                                          <p:spTgt spid="11">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1">
                                            <p:txEl>
                                              <p:pRg st="0" end="0"/>
                                            </p:txEl>
                                          </p:spTgt>
                                        </p:tgtEl>
                                        <p:attrNameLst>
                                          <p:attrName>style.visibility</p:attrName>
                                        </p:attrNameLst>
                                      </p:cBhvr>
                                      <p:to>
                                        <p:strVal val="visible"/>
                                      </p:to>
                                    </p:set>
                                    <p:animEffect transition="in" filter="wipe(left)">
                                      <p:cBhvr>
                                        <p:cTn id="36" dur="500"/>
                                        <p:tgtEl>
                                          <p:spTgt spid="4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1">
                                            <p:txEl>
                                              <p:pRg st="1" end="1"/>
                                            </p:txEl>
                                          </p:spTgt>
                                        </p:tgtEl>
                                        <p:attrNameLst>
                                          <p:attrName>style.visibility</p:attrName>
                                        </p:attrNameLst>
                                      </p:cBhvr>
                                      <p:to>
                                        <p:strVal val="visible"/>
                                      </p:to>
                                    </p:set>
                                    <p:animEffect transition="in" filter="wipe(left)">
                                      <p:cBhvr>
                                        <p:cTn id="41" dur="500"/>
                                        <p:tgtEl>
                                          <p:spTgt spid="41">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9"/>
                                        </p:tgtEl>
                                        <p:attrNameLst>
                                          <p:attrName>style.visibility</p:attrName>
                                        </p:attrNameLst>
                                      </p:cBhvr>
                                      <p:to>
                                        <p:strVal val="visible"/>
                                      </p:to>
                                    </p:set>
                                    <p:animEffect transition="in" filter="wipe(left)">
                                      <p:cBhvr>
                                        <p:cTn id="46" dur="500"/>
                                        <p:tgtEl>
                                          <p:spTgt spid="6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left)">
                                      <p:cBhvr>
                                        <p:cTn id="4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39086" y="3867150"/>
            <a:ext cx="11834900" cy="2824243"/>
            <a:chOff x="184495" y="3598518"/>
            <a:chExt cx="11834900" cy="1760444"/>
          </a:xfrm>
        </p:grpSpPr>
        <p:sp>
          <p:nvSpPr>
            <p:cNvPr id="5" name="Rounded Rectangle 4"/>
            <p:cNvSpPr/>
            <p:nvPr/>
          </p:nvSpPr>
          <p:spPr>
            <a:xfrm>
              <a:off x="184495" y="3598518"/>
              <a:ext cx="11834900" cy="176044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6"/>
              <a:ext cx="2342698" cy="553998"/>
              <a:chOff x="1275608" y="6239450"/>
              <a:chExt cx="4592537" cy="1006587"/>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7"/>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119052"/>
            <a:ext cx="11926929" cy="1423430"/>
            <a:chOff x="534987" y="1869705"/>
            <a:chExt cx="23340848" cy="2387356"/>
          </a:xfrm>
        </p:grpSpPr>
        <p:grpSp>
          <p:nvGrpSpPr>
            <p:cNvPr id="21" name="Group 20"/>
            <p:cNvGrpSpPr/>
            <p:nvPr/>
          </p:nvGrpSpPr>
          <p:grpSpPr>
            <a:xfrm>
              <a:off x="534987" y="1869705"/>
              <a:ext cx="23340848" cy="2356356"/>
              <a:chOff x="534987" y="1647866"/>
              <a:chExt cx="23340848" cy="2356356"/>
            </a:xfrm>
          </p:grpSpPr>
          <p:sp>
            <p:nvSpPr>
              <p:cNvPr id="25" name="Rounded Rectangle 24"/>
              <p:cNvSpPr/>
              <p:nvPr/>
            </p:nvSpPr>
            <p:spPr bwMode="auto">
              <a:xfrm>
                <a:off x="755649" y="1720891"/>
                <a:ext cx="23120186"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678140"/>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330447" y="1653394"/>
                  <a:ext cx="2685949"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en-US" sz="3000" dirty="0" smtClean="0">
                      <a:solidFill>
                        <a:schemeClr val="bg1"/>
                      </a:solidFill>
                      <a:latin typeface="Tahoma" pitchFamily="34" charset="0"/>
                      <a:cs typeface="Tahoma" pitchFamily="34" charset="0"/>
                    </a:rPr>
                    <a:t>10</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534987" y="1936625"/>
                  <a:ext cx="22457544" cy="23204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lvl="0" algn="just">
                    <a:lnSpc>
                      <a:spcPct val="115000"/>
                    </a:lnSpc>
                    <a:spcBef>
                      <a:spcPts val="600"/>
                    </a:spcBef>
                    <a:spcAft>
                      <a:spcPts val="0"/>
                    </a:spcAft>
                    <a:buClr>
                      <a:srgbClr val="0000FF"/>
                    </a:buClr>
                    <a:tabLst>
                      <a:tab pos="629920" algn="l"/>
                    </a:tabLst>
                  </a:pPr>
                  <a:r>
                    <a:rPr lang="en-US" sz="2800" dirty="0" smtClean="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Cho hàm số </a:t>
                  </a:r>
                  <a14:m>
                    <m:oMath xmlns:m="http://schemas.openxmlformats.org/officeDocument/2006/math">
                      <m:r>
                        <a:rPr lang="vi-VN" sz="2800" i="1">
                          <a:latin typeface="Cambria Math" panose="02040503050406030204" pitchFamily="18" charset="0"/>
                          <a:ea typeface="Times New Roman" panose="02020603050405020304" pitchFamily="18" charset="0"/>
                        </a:rPr>
                        <m:t>𝑦</m:t>
                      </m:r>
                      <m:r>
                        <a:rPr lang="vi-VN"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vi-VN" sz="2800" i="1">
                              <a:latin typeface="Cambria Math" panose="02040503050406030204" pitchFamily="18" charset="0"/>
                              <a:ea typeface="Times New Roman" panose="02020603050405020304" pitchFamily="18" charset="0"/>
                            </a:rPr>
                            <m:t>𝑥</m:t>
                          </m:r>
                          <m:r>
                            <a:rPr lang="vi-VN" sz="2800" i="1">
                              <a:latin typeface="Cambria Math" panose="02040503050406030204" pitchFamily="18" charset="0"/>
                              <a:ea typeface="Times New Roman" panose="02020603050405020304" pitchFamily="18" charset="0"/>
                            </a:rPr>
                            <m:t>−2</m:t>
                          </m:r>
                        </m:num>
                        <m:den>
                          <m:r>
                            <a:rPr lang="vi-VN" sz="2800" i="1">
                              <a:latin typeface="Cambria Math" panose="02040503050406030204" pitchFamily="18" charset="0"/>
                              <a:ea typeface="Times New Roman" panose="02020603050405020304" pitchFamily="18" charset="0"/>
                            </a:rPr>
                            <m:t>𝑥</m:t>
                          </m:r>
                          <m:r>
                            <a:rPr lang="vi-VN" sz="2800" i="1">
                              <a:latin typeface="Cambria Math" panose="02040503050406030204" pitchFamily="18" charset="0"/>
                              <a:ea typeface="Times New Roman" panose="02020603050405020304" pitchFamily="18" charset="0"/>
                            </a:rPr>
                            <m:t>+1</m:t>
                          </m:r>
                        </m:den>
                      </m:f>
                    </m:oMath>
                  </a14:m>
                  <a:r>
                    <a:rPr lang="vi-VN" sz="2800" dirty="0">
                      <a:latin typeface="Times New Roman" panose="02020603050405020304" pitchFamily="18" charset="0"/>
                      <a:ea typeface="Times New Roman" panose="02020603050405020304" pitchFamily="18" charset="0"/>
                      <a:cs typeface="Times New Roman" panose="02020603050405020304" pitchFamily="18" charset="0"/>
                    </a:rPr>
                    <a:t>. Viết phương trình tiếp tuyến của đồ thị hàm số trên tại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đ</a:t>
                  </a:r>
                  <a:r>
                    <a:rPr lang="vi-VN" sz="2800" dirty="0" smtClean="0">
                      <a:latin typeface="Times New Roman" panose="02020603050405020304" pitchFamily="18" charset="0"/>
                      <a:ea typeface="Times New Roman" panose="02020603050405020304" pitchFamily="18" charset="0"/>
                      <a:cs typeface="Times New Roman" panose="02020603050405020304" pitchFamily="18" charset="0"/>
                    </a:rPr>
                    <a:t>iểm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có hoành độ </a:t>
                  </a:r>
                  <a14:m>
                    <m:oMath xmlns:m="http://schemas.openxmlformats.org/officeDocument/2006/math">
                      <m:sSub>
                        <m:sSubPr>
                          <m:ctrlPr>
                            <a:rPr lang="en-US" sz="2800" i="1">
                              <a:latin typeface="Cambria Math"/>
                              <a:ea typeface="Times New Roman" panose="02020603050405020304" pitchFamily="18" charset="0"/>
                            </a:rPr>
                          </m:ctrlPr>
                        </m:sSubPr>
                        <m:e>
                          <m:r>
                            <a:rPr lang="vi-VN" sz="2800" i="1">
                              <a:latin typeface="Cambria Math" panose="02040503050406030204" pitchFamily="18" charset="0"/>
                              <a:ea typeface="Times New Roman" panose="02020603050405020304" pitchFamily="18" charset="0"/>
                            </a:rPr>
                            <m:t>𝑥</m:t>
                          </m:r>
                        </m:e>
                        <m:sub>
                          <m:r>
                            <a:rPr lang="vi-VN" sz="2800" i="1">
                              <a:latin typeface="Cambria Math" panose="02040503050406030204" pitchFamily="18" charset="0"/>
                              <a:ea typeface="Times New Roman" panose="02020603050405020304" pitchFamily="18" charset="0"/>
                            </a:rPr>
                            <m:t>0</m:t>
                          </m:r>
                        </m:sub>
                      </m:sSub>
                      <m:r>
                        <a:rPr lang="vi-VN" sz="2800" i="1">
                          <a:latin typeface="Cambria Math" panose="02040503050406030204" pitchFamily="18" charset="0"/>
                          <a:ea typeface="Times New Roman" panose="02020603050405020304" pitchFamily="18" charset="0"/>
                        </a:rPr>
                        <m:t>=0</m:t>
                      </m:r>
                    </m:oMath>
                  </a14:m>
                  <a:r>
                    <a:rPr lang="vi-VN"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534987" y="1936625"/>
                  <a:ext cx="22457544" cy="2320436"/>
                </a:xfrm>
                <a:prstGeom prst="rect">
                  <a:avLst/>
                </a:prstGeom>
                <a:blipFill rotWithShape="1">
                  <a:blip r:embed="rId2"/>
                  <a:stretch>
                    <a:fillRect l="-266" r="-266" b="-572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43" name="Action Button: Forward or Next 42">
            <a:hlinkClick r:id="" action="ppaction://hlinkshowjump?jump=nextslide" highlightClick="1"/>
          </p:cNvPr>
          <p:cNvSpPr/>
          <p:nvPr/>
        </p:nvSpPr>
        <p:spPr>
          <a:xfrm>
            <a:off x="11602872" y="605796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grpSp>
        <p:nvGrpSpPr>
          <p:cNvPr id="2" name="Group 1">
            <a:extLst>
              <a:ext uri="{FF2B5EF4-FFF2-40B4-BE49-F238E27FC236}">
                <a16:creationId xmlns="" xmlns:a16="http://schemas.microsoft.com/office/drawing/2014/main" id="{4D0AB9FB-A402-43C6-830F-BAC47ED452D0}"/>
              </a:ext>
            </a:extLst>
          </p:cNvPr>
          <p:cNvGrpSpPr/>
          <p:nvPr/>
        </p:nvGrpSpPr>
        <p:grpSpPr>
          <a:xfrm>
            <a:off x="473163" y="1924050"/>
            <a:ext cx="5279938" cy="617268"/>
            <a:chOff x="1458731" y="6334162"/>
            <a:chExt cx="12606633" cy="1234536"/>
          </a:xfrm>
        </p:grpSpPr>
        <mc:AlternateContent xmlns:mc="http://schemas.openxmlformats.org/markup-compatibility/2006" xmlns:a14="http://schemas.microsoft.com/office/drawing/2010/main">
          <mc:Choice Requires="a14">
            <p:sp>
              <p:nvSpPr>
                <p:cNvPr id="44" name="Rectangle 43">
                  <a:extLst>
                    <a:ext uri="{FF2B5EF4-FFF2-40B4-BE49-F238E27FC236}">
                      <a16:creationId xmlns="" xmlns:a16="http://schemas.microsoft.com/office/drawing/2014/main" id="{0839FD11-1E39-4EBB-A7FB-DEB39691C378}"/>
                    </a:ext>
                  </a:extLst>
                </p:cNvPr>
                <p:cNvSpPr/>
                <p:nvPr/>
              </p:nvSpPr>
              <p:spPr>
                <a:xfrm>
                  <a:off x="2140385" y="6334162"/>
                  <a:ext cx="11924979"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=3</m:t>
                      </m:r>
                      <m:r>
                        <a:rPr lang="en-US" sz="2800" i="1">
                          <a:latin typeface="Cambria Math" panose="02040503050406030204" pitchFamily="18" charset="0"/>
                          <a:ea typeface="Calibri" panose="020F0502020204030204" pitchFamily="34" charset="0"/>
                        </a:rPr>
                        <m:t>𝑥</m:t>
                      </m:r>
                      <m:r>
                        <a:rPr lang="en-US" sz="2800" b="0" i="1" smtClean="0">
                          <a:latin typeface="Cambria Math"/>
                          <a:ea typeface="Calibri" panose="020F0502020204030204" pitchFamily="34" charset="0"/>
                        </a:rPr>
                        <m:t>−2</m:t>
                      </m:r>
                    </m:oMath>
                  </a14:m>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000" b="1" dirty="0">
                    <a:latin typeface="+mj-lt"/>
                    <a:ea typeface="Tahoma" pitchFamily="34" charset="0"/>
                    <a:cs typeface="Tahoma" pitchFamily="34" charset="0"/>
                  </a:endParaRPr>
                </a:p>
              </p:txBody>
            </p:sp>
          </mc:Choice>
          <mc:Fallback xmlns="">
            <p:sp>
              <p:nvSpPr>
                <p:cNvPr id="44" name="Rectangle 43">
                  <a:extLst>
                    <a:ext uri="{FF2B5EF4-FFF2-40B4-BE49-F238E27FC236}">
                      <a16:creationId xmlns:a16="http://schemas.microsoft.com/office/drawing/2014/main" xmlns="" xmlns:a14="http://schemas.microsoft.com/office/drawing/2010/main" id="{0839FD11-1E39-4EBB-A7FB-DEB39691C378}"/>
                    </a:ext>
                  </a:extLst>
                </p:cNvPr>
                <p:cNvSpPr>
                  <a:spLocks noRot="1" noChangeAspect="1" noMove="1" noResize="1" noEditPoints="1" noAdjustHandles="1" noChangeArrowheads="1" noChangeShapeType="1" noTextEdit="1"/>
                </p:cNvSpPr>
                <p:nvPr/>
              </p:nvSpPr>
              <p:spPr>
                <a:xfrm>
                  <a:off x="2140385" y="6334162"/>
                  <a:ext cx="11924979" cy="1234536"/>
                </a:xfrm>
                <a:prstGeom prst="rect">
                  <a:avLst/>
                </a:prstGeom>
                <a:blipFill rotWithShape="1">
                  <a:blip r:embed="rId3"/>
                  <a:stretch>
                    <a:fillRect b="-13761"/>
                  </a:stretch>
                </a:blipFill>
                <a:ln w="19050">
                  <a:solidFill>
                    <a:schemeClr val="bg1"/>
                  </a:solidFill>
                </a:ln>
              </p:spPr>
              <p:txBody>
                <a:bodyPr/>
                <a:lstStyle/>
                <a:p>
                  <a:r>
                    <a:rPr lang="en-US">
                      <a:noFill/>
                    </a:rPr>
                    <a:t> </a:t>
                  </a:r>
                </a:p>
              </p:txBody>
            </p:sp>
          </mc:Fallback>
        </mc:AlternateContent>
        <p:sp>
          <p:nvSpPr>
            <p:cNvPr id="45" name="Oval 44">
              <a:extLst>
                <a:ext uri="{FF2B5EF4-FFF2-40B4-BE49-F238E27FC236}">
                  <a16:creationId xmlns="" xmlns:a16="http://schemas.microsoft.com/office/drawing/2014/main" id="{8634B6D4-DECA-4F71-9C3F-B85DE60414F0}"/>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Tahoma" pitchFamily="34" charset="0"/>
                </a:rPr>
                <a:t>A</a:t>
              </a:r>
              <a:endParaRPr lang="en-US" sz="3000" dirty="0">
                <a:latin typeface="+mj-lt"/>
              </a:endParaRPr>
            </a:p>
          </p:txBody>
        </p:sp>
      </p:grpSp>
      <p:grpSp>
        <p:nvGrpSpPr>
          <p:cNvPr id="46" name="Group 45">
            <a:extLst>
              <a:ext uri="{FF2B5EF4-FFF2-40B4-BE49-F238E27FC236}">
                <a16:creationId xmlns="" xmlns:a16="http://schemas.microsoft.com/office/drawing/2014/main" id="{A2194087-0D43-42CA-A1D2-4373C69CC457}"/>
              </a:ext>
            </a:extLst>
          </p:cNvPr>
          <p:cNvGrpSpPr/>
          <p:nvPr/>
        </p:nvGrpSpPr>
        <p:grpSpPr>
          <a:xfrm>
            <a:off x="523377" y="3075168"/>
            <a:ext cx="5276956" cy="617268"/>
            <a:chOff x="1458731" y="6334162"/>
            <a:chExt cx="13782856" cy="1234536"/>
          </a:xfrm>
        </p:grpSpPr>
        <mc:AlternateContent xmlns:mc="http://schemas.openxmlformats.org/markup-compatibility/2006" xmlns:a14="http://schemas.microsoft.com/office/drawing/2010/main">
          <mc:Choice Requires="a14">
            <p:sp>
              <p:nvSpPr>
                <p:cNvPr id="47" name="Rectangle 46">
                  <a:extLst>
                    <a:ext uri="{FF2B5EF4-FFF2-40B4-BE49-F238E27FC236}">
                      <a16:creationId xmlns="" xmlns:a16="http://schemas.microsoft.com/office/drawing/2014/main" id="{FB0B6341-256C-4170-AF4E-1216E5EDD04C}"/>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800" i="1" smtClean="0">
                          <a:latin typeface="Cambria Math" panose="02040503050406030204" pitchFamily="18" charset="0"/>
                          <a:ea typeface="Calibri" panose="020F0502020204030204" pitchFamily="34" charset="0"/>
                        </a:rPr>
                        <m:t>𝑦</m:t>
                      </m:r>
                      <m:r>
                        <a:rPr lang="en-US" sz="2800" i="1" smtClean="0">
                          <a:latin typeface="Cambria Math" panose="02040503050406030204" pitchFamily="18" charset="0"/>
                          <a:ea typeface="Calibri" panose="020F0502020204030204" pitchFamily="34" charset="0"/>
                        </a:rPr>
                        <m:t>=3</m:t>
                      </m:r>
                      <m:r>
                        <a:rPr lang="en-US" sz="2800" i="1">
                          <a:latin typeface="Cambria Math" panose="02040503050406030204" pitchFamily="18" charset="0"/>
                          <a:ea typeface="Calibri" panose="020F0502020204030204" pitchFamily="34" charset="0"/>
                        </a:rPr>
                        <m:t>𝑥</m:t>
                      </m:r>
                      <m:r>
                        <a:rPr lang="en-US" sz="2800" b="0" i="1" smtClean="0">
                          <a:latin typeface="Cambria Math"/>
                          <a:ea typeface="Calibri" panose="020F0502020204030204" pitchFamily="34" charset="0"/>
                        </a:rPr>
                        <m:t>−</m:t>
                      </m:r>
                    </m:oMath>
                  </a14:m>
                  <a:r>
                    <a:rPr lang="en-US" sz="2800" dirty="0" smtClean="0">
                      <a:latin typeface="Times New Roman" panose="02020603050405020304" pitchFamily="18" charset="0"/>
                      <a:ea typeface="Calibri" panose="020F0502020204030204" pitchFamily="34" charset="0"/>
                      <a:cs typeface="Times New Roman" panose="02020603050405020304" pitchFamily="18" charset="0"/>
                    </a:rPr>
                    <a:t>3.</a:t>
                  </a:r>
                  <a:endParaRPr lang="en-US" sz="3000" b="1" dirty="0">
                    <a:latin typeface="+mj-lt"/>
                    <a:ea typeface="Tahoma" pitchFamily="34" charset="0"/>
                    <a:cs typeface="Tahoma" pitchFamily="34" charset="0"/>
                  </a:endParaRPr>
                </a:p>
              </p:txBody>
            </p:sp>
          </mc:Choice>
          <mc:Fallback xmlns="">
            <p:sp>
              <p:nvSpPr>
                <p:cNvPr id="47" name="Rectangle 46">
                  <a:extLst>
                    <a:ext uri="{FF2B5EF4-FFF2-40B4-BE49-F238E27FC236}">
                      <a16:creationId xmlns:a16="http://schemas.microsoft.com/office/drawing/2014/main" xmlns="" xmlns:a14="http://schemas.microsoft.com/office/drawing/2010/main" id="{FB0B6341-256C-4170-AF4E-1216E5EDD04C}"/>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1">
                  <a:blip r:embed="rId4"/>
                  <a:stretch>
                    <a:fillRect b="-13636"/>
                  </a:stretch>
                </a:blipFill>
                <a:ln w="19050">
                  <a:solidFill>
                    <a:schemeClr val="bg1"/>
                  </a:solidFill>
                </a:ln>
              </p:spPr>
              <p:txBody>
                <a:bodyPr/>
                <a:lstStyle/>
                <a:p>
                  <a:r>
                    <a:rPr lang="en-US">
                      <a:noFill/>
                    </a:rPr>
                    <a:t> </a:t>
                  </a:r>
                </a:p>
              </p:txBody>
            </p:sp>
          </mc:Fallback>
        </mc:AlternateContent>
        <p:sp>
          <p:nvSpPr>
            <p:cNvPr id="48" name="Oval 47">
              <a:extLst>
                <a:ext uri="{FF2B5EF4-FFF2-40B4-BE49-F238E27FC236}">
                  <a16:creationId xmlns="" xmlns:a16="http://schemas.microsoft.com/office/drawing/2014/main" id="{13A7BA64-0BA1-4ADF-A17E-617425026AFB}"/>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B</a:t>
              </a:r>
              <a:endParaRPr lang="en-US" sz="3000" dirty="0">
                <a:latin typeface="+mj-lt"/>
              </a:endParaRPr>
            </a:p>
          </p:txBody>
        </p:sp>
      </p:grpSp>
      <p:grpSp>
        <p:nvGrpSpPr>
          <p:cNvPr id="49" name="Group 48">
            <a:extLst>
              <a:ext uri="{FF2B5EF4-FFF2-40B4-BE49-F238E27FC236}">
                <a16:creationId xmlns="" xmlns:a16="http://schemas.microsoft.com/office/drawing/2014/main" id="{4D274B26-9415-432A-9282-BDEF246F0009}"/>
              </a:ext>
            </a:extLst>
          </p:cNvPr>
          <p:cNvGrpSpPr/>
          <p:nvPr/>
        </p:nvGrpSpPr>
        <p:grpSpPr>
          <a:xfrm>
            <a:off x="6385137" y="3031992"/>
            <a:ext cx="5303205" cy="617268"/>
            <a:chOff x="1458731" y="6334159"/>
            <a:chExt cx="13782856" cy="1234536"/>
          </a:xfrm>
        </p:grpSpPr>
        <mc:AlternateContent xmlns:mc="http://schemas.openxmlformats.org/markup-compatibility/2006" xmlns:a14="http://schemas.microsoft.com/office/drawing/2010/main">
          <mc:Choice Requires="a14">
            <p:sp>
              <p:nvSpPr>
                <p:cNvPr id="63" name="Rectangle 62">
                  <a:extLst>
                    <a:ext uri="{FF2B5EF4-FFF2-40B4-BE49-F238E27FC236}">
                      <a16:creationId xmlns="" xmlns:a16="http://schemas.microsoft.com/office/drawing/2014/main" id="{6E15A8FC-94CE-45FB-8D02-B33F2327F992}"/>
                    </a:ext>
                  </a:extLst>
                </p:cNvPr>
                <p:cNvSpPr/>
                <p:nvPr/>
              </p:nvSpPr>
              <p:spPr>
                <a:xfrm>
                  <a:off x="2140383" y="6334159"/>
                  <a:ext cx="13101204"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900"/>
                    </a:spcBef>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libri" panose="020F0502020204030204" pitchFamily="34" charset="0"/>
                          </a:rPr>
                          <m:t>𝑦</m:t>
                        </m:r>
                        <m:r>
                          <a:rPr lang="en-US" sz="2800" i="1" smtClean="0">
                            <a:latin typeface="Cambria Math" panose="02040503050406030204" pitchFamily="18" charset="0"/>
                            <a:ea typeface="Calibri" panose="020F0502020204030204" pitchFamily="34" charset="0"/>
                          </a:rPr>
                          <m:t>=3</m:t>
                        </m:r>
                        <m:r>
                          <a:rPr lang="en-US" sz="2800" i="1">
                            <a:latin typeface="Cambria Math" panose="02040503050406030204" pitchFamily="18" charset="0"/>
                            <a:ea typeface="Calibri" panose="020F0502020204030204" pitchFamily="34" charset="0"/>
                          </a:rPr>
                          <m:t>𝑥</m:t>
                        </m:r>
                        <m:r>
                          <a:rPr lang="en-US" sz="2800" b="0" i="1" smtClean="0">
                            <a:latin typeface="Cambria Math"/>
                            <a:ea typeface="Calibri" panose="020F0502020204030204" pitchFamily="34" charset="0"/>
                          </a:rPr>
                          <m:t>+</m:t>
                        </m:r>
                        <m:r>
                          <m:rPr>
                            <m:nor/>
                          </m:rPr>
                          <a:rPr lang="en-US" sz="2800" b="0" i="0" smtClean="0">
                            <a:latin typeface="Cambria Math"/>
                            <a:ea typeface="Calibri" panose="020F0502020204030204" pitchFamily="34" charset="0"/>
                          </a:rPr>
                          <m:t>2</m:t>
                        </m:r>
                        <m:r>
                          <m:rPr>
                            <m:nor/>
                          </m:rPr>
                          <a:rPr lang="en-US" sz="2800" dirty="0">
                            <a:latin typeface="Times New Roman" panose="02020603050405020304" pitchFamily="18" charset="0"/>
                            <a:ea typeface="Calibri" panose="020F0502020204030204" pitchFamily="34" charset="0"/>
                            <a:cs typeface="Times New Roman" panose="02020603050405020304" pitchFamily="18" charset="0"/>
                          </a:rPr>
                          <m:t>.</m:t>
                        </m:r>
                      </m:oMath>
                    </m:oMathPara>
                  </a14:m>
                  <a:endParaRPr lang="vi-VN" sz="3000" b="1" dirty="0">
                    <a:latin typeface="+mj-lt"/>
                  </a:endParaRPr>
                </a:p>
              </p:txBody>
            </p:sp>
          </mc:Choice>
          <mc:Fallback xmlns="">
            <p:sp>
              <p:nvSpPr>
                <p:cNvPr id="63" name="Rectangle 62">
                  <a:extLst>
                    <a:ext uri="{FF2B5EF4-FFF2-40B4-BE49-F238E27FC236}">
                      <a16:creationId xmlns:a16="http://schemas.microsoft.com/office/drawing/2014/main" xmlns="" xmlns:a14="http://schemas.microsoft.com/office/drawing/2010/main" id="{6E15A8FC-94CE-45FB-8D02-B33F2327F992}"/>
                    </a:ext>
                  </a:extLst>
                </p:cNvPr>
                <p:cNvSpPr>
                  <a:spLocks noRot="1" noChangeAspect="1" noMove="1" noResize="1" noEditPoints="1" noAdjustHandles="1" noChangeArrowheads="1" noChangeShapeType="1" noTextEdit="1"/>
                </p:cNvSpPr>
                <p:nvPr/>
              </p:nvSpPr>
              <p:spPr>
                <a:xfrm>
                  <a:off x="2140383" y="6334159"/>
                  <a:ext cx="13101204" cy="1234536"/>
                </a:xfrm>
                <a:prstGeom prst="rect">
                  <a:avLst/>
                </a:prstGeom>
                <a:blipFill rotWithShape="1">
                  <a:blip r:embed="rId5"/>
                  <a:stretch>
                    <a:fillRect/>
                  </a:stretch>
                </a:blipFill>
                <a:ln w="19050">
                  <a:solidFill>
                    <a:schemeClr val="bg1"/>
                  </a:solidFill>
                </a:ln>
              </p:spPr>
              <p:txBody>
                <a:bodyPr/>
                <a:lstStyle/>
                <a:p>
                  <a:r>
                    <a:rPr lang="en-US">
                      <a:noFill/>
                    </a:rPr>
                    <a:t> </a:t>
                  </a:r>
                </a:p>
              </p:txBody>
            </p:sp>
          </mc:Fallback>
        </mc:AlternateContent>
        <p:sp>
          <p:nvSpPr>
            <p:cNvPr id="64" name="Oval 63">
              <a:extLst>
                <a:ext uri="{FF2B5EF4-FFF2-40B4-BE49-F238E27FC236}">
                  <a16:creationId xmlns="" xmlns:a16="http://schemas.microsoft.com/office/drawing/2014/main" id="{0D6B711C-CC2A-45AE-A2BD-46B4ECA3D81C}"/>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D</a:t>
              </a:r>
              <a:endParaRPr lang="en-US" sz="3000" dirty="0">
                <a:latin typeface="+mj-lt"/>
              </a:endParaRPr>
            </a:p>
          </p:txBody>
        </p:sp>
      </p:grpSp>
      <p:sp>
        <p:nvSpPr>
          <p:cNvPr id="69" name="Oval 68">
            <a:extLst>
              <a:ext uri="{FF2B5EF4-FFF2-40B4-BE49-F238E27FC236}">
                <a16:creationId xmlns="" xmlns:a16="http://schemas.microsoft.com/office/drawing/2014/main" id="{E148D75C-9524-4005-AADE-77AC280B7203}"/>
              </a:ext>
            </a:extLst>
          </p:cNvPr>
          <p:cNvSpPr/>
          <p:nvPr/>
        </p:nvSpPr>
        <p:spPr>
          <a:xfrm>
            <a:off x="450748" y="2005994"/>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11" name="Rectangle 10">
                <a:extLst>
                  <a:ext uri="{FF2B5EF4-FFF2-40B4-BE49-F238E27FC236}">
                    <a16:creationId xmlns="" xmlns:a16="http://schemas.microsoft.com/office/drawing/2014/main" id="{DC5F5F4E-CEA2-4298-A516-9AB2172DB9B6}"/>
                  </a:ext>
                </a:extLst>
              </p:cNvPr>
              <p:cNvSpPr/>
              <p:nvPr/>
            </p:nvSpPr>
            <p:spPr>
              <a:xfrm>
                <a:off x="1926021" y="4125478"/>
                <a:ext cx="9895215" cy="800594"/>
              </a:xfrm>
              <a:prstGeom prst="rect">
                <a:avLst/>
              </a:prstGeom>
            </p:spPr>
            <p:txBody>
              <a:bodyPr wrap="square" lIns="45711" tIns="22855" rIns="45711" bIns="22855">
                <a:spAutoFit/>
              </a:bodyPr>
              <a:lstStyle/>
              <a:p>
                <a:pPr marL="629920">
                  <a:lnSpc>
                    <a:spcPct val="115000"/>
                  </a:lnSpc>
                  <a:spcAft>
                    <a:spcPts val="800"/>
                  </a:spcAft>
                </a:pPr>
                <a14:m>
                  <m:oMath xmlns:m="http://schemas.openxmlformats.org/officeDocument/2006/math">
                    <m:r>
                      <m:rPr>
                        <m:nor/>
                      </m:rPr>
                      <a:rPr lang="en-US" sz="2800" dirty="0">
                        <a:latin typeface="Times New Roman" panose="02020603050405020304" pitchFamily="18" charset="0"/>
                        <a:ea typeface="Calibri" panose="020F0502020204030204" pitchFamily="34" charset="0"/>
                        <a:cs typeface="Times New Roman" panose="02020603050405020304" pitchFamily="18" charset="0"/>
                      </a:rPr>
                      <m:t>V</m:t>
                    </m:r>
                    <m:r>
                      <m:rPr>
                        <m:nor/>
                      </m:rPr>
                      <a:rPr lang="en-US" sz="2800" dirty="0">
                        <a:latin typeface="Times New Roman" panose="02020603050405020304" pitchFamily="18" charset="0"/>
                        <a:ea typeface="Calibri" panose="020F0502020204030204" pitchFamily="34" charset="0"/>
                        <a:cs typeface="Times New Roman" panose="02020603050405020304" pitchFamily="18" charset="0"/>
                      </a:rPr>
                      <m:t>ớ</m:t>
                    </m:r>
                    <m:r>
                      <m:rPr>
                        <m:nor/>
                      </m:rPr>
                      <a:rPr lang="en-US" sz="2800" dirty="0">
                        <a:latin typeface="Times New Roman" panose="02020603050405020304" pitchFamily="18" charset="0"/>
                        <a:ea typeface="Calibri" panose="020F0502020204030204" pitchFamily="34" charset="0"/>
                        <a:cs typeface="Times New Roman" panose="02020603050405020304" pitchFamily="18" charset="0"/>
                      </a:rPr>
                      <m:t>i</m:t>
                    </m:r>
                    <m:r>
                      <m:rPr>
                        <m:nor/>
                      </m:rPr>
                      <a:rPr lang="en-US" sz="2800" dirty="0">
                        <a:latin typeface="Times New Roman" panose="02020603050405020304" pitchFamily="18" charset="0"/>
                        <a:ea typeface="Calibri" panose="020F0502020204030204" pitchFamily="34" charset="0"/>
                        <a:cs typeface="Times New Roman" panose="02020603050405020304" pitchFamily="18" charset="0"/>
                      </a:rPr>
                      <m:t> </m:t>
                    </m:r>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−2</m:t>
                        </m:r>
                      </m:num>
                      <m:den>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+1</m:t>
                        </m:r>
                      </m:den>
                    </m:f>
                    <m:r>
                      <m:rPr>
                        <m:nor/>
                      </m:rPr>
                      <a:rPr lang="en-US" sz="2800" dirty="0">
                        <a:latin typeface="Times New Roman" panose="02020603050405020304" pitchFamily="18" charset="0"/>
                        <a:ea typeface="Calibri" panose="020F0502020204030204" pitchFamily="34" charset="0"/>
                        <a:cs typeface="Times New Roman" panose="02020603050405020304" pitchFamily="18" charset="0"/>
                      </a:rPr>
                      <m:t> </m:t>
                    </m:r>
                    <m:r>
                      <a:rPr lang="en-US" sz="2800" i="1">
                        <a:latin typeface="Cambria Math" panose="02040503050406030204" pitchFamily="18" charset="0"/>
                        <a:ea typeface="Calibri" panose="020F0502020204030204" pitchFamily="34" charset="0"/>
                      </a:rPr>
                      <m:t>⇒</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𝑦</m:t>
                        </m:r>
                      </m:e>
                      <m:sup>
                        <m:r>
                          <a:rPr lang="en-US" sz="2800" i="1">
                            <a:latin typeface="Cambria Math" panose="02040503050406030204" pitchFamily="18" charset="0"/>
                            <a:ea typeface="Calibri" panose="020F0502020204030204" pitchFamily="34" charset="0"/>
                          </a:rPr>
                          <m:t>′</m:t>
                        </m:r>
                      </m:sup>
                    </m:sSup>
                    <m:r>
                      <a:rPr lang="en-US" sz="2800" i="1">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r>
                          <a:rPr lang="en-US" sz="2800" i="1">
                            <a:latin typeface="Cambria Math" panose="02040503050406030204" pitchFamily="18" charset="0"/>
                            <a:ea typeface="Calibri" panose="020F0502020204030204" pitchFamily="34" charset="0"/>
                          </a:rPr>
                          <m:t>3</m:t>
                        </m:r>
                      </m:num>
                      <m:den>
                        <m:sSup>
                          <m:sSupPr>
                            <m:ctrlPr>
                              <a:rPr lang="en-US" sz="2800" i="1">
                                <a:latin typeface="Cambria Math"/>
                                <a:ea typeface="Calibri" panose="020F0502020204030204" pitchFamily="34" charset="0"/>
                              </a:rPr>
                            </m:ctrlPr>
                          </m:sSupPr>
                          <m:e>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+1</m:t>
                                </m:r>
                              </m:e>
                            </m:d>
                          </m:e>
                          <m:sup>
                            <m:r>
                              <a:rPr lang="en-US" sz="2800" i="1">
                                <a:latin typeface="Cambria Math" panose="02040503050406030204" pitchFamily="18" charset="0"/>
                                <a:ea typeface="Calibri" panose="020F0502020204030204" pitchFamily="34" charset="0"/>
                              </a:rPr>
                              <m:t>2</m:t>
                            </m:r>
                          </m:sup>
                        </m:sSup>
                      </m:den>
                    </m:f>
                    <m:r>
                      <m:rPr>
                        <m:nor/>
                      </m:rPr>
                      <a:rPr lang="en-US" sz="2800" dirty="0">
                        <a:latin typeface="Times New Roman" panose="02020603050405020304" pitchFamily="18" charset="0"/>
                        <a:ea typeface="Calibri" panose="020F0502020204030204" pitchFamily="34" charset="0"/>
                        <a:cs typeface="Times New Roman" panose="02020603050405020304" pitchFamily="18" charset="0"/>
                      </a:rPr>
                      <m:t>. </m:t>
                    </m:r>
                    <m:r>
                      <m:rPr>
                        <m:nor/>
                      </m:rPr>
                      <a:rPr lang="en-US" sz="2800" dirty="0" err="1">
                        <a:latin typeface="Times New Roman" panose="02020603050405020304" pitchFamily="18" charset="0"/>
                        <a:ea typeface="Calibri" panose="020F0502020204030204" pitchFamily="34" charset="0"/>
                        <a:cs typeface="Times New Roman" panose="02020603050405020304" pitchFamily="18" charset="0"/>
                      </a:rPr>
                      <m:t>Suy</m:t>
                    </m:r>
                    <m:r>
                      <m:rPr>
                        <m:nor/>
                      </m:rPr>
                      <a:rPr lang="en-US" sz="2800" dirty="0">
                        <a:latin typeface="Times New Roman" panose="02020603050405020304" pitchFamily="18" charset="0"/>
                        <a:ea typeface="Calibri" panose="020F0502020204030204" pitchFamily="34" charset="0"/>
                        <a:cs typeface="Times New Roman" panose="02020603050405020304" pitchFamily="18" charset="0"/>
                      </a:rPr>
                      <m:t> </m:t>
                    </m:r>
                    <m:r>
                      <m:rPr>
                        <m:nor/>
                      </m:rPr>
                      <a:rPr lang="en-US" sz="2800" dirty="0">
                        <a:latin typeface="Times New Roman" panose="02020603050405020304" pitchFamily="18" charset="0"/>
                        <a:ea typeface="Calibri" panose="020F0502020204030204" pitchFamily="34" charset="0"/>
                        <a:cs typeface="Times New Roman" panose="02020603050405020304" pitchFamily="18" charset="0"/>
                      </a:rPr>
                      <m:t>ra</m:t>
                    </m:r>
                    <m:r>
                      <a:rPr lang="en-US" sz="2800">
                        <a:latin typeface="Cambria Math" panose="02040503050406030204" pitchFamily="18" charset="0"/>
                        <a:ea typeface="Calibri" panose="020F0502020204030204" pitchFamily="34" charset="0"/>
                      </a:rPr>
                      <m:t> </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𝑦</m:t>
                        </m:r>
                      </m:e>
                      <m:sup>
                        <m:r>
                          <a:rPr lang="en-US" sz="2800" i="1">
                            <a:latin typeface="Cambria Math" panose="02040503050406030204" pitchFamily="18" charset="0"/>
                            <a:ea typeface="Calibri" panose="020F0502020204030204" pitchFamily="34" charset="0"/>
                          </a:rPr>
                          <m:t>′</m:t>
                        </m:r>
                      </m:sup>
                    </m:sSup>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0</m:t>
                        </m:r>
                      </m:e>
                    </m:d>
                    <m:r>
                      <a:rPr lang="en-US" sz="2800" i="1">
                        <a:latin typeface="Cambria Math" panose="02040503050406030204" pitchFamily="18" charset="0"/>
                        <a:ea typeface="Calibri" panose="020F0502020204030204" pitchFamily="34" charset="0"/>
                      </a:rPr>
                      <m:t>=3,</m:t>
                    </m:r>
                    <m:r>
                      <a:rPr lang="en-US" sz="2800" i="1">
                        <a:latin typeface="Cambria Math" panose="02040503050406030204" pitchFamily="18" charset="0"/>
                        <a:ea typeface="Calibri" panose="020F0502020204030204" pitchFamily="34" charset="0"/>
                      </a:rPr>
                      <m:t>𝑦</m:t>
                    </m:r>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0</m:t>
                        </m:r>
                      </m:e>
                    </m:d>
                    <m:r>
                      <a:rPr lang="en-US" sz="2800" i="1">
                        <a:latin typeface="Cambria Math" panose="02040503050406030204" pitchFamily="18" charset="0"/>
                        <a:ea typeface="Calibri" panose="020F0502020204030204" pitchFamily="34" charset="0"/>
                      </a:rPr>
                      <m:t>=−2⇒</m:t>
                    </m:r>
                    <m:r>
                      <a:rPr lang="en-US" sz="2400" i="1">
                        <a:latin typeface="Cambria Math" panose="02040503050406030204" pitchFamily="18" charset="0"/>
                        <a:ea typeface="Calibri" panose="020F0502020204030204" pitchFamily="34" charset="0"/>
                      </a:rPr>
                      <m:t> </m:t>
                    </m:r>
                  </m:oMath>
                </a14:m>
                <a:r>
                  <a:rPr lang="fr-FR"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b="1"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11" name="Rectangle 10">
                <a:extLst>
                  <a:ext uri="{FF2B5EF4-FFF2-40B4-BE49-F238E27FC236}">
                    <a16:creationId xmlns:a16="http://schemas.microsoft.com/office/drawing/2014/main" xmlns="" xmlns:a14="http://schemas.microsoft.com/office/drawing/2010/main" id="{DC5F5F4E-CEA2-4298-A516-9AB2172DB9B6}"/>
                  </a:ext>
                </a:extLst>
              </p:cNvPr>
              <p:cNvSpPr>
                <a:spLocks noRot="1" noChangeAspect="1" noMove="1" noResize="1" noEditPoints="1" noAdjustHandles="1" noChangeArrowheads="1" noChangeShapeType="1" noTextEdit="1"/>
              </p:cNvSpPr>
              <p:nvPr/>
            </p:nvSpPr>
            <p:spPr>
              <a:xfrm>
                <a:off x="1926021" y="4125478"/>
                <a:ext cx="9895215" cy="800594"/>
              </a:xfrm>
              <a:prstGeom prst="rect">
                <a:avLst/>
              </a:prstGeom>
              <a:blipFill rotWithShape="1">
                <a:blip r:embed="rId6"/>
                <a:stretch>
                  <a:fillRect/>
                </a:stretch>
              </a:blipFill>
            </p:spPr>
            <p:txBody>
              <a:bodyPr/>
              <a:lstStyle/>
              <a:p>
                <a:r>
                  <a:rPr lang="en-US">
                    <a:noFill/>
                  </a:rPr>
                  <a:t> </a:t>
                </a:r>
              </a:p>
            </p:txBody>
          </p:sp>
        </mc:Fallback>
      </mc:AlternateContent>
      <p:grpSp>
        <p:nvGrpSpPr>
          <p:cNvPr id="50" name="Group 49">
            <a:extLst>
              <a:ext uri="{FF2B5EF4-FFF2-40B4-BE49-F238E27FC236}">
                <a16:creationId xmlns="" xmlns:a16="http://schemas.microsoft.com/office/drawing/2014/main" id="{4D274B26-9415-432A-9282-BDEF246F0009}"/>
              </a:ext>
            </a:extLst>
          </p:cNvPr>
          <p:cNvGrpSpPr/>
          <p:nvPr/>
        </p:nvGrpSpPr>
        <p:grpSpPr>
          <a:xfrm>
            <a:off x="6385137" y="1962150"/>
            <a:ext cx="5303205" cy="617268"/>
            <a:chOff x="1458731" y="6334162"/>
            <a:chExt cx="13782856" cy="1234536"/>
          </a:xfrm>
        </p:grpSpPr>
        <mc:AlternateContent xmlns:mc="http://schemas.openxmlformats.org/markup-compatibility/2006" xmlns:a14="http://schemas.microsoft.com/office/drawing/2010/main">
          <mc:Choice Requires="a14">
            <p:sp>
              <p:nvSpPr>
                <p:cNvPr id="51" name="Rectangle 50">
                  <a:extLst>
                    <a:ext uri="{FF2B5EF4-FFF2-40B4-BE49-F238E27FC236}">
                      <a16:creationId xmlns="" xmlns:a16="http://schemas.microsoft.com/office/drawing/2014/main" id="{6E15A8FC-94CE-45FB-8D02-B33F2327F992}"/>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900"/>
                    </a:spcBef>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libri" panose="020F0502020204030204" pitchFamily="34" charset="0"/>
                          </a:rPr>
                          <m:t>𝑦</m:t>
                        </m:r>
                        <m:r>
                          <a:rPr lang="en-US" sz="2800" i="1" smtClean="0">
                            <a:latin typeface="Cambria Math" panose="02040503050406030204" pitchFamily="18" charset="0"/>
                            <a:ea typeface="Calibri" panose="020F0502020204030204" pitchFamily="34" charset="0"/>
                          </a:rPr>
                          <m:t>=−3</m:t>
                        </m:r>
                        <m:r>
                          <a:rPr lang="en-US" sz="2800" i="1">
                            <a:latin typeface="Cambria Math" panose="02040503050406030204" pitchFamily="18" charset="0"/>
                            <a:ea typeface="Calibri" panose="020F0502020204030204" pitchFamily="34" charset="0"/>
                          </a:rPr>
                          <m:t>𝑥</m:t>
                        </m:r>
                        <m:r>
                          <m:rPr>
                            <m:nor/>
                          </m:rPr>
                          <a:rPr lang="en-US" sz="2800" b="0" i="0" smtClean="0">
                            <a:latin typeface="Cambria Math" panose="02040503050406030204" pitchFamily="18" charset="0"/>
                            <a:ea typeface="Calibri" panose="020F0502020204030204" pitchFamily="34" charset="0"/>
                          </a:rPr>
                          <m:t> −2</m:t>
                        </m:r>
                        <m:r>
                          <m:rPr>
                            <m:nor/>
                          </m:rPr>
                          <a:rPr lang="en-US" sz="2800" dirty="0">
                            <a:latin typeface="Times New Roman" panose="02020603050405020304" pitchFamily="18" charset="0"/>
                            <a:ea typeface="Calibri" panose="020F0502020204030204" pitchFamily="34" charset="0"/>
                            <a:cs typeface="Times New Roman" panose="02020603050405020304" pitchFamily="18" charset="0"/>
                          </a:rPr>
                          <m:t>.</m:t>
                        </m:r>
                      </m:oMath>
                    </m:oMathPara>
                  </a14:m>
                  <a:endParaRPr lang="vi-VN" sz="3000" b="1" dirty="0">
                    <a:latin typeface="+mj-lt"/>
                  </a:endParaRPr>
                </a:p>
              </p:txBody>
            </p:sp>
          </mc:Choice>
          <mc:Fallback xmlns="">
            <p:sp>
              <p:nvSpPr>
                <p:cNvPr id="51" name="Rectangle 50">
                  <a:extLst>
                    <a:ext uri="{FF2B5EF4-FFF2-40B4-BE49-F238E27FC236}">
                      <a16:creationId xmlns:a16="http://schemas.microsoft.com/office/drawing/2014/main" xmlns="" xmlns:a14="http://schemas.microsoft.com/office/drawing/2010/main" id="{6E15A8FC-94CE-45FB-8D02-B33F2327F992}"/>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1">
                  <a:blip r:embed="rId7"/>
                  <a:stretch>
                    <a:fillRect/>
                  </a:stretch>
                </a:blipFill>
                <a:ln w="19050">
                  <a:solidFill>
                    <a:schemeClr val="bg1"/>
                  </a:solidFill>
                </a:ln>
              </p:spPr>
              <p:txBody>
                <a:bodyPr/>
                <a:lstStyle/>
                <a:p>
                  <a:r>
                    <a:rPr lang="en-US">
                      <a:noFill/>
                    </a:rPr>
                    <a:t> </a:t>
                  </a:r>
                </a:p>
              </p:txBody>
            </p:sp>
          </mc:Fallback>
        </mc:AlternateContent>
        <p:sp>
          <p:nvSpPr>
            <p:cNvPr id="52" name="Oval 51">
              <a:extLst>
                <a:ext uri="{FF2B5EF4-FFF2-40B4-BE49-F238E27FC236}">
                  <a16:creationId xmlns="" xmlns:a16="http://schemas.microsoft.com/office/drawing/2014/main" id="{0D6B711C-CC2A-45AE-A2BD-46B4ECA3D81C}"/>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C</a:t>
              </a:r>
              <a:endParaRPr lang="en-US" sz="3000" dirty="0">
                <a:latin typeface="+mj-lt"/>
              </a:endParaRPr>
            </a:p>
          </p:txBody>
        </p:sp>
      </p:grpSp>
      <mc:AlternateContent xmlns:mc="http://schemas.openxmlformats.org/markup-compatibility/2006" xmlns:a14="http://schemas.microsoft.com/office/drawing/2010/main">
        <mc:Choice Requires="a14">
          <p:sp>
            <p:nvSpPr>
              <p:cNvPr id="41" name="Rectangle 40">
                <a:extLst>
                  <a:ext uri="{FF2B5EF4-FFF2-40B4-BE49-F238E27FC236}">
                    <a16:creationId xmlns="" xmlns:a16="http://schemas.microsoft.com/office/drawing/2014/main" id="{DC5F5F4E-CEA2-4298-A516-9AB2172DB9B6}"/>
                  </a:ext>
                </a:extLst>
              </p:cNvPr>
              <p:cNvSpPr/>
              <p:nvPr/>
            </p:nvSpPr>
            <p:spPr>
              <a:xfrm>
                <a:off x="1042617" y="5182312"/>
                <a:ext cx="10618790" cy="1100804"/>
              </a:xfrm>
              <a:prstGeom prst="rect">
                <a:avLst/>
              </a:prstGeom>
            </p:spPr>
            <p:txBody>
              <a:bodyPr wrap="square" lIns="45711" tIns="22855" rIns="45711" bIns="22855">
                <a:spAutoFit/>
              </a:bodyPr>
              <a:lstStyle/>
              <a:p>
                <a:pPr marL="629920">
                  <a:lnSpc>
                    <a:spcPct val="115000"/>
                  </a:lnSpc>
                  <a:spcAft>
                    <a:spcPts val="800"/>
                  </a:spcAft>
                </a:pPr>
                <a14:m>
                  <m:oMathPara xmlns:m="http://schemas.openxmlformats.org/officeDocument/2006/math">
                    <m:oMathParaPr>
                      <m:jc m:val="centerGroup"/>
                    </m:oMathParaPr>
                    <m:oMath xmlns:m="http://schemas.openxmlformats.org/officeDocument/2006/math">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ph</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ươ</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ng</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 </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tr</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ì</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nh</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 </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ti</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ế</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p</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 </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tuy</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ế</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n</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 </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c</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ủ</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a</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 đồ </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th</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ị </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h</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à</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m</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 </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s</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ố </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tr</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ê</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n</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 </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t</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ạ</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i</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 đ</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i</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ể</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m</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 </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c</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ó </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ho</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à</m:t>
                      </m:r>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nh</m:t>
                      </m:r>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độ </m:t>
                      </m:r>
                      <m:sSub>
                        <m:sSubPr>
                          <m:ctrlPr>
                            <a:rPr lang="en-US" sz="2400" i="1">
                              <a:latin typeface="Cambria Math"/>
                              <a:ea typeface="Calibri" panose="020F0502020204030204" pitchFamily="34" charset="0"/>
                            </a:rPr>
                          </m:ctrlPr>
                        </m:sSubPr>
                        <m:e>
                          <m:r>
                            <a:rPr lang="en-US" sz="2400" i="1">
                              <a:latin typeface="Cambria Math" panose="02040503050406030204" pitchFamily="18" charset="0"/>
                              <a:ea typeface="Calibri" panose="020F0502020204030204" pitchFamily="34" charset="0"/>
                            </a:rPr>
                            <m:t>𝑥</m:t>
                          </m:r>
                        </m:e>
                        <m:sub>
                          <m:r>
                            <a:rPr lang="en-US" sz="2400" i="1">
                              <a:latin typeface="Cambria Math" panose="02040503050406030204" pitchFamily="18" charset="0"/>
                              <a:ea typeface="Calibri" panose="020F0502020204030204" pitchFamily="34" charset="0"/>
                            </a:rPr>
                            <m:t>0</m:t>
                          </m:r>
                        </m:sub>
                      </m:sSub>
                      <m:r>
                        <a:rPr lang="en-US" sz="2400" i="1">
                          <a:latin typeface="Cambria Math" panose="02040503050406030204" pitchFamily="18" charset="0"/>
                          <a:ea typeface="Calibri" panose="020F0502020204030204" pitchFamily="34" charset="0"/>
                        </a:rPr>
                        <m:t>=0</m:t>
                      </m:r>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 </m:t>
                      </m:r>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l</m:t>
                      </m:r>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à:</m:t>
                      </m:r>
                    </m:oMath>
                  </m:oMathPara>
                </a14:m>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spcAft>
                    <a:spcPts val="800"/>
                  </a:spcAft>
                </a:pPr>
                <a14:m>
                  <m:oMathPara xmlns:m="http://schemas.openxmlformats.org/officeDocument/2006/math">
                    <m:oMathParaPr>
                      <m:jc m:val="centerGroup"/>
                    </m:oMathParaPr>
                    <m:oMath xmlns:m="http://schemas.openxmlformats.org/officeDocument/2006/math">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 </m:t>
                      </m:r>
                      <m:r>
                        <a:rPr lang="en-US" sz="2400" i="1">
                          <a:latin typeface="Cambria Math" panose="02040503050406030204" pitchFamily="18" charset="0"/>
                          <a:ea typeface="Calibri" panose="020F0502020204030204" pitchFamily="34" charset="0"/>
                        </a:rPr>
                        <m:t>𝑦</m:t>
                      </m:r>
                      <m:r>
                        <a:rPr lang="en-US" sz="2400" i="1">
                          <a:latin typeface="Cambria Math" panose="02040503050406030204" pitchFamily="18" charset="0"/>
                          <a:ea typeface="Calibri" panose="020F0502020204030204" pitchFamily="34" charset="0"/>
                        </a:rPr>
                        <m:t>=3</m:t>
                      </m:r>
                      <m:d>
                        <m:dPr>
                          <m:ctrlPr>
                            <a:rPr lang="en-US" sz="2400" i="1">
                              <a:latin typeface="Cambria Math"/>
                              <a:ea typeface="Calibri" panose="020F0502020204030204" pitchFamily="34" charset="0"/>
                            </a:rPr>
                          </m:ctrlPr>
                        </m:dPr>
                        <m:e>
                          <m:r>
                            <a:rPr lang="en-US" sz="2400" i="1">
                              <a:latin typeface="Cambria Math" panose="02040503050406030204" pitchFamily="18" charset="0"/>
                              <a:ea typeface="Calibri" panose="020F0502020204030204" pitchFamily="34" charset="0"/>
                            </a:rPr>
                            <m:t>𝑥</m:t>
                          </m:r>
                          <m:r>
                            <a:rPr lang="en-US" sz="2400" i="1">
                              <a:latin typeface="Cambria Math" panose="02040503050406030204" pitchFamily="18" charset="0"/>
                              <a:ea typeface="Calibri" panose="020F0502020204030204" pitchFamily="34" charset="0"/>
                            </a:rPr>
                            <m:t>−0</m:t>
                          </m:r>
                        </m:e>
                      </m:d>
                      <m:r>
                        <a:rPr lang="en-US" sz="2400" i="1">
                          <a:latin typeface="Cambria Math" panose="02040503050406030204" pitchFamily="18" charset="0"/>
                          <a:ea typeface="Calibri" panose="020F0502020204030204" pitchFamily="34" charset="0"/>
                        </a:rPr>
                        <m:t>−2⇔</m:t>
                      </m:r>
                      <m:r>
                        <a:rPr lang="en-US" sz="2400" i="1">
                          <a:latin typeface="Cambria Math" panose="02040503050406030204" pitchFamily="18" charset="0"/>
                          <a:ea typeface="Calibri" panose="020F0502020204030204" pitchFamily="34" charset="0"/>
                        </a:rPr>
                        <m:t>𝑦</m:t>
                      </m:r>
                      <m:r>
                        <a:rPr lang="en-US" sz="2400" i="1">
                          <a:latin typeface="Cambria Math" panose="02040503050406030204" pitchFamily="18" charset="0"/>
                          <a:ea typeface="Calibri" panose="020F0502020204030204" pitchFamily="34" charset="0"/>
                        </a:rPr>
                        <m:t>=3</m:t>
                      </m:r>
                      <m:r>
                        <a:rPr lang="en-US" sz="2400" i="1">
                          <a:latin typeface="Cambria Math" panose="02040503050406030204" pitchFamily="18" charset="0"/>
                          <a:ea typeface="Calibri" panose="020F0502020204030204" pitchFamily="34" charset="0"/>
                        </a:rPr>
                        <m:t>𝑥</m:t>
                      </m:r>
                      <m:r>
                        <a:rPr lang="en-US" sz="2400" i="1">
                          <a:latin typeface="Cambria Math" panose="02040503050406030204" pitchFamily="18" charset="0"/>
                          <a:ea typeface="Calibri" panose="020F0502020204030204" pitchFamily="34" charset="0"/>
                        </a:rPr>
                        <m:t>−2</m:t>
                      </m:r>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m:t>
                      </m:r>
                    </m:oMath>
                  </m:oMathPara>
                </a14:m>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1" name="Rectangle 40">
                <a:extLst>
                  <a:ext uri="{FF2B5EF4-FFF2-40B4-BE49-F238E27FC236}">
                    <a16:creationId xmlns:a16="http://schemas.microsoft.com/office/drawing/2014/main" xmlns="" xmlns:a14="http://schemas.microsoft.com/office/drawing/2010/main" id="{DC5F5F4E-CEA2-4298-A516-9AB2172DB9B6}"/>
                  </a:ext>
                </a:extLst>
              </p:cNvPr>
              <p:cNvSpPr>
                <a:spLocks noRot="1" noChangeAspect="1" noMove="1" noResize="1" noEditPoints="1" noAdjustHandles="1" noChangeArrowheads="1" noChangeShapeType="1" noTextEdit="1"/>
              </p:cNvSpPr>
              <p:nvPr/>
            </p:nvSpPr>
            <p:spPr>
              <a:xfrm>
                <a:off x="1042617" y="5182312"/>
                <a:ext cx="10618790" cy="1100804"/>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0070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500"/>
                                        <p:tgtEl>
                                          <p:spTgt spid="46"/>
                                        </p:tgtEl>
                                      </p:cBhvr>
                                    </p:animEffect>
                                  </p:childTnLst>
                                </p:cTn>
                              </p:par>
                              <p:par>
                                <p:cTn id="11" presetID="22" presetClass="entr" presetSubtype="8"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par>
                                <p:cTn id="14" presetID="22" presetClass="entr" presetSubtype="8"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wipe(left)">
                                      <p:cBhvr>
                                        <p:cTn id="16" dur="500"/>
                                        <p:tgtEl>
                                          <p:spTgt spid="5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left)">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wipe(left)">
                                      <p:cBhvr>
                                        <p:cTn id="26" dur="500"/>
                                        <p:tgtEl>
                                          <p:spTgt spid="1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
                                            <p:txEl>
                                              <p:pRg st="0" end="0"/>
                                            </p:txEl>
                                          </p:spTgt>
                                        </p:tgtEl>
                                        <p:attrNameLst>
                                          <p:attrName>style.visibility</p:attrName>
                                        </p:attrNameLst>
                                      </p:cBhvr>
                                      <p:to>
                                        <p:strVal val="visible"/>
                                      </p:to>
                                    </p:set>
                                    <p:animEffect transition="in" filter="wipe(left)">
                                      <p:cBhvr>
                                        <p:cTn id="31" dur="500"/>
                                        <p:tgtEl>
                                          <p:spTgt spid="4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1">
                                            <p:txEl>
                                              <p:pRg st="1" end="1"/>
                                            </p:txEl>
                                          </p:spTgt>
                                        </p:tgtEl>
                                        <p:attrNameLst>
                                          <p:attrName>style.visibility</p:attrName>
                                        </p:attrNameLst>
                                      </p:cBhvr>
                                      <p:to>
                                        <p:strVal val="visible"/>
                                      </p:to>
                                    </p:set>
                                    <p:animEffect transition="in" filter="wipe(left)">
                                      <p:cBhvr>
                                        <p:cTn id="36" dur="500"/>
                                        <p:tgtEl>
                                          <p:spTgt spid="41">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wipe(left)">
                                      <p:cBhvr>
                                        <p:cTn id="41" dur="500"/>
                                        <p:tgtEl>
                                          <p:spTgt spid="6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left)">
                                      <p:cBhvr>
                                        <p:cTn id="4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9668" y="2489581"/>
            <a:ext cx="11839935" cy="4177919"/>
            <a:chOff x="184495" y="3636269"/>
            <a:chExt cx="11834900" cy="4481564"/>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 name="Group 5"/>
            <p:cNvGrpSpPr/>
            <p:nvPr/>
          </p:nvGrpSpPr>
          <p:grpSpPr>
            <a:xfrm>
              <a:off x="203200" y="3636269"/>
              <a:ext cx="2342698" cy="594262"/>
              <a:chOff x="1275608" y="6239450"/>
              <a:chExt cx="4592537" cy="1079747"/>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1939" cy="1079747"/>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8" y="45025"/>
            <a:ext cx="12099375" cy="1344149"/>
            <a:chOff x="534987" y="1869705"/>
            <a:chExt cx="23719158"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328128" y="1653394"/>
                  <a:ext cx="2690581"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11</a:t>
                  </a:r>
                </a:p>
              </p:txBody>
            </p:sp>
          </p:grpSp>
        </p:grpSp>
        <mc:AlternateContent xmlns:mc="http://schemas.openxmlformats.org/markup-compatibility/2006" xmlns:a14="http://schemas.microsoft.com/office/drawing/2010/main">
          <mc:Choice Requires="a14">
            <p:sp>
              <p:nvSpPr>
                <p:cNvPr id="23" name="Rectangle 22"/>
                <p:cNvSpPr/>
                <p:nvPr/>
              </p:nvSpPr>
              <p:spPr>
                <a:xfrm>
                  <a:off x="3682433" y="1933278"/>
                  <a:ext cx="20571712" cy="20581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ctr" fontAlgn="base">
                    <a:buClr>
                      <a:srgbClr val="0000FF"/>
                    </a:buClr>
                    <a:tabLst>
                      <a:tab pos="629826" algn="l"/>
                    </a:tabLst>
                  </a:pPr>
                  <a:r>
                    <a:rPr lang="vi-VN" sz="2800" dirty="0">
                      <a:latin typeface="Times New Roman" panose="02020603050405020304" pitchFamily="18" charset="0"/>
                      <a:ea typeface="Times New Roman" panose="02020603050405020304" pitchFamily="18" charset="0"/>
                    </a:rPr>
                    <a:t>Phương trình tiếp tuyến của đồ thị hàm số </a:t>
                  </a:r>
                  <a14:m>
                    <m:oMath xmlns:m="http://schemas.openxmlformats.org/officeDocument/2006/math">
                      <m:r>
                        <a:rPr lang="vi-VN" sz="2800" i="1">
                          <a:latin typeface="Cambria Math" panose="02040503050406030204" pitchFamily="18" charset="0"/>
                          <a:ea typeface="Times New Roman" panose="02020603050405020304" pitchFamily="18" charset="0"/>
                        </a:rPr>
                        <m:t>𝑦</m:t>
                      </m:r>
                      <m:r>
                        <a:rPr lang="vi-VN"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vi-VN" sz="2800" i="1">
                              <a:latin typeface="Cambria Math" panose="02040503050406030204" pitchFamily="18" charset="0"/>
                              <a:ea typeface="Times New Roman" panose="02020603050405020304" pitchFamily="18" charset="0"/>
                            </a:rPr>
                            <m:t>−</m:t>
                          </m:r>
                          <m:r>
                            <a:rPr lang="vi-VN" sz="2800" i="1">
                              <a:latin typeface="Cambria Math" panose="02040503050406030204" pitchFamily="18" charset="0"/>
                              <a:ea typeface="Times New Roman" panose="02020603050405020304" pitchFamily="18" charset="0"/>
                            </a:rPr>
                            <m:t>𝑥</m:t>
                          </m:r>
                          <m:r>
                            <a:rPr lang="vi-VN" sz="2800" i="1">
                              <a:latin typeface="Cambria Math" panose="02040503050406030204" pitchFamily="18" charset="0"/>
                              <a:ea typeface="Times New Roman" panose="02020603050405020304" pitchFamily="18" charset="0"/>
                            </a:rPr>
                            <m:t>+3</m:t>
                          </m:r>
                        </m:num>
                        <m:den>
                          <m:r>
                            <a:rPr lang="vi-VN" sz="2800" i="1">
                              <a:latin typeface="Cambria Math" panose="02040503050406030204" pitchFamily="18" charset="0"/>
                              <a:ea typeface="Times New Roman" panose="02020603050405020304" pitchFamily="18" charset="0"/>
                            </a:rPr>
                            <m:t>𝑥</m:t>
                          </m:r>
                          <m:r>
                            <a:rPr lang="vi-VN" sz="2800" i="1">
                              <a:latin typeface="Cambria Math" panose="02040503050406030204" pitchFamily="18" charset="0"/>
                              <a:ea typeface="Times New Roman" panose="02020603050405020304" pitchFamily="18" charset="0"/>
                            </a:rPr>
                            <m:t>−1</m:t>
                          </m:r>
                        </m:den>
                      </m:f>
                    </m:oMath>
                  </a14:m>
                  <a:r>
                    <a:rPr lang="en-US"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tại điểm có </a:t>
                  </a:r>
                  <a:r>
                    <a:rPr lang="en-US"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hoành độ </a:t>
                  </a:r>
                  <a14:m>
                    <m:oMath xmlns:m="http://schemas.openxmlformats.org/officeDocument/2006/math">
                      <m:r>
                        <a:rPr lang="vi-VN" sz="2800" i="1">
                          <a:latin typeface="Cambria Math" panose="02040503050406030204" pitchFamily="18" charset="0"/>
                          <a:ea typeface="Times New Roman" panose="02020603050405020304" pitchFamily="18" charset="0"/>
                        </a:rPr>
                        <m:t>𝑥</m:t>
                      </m:r>
                      <m:r>
                        <a:rPr lang="vi-VN" sz="2800" i="1">
                          <a:latin typeface="Cambria Math" panose="02040503050406030204" pitchFamily="18" charset="0"/>
                          <a:ea typeface="Times New Roman" panose="02020603050405020304" pitchFamily="18" charset="0"/>
                        </a:rPr>
                        <m:t>=0</m:t>
                      </m:r>
                    </m:oMath>
                  </a14:m>
                  <a:r>
                    <a:rPr lang="vi-VN" sz="2800" dirty="0">
                      <a:latin typeface="Times New Roman" panose="02020603050405020304" pitchFamily="18" charset="0"/>
                      <a:ea typeface="Times New Roman" panose="02020603050405020304" pitchFamily="18" charset="0"/>
                    </a:rPr>
                    <a:t> </a:t>
                  </a:r>
                  <a:r>
                    <a:rPr lang="vi-VN" sz="2800" dirty="0" smtClean="0">
                      <a:latin typeface="Times New Roman" panose="02020603050405020304" pitchFamily="18" charset="0"/>
                      <a:ea typeface="Times New Roman" panose="02020603050405020304" pitchFamily="18" charset="0"/>
                    </a:rPr>
                    <a:t>là</a:t>
                  </a:r>
                  <a:r>
                    <a:rPr lang="en-US" sz="2800" dirty="0" smtClean="0">
                      <a:latin typeface="Times New Roman" panose="02020603050405020304" pitchFamily="18" charset="0"/>
                      <a:ea typeface="Times New Roman" panose="02020603050405020304" pitchFamily="18" charset="0"/>
                    </a:rPr>
                    <a:t>.</a:t>
                  </a:r>
                  <a:endParaRPr lang="en-US" sz="3000" dirty="0">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682433" y="1933278"/>
                  <a:ext cx="20571712" cy="2058134"/>
                </a:xfrm>
                <a:prstGeom prst="rect">
                  <a:avLst/>
                </a:prstGeom>
                <a:blipFill rotWithShape="1">
                  <a:blip r:embed="rId3"/>
                  <a:stretch>
                    <a:fillRect b="-945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247183" y="1501340"/>
            <a:ext cx="11838140" cy="914405"/>
            <a:chOff x="247182" y="1501340"/>
            <a:chExt cx="11838140" cy="914405"/>
          </a:xfrm>
        </p:grpSpPr>
        <p:grpSp>
          <p:nvGrpSpPr>
            <p:cNvPr id="51" name="Group 50"/>
            <p:cNvGrpSpPr/>
            <p:nvPr/>
          </p:nvGrpSpPr>
          <p:grpSpPr>
            <a:xfrm>
              <a:off x="247182" y="1501340"/>
              <a:ext cx="3128377" cy="914401"/>
              <a:chOff x="5537206" y="1557991"/>
              <a:chExt cx="3117771"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4" name="TextBox 53"/>
                  <p:cNvSpPr txBox="1"/>
                  <p:nvPr/>
                </p:nvSpPr>
                <p:spPr>
                  <a:xfrm>
                    <a:off x="6005030" y="1785521"/>
                    <a:ext cx="2649947" cy="5150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m:rPr>
                              <m:sty m:val="p"/>
                            </m:rPr>
                            <a:rPr lang="en-US" sz="3000" dirty="0" smtClean="0">
                              <a:latin typeface="Cambria Math"/>
                            </a:rPr>
                            <m:t>y</m:t>
                          </m:r>
                          <m:r>
                            <a:rPr lang="en-US" sz="3000" b="0" i="1" dirty="0" smtClean="0">
                              <a:latin typeface="Cambria Math"/>
                            </a:rPr>
                            <m:t>=−2</m:t>
                          </m:r>
                          <m:r>
                            <a:rPr lang="en-US" sz="3000" b="0" i="1" dirty="0" smtClean="0">
                              <a:latin typeface="Cambria Math"/>
                            </a:rPr>
                            <m:t>𝑥</m:t>
                          </m:r>
                          <m:r>
                            <a:rPr lang="en-US" sz="3000" b="0" i="1" dirty="0" smtClean="0">
                              <a:latin typeface="Cambria Math"/>
                            </a:rPr>
                            <m:t>+3</m:t>
                          </m:r>
                          <m:r>
                            <m:rPr>
                              <m:nor/>
                            </m:rPr>
                            <a:rPr lang="vi-VN" sz="3000" dirty="0"/>
                            <m:t>.</m:t>
                          </m:r>
                        </m:oMath>
                      </m:oMathPara>
                    </a14:m>
                    <a:endParaRPr lang="en-US" sz="3000" dirty="0"/>
                  </a:p>
                </p:txBody>
              </p:sp>
            </mc:Choice>
            <mc:Fallback xmlns="">
              <p:sp>
                <p:nvSpPr>
                  <p:cNvPr id="54" name="TextBox 53"/>
                  <p:cNvSpPr txBox="1">
                    <a:spLocks noRot="1" noChangeAspect="1" noMove="1" noResize="1" noEditPoints="1" noAdjustHandles="1" noChangeArrowheads="1" noChangeShapeType="1" noTextEdit="1"/>
                  </p:cNvSpPr>
                  <p:nvPr/>
                </p:nvSpPr>
                <p:spPr>
                  <a:xfrm>
                    <a:off x="6005030" y="1785521"/>
                    <a:ext cx="2649947" cy="515019"/>
                  </a:xfrm>
                  <a:prstGeom prst="rect">
                    <a:avLst/>
                  </a:prstGeom>
                  <a:blipFill rotWithShape="1">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8" name="TextBox 57"/>
                  <p:cNvSpPr txBox="1"/>
                  <p:nvPr/>
                </p:nvSpPr>
                <p:spPr>
                  <a:xfrm>
                    <a:off x="5978841" y="1767772"/>
                    <a:ext cx="2280848" cy="5150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𝑦</m:t>
                          </m:r>
                          <m:r>
                            <a:rPr lang="en-US" sz="3000" b="0" i="1" smtClean="0">
                              <a:latin typeface="Cambria Math"/>
                            </a:rPr>
                            <m:t>=−</m:t>
                          </m:r>
                          <m:r>
                            <m:rPr>
                              <m:nor/>
                            </m:rPr>
                            <a:rPr lang="en-US" sz="3000" b="0" i="1" smtClean="0">
                              <a:latin typeface="Cambria Math"/>
                            </a:rPr>
                            <m:t>2</m:t>
                          </m:r>
                          <m:r>
                            <m:rPr>
                              <m:nor/>
                            </m:rPr>
                            <a:rPr lang="en-US" sz="3000" b="0" i="1" smtClean="0">
                              <a:latin typeface="Cambria Math"/>
                            </a:rPr>
                            <m:t>x</m:t>
                          </m:r>
                          <m:r>
                            <m:rPr>
                              <m:nor/>
                            </m:rPr>
                            <a:rPr lang="en-US" sz="3000" b="0" i="1" smtClean="0">
                              <a:latin typeface="Cambria Math"/>
                            </a:rPr>
                            <m:t>−3</m:t>
                          </m:r>
                          <m:r>
                            <m:rPr>
                              <m:nor/>
                            </m:rPr>
                            <a:rPr lang="vi-VN" sz="3000" dirty="0"/>
                            <m:t>.</m:t>
                          </m:r>
                        </m:oMath>
                      </m:oMathPara>
                    </a14:m>
                    <a:endParaRPr lang="en-US" sz="30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978841" y="1767772"/>
                    <a:ext cx="2280848" cy="515019"/>
                  </a:xfrm>
                  <a:prstGeom prst="rect">
                    <a:avLst/>
                  </a:prstGeom>
                  <a:blipFill rotWithShape="1">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48" name="TextBox 47"/>
                  <p:cNvSpPr txBox="1"/>
                  <p:nvPr/>
                </p:nvSpPr>
                <p:spPr>
                  <a:xfrm>
                    <a:off x="6123623" y="1753409"/>
                    <a:ext cx="2280848" cy="515018"/>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𝑦</m:t>
                          </m:r>
                          <m:r>
                            <a:rPr lang="en-US" sz="3000" b="0" i="1" smtClean="0">
                              <a:latin typeface="Cambria Math"/>
                            </a:rPr>
                            <m:t>=2</m:t>
                          </m:r>
                          <m:r>
                            <a:rPr lang="en-US" sz="3000" b="0" i="1" smtClean="0">
                              <a:latin typeface="Cambria Math"/>
                            </a:rPr>
                            <m:t>𝑥</m:t>
                          </m:r>
                          <m:r>
                            <a:rPr lang="en-US" sz="3000" b="0" i="1" smtClean="0">
                              <a:latin typeface="Cambria Math"/>
                            </a:rPr>
                            <m:t>−3</m:t>
                          </m:r>
                          <m:r>
                            <m:rPr>
                              <m:nor/>
                            </m:rPr>
                            <a:rPr lang="vi-VN" sz="3000" dirty="0"/>
                            <m:t>.</m:t>
                          </m:r>
                        </m:oMath>
                      </m:oMathPara>
                    </a14:m>
                    <a:endParaRPr lang="en-US" sz="30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123623" y="1753409"/>
                    <a:ext cx="2280848" cy="515018"/>
                  </a:xfrm>
                  <a:prstGeom prst="rect">
                    <a:avLst/>
                  </a:prstGeom>
                  <a:blipFill rotWithShape="1">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1" y="1501345"/>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2" name="TextBox 61"/>
                  <p:cNvSpPr txBox="1"/>
                  <p:nvPr/>
                </p:nvSpPr>
                <p:spPr>
                  <a:xfrm>
                    <a:off x="6078059" y="1779051"/>
                    <a:ext cx="2493487" cy="5150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m:rPr>
                              <m:nor/>
                            </m:rPr>
                            <a:rPr lang="en-US" sz="3000" b="0" i="1" dirty="0" smtClean="0"/>
                            <m:t>y</m:t>
                          </m:r>
                          <m:r>
                            <m:rPr>
                              <m:nor/>
                            </m:rPr>
                            <a:rPr lang="en-US" sz="3000" b="0" i="1" dirty="0" smtClean="0"/>
                            <m:t>=2</m:t>
                          </m:r>
                          <m:r>
                            <m:rPr>
                              <m:nor/>
                            </m:rPr>
                            <a:rPr lang="en-US" sz="3000" b="0" i="1" dirty="0" smtClean="0"/>
                            <m:t>x</m:t>
                          </m:r>
                          <m:r>
                            <m:rPr>
                              <m:nor/>
                            </m:rPr>
                            <a:rPr lang="en-US" sz="3000" b="0" i="1" dirty="0" smtClean="0"/>
                            <m:t>+3</m:t>
                          </m:r>
                          <m:r>
                            <m:rPr>
                              <m:nor/>
                            </m:rPr>
                            <a:rPr lang="vi-VN" sz="3000" dirty="0"/>
                            <m:t>.</m:t>
                          </m:r>
                        </m:oMath>
                      </m:oMathPara>
                    </a14:m>
                    <a:endParaRPr lang="en-US" sz="30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078059" y="1779051"/>
                    <a:ext cx="2493487" cy="515019"/>
                  </a:xfrm>
                  <a:prstGeom prst="rect">
                    <a:avLst/>
                  </a:prstGeom>
                  <a:blipFill rotWithShape="1">
                    <a:blip r:embed="rId7"/>
                    <a:stretch>
                      <a:fillRect/>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64" name="Oval 63">
            <a:extLst>
              <a:ext uri="{FF2B5EF4-FFF2-40B4-BE49-F238E27FC236}">
                <a16:creationId xmlns="" xmlns:a16="http://schemas.microsoft.com/office/drawing/2014/main" id="{DCE1AB2F-B005-4EA1-A9A3-CD72829BDA02}"/>
              </a:ext>
            </a:extLst>
          </p:cNvPr>
          <p:cNvSpPr/>
          <p:nvPr/>
        </p:nvSpPr>
        <p:spPr>
          <a:xfrm>
            <a:off x="3162682" y="1790700"/>
            <a:ext cx="546116" cy="538129"/>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2" name="Rectangle 1">
                <a:extLst>
                  <a:ext uri="{FF2B5EF4-FFF2-40B4-BE49-F238E27FC236}">
                    <a16:creationId xmlns="" xmlns:a16="http://schemas.microsoft.com/office/drawing/2014/main" id="{53E6D634-3EDC-4247-8FBB-539B25B3364A}"/>
                  </a:ext>
                </a:extLst>
              </p:cNvPr>
              <p:cNvSpPr/>
              <p:nvPr/>
            </p:nvSpPr>
            <p:spPr>
              <a:xfrm>
                <a:off x="2781732" y="3474917"/>
                <a:ext cx="7847386" cy="932040"/>
              </a:xfrm>
              <a:prstGeom prst="rect">
                <a:avLst/>
              </a:prstGeom>
            </p:spPr>
            <p:txBody>
              <a:bodyPr wrap="none" lIns="45711" tIns="22855" rIns="45711" bIns="22855">
                <a:spAutoFit/>
              </a:bodyPr>
              <a:lstStyle/>
              <a:p>
                <a:pPr/>
                <a14:m>
                  <m:oMathPara xmlns:m="http://schemas.openxmlformats.org/officeDocument/2006/math">
                    <m:oMathParaPr>
                      <m:jc m:val="centerGroup"/>
                    </m:oMathParaPr>
                    <m:oMath xmlns:m="http://schemas.openxmlformats.org/officeDocument/2006/math">
                      <m:r>
                        <m:rPr>
                          <m:nor/>
                        </m:rPr>
                        <a:rPr lang="en-US" sz="2800" dirty="0">
                          <a:latin typeface="Times New Roman" panose="02020603050405020304" pitchFamily="18" charset="0"/>
                          <a:ea typeface="Calibri" panose="020F0502020204030204" pitchFamily="34" charset="0"/>
                        </a:rPr>
                        <m:t>TX</m:t>
                      </m:r>
                      <m:r>
                        <m:rPr>
                          <m:nor/>
                        </m:rPr>
                        <a:rPr lang="en-US" sz="2800" dirty="0">
                          <a:latin typeface="Times New Roman" panose="02020603050405020304" pitchFamily="18" charset="0"/>
                          <a:ea typeface="Calibri" panose="020F0502020204030204" pitchFamily="34" charset="0"/>
                        </a:rPr>
                        <m:t>Đ: </m:t>
                      </m:r>
                      <m:r>
                        <a:rPr lang="en-US" sz="2800" i="1">
                          <a:latin typeface="Cambria Math" panose="02040503050406030204" pitchFamily="18" charset="0"/>
                          <a:ea typeface="Calibri" panose="020F0502020204030204" pitchFamily="34" charset="0"/>
                        </a:rPr>
                        <m:t>𝐷</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ℝ</m:t>
                      </m:r>
                      <m:r>
                        <a:rPr lang="en-US" sz="2800" i="1">
                          <a:latin typeface="Cambria Math" panose="02040503050406030204" pitchFamily="18" charset="0"/>
                          <a:ea typeface="Calibri" panose="020F0502020204030204" pitchFamily="34" charset="0"/>
                        </a:rPr>
                        <m:t>\</m:t>
                      </m:r>
                      <m:d>
                        <m:dPr>
                          <m:begChr m:val="{"/>
                          <m:endChr m:val="}"/>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1</m:t>
                          </m:r>
                        </m:e>
                      </m:d>
                      <m:r>
                        <a:rPr lang="en-US" sz="2800" i="1">
                          <a:latin typeface="Cambria Math" panose="02040503050406030204" pitchFamily="18" charset="0"/>
                          <a:ea typeface="Calibri" panose="020F0502020204030204" pitchFamily="34" charset="0"/>
                        </a:rPr>
                        <m:t>.</m:t>
                      </m:r>
                      <m:r>
                        <m:rPr>
                          <m:nor/>
                        </m:rPr>
                        <a:rPr lang="en-US" sz="2800" dirty="0">
                          <a:latin typeface="Times New Roman" panose="02020603050405020304" pitchFamily="18" charset="0"/>
                          <a:ea typeface="Calibri" panose="020F0502020204030204" pitchFamily="34" charset="0"/>
                        </a:rPr>
                        <m:t> </m:t>
                      </m:r>
                      <m:r>
                        <m:rPr>
                          <m:nor/>
                        </m:rPr>
                        <a:rPr lang="en-US" sz="2800" dirty="0">
                          <a:latin typeface="Times New Roman" panose="02020603050405020304" pitchFamily="18" charset="0"/>
                          <a:ea typeface="Calibri" panose="020F0502020204030204" pitchFamily="34" charset="0"/>
                        </a:rPr>
                        <m:t>C</m:t>
                      </m:r>
                      <m:r>
                        <m:rPr>
                          <m:nor/>
                        </m:rPr>
                        <a:rPr lang="en-US" sz="2800" dirty="0">
                          <a:latin typeface="Times New Roman" panose="02020603050405020304" pitchFamily="18" charset="0"/>
                          <a:ea typeface="Calibri" panose="020F0502020204030204" pitchFamily="34" charset="0"/>
                        </a:rPr>
                        <m:t>ó</m:t>
                      </m:r>
                      <m:r>
                        <a:rPr lang="en-US" sz="2800">
                          <a:latin typeface="Cambria Math" panose="02040503050406030204" pitchFamily="18" charset="0"/>
                          <a:ea typeface="Times New Roman" panose="02020603050405020304" pitchFamily="18" charset="0"/>
                        </a:rPr>
                        <m:t> </m:t>
                      </m:r>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−2</m:t>
                          </m:r>
                        </m:num>
                        <m:den>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−1</m:t>
                          </m:r>
                          <m:sSup>
                            <m:sSupPr>
                              <m:ctrlPr>
                                <a:rPr lang="en-US" sz="2800" i="1">
                                  <a:latin typeface="Cambria Math"/>
                                  <a:ea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rPr>
                                <m:t>)</m:t>
                              </m:r>
                            </m:e>
                            <m:sup>
                              <m:r>
                                <a:rPr lang="en-US" sz="2800" i="1">
                                  <a:latin typeface="Cambria Math" panose="02040503050406030204" pitchFamily="18" charset="0"/>
                                  <a:ea typeface="Times New Roman" panose="02020603050405020304" pitchFamily="18" charset="0"/>
                                </a:rPr>
                                <m:t>2</m:t>
                              </m:r>
                            </m:sup>
                          </m:sSup>
                        </m:den>
                      </m:f>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′(0)=−2</m:t>
                      </m:r>
                      <m:r>
                        <m:rPr>
                          <m:nor/>
                        </m:rPr>
                        <a:rPr lang="en-US" sz="2800" dirty="0">
                          <a:latin typeface="Times New Roman" panose="02020603050405020304" pitchFamily="18" charset="0"/>
                          <a:ea typeface="Times New Roman" panose="02020603050405020304" pitchFamily="18" charset="0"/>
                        </a:rPr>
                        <m:t>.</m:t>
                      </m:r>
                    </m:oMath>
                  </m:oMathPara>
                </a14:m>
                <a:endParaRPr lang="en-US" sz="3000" dirty="0"/>
              </a:p>
            </p:txBody>
          </p:sp>
        </mc:Choice>
        <mc:Fallback xmlns="">
          <p:sp>
            <p:nvSpPr>
              <p:cNvPr id="2" name="Rectangle 1">
                <a:extLst>
                  <a:ext uri="{FF2B5EF4-FFF2-40B4-BE49-F238E27FC236}">
                    <a16:creationId xmlns:a16="http://schemas.microsoft.com/office/drawing/2014/main" xmlns="" xmlns:a14="http://schemas.microsoft.com/office/drawing/2010/main" id="{53E6D634-3EDC-4247-8FBB-539B25B3364A}"/>
                  </a:ext>
                </a:extLst>
              </p:cNvPr>
              <p:cNvSpPr>
                <a:spLocks noRot="1" noChangeAspect="1" noMove="1" noResize="1" noEditPoints="1" noAdjustHandles="1" noChangeArrowheads="1" noChangeShapeType="1" noTextEdit="1"/>
              </p:cNvSpPr>
              <p:nvPr/>
            </p:nvSpPr>
            <p:spPr>
              <a:xfrm>
                <a:off x="2781732" y="3474917"/>
                <a:ext cx="7847386" cy="93204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 xmlns:a16="http://schemas.microsoft.com/office/drawing/2014/main" id="{B4CE4CF5-89B9-4AF4-AF08-179C4442018F}"/>
                  </a:ext>
                </a:extLst>
              </p:cNvPr>
              <p:cNvSpPr/>
              <p:nvPr/>
            </p:nvSpPr>
            <p:spPr>
              <a:xfrm>
                <a:off x="2781731" y="4382088"/>
                <a:ext cx="9373766" cy="929347"/>
              </a:xfrm>
              <a:prstGeom prst="rect">
                <a:avLst/>
              </a:prstGeom>
            </p:spPr>
            <p:txBody>
              <a:bodyPr wrap="none" lIns="45711" tIns="22855" rIns="45711" bIns="22855">
                <a:spAutoFit/>
              </a:bodyPr>
              <a:lstStyle/>
              <a:p>
                <a:pPr/>
                <a14:m>
                  <m:oMathPara xmlns:m="http://schemas.openxmlformats.org/officeDocument/2006/math">
                    <m:oMathParaPr>
                      <m:jc m:val="centerGroup"/>
                    </m:oMathParaPr>
                    <m:oMath xmlns:m="http://schemas.openxmlformats.org/officeDocument/2006/math">
                      <m:r>
                        <m:rPr>
                          <m:nor/>
                        </m:rPr>
                        <a:rPr lang="en-US" sz="2800" dirty="0" smtClean="0">
                          <a:latin typeface="Times New Roman" panose="02020603050405020304" pitchFamily="18" charset="0"/>
                          <a:ea typeface="Times New Roman" panose="02020603050405020304" pitchFamily="18" charset="0"/>
                        </a:rPr>
                        <m:t>V</m:t>
                      </m:r>
                      <m:r>
                        <m:rPr>
                          <m:nor/>
                        </m:rPr>
                        <a:rPr lang="en-US" sz="2800" dirty="0" smtClean="0">
                          <a:latin typeface="Times New Roman" panose="02020603050405020304" pitchFamily="18" charset="0"/>
                          <a:ea typeface="Times New Roman" panose="02020603050405020304" pitchFamily="18" charset="0"/>
                        </a:rPr>
                        <m:t>ớ</m:t>
                      </m:r>
                      <m:r>
                        <m:rPr>
                          <m:nor/>
                        </m:rPr>
                        <a:rPr lang="en-US" sz="2800" dirty="0" smtClean="0">
                          <a:latin typeface="Times New Roman" panose="02020603050405020304" pitchFamily="18" charset="0"/>
                          <a:ea typeface="Times New Roman" panose="02020603050405020304" pitchFamily="18" charset="0"/>
                        </a:rPr>
                        <m:t>i</m:t>
                      </m:r>
                      <m:r>
                        <m:rPr>
                          <m:nor/>
                        </m:rPr>
                        <a:rPr lang="en-US" sz="2800" dirty="0" smtClean="0">
                          <a:latin typeface="Times New Roman" panose="02020603050405020304" pitchFamily="18" charset="0"/>
                          <a:ea typeface="Times New Roman" panose="02020603050405020304" pitchFamily="18" charset="0"/>
                        </a:rPr>
                        <m:t> </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=0⇒</m:t>
                      </m:r>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=−3</m:t>
                      </m:r>
                      <m:r>
                        <m:rPr>
                          <m:nor/>
                        </m:rPr>
                        <a:rPr lang="en-US" sz="2800" dirty="0">
                          <a:latin typeface="Times New Roman" panose="02020603050405020304" pitchFamily="18" charset="0"/>
                          <a:ea typeface="Times New Roman" panose="02020603050405020304" pitchFamily="18" charset="0"/>
                        </a:rPr>
                        <m:t>. </m:t>
                      </m:r>
                      <m:r>
                        <m:rPr>
                          <m:nor/>
                        </m:rPr>
                        <a:rPr lang="en-US" sz="2800" dirty="0" err="1">
                          <a:latin typeface="Times New Roman" panose="02020603050405020304" pitchFamily="18" charset="0"/>
                          <a:ea typeface="Times New Roman" panose="02020603050405020304" pitchFamily="18" charset="0"/>
                        </a:rPr>
                        <m:t>V</m:t>
                      </m:r>
                      <m:r>
                        <m:rPr>
                          <m:nor/>
                        </m:rPr>
                        <a:rPr lang="en-US" sz="2800" dirty="0" err="1">
                          <a:latin typeface="Times New Roman" panose="02020603050405020304" pitchFamily="18" charset="0"/>
                          <a:ea typeface="Times New Roman" panose="02020603050405020304" pitchFamily="18" charset="0"/>
                        </a:rPr>
                        <m:t>ậ</m:t>
                      </m:r>
                      <m:r>
                        <m:rPr>
                          <m:nor/>
                        </m:rPr>
                        <a:rPr lang="en-US" sz="2800" dirty="0" err="1">
                          <a:latin typeface="Times New Roman" panose="02020603050405020304" pitchFamily="18" charset="0"/>
                          <a:ea typeface="Times New Roman" panose="02020603050405020304" pitchFamily="18" charset="0"/>
                        </a:rPr>
                        <m:t>y</m:t>
                      </m:r>
                      <m:r>
                        <m:rPr>
                          <m:nor/>
                        </m:rPr>
                        <a:rPr lang="en-US" sz="2800" dirty="0">
                          <a:latin typeface="Times New Roman" panose="02020603050405020304" pitchFamily="18" charset="0"/>
                          <a:ea typeface="Times New Roman" panose="02020603050405020304" pitchFamily="18" charset="0"/>
                        </a:rPr>
                        <m:t> </m:t>
                      </m:r>
                      <m:r>
                        <m:rPr>
                          <m:nor/>
                        </m:rPr>
                        <a:rPr lang="en-US" sz="2800" dirty="0" err="1">
                          <a:latin typeface="Times New Roman" panose="02020603050405020304" pitchFamily="18" charset="0"/>
                          <a:ea typeface="Times New Roman" panose="02020603050405020304" pitchFamily="18" charset="0"/>
                        </a:rPr>
                        <m:t>ph</m:t>
                      </m:r>
                      <m:r>
                        <m:rPr>
                          <m:nor/>
                        </m:rPr>
                        <a:rPr lang="en-US" sz="2800" dirty="0" err="1">
                          <a:latin typeface="Times New Roman" panose="02020603050405020304" pitchFamily="18" charset="0"/>
                          <a:ea typeface="Times New Roman" panose="02020603050405020304" pitchFamily="18" charset="0"/>
                        </a:rPr>
                        <m:t>ươ</m:t>
                      </m:r>
                      <m:r>
                        <m:rPr>
                          <m:nor/>
                        </m:rPr>
                        <a:rPr lang="en-US" sz="2800" dirty="0" err="1">
                          <a:latin typeface="Times New Roman" panose="02020603050405020304" pitchFamily="18" charset="0"/>
                          <a:ea typeface="Times New Roman" panose="02020603050405020304" pitchFamily="18" charset="0"/>
                        </a:rPr>
                        <m:t>ng</m:t>
                      </m:r>
                      <m:r>
                        <m:rPr>
                          <m:nor/>
                        </m:rPr>
                        <a:rPr lang="en-US" sz="2800" dirty="0">
                          <a:latin typeface="Times New Roman" panose="02020603050405020304" pitchFamily="18" charset="0"/>
                          <a:ea typeface="Times New Roman" panose="02020603050405020304" pitchFamily="18" charset="0"/>
                        </a:rPr>
                        <m:t> </m:t>
                      </m:r>
                      <m:r>
                        <m:rPr>
                          <m:nor/>
                        </m:rPr>
                        <a:rPr lang="en-US" sz="2800" dirty="0" err="1">
                          <a:latin typeface="Times New Roman" panose="02020603050405020304" pitchFamily="18" charset="0"/>
                          <a:ea typeface="Times New Roman" panose="02020603050405020304" pitchFamily="18" charset="0"/>
                        </a:rPr>
                        <m:t>tr</m:t>
                      </m:r>
                      <m:r>
                        <m:rPr>
                          <m:nor/>
                        </m:rPr>
                        <a:rPr lang="en-US" sz="2800" dirty="0" err="1">
                          <a:latin typeface="Times New Roman" panose="02020603050405020304" pitchFamily="18" charset="0"/>
                          <a:ea typeface="Times New Roman" panose="02020603050405020304" pitchFamily="18" charset="0"/>
                        </a:rPr>
                        <m:t>ì</m:t>
                      </m:r>
                      <m:r>
                        <m:rPr>
                          <m:nor/>
                        </m:rPr>
                        <a:rPr lang="en-US" sz="2800" dirty="0" err="1">
                          <a:latin typeface="Times New Roman" panose="02020603050405020304" pitchFamily="18" charset="0"/>
                          <a:ea typeface="Times New Roman" panose="02020603050405020304" pitchFamily="18" charset="0"/>
                        </a:rPr>
                        <m:t>nh</m:t>
                      </m:r>
                      <m:r>
                        <m:rPr>
                          <m:nor/>
                        </m:rPr>
                        <a:rPr lang="en-US" sz="2800" dirty="0">
                          <a:latin typeface="Times New Roman" panose="02020603050405020304" pitchFamily="18" charset="0"/>
                          <a:ea typeface="Times New Roman" panose="02020603050405020304" pitchFamily="18" charset="0"/>
                        </a:rPr>
                        <m:t> </m:t>
                      </m:r>
                      <m:r>
                        <m:rPr>
                          <m:nor/>
                        </m:rPr>
                        <a:rPr lang="en-US" sz="2800" dirty="0" err="1">
                          <a:latin typeface="Times New Roman" panose="02020603050405020304" pitchFamily="18" charset="0"/>
                          <a:ea typeface="Times New Roman" panose="02020603050405020304" pitchFamily="18" charset="0"/>
                        </a:rPr>
                        <m:t>ti</m:t>
                      </m:r>
                      <m:r>
                        <m:rPr>
                          <m:nor/>
                        </m:rPr>
                        <a:rPr lang="en-US" sz="2800" dirty="0" err="1">
                          <a:latin typeface="Times New Roman" panose="02020603050405020304" pitchFamily="18" charset="0"/>
                          <a:ea typeface="Times New Roman" panose="02020603050405020304" pitchFamily="18" charset="0"/>
                        </a:rPr>
                        <m:t>ế</m:t>
                      </m:r>
                      <m:r>
                        <m:rPr>
                          <m:nor/>
                        </m:rPr>
                        <a:rPr lang="en-US" sz="2800" dirty="0" err="1">
                          <a:latin typeface="Times New Roman" panose="02020603050405020304" pitchFamily="18" charset="0"/>
                          <a:ea typeface="Times New Roman" panose="02020603050405020304" pitchFamily="18" charset="0"/>
                        </a:rPr>
                        <m:t>p</m:t>
                      </m:r>
                      <m:r>
                        <m:rPr>
                          <m:nor/>
                        </m:rPr>
                        <a:rPr lang="en-US" sz="2800" dirty="0">
                          <a:latin typeface="Times New Roman" panose="02020603050405020304" pitchFamily="18" charset="0"/>
                          <a:ea typeface="Times New Roman" panose="02020603050405020304" pitchFamily="18" charset="0"/>
                        </a:rPr>
                        <m:t> </m:t>
                      </m:r>
                      <m:r>
                        <m:rPr>
                          <m:nor/>
                        </m:rPr>
                        <a:rPr lang="en-US" sz="2800" dirty="0" err="1">
                          <a:latin typeface="Times New Roman" panose="02020603050405020304" pitchFamily="18" charset="0"/>
                          <a:ea typeface="Times New Roman" panose="02020603050405020304" pitchFamily="18" charset="0"/>
                        </a:rPr>
                        <m:t>tuy</m:t>
                      </m:r>
                      <m:r>
                        <m:rPr>
                          <m:nor/>
                        </m:rPr>
                        <a:rPr lang="en-US" sz="2800" dirty="0" err="1">
                          <a:latin typeface="Times New Roman" panose="02020603050405020304" pitchFamily="18" charset="0"/>
                          <a:ea typeface="Times New Roman" panose="02020603050405020304" pitchFamily="18" charset="0"/>
                        </a:rPr>
                        <m:t>ế</m:t>
                      </m:r>
                      <m:r>
                        <m:rPr>
                          <m:nor/>
                        </m:rPr>
                        <a:rPr lang="en-US" sz="2800" dirty="0" err="1">
                          <a:latin typeface="Times New Roman" panose="02020603050405020304" pitchFamily="18" charset="0"/>
                          <a:ea typeface="Times New Roman" panose="02020603050405020304" pitchFamily="18" charset="0"/>
                        </a:rPr>
                        <m:t>n</m:t>
                      </m:r>
                      <m:r>
                        <m:rPr>
                          <m:nor/>
                        </m:rPr>
                        <a:rPr lang="en-US" sz="2800" dirty="0">
                          <a:latin typeface="Times New Roman" panose="02020603050405020304" pitchFamily="18" charset="0"/>
                          <a:ea typeface="Times New Roman" panose="02020603050405020304" pitchFamily="18" charset="0"/>
                        </a:rPr>
                        <m:t> </m:t>
                      </m:r>
                      <m:r>
                        <m:rPr>
                          <m:nor/>
                        </m:rPr>
                        <a:rPr lang="en-US" sz="2800" dirty="0" err="1">
                          <a:latin typeface="Times New Roman" panose="02020603050405020304" pitchFamily="18" charset="0"/>
                          <a:ea typeface="Times New Roman" panose="02020603050405020304" pitchFamily="18" charset="0"/>
                        </a:rPr>
                        <m:t>c</m:t>
                      </m:r>
                      <m:r>
                        <m:rPr>
                          <m:nor/>
                        </m:rPr>
                        <a:rPr lang="en-US" sz="2800" dirty="0" err="1">
                          <a:latin typeface="Times New Roman" panose="02020603050405020304" pitchFamily="18" charset="0"/>
                          <a:ea typeface="Times New Roman" panose="02020603050405020304" pitchFamily="18" charset="0"/>
                        </a:rPr>
                        <m:t>ầ</m:t>
                      </m:r>
                      <m:r>
                        <m:rPr>
                          <m:nor/>
                        </m:rPr>
                        <a:rPr lang="en-US" sz="2800" dirty="0" err="1">
                          <a:latin typeface="Times New Roman" panose="02020603050405020304" pitchFamily="18" charset="0"/>
                          <a:ea typeface="Times New Roman" panose="02020603050405020304" pitchFamily="18" charset="0"/>
                        </a:rPr>
                        <m:t>n</m:t>
                      </m:r>
                      <m:r>
                        <m:rPr>
                          <m:nor/>
                        </m:rPr>
                        <a:rPr lang="en-US" sz="2800" dirty="0">
                          <a:latin typeface="Times New Roman" panose="02020603050405020304" pitchFamily="18" charset="0"/>
                          <a:ea typeface="Times New Roman" panose="02020603050405020304" pitchFamily="18" charset="0"/>
                        </a:rPr>
                        <m:t> </m:t>
                      </m:r>
                      <m:r>
                        <m:rPr>
                          <m:nor/>
                        </m:rPr>
                        <a:rPr lang="en-US" sz="2800" dirty="0" err="1">
                          <a:latin typeface="Times New Roman" panose="02020603050405020304" pitchFamily="18" charset="0"/>
                          <a:ea typeface="Times New Roman" panose="02020603050405020304" pitchFamily="18" charset="0"/>
                        </a:rPr>
                        <m:t>t</m:t>
                      </m:r>
                      <m:r>
                        <m:rPr>
                          <m:nor/>
                        </m:rPr>
                        <a:rPr lang="en-US" sz="2800" dirty="0" err="1">
                          <a:latin typeface="Times New Roman" panose="02020603050405020304" pitchFamily="18" charset="0"/>
                          <a:ea typeface="Times New Roman" panose="02020603050405020304" pitchFamily="18" charset="0"/>
                        </a:rPr>
                        <m:t>ì</m:t>
                      </m:r>
                      <m:r>
                        <m:rPr>
                          <m:nor/>
                        </m:rPr>
                        <a:rPr lang="en-US" sz="2800" dirty="0" err="1">
                          <a:latin typeface="Times New Roman" panose="02020603050405020304" pitchFamily="18" charset="0"/>
                          <a:ea typeface="Times New Roman" panose="02020603050405020304" pitchFamily="18" charset="0"/>
                        </a:rPr>
                        <m:t>m</m:t>
                      </m:r>
                      <m:r>
                        <m:rPr>
                          <m:nor/>
                        </m:rPr>
                        <a:rPr lang="en-US" sz="2800" dirty="0">
                          <a:latin typeface="Times New Roman" panose="02020603050405020304" pitchFamily="18" charset="0"/>
                          <a:ea typeface="Times New Roman" panose="02020603050405020304" pitchFamily="18" charset="0"/>
                        </a:rPr>
                        <m:t> </m:t>
                      </m:r>
                      <m:r>
                        <m:rPr>
                          <m:nor/>
                        </m:rPr>
                        <a:rPr lang="en-US" sz="2800" dirty="0" err="1">
                          <a:latin typeface="Times New Roman" panose="02020603050405020304" pitchFamily="18" charset="0"/>
                          <a:ea typeface="Times New Roman" panose="02020603050405020304" pitchFamily="18" charset="0"/>
                        </a:rPr>
                        <m:t>l</m:t>
                      </m:r>
                      <m:r>
                        <m:rPr>
                          <m:nor/>
                        </m:rPr>
                        <a:rPr lang="en-US" sz="2800" dirty="0" err="1">
                          <a:latin typeface="Times New Roman" panose="02020603050405020304" pitchFamily="18" charset="0"/>
                          <a:ea typeface="Times New Roman" panose="02020603050405020304" pitchFamily="18" charset="0"/>
                        </a:rPr>
                        <m:t>à:</m:t>
                      </m:r>
                    </m:oMath>
                  </m:oMathPara>
                </a14:m>
                <a:endParaRPr lang="en-US" sz="3000" dirty="0" smtClean="0">
                  <a:latin typeface="Times New Roman" panose="02020603050405020304" pitchFamily="18" charset="0"/>
                  <a:cs typeface="Times New Roman" panose="02020603050405020304" pitchFamily="18" charset="0"/>
                </a:endParaRPr>
              </a:p>
              <a:p>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=−2</m:t>
                    </m:r>
                    <m:r>
                      <a:rPr lang="en-US" sz="2800" b="0" i="1" smtClean="0">
                        <a:latin typeface="Cambria Math"/>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−3</m:t>
                    </m:r>
                  </m:oMath>
                </a14:m>
                <a:r>
                  <a:rPr lang="en-US" sz="2800" dirty="0" smtClean="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mc:Choice>
        <mc:Fallback xmlns="">
          <p:sp>
            <p:nvSpPr>
              <p:cNvPr id="11" name="Rectangle 10">
                <a:extLst>
                  <a:ext uri="{FF2B5EF4-FFF2-40B4-BE49-F238E27FC236}">
                    <a16:creationId xmlns:a16="http://schemas.microsoft.com/office/drawing/2014/main" xmlns="" xmlns:a14="http://schemas.microsoft.com/office/drawing/2010/main" id="{B4CE4CF5-89B9-4AF4-AF08-179C4442018F}"/>
                  </a:ext>
                </a:extLst>
              </p:cNvPr>
              <p:cNvSpPr>
                <a:spLocks noRot="1" noChangeAspect="1" noMove="1" noResize="1" noEditPoints="1" noAdjustHandles="1" noChangeArrowheads="1" noChangeShapeType="1" noTextEdit="1"/>
              </p:cNvSpPr>
              <p:nvPr/>
            </p:nvSpPr>
            <p:spPr>
              <a:xfrm>
                <a:off x="2781731" y="4382088"/>
                <a:ext cx="9373766" cy="929347"/>
              </a:xfrm>
              <a:prstGeom prst="rect">
                <a:avLst/>
              </a:prstGeom>
              <a:blipFill rotWithShape="1">
                <a:blip r:embed="rId9"/>
                <a:stretch>
                  <a:fillRect b="-20395"/>
                </a:stretch>
              </a:blipFill>
            </p:spPr>
            <p:txBody>
              <a:bodyPr/>
              <a:lstStyle/>
              <a:p>
                <a:r>
                  <a:rPr lang="en-US">
                    <a:noFill/>
                  </a:rPr>
                  <a:t> </a:t>
                </a:r>
              </a:p>
            </p:txBody>
          </p:sp>
        </mc:Fallback>
      </mc:AlternateContent>
    </p:spTree>
    <p:extLst>
      <p:ext uri="{BB962C8B-B14F-4D97-AF65-F5344CB8AC3E}">
        <p14:creationId xmlns:p14="http://schemas.microsoft.com/office/powerpoint/2010/main" val="146312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left)">
                                      <p:cBhvr>
                                        <p:cTn id="27" dur="500"/>
                                        <p:tgtEl>
                                          <p:spTgt spid="6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wipe(left)">
                                      <p:cBhvr>
                                        <p:cTn id="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2"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9668" y="3187846"/>
            <a:ext cx="11885654" cy="3501331"/>
            <a:chOff x="184495" y="3636268"/>
            <a:chExt cx="11834900" cy="4481565"/>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 name="Group 5"/>
            <p:cNvGrpSpPr/>
            <p:nvPr/>
          </p:nvGrpSpPr>
          <p:grpSpPr>
            <a:xfrm>
              <a:off x="203200" y="3636268"/>
              <a:ext cx="2342698" cy="591194"/>
              <a:chOff x="1275608" y="6239450"/>
              <a:chExt cx="4592537" cy="1074173"/>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4" y="6239450"/>
                <a:ext cx="2801123" cy="1074173"/>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8" y="45025"/>
            <a:ext cx="12099375" cy="1344149"/>
            <a:chOff x="534987" y="1869705"/>
            <a:chExt cx="23719158"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328128" y="1653394"/>
                  <a:ext cx="2690581" cy="92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12</a:t>
                  </a:r>
                </a:p>
              </p:txBody>
            </p:sp>
          </p:grpSp>
        </p:grpSp>
        <mc:AlternateContent xmlns:mc="http://schemas.openxmlformats.org/markup-compatibility/2006" xmlns:a14="http://schemas.microsoft.com/office/drawing/2010/main">
          <mc:Choice Requires="a14">
            <p:sp>
              <p:nvSpPr>
                <p:cNvPr id="23" name="Rectangle 22"/>
                <p:cNvSpPr/>
                <p:nvPr/>
              </p:nvSpPr>
              <p:spPr>
                <a:xfrm>
                  <a:off x="3682433" y="1933278"/>
                  <a:ext cx="20571712" cy="20566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ctr" fontAlgn="base">
                    <a:buClr>
                      <a:srgbClr val="0000FF"/>
                    </a:buClr>
                    <a:tabLst>
                      <a:tab pos="629826" algn="l"/>
                    </a:tabLst>
                  </a:pPr>
                  <a:r>
                    <a:rPr lang="vi-VN" sz="2800" dirty="0">
                      <a:latin typeface="Times New Roman" panose="02020603050405020304" pitchFamily="18" charset="0"/>
                      <a:ea typeface="Times New Roman" panose="02020603050405020304" pitchFamily="18" charset="0"/>
                    </a:rPr>
                    <a:t>Tiếp </a:t>
                  </a:r>
                  <a:r>
                    <a:rPr lang="en-US"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tuyến của đồ thị hàm số </a:t>
                  </a:r>
                  <a14:m>
                    <m:oMath xmlns:m="http://schemas.openxmlformats.org/officeDocument/2006/math">
                      <m:r>
                        <a:rPr lang="vi-VN" sz="2800" i="1">
                          <a:latin typeface="Cambria Math" panose="02040503050406030204" pitchFamily="18" charset="0"/>
                          <a:ea typeface="Times New Roman" panose="02020603050405020304" pitchFamily="18" charset="0"/>
                        </a:rPr>
                        <m:t>𝑦</m:t>
                      </m:r>
                      <m:r>
                        <a:rPr lang="vi-VN"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vi-VN" sz="2800" i="1">
                              <a:latin typeface="Cambria Math" panose="02040503050406030204" pitchFamily="18" charset="0"/>
                              <a:ea typeface="Times New Roman" panose="02020603050405020304" pitchFamily="18" charset="0"/>
                            </a:rPr>
                            <m:t>−</m:t>
                          </m:r>
                          <m:r>
                            <a:rPr lang="vi-VN" sz="2800" i="1">
                              <a:latin typeface="Cambria Math" panose="02040503050406030204" pitchFamily="18" charset="0"/>
                              <a:ea typeface="Times New Roman" panose="02020603050405020304" pitchFamily="18" charset="0"/>
                            </a:rPr>
                            <m:t>𝑥</m:t>
                          </m:r>
                          <m:r>
                            <a:rPr lang="vi-VN" sz="2800" i="1">
                              <a:latin typeface="Cambria Math" panose="02040503050406030204" pitchFamily="18" charset="0"/>
                              <a:ea typeface="Times New Roman" panose="02020603050405020304" pitchFamily="18" charset="0"/>
                            </a:rPr>
                            <m:t>+1</m:t>
                          </m:r>
                        </m:num>
                        <m:den>
                          <m:r>
                            <a:rPr lang="vi-VN" sz="2800" i="1">
                              <a:latin typeface="Cambria Math" panose="02040503050406030204" pitchFamily="18" charset="0"/>
                              <a:ea typeface="Times New Roman" panose="02020603050405020304" pitchFamily="18" charset="0"/>
                            </a:rPr>
                            <m:t>3</m:t>
                          </m:r>
                          <m:r>
                            <a:rPr lang="vi-VN" sz="2800" i="1">
                              <a:latin typeface="Cambria Math" panose="02040503050406030204" pitchFamily="18" charset="0"/>
                              <a:ea typeface="Times New Roman" panose="02020603050405020304" pitchFamily="18" charset="0"/>
                            </a:rPr>
                            <m:t>𝑥</m:t>
                          </m:r>
                          <m:r>
                            <a:rPr lang="vi-VN" sz="2800" i="1">
                              <a:latin typeface="Cambria Math" panose="02040503050406030204" pitchFamily="18" charset="0"/>
                              <a:ea typeface="Times New Roman" panose="02020603050405020304" pitchFamily="18" charset="0"/>
                            </a:rPr>
                            <m:t>−2</m:t>
                          </m:r>
                        </m:den>
                      </m:f>
                    </m:oMath>
                  </a14:m>
                  <a:r>
                    <a:rPr lang="vi-VN" sz="2800" dirty="0">
                      <a:latin typeface="Times New Roman" panose="02020603050405020304" pitchFamily="18" charset="0"/>
                      <a:ea typeface="Times New Roman" panose="02020603050405020304" pitchFamily="18" charset="0"/>
                    </a:rPr>
                    <a:t> tại giao điểm của đồ thị hàm số </a:t>
                  </a:r>
                  <a:r>
                    <a:rPr lang="en-US"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với trục tung có hệ số góc </a:t>
                  </a:r>
                  <a:r>
                    <a:rPr lang="vi-VN" sz="2800" dirty="0" smtClean="0">
                      <a:latin typeface="Times New Roman" panose="02020603050405020304" pitchFamily="18" charset="0"/>
                      <a:ea typeface="Times New Roman" panose="02020603050405020304" pitchFamily="18" charset="0"/>
                    </a:rPr>
                    <a:t>là</a:t>
                  </a:r>
                  <a:r>
                    <a:rPr lang="en-US" sz="2800" dirty="0" smtClean="0">
                      <a:latin typeface="Times New Roman" panose="02020603050405020304" pitchFamily="18" charset="0"/>
                      <a:ea typeface="Times New Roman" panose="02020603050405020304" pitchFamily="18" charset="0"/>
                    </a:rPr>
                    <a:t>.</a:t>
                  </a:r>
                  <a:endParaRPr lang="en-US" sz="3000" dirty="0">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682433" y="1933278"/>
                  <a:ext cx="20571712" cy="2056627"/>
                </a:xfrm>
                <a:prstGeom prst="rect">
                  <a:avLst/>
                </a:prstGeom>
                <a:blipFill rotWithShape="1">
                  <a:blip r:embed="rId3"/>
                  <a:stretch>
                    <a:fillRect r="-58" b="-945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247182" y="1501339"/>
            <a:ext cx="11838141" cy="1265241"/>
            <a:chOff x="247181" y="1501339"/>
            <a:chExt cx="11838141" cy="1265241"/>
          </a:xfrm>
        </p:grpSpPr>
        <p:grpSp>
          <p:nvGrpSpPr>
            <p:cNvPr id="51" name="Group 50"/>
            <p:cNvGrpSpPr/>
            <p:nvPr/>
          </p:nvGrpSpPr>
          <p:grpSpPr>
            <a:xfrm>
              <a:off x="247181" y="1501339"/>
              <a:ext cx="3090381" cy="1265238"/>
              <a:chOff x="5537206" y="1557991"/>
              <a:chExt cx="3079904" cy="1176218"/>
            </a:xfrm>
          </p:grpSpPr>
          <p:sp>
            <p:nvSpPr>
              <p:cNvPr id="52" name="Rectangle 51"/>
              <p:cNvSpPr/>
              <p:nvPr/>
            </p:nvSpPr>
            <p:spPr>
              <a:xfrm>
                <a:off x="5827750" y="1557991"/>
                <a:ext cx="2789360" cy="117621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4" name="TextBox 53"/>
                  <p:cNvSpPr txBox="1"/>
                  <p:nvPr/>
                </p:nvSpPr>
                <p:spPr>
                  <a:xfrm>
                    <a:off x="6108332" y="1803230"/>
                    <a:ext cx="2280848" cy="5150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3000">
                              <a:latin typeface="Cambria Math" panose="02040503050406030204" pitchFamily="18" charset="0"/>
                            </a:rPr>
                            <m:t>−</m:t>
                          </m:r>
                          <m:r>
                            <m:rPr>
                              <m:nor/>
                            </m:rPr>
                            <a:rPr lang="en-US" sz="3000" b="0" i="1" smtClean="0">
                              <a:latin typeface="Cambria Math" panose="02040503050406030204" pitchFamily="18" charset="0"/>
                            </a:rPr>
                            <m:t>1</m:t>
                          </m:r>
                          <m:r>
                            <m:rPr>
                              <m:nor/>
                            </m:rPr>
                            <a:rPr lang="vi-VN" sz="3000" dirty="0"/>
                            <m:t>.</m:t>
                          </m:r>
                        </m:oMath>
                      </m:oMathPara>
                    </a14:m>
                    <a:endParaRPr lang="en-US" sz="3000" dirty="0"/>
                  </a:p>
                </p:txBody>
              </p:sp>
            </mc:Choice>
            <mc:Fallback xmlns="">
              <p:sp>
                <p:nvSpPr>
                  <p:cNvPr id="54" name="TextBox 53"/>
                  <p:cNvSpPr txBox="1">
                    <a:spLocks noRot="1" noChangeAspect="1" noMove="1" noResize="1" noEditPoints="1" noAdjustHandles="1" noChangeArrowheads="1" noChangeShapeType="1" noTextEdit="1"/>
                  </p:cNvSpPr>
                  <p:nvPr/>
                </p:nvSpPr>
                <p:spPr>
                  <a:xfrm>
                    <a:off x="6108332" y="1803230"/>
                    <a:ext cx="2280848" cy="515019"/>
                  </a:xfrm>
                  <a:prstGeom prst="rect">
                    <a:avLst/>
                  </a:prstGeom>
                  <a:blipFill rotWithShape="1">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5"/>
              <a:ext cx="3090381" cy="1265235"/>
              <a:chOff x="5537206" y="1557992"/>
              <a:chExt cx="3079904" cy="1176213"/>
            </a:xfrm>
          </p:grpSpPr>
          <p:sp>
            <p:nvSpPr>
              <p:cNvPr id="56" name="Rectangle 55"/>
              <p:cNvSpPr/>
              <p:nvPr/>
            </p:nvSpPr>
            <p:spPr>
              <a:xfrm>
                <a:off x="5827750" y="1557992"/>
                <a:ext cx="2789360" cy="117621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8" name="TextBox 57"/>
                  <p:cNvSpPr txBox="1"/>
                  <p:nvPr/>
                </p:nvSpPr>
                <p:spPr>
                  <a:xfrm>
                    <a:off x="5978841" y="1767772"/>
                    <a:ext cx="2280848" cy="83571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en-US" sz="2800" i="1">
                                  <a:latin typeface="Cambria Math"/>
                                  <a:ea typeface="Calibri" panose="020F0502020204030204" pitchFamily="34" charset="0"/>
                                </a:rPr>
                              </m:ctrlPr>
                            </m:fPr>
                            <m:num>
                              <m:r>
                                <a:rPr lang="en-US" sz="2800">
                                  <a:latin typeface="Cambria Math" panose="02040503050406030204" pitchFamily="18" charset="0"/>
                                  <a:ea typeface="Calibri" panose="020F0502020204030204" pitchFamily="34" charset="0"/>
                                </a:rPr>
                                <m:t>1</m:t>
                              </m:r>
                            </m:num>
                            <m:den>
                              <m:r>
                                <a:rPr lang="en-US" sz="2800">
                                  <a:latin typeface="Cambria Math" panose="02040503050406030204" pitchFamily="18" charset="0"/>
                                  <a:ea typeface="Calibri" panose="020F0502020204030204" pitchFamily="34" charset="0"/>
                                </a:rPr>
                                <m:t>4</m:t>
                              </m:r>
                            </m:den>
                          </m:f>
                          <m:r>
                            <m:rPr>
                              <m:nor/>
                            </m:rPr>
                            <a:rPr lang="en-US" sz="2800" dirty="0">
                              <a:latin typeface="Times New Roman" panose="02020603050405020304" pitchFamily="18" charset="0"/>
                              <a:ea typeface="Calibri" panose="020F0502020204030204" pitchFamily="34" charset="0"/>
                            </a:rPr>
                            <m:t>.</m:t>
                          </m:r>
                          <m:r>
                            <m:rPr>
                              <m:nor/>
                            </m:rPr>
                            <a:rPr lang="vi-VN" sz="2800" dirty="0"/>
                            <m:t>	</m:t>
                          </m:r>
                        </m:oMath>
                      </m:oMathPara>
                    </a14:m>
                    <a:endParaRPr lang="en-US" sz="30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978841" y="1767772"/>
                    <a:ext cx="2280848" cy="835713"/>
                  </a:xfrm>
                  <a:prstGeom prst="rect">
                    <a:avLst/>
                  </a:prstGeom>
                  <a:blipFill rotWithShape="1">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1501341"/>
              <a:ext cx="3090381" cy="1265237"/>
              <a:chOff x="5537206" y="1557991"/>
              <a:chExt cx="3079904" cy="1176214"/>
            </a:xfrm>
          </p:grpSpPr>
          <p:sp>
            <p:nvSpPr>
              <p:cNvPr id="46" name="Rectangle 45"/>
              <p:cNvSpPr/>
              <p:nvPr/>
            </p:nvSpPr>
            <p:spPr>
              <a:xfrm>
                <a:off x="5827750" y="1557991"/>
                <a:ext cx="2789360" cy="117621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48" name="TextBox 47"/>
                  <p:cNvSpPr txBox="1"/>
                  <p:nvPr/>
                </p:nvSpPr>
                <p:spPr>
                  <a:xfrm>
                    <a:off x="6123623" y="1753409"/>
                    <a:ext cx="2280848" cy="83571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2800">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r>
                                <a:rPr lang="en-US" sz="2800">
                                  <a:latin typeface="Cambria Math" panose="02040503050406030204" pitchFamily="18" charset="0"/>
                                  <a:ea typeface="Calibri" panose="020F0502020204030204" pitchFamily="34" charset="0"/>
                                </a:rPr>
                                <m:t>1</m:t>
                              </m:r>
                            </m:num>
                            <m:den>
                              <m:r>
                                <a:rPr lang="en-US" sz="2800">
                                  <a:latin typeface="Cambria Math" panose="02040503050406030204" pitchFamily="18" charset="0"/>
                                  <a:ea typeface="Calibri" panose="020F0502020204030204" pitchFamily="34" charset="0"/>
                                </a:rPr>
                                <m:t>4</m:t>
                              </m:r>
                            </m:den>
                          </m:f>
                          <m:r>
                            <m:rPr>
                              <m:nor/>
                            </m:rPr>
                            <a:rPr lang="en-US" sz="2800" dirty="0">
                              <a:latin typeface="Times New Roman" panose="02020603050405020304" pitchFamily="18" charset="0"/>
                              <a:ea typeface="Calibri" panose="020F0502020204030204" pitchFamily="34" charset="0"/>
                            </a:rPr>
                            <m:t>.</m:t>
                          </m:r>
                        </m:oMath>
                      </m:oMathPara>
                    </a14:m>
                    <a:endParaRPr lang="en-US" sz="30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123623" y="1753409"/>
                    <a:ext cx="2280848" cy="835713"/>
                  </a:xfrm>
                  <a:prstGeom prst="rect">
                    <a:avLst/>
                  </a:prstGeom>
                  <a:blipFill rotWithShape="1">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1" y="1501346"/>
              <a:ext cx="3090381" cy="1265233"/>
              <a:chOff x="5537206" y="1557992"/>
              <a:chExt cx="3079904" cy="1176211"/>
            </a:xfrm>
          </p:grpSpPr>
          <p:sp>
            <p:nvSpPr>
              <p:cNvPr id="60" name="Rectangle 59"/>
              <p:cNvSpPr/>
              <p:nvPr/>
            </p:nvSpPr>
            <p:spPr>
              <a:xfrm>
                <a:off x="5827750" y="1557992"/>
                <a:ext cx="2789360" cy="1176211"/>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2" name="TextBox 61"/>
                  <p:cNvSpPr txBox="1"/>
                  <p:nvPr/>
                </p:nvSpPr>
                <p:spPr>
                  <a:xfrm>
                    <a:off x="6078059" y="1779051"/>
                    <a:ext cx="2493487" cy="86790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2800">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r>
                                <a:rPr lang="en-US" sz="2800" b="0" i="1" smtClean="0">
                                  <a:latin typeface="Cambria Math"/>
                                  <a:ea typeface="Calibri" panose="020F0502020204030204" pitchFamily="34" charset="0"/>
                                </a:rPr>
                                <m:t>5</m:t>
                              </m:r>
                            </m:num>
                            <m:den>
                              <m:r>
                                <a:rPr lang="en-US" sz="2800">
                                  <a:latin typeface="Cambria Math" panose="02040503050406030204" pitchFamily="18" charset="0"/>
                                  <a:ea typeface="Calibri" panose="020F0502020204030204" pitchFamily="34" charset="0"/>
                                </a:rPr>
                                <m:t>4</m:t>
                              </m:r>
                            </m:den>
                          </m:f>
                          <m:r>
                            <m:rPr>
                              <m:nor/>
                            </m:rPr>
                            <a:rPr lang="en-US" sz="2800" dirty="0">
                              <a:latin typeface="Times New Roman" panose="02020603050405020304" pitchFamily="18" charset="0"/>
                              <a:ea typeface="Calibri" panose="020F0502020204030204" pitchFamily="34" charset="0"/>
                            </a:rPr>
                            <m:t>.</m:t>
                          </m:r>
                        </m:oMath>
                      </m:oMathPara>
                    </a14:m>
                    <a:endParaRPr lang="en-US" sz="30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078059" y="1779051"/>
                    <a:ext cx="2493487" cy="867902"/>
                  </a:xfrm>
                  <a:prstGeom prst="rect">
                    <a:avLst/>
                  </a:prstGeom>
                  <a:blipFill rotWithShape="1">
                    <a:blip r:embed="rId7"/>
                    <a:stretch>
                      <a:fillRect/>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mc:AlternateContent xmlns:mc="http://schemas.openxmlformats.org/markup-compatibility/2006" xmlns:a14="http://schemas.microsoft.com/office/drawing/2010/main">
        <mc:Choice Requires="a14">
          <p:sp>
            <p:nvSpPr>
              <p:cNvPr id="12" name="Rectangle 11">
                <a:extLst>
                  <a:ext uri="{FF2B5EF4-FFF2-40B4-BE49-F238E27FC236}">
                    <a16:creationId xmlns="" xmlns:a16="http://schemas.microsoft.com/office/drawing/2014/main" id="{5672556D-C795-444D-B00A-7DFA526DB04C}"/>
                  </a:ext>
                </a:extLst>
              </p:cNvPr>
              <p:cNvSpPr/>
              <p:nvPr/>
            </p:nvSpPr>
            <p:spPr>
              <a:xfrm>
                <a:off x="1522517" y="3617121"/>
                <a:ext cx="6078433" cy="1378188"/>
              </a:xfrm>
              <a:prstGeom prst="rect">
                <a:avLst/>
              </a:prstGeom>
            </p:spPr>
            <p:txBody>
              <a:bodyPr wrap="square" lIns="45711" tIns="22855" rIns="45711" bIns="22855">
                <a:spAutoFit/>
              </a:bodyPr>
              <a:lstStyle/>
              <a:p>
                <a:pPr/>
                <a14:m>
                  <m:oMathPara xmlns:m="http://schemas.openxmlformats.org/officeDocument/2006/math">
                    <m:oMathParaPr>
                      <m:jc m:val="centerGroup"/>
                    </m:oMathParaPr>
                    <m:oMath xmlns:m="http://schemas.openxmlformats.org/officeDocument/2006/math">
                      <m:r>
                        <m:rPr>
                          <m:nor/>
                        </m:rPr>
                        <a:rPr lang="vi-VN" sz="2800" dirty="0">
                          <a:latin typeface="Times New Roman" panose="02020603050405020304" pitchFamily="18" charset="0"/>
                          <a:ea typeface="Times New Roman" panose="02020603050405020304" pitchFamily="18" charset="0"/>
                        </a:rPr>
                        <m:t>Ta</m:t>
                      </m:r>
                      <m:r>
                        <m:rPr>
                          <m:nor/>
                        </m:rPr>
                        <a:rPr lang="vi-VN" sz="2800" dirty="0">
                          <a:latin typeface="Times New Roman" panose="02020603050405020304" pitchFamily="18" charset="0"/>
                          <a:ea typeface="Times New Roman" panose="02020603050405020304" pitchFamily="18" charset="0"/>
                        </a:rPr>
                        <m:t> </m:t>
                      </m:r>
                      <m:r>
                        <m:rPr>
                          <m:nor/>
                        </m:rPr>
                        <a:rPr lang="vi-VN" sz="2800" dirty="0">
                          <a:latin typeface="Times New Roman" panose="02020603050405020304" pitchFamily="18" charset="0"/>
                          <a:ea typeface="Times New Roman" panose="02020603050405020304" pitchFamily="18" charset="0"/>
                        </a:rPr>
                        <m:t>c</m:t>
                      </m:r>
                      <m:r>
                        <m:rPr>
                          <m:nor/>
                        </m:rPr>
                        <a:rPr lang="vi-VN" sz="2800" dirty="0">
                          <a:latin typeface="Times New Roman" panose="02020603050405020304" pitchFamily="18" charset="0"/>
                          <a:ea typeface="Times New Roman" panose="02020603050405020304" pitchFamily="18" charset="0"/>
                        </a:rPr>
                        <m:t>ó: </m:t>
                      </m:r>
                      <m:sSup>
                        <m:sSupPr>
                          <m:ctrlPr>
                            <a:rPr lang="en-US" sz="2800" i="1">
                              <a:latin typeface="Cambria Math"/>
                              <a:ea typeface="Times New Roman" panose="02020603050405020304" pitchFamily="18" charset="0"/>
                            </a:rPr>
                          </m:ctrlPr>
                        </m:sSupPr>
                        <m:e>
                          <m:r>
                            <a:rPr lang="vi-VN" sz="2800" i="1">
                              <a:latin typeface="Cambria Math" panose="02040503050406030204" pitchFamily="18" charset="0"/>
                              <a:ea typeface="Times New Roman" panose="02020603050405020304" pitchFamily="18" charset="0"/>
                            </a:rPr>
                            <m:t>𝑦</m:t>
                          </m:r>
                        </m:e>
                        <m:sup>
                          <m:r>
                            <a:rPr lang="vi-VN" sz="2800" i="1">
                              <a:latin typeface="Cambria Math" panose="02040503050406030204" pitchFamily="18" charset="0"/>
                              <a:ea typeface="Times New Roman" panose="02020603050405020304" pitchFamily="18" charset="0"/>
                            </a:rPr>
                            <m:t>′</m:t>
                          </m:r>
                        </m:sup>
                      </m:sSup>
                      <m:r>
                        <a:rPr lang="vi-VN"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vi-VN" sz="2800" i="1">
                              <a:latin typeface="Cambria Math" panose="02040503050406030204" pitchFamily="18" charset="0"/>
                              <a:ea typeface="Times New Roman" panose="02020603050405020304" pitchFamily="18" charset="0"/>
                            </a:rPr>
                            <m:t>−1</m:t>
                          </m:r>
                        </m:num>
                        <m:den>
                          <m:sSup>
                            <m:sSupPr>
                              <m:ctrlPr>
                                <a:rPr lang="en-US" sz="2800" i="1">
                                  <a:latin typeface="Cambria Math"/>
                                  <a:ea typeface="Times New Roman" panose="02020603050405020304" pitchFamily="18" charset="0"/>
                                </a:rPr>
                              </m:ctrlPr>
                            </m:sSupPr>
                            <m:e>
                              <m:d>
                                <m:dPr>
                                  <m:ctrlPr>
                                    <a:rPr lang="en-US" sz="2800" i="1">
                                      <a:latin typeface="Cambria Math"/>
                                      <a:ea typeface="Times New Roman" panose="02020603050405020304" pitchFamily="18" charset="0"/>
                                    </a:rPr>
                                  </m:ctrlPr>
                                </m:dPr>
                                <m:e>
                                  <m:r>
                                    <a:rPr lang="vi-VN" sz="2800" i="1">
                                      <a:latin typeface="Cambria Math" panose="02040503050406030204" pitchFamily="18" charset="0"/>
                                      <a:ea typeface="Times New Roman" panose="02020603050405020304" pitchFamily="18" charset="0"/>
                                    </a:rPr>
                                    <m:t>3</m:t>
                                  </m:r>
                                  <m:r>
                                    <a:rPr lang="vi-VN" sz="2800" i="1">
                                      <a:latin typeface="Cambria Math" panose="02040503050406030204" pitchFamily="18" charset="0"/>
                                      <a:ea typeface="Times New Roman" panose="02020603050405020304" pitchFamily="18" charset="0"/>
                                    </a:rPr>
                                    <m:t>𝑥</m:t>
                                  </m:r>
                                  <m:r>
                                    <a:rPr lang="vi-VN" sz="2800" i="1">
                                      <a:latin typeface="Cambria Math" panose="02040503050406030204" pitchFamily="18" charset="0"/>
                                      <a:ea typeface="Times New Roman" panose="02020603050405020304" pitchFamily="18" charset="0"/>
                                    </a:rPr>
                                    <m:t>−2</m:t>
                                  </m:r>
                                </m:e>
                              </m:d>
                            </m:e>
                            <m:sup>
                              <m:r>
                                <a:rPr lang="vi-VN" sz="2800" i="1">
                                  <a:latin typeface="Cambria Math" panose="02040503050406030204" pitchFamily="18" charset="0"/>
                                  <a:ea typeface="Times New Roman" panose="02020603050405020304" pitchFamily="18" charset="0"/>
                                </a:rPr>
                                <m:t>2</m:t>
                              </m:r>
                            </m:sup>
                          </m:sSup>
                        </m:den>
                      </m:f>
                      <m:r>
                        <m:rPr>
                          <m:nor/>
                        </m:rPr>
                        <a:rPr lang="vi-VN" sz="2800" dirty="0">
                          <a:latin typeface="Times New Roman" panose="02020603050405020304" pitchFamily="18" charset="0"/>
                          <a:ea typeface="Times New Roman" panose="02020603050405020304" pitchFamily="18" charset="0"/>
                        </a:rPr>
                        <m:t>.</m:t>
                      </m:r>
                    </m:oMath>
                  </m:oMathPara>
                </a14:m>
                <a:endParaRPr lang="en-US" sz="2800" dirty="0">
                  <a:latin typeface="Times New Roman" panose="02020603050405020304" pitchFamily="18" charset="0"/>
                  <a:ea typeface="Times New Roman" panose="02020603050405020304" pitchFamily="18" charset="0"/>
                </a:endParaRPr>
              </a:p>
              <a:p>
                <a:endParaRPr lang="en-US" sz="3000" dirty="0"/>
              </a:p>
            </p:txBody>
          </p:sp>
        </mc:Choice>
        <mc:Fallback xmlns="">
          <p:sp>
            <p:nvSpPr>
              <p:cNvPr id="12" name="Rectangle 11">
                <a:extLst>
                  <a:ext uri="{FF2B5EF4-FFF2-40B4-BE49-F238E27FC236}">
                    <a16:creationId xmlns:a16="http://schemas.microsoft.com/office/drawing/2014/main" xmlns="" xmlns:a14="http://schemas.microsoft.com/office/drawing/2010/main" id="{5672556D-C795-444D-B00A-7DFA526DB04C}"/>
                  </a:ext>
                </a:extLst>
              </p:cNvPr>
              <p:cNvSpPr>
                <a:spLocks noRot="1" noChangeAspect="1" noMove="1" noResize="1" noEditPoints="1" noAdjustHandles="1" noChangeArrowheads="1" noChangeShapeType="1" noTextEdit="1"/>
              </p:cNvSpPr>
              <p:nvPr/>
            </p:nvSpPr>
            <p:spPr>
              <a:xfrm>
                <a:off x="1522517" y="3617121"/>
                <a:ext cx="6078433" cy="1378188"/>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 xmlns:a16="http://schemas.microsoft.com/office/drawing/2014/main" id="{9DA9C349-6E77-4FBD-9B81-2F8314B9B148}"/>
                  </a:ext>
                </a:extLst>
              </p:cNvPr>
              <p:cNvSpPr/>
              <p:nvPr/>
            </p:nvSpPr>
            <p:spPr>
              <a:xfrm>
                <a:off x="1593590" y="4760607"/>
                <a:ext cx="8592206" cy="960125"/>
              </a:xfrm>
              <a:prstGeom prst="rect">
                <a:avLst/>
              </a:prstGeom>
            </p:spPr>
            <p:txBody>
              <a:bodyPr wrap="none" lIns="45711" tIns="22855" rIns="45711" bIns="22855">
                <a:spAutoFit/>
              </a:bodyPr>
              <a:lstStyle/>
              <a:p>
                <a:pPr/>
                <a14:m>
                  <m:oMathPara xmlns:m="http://schemas.openxmlformats.org/officeDocument/2006/math">
                    <m:oMathParaPr>
                      <m:jc m:val="centerGroup"/>
                    </m:oMathParaPr>
                    <m:oMath xmlns:m="http://schemas.openxmlformats.org/officeDocument/2006/math">
                      <m:r>
                        <m:rPr>
                          <m:nor/>
                        </m:rPr>
                        <a:rPr lang="vi-VN" sz="2800" dirty="0">
                          <a:latin typeface="Times New Roman" panose="02020603050405020304" pitchFamily="18" charset="0"/>
                          <a:ea typeface="Times New Roman" panose="02020603050405020304" pitchFamily="18" charset="0"/>
                        </a:rPr>
                        <m:t>G</m:t>
                      </m:r>
                      <m:r>
                        <m:rPr>
                          <m:nor/>
                        </m:rPr>
                        <a:rPr lang="vi-VN" sz="2800" dirty="0">
                          <a:latin typeface="Times New Roman" panose="02020603050405020304" pitchFamily="18" charset="0"/>
                          <a:ea typeface="Times New Roman" panose="02020603050405020304" pitchFamily="18" charset="0"/>
                        </a:rPr>
                        <m:t>ọ</m:t>
                      </m:r>
                      <m:r>
                        <m:rPr>
                          <m:nor/>
                        </m:rPr>
                        <a:rPr lang="vi-VN" sz="2800" dirty="0">
                          <a:latin typeface="Times New Roman" panose="02020603050405020304" pitchFamily="18" charset="0"/>
                          <a:ea typeface="Times New Roman" panose="02020603050405020304" pitchFamily="18" charset="0"/>
                        </a:rPr>
                        <m:t>i</m:t>
                      </m:r>
                      <m:r>
                        <m:rPr>
                          <m:nor/>
                        </m:rPr>
                        <a:rPr lang="vi-VN" sz="2800" dirty="0">
                          <a:latin typeface="Times New Roman" panose="02020603050405020304" pitchFamily="18" charset="0"/>
                          <a:ea typeface="Times New Roman" panose="02020603050405020304" pitchFamily="18" charset="0"/>
                        </a:rPr>
                        <m:t> </m:t>
                      </m:r>
                      <m:r>
                        <a:rPr lang="vi-VN" sz="2800" i="1">
                          <a:latin typeface="Cambria Math" panose="02040503050406030204" pitchFamily="18" charset="0"/>
                          <a:ea typeface="Times New Roman" panose="02020603050405020304" pitchFamily="18" charset="0"/>
                        </a:rPr>
                        <m:t>𝑀</m:t>
                      </m:r>
                      <m:r>
                        <m:rPr>
                          <m:nor/>
                        </m:rPr>
                        <a:rPr lang="vi-VN" sz="2800" dirty="0">
                          <a:latin typeface="Times New Roman" panose="02020603050405020304" pitchFamily="18" charset="0"/>
                          <a:ea typeface="Times New Roman" panose="02020603050405020304" pitchFamily="18" charset="0"/>
                        </a:rPr>
                        <m:t> </m:t>
                      </m:r>
                      <m:r>
                        <m:rPr>
                          <m:nor/>
                        </m:rPr>
                        <a:rPr lang="vi-VN" sz="2800" dirty="0">
                          <a:latin typeface="Times New Roman" panose="02020603050405020304" pitchFamily="18" charset="0"/>
                          <a:ea typeface="Times New Roman" panose="02020603050405020304" pitchFamily="18" charset="0"/>
                        </a:rPr>
                        <m:t>l</m:t>
                      </m:r>
                      <m:r>
                        <m:rPr>
                          <m:nor/>
                        </m:rPr>
                        <a:rPr lang="vi-VN" sz="2800" dirty="0">
                          <a:latin typeface="Times New Roman" panose="02020603050405020304" pitchFamily="18" charset="0"/>
                          <a:ea typeface="Times New Roman" panose="02020603050405020304" pitchFamily="18" charset="0"/>
                        </a:rPr>
                        <m:t>à </m:t>
                      </m:r>
                      <m:r>
                        <m:rPr>
                          <m:nor/>
                        </m:rPr>
                        <a:rPr lang="vi-VN" sz="2800" dirty="0">
                          <a:latin typeface="Times New Roman" panose="02020603050405020304" pitchFamily="18" charset="0"/>
                          <a:ea typeface="Times New Roman" panose="02020603050405020304" pitchFamily="18" charset="0"/>
                        </a:rPr>
                        <m:t>t</m:t>
                      </m:r>
                      <m:r>
                        <m:rPr>
                          <m:nor/>
                        </m:rPr>
                        <a:rPr lang="vi-VN" sz="2800" dirty="0">
                          <a:latin typeface="Times New Roman" panose="02020603050405020304" pitchFamily="18" charset="0"/>
                          <a:ea typeface="Times New Roman" panose="02020603050405020304" pitchFamily="18" charset="0"/>
                        </a:rPr>
                        <m:t>ọ</m:t>
                      </m:r>
                      <m:r>
                        <m:rPr>
                          <m:nor/>
                        </m:rPr>
                        <a:rPr lang="vi-VN" sz="2800" dirty="0">
                          <a:latin typeface="Times New Roman" panose="02020603050405020304" pitchFamily="18" charset="0"/>
                          <a:ea typeface="Times New Roman" panose="02020603050405020304" pitchFamily="18" charset="0"/>
                        </a:rPr>
                        <m:t>a</m:t>
                      </m:r>
                      <m:r>
                        <m:rPr>
                          <m:nor/>
                        </m:rPr>
                        <a:rPr lang="vi-VN" sz="2800" dirty="0">
                          <a:latin typeface="Times New Roman" panose="02020603050405020304" pitchFamily="18" charset="0"/>
                          <a:ea typeface="Times New Roman" panose="02020603050405020304" pitchFamily="18" charset="0"/>
                        </a:rPr>
                        <m:t> độ </m:t>
                      </m:r>
                      <m:r>
                        <m:rPr>
                          <m:nor/>
                        </m:rPr>
                        <a:rPr lang="vi-VN" sz="2800" dirty="0">
                          <a:latin typeface="Times New Roman" panose="02020603050405020304" pitchFamily="18" charset="0"/>
                          <a:ea typeface="Times New Roman" panose="02020603050405020304" pitchFamily="18" charset="0"/>
                        </a:rPr>
                        <m:t>giao</m:t>
                      </m:r>
                      <m:r>
                        <m:rPr>
                          <m:nor/>
                        </m:rPr>
                        <a:rPr lang="vi-VN" sz="2800" dirty="0">
                          <a:latin typeface="Times New Roman" panose="02020603050405020304" pitchFamily="18" charset="0"/>
                          <a:ea typeface="Times New Roman" panose="02020603050405020304" pitchFamily="18" charset="0"/>
                        </a:rPr>
                        <m:t> đ</m:t>
                      </m:r>
                      <m:r>
                        <m:rPr>
                          <m:nor/>
                        </m:rPr>
                        <a:rPr lang="vi-VN" sz="2800" dirty="0">
                          <a:latin typeface="Times New Roman" panose="02020603050405020304" pitchFamily="18" charset="0"/>
                          <a:ea typeface="Times New Roman" panose="02020603050405020304" pitchFamily="18" charset="0"/>
                        </a:rPr>
                        <m:t>i</m:t>
                      </m:r>
                      <m:r>
                        <m:rPr>
                          <m:nor/>
                        </m:rPr>
                        <a:rPr lang="vi-VN" sz="2800" dirty="0">
                          <a:latin typeface="Times New Roman" panose="02020603050405020304" pitchFamily="18" charset="0"/>
                          <a:ea typeface="Times New Roman" panose="02020603050405020304" pitchFamily="18" charset="0"/>
                        </a:rPr>
                        <m:t>ể</m:t>
                      </m:r>
                      <m:r>
                        <m:rPr>
                          <m:nor/>
                        </m:rPr>
                        <a:rPr lang="vi-VN" sz="2800" dirty="0">
                          <a:latin typeface="Times New Roman" panose="02020603050405020304" pitchFamily="18" charset="0"/>
                          <a:ea typeface="Times New Roman" panose="02020603050405020304" pitchFamily="18" charset="0"/>
                        </a:rPr>
                        <m:t>m</m:t>
                      </m:r>
                      <m:r>
                        <m:rPr>
                          <m:nor/>
                        </m:rPr>
                        <a:rPr lang="vi-VN" sz="2800" dirty="0">
                          <a:latin typeface="Times New Roman" panose="02020603050405020304" pitchFamily="18" charset="0"/>
                          <a:ea typeface="Times New Roman" panose="02020603050405020304" pitchFamily="18" charset="0"/>
                        </a:rPr>
                        <m:t> </m:t>
                      </m:r>
                      <m:r>
                        <m:rPr>
                          <m:nor/>
                        </m:rPr>
                        <a:rPr lang="vi-VN" sz="2800" dirty="0">
                          <a:latin typeface="Times New Roman" panose="02020603050405020304" pitchFamily="18" charset="0"/>
                          <a:ea typeface="Times New Roman" panose="02020603050405020304" pitchFamily="18" charset="0"/>
                        </a:rPr>
                        <m:t>c</m:t>
                      </m:r>
                      <m:r>
                        <m:rPr>
                          <m:nor/>
                        </m:rPr>
                        <a:rPr lang="vi-VN" sz="2800" dirty="0">
                          <a:latin typeface="Times New Roman" panose="02020603050405020304" pitchFamily="18" charset="0"/>
                          <a:ea typeface="Times New Roman" panose="02020603050405020304" pitchFamily="18" charset="0"/>
                        </a:rPr>
                        <m:t>ủ</m:t>
                      </m:r>
                      <m:r>
                        <m:rPr>
                          <m:nor/>
                        </m:rPr>
                        <a:rPr lang="vi-VN" sz="2800" dirty="0">
                          <a:latin typeface="Times New Roman" panose="02020603050405020304" pitchFamily="18" charset="0"/>
                          <a:ea typeface="Times New Roman" panose="02020603050405020304" pitchFamily="18" charset="0"/>
                        </a:rPr>
                        <m:t>a</m:t>
                      </m:r>
                      <m:r>
                        <m:rPr>
                          <m:nor/>
                        </m:rPr>
                        <a:rPr lang="vi-VN" sz="2800" dirty="0">
                          <a:latin typeface="Times New Roman" panose="02020603050405020304" pitchFamily="18" charset="0"/>
                          <a:ea typeface="Times New Roman" panose="02020603050405020304" pitchFamily="18" charset="0"/>
                        </a:rPr>
                        <m:t> đồ </m:t>
                      </m:r>
                      <m:r>
                        <m:rPr>
                          <m:nor/>
                        </m:rPr>
                        <a:rPr lang="vi-VN" sz="2800" dirty="0">
                          <a:latin typeface="Times New Roman" panose="02020603050405020304" pitchFamily="18" charset="0"/>
                          <a:ea typeface="Times New Roman" panose="02020603050405020304" pitchFamily="18" charset="0"/>
                        </a:rPr>
                        <m:t>th</m:t>
                      </m:r>
                      <m:r>
                        <m:rPr>
                          <m:nor/>
                        </m:rPr>
                        <a:rPr lang="vi-VN" sz="2800" dirty="0">
                          <a:latin typeface="Times New Roman" panose="02020603050405020304" pitchFamily="18" charset="0"/>
                          <a:ea typeface="Times New Roman" panose="02020603050405020304" pitchFamily="18" charset="0"/>
                        </a:rPr>
                        <m:t>ị </m:t>
                      </m:r>
                      <m:r>
                        <m:rPr>
                          <m:nor/>
                        </m:rPr>
                        <a:rPr lang="vi-VN" sz="2800" dirty="0">
                          <a:latin typeface="Times New Roman" panose="02020603050405020304" pitchFamily="18" charset="0"/>
                          <a:ea typeface="Times New Roman" panose="02020603050405020304" pitchFamily="18" charset="0"/>
                        </a:rPr>
                        <m:t>h</m:t>
                      </m:r>
                      <m:r>
                        <m:rPr>
                          <m:nor/>
                        </m:rPr>
                        <a:rPr lang="vi-VN" sz="2800" dirty="0">
                          <a:latin typeface="Times New Roman" panose="02020603050405020304" pitchFamily="18" charset="0"/>
                          <a:ea typeface="Times New Roman" panose="02020603050405020304" pitchFamily="18" charset="0"/>
                        </a:rPr>
                        <m:t>à</m:t>
                      </m:r>
                      <m:r>
                        <m:rPr>
                          <m:nor/>
                        </m:rPr>
                        <a:rPr lang="vi-VN" sz="2800" dirty="0">
                          <a:latin typeface="Times New Roman" panose="02020603050405020304" pitchFamily="18" charset="0"/>
                          <a:ea typeface="Times New Roman" panose="02020603050405020304" pitchFamily="18" charset="0"/>
                        </a:rPr>
                        <m:t>m</m:t>
                      </m:r>
                      <m:r>
                        <m:rPr>
                          <m:nor/>
                        </m:rPr>
                        <a:rPr lang="vi-VN" sz="2800" dirty="0">
                          <a:latin typeface="Times New Roman" panose="02020603050405020304" pitchFamily="18" charset="0"/>
                          <a:ea typeface="Times New Roman" panose="02020603050405020304" pitchFamily="18" charset="0"/>
                        </a:rPr>
                        <m:t> </m:t>
                      </m:r>
                      <m:r>
                        <m:rPr>
                          <m:nor/>
                        </m:rPr>
                        <a:rPr lang="vi-VN" sz="2800" dirty="0">
                          <a:latin typeface="Times New Roman" panose="02020603050405020304" pitchFamily="18" charset="0"/>
                          <a:ea typeface="Times New Roman" panose="02020603050405020304" pitchFamily="18" charset="0"/>
                        </a:rPr>
                        <m:t>s</m:t>
                      </m:r>
                      <m:r>
                        <m:rPr>
                          <m:nor/>
                        </m:rPr>
                        <a:rPr lang="vi-VN" sz="2800" dirty="0">
                          <a:latin typeface="Times New Roman" panose="02020603050405020304" pitchFamily="18" charset="0"/>
                          <a:ea typeface="Times New Roman" panose="02020603050405020304" pitchFamily="18" charset="0"/>
                        </a:rPr>
                        <m:t>ố </m:t>
                      </m:r>
                      <m:r>
                        <m:rPr>
                          <m:nor/>
                        </m:rPr>
                        <a:rPr lang="vi-VN" sz="2800" dirty="0">
                          <a:latin typeface="Times New Roman" panose="02020603050405020304" pitchFamily="18" charset="0"/>
                          <a:ea typeface="Times New Roman" panose="02020603050405020304" pitchFamily="18" charset="0"/>
                        </a:rPr>
                        <m:t>v</m:t>
                      </m:r>
                      <m:r>
                        <m:rPr>
                          <m:nor/>
                        </m:rPr>
                        <a:rPr lang="vi-VN" sz="2800" dirty="0">
                          <a:latin typeface="Times New Roman" panose="02020603050405020304" pitchFamily="18" charset="0"/>
                          <a:ea typeface="Times New Roman" panose="02020603050405020304" pitchFamily="18" charset="0"/>
                        </a:rPr>
                        <m:t>ớ</m:t>
                      </m:r>
                      <m:r>
                        <m:rPr>
                          <m:nor/>
                        </m:rPr>
                        <a:rPr lang="vi-VN" sz="2800" dirty="0">
                          <a:latin typeface="Times New Roman" panose="02020603050405020304" pitchFamily="18" charset="0"/>
                          <a:ea typeface="Times New Roman" panose="02020603050405020304" pitchFamily="18" charset="0"/>
                        </a:rPr>
                        <m:t>i</m:t>
                      </m:r>
                      <m:r>
                        <m:rPr>
                          <m:nor/>
                        </m:rPr>
                        <a:rPr lang="vi-VN" sz="2800" dirty="0">
                          <a:latin typeface="Times New Roman" panose="02020603050405020304" pitchFamily="18" charset="0"/>
                          <a:ea typeface="Times New Roman" panose="02020603050405020304" pitchFamily="18" charset="0"/>
                        </a:rPr>
                        <m:t> </m:t>
                      </m:r>
                      <m:r>
                        <m:rPr>
                          <m:nor/>
                        </m:rPr>
                        <a:rPr lang="vi-VN" sz="2800" dirty="0">
                          <a:latin typeface="Times New Roman" panose="02020603050405020304" pitchFamily="18" charset="0"/>
                          <a:ea typeface="Times New Roman" panose="02020603050405020304" pitchFamily="18" charset="0"/>
                        </a:rPr>
                        <m:t>tr</m:t>
                      </m:r>
                      <m:r>
                        <m:rPr>
                          <m:nor/>
                        </m:rPr>
                        <a:rPr lang="vi-VN" sz="2800" dirty="0">
                          <a:latin typeface="Times New Roman" panose="02020603050405020304" pitchFamily="18" charset="0"/>
                          <a:ea typeface="Times New Roman" panose="02020603050405020304" pitchFamily="18" charset="0"/>
                        </a:rPr>
                        <m:t>ụ</m:t>
                      </m:r>
                      <m:r>
                        <m:rPr>
                          <m:nor/>
                        </m:rPr>
                        <a:rPr lang="vi-VN" sz="2800" dirty="0">
                          <a:latin typeface="Times New Roman" panose="02020603050405020304" pitchFamily="18" charset="0"/>
                          <a:ea typeface="Times New Roman" panose="02020603050405020304" pitchFamily="18" charset="0"/>
                        </a:rPr>
                        <m:t>c</m:t>
                      </m:r>
                      <m:r>
                        <m:rPr>
                          <m:nor/>
                        </m:rPr>
                        <a:rPr lang="vi-VN" sz="2800" dirty="0">
                          <a:latin typeface="Times New Roman" panose="02020603050405020304" pitchFamily="18" charset="0"/>
                          <a:ea typeface="Times New Roman" panose="02020603050405020304" pitchFamily="18" charset="0"/>
                        </a:rPr>
                        <m:t> </m:t>
                      </m:r>
                      <m:r>
                        <m:rPr>
                          <m:nor/>
                        </m:rPr>
                        <a:rPr lang="vi-VN" sz="2800" dirty="0">
                          <a:latin typeface="Times New Roman" panose="02020603050405020304" pitchFamily="18" charset="0"/>
                          <a:ea typeface="Times New Roman" panose="02020603050405020304" pitchFamily="18" charset="0"/>
                        </a:rPr>
                        <m:t>tung</m:t>
                      </m:r>
                    </m:oMath>
                  </m:oMathPara>
                </a14:m>
                <a:endParaRPr lang="en-US" sz="2800" dirty="0">
                  <a:latin typeface="Times New Roman" panose="02020603050405020304" pitchFamily="18" charset="0"/>
                  <a:ea typeface="Times New Roman" panose="02020603050405020304" pitchFamily="18" charset="0"/>
                </a:endParaRPr>
              </a:p>
              <a:p>
                <a:endParaRPr lang="en-US" sz="3000" dirty="0"/>
              </a:p>
            </p:txBody>
          </p:sp>
        </mc:Choice>
        <mc:Fallback xmlns="">
          <p:sp>
            <p:nvSpPr>
              <p:cNvPr id="13" name="Rectangle 12">
                <a:extLst>
                  <a:ext uri="{FF2B5EF4-FFF2-40B4-BE49-F238E27FC236}">
                    <a16:creationId xmlns:a16="http://schemas.microsoft.com/office/drawing/2014/main" xmlns="" xmlns:a14="http://schemas.microsoft.com/office/drawing/2010/main" id="{9DA9C349-6E77-4FBD-9B81-2F8314B9B148}"/>
                  </a:ext>
                </a:extLst>
              </p:cNvPr>
              <p:cNvSpPr>
                <a:spLocks noRot="1" noChangeAspect="1" noMove="1" noResize="1" noEditPoints="1" noAdjustHandles="1" noChangeArrowheads="1" noChangeShapeType="1" noTextEdit="1"/>
              </p:cNvSpPr>
              <p:nvPr/>
            </p:nvSpPr>
            <p:spPr>
              <a:xfrm>
                <a:off x="1593590" y="4760607"/>
                <a:ext cx="8592206" cy="960125"/>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 xmlns:a16="http://schemas.microsoft.com/office/drawing/2014/main" id="{BDC44E53-04F1-4E1F-830C-0E229A6AA44E}"/>
                  </a:ext>
                </a:extLst>
              </p:cNvPr>
              <p:cNvSpPr/>
              <p:nvPr/>
            </p:nvSpPr>
            <p:spPr>
              <a:xfrm>
                <a:off x="1593590" y="5393047"/>
                <a:ext cx="8784373" cy="1014307"/>
              </a:xfrm>
              <a:prstGeom prst="rect">
                <a:avLst/>
              </a:prstGeom>
            </p:spPr>
            <p:txBody>
              <a:bodyPr wrap="none" lIns="45711" tIns="22855" rIns="45711" bIns="22855">
                <a:spAutoFit/>
              </a:bodyPr>
              <a:lstStyle/>
              <a:p>
                <a:pPr/>
                <a14:m>
                  <m:oMathPara xmlns:m="http://schemas.openxmlformats.org/officeDocument/2006/math">
                    <m:oMathParaPr>
                      <m:jc m:val="centerGroup"/>
                    </m:oMathParaPr>
                    <m:oMath xmlns:m="http://schemas.openxmlformats.org/officeDocument/2006/math">
                      <m:r>
                        <a:rPr lang="vi-VN" sz="2800" i="1">
                          <a:latin typeface="Cambria Math" panose="02040503050406030204" pitchFamily="18" charset="0"/>
                          <a:ea typeface="Times New Roman" panose="02020603050405020304" pitchFamily="18" charset="0"/>
                        </a:rPr>
                        <m:t>⇒</m:t>
                      </m:r>
                      <m:r>
                        <a:rPr lang="vi-VN" sz="2800" i="1">
                          <a:latin typeface="Cambria Math" panose="02040503050406030204" pitchFamily="18" charset="0"/>
                          <a:ea typeface="Times New Roman" panose="02020603050405020304" pitchFamily="18" charset="0"/>
                        </a:rPr>
                        <m:t>𝑀</m:t>
                      </m:r>
                      <m:d>
                        <m:dPr>
                          <m:ctrlPr>
                            <a:rPr lang="en-US" sz="2800" i="1">
                              <a:latin typeface="Cambria Math"/>
                              <a:ea typeface="Times New Roman" panose="02020603050405020304" pitchFamily="18" charset="0"/>
                            </a:rPr>
                          </m:ctrlPr>
                        </m:dPr>
                        <m:e>
                          <m:r>
                            <a:rPr lang="vi-VN" sz="2800" i="1">
                              <a:latin typeface="Cambria Math" panose="02040503050406030204" pitchFamily="18" charset="0"/>
                              <a:ea typeface="Times New Roman" panose="02020603050405020304" pitchFamily="18" charset="0"/>
                            </a:rPr>
                            <m:t>0;−</m:t>
                          </m:r>
                          <m:f>
                            <m:fPr>
                              <m:ctrlPr>
                                <a:rPr lang="en-US" sz="2800" i="1">
                                  <a:latin typeface="Cambria Math"/>
                                  <a:ea typeface="Times New Roman" panose="02020603050405020304" pitchFamily="18" charset="0"/>
                                </a:rPr>
                              </m:ctrlPr>
                            </m:fPr>
                            <m:num>
                              <m:r>
                                <a:rPr lang="vi-VN" sz="2800" i="1">
                                  <a:latin typeface="Cambria Math" panose="02040503050406030204" pitchFamily="18" charset="0"/>
                                  <a:ea typeface="Times New Roman" panose="02020603050405020304" pitchFamily="18" charset="0"/>
                                </a:rPr>
                                <m:t>1</m:t>
                              </m:r>
                            </m:num>
                            <m:den>
                              <m:r>
                                <a:rPr lang="vi-VN" sz="2800" i="1">
                                  <a:latin typeface="Cambria Math" panose="02040503050406030204" pitchFamily="18" charset="0"/>
                                  <a:ea typeface="Times New Roman" panose="02020603050405020304" pitchFamily="18" charset="0"/>
                                </a:rPr>
                                <m:t>2</m:t>
                              </m:r>
                            </m:den>
                          </m:f>
                        </m:e>
                      </m:d>
                      <m:r>
                        <m:rPr>
                          <m:nor/>
                        </m:rPr>
                        <a:rPr lang="vi-VN" sz="2800" dirty="0">
                          <a:latin typeface="Times New Roman" panose="02020603050405020304" pitchFamily="18" charset="0"/>
                          <a:ea typeface="Times New Roman" panose="02020603050405020304" pitchFamily="18" charset="0"/>
                        </a:rPr>
                        <m:t>.</m:t>
                      </m:r>
                      <m:r>
                        <m:rPr>
                          <m:nor/>
                        </m:rPr>
                        <a:rPr lang="en-US" sz="2800" dirty="0">
                          <a:latin typeface="Times New Roman" panose="02020603050405020304" pitchFamily="18" charset="0"/>
                          <a:ea typeface="Calibri" panose="020F0502020204030204" pitchFamily="34" charset="0"/>
                        </a:rPr>
                        <m:t>V</m:t>
                      </m:r>
                      <m:r>
                        <m:rPr>
                          <m:nor/>
                        </m:rPr>
                        <a:rPr lang="en-US" sz="2800" dirty="0">
                          <a:latin typeface="Times New Roman" panose="02020603050405020304" pitchFamily="18" charset="0"/>
                          <a:ea typeface="Calibri" panose="020F0502020204030204" pitchFamily="34" charset="0"/>
                        </a:rPr>
                        <m:t>ậ</m:t>
                      </m:r>
                      <m:r>
                        <m:rPr>
                          <m:nor/>
                        </m:rPr>
                        <a:rPr lang="en-US" sz="2800" dirty="0">
                          <a:latin typeface="Times New Roman" panose="02020603050405020304" pitchFamily="18" charset="0"/>
                          <a:ea typeface="Calibri" panose="020F0502020204030204" pitchFamily="34" charset="0"/>
                        </a:rPr>
                        <m:t>y</m:t>
                      </m:r>
                      <m:r>
                        <m:rPr>
                          <m:nor/>
                        </m:rPr>
                        <a:rPr lang="en-US" sz="2800" dirty="0">
                          <a:latin typeface="Times New Roman" panose="02020603050405020304" pitchFamily="18" charset="0"/>
                          <a:ea typeface="Calibri" panose="020F0502020204030204" pitchFamily="34" charset="0"/>
                        </a:rPr>
                        <m:t> </m:t>
                      </m:r>
                      <m:r>
                        <m:rPr>
                          <m:nor/>
                        </m:rPr>
                        <a:rPr lang="en-US" sz="2800" dirty="0" err="1">
                          <a:latin typeface="Times New Roman" panose="02020603050405020304" pitchFamily="18" charset="0"/>
                          <a:ea typeface="Calibri" panose="020F0502020204030204" pitchFamily="34" charset="0"/>
                        </a:rPr>
                        <m:t>h</m:t>
                      </m:r>
                      <m:r>
                        <m:rPr>
                          <m:nor/>
                        </m:rPr>
                        <a:rPr lang="en-US" sz="2800" dirty="0" err="1">
                          <a:latin typeface="Times New Roman" panose="02020603050405020304" pitchFamily="18" charset="0"/>
                          <a:ea typeface="Calibri" panose="020F0502020204030204" pitchFamily="34" charset="0"/>
                        </a:rPr>
                        <m:t>ệ </m:t>
                      </m:r>
                      <m:r>
                        <m:rPr>
                          <m:nor/>
                        </m:rPr>
                        <a:rPr lang="en-US" sz="2800" dirty="0" err="1">
                          <a:latin typeface="Times New Roman" panose="02020603050405020304" pitchFamily="18" charset="0"/>
                          <a:ea typeface="Calibri" panose="020F0502020204030204" pitchFamily="34" charset="0"/>
                        </a:rPr>
                        <m:t>s</m:t>
                      </m:r>
                      <m:r>
                        <m:rPr>
                          <m:nor/>
                        </m:rPr>
                        <a:rPr lang="en-US" sz="2800" dirty="0" err="1">
                          <a:latin typeface="Times New Roman" panose="02020603050405020304" pitchFamily="18" charset="0"/>
                          <a:ea typeface="Calibri" panose="020F0502020204030204" pitchFamily="34" charset="0"/>
                        </a:rPr>
                        <m:t>ố </m:t>
                      </m:r>
                      <m:r>
                        <m:rPr>
                          <m:nor/>
                        </m:rPr>
                        <a:rPr lang="en-US" sz="2800" dirty="0" err="1">
                          <a:latin typeface="Times New Roman" panose="02020603050405020304" pitchFamily="18" charset="0"/>
                          <a:ea typeface="Calibri" panose="020F0502020204030204" pitchFamily="34" charset="0"/>
                        </a:rPr>
                        <m:t>g</m:t>
                      </m:r>
                      <m:r>
                        <m:rPr>
                          <m:nor/>
                        </m:rPr>
                        <a:rPr lang="en-US" sz="2800" dirty="0" err="1">
                          <a:latin typeface="Times New Roman" panose="02020603050405020304" pitchFamily="18" charset="0"/>
                          <a:ea typeface="Calibri" panose="020F0502020204030204" pitchFamily="34" charset="0"/>
                        </a:rPr>
                        <m:t>ó</m:t>
                      </m:r>
                      <m:r>
                        <m:rPr>
                          <m:nor/>
                        </m:rPr>
                        <a:rPr lang="en-US" sz="2800" dirty="0" err="1">
                          <a:latin typeface="Times New Roman" panose="02020603050405020304" pitchFamily="18" charset="0"/>
                          <a:ea typeface="Calibri" panose="020F0502020204030204" pitchFamily="34" charset="0"/>
                        </a:rPr>
                        <m:t>c</m:t>
                      </m:r>
                      <m:r>
                        <m:rPr>
                          <m:nor/>
                        </m:rPr>
                        <a:rPr lang="en-US" sz="2800" dirty="0">
                          <a:latin typeface="Times New Roman" panose="02020603050405020304" pitchFamily="18" charset="0"/>
                          <a:ea typeface="Calibri" panose="020F0502020204030204" pitchFamily="34" charset="0"/>
                        </a:rPr>
                        <m:t> </m:t>
                      </m:r>
                      <m:r>
                        <m:rPr>
                          <m:nor/>
                        </m:rPr>
                        <a:rPr lang="en-US" sz="2800" dirty="0" err="1">
                          <a:latin typeface="Times New Roman" panose="02020603050405020304" pitchFamily="18" charset="0"/>
                          <a:ea typeface="Calibri" panose="020F0502020204030204" pitchFamily="34" charset="0"/>
                        </a:rPr>
                        <m:t>c</m:t>
                      </m:r>
                      <m:r>
                        <m:rPr>
                          <m:nor/>
                        </m:rPr>
                        <a:rPr lang="en-US" sz="2800" dirty="0" err="1">
                          <a:latin typeface="Times New Roman" panose="02020603050405020304" pitchFamily="18" charset="0"/>
                          <a:ea typeface="Calibri" panose="020F0502020204030204" pitchFamily="34" charset="0"/>
                        </a:rPr>
                        <m:t>ầ</m:t>
                      </m:r>
                      <m:r>
                        <m:rPr>
                          <m:nor/>
                        </m:rPr>
                        <a:rPr lang="en-US" sz="2800" dirty="0" err="1">
                          <a:latin typeface="Times New Roman" panose="02020603050405020304" pitchFamily="18" charset="0"/>
                          <a:ea typeface="Calibri" panose="020F0502020204030204" pitchFamily="34" charset="0"/>
                        </a:rPr>
                        <m:t>n</m:t>
                      </m:r>
                      <m:r>
                        <m:rPr>
                          <m:nor/>
                        </m:rPr>
                        <a:rPr lang="en-US" sz="2800" dirty="0">
                          <a:latin typeface="Times New Roman" panose="02020603050405020304" pitchFamily="18" charset="0"/>
                          <a:ea typeface="Calibri" panose="020F0502020204030204" pitchFamily="34" charset="0"/>
                        </a:rPr>
                        <m:t> </m:t>
                      </m:r>
                      <m:r>
                        <m:rPr>
                          <m:nor/>
                        </m:rPr>
                        <a:rPr lang="en-US" sz="2800" dirty="0" err="1">
                          <a:latin typeface="Times New Roman" panose="02020603050405020304" pitchFamily="18" charset="0"/>
                          <a:ea typeface="Calibri" panose="020F0502020204030204" pitchFamily="34" charset="0"/>
                        </a:rPr>
                        <m:t>t</m:t>
                      </m:r>
                      <m:r>
                        <m:rPr>
                          <m:nor/>
                        </m:rPr>
                        <a:rPr lang="en-US" sz="2800" dirty="0" err="1">
                          <a:latin typeface="Times New Roman" panose="02020603050405020304" pitchFamily="18" charset="0"/>
                          <a:ea typeface="Calibri" panose="020F0502020204030204" pitchFamily="34" charset="0"/>
                        </a:rPr>
                        <m:t>ì</m:t>
                      </m:r>
                      <m:r>
                        <m:rPr>
                          <m:nor/>
                        </m:rPr>
                        <a:rPr lang="en-US" sz="2800" dirty="0" err="1">
                          <a:latin typeface="Times New Roman" panose="02020603050405020304" pitchFamily="18" charset="0"/>
                          <a:ea typeface="Calibri" panose="020F0502020204030204" pitchFamily="34" charset="0"/>
                        </a:rPr>
                        <m:t>m</m:t>
                      </m:r>
                      <m:r>
                        <m:rPr>
                          <m:nor/>
                        </m:rPr>
                        <a:rPr lang="en-US" sz="2800" dirty="0">
                          <a:latin typeface="Times New Roman" panose="02020603050405020304" pitchFamily="18" charset="0"/>
                          <a:ea typeface="Calibri" panose="020F0502020204030204" pitchFamily="34" charset="0"/>
                        </a:rPr>
                        <m:t> </m:t>
                      </m:r>
                      <m:r>
                        <m:rPr>
                          <m:nor/>
                        </m:rPr>
                        <a:rPr lang="en-US" sz="2800" dirty="0" err="1">
                          <a:latin typeface="Times New Roman" panose="02020603050405020304" pitchFamily="18" charset="0"/>
                          <a:ea typeface="Calibri" panose="020F0502020204030204" pitchFamily="34" charset="0"/>
                        </a:rPr>
                        <m:t>l</m:t>
                      </m:r>
                      <m:r>
                        <m:rPr>
                          <m:nor/>
                        </m:rPr>
                        <a:rPr lang="en-US" sz="2800" dirty="0" err="1">
                          <a:latin typeface="Times New Roman" panose="02020603050405020304" pitchFamily="18" charset="0"/>
                          <a:ea typeface="Calibri" panose="020F0502020204030204" pitchFamily="34" charset="0"/>
                        </a:rPr>
                        <m:t>à: </m:t>
                      </m:r>
                      <m:r>
                        <a:rPr lang="en-US" sz="2800" i="1">
                          <a:latin typeface="Cambria Math" panose="02040503050406030204" pitchFamily="18" charset="0"/>
                          <a:ea typeface="Calibri" panose="020F0502020204030204" pitchFamily="34" charset="0"/>
                        </a:rPr>
                        <m:t>𝑘</m:t>
                      </m:r>
                      <m:r>
                        <a:rPr lang="en-US" sz="2800" i="1">
                          <a:latin typeface="Cambria Math" panose="02040503050406030204" pitchFamily="18" charset="0"/>
                          <a:ea typeface="Calibri" panose="020F0502020204030204" pitchFamily="34" charset="0"/>
                        </a:rPr>
                        <m:t>=</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𝑦</m:t>
                          </m:r>
                        </m:e>
                        <m:sup>
                          <m:r>
                            <a:rPr lang="en-US" sz="2800" i="1">
                              <a:latin typeface="Cambria Math" panose="02040503050406030204" pitchFamily="18" charset="0"/>
                              <a:ea typeface="Calibri" panose="020F0502020204030204" pitchFamily="34" charset="0"/>
                            </a:rPr>
                            <m:t>′</m:t>
                          </m:r>
                        </m:sup>
                      </m:sSup>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0</m:t>
                          </m:r>
                        </m:e>
                      </m:d>
                      <m:r>
                        <a:rPr lang="en-US" sz="2800" i="1">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r>
                            <a:rPr lang="en-US" sz="2800" i="1">
                              <a:latin typeface="Cambria Math" panose="02040503050406030204" pitchFamily="18" charset="0"/>
                              <a:ea typeface="Calibri" panose="020F0502020204030204" pitchFamily="34" charset="0"/>
                            </a:rPr>
                            <m:t>1</m:t>
                          </m:r>
                        </m:num>
                        <m:den>
                          <m:r>
                            <a:rPr lang="en-US" sz="2800" i="1">
                              <a:latin typeface="Cambria Math" panose="02040503050406030204" pitchFamily="18" charset="0"/>
                              <a:ea typeface="Calibri" panose="020F0502020204030204" pitchFamily="34" charset="0"/>
                            </a:rPr>
                            <m:t>4</m:t>
                          </m:r>
                        </m:den>
                      </m:f>
                      <m:r>
                        <m:rPr>
                          <m:nor/>
                        </m:rPr>
                        <a:rPr lang="en-US" sz="2800" dirty="0">
                          <a:latin typeface="Times New Roman" panose="02020603050405020304" pitchFamily="18" charset="0"/>
                          <a:ea typeface="Calibri" panose="020F0502020204030204" pitchFamily="34" charset="0"/>
                        </a:rPr>
                        <m:t>.</m:t>
                      </m:r>
                    </m:oMath>
                  </m:oMathPara>
                </a14:m>
                <a:endParaRPr lang="en-US" sz="2800" dirty="0">
                  <a:latin typeface="Times New Roman" panose="02020603050405020304" pitchFamily="18" charset="0"/>
                  <a:ea typeface="Calibri" panose="020F0502020204030204" pitchFamily="34" charset="0"/>
                </a:endParaRPr>
              </a:p>
            </p:txBody>
          </p:sp>
        </mc:Choice>
        <mc:Fallback xmlns="">
          <p:sp>
            <p:nvSpPr>
              <p:cNvPr id="14" name="Rectangle 13">
                <a:extLst>
                  <a:ext uri="{FF2B5EF4-FFF2-40B4-BE49-F238E27FC236}">
                    <a16:creationId xmlns:a16="http://schemas.microsoft.com/office/drawing/2014/main" xmlns="" xmlns:a14="http://schemas.microsoft.com/office/drawing/2010/main" id="{BDC44E53-04F1-4E1F-830C-0E229A6AA44E}"/>
                  </a:ext>
                </a:extLst>
              </p:cNvPr>
              <p:cNvSpPr>
                <a:spLocks noRot="1" noChangeAspect="1" noMove="1" noResize="1" noEditPoints="1" noAdjustHandles="1" noChangeArrowheads="1" noChangeShapeType="1" noTextEdit="1"/>
              </p:cNvSpPr>
              <p:nvPr/>
            </p:nvSpPr>
            <p:spPr>
              <a:xfrm>
                <a:off x="1593590" y="5393047"/>
                <a:ext cx="8784373" cy="1014307"/>
              </a:xfrm>
              <a:prstGeom prst="rect">
                <a:avLst/>
              </a:prstGeom>
              <a:blipFill rotWithShape="1">
                <a:blip r:embed="rId10"/>
                <a:stretch>
                  <a:fillRect/>
                </a:stretch>
              </a:blipFill>
            </p:spPr>
            <p:txBody>
              <a:bodyPr/>
              <a:lstStyle/>
              <a:p>
                <a:r>
                  <a:rPr lang="en-US">
                    <a:noFill/>
                  </a:rPr>
                  <a:t> </a:t>
                </a:r>
              </a:p>
            </p:txBody>
          </p:sp>
        </mc:Fallback>
      </mc:AlternateContent>
      <p:sp>
        <p:nvSpPr>
          <p:cNvPr id="50" name="Oval 49">
            <a:extLst>
              <a:ext uri="{FF2B5EF4-FFF2-40B4-BE49-F238E27FC236}">
                <a16:creationId xmlns="" xmlns:a16="http://schemas.microsoft.com/office/drawing/2014/main" id="{1F8F3140-7878-49DC-B7DD-BFB9E1975DBD}"/>
              </a:ext>
            </a:extLst>
          </p:cNvPr>
          <p:cNvSpPr/>
          <p:nvPr/>
        </p:nvSpPr>
        <p:spPr>
          <a:xfrm>
            <a:off x="6096000" y="1790700"/>
            <a:ext cx="546116" cy="538129"/>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en-US" sz="3200" b="1" dirty="0">
                <a:latin typeface="Tahoma" pitchFamily="34" charset="0"/>
                <a:ea typeface="Tahoma" pitchFamily="34" charset="0"/>
                <a:cs typeface="Tahoma" pitchFamily="34" charset="0"/>
              </a:rPr>
              <a:t>C</a:t>
            </a:r>
            <a:endParaRPr lang="en-US" sz="3200" dirty="0"/>
          </a:p>
        </p:txBody>
      </p:sp>
    </p:spTree>
    <p:extLst>
      <p:ext uri="{BB962C8B-B14F-4D97-AF65-F5344CB8AC3E}">
        <p14:creationId xmlns:p14="http://schemas.microsoft.com/office/powerpoint/2010/main" val="138762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 grpId="0"/>
      <p:bldP spid="13" grpId="0"/>
      <p:bldP spid="14" grpId="0"/>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307345" y="2533651"/>
            <a:ext cx="11834900" cy="4165398"/>
            <a:chOff x="184495" y="3636276"/>
            <a:chExt cx="11834900" cy="3173529"/>
          </a:xfrm>
        </p:grpSpPr>
        <p:sp>
          <p:nvSpPr>
            <p:cNvPr id="5" name="Rounded Rectangle 4"/>
            <p:cNvSpPr/>
            <p:nvPr/>
          </p:nvSpPr>
          <p:spPr>
            <a:xfrm>
              <a:off x="184495" y="3865218"/>
              <a:ext cx="11834900" cy="2944587"/>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6"/>
              <a:ext cx="2342698" cy="553998"/>
              <a:chOff x="1275608" y="6239450"/>
              <a:chExt cx="4592537" cy="1006587"/>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7"/>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119052"/>
            <a:ext cx="11939058" cy="1422404"/>
            <a:chOff x="534987" y="1869705"/>
            <a:chExt cx="23404876" cy="2385635"/>
          </a:xfrm>
        </p:grpSpPr>
        <p:grpSp>
          <p:nvGrpSpPr>
            <p:cNvPr id="21" name="Group 20"/>
            <p:cNvGrpSpPr/>
            <p:nvPr/>
          </p:nvGrpSpPr>
          <p:grpSpPr>
            <a:xfrm>
              <a:off x="534987" y="1869705"/>
              <a:ext cx="23340848" cy="2356356"/>
              <a:chOff x="534987" y="1647866"/>
              <a:chExt cx="23340848" cy="2356356"/>
            </a:xfrm>
          </p:grpSpPr>
          <p:sp>
            <p:nvSpPr>
              <p:cNvPr id="25" name="Rounded Rectangle 24"/>
              <p:cNvSpPr/>
              <p:nvPr/>
            </p:nvSpPr>
            <p:spPr bwMode="auto">
              <a:xfrm>
                <a:off x="755649" y="1720891"/>
                <a:ext cx="23120186"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328128" y="1653394"/>
                  <a:ext cx="2690581"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a:solidFill>
                        <a:schemeClr val="bg1"/>
                      </a:solidFill>
                      <a:latin typeface="Tahoma" pitchFamily="34" charset="0"/>
                      <a:cs typeface="Tahoma" pitchFamily="34" charset="0"/>
                    </a:rPr>
                    <a:t>Câu 13</a:t>
                  </a:r>
                </a:p>
              </p:txBody>
            </p:sp>
          </p:grpSp>
        </p:grpSp>
        <mc:AlternateContent xmlns:mc="http://schemas.openxmlformats.org/markup-compatibility/2006" xmlns:a14="http://schemas.microsoft.com/office/drawing/2010/main">
          <mc:Choice Requires="a14">
            <p:sp>
              <p:nvSpPr>
                <p:cNvPr id="23" name="Rectangle 22"/>
                <p:cNvSpPr/>
                <p:nvPr/>
              </p:nvSpPr>
              <p:spPr>
                <a:xfrm>
                  <a:off x="4104214" y="1936625"/>
                  <a:ext cx="19835649" cy="23187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lnSpc>
                      <a:spcPct val="115000"/>
                    </a:lnSpc>
                    <a:spcBef>
                      <a:spcPts val="600"/>
                    </a:spcBef>
                    <a:buClr>
                      <a:srgbClr val="0000FF"/>
                    </a:buClr>
                    <a:tabLst>
                      <a:tab pos="629826" algn="l"/>
                    </a:tabLst>
                  </a:pPr>
                  <a:r>
                    <a:rPr lang="nl-NL" sz="2800" dirty="0">
                      <a:latin typeface="Times New Roman" panose="02020603050405020304" pitchFamily="18" charset="0"/>
                      <a:ea typeface="Calibri" panose="020F0502020204030204" pitchFamily="34" charset="0"/>
                    </a:rPr>
                    <a:t>Cho hàm số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+1</m:t>
                          </m:r>
                        </m:num>
                        <m:den>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−1</m:t>
                          </m:r>
                        </m:den>
                      </m:f>
                    </m:oMath>
                  </a14:m>
                  <a:r>
                    <a:rPr lang="nl-NL" sz="2800" dirty="0">
                      <a:latin typeface="Times New Roman" panose="02020603050405020304" pitchFamily="18" charset="0"/>
                      <a:ea typeface="Calibri" panose="020F0502020204030204" pitchFamily="34" charset="0"/>
                    </a:rPr>
                    <a:t> có đồ thị 	</a:t>
                  </a:r>
                  <a14:m>
                    <m:oMath xmlns:m="http://schemas.openxmlformats.org/officeDocument/2006/math">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𝐶</m:t>
                      </m:r>
                      <m:r>
                        <a:rPr lang="en-US" sz="2800" i="1">
                          <a:latin typeface="Cambria Math" panose="02040503050406030204" pitchFamily="18" charset="0"/>
                          <a:ea typeface="Calibri" panose="020F0502020204030204" pitchFamily="34" charset="0"/>
                        </a:rPr>
                        <m:t>).</m:t>
                      </m:r>
                    </m:oMath>
                  </a14:m>
                  <a:r>
                    <a:rPr lang="nl-NL" sz="2800" dirty="0">
                      <a:latin typeface="Times New Roman" panose="02020603050405020304" pitchFamily="18" charset="0"/>
                      <a:ea typeface="Calibri" panose="020F0502020204030204" pitchFamily="34" charset="0"/>
                    </a:rPr>
                    <a:t> Gọi </a:t>
                  </a:r>
                  <a14:m>
                    <m:oMath xmlns:m="http://schemas.openxmlformats.org/officeDocument/2006/math">
                      <m:r>
                        <a:rPr lang="en-US" sz="2800" i="1">
                          <a:latin typeface="Cambria Math" panose="02040503050406030204" pitchFamily="18" charset="0"/>
                          <a:ea typeface="Calibri" panose="020F0502020204030204" pitchFamily="34" charset="0"/>
                        </a:rPr>
                        <m:t>𝑑</m:t>
                      </m:r>
                    </m:oMath>
                  </a14:m>
                  <a:r>
                    <a:rPr lang="nl-NL" sz="2800" dirty="0">
                      <a:latin typeface="Times New Roman" panose="02020603050405020304" pitchFamily="18" charset="0"/>
                      <a:ea typeface="Calibri" panose="020F0502020204030204" pitchFamily="34" charset="0"/>
                    </a:rPr>
                    <a:t> là tiếp tuyến của </a:t>
                  </a:r>
                  <a14:m>
                    <m:oMath xmlns:m="http://schemas.openxmlformats.org/officeDocument/2006/math">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𝐶</m:t>
                      </m:r>
                      <m:r>
                        <a:rPr lang="en-US" sz="2800" i="1">
                          <a:latin typeface="Cambria Math" panose="02040503050406030204" pitchFamily="18" charset="0"/>
                          <a:ea typeface="Calibri" panose="020F0502020204030204" pitchFamily="34" charset="0"/>
                        </a:rPr>
                        <m:t>)</m:t>
                      </m:r>
                    </m:oMath>
                  </a14:m>
                  <a:r>
                    <a:rPr lang="nl-NL" sz="2800" dirty="0">
                      <a:latin typeface="Times New Roman" panose="02020603050405020304" pitchFamily="18" charset="0"/>
                      <a:ea typeface="Calibri" panose="020F0502020204030204" pitchFamily="34" charset="0"/>
                    </a:rPr>
                    <a:t> tại điểm có tung độ bằng </a:t>
                  </a:r>
                  <a14:m>
                    <m:oMath xmlns:m="http://schemas.openxmlformats.org/officeDocument/2006/math">
                      <m:r>
                        <a:rPr lang="en-US" sz="2800" i="1">
                          <a:latin typeface="Cambria Math" panose="02040503050406030204" pitchFamily="18" charset="0"/>
                          <a:ea typeface="Calibri" panose="020F0502020204030204" pitchFamily="34" charset="0"/>
                        </a:rPr>
                        <m:t>3</m:t>
                      </m:r>
                    </m:oMath>
                  </a14:m>
                  <a:r>
                    <a:rPr lang="nl-NL" sz="2800" dirty="0">
                      <a:latin typeface="Times New Roman" panose="02020603050405020304" pitchFamily="18" charset="0"/>
                      <a:ea typeface="Calibri" panose="020F0502020204030204" pitchFamily="34" charset="0"/>
                    </a:rPr>
                    <a:t>. Tìm 	hệ số góc </a:t>
                  </a:r>
                  <a14:m>
                    <m:oMath xmlns:m="http://schemas.openxmlformats.org/officeDocument/2006/math">
                      <m:r>
                        <a:rPr lang="en-US" sz="2800" i="1">
                          <a:latin typeface="Cambria Math" panose="02040503050406030204" pitchFamily="18" charset="0"/>
                          <a:ea typeface="Calibri" panose="020F0502020204030204" pitchFamily="34" charset="0"/>
                        </a:rPr>
                        <m:t>𝑘</m:t>
                      </m:r>
                    </m:oMath>
                  </a14:m>
                  <a:r>
                    <a:rPr lang="nl-NL" sz="2800" dirty="0">
                      <a:latin typeface="Times New Roman" panose="02020603050405020304" pitchFamily="18" charset="0"/>
                      <a:ea typeface="Calibri" panose="020F0502020204030204" pitchFamily="34" charset="0"/>
                    </a:rPr>
                    <a:t> của đường thẳng </a:t>
                  </a:r>
                  <a14:m>
                    <m:oMath xmlns:m="http://schemas.openxmlformats.org/officeDocument/2006/math">
                      <m:r>
                        <a:rPr lang="en-US" sz="2800" i="1">
                          <a:latin typeface="Cambria Math" panose="02040503050406030204" pitchFamily="18" charset="0"/>
                          <a:ea typeface="Calibri" panose="020F0502020204030204" pitchFamily="34" charset="0"/>
                        </a:rPr>
                        <m:t>𝑑</m:t>
                      </m:r>
                      <m:r>
                        <a:rPr lang="en-US" sz="2800" i="1">
                          <a:latin typeface="Cambria Math" panose="02040503050406030204" pitchFamily="18" charset="0"/>
                          <a:ea typeface="Calibri" panose="020F0502020204030204" pitchFamily="34" charset="0"/>
                        </a:rPr>
                        <m:t>. </m:t>
                      </m:r>
                    </m:oMath>
                  </a14:m>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104214" y="1936625"/>
                  <a:ext cx="19835649" cy="2318715"/>
                </a:xfrm>
                <a:prstGeom prst="rect">
                  <a:avLst/>
                </a:prstGeom>
                <a:blipFill rotWithShape="1">
                  <a:blip r:embed="rId3"/>
                  <a:stretch>
                    <a:fillRect l="-361" r="-301" b="-52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43" name="Action Button: Forward or Next 4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grpSp>
        <p:nvGrpSpPr>
          <p:cNvPr id="2" name="Group 1">
            <a:extLst>
              <a:ext uri="{FF2B5EF4-FFF2-40B4-BE49-F238E27FC236}">
                <a16:creationId xmlns="" xmlns:a16="http://schemas.microsoft.com/office/drawing/2014/main" id="{4D0AB9FB-A402-43C6-830F-BAC47ED452D0}"/>
              </a:ext>
            </a:extLst>
          </p:cNvPr>
          <p:cNvGrpSpPr/>
          <p:nvPr/>
        </p:nvGrpSpPr>
        <p:grpSpPr>
          <a:xfrm>
            <a:off x="473162" y="1752600"/>
            <a:ext cx="1461933" cy="598538"/>
            <a:chOff x="1458724" y="6334162"/>
            <a:chExt cx="10544731" cy="1234536"/>
          </a:xfrm>
        </p:grpSpPr>
        <mc:AlternateContent xmlns:mc="http://schemas.openxmlformats.org/markup-compatibility/2006" xmlns:a14="http://schemas.microsoft.com/office/drawing/2010/main">
          <mc:Choice Requires="a14">
            <p:sp>
              <p:nvSpPr>
                <p:cNvPr id="44" name="Rectangle 43">
                  <a:extLst>
                    <a:ext uri="{FF2B5EF4-FFF2-40B4-BE49-F238E27FC236}">
                      <a16:creationId xmlns="" xmlns:a16="http://schemas.microsoft.com/office/drawing/2014/main" id="{0839FD11-1E39-4EBB-A7FB-DEB39691C378}"/>
                    </a:ext>
                  </a:extLst>
                </p:cNvPr>
                <p:cNvSpPr/>
                <p:nvPr/>
              </p:nvSpPr>
              <p:spPr>
                <a:xfrm>
                  <a:off x="2140390" y="6334162"/>
                  <a:ext cx="9863065"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vi-VN" sz="3000" i="1">
                          <a:latin typeface="Cambria Math"/>
                        </a:rPr>
                        <m:t>4</m:t>
                      </m:r>
                    </m:oMath>
                  </a14:m>
                  <a:r>
                    <a:rPr lang="pt-BR" sz="3000" dirty="0">
                      <a:latin typeface="Times New Roman" pitchFamily="18" charset="0"/>
                      <a:cs typeface="Times New Roman" pitchFamily="18" charset="0"/>
                    </a:rPr>
                    <a:t>.</a:t>
                  </a:r>
                  <a:endParaRPr lang="en-US" sz="3000" b="1" dirty="0">
                    <a:latin typeface="+mj-lt"/>
                    <a:ea typeface="Tahoma" pitchFamily="34" charset="0"/>
                    <a:cs typeface="Tahoma" pitchFamily="34" charset="0"/>
                  </a:endParaRPr>
                </a:p>
              </p:txBody>
            </p:sp>
          </mc:Choice>
          <mc:Fallback xmlns="">
            <p:sp>
              <p:nvSpPr>
                <p:cNvPr id="44" name="Rectangle 43">
                  <a:extLst>
                    <a:ext uri="{FF2B5EF4-FFF2-40B4-BE49-F238E27FC236}">
                      <a16:creationId xmlns:a16="http://schemas.microsoft.com/office/drawing/2014/main" xmlns="" xmlns:a14="http://schemas.microsoft.com/office/drawing/2010/main" id="{0839FD11-1E39-4EBB-A7FB-DEB39691C378}"/>
                    </a:ext>
                  </a:extLst>
                </p:cNvPr>
                <p:cNvSpPr>
                  <a:spLocks noRot="1" noChangeAspect="1" noMove="1" noResize="1" noEditPoints="1" noAdjustHandles="1" noChangeArrowheads="1" noChangeShapeType="1" noTextEdit="1"/>
                </p:cNvSpPr>
                <p:nvPr/>
              </p:nvSpPr>
              <p:spPr>
                <a:xfrm>
                  <a:off x="2140390" y="6334162"/>
                  <a:ext cx="9863065" cy="1234536"/>
                </a:xfrm>
                <a:prstGeom prst="rect">
                  <a:avLst/>
                </a:prstGeom>
                <a:blipFill rotWithShape="1">
                  <a:blip r:embed="rId4"/>
                  <a:stretch>
                    <a:fillRect t="-4673" b="-20561"/>
                  </a:stretch>
                </a:blipFill>
                <a:ln w="19050">
                  <a:solidFill>
                    <a:schemeClr val="bg1"/>
                  </a:solidFill>
                </a:ln>
              </p:spPr>
              <p:txBody>
                <a:bodyPr/>
                <a:lstStyle/>
                <a:p>
                  <a:r>
                    <a:rPr lang="en-US">
                      <a:noFill/>
                    </a:rPr>
                    <a:t> </a:t>
                  </a:r>
                </a:p>
              </p:txBody>
            </p:sp>
          </mc:Fallback>
        </mc:AlternateContent>
        <p:sp>
          <p:nvSpPr>
            <p:cNvPr id="45" name="Oval 44">
              <a:extLst>
                <a:ext uri="{FF2B5EF4-FFF2-40B4-BE49-F238E27FC236}">
                  <a16:creationId xmlns="" xmlns:a16="http://schemas.microsoft.com/office/drawing/2014/main" id="{8634B6D4-DECA-4F71-9C3F-B85DE60414F0}"/>
                </a:ext>
              </a:extLst>
            </p:cNvPr>
            <p:cNvSpPr/>
            <p:nvPr/>
          </p:nvSpPr>
          <p:spPr>
            <a:xfrm>
              <a:off x="1458724" y="6481812"/>
              <a:ext cx="2701659"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Tahoma" pitchFamily="34" charset="0"/>
                </a:rPr>
                <a:t>A</a:t>
              </a:r>
              <a:endParaRPr lang="en-US" sz="3000" dirty="0">
                <a:latin typeface="+mj-lt"/>
              </a:endParaRPr>
            </a:p>
          </p:txBody>
        </p:sp>
      </p:grpSp>
      <p:grpSp>
        <p:nvGrpSpPr>
          <p:cNvPr id="46" name="Group 45">
            <a:extLst>
              <a:ext uri="{FF2B5EF4-FFF2-40B4-BE49-F238E27FC236}">
                <a16:creationId xmlns="" xmlns:a16="http://schemas.microsoft.com/office/drawing/2014/main" id="{A2194087-0D43-42CA-A1D2-4373C69CC457}"/>
              </a:ext>
            </a:extLst>
          </p:cNvPr>
          <p:cNvGrpSpPr/>
          <p:nvPr/>
        </p:nvGrpSpPr>
        <p:grpSpPr>
          <a:xfrm>
            <a:off x="2668748" y="1743235"/>
            <a:ext cx="1263886" cy="617268"/>
            <a:chOff x="1458731" y="6334162"/>
            <a:chExt cx="13782856" cy="1234536"/>
          </a:xfrm>
        </p:grpSpPr>
        <p:sp>
          <p:nvSpPr>
            <p:cNvPr id="47" name="Rectangle 46">
              <a:extLst>
                <a:ext uri="{FF2B5EF4-FFF2-40B4-BE49-F238E27FC236}">
                  <a16:creationId xmlns:mc="http://schemas.openxmlformats.org/markup-compatibility/2006" xmlns:a14="http://schemas.microsoft.com/office/drawing/2010/main" xmlns="" xmlns:a16="http://schemas.microsoft.com/office/drawing/2014/main" id="{FB0B6341-256C-4170-AF4E-1216E5EDD04C}"/>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latin typeface="Times New Roman" pitchFamily="18" charset="0"/>
                  <a:cs typeface="Times New Roman" pitchFamily="18" charset="0"/>
                </a:rPr>
                <a:t>2</a:t>
              </a:r>
              <a:r>
                <a:rPr lang="vi-VN" sz="3000" dirty="0" smtClean="0">
                  <a:latin typeface="Times New Roman" pitchFamily="18" charset="0"/>
                  <a:cs typeface="Times New Roman" pitchFamily="18" charset="0"/>
                </a:rPr>
                <a:t>.</a:t>
              </a:r>
              <a:endParaRPr lang="en-US" sz="3000" b="1" dirty="0">
                <a:latin typeface="+mj-lt"/>
                <a:ea typeface="Tahoma" pitchFamily="34" charset="0"/>
                <a:cs typeface="Tahoma" pitchFamily="34" charset="0"/>
              </a:endParaRPr>
            </a:p>
          </p:txBody>
        </p:sp>
        <p:sp>
          <p:nvSpPr>
            <p:cNvPr id="48" name="Oval 47">
              <a:extLst>
                <a:ext uri="{FF2B5EF4-FFF2-40B4-BE49-F238E27FC236}">
                  <a16:creationId xmlns="" xmlns:a16="http://schemas.microsoft.com/office/drawing/2014/main" id="{13A7BA64-0BA1-4ADF-A17E-617425026AFB}"/>
                </a:ext>
              </a:extLst>
            </p:cNvPr>
            <p:cNvSpPr/>
            <p:nvPr/>
          </p:nvSpPr>
          <p:spPr>
            <a:xfrm>
              <a:off x="1458731" y="6481814"/>
              <a:ext cx="345250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B</a:t>
              </a:r>
              <a:endParaRPr lang="en-US" sz="3000" dirty="0">
                <a:latin typeface="+mj-lt"/>
              </a:endParaRPr>
            </a:p>
          </p:txBody>
        </p:sp>
      </p:grpSp>
      <p:grpSp>
        <p:nvGrpSpPr>
          <p:cNvPr id="49" name="Group 48">
            <a:extLst>
              <a:ext uri="{FF2B5EF4-FFF2-40B4-BE49-F238E27FC236}">
                <a16:creationId xmlns="" xmlns:a16="http://schemas.microsoft.com/office/drawing/2014/main" id="{4D274B26-9415-432A-9282-BDEF246F0009}"/>
              </a:ext>
            </a:extLst>
          </p:cNvPr>
          <p:cNvGrpSpPr/>
          <p:nvPr/>
        </p:nvGrpSpPr>
        <p:grpSpPr>
          <a:xfrm>
            <a:off x="5149999" y="1758560"/>
            <a:ext cx="1485199" cy="617268"/>
            <a:chOff x="1458722" y="6334162"/>
            <a:chExt cx="13782865" cy="1234536"/>
          </a:xfrm>
        </p:grpSpPr>
        <mc:AlternateContent xmlns:mc="http://schemas.openxmlformats.org/markup-compatibility/2006" xmlns:a14="http://schemas.microsoft.com/office/drawing/2010/main">
          <mc:Choice Requires="a14">
            <p:sp>
              <p:nvSpPr>
                <p:cNvPr id="63" name="Rectangle 62">
                  <a:extLst>
                    <a:ext uri="{FF2B5EF4-FFF2-40B4-BE49-F238E27FC236}">
                      <a16:creationId xmlns="" xmlns:a16="http://schemas.microsoft.com/office/drawing/2014/main" id="{6E15A8FC-94CE-45FB-8D02-B33F2327F992}"/>
                    </a:ext>
                  </a:extLst>
                </p:cNvPr>
                <p:cNvSpPr/>
                <p:nvPr/>
              </p:nvSpPr>
              <p:spPr>
                <a:xfrm>
                  <a:off x="2140386" y="6334162"/>
                  <a:ext cx="13101201"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900"/>
                    </a:spcBef>
                  </a:pPr>
                  <a14:m>
                    <m:oMath xmlns:m="http://schemas.openxmlformats.org/officeDocument/2006/math">
                      <m:r>
                        <a:rPr lang="en-US" sz="3000" b="0" i="1" smtClean="0">
                          <a:latin typeface="Cambria Math"/>
                        </a:rPr>
                        <m:t>−</m:t>
                      </m:r>
                      <m:r>
                        <a:rPr lang="vi-VN" sz="3000" i="1">
                          <a:latin typeface="Cambria Math"/>
                        </a:rPr>
                        <m:t>4</m:t>
                      </m:r>
                    </m:oMath>
                  </a14:m>
                  <a:r>
                    <a:rPr lang="vi-VN" sz="3000" dirty="0">
                      <a:latin typeface="Times New Roman" pitchFamily="18" charset="0"/>
                      <a:cs typeface="Times New Roman" pitchFamily="18" charset="0"/>
                    </a:rPr>
                    <a:t>.</a:t>
                  </a:r>
                  <a:endParaRPr lang="vi-VN" sz="3000" b="1" dirty="0">
                    <a:latin typeface="+mj-lt"/>
                  </a:endParaRPr>
                </a:p>
              </p:txBody>
            </p:sp>
          </mc:Choice>
          <mc:Fallback xmlns="">
            <p:sp>
              <p:nvSpPr>
                <p:cNvPr id="63" name="Rectangle 62">
                  <a:extLst>
                    <a:ext uri="{FF2B5EF4-FFF2-40B4-BE49-F238E27FC236}">
                      <a16:creationId xmlns:a16="http://schemas.microsoft.com/office/drawing/2014/main" xmlns="" xmlns:a14="http://schemas.microsoft.com/office/drawing/2010/main" id="{6E15A8FC-94CE-45FB-8D02-B33F2327F992}"/>
                    </a:ext>
                  </a:extLst>
                </p:cNvPr>
                <p:cNvSpPr>
                  <a:spLocks noRot="1" noChangeAspect="1" noMove="1" noResize="1" noEditPoints="1" noAdjustHandles="1" noChangeArrowheads="1" noChangeShapeType="1" noTextEdit="1"/>
                </p:cNvSpPr>
                <p:nvPr/>
              </p:nvSpPr>
              <p:spPr>
                <a:xfrm>
                  <a:off x="2140386" y="6334162"/>
                  <a:ext cx="13101201" cy="1234536"/>
                </a:xfrm>
                <a:prstGeom prst="rect">
                  <a:avLst/>
                </a:prstGeom>
                <a:blipFill rotWithShape="1">
                  <a:blip r:embed="rId5"/>
                  <a:stretch>
                    <a:fillRect t="-2727" b="-19091"/>
                  </a:stretch>
                </a:blipFill>
                <a:ln w="19050">
                  <a:solidFill>
                    <a:schemeClr val="bg1"/>
                  </a:solidFill>
                </a:ln>
              </p:spPr>
              <p:txBody>
                <a:bodyPr/>
                <a:lstStyle/>
                <a:p>
                  <a:r>
                    <a:rPr lang="en-US">
                      <a:noFill/>
                    </a:rPr>
                    <a:t> </a:t>
                  </a:r>
                </a:p>
              </p:txBody>
            </p:sp>
          </mc:Fallback>
        </mc:AlternateContent>
        <p:sp>
          <p:nvSpPr>
            <p:cNvPr id="64" name="Oval 63">
              <a:extLst>
                <a:ext uri="{FF2B5EF4-FFF2-40B4-BE49-F238E27FC236}">
                  <a16:creationId xmlns="" xmlns:a16="http://schemas.microsoft.com/office/drawing/2014/main" id="{0D6B711C-CC2A-45AE-A2BD-46B4ECA3D81C}"/>
                </a:ext>
              </a:extLst>
            </p:cNvPr>
            <p:cNvSpPr/>
            <p:nvPr/>
          </p:nvSpPr>
          <p:spPr>
            <a:xfrm>
              <a:off x="1458722" y="6481814"/>
              <a:ext cx="3166785"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C</a:t>
              </a:r>
              <a:endParaRPr lang="en-US" sz="3000" dirty="0">
                <a:latin typeface="+mj-lt"/>
              </a:endParaRPr>
            </a:p>
          </p:txBody>
        </p:sp>
      </p:grpSp>
      <p:grpSp>
        <p:nvGrpSpPr>
          <p:cNvPr id="65" name="Group 64">
            <a:extLst>
              <a:ext uri="{FF2B5EF4-FFF2-40B4-BE49-F238E27FC236}">
                <a16:creationId xmlns="" xmlns:a16="http://schemas.microsoft.com/office/drawing/2014/main" id="{E278C7C5-EAEF-4F1A-B3FB-29FCE054F0E0}"/>
              </a:ext>
            </a:extLst>
          </p:cNvPr>
          <p:cNvGrpSpPr/>
          <p:nvPr/>
        </p:nvGrpSpPr>
        <p:grpSpPr>
          <a:xfrm>
            <a:off x="8420101" y="1692003"/>
            <a:ext cx="1968736" cy="617268"/>
            <a:chOff x="1458731" y="6334162"/>
            <a:chExt cx="13782856" cy="1234536"/>
          </a:xfrm>
        </p:grpSpPr>
        <mc:AlternateContent xmlns:mc="http://schemas.openxmlformats.org/markup-compatibility/2006" xmlns:a14="http://schemas.microsoft.com/office/drawing/2010/main">
          <mc:Choice Requires="a14">
            <p:sp>
              <p:nvSpPr>
                <p:cNvPr id="66" name="Rectangle 65">
                  <a:extLst>
                    <a:ext uri="{FF2B5EF4-FFF2-40B4-BE49-F238E27FC236}">
                      <a16:creationId xmlns="" xmlns:a16="http://schemas.microsoft.com/office/drawing/2014/main" id="{C4F0F9CE-3F15-4D47-A2C9-5C6F65E0E3FB}"/>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900"/>
                    </a:spcBef>
                  </a:pPr>
                  <a14:m>
                    <m:oMath xmlns:m="http://schemas.openxmlformats.org/officeDocument/2006/math">
                      <m:r>
                        <a:rPr lang="en-US" sz="3000" b="0" i="1" smtClean="0">
                          <a:latin typeface="Cambria Math"/>
                        </a:rPr>
                        <m:t>−2</m:t>
                      </m:r>
                    </m:oMath>
                  </a14:m>
                  <a:r>
                    <a:rPr lang="vi-VN" sz="3000" dirty="0">
                      <a:latin typeface="Times New Roman" pitchFamily="18" charset="0"/>
                      <a:cs typeface="Times New Roman" pitchFamily="18" charset="0"/>
                    </a:rPr>
                    <a:t>.</a:t>
                  </a:r>
                  <a:endParaRPr lang="vi-VN" sz="3000" b="1" dirty="0">
                    <a:latin typeface="+mj-lt"/>
                  </a:endParaRPr>
                </a:p>
              </p:txBody>
            </p:sp>
          </mc:Choice>
          <mc:Fallback xmlns="">
            <p:sp>
              <p:nvSpPr>
                <p:cNvPr id="66" name="Rectangle 65">
                  <a:extLst>
                    <a:ext uri="{FF2B5EF4-FFF2-40B4-BE49-F238E27FC236}">
                      <a16:creationId xmlns:a16="http://schemas.microsoft.com/office/drawing/2014/main" xmlns="" xmlns:a14="http://schemas.microsoft.com/office/drawing/2010/main" id="{C4F0F9CE-3F15-4D47-A2C9-5C6F65E0E3FB}"/>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1">
                  <a:blip r:embed="rId6"/>
                  <a:stretch>
                    <a:fillRect t="-2727" b="-19091"/>
                  </a:stretch>
                </a:blipFill>
                <a:ln w="19050">
                  <a:solidFill>
                    <a:schemeClr val="bg1"/>
                  </a:solidFill>
                </a:ln>
              </p:spPr>
              <p:txBody>
                <a:bodyPr/>
                <a:lstStyle/>
                <a:p>
                  <a:r>
                    <a:rPr lang="en-US">
                      <a:noFill/>
                    </a:rPr>
                    <a:t> </a:t>
                  </a:r>
                </a:p>
              </p:txBody>
            </p:sp>
          </mc:Fallback>
        </mc:AlternateContent>
        <p:sp>
          <p:nvSpPr>
            <p:cNvPr id="68" name="Oval 67">
              <a:extLst>
                <a:ext uri="{FF2B5EF4-FFF2-40B4-BE49-F238E27FC236}">
                  <a16:creationId xmlns="" xmlns:a16="http://schemas.microsoft.com/office/drawing/2014/main" id="{17C2C013-2C1D-4DEE-A68B-FF23256FE92A}"/>
                </a:ext>
              </a:extLst>
            </p:cNvPr>
            <p:cNvSpPr/>
            <p:nvPr/>
          </p:nvSpPr>
          <p:spPr>
            <a:xfrm>
              <a:off x="1458731" y="6481814"/>
              <a:ext cx="306742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D</a:t>
              </a:r>
              <a:endParaRPr lang="en-US" sz="3000" dirty="0">
                <a:latin typeface="+mj-lt"/>
              </a:endParaRPr>
            </a:p>
          </p:txBody>
        </p:sp>
      </p:grpSp>
      <p:sp>
        <p:nvSpPr>
          <p:cNvPr id="42" name="Oval 41">
            <a:extLst>
              <a:ext uri="{FF2B5EF4-FFF2-40B4-BE49-F238E27FC236}">
                <a16:creationId xmlns="" xmlns:a16="http://schemas.microsoft.com/office/drawing/2014/main" id="{17C2C013-2C1D-4DEE-A68B-FF23256FE92A}"/>
              </a:ext>
            </a:extLst>
          </p:cNvPr>
          <p:cNvSpPr/>
          <p:nvPr/>
        </p:nvSpPr>
        <p:spPr>
          <a:xfrm>
            <a:off x="8402877" y="1783012"/>
            <a:ext cx="434843" cy="500266"/>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en-US" sz="3000" b="1" dirty="0">
                <a:latin typeface="+mj-lt"/>
                <a:ea typeface="Tahoma" pitchFamily="34" charset="0"/>
                <a:cs typeface="Tahoma" pitchFamily="34" charset="0"/>
              </a:rPr>
              <a:t>D</a:t>
            </a:r>
            <a:endParaRPr lang="en-US" sz="3000" dirty="0">
              <a:latin typeface="+mj-lt"/>
            </a:endParaRPr>
          </a:p>
        </p:txBody>
      </p:sp>
      <mc:AlternateContent xmlns:mc="http://schemas.openxmlformats.org/markup-compatibility/2006" xmlns:a14="http://schemas.microsoft.com/office/drawing/2010/main">
        <mc:Choice Requires="a14">
          <p:sp>
            <p:nvSpPr>
              <p:cNvPr id="12" name="Rectangle 11"/>
              <p:cNvSpPr/>
              <p:nvPr/>
            </p:nvSpPr>
            <p:spPr>
              <a:xfrm>
                <a:off x="2515065" y="3260798"/>
                <a:ext cx="8177733" cy="855545"/>
              </a:xfrm>
              <a:prstGeom prst="rect">
                <a:avLst/>
              </a:prstGeom>
            </p:spPr>
            <p:txBody>
              <a:bodyPr wrap="none" lIns="45711" tIns="22855" rIns="45711" bIns="22855">
                <a:spAutoFit/>
              </a:bodyPr>
              <a:lstStyle/>
              <a:p>
                <a:pPr/>
                <a14:m>
                  <m:oMathPara xmlns:m="http://schemas.openxmlformats.org/officeDocument/2006/math">
                    <m:oMathParaPr>
                      <m:jc m:val="centerGroup"/>
                    </m:oMathParaPr>
                    <m:oMath xmlns:m="http://schemas.openxmlformats.org/officeDocument/2006/math">
                      <m:r>
                        <m:rPr>
                          <m:nor/>
                        </m:rPr>
                        <a:rPr lang="vi-VN" sz="2800" dirty="0">
                          <a:latin typeface="Times New Roman" panose="02020603050405020304" pitchFamily="18" charset="0"/>
                          <a:ea typeface="Times New Roman" panose="02020603050405020304" pitchFamily="18" charset="0"/>
                        </a:rPr>
                        <m:t>T</m:t>
                      </m:r>
                      <m:r>
                        <m:rPr>
                          <m:nor/>
                        </m:rPr>
                        <a:rPr lang="vi-VN" sz="2800" dirty="0">
                          <a:latin typeface="Times New Roman" panose="02020603050405020304" pitchFamily="18" charset="0"/>
                          <a:ea typeface="Times New Roman" panose="02020603050405020304" pitchFamily="18" charset="0"/>
                        </a:rPr>
                        <m:t>ậ</m:t>
                      </m:r>
                      <m:r>
                        <m:rPr>
                          <m:nor/>
                        </m:rPr>
                        <a:rPr lang="vi-VN" sz="2800" dirty="0">
                          <a:latin typeface="Times New Roman" panose="02020603050405020304" pitchFamily="18" charset="0"/>
                          <a:ea typeface="Times New Roman" panose="02020603050405020304" pitchFamily="18" charset="0"/>
                        </a:rPr>
                        <m:t>p</m:t>
                      </m:r>
                      <m:r>
                        <m:rPr>
                          <m:nor/>
                        </m:rPr>
                        <a:rPr lang="vi-VN" sz="2800" dirty="0">
                          <a:latin typeface="Times New Roman" panose="02020603050405020304" pitchFamily="18" charset="0"/>
                          <a:ea typeface="Times New Roman" panose="02020603050405020304" pitchFamily="18" charset="0"/>
                        </a:rPr>
                        <m:t> </m:t>
                      </m:r>
                      <m:r>
                        <m:rPr>
                          <m:nor/>
                        </m:rPr>
                        <a:rPr lang="vi-VN" sz="2800" dirty="0">
                          <a:latin typeface="Times New Roman" panose="02020603050405020304" pitchFamily="18" charset="0"/>
                          <a:ea typeface="Times New Roman" panose="02020603050405020304" pitchFamily="18" charset="0"/>
                        </a:rPr>
                        <m:t>x</m:t>
                      </m:r>
                      <m:r>
                        <m:rPr>
                          <m:nor/>
                        </m:rPr>
                        <a:rPr lang="vi-VN" sz="2800" dirty="0">
                          <a:latin typeface="Times New Roman" panose="02020603050405020304" pitchFamily="18" charset="0"/>
                          <a:ea typeface="Times New Roman" panose="02020603050405020304" pitchFamily="18" charset="0"/>
                        </a:rPr>
                        <m:t>á</m:t>
                      </m:r>
                      <m:r>
                        <m:rPr>
                          <m:nor/>
                        </m:rPr>
                        <a:rPr lang="vi-VN" sz="2800" dirty="0">
                          <a:latin typeface="Times New Roman" panose="02020603050405020304" pitchFamily="18" charset="0"/>
                          <a:ea typeface="Times New Roman" panose="02020603050405020304" pitchFamily="18" charset="0"/>
                        </a:rPr>
                        <m:t>c</m:t>
                      </m:r>
                      <m:r>
                        <m:rPr>
                          <m:nor/>
                        </m:rPr>
                        <a:rPr lang="vi-VN" sz="2800" dirty="0">
                          <a:latin typeface="Times New Roman" panose="02020603050405020304" pitchFamily="18" charset="0"/>
                          <a:ea typeface="Times New Roman" panose="02020603050405020304" pitchFamily="18" charset="0"/>
                        </a:rPr>
                        <m:t> đị</m:t>
                      </m:r>
                      <m:r>
                        <m:rPr>
                          <m:nor/>
                        </m:rPr>
                        <a:rPr lang="vi-VN" sz="2800" dirty="0">
                          <a:latin typeface="Times New Roman" panose="02020603050405020304" pitchFamily="18" charset="0"/>
                          <a:ea typeface="Times New Roman" panose="02020603050405020304" pitchFamily="18" charset="0"/>
                        </a:rPr>
                        <m:t>nh</m:t>
                      </m:r>
                      <m:r>
                        <m:rPr>
                          <m:nor/>
                        </m:rPr>
                        <a:rPr lang="vi-VN" sz="2800" dirty="0">
                          <a:latin typeface="Times New Roman" panose="02020603050405020304" pitchFamily="18" charset="0"/>
                          <a:ea typeface="Times New Roman" panose="02020603050405020304" pitchFamily="18" charset="0"/>
                        </a:rPr>
                        <m:t>: </m:t>
                      </m:r>
                      <m:r>
                        <a:rPr lang="vi-VN" sz="2800" i="1">
                          <a:latin typeface="Cambria Math" panose="02040503050406030204" pitchFamily="18" charset="0"/>
                          <a:ea typeface="Times New Roman" panose="02020603050405020304" pitchFamily="18" charset="0"/>
                        </a:rPr>
                        <m:t>𝐷</m:t>
                      </m:r>
                      <m:r>
                        <a:rPr lang="vi-VN" sz="2800" i="1">
                          <a:latin typeface="Cambria Math" panose="02040503050406030204" pitchFamily="18" charset="0"/>
                          <a:ea typeface="Times New Roman" panose="02020603050405020304" pitchFamily="18" charset="0"/>
                        </a:rPr>
                        <m:t>=</m:t>
                      </m:r>
                      <m:r>
                        <a:rPr lang="vi-VN" sz="2800" i="1">
                          <a:latin typeface="Cambria Math" panose="02040503050406030204" pitchFamily="18" charset="0"/>
                          <a:ea typeface="Times New Roman" panose="02020603050405020304" pitchFamily="18" charset="0"/>
                        </a:rPr>
                        <m:t>ℝ</m:t>
                      </m:r>
                      <m:r>
                        <a:rPr lang="vi-VN" sz="2800" i="1">
                          <a:latin typeface="Cambria Math" panose="02040503050406030204" pitchFamily="18" charset="0"/>
                          <a:ea typeface="Times New Roman" panose="02020603050405020304" pitchFamily="18" charset="0"/>
                        </a:rPr>
                        <m:t>\</m:t>
                      </m:r>
                      <m:d>
                        <m:dPr>
                          <m:begChr m:val="{"/>
                          <m:endChr m:val="}"/>
                          <m:ctrlPr>
                            <a:rPr lang="en-US" sz="2800" i="1">
                              <a:latin typeface="Cambria Math"/>
                              <a:ea typeface="Times New Roman" panose="02020603050405020304" pitchFamily="18" charset="0"/>
                            </a:rPr>
                          </m:ctrlPr>
                        </m:dPr>
                        <m:e>
                          <m:r>
                            <a:rPr lang="vi-VN" sz="2800" i="1">
                              <a:latin typeface="Cambria Math" panose="02040503050406030204" pitchFamily="18" charset="0"/>
                              <a:ea typeface="Times New Roman" panose="02020603050405020304" pitchFamily="18" charset="0"/>
                            </a:rPr>
                            <m:t>1</m:t>
                          </m:r>
                        </m:e>
                      </m:d>
                      <m:r>
                        <m:rPr>
                          <m:nor/>
                        </m:rPr>
                        <a:rPr lang="en-US" sz="2800" dirty="0">
                          <a:latin typeface="Times New Roman" panose="02020603050405020304" pitchFamily="18" charset="0"/>
                          <a:ea typeface="Times New Roman" panose="02020603050405020304" pitchFamily="18" charset="0"/>
                        </a:rPr>
                        <m:t>. </m:t>
                      </m:r>
                      <m:r>
                        <m:rPr>
                          <m:nor/>
                        </m:rPr>
                        <a:rPr lang="vi-VN" sz="2800" dirty="0">
                          <a:latin typeface="Times New Roman" panose="02020603050405020304" pitchFamily="18" charset="0"/>
                          <a:ea typeface="Times New Roman" panose="02020603050405020304" pitchFamily="18" charset="0"/>
                        </a:rPr>
                        <m:t>V</m:t>
                      </m:r>
                      <m:r>
                        <m:rPr>
                          <m:nor/>
                        </m:rPr>
                        <a:rPr lang="vi-VN" sz="2800" dirty="0">
                          <a:latin typeface="Times New Roman" panose="02020603050405020304" pitchFamily="18" charset="0"/>
                          <a:ea typeface="Times New Roman" panose="02020603050405020304" pitchFamily="18" charset="0"/>
                        </a:rPr>
                        <m:t>ớ</m:t>
                      </m:r>
                      <m:r>
                        <m:rPr>
                          <m:nor/>
                        </m:rPr>
                        <a:rPr lang="vi-VN" sz="2800" dirty="0">
                          <a:latin typeface="Times New Roman" panose="02020603050405020304" pitchFamily="18" charset="0"/>
                          <a:ea typeface="Times New Roman" panose="02020603050405020304" pitchFamily="18" charset="0"/>
                        </a:rPr>
                        <m:t>i</m:t>
                      </m:r>
                      <m:r>
                        <m:rPr>
                          <m:nor/>
                        </m:rPr>
                        <a:rPr lang="vi-VN" sz="2800" dirty="0">
                          <a:latin typeface="Times New Roman" panose="02020603050405020304" pitchFamily="18" charset="0"/>
                          <a:ea typeface="Times New Roman" panose="02020603050405020304" pitchFamily="18" charset="0"/>
                        </a:rPr>
                        <m:t> </m:t>
                      </m:r>
                      <m:r>
                        <a:rPr lang="vi-VN" sz="2800" i="1">
                          <a:latin typeface="Cambria Math" panose="02040503050406030204" pitchFamily="18" charset="0"/>
                          <a:ea typeface="Times New Roman" panose="02020603050405020304" pitchFamily="18" charset="0"/>
                        </a:rPr>
                        <m:t>𝑦</m:t>
                      </m:r>
                      <m:r>
                        <a:rPr lang="vi-VN" sz="2800" i="1">
                          <a:latin typeface="Cambria Math" panose="02040503050406030204" pitchFamily="18" charset="0"/>
                          <a:ea typeface="Times New Roman" panose="02020603050405020304" pitchFamily="18" charset="0"/>
                        </a:rPr>
                        <m:t>=3</m:t>
                      </m:r>
                      <m:r>
                        <m:rPr>
                          <m:nor/>
                        </m:rPr>
                        <a:rPr lang="vi-VN" sz="2800" dirty="0">
                          <a:latin typeface="Times New Roman" panose="02020603050405020304" pitchFamily="18" charset="0"/>
                          <a:ea typeface="Times New Roman" panose="02020603050405020304" pitchFamily="18" charset="0"/>
                        </a:rPr>
                        <m:t>, </m:t>
                      </m:r>
                      <m:r>
                        <m:rPr>
                          <m:nor/>
                        </m:rPr>
                        <a:rPr lang="vi-VN" sz="2800" dirty="0">
                          <a:latin typeface="Times New Roman" panose="02020603050405020304" pitchFamily="18" charset="0"/>
                          <a:ea typeface="Times New Roman" panose="02020603050405020304" pitchFamily="18" charset="0"/>
                        </a:rPr>
                        <m:t>ta</m:t>
                      </m:r>
                      <m:r>
                        <m:rPr>
                          <m:nor/>
                        </m:rPr>
                        <a:rPr lang="vi-VN" sz="2800" dirty="0">
                          <a:latin typeface="Times New Roman" panose="02020603050405020304" pitchFamily="18" charset="0"/>
                          <a:ea typeface="Times New Roman" panose="02020603050405020304" pitchFamily="18" charset="0"/>
                        </a:rPr>
                        <m:t> </m:t>
                      </m:r>
                      <m:r>
                        <m:rPr>
                          <m:nor/>
                        </m:rPr>
                        <a:rPr lang="vi-VN" sz="2800" dirty="0">
                          <a:latin typeface="Times New Roman" panose="02020603050405020304" pitchFamily="18" charset="0"/>
                          <a:ea typeface="Times New Roman" panose="02020603050405020304" pitchFamily="18" charset="0"/>
                        </a:rPr>
                        <m:t>c</m:t>
                      </m:r>
                      <m:r>
                        <m:rPr>
                          <m:nor/>
                        </m:rPr>
                        <a:rPr lang="vi-VN" sz="2800" dirty="0">
                          <a:latin typeface="Times New Roman" panose="02020603050405020304" pitchFamily="18" charset="0"/>
                          <a:ea typeface="Times New Roman" panose="02020603050405020304" pitchFamily="18" charset="0"/>
                        </a:rPr>
                        <m:t>ó: </m:t>
                      </m:r>
                      <m:f>
                        <m:fPr>
                          <m:ctrlPr>
                            <a:rPr lang="en-US" sz="2800" i="1">
                              <a:latin typeface="Cambria Math"/>
                              <a:ea typeface="Times New Roman" panose="02020603050405020304" pitchFamily="18" charset="0"/>
                            </a:rPr>
                          </m:ctrlPr>
                        </m:fPr>
                        <m:num>
                          <m:r>
                            <a:rPr lang="vi-VN" sz="2800" i="1">
                              <a:latin typeface="Cambria Math" panose="02040503050406030204" pitchFamily="18" charset="0"/>
                              <a:ea typeface="Times New Roman" panose="02020603050405020304" pitchFamily="18" charset="0"/>
                            </a:rPr>
                            <m:t>𝑥</m:t>
                          </m:r>
                          <m:r>
                            <a:rPr lang="vi-VN" sz="2800" i="1">
                              <a:latin typeface="Cambria Math" panose="02040503050406030204" pitchFamily="18" charset="0"/>
                              <a:ea typeface="Times New Roman" panose="02020603050405020304" pitchFamily="18" charset="0"/>
                            </a:rPr>
                            <m:t>+1</m:t>
                          </m:r>
                        </m:num>
                        <m:den>
                          <m:r>
                            <a:rPr lang="vi-VN" sz="2800" i="1">
                              <a:latin typeface="Cambria Math" panose="02040503050406030204" pitchFamily="18" charset="0"/>
                              <a:ea typeface="Times New Roman" panose="02020603050405020304" pitchFamily="18" charset="0"/>
                            </a:rPr>
                            <m:t>𝑥</m:t>
                          </m:r>
                          <m:r>
                            <a:rPr lang="vi-VN" sz="2800" i="1">
                              <a:latin typeface="Cambria Math" panose="02040503050406030204" pitchFamily="18" charset="0"/>
                              <a:ea typeface="Times New Roman" panose="02020603050405020304" pitchFamily="18" charset="0"/>
                            </a:rPr>
                            <m:t>−1</m:t>
                          </m:r>
                        </m:den>
                      </m:f>
                      <m:r>
                        <a:rPr lang="vi-VN" sz="2800" i="1">
                          <a:latin typeface="Cambria Math" panose="02040503050406030204" pitchFamily="18" charset="0"/>
                          <a:ea typeface="Times New Roman" panose="02020603050405020304" pitchFamily="18" charset="0"/>
                        </a:rPr>
                        <m:t>=3</m:t>
                      </m:r>
                    </m:oMath>
                  </m:oMathPara>
                </a14:m>
                <a:endParaRPr lang="en-US" sz="2800" i="1" dirty="0">
                  <a:latin typeface="Cambria Math" panose="02040503050406030204" pitchFamily="18" charset="0"/>
                  <a:ea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515065" y="3260798"/>
                <a:ext cx="8177733" cy="85554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536101" y="4100420"/>
                <a:ext cx="8091299" cy="916523"/>
              </a:xfrm>
              <a:prstGeom prst="rect">
                <a:avLst/>
              </a:prstGeom>
            </p:spPr>
            <p:txBody>
              <a:bodyPr wrap="none" lIns="45711" tIns="22855" rIns="45711" bIns="22855">
                <a:spAutoFit/>
              </a:bodyPr>
              <a:lstStyle/>
              <a:p>
                <a:pPr/>
                <a14:m>
                  <m:oMathPara xmlns:m="http://schemas.openxmlformats.org/officeDocument/2006/math">
                    <m:oMathParaPr>
                      <m:jc m:val="centerGroup"/>
                    </m:oMathParaPr>
                    <m:oMath xmlns:m="http://schemas.openxmlformats.org/officeDocument/2006/math">
                      <m:r>
                        <a:rPr lang="vi-VN" sz="2800" i="1">
                          <a:latin typeface="Cambria Math" panose="02040503050406030204" pitchFamily="18" charset="0"/>
                          <a:ea typeface="Times New Roman" panose="02020603050405020304" pitchFamily="18" charset="0"/>
                        </a:rPr>
                        <m:t>⇒3</m:t>
                      </m:r>
                      <m:r>
                        <a:rPr lang="vi-VN" sz="2800" i="1">
                          <a:latin typeface="Cambria Math" panose="02040503050406030204" pitchFamily="18" charset="0"/>
                          <a:ea typeface="Times New Roman" panose="02020603050405020304" pitchFamily="18" charset="0"/>
                        </a:rPr>
                        <m:t>𝑥</m:t>
                      </m:r>
                      <m:r>
                        <a:rPr lang="vi-VN" sz="2800" i="1">
                          <a:latin typeface="Cambria Math" panose="02040503050406030204" pitchFamily="18" charset="0"/>
                          <a:ea typeface="Times New Roman" panose="02020603050405020304" pitchFamily="18" charset="0"/>
                        </a:rPr>
                        <m:t>−3=</m:t>
                      </m:r>
                      <m:r>
                        <a:rPr lang="vi-VN" sz="2800" i="1">
                          <a:latin typeface="Cambria Math" panose="02040503050406030204" pitchFamily="18" charset="0"/>
                          <a:ea typeface="Times New Roman" panose="02020603050405020304" pitchFamily="18" charset="0"/>
                        </a:rPr>
                        <m:t>𝑥</m:t>
                      </m:r>
                      <m:r>
                        <a:rPr lang="vi-VN" sz="2800" i="1">
                          <a:latin typeface="Cambria Math" panose="02040503050406030204" pitchFamily="18" charset="0"/>
                          <a:ea typeface="Times New Roman" panose="02020603050405020304" pitchFamily="18" charset="0"/>
                        </a:rPr>
                        <m:t>+1⇔</m:t>
                      </m:r>
                      <m:r>
                        <a:rPr lang="vi-VN" sz="2800" i="1">
                          <a:latin typeface="Cambria Math" panose="02040503050406030204" pitchFamily="18" charset="0"/>
                          <a:ea typeface="Times New Roman" panose="02020603050405020304" pitchFamily="18" charset="0"/>
                        </a:rPr>
                        <m:t>𝑥</m:t>
                      </m:r>
                      <m:r>
                        <a:rPr lang="vi-VN" sz="2800" i="1">
                          <a:latin typeface="Cambria Math" panose="02040503050406030204" pitchFamily="18" charset="0"/>
                          <a:ea typeface="Times New Roman" panose="02020603050405020304" pitchFamily="18" charset="0"/>
                        </a:rPr>
                        <m:t>=2</m:t>
                      </m:r>
                      <m:r>
                        <m:rPr>
                          <m:nor/>
                        </m:rPr>
                        <a:rPr lang="vi-VN" sz="2800" dirty="0">
                          <a:latin typeface="Times New Roman" panose="02020603050405020304" pitchFamily="18" charset="0"/>
                          <a:ea typeface="Times New Roman" panose="02020603050405020304" pitchFamily="18" charset="0"/>
                        </a:rPr>
                        <m:t>.</m:t>
                      </m:r>
                      <m:r>
                        <m:rPr>
                          <m:nor/>
                        </m:rPr>
                        <a:rPr lang="en-US" sz="2800" dirty="0">
                          <a:latin typeface="Times New Roman" panose="02020603050405020304" pitchFamily="18" charset="0"/>
                          <a:ea typeface="Times New Roman" panose="02020603050405020304" pitchFamily="18" charset="0"/>
                        </a:rPr>
                        <m:t> </m:t>
                      </m:r>
                      <m:r>
                        <m:rPr>
                          <m:nor/>
                        </m:rPr>
                        <a:rPr lang="vi-VN" sz="2800" dirty="0">
                          <a:latin typeface="Times New Roman" panose="02020603050405020304" pitchFamily="18" charset="0"/>
                          <a:ea typeface="Times New Roman" panose="02020603050405020304" pitchFamily="18" charset="0"/>
                        </a:rPr>
                        <m:t>Ta</m:t>
                      </m:r>
                      <m:r>
                        <m:rPr>
                          <m:nor/>
                        </m:rPr>
                        <a:rPr lang="vi-VN" sz="2800" dirty="0">
                          <a:latin typeface="Times New Roman" panose="02020603050405020304" pitchFamily="18" charset="0"/>
                          <a:ea typeface="Times New Roman" panose="02020603050405020304" pitchFamily="18" charset="0"/>
                        </a:rPr>
                        <m:t> </m:t>
                      </m:r>
                      <m:r>
                        <m:rPr>
                          <m:nor/>
                        </m:rPr>
                        <a:rPr lang="vi-VN" sz="2800" dirty="0">
                          <a:latin typeface="Times New Roman" panose="02020603050405020304" pitchFamily="18" charset="0"/>
                          <a:ea typeface="Times New Roman" panose="02020603050405020304" pitchFamily="18" charset="0"/>
                        </a:rPr>
                        <m:t>c</m:t>
                      </m:r>
                      <m:r>
                        <m:rPr>
                          <m:nor/>
                        </m:rPr>
                        <a:rPr lang="vi-VN" sz="2800" dirty="0">
                          <a:latin typeface="Times New Roman" panose="02020603050405020304" pitchFamily="18" charset="0"/>
                          <a:ea typeface="Times New Roman" panose="02020603050405020304" pitchFamily="18" charset="0"/>
                        </a:rPr>
                        <m:t>ó: </m:t>
                      </m:r>
                      <m:sSup>
                        <m:sSupPr>
                          <m:ctrlPr>
                            <a:rPr lang="en-US" sz="2800" i="1">
                              <a:latin typeface="Cambria Math"/>
                              <a:ea typeface="Times New Roman" panose="02020603050405020304" pitchFamily="18" charset="0"/>
                            </a:rPr>
                          </m:ctrlPr>
                        </m:sSupPr>
                        <m:e>
                          <m:r>
                            <a:rPr lang="vi-VN" sz="2800" i="1">
                              <a:latin typeface="Cambria Math" panose="02040503050406030204" pitchFamily="18" charset="0"/>
                              <a:ea typeface="Times New Roman" panose="02020603050405020304" pitchFamily="18" charset="0"/>
                            </a:rPr>
                            <m:t>𝑦</m:t>
                          </m:r>
                        </m:e>
                        <m:sup>
                          <m:r>
                            <a:rPr lang="vi-VN" sz="2800" i="1">
                              <a:latin typeface="Cambria Math" panose="02040503050406030204" pitchFamily="18" charset="0"/>
                              <a:ea typeface="Times New Roman" panose="02020603050405020304" pitchFamily="18" charset="0"/>
                            </a:rPr>
                            <m:t>′</m:t>
                          </m:r>
                        </m:sup>
                      </m:sSup>
                      <m:r>
                        <a:rPr lang="vi-VN"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vi-VN" sz="2800" i="1">
                              <a:latin typeface="Cambria Math" panose="02040503050406030204" pitchFamily="18" charset="0"/>
                              <a:ea typeface="Times New Roman" panose="02020603050405020304" pitchFamily="18" charset="0"/>
                            </a:rPr>
                            <m:t>2</m:t>
                          </m:r>
                        </m:num>
                        <m:den>
                          <m:sSup>
                            <m:sSupPr>
                              <m:ctrlPr>
                                <a:rPr lang="en-US" sz="2800" i="1">
                                  <a:latin typeface="Cambria Math"/>
                                  <a:ea typeface="Times New Roman" panose="02020603050405020304" pitchFamily="18" charset="0"/>
                                </a:rPr>
                              </m:ctrlPr>
                            </m:sSupPr>
                            <m:e>
                              <m:d>
                                <m:dPr>
                                  <m:ctrlPr>
                                    <a:rPr lang="en-US" sz="2800" i="1">
                                      <a:latin typeface="Cambria Math"/>
                                      <a:ea typeface="Times New Roman" panose="02020603050405020304" pitchFamily="18" charset="0"/>
                                    </a:rPr>
                                  </m:ctrlPr>
                                </m:dPr>
                                <m:e>
                                  <m:r>
                                    <a:rPr lang="vi-VN" sz="2800" i="1">
                                      <a:latin typeface="Cambria Math" panose="02040503050406030204" pitchFamily="18" charset="0"/>
                                      <a:ea typeface="Times New Roman" panose="02020603050405020304" pitchFamily="18" charset="0"/>
                                    </a:rPr>
                                    <m:t>𝑥</m:t>
                                  </m:r>
                                  <m:r>
                                    <a:rPr lang="vi-VN" sz="2800" i="1">
                                      <a:latin typeface="Cambria Math" panose="02040503050406030204" pitchFamily="18" charset="0"/>
                                      <a:ea typeface="Times New Roman" panose="02020603050405020304" pitchFamily="18" charset="0"/>
                                    </a:rPr>
                                    <m:t>−1</m:t>
                                  </m:r>
                                </m:e>
                              </m:d>
                            </m:e>
                            <m:sup>
                              <m:r>
                                <a:rPr lang="vi-VN" sz="2800" i="1">
                                  <a:latin typeface="Cambria Math" panose="02040503050406030204" pitchFamily="18" charset="0"/>
                                  <a:ea typeface="Times New Roman" panose="02020603050405020304" pitchFamily="18" charset="0"/>
                                </a:rPr>
                                <m:t>2</m:t>
                              </m:r>
                            </m:sup>
                          </m:sSup>
                        </m:den>
                      </m:f>
                      <m:r>
                        <m:rPr>
                          <m:nor/>
                        </m:rPr>
                        <a:rPr lang="vi-VN" sz="2800" dirty="0">
                          <a:latin typeface="Times New Roman" panose="02020603050405020304" pitchFamily="18" charset="0"/>
                          <a:ea typeface="Times New Roman" panose="02020603050405020304" pitchFamily="18" charset="0"/>
                        </a:rPr>
                        <m:t>.</m:t>
                      </m:r>
                    </m:oMath>
                  </m:oMathPara>
                </a14:m>
                <a:endParaRPr lang="en-US" sz="2800" dirty="0">
                  <a:latin typeface="Times New Roman" panose="02020603050405020304" pitchFamily="18" charset="0"/>
                  <a:ea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536101" y="4100420"/>
                <a:ext cx="8091299" cy="916523"/>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515065" y="5016943"/>
                <a:ext cx="8464800" cy="1154473"/>
              </a:xfrm>
              <a:prstGeom prst="rect">
                <a:avLst/>
              </a:prstGeom>
            </p:spPr>
            <p:txBody>
              <a:bodyPr wrap="none" lIns="45711" tIns="22855" rIns="45711" bIns="22855">
                <a:spAutoFit/>
              </a:bodyPr>
              <a:lstStyle/>
              <a:p>
                <a:pPr/>
                <a14:m>
                  <m:oMathPara xmlns:m="http://schemas.openxmlformats.org/officeDocument/2006/math">
                    <m:oMathParaPr>
                      <m:jc m:val="centerGroup"/>
                    </m:oMathParaPr>
                    <m:oMath xmlns:m="http://schemas.openxmlformats.org/officeDocument/2006/math">
                      <m:r>
                        <m:rPr>
                          <m:nor/>
                        </m:rPr>
                        <a:rPr lang="vi-VN" sz="2800" dirty="0">
                          <a:latin typeface="Times New Roman" panose="02020603050405020304" pitchFamily="18" charset="0"/>
                          <a:ea typeface="Times New Roman" panose="02020603050405020304" pitchFamily="18" charset="0"/>
                        </a:rPr>
                        <m:t>H</m:t>
                      </m:r>
                      <m:r>
                        <m:rPr>
                          <m:nor/>
                        </m:rPr>
                        <a:rPr lang="vi-VN" sz="2800" dirty="0">
                          <a:latin typeface="Times New Roman" panose="02020603050405020304" pitchFamily="18" charset="0"/>
                          <a:ea typeface="Times New Roman" panose="02020603050405020304" pitchFamily="18" charset="0"/>
                        </a:rPr>
                        <m:t>ệ </m:t>
                      </m:r>
                      <m:r>
                        <m:rPr>
                          <m:nor/>
                        </m:rPr>
                        <a:rPr lang="vi-VN" sz="2800" dirty="0">
                          <a:latin typeface="Times New Roman" panose="02020603050405020304" pitchFamily="18" charset="0"/>
                          <a:ea typeface="Times New Roman" panose="02020603050405020304" pitchFamily="18" charset="0"/>
                        </a:rPr>
                        <m:t>s</m:t>
                      </m:r>
                      <m:r>
                        <m:rPr>
                          <m:nor/>
                        </m:rPr>
                        <a:rPr lang="vi-VN" sz="2800" dirty="0">
                          <a:latin typeface="Times New Roman" panose="02020603050405020304" pitchFamily="18" charset="0"/>
                          <a:ea typeface="Times New Roman" panose="02020603050405020304" pitchFamily="18" charset="0"/>
                        </a:rPr>
                        <m:t>ố </m:t>
                      </m:r>
                      <m:r>
                        <m:rPr>
                          <m:nor/>
                        </m:rPr>
                        <a:rPr lang="vi-VN" sz="2800" dirty="0">
                          <a:latin typeface="Times New Roman" panose="02020603050405020304" pitchFamily="18" charset="0"/>
                          <a:ea typeface="Times New Roman" panose="02020603050405020304" pitchFamily="18" charset="0"/>
                        </a:rPr>
                        <m:t>g</m:t>
                      </m:r>
                      <m:r>
                        <m:rPr>
                          <m:nor/>
                        </m:rPr>
                        <a:rPr lang="vi-VN" sz="2800" dirty="0">
                          <a:latin typeface="Times New Roman" panose="02020603050405020304" pitchFamily="18" charset="0"/>
                          <a:ea typeface="Times New Roman" panose="02020603050405020304" pitchFamily="18" charset="0"/>
                        </a:rPr>
                        <m:t>ó</m:t>
                      </m:r>
                      <m:r>
                        <m:rPr>
                          <m:nor/>
                        </m:rPr>
                        <a:rPr lang="vi-VN" sz="2800" dirty="0">
                          <a:latin typeface="Times New Roman" panose="02020603050405020304" pitchFamily="18" charset="0"/>
                          <a:ea typeface="Times New Roman" panose="02020603050405020304" pitchFamily="18" charset="0"/>
                        </a:rPr>
                        <m:t>c</m:t>
                      </m:r>
                      <m:r>
                        <m:rPr>
                          <m:nor/>
                        </m:rPr>
                        <a:rPr lang="vi-VN" sz="2800" dirty="0">
                          <a:latin typeface="Times New Roman" panose="02020603050405020304" pitchFamily="18" charset="0"/>
                          <a:ea typeface="Times New Roman" panose="02020603050405020304" pitchFamily="18" charset="0"/>
                        </a:rPr>
                        <m:t> </m:t>
                      </m:r>
                      <m:r>
                        <m:rPr>
                          <m:nor/>
                        </m:rPr>
                        <a:rPr lang="vi-VN" sz="2800" dirty="0">
                          <a:latin typeface="Times New Roman" panose="02020603050405020304" pitchFamily="18" charset="0"/>
                          <a:ea typeface="Times New Roman" panose="02020603050405020304" pitchFamily="18" charset="0"/>
                        </a:rPr>
                        <m:t>c</m:t>
                      </m:r>
                      <m:r>
                        <m:rPr>
                          <m:nor/>
                        </m:rPr>
                        <a:rPr lang="vi-VN" sz="2800" dirty="0">
                          <a:latin typeface="Times New Roman" panose="02020603050405020304" pitchFamily="18" charset="0"/>
                          <a:ea typeface="Times New Roman" panose="02020603050405020304" pitchFamily="18" charset="0"/>
                        </a:rPr>
                        <m:t>ủ</m:t>
                      </m:r>
                      <m:r>
                        <m:rPr>
                          <m:nor/>
                        </m:rPr>
                        <a:rPr lang="vi-VN" sz="2800" dirty="0">
                          <a:latin typeface="Times New Roman" panose="02020603050405020304" pitchFamily="18" charset="0"/>
                          <a:ea typeface="Times New Roman" panose="02020603050405020304" pitchFamily="18" charset="0"/>
                        </a:rPr>
                        <m:t>a</m:t>
                      </m:r>
                      <m:r>
                        <m:rPr>
                          <m:nor/>
                        </m:rPr>
                        <a:rPr lang="vi-VN" sz="2800" dirty="0">
                          <a:latin typeface="Times New Roman" panose="02020603050405020304" pitchFamily="18" charset="0"/>
                          <a:ea typeface="Times New Roman" panose="02020603050405020304" pitchFamily="18" charset="0"/>
                        </a:rPr>
                        <m:t> </m:t>
                      </m:r>
                      <m:r>
                        <m:rPr>
                          <m:nor/>
                        </m:rPr>
                        <a:rPr lang="vi-VN" sz="2800" dirty="0">
                          <a:latin typeface="Times New Roman" panose="02020603050405020304" pitchFamily="18" charset="0"/>
                          <a:ea typeface="Times New Roman" panose="02020603050405020304" pitchFamily="18" charset="0"/>
                        </a:rPr>
                        <m:t>ti</m:t>
                      </m:r>
                      <m:r>
                        <m:rPr>
                          <m:nor/>
                        </m:rPr>
                        <a:rPr lang="vi-VN" sz="2800" dirty="0">
                          <a:latin typeface="Times New Roman" panose="02020603050405020304" pitchFamily="18" charset="0"/>
                          <a:ea typeface="Times New Roman" panose="02020603050405020304" pitchFamily="18" charset="0"/>
                        </a:rPr>
                        <m:t>ế</m:t>
                      </m:r>
                      <m:r>
                        <m:rPr>
                          <m:nor/>
                        </m:rPr>
                        <a:rPr lang="vi-VN" sz="2800" dirty="0">
                          <a:latin typeface="Times New Roman" panose="02020603050405020304" pitchFamily="18" charset="0"/>
                          <a:ea typeface="Times New Roman" panose="02020603050405020304" pitchFamily="18" charset="0"/>
                        </a:rPr>
                        <m:t>p</m:t>
                      </m:r>
                      <m:r>
                        <m:rPr>
                          <m:nor/>
                        </m:rPr>
                        <a:rPr lang="vi-VN" sz="2800" dirty="0">
                          <a:latin typeface="Times New Roman" panose="02020603050405020304" pitchFamily="18" charset="0"/>
                          <a:ea typeface="Times New Roman" panose="02020603050405020304" pitchFamily="18" charset="0"/>
                        </a:rPr>
                        <m:t> </m:t>
                      </m:r>
                      <m:r>
                        <m:rPr>
                          <m:nor/>
                        </m:rPr>
                        <a:rPr lang="vi-VN" sz="2800" dirty="0">
                          <a:latin typeface="Times New Roman" panose="02020603050405020304" pitchFamily="18" charset="0"/>
                          <a:ea typeface="Times New Roman" panose="02020603050405020304" pitchFamily="18" charset="0"/>
                        </a:rPr>
                        <m:t>tuy</m:t>
                      </m:r>
                      <m:r>
                        <m:rPr>
                          <m:nor/>
                        </m:rPr>
                        <a:rPr lang="vi-VN" sz="2800" dirty="0">
                          <a:latin typeface="Times New Roman" panose="02020603050405020304" pitchFamily="18" charset="0"/>
                          <a:ea typeface="Times New Roman" panose="02020603050405020304" pitchFamily="18" charset="0"/>
                        </a:rPr>
                        <m:t>ế</m:t>
                      </m:r>
                      <m:r>
                        <m:rPr>
                          <m:nor/>
                        </m:rPr>
                        <a:rPr lang="vi-VN" sz="2800" dirty="0">
                          <a:latin typeface="Times New Roman" panose="02020603050405020304" pitchFamily="18" charset="0"/>
                          <a:ea typeface="Times New Roman" panose="02020603050405020304" pitchFamily="18" charset="0"/>
                        </a:rPr>
                        <m:t>n</m:t>
                      </m:r>
                      <m:r>
                        <m:rPr>
                          <m:nor/>
                        </m:rPr>
                        <a:rPr lang="vi-VN" sz="2800" dirty="0">
                          <a:latin typeface="Times New Roman" panose="02020603050405020304" pitchFamily="18" charset="0"/>
                          <a:ea typeface="Times New Roman" panose="02020603050405020304" pitchFamily="18" charset="0"/>
                        </a:rPr>
                        <m:t> </m:t>
                      </m:r>
                      <m:r>
                        <m:rPr>
                          <m:nor/>
                        </m:rPr>
                        <a:rPr lang="vi-VN" sz="2800" dirty="0">
                          <a:latin typeface="Times New Roman" panose="02020603050405020304" pitchFamily="18" charset="0"/>
                          <a:ea typeface="Times New Roman" panose="02020603050405020304" pitchFamily="18" charset="0"/>
                        </a:rPr>
                        <m:t>t</m:t>
                      </m:r>
                      <m:r>
                        <m:rPr>
                          <m:nor/>
                        </m:rPr>
                        <a:rPr lang="vi-VN" sz="2800" dirty="0">
                          <a:latin typeface="Times New Roman" panose="02020603050405020304" pitchFamily="18" charset="0"/>
                          <a:ea typeface="Times New Roman" panose="02020603050405020304" pitchFamily="18" charset="0"/>
                        </a:rPr>
                        <m:t>ạ</m:t>
                      </m:r>
                      <m:r>
                        <m:rPr>
                          <m:nor/>
                        </m:rPr>
                        <a:rPr lang="vi-VN" sz="2800" dirty="0">
                          <a:latin typeface="Times New Roman" panose="02020603050405020304" pitchFamily="18" charset="0"/>
                          <a:ea typeface="Times New Roman" panose="02020603050405020304" pitchFamily="18" charset="0"/>
                        </a:rPr>
                        <m:t>i</m:t>
                      </m:r>
                      <m:r>
                        <m:rPr>
                          <m:nor/>
                        </m:rPr>
                        <a:rPr lang="vi-VN" sz="2800" dirty="0">
                          <a:latin typeface="Times New Roman" panose="02020603050405020304" pitchFamily="18" charset="0"/>
                          <a:ea typeface="Times New Roman" panose="02020603050405020304" pitchFamily="18" charset="0"/>
                        </a:rPr>
                        <m:t> đ</m:t>
                      </m:r>
                      <m:r>
                        <m:rPr>
                          <m:nor/>
                        </m:rPr>
                        <a:rPr lang="vi-VN" sz="2800" dirty="0">
                          <a:latin typeface="Times New Roman" panose="02020603050405020304" pitchFamily="18" charset="0"/>
                          <a:ea typeface="Times New Roman" panose="02020603050405020304" pitchFamily="18" charset="0"/>
                        </a:rPr>
                        <m:t>i</m:t>
                      </m:r>
                      <m:r>
                        <m:rPr>
                          <m:nor/>
                        </m:rPr>
                        <a:rPr lang="vi-VN" sz="2800" dirty="0">
                          <a:latin typeface="Times New Roman" panose="02020603050405020304" pitchFamily="18" charset="0"/>
                          <a:ea typeface="Times New Roman" panose="02020603050405020304" pitchFamily="18" charset="0"/>
                        </a:rPr>
                        <m:t>ể</m:t>
                      </m:r>
                      <m:r>
                        <m:rPr>
                          <m:nor/>
                        </m:rPr>
                        <a:rPr lang="vi-VN" sz="2800" dirty="0">
                          <a:latin typeface="Times New Roman" panose="02020603050405020304" pitchFamily="18" charset="0"/>
                          <a:ea typeface="Times New Roman" panose="02020603050405020304" pitchFamily="18" charset="0"/>
                        </a:rPr>
                        <m:t>m</m:t>
                      </m:r>
                      <m:r>
                        <m:rPr>
                          <m:nor/>
                        </m:rPr>
                        <a:rPr lang="vi-VN" sz="2800" dirty="0">
                          <a:latin typeface="Times New Roman" panose="02020603050405020304" pitchFamily="18" charset="0"/>
                          <a:ea typeface="Times New Roman" panose="02020603050405020304" pitchFamily="18" charset="0"/>
                        </a:rPr>
                        <m:t> </m:t>
                      </m:r>
                      <m:r>
                        <m:rPr>
                          <m:nor/>
                        </m:rPr>
                        <a:rPr lang="vi-VN" sz="2800" dirty="0">
                          <a:latin typeface="Times New Roman" panose="02020603050405020304" pitchFamily="18" charset="0"/>
                          <a:ea typeface="Times New Roman" panose="02020603050405020304" pitchFamily="18" charset="0"/>
                        </a:rPr>
                        <m:t>c</m:t>
                      </m:r>
                      <m:r>
                        <m:rPr>
                          <m:nor/>
                        </m:rPr>
                        <a:rPr lang="vi-VN" sz="2800" dirty="0">
                          <a:latin typeface="Times New Roman" panose="02020603050405020304" pitchFamily="18" charset="0"/>
                          <a:ea typeface="Times New Roman" panose="02020603050405020304" pitchFamily="18" charset="0"/>
                        </a:rPr>
                        <m:t>ó </m:t>
                      </m:r>
                      <m:r>
                        <m:rPr>
                          <m:nor/>
                        </m:rPr>
                        <a:rPr lang="vi-VN" sz="2800" dirty="0">
                          <a:latin typeface="Times New Roman" panose="02020603050405020304" pitchFamily="18" charset="0"/>
                          <a:ea typeface="Times New Roman" panose="02020603050405020304" pitchFamily="18" charset="0"/>
                        </a:rPr>
                        <m:t>ho</m:t>
                      </m:r>
                      <m:r>
                        <m:rPr>
                          <m:nor/>
                        </m:rPr>
                        <a:rPr lang="vi-VN" sz="2800" dirty="0">
                          <a:latin typeface="Times New Roman" panose="02020603050405020304" pitchFamily="18" charset="0"/>
                          <a:ea typeface="Times New Roman" panose="02020603050405020304" pitchFamily="18" charset="0"/>
                        </a:rPr>
                        <m:t>à</m:t>
                      </m:r>
                      <m:r>
                        <m:rPr>
                          <m:nor/>
                        </m:rPr>
                        <a:rPr lang="vi-VN" sz="2800" dirty="0">
                          <a:latin typeface="Times New Roman" panose="02020603050405020304" pitchFamily="18" charset="0"/>
                          <a:ea typeface="Times New Roman" panose="02020603050405020304" pitchFamily="18" charset="0"/>
                        </a:rPr>
                        <m:t>nh</m:t>
                      </m:r>
                      <m:r>
                        <m:rPr>
                          <m:nor/>
                        </m:rPr>
                        <a:rPr lang="vi-VN" sz="2800" dirty="0">
                          <a:latin typeface="Times New Roman" panose="02020603050405020304" pitchFamily="18" charset="0"/>
                          <a:ea typeface="Times New Roman" panose="02020603050405020304" pitchFamily="18" charset="0"/>
                        </a:rPr>
                        <m:t> độ </m:t>
                      </m:r>
                      <m:r>
                        <m:rPr>
                          <m:nor/>
                        </m:rPr>
                        <a:rPr lang="vi-VN" sz="2800" dirty="0">
                          <a:latin typeface="Times New Roman" panose="02020603050405020304" pitchFamily="18" charset="0"/>
                          <a:ea typeface="Times New Roman" panose="02020603050405020304" pitchFamily="18" charset="0"/>
                        </a:rPr>
                        <m:t>b</m:t>
                      </m:r>
                      <m:r>
                        <m:rPr>
                          <m:nor/>
                        </m:rPr>
                        <a:rPr lang="vi-VN" sz="2800" dirty="0">
                          <a:latin typeface="Times New Roman" panose="02020603050405020304" pitchFamily="18" charset="0"/>
                          <a:ea typeface="Times New Roman" panose="02020603050405020304" pitchFamily="18" charset="0"/>
                        </a:rPr>
                        <m:t>ằ</m:t>
                      </m:r>
                      <m:r>
                        <m:rPr>
                          <m:nor/>
                        </m:rPr>
                        <a:rPr lang="vi-VN" sz="2800" dirty="0">
                          <a:latin typeface="Times New Roman" panose="02020603050405020304" pitchFamily="18" charset="0"/>
                          <a:ea typeface="Times New Roman" panose="02020603050405020304" pitchFamily="18" charset="0"/>
                        </a:rPr>
                        <m:t>ng</m:t>
                      </m:r>
                      <m:r>
                        <m:rPr>
                          <m:nor/>
                        </m:rPr>
                        <a:rPr lang="vi-VN" sz="2800" dirty="0">
                          <a:latin typeface="Times New Roman" panose="02020603050405020304" pitchFamily="18" charset="0"/>
                          <a:ea typeface="Times New Roman" panose="02020603050405020304" pitchFamily="18" charset="0"/>
                        </a:rPr>
                        <m:t> </m:t>
                      </m:r>
                      <m:r>
                        <a:rPr lang="vi-VN" sz="2800" i="1">
                          <a:latin typeface="Cambria Math" panose="02040503050406030204" pitchFamily="18" charset="0"/>
                          <a:ea typeface="Times New Roman" panose="02020603050405020304" pitchFamily="18" charset="0"/>
                        </a:rPr>
                        <m:t>2</m:t>
                      </m:r>
                      <m:r>
                        <m:rPr>
                          <m:nor/>
                        </m:rPr>
                        <a:rPr lang="vi-VN" sz="2800" dirty="0">
                          <a:latin typeface="Times New Roman" panose="02020603050405020304" pitchFamily="18" charset="0"/>
                          <a:ea typeface="Times New Roman" panose="02020603050405020304" pitchFamily="18" charset="0"/>
                        </a:rPr>
                        <m:t> </m:t>
                      </m:r>
                      <m:r>
                        <m:rPr>
                          <m:nor/>
                        </m:rPr>
                        <a:rPr lang="vi-VN" sz="2800" dirty="0">
                          <a:latin typeface="Times New Roman" panose="02020603050405020304" pitchFamily="18" charset="0"/>
                          <a:ea typeface="Times New Roman" panose="02020603050405020304" pitchFamily="18" charset="0"/>
                        </a:rPr>
                        <m:t>l</m:t>
                      </m:r>
                      <m:r>
                        <m:rPr>
                          <m:nor/>
                        </m:rPr>
                        <a:rPr lang="vi-VN" sz="2800" dirty="0">
                          <a:latin typeface="Times New Roman" panose="02020603050405020304" pitchFamily="18" charset="0"/>
                          <a:ea typeface="Times New Roman" panose="02020603050405020304" pitchFamily="18" charset="0"/>
                        </a:rPr>
                        <m:t>à:</m:t>
                      </m:r>
                    </m:oMath>
                  </m:oMathPara>
                </a14:m>
                <a:endParaRPr lang="en-US" sz="2800" dirty="0">
                  <a:latin typeface="Times New Roman" panose="02020603050405020304" pitchFamily="18" charset="0"/>
                  <a:ea typeface="Times New Roman" panose="02020603050405020304" pitchFamily="18" charset="0"/>
                </a:endParaRPr>
              </a:p>
              <a:p>
                <a14:m>
                  <m:oMath xmlns:m="http://schemas.openxmlformats.org/officeDocument/2006/math">
                    <m:r>
                      <a:rPr lang="vi-VN" sz="2800" i="1">
                        <a:latin typeface="Cambria Math" panose="02040503050406030204" pitchFamily="18" charset="0"/>
                        <a:ea typeface="Times New Roman" panose="02020603050405020304" pitchFamily="18" charset="0"/>
                      </a:rPr>
                      <m:t>𝑘</m:t>
                    </m:r>
                    <m:r>
                      <a:rPr lang="vi-VN" sz="2800" i="1">
                        <a:latin typeface="Cambria Math" panose="02040503050406030204" pitchFamily="18" charset="0"/>
                        <a:ea typeface="Times New Roman" panose="02020603050405020304" pitchFamily="18" charset="0"/>
                      </a:rPr>
                      <m:t>=</m:t>
                    </m:r>
                    <m:sSup>
                      <m:sSupPr>
                        <m:ctrlPr>
                          <a:rPr lang="en-US" sz="2800" i="1">
                            <a:latin typeface="Cambria Math"/>
                            <a:ea typeface="Times New Roman" panose="02020603050405020304" pitchFamily="18" charset="0"/>
                          </a:rPr>
                        </m:ctrlPr>
                      </m:sSupPr>
                      <m:e>
                        <m:r>
                          <a:rPr lang="vi-VN" sz="2800" i="1">
                            <a:latin typeface="Cambria Math" panose="02040503050406030204" pitchFamily="18" charset="0"/>
                            <a:ea typeface="Times New Roman" panose="02020603050405020304" pitchFamily="18" charset="0"/>
                          </a:rPr>
                          <m:t>𝑦</m:t>
                        </m:r>
                      </m:e>
                      <m:sup>
                        <m:r>
                          <a:rPr lang="vi-VN" sz="2800" i="1">
                            <a:latin typeface="Cambria Math" panose="02040503050406030204" pitchFamily="18" charset="0"/>
                            <a:ea typeface="Times New Roman" panose="02020603050405020304" pitchFamily="18" charset="0"/>
                          </a:rPr>
                          <m:t>′</m:t>
                        </m:r>
                      </m:sup>
                    </m:sSup>
                    <m:d>
                      <m:dPr>
                        <m:ctrlPr>
                          <a:rPr lang="en-US" sz="2800" i="1">
                            <a:latin typeface="Cambria Math"/>
                            <a:ea typeface="Times New Roman" panose="02020603050405020304" pitchFamily="18" charset="0"/>
                          </a:rPr>
                        </m:ctrlPr>
                      </m:dPr>
                      <m:e>
                        <m:r>
                          <a:rPr lang="vi-VN" sz="2800" i="1">
                            <a:latin typeface="Cambria Math" panose="02040503050406030204" pitchFamily="18" charset="0"/>
                            <a:ea typeface="Times New Roman" panose="02020603050405020304" pitchFamily="18" charset="0"/>
                          </a:rPr>
                          <m:t>2</m:t>
                        </m:r>
                      </m:e>
                    </m:d>
                    <m:r>
                      <a:rPr lang="vi-VN"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vi-VN" sz="2800" i="1">
                            <a:latin typeface="Cambria Math" panose="02040503050406030204" pitchFamily="18" charset="0"/>
                            <a:ea typeface="Times New Roman" panose="02020603050405020304" pitchFamily="18" charset="0"/>
                          </a:rPr>
                          <m:t>2</m:t>
                        </m:r>
                      </m:num>
                      <m:den>
                        <m:sSup>
                          <m:sSupPr>
                            <m:ctrlPr>
                              <a:rPr lang="en-US" sz="2800" i="1">
                                <a:latin typeface="Cambria Math"/>
                                <a:ea typeface="Times New Roman" panose="02020603050405020304" pitchFamily="18" charset="0"/>
                              </a:rPr>
                            </m:ctrlPr>
                          </m:sSupPr>
                          <m:e>
                            <m:d>
                              <m:dPr>
                                <m:ctrlPr>
                                  <a:rPr lang="en-US" sz="2800" i="1">
                                    <a:latin typeface="Cambria Math"/>
                                    <a:ea typeface="Times New Roman" panose="02020603050405020304" pitchFamily="18" charset="0"/>
                                  </a:rPr>
                                </m:ctrlPr>
                              </m:dPr>
                              <m:e>
                                <m:r>
                                  <a:rPr lang="vi-VN" sz="2800" i="1">
                                    <a:latin typeface="Cambria Math" panose="02040503050406030204" pitchFamily="18" charset="0"/>
                                    <a:ea typeface="Times New Roman" panose="02020603050405020304" pitchFamily="18" charset="0"/>
                                  </a:rPr>
                                  <m:t>2−1</m:t>
                                </m:r>
                              </m:e>
                            </m:d>
                          </m:e>
                          <m:sup>
                            <m:r>
                              <a:rPr lang="vi-VN" sz="2800" i="1">
                                <a:latin typeface="Cambria Math" panose="02040503050406030204" pitchFamily="18" charset="0"/>
                                <a:ea typeface="Times New Roman" panose="02020603050405020304" pitchFamily="18" charset="0"/>
                              </a:rPr>
                              <m:t>2</m:t>
                            </m:r>
                          </m:sup>
                        </m:sSup>
                      </m:den>
                    </m:f>
                    <m:r>
                      <a:rPr lang="vi-VN" sz="2800" i="1">
                        <a:latin typeface="Cambria Math" panose="02040503050406030204" pitchFamily="18" charset="0"/>
                        <a:ea typeface="Times New Roman" panose="02020603050405020304" pitchFamily="18" charset="0"/>
                      </a:rPr>
                      <m:t>=−2</m:t>
                    </m:r>
                  </m:oMath>
                </a14:m>
                <a:r>
                  <a:rPr lang="vi-VN" sz="2800" dirty="0">
                    <a:latin typeface="Times New Roman" panose="02020603050405020304" pitchFamily="18" charset="0"/>
                    <a:ea typeface="Times New Roman" panose="02020603050405020304" pitchFamily="18" charset="0"/>
                  </a:rPr>
                  <a:t>. </a:t>
                </a:r>
                <a:endParaRPr lang="vi-VN" sz="3000" dirty="0">
                  <a:latin typeface="+mj-lt"/>
                </a:endParaRPr>
              </a:p>
            </p:txBody>
          </p:sp>
        </mc:Choice>
        <mc:Fallback xmlns="">
          <p:sp>
            <p:nvSpPr>
              <p:cNvPr id="16" name="Rectangle 15"/>
              <p:cNvSpPr>
                <a:spLocks noRot="1" noChangeAspect="1" noMove="1" noResize="1" noEditPoints="1" noAdjustHandles="1" noChangeArrowheads="1" noChangeShapeType="1" noTextEdit="1"/>
              </p:cNvSpPr>
              <p:nvPr/>
            </p:nvSpPr>
            <p:spPr>
              <a:xfrm>
                <a:off x="2515065" y="5016943"/>
                <a:ext cx="8464800" cy="1154473"/>
              </a:xfrm>
              <a:prstGeom prst="rect">
                <a:avLst/>
              </a:prstGeom>
              <a:blipFill rotWithShape="1">
                <a:blip r:embed="rId9"/>
                <a:stretch>
                  <a:fillRect b="-3704"/>
                </a:stretch>
              </a:blipFill>
            </p:spPr>
            <p:txBody>
              <a:bodyPr/>
              <a:lstStyle/>
              <a:p>
                <a:r>
                  <a:rPr lang="en-US">
                    <a:noFill/>
                  </a:rPr>
                  <a:t> </a:t>
                </a:r>
              </a:p>
            </p:txBody>
          </p:sp>
        </mc:Fallback>
      </mc:AlternateContent>
    </p:spTree>
    <p:extLst>
      <p:ext uri="{BB962C8B-B14F-4D97-AF65-F5344CB8AC3E}">
        <p14:creationId xmlns:p14="http://schemas.microsoft.com/office/powerpoint/2010/main" val="121499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500"/>
                                        <p:tgtEl>
                                          <p:spTgt spid="46"/>
                                        </p:tgtEl>
                                      </p:cBhvr>
                                    </p:animEffect>
                                  </p:childTnLst>
                                </p:cTn>
                              </p:par>
                              <p:par>
                                <p:cTn id="11" presetID="22" presetClass="entr" presetSubtype="8"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par>
                                <p:cTn id="14" presetID="22" presetClass="entr" presetSubtype="8"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left)">
                                      <p:cBhvr>
                                        <p:cTn id="16" dur="500"/>
                                        <p:tgtEl>
                                          <p:spTgt spid="6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left)">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Effect transition="in" filter="wipe(left)">
                                      <p:cBhvr>
                                        <p:cTn id="31" dur="500"/>
                                        <p:tgtEl>
                                          <p:spTgt spid="1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Effect transition="in" filter="wipe(left)">
                                      <p:cBhvr>
                                        <p:cTn id="36" dur="500"/>
                                        <p:tgtEl>
                                          <p:spTgt spid="1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6">
                                            <p:txEl>
                                              <p:pRg st="1" end="1"/>
                                            </p:txEl>
                                          </p:spTgt>
                                        </p:tgtEl>
                                        <p:attrNameLst>
                                          <p:attrName>style.visibility</p:attrName>
                                        </p:attrNameLst>
                                      </p:cBhvr>
                                      <p:to>
                                        <p:strVal val="visible"/>
                                      </p:to>
                                    </p:set>
                                    <p:animEffect transition="in" filter="wipe(left)">
                                      <p:cBhvr>
                                        <p:cTn id="41" dur="500"/>
                                        <p:tgtEl>
                                          <p:spTgt spid="16">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left)">
                                      <p:cBhvr>
                                        <p:cTn id="46" dur="500"/>
                                        <p:tgtEl>
                                          <p:spTgt spid="4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left)">
                                      <p:cBhvr>
                                        <p:cTn id="4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2"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47057" y="2653533"/>
            <a:ext cx="11906395" cy="4203105"/>
            <a:chOff x="184495" y="3636272"/>
            <a:chExt cx="11834900" cy="4481561"/>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 name="Group 5"/>
            <p:cNvGrpSpPr/>
            <p:nvPr/>
          </p:nvGrpSpPr>
          <p:grpSpPr>
            <a:xfrm>
              <a:off x="203200" y="3636272"/>
              <a:ext cx="2342698" cy="590701"/>
              <a:chOff x="1275608" y="6239450"/>
              <a:chExt cx="4592537" cy="1073276"/>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4" y="6239450"/>
                <a:ext cx="2796244" cy="1073276"/>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8" y="45025"/>
            <a:ext cx="12099375" cy="1344148"/>
            <a:chOff x="534987" y="1869705"/>
            <a:chExt cx="23719158"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328128" y="1653394"/>
                  <a:ext cx="2690581"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14</a:t>
                  </a:r>
                </a:p>
              </p:txBody>
            </p:sp>
          </p:grpSp>
        </p:grpSp>
        <mc:AlternateContent xmlns:mc="http://schemas.openxmlformats.org/markup-compatibility/2006" xmlns:a14="http://schemas.microsoft.com/office/drawing/2010/main">
          <mc:Choice Requires="a14">
            <p:sp>
              <p:nvSpPr>
                <p:cNvPr id="23" name="Rectangle 22"/>
                <p:cNvSpPr/>
                <p:nvPr/>
              </p:nvSpPr>
              <p:spPr>
                <a:xfrm>
                  <a:off x="3682433" y="1933278"/>
                  <a:ext cx="20571712" cy="17550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ctr" fontAlgn="base">
                    <a:buClr>
                      <a:srgbClr val="0000FF"/>
                    </a:buClr>
                    <a:tabLst>
                      <a:tab pos="629826" algn="l"/>
                    </a:tabLst>
                  </a:pPr>
                  <a:r>
                    <a:rPr lang="nl-NL"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 phương </a:t>
                  </a:r>
                  <a:r>
                    <a:rPr lang="nl-NL"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 </a:t>
                  </a:r>
                  <a:r>
                    <a:rPr lang="nl-NL"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tiếp tuyến của đồ thị </a:t>
                  </a:r>
                  <a14:m>
                    <m:oMath xmlns:m="http://schemas.openxmlformats.org/officeDocument/2006/math">
                      <m:r>
                        <a:rPr lang="vi-VN" sz="2800" i="1">
                          <a:latin typeface="Cambria Math" panose="02040503050406030204" pitchFamily="18" charset="0"/>
                          <a:ea typeface="Times New Roman" panose="02020603050405020304" pitchFamily="18" charset="0"/>
                        </a:rPr>
                        <m:t>𝑦</m:t>
                      </m:r>
                      <m:r>
                        <a:rPr lang="vi-VN" sz="2800" i="1">
                          <a:latin typeface="Cambria Math" panose="02040503050406030204" pitchFamily="18" charset="0"/>
                          <a:ea typeface="Times New Roman" panose="02020603050405020304" pitchFamily="18" charset="0"/>
                        </a:rPr>
                        <m:t>=</m:t>
                      </m:r>
                      <m:sSup>
                        <m:sSupPr>
                          <m:ctrlPr>
                            <a:rPr lang="en-US" sz="2800" i="1">
                              <a:latin typeface="Cambria Math"/>
                              <a:ea typeface="Times New Roman" panose="02020603050405020304" pitchFamily="18" charset="0"/>
                            </a:rPr>
                          </m:ctrlPr>
                        </m:sSupPr>
                        <m:e>
                          <m:r>
                            <a:rPr lang="vi-VN" sz="2800" i="1">
                              <a:latin typeface="Cambria Math" panose="02040503050406030204" pitchFamily="18" charset="0"/>
                              <a:ea typeface="Times New Roman" panose="02020603050405020304" pitchFamily="18" charset="0"/>
                            </a:rPr>
                            <m:t>𝑥</m:t>
                          </m:r>
                        </m:e>
                        <m:sup>
                          <m:r>
                            <a:rPr lang="vi-VN" sz="2800" i="1">
                              <a:latin typeface="Cambria Math" panose="02040503050406030204" pitchFamily="18" charset="0"/>
                              <a:ea typeface="Times New Roman" panose="02020603050405020304" pitchFamily="18" charset="0"/>
                            </a:rPr>
                            <m:t>2</m:t>
                          </m:r>
                        </m:sup>
                      </m:sSup>
                      <m:r>
                        <a:rPr lang="vi-VN" sz="2800" i="1">
                          <a:latin typeface="Cambria Math" panose="02040503050406030204" pitchFamily="18" charset="0"/>
                          <a:ea typeface="Times New Roman" panose="02020603050405020304" pitchFamily="18" charset="0"/>
                        </a:rPr>
                        <m:t>+</m:t>
                      </m:r>
                      <m:r>
                        <a:rPr lang="vi-VN" sz="2800" i="1">
                          <a:latin typeface="Cambria Math" panose="02040503050406030204" pitchFamily="18" charset="0"/>
                          <a:ea typeface="Times New Roman" panose="02020603050405020304" pitchFamily="18" charset="0"/>
                        </a:rPr>
                        <m:t>𝑥</m:t>
                      </m:r>
                      <m:r>
                        <a:rPr lang="vi-VN" sz="2800" i="1">
                          <a:latin typeface="Cambria Math" panose="02040503050406030204" pitchFamily="18" charset="0"/>
                          <a:ea typeface="Times New Roman" panose="02020603050405020304" pitchFamily="18" charset="0"/>
                        </a:rPr>
                        <m:t>−2</m:t>
                      </m:r>
                    </m:oMath>
                  </a14:m>
                  <a:r>
                    <a:rPr lang="nl-NL"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tại điểm có hoành độ 	</a:t>
                  </a:r>
                  <a14:m>
                    <m:oMath xmlns:m="http://schemas.openxmlformats.org/officeDocument/2006/math">
                      <m:sSub>
                        <m:sSubPr>
                          <m:ctrlPr>
                            <a:rPr lang="en-US" sz="2800" i="1">
                              <a:latin typeface="Cambria Math"/>
                              <a:ea typeface="Times New Roman" panose="02020603050405020304" pitchFamily="18" charset="0"/>
                            </a:rPr>
                          </m:ctrlPr>
                        </m:sSubPr>
                        <m:e>
                          <m:r>
                            <a:rPr lang="vi-VN" sz="2800" i="1">
                              <a:latin typeface="Cambria Math" panose="02040503050406030204" pitchFamily="18" charset="0"/>
                              <a:ea typeface="Times New Roman" panose="02020603050405020304" pitchFamily="18" charset="0"/>
                            </a:rPr>
                            <m:t>𝑥</m:t>
                          </m:r>
                        </m:e>
                        <m:sub>
                          <m:r>
                            <a:rPr lang="vi-VN" sz="2800" i="1">
                              <a:latin typeface="Cambria Math" panose="02040503050406030204" pitchFamily="18" charset="0"/>
                              <a:ea typeface="Times New Roman" panose="02020603050405020304" pitchFamily="18" charset="0"/>
                            </a:rPr>
                            <m:t>0</m:t>
                          </m:r>
                        </m:sub>
                      </m:sSub>
                      <m:r>
                        <a:rPr lang="vi-VN" sz="2800" i="1">
                          <a:latin typeface="Cambria Math" panose="02040503050406030204" pitchFamily="18" charset="0"/>
                          <a:ea typeface="Times New Roman" panose="02020603050405020304" pitchFamily="18" charset="0"/>
                        </a:rPr>
                        <m:t>=−1</m:t>
                      </m:r>
                    </m:oMath>
                  </a14:m>
                  <a:r>
                    <a:rPr lang="nl-NL"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000" dirty="0">
                    <a:latin typeface="+mj-lt"/>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682433" y="1933278"/>
                  <a:ext cx="20571712" cy="1755084"/>
                </a:xfrm>
                <a:prstGeom prst="rect">
                  <a:avLst/>
                </a:prstGeom>
                <a:blipFill rotWithShape="1">
                  <a:blip r:embed="rId3"/>
                  <a:stretch>
                    <a:fillRect t="-1754"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247182" y="1501340"/>
            <a:ext cx="11925778" cy="914405"/>
            <a:chOff x="247181" y="1501340"/>
            <a:chExt cx="11925778" cy="914405"/>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4" name="TextBox 53"/>
                  <p:cNvSpPr txBox="1"/>
                  <p:nvPr/>
                </p:nvSpPr>
                <p:spPr>
                  <a:xfrm>
                    <a:off x="6108332" y="1732392"/>
                    <a:ext cx="2280848" cy="5150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m:rPr>
                              <m:nor/>
                            </m:rPr>
                            <a:rPr lang="en-US" sz="3000" b="0" i="1" dirty="0" smtClean="0">
                              <a:latin typeface="Times New Roman" panose="02020603050405020304" pitchFamily="18" charset="0"/>
                              <a:cs typeface="Times New Roman" panose="02020603050405020304" pitchFamily="18" charset="0"/>
                            </a:rPr>
                            <m:t>x</m:t>
                          </m:r>
                          <m:r>
                            <m:rPr>
                              <m:nor/>
                            </m:rPr>
                            <a:rPr lang="en-US" sz="3000" b="0" i="1" dirty="0" smtClean="0">
                              <a:latin typeface="Times New Roman" panose="02020603050405020304" pitchFamily="18" charset="0"/>
                              <a:cs typeface="Times New Roman" panose="02020603050405020304" pitchFamily="18" charset="0"/>
                            </a:rPr>
                            <m:t>+</m:t>
                          </m:r>
                          <m:r>
                            <m:rPr>
                              <m:nor/>
                            </m:rPr>
                            <a:rPr lang="en-US" sz="3000" b="0" i="1" dirty="0" smtClean="0">
                              <a:latin typeface="Times New Roman" panose="02020603050405020304" pitchFamily="18" charset="0"/>
                              <a:cs typeface="Times New Roman" panose="02020603050405020304" pitchFamily="18" charset="0"/>
                            </a:rPr>
                            <m:t>y</m:t>
                          </m:r>
                          <m:r>
                            <m:rPr>
                              <m:nor/>
                            </m:rPr>
                            <a:rPr lang="en-US" sz="3000" b="0" i="1" dirty="0" smtClean="0">
                              <a:latin typeface="Times New Roman" panose="02020603050405020304" pitchFamily="18" charset="0"/>
                              <a:cs typeface="Times New Roman" panose="02020603050405020304" pitchFamily="18" charset="0"/>
                            </a:rPr>
                            <m:t>+3=0</m:t>
                          </m:r>
                        </m:oMath>
                      </m:oMathPara>
                    </a14:m>
                    <a:endParaRPr lang="en-US" sz="3000" dirty="0"/>
                  </a:p>
                </p:txBody>
              </p:sp>
            </mc:Choice>
            <mc:Fallback xmlns="">
              <p:sp>
                <p:nvSpPr>
                  <p:cNvPr id="54" name="TextBox 53"/>
                  <p:cNvSpPr txBox="1">
                    <a:spLocks noRot="1" noChangeAspect="1" noMove="1" noResize="1" noEditPoints="1" noAdjustHandles="1" noChangeArrowheads="1" noChangeShapeType="1" noTextEdit="1"/>
                  </p:cNvSpPr>
                  <p:nvPr/>
                </p:nvSpPr>
                <p:spPr>
                  <a:xfrm>
                    <a:off x="6108332" y="1732392"/>
                    <a:ext cx="2280848" cy="515019"/>
                  </a:xfrm>
                  <a:prstGeom prst="rect">
                    <a:avLst/>
                  </a:prstGeom>
                  <a:blipFill rotWithShape="1">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8" name="TextBox 57"/>
                  <p:cNvSpPr txBox="1"/>
                  <p:nvPr/>
                </p:nvSpPr>
                <p:spPr>
                  <a:xfrm>
                    <a:off x="5978841" y="1767772"/>
                    <a:ext cx="2541651" cy="5150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𝑥</m:t>
                          </m:r>
                          <m:r>
                            <a:rPr lang="en-US" sz="3000" b="0" i="1" smtClean="0">
                              <a:latin typeface="Cambria Math"/>
                            </a:rPr>
                            <m:t>−</m:t>
                          </m:r>
                          <m:r>
                            <a:rPr lang="en-US" sz="3000" b="0" i="1" smtClean="0">
                              <a:latin typeface="Cambria Math"/>
                            </a:rPr>
                            <m:t>𝑦</m:t>
                          </m:r>
                          <m:r>
                            <a:rPr lang="en-US" sz="3000" b="0" i="1" smtClean="0">
                              <a:latin typeface="Cambria Math"/>
                            </a:rPr>
                            <m:t>−2=0</m:t>
                          </m:r>
                        </m:oMath>
                      </m:oMathPara>
                    </a14:m>
                    <a:endParaRPr lang="en-US" sz="30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978841" y="1767772"/>
                    <a:ext cx="2541651" cy="515019"/>
                  </a:xfrm>
                  <a:prstGeom prst="rect">
                    <a:avLst/>
                  </a:prstGeom>
                  <a:blipFill rotWithShape="1">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48" name="TextBox 47"/>
                  <p:cNvSpPr txBox="1"/>
                  <p:nvPr/>
                </p:nvSpPr>
                <p:spPr>
                  <a:xfrm>
                    <a:off x="6009712" y="1753409"/>
                    <a:ext cx="2493487" cy="515018"/>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𝑥</m:t>
                          </m:r>
                          <m:r>
                            <a:rPr lang="en-US" sz="3000" b="0" i="1" smtClean="0">
                              <a:latin typeface="Cambria Math"/>
                            </a:rPr>
                            <m:t>+</m:t>
                          </m:r>
                          <m:r>
                            <a:rPr lang="en-US" sz="3000" b="0" i="1" smtClean="0">
                              <a:latin typeface="Cambria Math"/>
                            </a:rPr>
                            <m:t>𝑦</m:t>
                          </m:r>
                          <m:r>
                            <a:rPr lang="en-US" sz="3000" b="0" i="1" smtClean="0">
                              <a:latin typeface="Cambria Math"/>
                            </a:rPr>
                            <m:t>−1=0</m:t>
                          </m:r>
                        </m:oMath>
                      </m:oMathPara>
                    </a14:m>
                    <a:endParaRPr lang="en-US" sz="30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009712" y="1753409"/>
                    <a:ext cx="2493487" cy="515018"/>
                  </a:xfrm>
                  <a:prstGeom prst="rect">
                    <a:avLst/>
                  </a:prstGeom>
                  <a:blipFill rotWithShape="1">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5" y="1501345"/>
              <a:ext cx="3178014" cy="914400"/>
              <a:chOff x="5537206" y="1557992"/>
              <a:chExt cx="3167238"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2" name="TextBox 61"/>
                  <p:cNvSpPr txBox="1"/>
                  <p:nvPr/>
                </p:nvSpPr>
                <p:spPr>
                  <a:xfrm>
                    <a:off x="5960648" y="1779051"/>
                    <a:ext cx="2743796" cy="5150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𝑥</m:t>
                          </m:r>
                          <m:r>
                            <a:rPr lang="en-US" sz="3000" b="0" i="1" smtClean="0">
                              <a:latin typeface="Cambria Math"/>
                            </a:rPr>
                            <m:t>−</m:t>
                          </m:r>
                          <m:r>
                            <a:rPr lang="en-US" sz="3000" b="0" i="1" smtClean="0">
                              <a:latin typeface="Cambria Math"/>
                            </a:rPr>
                            <m:t>𝑦</m:t>
                          </m:r>
                          <m:r>
                            <a:rPr lang="en-US" sz="3000" b="0" i="1" smtClean="0">
                              <a:latin typeface="Cambria Math"/>
                            </a:rPr>
                            <m:t>−1</m:t>
                          </m:r>
                          <m:r>
                            <a:rPr lang="vi-VN" sz="3000">
                              <a:latin typeface="Cambria Math"/>
                            </a:rPr>
                            <m:t>=</m:t>
                          </m:r>
                          <m:r>
                            <m:rPr>
                              <m:nor/>
                            </m:rPr>
                            <a:rPr lang="en-US" sz="3000" b="0" i="1" smtClean="0">
                              <a:latin typeface="Cambria Math"/>
                            </a:rPr>
                            <m:t>0</m:t>
                          </m:r>
                          <m:r>
                            <m:rPr>
                              <m:nor/>
                            </m:rPr>
                            <a:rPr lang="vi-VN" sz="3000" dirty="0">
                              <a:latin typeface="Times New Roman" panose="02020603050405020304" pitchFamily="18" charset="0"/>
                              <a:cs typeface="Times New Roman" panose="02020603050405020304" pitchFamily="18" charset="0"/>
                            </a:rPr>
                            <m:t>.</m:t>
                          </m:r>
                        </m:oMath>
                      </m:oMathPara>
                    </a14:m>
                    <a:endParaRPr lang="en-US" sz="3000" dirty="0"/>
                  </a:p>
                </p:txBody>
              </p:sp>
            </mc:Choice>
            <mc:Fallback xmlns="">
              <p:sp>
                <p:nvSpPr>
                  <p:cNvPr id="62" name="TextBox 61"/>
                  <p:cNvSpPr txBox="1">
                    <a:spLocks noRot="1" noChangeAspect="1" noMove="1" noResize="1" noEditPoints="1" noAdjustHandles="1" noChangeArrowheads="1" noChangeShapeType="1" noTextEdit="1"/>
                  </p:cNvSpPr>
                  <p:nvPr/>
                </p:nvSpPr>
                <p:spPr>
                  <a:xfrm>
                    <a:off x="5960648" y="1779051"/>
                    <a:ext cx="2743796" cy="515019"/>
                  </a:xfrm>
                  <a:prstGeom prst="rect">
                    <a:avLst/>
                  </a:prstGeom>
                  <a:blipFill rotWithShape="1">
                    <a:blip r:embed="rId7"/>
                    <a:stretch>
                      <a:fillRect/>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mc:AlternateContent xmlns:mc="http://schemas.openxmlformats.org/markup-compatibility/2006" xmlns:a14="http://schemas.microsoft.com/office/drawing/2010/main">
        <mc:Choice Requires="a14">
          <p:sp>
            <p:nvSpPr>
              <p:cNvPr id="12" name="Rectangle 11">
                <a:extLst>
                  <a:ext uri="{FF2B5EF4-FFF2-40B4-BE49-F238E27FC236}">
                    <a16:creationId xmlns="" xmlns:a16="http://schemas.microsoft.com/office/drawing/2014/main" id="{9DB9582E-C7BB-46D5-A1D8-2D6370D80AC3}"/>
                  </a:ext>
                </a:extLst>
              </p:cNvPr>
              <p:cNvSpPr/>
              <p:nvPr/>
            </p:nvSpPr>
            <p:spPr>
              <a:xfrm>
                <a:off x="2332966" y="3267114"/>
                <a:ext cx="8936787" cy="1523549"/>
              </a:xfrm>
              <a:prstGeom prst="rect">
                <a:avLst/>
              </a:prstGeom>
            </p:spPr>
            <p:txBody>
              <a:bodyPr wrap="none" lIns="45711" tIns="22855" rIns="45711" bIns="22855">
                <a:spAutoFit/>
              </a:bodyPr>
              <a:lstStyle/>
              <a:p>
                <a:pPr marL="629920">
                  <a:lnSpc>
                    <a:spcPct val="115000"/>
                  </a:lnSpc>
                </a:pPr>
                <a14:m>
                  <m:oMathPara xmlns:m="http://schemas.openxmlformats.org/officeDocument/2006/math">
                    <m:oMathParaPr>
                      <m:jc m:val="centerGroup"/>
                    </m:oMathParaPr>
                    <m:oMath xmlns:m="http://schemas.openxmlformats.org/officeDocument/2006/math">
                      <m:r>
                        <m:rPr>
                          <m:nor/>
                        </m:rPr>
                        <a:rPr lang="nl-NL" sz="2800" dirty="0">
                          <a:latin typeface="Times New Roman" panose="02020603050405020304" pitchFamily="18" charset="0"/>
                          <a:cs typeface="Times New Roman" panose="02020603050405020304" pitchFamily="18" charset="0"/>
                        </a:rPr>
                        <m:t>Đặ</m:t>
                      </m:r>
                      <m:r>
                        <m:rPr>
                          <m:nor/>
                        </m:rPr>
                        <a:rPr lang="nl-NL" sz="2800" dirty="0">
                          <a:latin typeface="Times New Roman" panose="02020603050405020304" pitchFamily="18" charset="0"/>
                          <a:cs typeface="Times New Roman" panose="02020603050405020304" pitchFamily="18" charset="0"/>
                        </a:rPr>
                        <m:t>t</m:t>
                      </m:r>
                      <m:r>
                        <m:rPr>
                          <m:nor/>
                        </m:rPr>
                        <a:rPr lang="nl-NL" sz="2800" dirty="0">
                          <a:latin typeface="Times New Roman" panose="02020603050405020304" pitchFamily="18" charset="0"/>
                          <a:cs typeface="Times New Roman" panose="02020603050405020304" pitchFamily="18" charset="0"/>
                        </a:rPr>
                        <m:t> </m:t>
                      </m:r>
                      <m:r>
                        <a:rPr lang="en-US" sz="2800" i="1">
                          <a:latin typeface="Cambria Math" panose="02040503050406030204" pitchFamily="18" charset="0"/>
                        </a:rPr>
                        <m:t>𝑦</m:t>
                      </m:r>
                      <m:r>
                        <a:rPr lang="en-US" sz="2800" i="1">
                          <a:latin typeface="Cambria Math" panose="02040503050406030204" pitchFamily="18" charset="0"/>
                        </a:rPr>
                        <m:t>=</m:t>
                      </m:r>
                      <m:r>
                        <a:rPr lang="en-US" sz="2800" i="1">
                          <a:latin typeface="Cambria Math" panose="02040503050406030204" pitchFamily="18" charset="0"/>
                        </a:rPr>
                        <m:t>𝑓</m:t>
                      </m:r>
                      <m:r>
                        <a:rPr lang="en-US" sz="2800" i="1">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m:t>
                      </m:r>
                      <m:sSup>
                        <m:sSupPr>
                          <m:ctrlPr>
                            <a:rPr lang="en-US" sz="2800" i="1">
                              <a:latin typeface="Cambria Math"/>
                            </a:rPr>
                          </m:ctrlPr>
                        </m:sSupPr>
                        <m:e>
                          <m:r>
                            <a:rPr lang="en-US" sz="2800" i="1">
                              <a:latin typeface="Cambria Math" panose="02040503050406030204" pitchFamily="18" charset="0"/>
                            </a:rPr>
                            <m:t>𝑥</m:t>
                          </m:r>
                        </m:e>
                        <m:sup>
                          <m:r>
                            <a:rPr lang="en-US" sz="2800" i="1">
                              <a:latin typeface="Cambria Math" panose="02040503050406030204" pitchFamily="18" charset="0"/>
                            </a:rPr>
                            <m:t>2</m:t>
                          </m:r>
                        </m:sup>
                      </m:sSup>
                      <m:r>
                        <a:rPr lang="en-US" sz="2800" i="1">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−2</m:t>
                      </m:r>
                      <m:r>
                        <m:rPr>
                          <m:nor/>
                        </m:rPr>
                        <a:rPr lang="en-US" sz="2800" dirty="0">
                          <a:latin typeface="Times New Roman" panose="02020603050405020304" pitchFamily="18" charset="0"/>
                          <a:cs typeface="Times New Roman" panose="02020603050405020304" pitchFamily="18" charset="0"/>
                        </a:rPr>
                        <m:t>.</m:t>
                      </m:r>
                      <m:r>
                        <m:rPr>
                          <m:nor/>
                        </m:rPr>
                        <a:rPr lang="nl-NL" sz="2800" dirty="0">
                          <a:latin typeface="Times New Roman" panose="02020603050405020304" pitchFamily="18" charset="0"/>
                          <a:cs typeface="Times New Roman" panose="02020603050405020304" pitchFamily="18" charset="0"/>
                        </a:rPr>
                        <m:t>Ta</m:t>
                      </m:r>
                      <m:r>
                        <m:rPr>
                          <m:nor/>
                        </m:rPr>
                        <a:rPr lang="nl-NL" sz="2800" dirty="0">
                          <a:latin typeface="Times New Roman" panose="02020603050405020304" pitchFamily="18" charset="0"/>
                          <a:cs typeface="Times New Roman" panose="02020603050405020304" pitchFamily="18" charset="0"/>
                        </a:rPr>
                        <m:t> </m:t>
                      </m:r>
                      <m:r>
                        <m:rPr>
                          <m:nor/>
                        </m:rPr>
                        <a:rPr lang="nl-NL" sz="2800" dirty="0">
                          <a:latin typeface="Times New Roman" panose="02020603050405020304" pitchFamily="18" charset="0"/>
                          <a:cs typeface="Times New Roman" panose="02020603050405020304" pitchFamily="18" charset="0"/>
                        </a:rPr>
                        <m:t>c</m:t>
                      </m:r>
                      <m:r>
                        <m:rPr>
                          <m:nor/>
                        </m:rPr>
                        <a:rPr lang="nl-NL" sz="2800" dirty="0">
                          <a:latin typeface="Times New Roman" panose="02020603050405020304" pitchFamily="18" charset="0"/>
                          <a:cs typeface="Times New Roman" panose="02020603050405020304" pitchFamily="18" charset="0"/>
                        </a:rPr>
                        <m:t>ó </m:t>
                      </m:r>
                      <m:r>
                        <a:rPr lang="en-US" sz="2800" i="1">
                          <a:latin typeface="Cambria Math" panose="02040503050406030204" pitchFamily="18" charset="0"/>
                        </a:rPr>
                        <m:t>𝑦</m:t>
                      </m:r>
                      <m:r>
                        <a:rPr lang="en-US" sz="2800" i="1">
                          <a:latin typeface="Cambria Math" panose="02040503050406030204" pitchFamily="18" charset="0"/>
                        </a:rPr>
                        <m:t>′=</m:t>
                      </m:r>
                      <m:r>
                        <a:rPr lang="en-US" sz="2800" i="1">
                          <a:latin typeface="Cambria Math" panose="02040503050406030204" pitchFamily="18" charset="0"/>
                        </a:rPr>
                        <m:t>𝑓</m:t>
                      </m:r>
                      <m:r>
                        <a:rPr lang="en-US" sz="2800" i="1">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)=2</m:t>
                      </m:r>
                      <m:r>
                        <a:rPr lang="en-US" sz="2800" i="1">
                          <a:latin typeface="Cambria Math" panose="02040503050406030204" pitchFamily="18" charset="0"/>
                        </a:rPr>
                        <m:t>𝑥</m:t>
                      </m:r>
                      <m:r>
                        <a:rPr lang="en-US" sz="2800" i="1">
                          <a:latin typeface="Cambria Math" panose="02040503050406030204" pitchFamily="18" charset="0"/>
                        </a:rPr>
                        <m:t>+1</m:t>
                      </m:r>
                    </m:oMath>
                  </m:oMathPara>
                </a14:m>
                <a:endParaRPr lang="en-US" sz="2800" dirty="0">
                  <a:latin typeface="Times New Roman" panose="02020603050405020304" pitchFamily="18" charset="0"/>
                  <a:cs typeface="Times New Roman" panose="02020603050405020304" pitchFamily="18" charset="0"/>
                </a:endParaRPr>
              </a:p>
              <a:p>
                <a:pPr marL="629920">
                  <a:lnSpc>
                    <a:spcPct val="115000"/>
                  </a:lnSpc>
                </a:pPr>
                <a14:m>
                  <m:oMathPara xmlns:m="http://schemas.openxmlformats.org/officeDocument/2006/math">
                    <m:oMathParaPr>
                      <m:jc m:val="centerGroup"/>
                    </m:oMathParaPr>
                    <m:oMath xmlns:m="http://schemas.openxmlformats.org/officeDocument/2006/math">
                      <m:r>
                        <m:rPr>
                          <m:nor/>
                        </m:rPr>
                        <a:rPr lang="nl-NL" sz="2800" dirty="0">
                          <a:latin typeface="Times New Roman" panose="02020603050405020304" pitchFamily="18" charset="0"/>
                          <a:cs typeface="Times New Roman" panose="02020603050405020304" pitchFamily="18" charset="0"/>
                        </a:rPr>
                        <m:t>T</m:t>
                      </m:r>
                      <m:r>
                        <m:rPr>
                          <m:nor/>
                        </m:rPr>
                        <a:rPr lang="nl-NL" sz="2800" dirty="0">
                          <a:latin typeface="Times New Roman" panose="02020603050405020304" pitchFamily="18" charset="0"/>
                          <a:cs typeface="Times New Roman" panose="02020603050405020304" pitchFamily="18" charset="0"/>
                        </a:rPr>
                        <m:t>ạ</m:t>
                      </m:r>
                      <m:r>
                        <m:rPr>
                          <m:nor/>
                        </m:rPr>
                        <a:rPr lang="nl-NL" sz="2800" dirty="0">
                          <a:latin typeface="Times New Roman" panose="02020603050405020304" pitchFamily="18" charset="0"/>
                          <a:cs typeface="Times New Roman" panose="02020603050405020304" pitchFamily="18" charset="0"/>
                        </a:rPr>
                        <m:t>i</m:t>
                      </m:r>
                      <m:r>
                        <m:rPr>
                          <m:nor/>
                        </m:rPr>
                        <a:rPr lang="nl-NL" sz="2800" dirty="0">
                          <a:latin typeface="Times New Roman" panose="02020603050405020304" pitchFamily="18" charset="0"/>
                          <a:cs typeface="Times New Roman" panose="02020603050405020304" pitchFamily="18" charset="0"/>
                        </a:rPr>
                        <m:t> </m:t>
                      </m:r>
                      <m:sSub>
                        <m:sSubPr>
                          <m:ctrlPr>
                            <a:rPr lang="en-US" sz="2800" i="1">
                              <a:latin typeface="Cambria Math"/>
                            </a:rPr>
                          </m:ctrlPr>
                        </m:sSubPr>
                        <m:e>
                          <m:r>
                            <a:rPr lang="en-US" sz="2800" i="1">
                              <a:latin typeface="Cambria Math" panose="02040503050406030204" pitchFamily="18" charset="0"/>
                            </a:rPr>
                            <m:t>𝑥</m:t>
                          </m:r>
                        </m:e>
                        <m:sub>
                          <m:r>
                            <a:rPr lang="en-US" sz="2800" i="1">
                              <a:latin typeface="Cambria Math" panose="02040503050406030204" pitchFamily="18" charset="0"/>
                            </a:rPr>
                            <m:t>0</m:t>
                          </m:r>
                        </m:sub>
                      </m:sSub>
                      <m:r>
                        <a:rPr lang="en-US" sz="2800" i="1">
                          <a:latin typeface="Cambria Math" panose="02040503050406030204" pitchFamily="18" charset="0"/>
                        </a:rPr>
                        <m:t>=−1</m:t>
                      </m:r>
                      <m:r>
                        <m:rPr>
                          <m:nor/>
                        </m:rPr>
                        <a:rPr lang="en-US" sz="2800" dirty="0">
                          <a:latin typeface="Times New Roman" panose="02020603050405020304" pitchFamily="18" charset="0"/>
                          <a:cs typeface="Times New Roman" panose="02020603050405020304" pitchFamily="18" charset="0"/>
                        </a:rPr>
                        <m:t> </m:t>
                      </m:r>
                      <m:r>
                        <a:rPr lang="en-US" sz="2800" i="1">
                          <a:latin typeface="Cambria Math" panose="02040503050406030204" pitchFamily="18" charset="0"/>
                        </a:rPr>
                        <m:t>⇒</m:t>
                      </m:r>
                      <m:d>
                        <m:dPr>
                          <m:begChr m:val="{"/>
                          <m:endChr m:val=""/>
                          <m:ctrlPr>
                            <a:rPr lang="en-US" sz="2800" i="1">
                              <a:latin typeface="Cambria Math"/>
                            </a:rPr>
                          </m:ctrlPr>
                        </m:dPr>
                        <m:e>
                          <m:eqArr>
                            <m:eqArrPr>
                              <m:ctrlPr>
                                <a:rPr lang="en-US" sz="2800" i="1">
                                  <a:latin typeface="Cambria Math"/>
                                </a:rPr>
                              </m:ctrlPr>
                            </m:eqArrPr>
                            <m:e>
                              <m:r>
                                <a:rPr lang="en-US" sz="2800" i="1">
                                  <a:latin typeface="Cambria Math" panose="02040503050406030204" pitchFamily="18" charset="0"/>
                                </a:rPr>
                                <m:t>&amp;</m:t>
                              </m:r>
                              <m:r>
                                <a:rPr lang="en-US" sz="2800" i="1">
                                  <a:latin typeface="Cambria Math" panose="02040503050406030204" pitchFamily="18" charset="0"/>
                                </a:rPr>
                                <m:t>𝑓</m:t>
                              </m:r>
                              <m:r>
                                <a:rPr lang="en-US" sz="2800" i="1">
                                  <a:latin typeface="Cambria Math" panose="02040503050406030204" pitchFamily="18" charset="0"/>
                                </a:rPr>
                                <m:t>′(−1)=−1</m:t>
                              </m:r>
                            </m:e>
                            <m:e>
                              <m:r>
                                <a:rPr lang="en-US" sz="2800" i="1">
                                  <a:latin typeface="Cambria Math" panose="02040503050406030204" pitchFamily="18" charset="0"/>
                                </a:rPr>
                                <m:t>&amp;</m:t>
                              </m:r>
                              <m:sSub>
                                <m:sSubPr>
                                  <m:ctrlPr>
                                    <a:rPr lang="en-US" sz="2800" i="1">
                                      <a:latin typeface="Cambria Math"/>
                                    </a:rPr>
                                  </m:ctrlPr>
                                </m:sSubPr>
                                <m:e>
                                  <m:r>
                                    <a:rPr lang="en-US" sz="2800" i="1">
                                      <a:latin typeface="Cambria Math" panose="02040503050406030204" pitchFamily="18" charset="0"/>
                                    </a:rPr>
                                    <m:t>𝑦</m:t>
                                  </m:r>
                                </m:e>
                                <m:sub>
                                  <m:r>
                                    <a:rPr lang="en-US" sz="2800" i="1">
                                      <a:latin typeface="Cambria Math" panose="02040503050406030204" pitchFamily="18" charset="0"/>
                                    </a:rPr>
                                    <m:t>0</m:t>
                                  </m:r>
                                </m:sub>
                              </m:sSub>
                              <m:r>
                                <a:rPr lang="en-US" sz="2800" i="1">
                                  <a:latin typeface="Cambria Math" panose="02040503050406030204" pitchFamily="18" charset="0"/>
                                </a:rPr>
                                <m:t>=</m:t>
                              </m:r>
                              <m:r>
                                <a:rPr lang="en-US" sz="2800" i="1">
                                  <a:latin typeface="Cambria Math" panose="02040503050406030204" pitchFamily="18" charset="0"/>
                                </a:rPr>
                                <m:t>𝑓</m:t>
                              </m:r>
                              <m:r>
                                <a:rPr lang="en-US" sz="2800" i="1">
                                  <a:latin typeface="Cambria Math" panose="02040503050406030204" pitchFamily="18" charset="0"/>
                                </a:rPr>
                                <m:t>(−1)=−2</m:t>
                              </m:r>
                            </m:e>
                          </m:eqArr>
                        </m:e>
                      </m:d>
                    </m:oMath>
                  </m:oMathPara>
                </a14:m>
                <a:endParaRPr lang="en-US" sz="2800" dirty="0">
                  <a:latin typeface="Times New Roman" panose="02020603050405020304" pitchFamily="18" charset="0"/>
                  <a:cs typeface="Times New Roman" panose="02020603050405020304" pitchFamily="18" charset="0"/>
                </a:endParaRPr>
              </a:p>
            </p:txBody>
          </p:sp>
        </mc:Choice>
        <mc:Fallback xmlns="">
          <p:sp>
            <p:nvSpPr>
              <p:cNvPr id="12" name="Rectangle 11">
                <a:extLst>
                  <a:ext uri="{FF2B5EF4-FFF2-40B4-BE49-F238E27FC236}">
                    <a16:creationId xmlns:a16="http://schemas.microsoft.com/office/drawing/2014/main" xmlns="" xmlns:a14="http://schemas.microsoft.com/office/drawing/2010/main" id="{9DB9582E-C7BB-46D5-A1D8-2D6370D80AC3}"/>
                  </a:ext>
                </a:extLst>
              </p:cNvPr>
              <p:cNvSpPr>
                <a:spLocks noRot="1" noChangeAspect="1" noMove="1" noResize="1" noEditPoints="1" noAdjustHandles="1" noChangeArrowheads="1" noChangeShapeType="1" noTextEdit="1"/>
              </p:cNvSpPr>
              <p:nvPr/>
            </p:nvSpPr>
            <p:spPr>
              <a:xfrm>
                <a:off x="2332966" y="3267114"/>
                <a:ext cx="8936787" cy="1523549"/>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 xmlns:a16="http://schemas.microsoft.com/office/drawing/2014/main" id="{2BA214E5-0324-41D4-BD94-623B10E7B911}"/>
                  </a:ext>
                </a:extLst>
              </p:cNvPr>
              <p:cNvSpPr/>
              <p:nvPr/>
            </p:nvSpPr>
            <p:spPr>
              <a:xfrm>
                <a:off x="2481018" y="4884511"/>
                <a:ext cx="8640681" cy="1164411"/>
              </a:xfrm>
              <a:prstGeom prst="rect">
                <a:avLst/>
              </a:prstGeom>
            </p:spPr>
            <p:txBody>
              <a:bodyPr wrap="none" lIns="45711" tIns="22855" rIns="45711" bIns="22855">
                <a:spAutoFit/>
              </a:bodyPr>
              <a:lstStyle/>
              <a:p>
                <a:pPr marL="629920">
                  <a:lnSpc>
                    <a:spcPct val="115000"/>
                  </a:lnSpc>
                </a:pPr>
                <a14:m>
                  <m:oMathPara xmlns:m="http://schemas.openxmlformats.org/officeDocument/2006/math">
                    <m:oMathParaPr>
                      <m:jc m:val="centerGroup"/>
                    </m:oMathParaPr>
                    <m:oMath xmlns:m="http://schemas.openxmlformats.org/officeDocument/2006/math">
                      <m:r>
                        <m:rPr>
                          <m:nor/>
                        </m:rPr>
                        <a:rPr lang="nl-NL" sz="2800" dirty="0">
                          <a:latin typeface="Times New Roman" panose="02020603050405020304" pitchFamily="18" charset="0"/>
                          <a:cs typeface="Times New Roman" panose="02020603050405020304" pitchFamily="18" charset="0"/>
                        </a:rPr>
                        <m:t>V</m:t>
                      </m:r>
                      <m:r>
                        <m:rPr>
                          <m:nor/>
                        </m:rPr>
                        <a:rPr lang="nl-NL" sz="2800" dirty="0">
                          <a:latin typeface="Times New Roman" panose="02020603050405020304" pitchFamily="18" charset="0"/>
                          <a:cs typeface="Times New Roman" panose="02020603050405020304" pitchFamily="18" charset="0"/>
                        </a:rPr>
                        <m:t>ậ</m:t>
                      </m:r>
                      <m:r>
                        <m:rPr>
                          <m:nor/>
                        </m:rPr>
                        <a:rPr lang="nl-NL" sz="2800" dirty="0">
                          <a:latin typeface="Times New Roman" panose="02020603050405020304" pitchFamily="18" charset="0"/>
                          <a:cs typeface="Times New Roman" panose="02020603050405020304" pitchFamily="18" charset="0"/>
                        </a:rPr>
                        <m:t>y</m:t>
                      </m:r>
                      <m:r>
                        <m:rPr>
                          <m:nor/>
                        </m:rPr>
                        <a:rPr lang="nl-NL" sz="2800" dirty="0">
                          <a:latin typeface="Times New Roman" panose="02020603050405020304" pitchFamily="18" charset="0"/>
                          <a:cs typeface="Times New Roman" panose="02020603050405020304" pitchFamily="18" charset="0"/>
                        </a:rPr>
                        <m:t> </m:t>
                      </m:r>
                      <m:r>
                        <m:rPr>
                          <m:nor/>
                        </m:rPr>
                        <a:rPr lang="nl-NL" sz="2800" dirty="0">
                          <a:latin typeface="Times New Roman" panose="02020603050405020304" pitchFamily="18" charset="0"/>
                          <a:cs typeface="Times New Roman" panose="02020603050405020304" pitchFamily="18" charset="0"/>
                        </a:rPr>
                        <m:t>ph</m:t>
                      </m:r>
                      <m:r>
                        <m:rPr>
                          <m:nor/>
                        </m:rPr>
                        <a:rPr lang="nl-NL" sz="2800" dirty="0">
                          <a:latin typeface="Times New Roman" panose="02020603050405020304" pitchFamily="18" charset="0"/>
                          <a:cs typeface="Times New Roman" panose="02020603050405020304" pitchFamily="18" charset="0"/>
                        </a:rPr>
                        <m:t>ươ</m:t>
                      </m:r>
                      <m:r>
                        <m:rPr>
                          <m:nor/>
                        </m:rPr>
                        <a:rPr lang="nl-NL" sz="2800" dirty="0">
                          <a:latin typeface="Times New Roman" panose="02020603050405020304" pitchFamily="18" charset="0"/>
                          <a:cs typeface="Times New Roman" panose="02020603050405020304" pitchFamily="18" charset="0"/>
                        </a:rPr>
                        <m:t>ng</m:t>
                      </m:r>
                      <m:r>
                        <m:rPr>
                          <m:nor/>
                        </m:rPr>
                        <a:rPr lang="nl-NL" sz="2800" dirty="0">
                          <a:latin typeface="Times New Roman" panose="02020603050405020304" pitchFamily="18" charset="0"/>
                          <a:cs typeface="Times New Roman" panose="02020603050405020304" pitchFamily="18" charset="0"/>
                        </a:rPr>
                        <m:t> </m:t>
                      </m:r>
                      <m:r>
                        <m:rPr>
                          <m:nor/>
                        </m:rPr>
                        <a:rPr lang="nl-NL" sz="2800" dirty="0">
                          <a:latin typeface="Times New Roman" panose="02020603050405020304" pitchFamily="18" charset="0"/>
                          <a:cs typeface="Times New Roman" panose="02020603050405020304" pitchFamily="18" charset="0"/>
                        </a:rPr>
                        <m:t>tr</m:t>
                      </m:r>
                      <m:r>
                        <m:rPr>
                          <m:nor/>
                        </m:rPr>
                        <a:rPr lang="nl-NL" sz="2800" dirty="0">
                          <a:latin typeface="Times New Roman" panose="02020603050405020304" pitchFamily="18" charset="0"/>
                          <a:cs typeface="Times New Roman" panose="02020603050405020304" pitchFamily="18" charset="0"/>
                        </a:rPr>
                        <m:t>ì</m:t>
                      </m:r>
                      <m:r>
                        <m:rPr>
                          <m:nor/>
                        </m:rPr>
                        <a:rPr lang="nl-NL" sz="2800" dirty="0">
                          <a:latin typeface="Times New Roman" panose="02020603050405020304" pitchFamily="18" charset="0"/>
                          <a:cs typeface="Times New Roman" panose="02020603050405020304" pitchFamily="18" charset="0"/>
                        </a:rPr>
                        <m:t>nh</m:t>
                      </m:r>
                      <m:r>
                        <m:rPr>
                          <m:nor/>
                        </m:rPr>
                        <a:rPr lang="nl-NL" sz="2800" dirty="0">
                          <a:latin typeface="Times New Roman" panose="02020603050405020304" pitchFamily="18" charset="0"/>
                          <a:cs typeface="Times New Roman" panose="02020603050405020304" pitchFamily="18" charset="0"/>
                        </a:rPr>
                        <m:t> </m:t>
                      </m:r>
                      <m:r>
                        <m:rPr>
                          <m:nor/>
                        </m:rPr>
                        <a:rPr lang="nl-NL" sz="2800" dirty="0">
                          <a:latin typeface="Times New Roman" panose="02020603050405020304" pitchFamily="18" charset="0"/>
                          <a:cs typeface="Times New Roman" panose="02020603050405020304" pitchFamily="18" charset="0"/>
                        </a:rPr>
                        <m:t>ti</m:t>
                      </m:r>
                      <m:r>
                        <m:rPr>
                          <m:nor/>
                        </m:rPr>
                        <a:rPr lang="nl-NL" sz="2800" dirty="0">
                          <a:latin typeface="Times New Roman" panose="02020603050405020304" pitchFamily="18" charset="0"/>
                          <a:cs typeface="Times New Roman" panose="02020603050405020304" pitchFamily="18" charset="0"/>
                        </a:rPr>
                        <m:t>ế</m:t>
                      </m:r>
                      <m:r>
                        <m:rPr>
                          <m:nor/>
                        </m:rPr>
                        <a:rPr lang="nl-NL" sz="2800" dirty="0">
                          <a:latin typeface="Times New Roman" panose="02020603050405020304" pitchFamily="18" charset="0"/>
                          <a:cs typeface="Times New Roman" panose="02020603050405020304" pitchFamily="18" charset="0"/>
                        </a:rPr>
                        <m:t>p</m:t>
                      </m:r>
                      <m:r>
                        <m:rPr>
                          <m:nor/>
                        </m:rPr>
                        <a:rPr lang="nl-NL" sz="2800" dirty="0">
                          <a:latin typeface="Times New Roman" panose="02020603050405020304" pitchFamily="18" charset="0"/>
                          <a:cs typeface="Times New Roman" panose="02020603050405020304" pitchFamily="18" charset="0"/>
                        </a:rPr>
                        <m:t> </m:t>
                      </m:r>
                      <m:r>
                        <m:rPr>
                          <m:nor/>
                        </m:rPr>
                        <a:rPr lang="nl-NL" sz="2800" dirty="0">
                          <a:latin typeface="Times New Roman" panose="02020603050405020304" pitchFamily="18" charset="0"/>
                          <a:cs typeface="Times New Roman" panose="02020603050405020304" pitchFamily="18" charset="0"/>
                        </a:rPr>
                        <m:t>tuy</m:t>
                      </m:r>
                      <m:r>
                        <m:rPr>
                          <m:nor/>
                        </m:rPr>
                        <a:rPr lang="nl-NL" sz="2800" dirty="0">
                          <a:latin typeface="Times New Roman" panose="02020603050405020304" pitchFamily="18" charset="0"/>
                          <a:cs typeface="Times New Roman" panose="02020603050405020304" pitchFamily="18" charset="0"/>
                        </a:rPr>
                        <m:t>ế</m:t>
                      </m:r>
                      <m:r>
                        <m:rPr>
                          <m:nor/>
                        </m:rPr>
                        <a:rPr lang="nl-NL" sz="2800" dirty="0">
                          <a:latin typeface="Times New Roman" panose="02020603050405020304" pitchFamily="18" charset="0"/>
                          <a:cs typeface="Times New Roman" panose="02020603050405020304" pitchFamily="18" charset="0"/>
                        </a:rPr>
                        <m:t>n</m:t>
                      </m:r>
                      <m:r>
                        <m:rPr>
                          <m:nor/>
                        </m:rPr>
                        <a:rPr lang="nl-NL" sz="2800" dirty="0">
                          <a:latin typeface="Times New Roman" panose="02020603050405020304" pitchFamily="18" charset="0"/>
                          <a:cs typeface="Times New Roman" panose="02020603050405020304" pitchFamily="18" charset="0"/>
                        </a:rPr>
                        <m:t> </m:t>
                      </m:r>
                      <m:r>
                        <m:rPr>
                          <m:nor/>
                        </m:rPr>
                        <a:rPr lang="nl-NL" sz="2800" dirty="0">
                          <a:latin typeface="Times New Roman" panose="02020603050405020304" pitchFamily="18" charset="0"/>
                          <a:cs typeface="Times New Roman" panose="02020603050405020304" pitchFamily="18" charset="0"/>
                        </a:rPr>
                        <m:t>c</m:t>
                      </m:r>
                      <m:r>
                        <m:rPr>
                          <m:nor/>
                        </m:rPr>
                        <a:rPr lang="nl-NL" sz="2800" dirty="0">
                          <a:latin typeface="Times New Roman" panose="02020603050405020304" pitchFamily="18" charset="0"/>
                          <a:cs typeface="Times New Roman" panose="02020603050405020304" pitchFamily="18" charset="0"/>
                        </a:rPr>
                        <m:t>ầ</m:t>
                      </m:r>
                      <m:r>
                        <m:rPr>
                          <m:nor/>
                        </m:rPr>
                        <a:rPr lang="nl-NL" sz="2800" dirty="0">
                          <a:latin typeface="Times New Roman" panose="02020603050405020304" pitchFamily="18" charset="0"/>
                          <a:cs typeface="Times New Roman" panose="02020603050405020304" pitchFamily="18" charset="0"/>
                        </a:rPr>
                        <m:t>n</m:t>
                      </m:r>
                      <m:r>
                        <m:rPr>
                          <m:nor/>
                        </m:rPr>
                        <a:rPr lang="nl-NL" sz="2800" dirty="0">
                          <a:latin typeface="Times New Roman" panose="02020603050405020304" pitchFamily="18" charset="0"/>
                          <a:cs typeface="Times New Roman" panose="02020603050405020304" pitchFamily="18" charset="0"/>
                        </a:rPr>
                        <m:t> </m:t>
                      </m:r>
                      <m:r>
                        <m:rPr>
                          <m:nor/>
                        </m:rPr>
                        <a:rPr lang="nl-NL" sz="2800" dirty="0">
                          <a:latin typeface="Times New Roman" panose="02020603050405020304" pitchFamily="18" charset="0"/>
                          <a:cs typeface="Times New Roman" panose="02020603050405020304" pitchFamily="18" charset="0"/>
                        </a:rPr>
                        <m:t>t</m:t>
                      </m:r>
                      <m:r>
                        <m:rPr>
                          <m:nor/>
                        </m:rPr>
                        <a:rPr lang="nl-NL" sz="2800" dirty="0">
                          <a:latin typeface="Times New Roman" panose="02020603050405020304" pitchFamily="18" charset="0"/>
                          <a:cs typeface="Times New Roman" panose="02020603050405020304" pitchFamily="18" charset="0"/>
                        </a:rPr>
                        <m:t>ì</m:t>
                      </m:r>
                      <m:r>
                        <m:rPr>
                          <m:nor/>
                        </m:rPr>
                        <a:rPr lang="nl-NL" sz="2800" dirty="0">
                          <a:latin typeface="Times New Roman" panose="02020603050405020304" pitchFamily="18" charset="0"/>
                          <a:cs typeface="Times New Roman" panose="02020603050405020304" pitchFamily="18" charset="0"/>
                        </a:rPr>
                        <m:t>m</m:t>
                      </m:r>
                      <m:r>
                        <m:rPr>
                          <m:nor/>
                        </m:rPr>
                        <a:rPr lang="nl-NL" sz="2800" dirty="0">
                          <a:latin typeface="Times New Roman" panose="02020603050405020304" pitchFamily="18" charset="0"/>
                          <a:cs typeface="Times New Roman" panose="02020603050405020304" pitchFamily="18" charset="0"/>
                        </a:rPr>
                        <m:t> </m:t>
                      </m:r>
                      <m:r>
                        <m:rPr>
                          <m:nor/>
                        </m:rPr>
                        <a:rPr lang="nl-NL" sz="2800" dirty="0">
                          <a:latin typeface="Times New Roman" panose="02020603050405020304" pitchFamily="18" charset="0"/>
                          <a:cs typeface="Times New Roman" panose="02020603050405020304" pitchFamily="18" charset="0"/>
                        </a:rPr>
                        <m:t>l</m:t>
                      </m:r>
                      <m:r>
                        <m:rPr>
                          <m:nor/>
                        </m:rPr>
                        <a:rPr lang="nl-NL" sz="2800" dirty="0">
                          <a:latin typeface="Times New Roman" panose="02020603050405020304" pitchFamily="18" charset="0"/>
                          <a:cs typeface="Times New Roman" panose="02020603050405020304" pitchFamily="18" charset="0"/>
                        </a:rPr>
                        <m:t>à:</m:t>
                      </m:r>
                    </m:oMath>
                  </m:oMathPara>
                </a14:m>
                <a:endParaRPr lang="en-US" sz="2800" dirty="0">
                  <a:latin typeface="Times New Roman" panose="02020603050405020304" pitchFamily="18" charset="0"/>
                  <a:cs typeface="Times New Roman" panose="02020603050405020304" pitchFamily="18" charset="0"/>
                </a:endParaRPr>
              </a:p>
              <a:p>
                <a:pPr marL="629920" algn="just">
                  <a:lnSpc>
                    <a:spcPct val="115000"/>
                  </a:lnSpc>
                  <a:spcAft>
                    <a:spcPts val="800"/>
                  </a:spcAft>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+1)−2⇔</m:t>
                      </m:r>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−3⇔</m:t>
                      </m:r>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+3=0</m:t>
                      </m:r>
                      <m:r>
                        <m:rPr>
                          <m:nor/>
                        </m:rPr>
                        <a:rPr lang="en-US" sz="2800" dirty="0">
                          <a:latin typeface="Times New Roman" panose="02020603050405020304" pitchFamily="18" charset="0"/>
                          <a:ea typeface="Calibri" panose="020F0502020204030204" pitchFamily="34" charset="0"/>
                          <a:cs typeface="Times New Roman" panose="02020603050405020304" pitchFamily="18" charset="0"/>
                        </a:rPr>
                        <m:t>.</m:t>
                      </m:r>
                    </m:oMath>
                  </m:oMathPara>
                </a14:m>
                <a:endParaRPr lang="en-US" sz="3000" dirty="0">
                  <a:latin typeface="Times New Roman" panose="02020603050405020304" pitchFamily="18" charset="0"/>
                  <a:cs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xmlns="" xmlns:a14="http://schemas.microsoft.com/office/drawing/2010/main" id="{2BA214E5-0324-41D4-BD94-623B10E7B911}"/>
                  </a:ext>
                </a:extLst>
              </p:cNvPr>
              <p:cNvSpPr>
                <a:spLocks noRot="1" noChangeAspect="1" noMove="1" noResize="1" noEditPoints="1" noAdjustHandles="1" noChangeArrowheads="1" noChangeShapeType="1" noTextEdit="1"/>
              </p:cNvSpPr>
              <p:nvPr/>
            </p:nvSpPr>
            <p:spPr>
              <a:xfrm>
                <a:off x="2481018" y="4884511"/>
                <a:ext cx="8640681" cy="1164411"/>
              </a:xfrm>
              <a:prstGeom prst="rect">
                <a:avLst/>
              </a:prstGeom>
              <a:blipFill rotWithShape="1">
                <a:blip r:embed="rId9"/>
                <a:stretch>
                  <a:fillRect/>
                </a:stretch>
              </a:blipFill>
            </p:spPr>
            <p:txBody>
              <a:bodyPr/>
              <a:lstStyle/>
              <a:p>
                <a:r>
                  <a:rPr lang="en-US">
                    <a:noFill/>
                  </a:rPr>
                  <a:t> </a:t>
                </a:r>
              </a:p>
            </p:txBody>
          </p:sp>
        </mc:Fallback>
      </mc:AlternateContent>
      <p:sp>
        <p:nvSpPr>
          <p:cNvPr id="65" name="Oval 64">
            <a:extLst>
              <a:ext uri="{FF2B5EF4-FFF2-40B4-BE49-F238E27FC236}">
                <a16:creationId xmlns="" xmlns:a16="http://schemas.microsoft.com/office/drawing/2014/main" id="{DCCD7337-E62B-4BB9-9150-09547255781B}"/>
              </a:ext>
            </a:extLst>
          </p:cNvPr>
          <p:cNvSpPr/>
          <p:nvPr/>
        </p:nvSpPr>
        <p:spPr>
          <a:xfrm>
            <a:off x="267459" y="1790700"/>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en-US" sz="3200" b="1" dirty="0">
                <a:latin typeface="Tahoma" pitchFamily="34" charset="0"/>
                <a:ea typeface="Tahoma" pitchFamily="34" charset="0"/>
                <a:cs typeface="Tahoma" pitchFamily="34" charset="0"/>
              </a:rPr>
              <a:t>A</a:t>
            </a:r>
            <a:endParaRPr lang="en-US" sz="3200" dirty="0"/>
          </a:p>
        </p:txBody>
      </p:sp>
    </p:spTree>
    <p:extLst>
      <p:ext uri="{BB962C8B-B14F-4D97-AF65-F5344CB8AC3E}">
        <p14:creationId xmlns:p14="http://schemas.microsoft.com/office/powerpoint/2010/main" val="346641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left)">
                                      <p:cBhvr>
                                        <p:cTn id="27" dur="500"/>
                                        <p:tgtEl>
                                          <p:spTgt spid="6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wipe(left)">
                                      <p:cBhvr>
                                        <p:cTn id="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 grpId="0"/>
      <p:bldP spid="13" grpId="0"/>
      <p:bldP spid="6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6987" y="0"/>
            <a:ext cx="12201485" cy="6912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5682" tIns="22840" rIns="45682" bIns="22840" rtlCol="0" anchor="ctr"/>
          <a:lstStyle/>
          <a:p>
            <a:pPr algn="ctr" defTabSz="1088258"/>
            <a:endParaRPr lang="en-US" sz="2100">
              <a:solidFill>
                <a:prstClr val="white"/>
              </a:solidFill>
            </a:endParaRPr>
          </a:p>
        </p:txBody>
      </p:sp>
      <p:sp>
        <p:nvSpPr>
          <p:cNvPr id="16" name="Rounded Rectangle 15"/>
          <p:cNvSpPr/>
          <p:nvPr/>
        </p:nvSpPr>
        <p:spPr>
          <a:xfrm>
            <a:off x="2446990" y="3811207"/>
            <a:ext cx="7568415" cy="1870067"/>
          </a:xfrm>
          <a:prstGeom prst="roundRect">
            <a:avLst>
              <a:gd name="adj" fmla="val 4570"/>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45682" tIns="22840" rIns="45682" bIns="22840" rtlCol="0" anchor="ctr"/>
          <a:lstStyle/>
          <a:p>
            <a:pPr algn="ctr" defTabSz="1088258"/>
            <a:endParaRPr lang="en-US" sz="2100">
              <a:solidFill>
                <a:prstClr val="white"/>
              </a:solidFill>
            </a:endParaRPr>
          </a:p>
        </p:txBody>
      </p:sp>
      <p:sp>
        <p:nvSpPr>
          <p:cNvPr id="21" name="TextBox 20"/>
          <p:cNvSpPr txBox="1"/>
          <p:nvPr/>
        </p:nvSpPr>
        <p:spPr>
          <a:xfrm>
            <a:off x="3921800" y="1903936"/>
            <a:ext cx="4431856" cy="415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45682" tIns="22840" rIns="45682" bIns="22840" rtlCol="0">
            <a:spAutoFit/>
          </a:bodyPr>
          <a:lstStyle/>
          <a:p>
            <a:pPr algn="ctr" defTabSz="1088258"/>
            <a:r>
              <a:rPr lang="en-US" sz="2400" b="1">
                <a:solidFill>
                  <a:srgbClr val="135F82"/>
                </a:solidFill>
                <a:latin typeface="Tahoma" pitchFamily="34" charset="0"/>
                <a:ea typeface="Tahoma" pitchFamily="34" charset="0"/>
                <a:cs typeface="Tahoma" pitchFamily="34" charset="0"/>
              </a:rPr>
              <a:t>DIỄN ĐÀN GIÁO VIÊN TOÁN</a:t>
            </a:r>
            <a:endParaRPr lang="en-US" sz="2400" b="1" dirty="0">
              <a:solidFill>
                <a:srgbClr val="135F82"/>
              </a:solidFill>
              <a:latin typeface="Tahoma" pitchFamily="34" charset="0"/>
              <a:ea typeface="Tahoma" pitchFamily="34" charset="0"/>
              <a:cs typeface="Tahoma" pitchFamily="34" charset="0"/>
            </a:endParaRPr>
          </a:p>
        </p:txBody>
      </p:sp>
      <p:sp>
        <p:nvSpPr>
          <p:cNvPr id="22" name="TextBox 21"/>
          <p:cNvSpPr txBox="1"/>
          <p:nvPr/>
        </p:nvSpPr>
        <p:spPr>
          <a:xfrm>
            <a:off x="5528140" y="2251777"/>
            <a:ext cx="1500697" cy="600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45682" tIns="22840" rIns="45682" bIns="22840" rtlCol="0">
            <a:spAutoFit/>
          </a:bodyPr>
          <a:lstStyle/>
          <a:p>
            <a:pPr defTabSz="1088258">
              <a:lnSpc>
                <a:spcPct val="150000"/>
              </a:lnSpc>
            </a:pPr>
            <a:r>
              <a:rPr lang="en-US" sz="2400" b="1">
                <a:solidFill>
                  <a:srgbClr val="FF0000"/>
                </a:solidFill>
                <a:latin typeface="Tahoma" pitchFamily="34" charset="0"/>
                <a:ea typeface="Tahoma" pitchFamily="34" charset="0"/>
                <a:cs typeface="Tahoma" pitchFamily="34" charset="0"/>
              </a:rPr>
              <a:t>PPT TIVI</a:t>
            </a:r>
            <a:endParaRPr lang="en-US" sz="2400" b="1" dirty="0">
              <a:solidFill>
                <a:srgbClr val="FF0000"/>
              </a:solidFill>
              <a:latin typeface="Tahoma" pitchFamily="34" charset="0"/>
              <a:ea typeface="Tahoma" pitchFamily="34" charset="0"/>
              <a:cs typeface="Tahoma" pitchFamily="34" charset="0"/>
            </a:endParaRPr>
          </a:p>
        </p:txBody>
      </p:sp>
      <p:grpSp>
        <p:nvGrpSpPr>
          <p:cNvPr id="10" name="Group 9"/>
          <p:cNvGrpSpPr/>
          <p:nvPr/>
        </p:nvGrpSpPr>
        <p:grpSpPr>
          <a:xfrm>
            <a:off x="3055680" y="3526938"/>
            <a:ext cx="6225554" cy="1961072"/>
            <a:chOff x="7300885" y="4469240"/>
            <a:chExt cx="10515460" cy="1911933"/>
          </a:xfrm>
        </p:grpSpPr>
        <p:sp>
          <p:nvSpPr>
            <p:cNvPr id="17" name="Rectangle 16"/>
            <p:cNvSpPr/>
            <p:nvPr/>
          </p:nvSpPr>
          <p:spPr>
            <a:xfrm>
              <a:off x="9820500" y="4469240"/>
              <a:ext cx="5486401" cy="83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1088258"/>
              <a:endParaRPr lang="en-US" sz="2100">
                <a:solidFill>
                  <a:prstClr val="white"/>
                </a:solidFill>
              </a:endParaRPr>
            </a:p>
          </p:txBody>
        </p:sp>
        <p:sp>
          <p:nvSpPr>
            <p:cNvPr id="23" name="TextBox 22"/>
            <p:cNvSpPr txBox="1"/>
            <p:nvPr/>
          </p:nvSpPr>
          <p:spPr>
            <a:xfrm>
              <a:off x="7300885" y="4835876"/>
              <a:ext cx="10515460" cy="1545297"/>
            </a:xfrm>
            <a:prstGeom prst="rect">
              <a:avLst/>
            </a:prstGeom>
            <a:noFill/>
          </p:spPr>
          <p:txBody>
            <a:bodyPr wrap="none" lIns="91410" tIns="45705" rIns="91410" bIns="45705" rtlCol="0">
              <a:spAutoFit/>
            </a:bodyPr>
            <a:lstStyle/>
            <a:p>
              <a:pPr algn="ctr" defTabSz="1088258"/>
              <a:r>
                <a:rPr lang="en-US" sz="3300" b="1" dirty="0">
                  <a:solidFill>
                    <a:srgbClr val="002060"/>
                  </a:solidFill>
                  <a:latin typeface="AvantGarde-Demi" pitchFamily="18" charset="0"/>
                  <a:ea typeface="AvantGarde-Demi" pitchFamily="18" charset="0"/>
                  <a:cs typeface="AvantGarde-Demi" pitchFamily="18" charset="0"/>
                </a:rPr>
                <a:t>ÔN THI THPTQG</a:t>
              </a:r>
            </a:p>
            <a:p>
              <a:pPr algn="ctr" defTabSz="1088258"/>
              <a:r>
                <a:rPr lang="en-US" sz="2800" b="1" dirty="0">
                  <a:solidFill>
                    <a:srgbClr val="FF0000"/>
                  </a:solidFill>
                  <a:latin typeface="AvantGarde-Demi" pitchFamily="18" charset="0"/>
                  <a:ea typeface="AvantGarde-Demi" pitchFamily="18" charset="0"/>
                  <a:cs typeface="AvantGarde-Demi" pitchFamily="18" charset="0"/>
                </a:rPr>
                <a:t>CHUYÊN ĐỀ:</a:t>
              </a:r>
            </a:p>
            <a:p>
              <a:pPr algn="ctr" defTabSz="1088258"/>
              <a:r>
                <a:rPr lang="en-US" sz="3600" b="1" dirty="0">
                  <a:solidFill>
                    <a:srgbClr val="135F82"/>
                  </a:solidFill>
                  <a:latin typeface="AvantGarde-Demi" pitchFamily="18" charset="0"/>
                  <a:ea typeface="AvantGarde-Demi" pitchFamily="18" charset="0"/>
                  <a:cs typeface="AvantGarde-Demi" pitchFamily="18" charset="0"/>
                </a:rPr>
                <a:t> </a:t>
              </a:r>
              <a:r>
                <a:rPr lang="en-US" sz="3600" b="1" dirty="0" smtClean="0">
                  <a:solidFill>
                    <a:srgbClr val="0000CC"/>
                  </a:solidFill>
                  <a:latin typeface="Times New Roman" panose="02020603050405020304" pitchFamily="18" charset="0"/>
                  <a:cs typeface="Times New Roman" panose="02020603050405020304" pitchFamily="18" charset="0"/>
                </a:rPr>
                <a:t>ĐẠO HÀM VÀ TIẾP TUYẾN</a:t>
              </a:r>
              <a:endParaRPr lang="en-US" sz="3600" b="1" dirty="0">
                <a:solidFill>
                  <a:srgbClr val="0000CC"/>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6391610" y="871626"/>
            <a:ext cx="906946" cy="952849"/>
            <a:chOff x="12784885" y="1066801"/>
            <a:chExt cx="1814128" cy="1905695"/>
          </a:xfrm>
        </p:grpSpPr>
        <p:sp>
          <p:nvSpPr>
            <p:cNvPr id="24" name="TextBox 23"/>
            <p:cNvSpPr txBox="1"/>
            <p:nvPr/>
          </p:nvSpPr>
          <p:spPr>
            <a:xfrm>
              <a:off x="12784885" y="1066801"/>
              <a:ext cx="1814128" cy="830935"/>
            </a:xfrm>
            <a:prstGeom prst="rect">
              <a:avLst/>
            </a:prstGeom>
            <a:noFill/>
          </p:spPr>
          <p:txBody>
            <a:bodyPr wrap="square" lIns="91410" tIns="45705" rIns="91410" bIns="45705" rtlCol="0">
              <a:spAutoFit/>
            </a:bodyPr>
            <a:lstStyle/>
            <a:p>
              <a:pPr algn="ctr" defTabSz="1088258"/>
              <a:r>
                <a:rPr lang="en-US" sz="2100" b="1" dirty="0">
                  <a:solidFill>
                    <a:srgbClr val="135F82"/>
                  </a:solidFill>
                  <a:latin typeface="Times New Roman" panose="02020603050405020304" pitchFamily="18" charset="0"/>
                  <a:ea typeface="AvantGarde" pitchFamily="2" charset="0"/>
                  <a:cs typeface="Times New Roman" panose="02020603050405020304" pitchFamily="18" charset="0"/>
                </a:rPr>
                <a:t>LỚP</a:t>
              </a:r>
            </a:p>
          </p:txBody>
        </p:sp>
        <p:sp>
          <p:nvSpPr>
            <p:cNvPr id="25" name="TextBox 24"/>
            <p:cNvSpPr txBox="1"/>
            <p:nvPr/>
          </p:nvSpPr>
          <p:spPr>
            <a:xfrm>
              <a:off x="13020904" y="1556786"/>
              <a:ext cx="1395314" cy="1415710"/>
            </a:xfrm>
            <a:prstGeom prst="rect">
              <a:avLst/>
            </a:prstGeom>
            <a:noFill/>
          </p:spPr>
          <p:txBody>
            <a:bodyPr wrap="none" lIns="91410" tIns="45705" rIns="91410" bIns="45705" rtlCol="0">
              <a:spAutoFit/>
            </a:bodyPr>
            <a:lstStyle/>
            <a:p>
              <a:pPr defTabSz="1088258"/>
              <a:r>
                <a:rPr lang="en-US" sz="4000" dirty="0">
                  <a:solidFill>
                    <a:srgbClr val="135F82"/>
                  </a:solidFill>
                  <a:latin typeface="Times New Roman" panose="02020603050405020304" pitchFamily="18" charset="0"/>
                  <a:ea typeface="AvantGarde" pitchFamily="2" charset="0"/>
                  <a:cs typeface="Times New Roman" panose="02020603050405020304" pitchFamily="18" charset="0"/>
                </a:rPr>
                <a:t>12</a:t>
              </a:r>
            </a:p>
          </p:txBody>
        </p:sp>
      </p:grpSp>
      <p:grpSp>
        <p:nvGrpSpPr>
          <p:cNvPr id="9" name="Group 8"/>
          <p:cNvGrpSpPr/>
          <p:nvPr/>
        </p:nvGrpSpPr>
        <p:grpSpPr>
          <a:xfrm>
            <a:off x="5592467" y="932504"/>
            <a:ext cx="1119042" cy="853514"/>
            <a:chOff x="11186391" y="149817"/>
            <a:chExt cx="2238375" cy="1707027"/>
          </a:xfrm>
        </p:grpSpPr>
        <p:pic>
          <p:nvPicPr>
            <p:cNvPr id="20"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236" y="149817"/>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6391" y="1620306"/>
              <a:ext cx="223837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9"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500" b="99500" l="13137" r="79625">
                        <a14:foregroundMark x1="15013" y1="16500" x2="41823" y2="58500"/>
                        <a14:foregroundMark x1="41823" y1="58500" x2="54960" y2="62000"/>
                        <a14:foregroundMark x1="54960" y1="62000" x2="65952" y2="43500"/>
                        <a14:foregroundMark x1="65952" y1="43500" x2="70241" y2="32500"/>
                        <a14:foregroundMark x1="70241" y1="32500" x2="72654" y2="20500"/>
                        <a14:foregroundMark x1="72654" y1="20500" x2="64343" y2="22500"/>
                        <a14:foregroundMark x1="64343" y1="22500" x2="58445" y2="36500"/>
                        <a14:foregroundMark x1="58445" y1="36500" x2="56032" y2="52000"/>
                        <a14:foregroundMark x1="56032" y1="52000" x2="61662" y2="60500"/>
                        <a14:foregroundMark x1="61662" y1="60500" x2="67828" y2="60500"/>
                        <a14:foregroundMark x1="67828" y1="60500" x2="31099" y2="64500"/>
                        <a14:foregroundMark x1="31099" y1="64500" x2="23861" y2="60500"/>
                        <a14:foregroundMark x1="23861" y1="60500" x2="49062" y2="69000"/>
                        <a14:foregroundMark x1="49062" y1="69000" x2="63271" y2="63500"/>
                        <a14:foregroundMark x1="63271" y1="63500" x2="68365" y2="58500"/>
                        <a14:foregroundMark x1="68365" y1="58500" x2="21984" y2="31000"/>
                        <a14:foregroundMark x1="21984" y1="31000" x2="25737" y2="17500"/>
                        <a14:foregroundMark x1="25737" y1="17500" x2="31367" y2="15000"/>
                        <a14:foregroundMark x1="31367" y1="15000" x2="49598" y2="27000"/>
                        <a14:foregroundMark x1="49598" y1="27000" x2="56568" y2="27500"/>
                        <a14:foregroundMark x1="56568" y1="27500" x2="61662" y2="19000"/>
                        <a14:foregroundMark x1="61662" y1="19000" x2="56300" y2="10500"/>
                        <a14:foregroundMark x1="56300" y1="10500" x2="48794" y2="18500"/>
                        <a14:foregroundMark x1="48794" y1="18500" x2="42895" y2="20000"/>
                        <a14:foregroundMark x1="42895" y1="20000" x2="31099" y2="9500"/>
                        <a14:foregroundMark x1="31099" y1="9500" x2="25469" y2="10000"/>
                        <a14:foregroundMark x1="25469" y1="10000" x2="29223" y2="21500"/>
                        <a14:foregroundMark x1="29223" y1="21500" x2="41823" y2="34500"/>
                        <a14:foregroundMark x1="41823" y1="34500" x2="60054" y2="38000"/>
                        <a14:foregroundMark x1="60054" y1="38000" x2="69169" y2="34000"/>
                        <a14:foregroundMark x1="69169" y1="34000" x2="64075" y2="25000"/>
                        <a14:foregroundMark x1="64075" y1="25000" x2="28418" y2="31500"/>
                        <a14:foregroundMark x1="24397" y1="91500" x2="36193" y2="89500"/>
                        <a14:foregroundMark x1="36193" y1="89500" x2="69437" y2="92000"/>
                        <a14:foregroundMark x1="69437" y1="92000" x2="26542" y2="94000"/>
                        <a14:foregroundMark x1="26542" y1="94000" x2="43968" y2="90000"/>
                        <a14:foregroundMark x1="43968" y1="90000" x2="62735" y2="90000"/>
                        <a14:foregroundMark x1="62735" y1="90000" x2="68901" y2="89500"/>
                        <a14:foregroundMark x1="68901" y1="89500" x2="69169" y2="89500"/>
                        <a14:foregroundMark x1="24397" y1="84000" x2="24397" y2="98500"/>
                        <a14:foregroundMark x1="24397" y1="98500" x2="25469" y2="85000"/>
                        <a14:foregroundMark x1="25469" y1="85000" x2="30295" y2="92000"/>
                        <a14:foregroundMark x1="30295" y1="92000" x2="52547" y2="79000"/>
                        <a14:foregroundMark x1="52547" y1="79000" x2="69973" y2="96000"/>
                        <a14:foregroundMark x1="69973" y1="96000" x2="65147" y2="84500"/>
                        <a14:foregroundMark x1="65147" y1="84500" x2="23861" y2="88000"/>
                        <a14:foregroundMark x1="23861" y1="88000" x2="29759" y2="98500"/>
                        <a14:foregroundMark x1="29759" y1="98500" x2="57641" y2="92500"/>
                        <a14:foregroundMark x1="57641" y1="92500" x2="65684" y2="94500"/>
                        <a14:foregroundMark x1="65684" y1="94500" x2="58981" y2="86500"/>
                        <a14:foregroundMark x1="58981" y1="86500" x2="37265" y2="99500"/>
                        <a14:foregroundMark x1="22788" y1="83000" x2="25201" y2="97000"/>
                        <a14:foregroundMark x1="25201" y1="97000" x2="47989" y2="99000"/>
                        <a14:foregroundMark x1="47989" y1="99000" x2="77480" y2="95000"/>
                        <a14:foregroundMark x1="77480" y1="95000" x2="70241" y2="81500"/>
                        <a14:foregroundMark x1="70241" y1="81500" x2="63807" y2="79000"/>
                        <a14:foregroundMark x1="63807" y1="79000" x2="55496" y2="90500"/>
                        <a14:foregroundMark x1="55496" y1="90500" x2="27882" y2="85000"/>
                        <a14:foregroundMark x1="27882" y1="85000" x2="21180" y2="90500"/>
                        <a14:foregroundMark x1="21180" y1="90500" x2="32708" y2="98500"/>
                        <a14:foregroundMark x1="32708" y1="98500" x2="46917" y2="99500"/>
                        <a14:foregroundMark x1="46917" y1="99500" x2="73190" y2="97000"/>
                        <a14:foregroundMark x1="73190" y1="97000" x2="69437" y2="82000"/>
                        <a14:foregroundMark x1="69437" y1="82000" x2="53351" y2="81000"/>
                        <a14:foregroundMark x1="53351" y1="81000" x2="28418" y2="99000"/>
                        <a14:foregroundMark x1="28418" y1="99000" x2="35925" y2="99500"/>
                        <a14:foregroundMark x1="35925" y1="99500" x2="69705" y2="99500"/>
                        <a14:foregroundMark x1="69705" y1="99500" x2="61394" y2="91000"/>
                        <a14:foregroundMark x1="61394" y1="91000" x2="28418" y2="96000"/>
                        <a14:foregroundMark x1="28418" y1="96000" x2="27882" y2="96500"/>
                        <a14:foregroundMark x1="12332" y1="15000" x2="24397" y2="4500"/>
                        <a14:foregroundMark x1="24397" y1="4500" x2="30831" y2="4000"/>
                        <a14:foregroundMark x1="30831" y1="4000" x2="37534" y2="5500"/>
                        <a14:foregroundMark x1="37534" y1="5500" x2="31367" y2="2500"/>
                        <a14:foregroundMark x1="31367" y1="2500" x2="25201" y2="5000"/>
                        <a14:foregroundMark x1="25201" y1="5000" x2="20107" y2="11500"/>
                        <a14:foregroundMark x1="20107" y1="11500" x2="35925" y2="10000"/>
                        <a14:foregroundMark x1="35925" y1="10000" x2="69705" y2="13500"/>
                        <a14:foregroundMark x1="69705" y1="13500" x2="62198" y2="4000"/>
                        <a14:foregroundMark x1="62198" y1="4000" x2="80161" y2="22000"/>
                        <a14:foregroundMark x1="80161" y1="22000" x2="74531" y2="17500"/>
                        <a14:foregroundMark x1="74531" y1="17500" x2="70777" y2="7000"/>
                        <a14:foregroundMark x1="70777" y1="7000" x2="64879" y2="7000"/>
                        <a14:foregroundMark x1="64879" y1="7000" x2="72386" y2="17000"/>
                        <a14:foregroundMark x1="72386" y1="17000" x2="63807" y2="14000"/>
                        <a14:foregroundMark x1="63807" y1="14000" x2="50402" y2="26000"/>
                        <a14:foregroundMark x1="50402" y1="26000" x2="45576" y2="38500"/>
                        <a14:foregroundMark x1="45576" y1="38500" x2="44504" y2="53000"/>
                        <a14:foregroundMark x1="44504" y1="53000" x2="39142" y2="61000"/>
                        <a14:foregroundMark x1="39142" y1="61000" x2="19303" y2="59000"/>
                        <a14:foregroundMark x1="19303" y1="59000" x2="52011" y2="75000"/>
                        <a14:foregroundMark x1="18231" y1="58000" x2="53619" y2="82000"/>
                        <a14:foregroundMark x1="53619" y1="82000" x2="67292" y2="82000"/>
                        <a14:foregroundMark x1="67292" y1="82000" x2="73190" y2="79500"/>
                        <a14:foregroundMark x1="73190" y1="79500" x2="76408" y2="65500"/>
                        <a14:foregroundMark x1="76408" y1="65500" x2="71314" y2="56000"/>
                        <a14:foregroundMark x1="71314" y1="56000" x2="65952" y2="63000"/>
                        <a14:foregroundMark x1="65952" y1="63000" x2="72386" y2="65000"/>
                        <a14:foregroundMark x1="72386" y1="65000" x2="74531" y2="51500"/>
                        <a14:foregroundMark x1="74531" y1="51500" x2="74531" y2="30500"/>
                        <a14:foregroundMark x1="74531" y1="30500" x2="67828" y2="32000"/>
                        <a14:foregroundMark x1="67828" y1="32000" x2="62198" y2="28000"/>
                        <a14:foregroundMark x1="62198" y1="28000" x2="57909" y2="16500"/>
                        <a14:foregroundMark x1="57909" y1="16500" x2="59786" y2="3000"/>
                        <a14:foregroundMark x1="59786" y1="3000" x2="56300" y2="7000"/>
                        <a14:foregroundMark x1="31635" y1="1000" x2="24665" y2="1000"/>
                        <a14:foregroundMark x1="24665" y1="1000" x2="18767" y2="5000"/>
                        <a14:foregroundMark x1="18767" y1="5000" x2="13673" y2="13000"/>
                        <a14:foregroundMark x1="13673" y1="13000" x2="16354" y2="25500"/>
                        <a14:foregroundMark x1="16354" y1="25500" x2="31367" y2="58000"/>
                        <a14:foregroundMark x1="31367" y1="58000" x2="30563" y2="67500"/>
                        <a14:foregroundMark x1="61662" y1="500" x2="76139" y2="6500"/>
                        <a14:foregroundMark x1="76139" y1="6500" x2="79357" y2="18000"/>
                        <a14:foregroundMark x1="79357" y1="18000" x2="75067" y2="10000"/>
                        <a14:foregroundMark x1="75067" y1="10000" x2="68365" y2="6000"/>
                        <a14:foregroundMark x1="68365" y1="6000" x2="78284" y2="24500"/>
                        <a14:foregroundMark x1="78284" y1="24500" x2="75067" y2="10500"/>
                        <a14:foregroundMark x1="75067" y1="10500" x2="69705" y2="4000"/>
                        <a14:foregroundMark x1="69705" y1="4000" x2="79625" y2="14000"/>
                        <a14:foregroundMark x1="19035" y1="2000" x2="14209" y2="8500"/>
                        <a14:foregroundMark x1="14209" y1="8500" x2="13137" y2="22000"/>
                        <a14:foregroundMark x1="13137" y1="22000" x2="18767" y2="29000"/>
                        <a14:foregroundMark x1="18767" y1="29000" x2="27882" y2="56000"/>
                        <a14:foregroundMark x1="75871" y1="7500" x2="80965" y2="16500"/>
                        <a14:foregroundMark x1="80965" y1="16500" x2="75603" y2="8500"/>
                        <a14:foregroundMark x1="75603" y1="8500" x2="64879" y2="4000"/>
                        <a14:foregroundMark x1="64879" y1="4000" x2="80429" y2="17000"/>
                        <a14:foregroundMark x1="80429" y1="17000" x2="64343" y2="4000"/>
                        <a14:foregroundMark x1="64343" y1="4000" x2="50670" y2="3000"/>
                        <a14:foregroundMark x1="50670" y1="3000" x2="35657" y2="12000"/>
                        <a14:foregroundMark x1="35657" y1="12000" x2="45576" y2="10500"/>
                        <a14:foregroundMark x1="45576" y1="10500" x2="32440" y2="7500"/>
                        <a14:foregroundMark x1="32440" y1="7500" x2="53351" y2="6500"/>
                        <a14:foregroundMark x1="53351" y1="6500" x2="32440" y2="5000"/>
                        <a14:foregroundMark x1="32440" y1="5000" x2="38070" y2="5000"/>
                        <a14:foregroundMark x1="38070" y1="5000" x2="32172" y2="4000"/>
                        <a14:foregroundMark x1="32172" y1="4000" x2="48257" y2="3500"/>
                        <a14:foregroundMark x1="48257" y1="3500" x2="35389" y2="3500"/>
                        <a14:foregroundMark x1="35389" y1="3500" x2="47721" y2="3500"/>
                        <a14:foregroundMark x1="47721" y1="3500" x2="32708" y2="1500"/>
                        <a14:foregroundMark x1="32708" y1="1500" x2="54960" y2="1000"/>
                        <a14:foregroundMark x1="54960" y1="1000" x2="69437" y2="2500"/>
                        <a14:foregroundMark x1="69437" y1="2500" x2="43700" y2="6500"/>
                        <a14:foregroundMark x1="43700" y1="6500" x2="71046" y2="18500"/>
                        <a14:foregroundMark x1="71046" y1="18500" x2="60054" y2="31000"/>
                        <a14:foregroundMark x1="60054" y1="31000" x2="51743" y2="32000"/>
                        <a14:foregroundMark x1="51743" y1="32000" x2="50134" y2="31000"/>
                        <a14:foregroundMark x1="24397" y1="88500" x2="24665" y2="98000"/>
                        <a14:foregroundMark x1="23861" y1="83500" x2="22788" y2="99000"/>
                        <a14:foregroundMark x1="22788" y1="99000" x2="23324" y2="99500"/>
                      </a14:backgroundRemoval>
                    </a14:imgEffect>
                  </a14:imgLayer>
                </a14:imgProps>
              </a:ext>
              <a:ext uri="{28A0092B-C50C-407E-A947-70E740481C1C}">
                <a14:useLocalDpi xmlns:a14="http://schemas.microsoft.com/office/drawing/2010/main" val="0"/>
              </a:ext>
            </a:extLst>
          </a:blip>
          <a:srcRect l="10228" r="16509"/>
          <a:stretch/>
        </p:blipFill>
        <p:spPr bwMode="auto">
          <a:xfrm>
            <a:off x="8562189" y="1164857"/>
            <a:ext cx="3606587" cy="2077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4"/>
          <p:cNvPicPr/>
          <p:nvPr/>
        </p:nvPicPr>
        <p:blipFill>
          <a:blip r:embed="rId7">
            <a:extLst>
              <a:ext uri="{28A0092B-C50C-407E-A947-70E740481C1C}">
                <a14:useLocalDpi xmlns:a14="http://schemas.microsoft.com/office/drawing/2010/main" val="0"/>
              </a:ext>
            </a:extLst>
          </a:blip>
          <a:srcRect/>
          <a:stretch>
            <a:fillRect/>
          </a:stretch>
        </p:blipFill>
        <p:spPr bwMode="auto">
          <a:xfrm>
            <a:off x="126863" y="841304"/>
            <a:ext cx="2610779" cy="2655113"/>
          </a:xfrm>
          <a:prstGeom prst="rect">
            <a:avLst/>
          </a:prstGeom>
          <a:noFill/>
        </p:spPr>
      </p:pic>
    </p:spTree>
    <p:extLst>
      <p:ext uri="{BB962C8B-B14F-4D97-AF65-F5344CB8AC3E}">
        <p14:creationId xmlns:p14="http://schemas.microsoft.com/office/powerpoint/2010/main" val="23377751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47057" y="2653531"/>
            <a:ext cx="11892546" cy="4013969"/>
            <a:chOff x="184495" y="3636270"/>
            <a:chExt cx="11834900" cy="4481563"/>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 name="Group 5"/>
            <p:cNvGrpSpPr/>
            <p:nvPr/>
          </p:nvGrpSpPr>
          <p:grpSpPr>
            <a:xfrm>
              <a:off x="203200" y="3636270"/>
              <a:ext cx="2342698" cy="618534"/>
              <a:chOff x="1275608" y="6239450"/>
              <a:chExt cx="4592537" cy="112384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2" y="6239450"/>
                <a:ext cx="2799500" cy="112384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8" y="45025"/>
            <a:ext cx="11906395" cy="1344148"/>
            <a:chOff x="534987" y="1869705"/>
            <a:chExt cx="23340848"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328128" y="1653394"/>
                  <a:ext cx="2690581"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15</a:t>
                  </a:r>
                </a:p>
              </p:txBody>
            </p:sp>
          </p:grpSp>
        </p:grpSp>
        <mc:AlternateContent xmlns:mc="http://schemas.openxmlformats.org/markup-compatibility/2006" xmlns:a14="http://schemas.microsoft.com/office/drawing/2010/main">
          <mc:Choice Requires="a14">
            <p:sp>
              <p:nvSpPr>
                <p:cNvPr id="23" name="Rectangle 22"/>
                <p:cNvSpPr/>
                <p:nvPr/>
              </p:nvSpPr>
              <p:spPr>
                <a:xfrm>
                  <a:off x="4923993" y="1898700"/>
                  <a:ext cx="16537881" cy="21009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lvl="0" algn="just">
                    <a:lnSpc>
                      <a:spcPct val="115000"/>
                    </a:lnSpc>
                    <a:spcBef>
                      <a:spcPts val="600"/>
                    </a:spcBef>
                    <a:spcAft>
                      <a:spcPts val="0"/>
                    </a:spcAft>
                    <a:buClr>
                      <a:srgbClr val="0000FF"/>
                    </a:buClr>
                    <a:tabLst>
                      <a:tab pos="629920" algn="l"/>
                    </a:tabLs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Hệ số góc tiếp tuyến tại </a:t>
                  </a:r>
                  <a14:m>
                    <m:oMath xmlns:m="http://schemas.openxmlformats.org/officeDocument/2006/math">
                      <m:r>
                        <a:rPr lang="vi-VN" sz="2800" i="1">
                          <a:latin typeface="Cambria Math" panose="02040503050406030204" pitchFamily="18" charset="0"/>
                          <a:ea typeface="Times New Roman" panose="02020603050405020304" pitchFamily="18" charset="0"/>
                        </a:rPr>
                        <m:t>𝐴</m:t>
                      </m:r>
                      <m:d>
                        <m:dPr>
                          <m:ctrlPr>
                            <a:rPr lang="en-US" sz="2800" i="1">
                              <a:latin typeface="Cambria Math"/>
                              <a:ea typeface="Times New Roman" panose="02020603050405020304" pitchFamily="18" charset="0"/>
                            </a:rPr>
                          </m:ctrlPr>
                        </m:dPr>
                        <m:e>
                          <m:r>
                            <a:rPr lang="vi-VN" sz="2800" i="1">
                              <a:latin typeface="Cambria Math" panose="02040503050406030204" pitchFamily="18" charset="0"/>
                              <a:ea typeface="Times New Roman" panose="02020603050405020304" pitchFamily="18" charset="0"/>
                            </a:rPr>
                            <m:t>1;0</m:t>
                          </m:r>
                        </m:e>
                      </m:d>
                    </m:oMath>
                  </a14:m>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của đồ thị hàm số </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15000"/>
                    </a:lnSpc>
                    <a:spcBef>
                      <a:spcPts val="600"/>
                    </a:spcBef>
                    <a:spcAft>
                      <a:spcPts val="0"/>
                    </a:spcAft>
                    <a:buClr>
                      <a:srgbClr val="0000FF"/>
                    </a:buClr>
                    <a:tabLst>
                      <a:tab pos="629920" algn="l"/>
                    </a:tabLs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sz="2800" i="1">
                          <a:latin typeface="Cambria Math" panose="02040503050406030204" pitchFamily="18" charset="0"/>
                          <a:ea typeface="Times New Roman" panose="02020603050405020304" pitchFamily="18" charset="0"/>
                        </a:rPr>
                        <m:t>𝑦</m:t>
                      </m:r>
                      <m:r>
                        <a:rPr lang="vi-VN" sz="2800" i="1">
                          <a:latin typeface="Cambria Math" panose="02040503050406030204" pitchFamily="18" charset="0"/>
                          <a:ea typeface="Times New Roman" panose="02020603050405020304" pitchFamily="18" charset="0"/>
                        </a:rPr>
                        <m:t>=</m:t>
                      </m:r>
                      <m:sSup>
                        <m:sSupPr>
                          <m:ctrlPr>
                            <a:rPr lang="en-US" sz="2800" i="1">
                              <a:latin typeface="Cambria Math"/>
                              <a:ea typeface="Times New Roman" panose="02020603050405020304" pitchFamily="18" charset="0"/>
                            </a:rPr>
                          </m:ctrlPr>
                        </m:sSupPr>
                        <m:e>
                          <m:r>
                            <a:rPr lang="vi-VN" sz="2800" i="1">
                              <a:latin typeface="Cambria Math" panose="02040503050406030204" pitchFamily="18" charset="0"/>
                              <a:ea typeface="Times New Roman" panose="02020603050405020304" pitchFamily="18" charset="0"/>
                            </a:rPr>
                            <m:t>𝑥</m:t>
                          </m:r>
                        </m:e>
                        <m:sup>
                          <m:r>
                            <a:rPr lang="vi-VN" sz="2800" i="1">
                              <a:latin typeface="Cambria Math" panose="02040503050406030204" pitchFamily="18" charset="0"/>
                              <a:ea typeface="Times New Roman" panose="02020603050405020304" pitchFamily="18" charset="0"/>
                            </a:rPr>
                            <m:t>3</m:t>
                          </m:r>
                        </m:sup>
                      </m:sSup>
                      <m:r>
                        <a:rPr lang="vi-VN" sz="2800" i="1">
                          <a:latin typeface="Cambria Math" panose="02040503050406030204" pitchFamily="18" charset="0"/>
                          <a:ea typeface="Times New Roman" panose="02020603050405020304" pitchFamily="18" charset="0"/>
                        </a:rPr>
                        <m:t>−3</m:t>
                      </m:r>
                      <m:sSup>
                        <m:sSupPr>
                          <m:ctrlPr>
                            <a:rPr lang="en-US" sz="2800" i="1">
                              <a:latin typeface="Cambria Math"/>
                              <a:ea typeface="Times New Roman" panose="02020603050405020304" pitchFamily="18" charset="0"/>
                            </a:rPr>
                          </m:ctrlPr>
                        </m:sSupPr>
                        <m:e>
                          <m:r>
                            <a:rPr lang="vi-VN" sz="2800" i="1">
                              <a:latin typeface="Cambria Math" panose="02040503050406030204" pitchFamily="18" charset="0"/>
                              <a:ea typeface="Times New Roman" panose="02020603050405020304" pitchFamily="18" charset="0"/>
                            </a:rPr>
                            <m:t>𝑥</m:t>
                          </m:r>
                        </m:e>
                        <m:sup>
                          <m:r>
                            <a:rPr lang="vi-VN" sz="2800" i="1">
                              <a:latin typeface="Cambria Math" panose="02040503050406030204" pitchFamily="18" charset="0"/>
                              <a:ea typeface="Times New Roman" panose="02020603050405020304" pitchFamily="18" charset="0"/>
                            </a:rPr>
                            <m:t>2</m:t>
                          </m:r>
                        </m:sup>
                      </m:sSup>
                      <m:r>
                        <a:rPr lang="vi-VN" sz="2800" i="1">
                          <a:latin typeface="Cambria Math" panose="02040503050406030204" pitchFamily="18" charset="0"/>
                          <a:ea typeface="Times New Roman" panose="02020603050405020304" pitchFamily="18" charset="0"/>
                        </a:rPr>
                        <m:t>+2</m:t>
                      </m:r>
                    </m:oMath>
                  </a14:m>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923993" y="1898700"/>
                  <a:ext cx="16537881" cy="2100937"/>
                </a:xfrm>
                <a:prstGeom prst="rect">
                  <a:avLst/>
                </a:prstGeom>
                <a:blipFill rotWithShape="1">
                  <a:blip r:embed="rId3"/>
                  <a:stretch>
                    <a:fillRect l="-361" b="-58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247182" y="1501340"/>
            <a:ext cx="11838141" cy="914405"/>
            <a:chOff x="247181" y="1501340"/>
            <a:chExt cx="11838141" cy="914405"/>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4" name="TextBox 53"/>
                  <p:cNvSpPr txBox="1"/>
                  <p:nvPr/>
                </p:nvSpPr>
                <p:spPr>
                  <a:xfrm>
                    <a:off x="6108332" y="1732392"/>
                    <a:ext cx="2280848" cy="519848"/>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1</m:t>
                          </m:r>
                        </m:oMath>
                      </m:oMathPara>
                    </a14:m>
                    <a:endParaRPr lang="en-US" sz="3000" dirty="0">
                      <a:latin typeface="Times New Roman" panose="02020603050405020304" pitchFamily="18" charset="0"/>
                      <a:cs typeface="Times New Roman" panose="02020603050405020304" pitchFamily="18"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108332" y="1732392"/>
                    <a:ext cx="2280848" cy="519848"/>
                  </a:xfrm>
                  <a:prstGeom prst="rect">
                    <a:avLst/>
                  </a:prstGeom>
                  <a:blipFill rotWithShape="1">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8" name="TextBox 57"/>
                  <p:cNvSpPr txBox="1"/>
                  <p:nvPr/>
                </p:nvSpPr>
                <p:spPr>
                  <a:xfrm>
                    <a:off x="5978841" y="1767772"/>
                    <a:ext cx="2280848" cy="5150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−3</m:t>
                          </m:r>
                        </m:oMath>
                      </m:oMathPara>
                    </a14:m>
                    <a:endParaRPr lang="en-US" sz="3000" dirty="0">
                      <a:latin typeface="Times New Roman" panose="02020603050405020304" pitchFamily="18" charset="0"/>
                      <a:cs typeface="Times New Roman" panose="02020603050405020304" pitchFamily="18"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5978841" y="1767772"/>
                    <a:ext cx="2280848" cy="515019"/>
                  </a:xfrm>
                  <a:prstGeom prst="rect">
                    <a:avLst/>
                  </a:prstGeom>
                  <a:blipFill rotWithShape="1">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48" name="TextBox 47"/>
                  <p:cNvSpPr txBox="1"/>
                  <p:nvPr/>
                </p:nvSpPr>
                <p:spPr>
                  <a:xfrm>
                    <a:off x="6123623" y="1753409"/>
                    <a:ext cx="2280848" cy="515018"/>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−1</m:t>
                          </m:r>
                        </m:oMath>
                      </m:oMathPara>
                    </a14:m>
                    <a:endParaRPr lang="en-US" sz="3000" dirty="0">
                      <a:latin typeface="Times New Roman" panose="02020603050405020304" pitchFamily="18" charset="0"/>
                      <a:cs typeface="Times New Roman" panose="02020603050405020304" pitchFamily="18"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6123623" y="1753409"/>
                    <a:ext cx="2280848" cy="515018"/>
                  </a:xfrm>
                  <a:prstGeom prst="rect">
                    <a:avLst/>
                  </a:prstGeom>
                  <a:blipFill rotWithShape="1">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1" y="1501345"/>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2" name="TextBox 61"/>
                  <p:cNvSpPr txBox="1"/>
                  <p:nvPr/>
                </p:nvSpPr>
                <p:spPr>
                  <a:xfrm>
                    <a:off x="6078059" y="1779051"/>
                    <a:ext cx="2493487" cy="5150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0</m:t>
                          </m:r>
                        </m:oMath>
                      </m:oMathPara>
                    </a14:m>
                    <a:endParaRPr lang="en-US" sz="3000" dirty="0">
                      <a:latin typeface="Times New Roman" panose="02020603050405020304" pitchFamily="18" charset="0"/>
                      <a:cs typeface="Times New Roman" panose="02020603050405020304" pitchFamily="18"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6078059" y="1779051"/>
                    <a:ext cx="2493487" cy="515019"/>
                  </a:xfrm>
                  <a:prstGeom prst="rect">
                    <a:avLst/>
                  </a:prstGeom>
                  <a:blipFill rotWithShape="1">
                    <a:blip r:embed="rId7"/>
                    <a:stretch>
                      <a:fillRect/>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mc:AlternateContent xmlns:mc="http://schemas.openxmlformats.org/markup-compatibility/2006" xmlns:a14="http://schemas.microsoft.com/office/drawing/2010/main">
        <mc:Choice Requires="a14">
          <p:sp>
            <p:nvSpPr>
              <p:cNvPr id="2" name="Rectangle 1">
                <a:extLst>
                  <a:ext uri="{FF2B5EF4-FFF2-40B4-BE49-F238E27FC236}">
                    <a16:creationId xmlns="" xmlns:a16="http://schemas.microsoft.com/office/drawing/2014/main" id="{BD5CF7C7-7C15-40FC-922D-8CD55B694D43}"/>
                  </a:ext>
                </a:extLst>
              </p:cNvPr>
              <p:cNvSpPr/>
              <p:nvPr/>
            </p:nvSpPr>
            <p:spPr>
              <a:xfrm>
                <a:off x="2261361" y="3211878"/>
                <a:ext cx="8218385" cy="2224189"/>
              </a:xfrm>
              <a:prstGeom prst="rect">
                <a:avLst/>
              </a:prstGeom>
            </p:spPr>
            <p:txBody>
              <a:bodyPr wrap="none" lIns="45711" tIns="22855" rIns="45711" bIns="22855">
                <a:spAutoFit/>
              </a:bodyPr>
              <a:lstStyle/>
              <a:p>
                <a:pPr marL="629920">
                  <a:lnSpc>
                    <a:spcPct val="115000"/>
                  </a:lnSpc>
                  <a:spcAft>
                    <a:spcPts val="0"/>
                  </a:spcAft>
                </a:pPr>
                <a14:m>
                  <m:oMathPara xmlns:m="http://schemas.openxmlformats.org/officeDocument/2006/math">
                    <m:oMathParaPr>
                      <m:jc m:val="centerGroup"/>
                    </m:oMathParaPr>
                    <m:oMath xmlns:m="http://schemas.openxmlformats.org/officeDocument/2006/math">
                      <m:r>
                        <a:rPr lang="vi-VN" sz="2800" i="1">
                          <a:solidFill>
                            <a:srgbClr val="000000"/>
                          </a:solidFill>
                          <a:latin typeface="Cambria Math" panose="02040503050406030204" pitchFamily="18" charset="0"/>
                          <a:ea typeface="Times New Roman" panose="02020603050405020304" pitchFamily="18" charset="0"/>
                        </a:rPr>
                        <m:t>𝑦</m:t>
                      </m:r>
                      <m:r>
                        <a:rPr lang="vi-VN" sz="2800" i="1">
                          <a:solidFill>
                            <a:srgbClr val="000000"/>
                          </a:solidFill>
                          <a:latin typeface="Cambria Math" panose="02040503050406030204" pitchFamily="18" charset="0"/>
                          <a:ea typeface="Times New Roman" panose="02020603050405020304" pitchFamily="18" charset="0"/>
                        </a:rPr>
                        <m:t>=</m:t>
                      </m:r>
                      <m:r>
                        <a:rPr lang="vi-VN" sz="2800" i="1">
                          <a:solidFill>
                            <a:srgbClr val="000000"/>
                          </a:solidFill>
                          <a:latin typeface="Cambria Math" panose="02040503050406030204" pitchFamily="18" charset="0"/>
                          <a:ea typeface="Times New Roman" panose="02020603050405020304" pitchFamily="18" charset="0"/>
                        </a:rPr>
                        <m:t>𝑓</m:t>
                      </m:r>
                      <m:d>
                        <m:dPr>
                          <m:ctrlPr>
                            <a:rPr lang="en-US" sz="2800" i="1">
                              <a:solidFill>
                                <a:srgbClr val="000000"/>
                              </a:solidFill>
                              <a:latin typeface="Cambria Math"/>
                              <a:ea typeface="Times New Roman" panose="02020603050405020304" pitchFamily="18" charset="0"/>
                            </a:rPr>
                          </m:ctrlPr>
                        </m:dPr>
                        <m:e>
                          <m:r>
                            <a:rPr lang="vi-VN" sz="2800" i="1">
                              <a:solidFill>
                                <a:srgbClr val="000000"/>
                              </a:solidFill>
                              <a:latin typeface="Cambria Math" panose="02040503050406030204" pitchFamily="18" charset="0"/>
                              <a:ea typeface="Times New Roman" panose="02020603050405020304" pitchFamily="18" charset="0"/>
                            </a:rPr>
                            <m:t>𝑥</m:t>
                          </m:r>
                        </m:e>
                      </m:d>
                      <m:r>
                        <a:rPr lang="vi-VN" sz="2800" i="1">
                          <a:solidFill>
                            <a:srgbClr val="000000"/>
                          </a:solidFill>
                          <a:latin typeface="Cambria Math" panose="02040503050406030204" pitchFamily="18" charset="0"/>
                          <a:ea typeface="Times New Roman" panose="02020603050405020304" pitchFamily="18" charset="0"/>
                        </a:rPr>
                        <m:t>=</m:t>
                      </m:r>
                      <m:sSup>
                        <m:sSupPr>
                          <m:ctrlPr>
                            <a:rPr lang="en-US" sz="2800" i="1">
                              <a:solidFill>
                                <a:srgbClr val="000000"/>
                              </a:solidFill>
                              <a:latin typeface="Cambria Math"/>
                              <a:ea typeface="Times New Roman" panose="02020603050405020304" pitchFamily="18" charset="0"/>
                            </a:rPr>
                          </m:ctrlPr>
                        </m:sSupPr>
                        <m:e>
                          <m:r>
                            <a:rPr lang="vi-VN" sz="2800" i="1">
                              <a:solidFill>
                                <a:srgbClr val="000000"/>
                              </a:solidFill>
                              <a:latin typeface="Cambria Math" panose="02040503050406030204" pitchFamily="18" charset="0"/>
                              <a:ea typeface="Times New Roman" panose="02020603050405020304" pitchFamily="18" charset="0"/>
                            </a:rPr>
                            <m:t>𝑥</m:t>
                          </m:r>
                        </m:e>
                        <m:sup>
                          <m:r>
                            <a:rPr lang="vi-VN" sz="2800" i="1">
                              <a:solidFill>
                                <a:srgbClr val="000000"/>
                              </a:solidFill>
                              <a:latin typeface="Cambria Math" panose="02040503050406030204" pitchFamily="18" charset="0"/>
                              <a:ea typeface="Times New Roman" panose="02020603050405020304" pitchFamily="18" charset="0"/>
                            </a:rPr>
                            <m:t>3</m:t>
                          </m:r>
                        </m:sup>
                      </m:sSup>
                      <m:r>
                        <a:rPr lang="vi-VN" sz="2800" i="1">
                          <a:solidFill>
                            <a:srgbClr val="000000"/>
                          </a:solidFill>
                          <a:latin typeface="Cambria Math" panose="02040503050406030204" pitchFamily="18" charset="0"/>
                          <a:ea typeface="Times New Roman" panose="02020603050405020304" pitchFamily="18" charset="0"/>
                        </a:rPr>
                        <m:t>−3</m:t>
                      </m:r>
                      <m:sSup>
                        <m:sSupPr>
                          <m:ctrlPr>
                            <a:rPr lang="en-US" sz="2800" i="1">
                              <a:solidFill>
                                <a:srgbClr val="000000"/>
                              </a:solidFill>
                              <a:latin typeface="Cambria Math"/>
                              <a:ea typeface="Times New Roman" panose="02020603050405020304" pitchFamily="18" charset="0"/>
                            </a:rPr>
                          </m:ctrlPr>
                        </m:sSupPr>
                        <m:e>
                          <m:r>
                            <a:rPr lang="vi-VN" sz="2800" i="1">
                              <a:solidFill>
                                <a:srgbClr val="000000"/>
                              </a:solidFill>
                              <a:latin typeface="Cambria Math" panose="02040503050406030204" pitchFamily="18" charset="0"/>
                              <a:ea typeface="Times New Roman" panose="02020603050405020304" pitchFamily="18" charset="0"/>
                            </a:rPr>
                            <m:t>𝑥</m:t>
                          </m:r>
                        </m:e>
                        <m:sup>
                          <m:r>
                            <a:rPr lang="vi-VN" sz="2800" i="1">
                              <a:solidFill>
                                <a:srgbClr val="000000"/>
                              </a:solidFill>
                              <a:latin typeface="Cambria Math" panose="02040503050406030204" pitchFamily="18" charset="0"/>
                              <a:ea typeface="Times New Roman" panose="02020603050405020304" pitchFamily="18" charset="0"/>
                            </a:rPr>
                            <m:t>2</m:t>
                          </m:r>
                        </m:sup>
                      </m:sSup>
                      <m:r>
                        <a:rPr lang="vi-VN" sz="2800" i="1">
                          <a:solidFill>
                            <a:srgbClr val="000000"/>
                          </a:solidFill>
                          <a:latin typeface="Cambria Math" panose="02040503050406030204" pitchFamily="18" charset="0"/>
                          <a:ea typeface="Times New Roman" panose="02020603050405020304" pitchFamily="18" charset="0"/>
                        </a:rPr>
                        <m:t>+2⇒</m:t>
                      </m:r>
                      <m:r>
                        <a:rPr lang="vi-VN" sz="2800" i="1">
                          <a:solidFill>
                            <a:srgbClr val="000000"/>
                          </a:solidFill>
                          <a:latin typeface="Cambria Math" panose="02040503050406030204" pitchFamily="18" charset="0"/>
                          <a:ea typeface="Times New Roman" panose="02020603050405020304" pitchFamily="18" charset="0"/>
                        </a:rPr>
                        <m:t>𝑓</m:t>
                      </m:r>
                      <m:r>
                        <a:rPr lang="vi-VN" sz="2800" i="1">
                          <a:solidFill>
                            <a:srgbClr val="000000"/>
                          </a:solidFill>
                          <a:latin typeface="Cambria Math" panose="02040503050406030204" pitchFamily="18" charset="0"/>
                          <a:ea typeface="Times New Roman" panose="02020603050405020304" pitchFamily="18" charset="0"/>
                        </a:rPr>
                        <m:t>′</m:t>
                      </m:r>
                      <m:d>
                        <m:dPr>
                          <m:ctrlPr>
                            <a:rPr lang="en-US" sz="2800" i="1">
                              <a:solidFill>
                                <a:srgbClr val="000000"/>
                              </a:solidFill>
                              <a:latin typeface="Cambria Math"/>
                              <a:ea typeface="Times New Roman" panose="02020603050405020304" pitchFamily="18" charset="0"/>
                            </a:rPr>
                          </m:ctrlPr>
                        </m:dPr>
                        <m:e>
                          <m:r>
                            <a:rPr lang="vi-VN" sz="2800" i="1">
                              <a:solidFill>
                                <a:srgbClr val="000000"/>
                              </a:solidFill>
                              <a:latin typeface="Cambria Math" panose="02040503050406030204" pitchFamily="18" charset="0"/>
                              <a:ea typeface="Times New Roman" panose="02020603050405020304" pitchFamily="18" charset="0"/>
                            </a:rPr>
                            <m:t>𝑥</m:t>
                          </m:r>
                        </m:e>
                      </m:d>
                      <m:r>
                        <a:rPr lang="vi-VN" sz="2800" i="1">
                          <a:solidFill>
                            <a:srgbClr val="000000"/>
                          </a:solidFill>
                          <a:latin typeface="Cambria Math" panose="02040503050406030204" pitchFamily="18" charset="0"/>
                          <a:ea typeface="Times New Roman" panose="02020603050405020304" pitchFamily="18" charset="0"/>
                        </a:rPr>
                        <m:t>=3</m:t>
                      </m:r>
                      <m:sSup>
                        <m:sSupPr>
                          <m:ctrlPr>
                            <a:rPr lang="en-US" sz="2800" i="1">
                              <a:solidFill>
                                <a:srgbClr val="000000"/>
                              </a:solidFill>
                              <a:latin typeface="Cambria Math"/>
                              <a:ea typeface="Times New Roman" panose="02020603050405020304" pitchFamily="18" charset="0"/>
                            </a:rPr>
                          </m:ctrlPr>
                        </m:sSupPr>
                        <m:e>
                          <m:r>
                            <a:rPr lang="vi-VN" sz="2800" i="1">
                              <a:solidFill>
                                <a:srgbClr val="000000"/>
                              </a:solidFill>
                              <a:latin typeface="Cambria Math" panose="02040503050406030204" pitchFamily="18" charset="0"/>
                              <a:ea typeface="Times New Roman" panose="02020603050405020304" pitchFamily="18" charset="0"/>
                            </a:rPr>
                            <m:t>𝑥</m:t>
                          </m:r>
                        </m:e>
                        <m:sup>
                          <m:r>
                            <a:rPr lang="vi-VN" sz="2800" i="1">
                              <a:solidFill>
                                <a:srgbClr val="000000"/>
                              </a:solidFill>
                              <a:latin typeface="Cambria Math" panose="02040503050406030204" pitchFamily="18" charset="0"/>
                              <a:ea typeface="Times New Roman" panose="02020603050405020304" pitchFamily="18" charset="0"/>
                            </a:rPr>
                            <m:t>2</m:t>
                          </m:r>
                        </m:sup>
                      </m:sSup>
                      <m:r>
                        <a:rPr lang="vi-VN" sz="2800" i="1">
                          <a:solidFill>
                            <a:srgbClr val="000000"/>
                          </a:solidFill>
                          <a:latin typeface="Cambria Math" panose="02040503050406030204" pitchFamily="18" charset="0"/>
                          <a:ea typeface="Times New Roman" panose="02020603050405020304" pitchFamily="18" charset="0"/>
                        </a:rPr>
                        <m:t>−6</m:t>
                      </m:r>
                      <m:r>
                        <a:rPr lang="vi-VN" sz="2800" i="1">
                          <a:solidFill>
                            <a:srgbClr val="000000"/>
                          </a:solidFill>
                          <a:latin typeface="Cambria Math" panose="02040503050406030204" pitchFamily="18" charset="0"/>
                          <a:ea typeface="Times New Roman" panose="02020603050405020304" pitchFamily="18" charset="0"/>
                        </a:rPr>
                        <m:t>𝑥</m:t>
                      </m:r>
                      <m:r>
                        <m:rPr>
                          <m:nor/>
                        </m:rP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629920" algn="just">
                  <a:lnSpc>
                    <a:spcPct val="115000"/>
                  </a:lnSpc>
                  <a:spcAft>
                    <a:spcPts val="800"/>
                  </a:spcAft>
                </a:pPr>
                <a14:m>
                  <m:oMathPara xmlns:m="http://schemas.openxmlformats.org/officeDocument/2006/math">
                    <m:oMathParaPr>
                      <m:jc m:val="centerGroup"/>
                    </m:oMathParaPr>
                    <m:oMath xmlns:m="http://schemas.openxmlformats.org/officeDocument/2006/math">
                      <m:r>
                        <m:rPr>
                          <m:nor/>
                        </m:rP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H</m:t>
                      </m:r>
                      <m:r>
                        <m:rPr>
                          <m:nor/>
                        </m:rP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ệ </m:t>
                      </m:r>
                      <m:r>
                        <m:rPr>
                          <m:nor/>
                        </m:rP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s</m:t>
                      </m:r>
                      <m:r>
                        <m:rPr>
                          <m:nor/>
                        </m:rP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ố </m:t>
                      </m:r>
                      <m:r>
                        <m:rPr>
                          <m:nor/>
                        </m:rP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g</m:t>
                      </m:r>
                      <m:r>
                        <m:rPr>
                          <m:nor/>
                        </m:rP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ó</m:t>
                      </m:r>
                      <m:r>
                        <m:rPr>
                          <m:nor/>
                        </m:rP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c</m:t>
                      </m:r>
                      <m:r>
                        <m:rPr>
                          <m:nor/>
                        </m:rP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ti</m:t>
                      </m:r>
                      <m:r>
                        <m:rPr>
                          <m:nor/>
                        </m:rP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ế</m:t>
                      </m:r>
                      <m:r>
                        <m:rPr>
                          <m:nor/>
                        </m:rP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p</m:t>
                      </m:r>
                      <m:r>
                        <m:rPr>
                          <m:nor/>
                        </m:rP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tuy</m:t>
                      </m:r>
                      <m:r>
                        <m:rPr>
                          <m:nor/>
                        </m:rP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ế</m:t>
                      </m:r>
                      <m:r>
                        <m:rPr>
                          <m:nor/>
                        </m:rP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n</m:t>
                      </m:r>
                      <m:r>
                        <m:rPr>
                          <m:nor/>
                        </m:rP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t</m:t>
                      </m:r>
                      <m:r>
                        <m:rPr>
                          <m:nor/>
                        </m:rP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ạ</m:t>
                      </m:r>
                      <m:r>
                        <m:rPr>
                          <m:nor/>
                        </m:rP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i</m:t>
                      </m:r>
                      <m:r>
                        <m:rPr>
                          <m:nor/>
                        </m:rP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r>
                        <a:rPr lang="en-US" sz="2800" i="1">
                          <a:solidFill>
                            <a:srgbClr val="000000"/>
                          </a:solidFill>
                          <a:latin typeface="Cambria Math" panose="02040503050406030204" pitchFamily="18" charset="0"/>
                          <a:ea typeface="Calibri" panose="020F0502020204030204" pitchFamily="34" charset="0"/>
                        </a:rPr>
                        <m:t>𝐴</m:t>
                      </m:r>
                      <m:d>
                        <m:dPr>
                          <m:ctrlPr>
                            <a:rPr lang="en-US" sz="2800" i="1">
                              <a:solidFill>
                                <a:srgbClr val="000000"/>
                              </a:solidFill>
                              <a:latin typeface="Cambria Math"/>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1;0</m:t>
                          </m:r>
                        </m:e>
                      </m:d>
                      <m:r>
                        <m:rPr>
                          <m:nor/>
                        </m:rP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c</m:t>
                      </m:r>
                      <m:r>
                        <m:rPr>
                          <m:nor/>
                        </m:rP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ủ</m:t>
                      </m:r>
                      <m:r>
                        <m:rPr>
                          <m:nor/>
                        </m:rP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a</m:t>
                      </m:r>
                      <m:r>
                        <m:rPr>
                          <m:nor/>
                        </m:rP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đồ</m:t>
                      </m:r>
                      <m:r>
                        <m:rPr>
                          <m:nor/>
                        </m:rP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th</m:t>
                      </m:r>
                      <m:r>
                        <m:rPr>
                          <m:nor/>
                        </m:rP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ị </m:t>
                      </m:r>
                      <m:r>
                        <m:rPr>
                          <m:nor/>
                        </m:rP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h</m:t>
                      </m:r>
                      <m:r>
                        <m:rPr>
                          <m:nor/>
                        </m:rP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à</m:t>
                      </m:r>
                      <m:r>
                        <m:rPr>
                          <m:nor/>
                        </m:rP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m</m:t>
                      </m:r>
                      <m:r>
                        <m:rPr>
                          <m:nor/>
                        </m:rP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s</m:t>
                      </m:r>
                      <m:r>
                        <m:rPr>
                          <m:nor/>
                        </m:rP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ố </m:t>
                      </m:r>
                    </m:oMath>
                  </m:oMathPara>
                </a14:m>
                <a:endPar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800"/>
                  </a:spcAft>
                </a:pPr>
                <a14:m>
                  <m:oMathPara xmlns:m="http://schemas.openxmlformats.org/officeDocument/2006/math">
                    <m:oMathParaPr>
                      <m:jc m:val="centerGroup"/>
                    </m:oMathParaPr>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rPr>
                        <m:t>𝑦</m:t>
                      </m:r>
                      <m:r>
                        <a:rPr lang="en-US" sz="2800" i="1">
                          <a:solidFill>
                            <a:srgbClr val="000000"/>
                          </a:solidFill>
                          <a:latin typeface="Cambria Math" panose="02040503050406030204" pitchFamily="18" charset="0"/>
                          <a:ea typeface="Calibri" panose="020F0502020204030204" pitchFamily="34" charset="0"/>
                        </a:rPr>
                        <m:t>=</m:t>
                      </m:r>
                      <m:sSup>
                        <m:sSupPr>
                          <m:ctrlPr>
                            <a:rPr lang="en-US" sz="2800" i="1">
                              <a:solidFill>
                                <a:srgbClr val="000000"/>
                              </a:solidFill>
                              <a:latin typeface="Cambria Math"/>
                              <a:ea typeface="Calibri" panose="020F0502020204030204" pitchFamily="34" charset="0"/>
                            </a:rPr>
                          </m:ctrlPr>
                        </m:sSupPr>
                        <m:e>
                          <m:r>
                            <a:rPr lang="en-US" sz="2800" i="1">
                              <a:solidFill>
                                <a:srgbClr val="000000"/>
                              </a:solidFill>
                              <a:latin typeface="Cambria Math" panose="02040503050406030204" pitchFamily="18" charset="0"/>
                              <a:ea typeface="Calibri" panose="020F0502020204030204" pitchFamily="34" charset="0"/>
                            </a:rPr>
                            <m:t>𝑥</m:t>
                          </m:r>
                        </m:e>
                        <m:sup>
                          <m:r>
                            <a:rPr lang="en-US" sz="2800" i="1">
                              <a:solidFill>
                                <a:srgbClr val="000000"/>
                              </a:solidFill>
                              <a:latin typeface="Cambria Math" panose="02040503050406030204" pitchFamily="18" charset="0"/>
                              <a:ea typeface="Calibri" panose="020F0502020204030204" pitchFamily="34" charset="0"/>
                            </a:rPr>
                            <m:t>3</m:t>
                          </m:r>
                        </m:sup>
                      </m:sSup>
                      <m:r>
                        <a:rPr lang="en-US" sz="2800" i="1">
                          <a:solidFill>
                            <a:srgbClr val="000000"/>
                          </a:solidFill>
                          <a:latin typeface="Cambria Math" panose="02040503050406030204" pitchFamily="18" charset="0"/>
                          <a:ea typeface="Calibri" panose="020F0502020204030204" pitchFamily="34" charset="0"/>
                        </a:rPr>
                        <m:t>−3</m:t>
                      </m:r>
                      <m:sSup>
                        <m:sSupPr>
                          <m:ctrlPr>
                            <a:rPr lang="en-US" sz="2800" i="1">
                              <a:solidFill>
                                <a:srgbClr val="000000"/>
                              </a:solidFill>
                              <a:latin typeface="Cambria Math"/>
                              <a:ea typeface="Calibri" panose="020F0502020204030204" pitchFamily="34" charset="0"/>
                            </a:rPr>
                          </m:ctrlPr>
                        </m:sSupPr>
                        <m:e>
                          <m:r>
                            <a:rPr lang="en-US" sz="2800" i="1">
                              <a:solidFill>
                                <a:srgbClr val="000000"/>
                              </a:solidFill>
                              <a:latin typeface="Cambria Math" panose="02040503050406030204" pitchFamily="18" charset="0"/>
                              <a:ea typeface="Calibri" panose="020F0502020204030204" pitchFamily="34" charset="0"/>
                            </a:rPr>
                            <m:t>𝑥</m:t>
                          </m:r>
                        </m:e>
                        <m:sup>
                          <m:r>
                            <a:rPr lang="en-US" sz="2800" i="1">
                              <a:solidFill>
                                <a:srgbClr val="000000"/>
                              </a:solidFill>
                              <a:latin typeface="Cambria Math" panose="02040503050406030204" pitchFamily="18" charset="0"/>
                              <a:ea typeface="Calibri" panose="020F0502020204030204" pitchFamily="34" charset="0"/>
                            </a:rPr>
                            <m:t>2</m:t>
                          </m:r>
                        </m:sup>
                      </m:sSup>
                      <m:r>
                        <a:rPr lang="en-US" sz="2800" i="1">
                          <a:solidFill>
                            <a:srgbClr val="000000"/>
                          </a:solidFill>
                          <a:latin typeface="Cambria Math" panose="02040503050406030204" pitchFamily="18" charset="0"/>
                          <a:ea typeface="Calibri" panose="020F0502020204030204" pitchFamily="34" charset="0"/>
                        </a:rPr>
                        <m:t>+2</m:t>
                      </m:r>
                      <m:r>
                        <m:rPr>
                          <m:nor/>
                        </m:rP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l</m:t>
                      </m:r>
                      <m:r>
                        <m:rPr>
                          <m:nor/>
                        </m:rP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à: </m:t>
                      </m:r>
                      <m:r>
                        <a:rPr lang="en-US" sz="2800" i="1">
                          <a:latin typeface="Cambria Math" panose="02040503050406030204" pitchFamily="18" charset="0"/>
                          <a:ea typeface="Calibri" panose="020F0502020204030204" pitchFamily="34" charset="0"/>
                        </a:rPr>
                        <m:t>𝑓</m:t>
                      </m:r>
                      <m:r>
                        <a:rPr lang="en-US" sz="2800" i="1">
                          <a:latin typeface="Cambria Math" panose="02040503050406030204" pitchFamily="18" charset="0"/>
                          <a:ea typeface="Calibri" panose="020F0502020204030204" pitchFamily="34" charset="0"/>
                        </a:rPr>
                        <m:t>′</m:t>
                      </m:r>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1</m:t>
                          </m:r>
                        </m:e>
                      </m:d>
                      <m:r>
                        <a:rPr lang="en-US" sz="2800" i="1">
                          <a:latin typeface="Cambria Math" panose="02040503050406030204" pitchFamily="18" charset="0"/>
                          <a:ea typeface="Calibri" panose="020F0502020204030204" pitchFamily="34" charset="0"/>
                        </a:rPr>
                        <m:t>=3.</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1</m:t>
                          </m:r>
                        </m:e>
                        <m:sup>
                          <m:r>
                            <a:rPr lang="en-US" sz="2800" i="1">
                              <a:latin typeface="Cambria Math" panose="02040503050406030204" pitchFamily="18" charset="0"/>
                              <a:ea typeface="Calibri" panose="020F0502020204030204" pitchFamily="34" charset="0"/>
                            </a:rPr>
                            <m:t>2</m:t>
                          </m:r>
                        </m:sup>
                      </m:sSup>
                      <m:r>
                        <a:rPr lang="en-US" sz="2800" i="1">
                          <a:latin typeface="Cambria Math" panose="02040503050406030204" pitchFamily="18" charset="0"/>
                          <a:ea typeface="Calibri" panose="020F0502020204030204" pitchFamily="34" charset="0"/>
                        </a:rPr>
                        <m:t>−6.1=−3</m:t>
                      </m:r>
                      <m:r>
                        <m:rPr>
                          <m:nor/>
                        </m:rPr>
                        <a:rPr lang="en-US" sz="2800" dirty="0">
                          <a:latin typeface="Times New Roman" panose="02020603050405020304" pitchFamily="18" charset="0"/>
                          <a:ea typeface="Calibri" panose="020F0502020204030204" pitchFamily="34" charset="0"/>
                          <a:cs typeface="Times New Roman" panose="02020603050405020304" pitchFamily="18" charset="0"/>
                        </a:rPr>
                        <m:t>.</m:t>
                      </m:r>
                    </m:oMath>
                  </m:oMathPara>
                </a14:m>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3000" dirty="0"/>
              </a:p>
            </p:txBody>
          </p:sp>
        </mc:Choice>
        <mc:Fallback xmlns="">
          <p:sp>
            <p:nvSpPr>
              <p:cNvPr id="2" name="Rectangle 1">
                <a:extLst>
                  <a:ext uri="{FF2B5EF4-FFF2-40B4-BE49-F238E27FC236}">
                    <a16:creationId xmlns:a16="http://schemas.microsoft.com/office/drawing/2014/main" xmlns="" xmlns:a14="http://schemas.microsoft.com/office/drawing/2010/main" id="{BD5CF7C7-7C15-40FC-922D-8CD55B694D43}"/>
                  </a:ext>
                </a:extLst>
              </p:cNvPr>
              <p:cNvSpPr>
                <a:spLocks noRot="1" noChangeAspect="1" noMove="1" noResize="1" noEditPoints="1" noAdjustHandles="1" noChangeArrowheads="1" noChangeShapeType="1" noTextEdit="1"/>
              </p:cNvSpPr>
              <p:nvPr/>
            </p:nvSpPr>
            <p:spPr>
              <a:xfrm>
                <a:off x="2261361" y="3211878"/>
                <a:ext cx="8218385" cy="2224189"/>
              </a:xfrm>
              <a:prstGeom prst="rect">
                <a:avLst/>
              </a:prstGeom>
              <a:blipFill rotWithShape="1">
                <a:blip r:embed="rId8"/>
                <a:stretch>
                  <a:fillRect/>
                </a:stretch>
              </a:blipFill>
            </p:spPr>
            <p:txBody>
              <a:bodyPr/>
              <a:lstStyle/>
              <a:p>
                <a:r>
                  <a:rPr lang="en-US">
                    <a:noFill/>
                  </a:rPr>
                  <a:t> </a:t>
                </a:r>
              </a:p>
            </p:txBody>
          </p:sp>
        </mc:Fallback>
      </mc:AlternateContent>
      <p:sp>
        <p:nvSpPr>
          <p:cNvPr id="49" name="Oval 48">
            <a:extLst>
              <a:ext uri="{FF2B5EF4-FFF2-40B4-BE49-F238E27FC236}">
                <a16:creationId xmlns="" xmlns:a16="http://schemas.microsoft.com/office/drawing/2014/main" id="{EDF9CBDE-0D16-40FA-80A9-A7DD17F2B68C}"/>
              </a:ext>
            </a:extLst>
          </p:cNvPr>
          <p:cNvSpPr/>
          <p:nvPr/>
        </p:nvSpPr>
        <p:spPr>
          <a:xfrm>
            <a:off x="3162682" y="1752600"/>
            <a:ext cx="546116" cy="538129"/>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vi-VN" sz="3200" b="1" dirty="0">
                <a:latin typeface="Tahoma" pitchFamily="34" charset="0"/>
                <a:ea typeface="Tahoma" pitchFamily="34" charset="0"/>
                <a:cs typeface="Tahoma" pitchFamily="34" charset="0"/>
              </a:rPr>
              <a:t>B</a:t>
            </a:r>
            <a:endParaRPr lang="en-US" sz="3200" dirty="0"/>
          </a:p>
        </p:txBody>
      </p:sp>
    </p:spTree>
    <p:extLst>
      <p:ext uri="{BB962C8B-B14F-4D97-AF65-F5344CB8AC3E}">
        <p14:creationId xmlns:p14="http://schemas.microsoft.com/office/powerpoint/2010/main" val="6578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left)">
                                      <p:cBhvr>
                                        <p:cTn id="22" dur="500"/>
                                        <p:tgtEl>
                                          <p:spTgt spid="4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left)">
                                      <p:cBhvr>
                                        <p:cTn id="2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2" grpId="0"/>
      <p:bldP spid="4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304829" y="1024071"/>
            <a:ext cx="6870521"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45711" tIns="22855" rIns="45711" bIns="22855"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Thông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20" name="TextBox 19">
            <a:hlinkClick r:id="rId2" action="ppaction://hlinksldjump"/>
          </p:cNvPr>
          <p:cNvSpPr txBox="1"/>
          <p:nvPr/>
        </p:nvSpPr>
        <p:spPr>
          <a:xfrm>
            <a:off x="3153158" y="4495801"/>
            <a:ext cx="1666658" cy="538609"/>
          </a:xfrm>
          <a:prstGeom prst="rect">
            <a:avLst/>
          </a:prstGeom>
          <a:solidFill>
            <a:schemeClr val="accent4">
              <a:lumMod val="20000"/>
              <a:lumOff val="80000"/>
            </a:schemeClr>
          </a:solidFill>
          <a:ln w="19050">
            <a:solidFill>
              <a:srgbClr val="0070C0"/>
            </a:solidFill>
          </a:ln>
        </p:spPr>
        <p:txBody>
          <a:bodyPr wrap="square" lIns="45711" tIns="22855" rIns="45711" bIns="22855"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12.B</a:t>
            </a:r>
          </a:p>
        </p:txBody>
      </p:sp>
      <p:sp>
        <p:nvSpPr>
          <p:cNvPr id="21" name="TextBox 20">
            <a:hlinkClick r:id="rId3" action="ppaction://hlinksldjump"/>
          </p:cNvPr>
          <p:cNvSpPr txBox="1"/>
          <p:nvPr/>
        </p:nvSpPr>
        <p:spPr>
          <a:xfrm>
            <a:off x="5219813" y="4495800"/>
            <a:ext cx="1666658" cy="538609"/>
          </a:xfrm>
          <a:prstGeom prst="rect">
            <a:avLst/>
          </a:prstGeom>
          <a:solidFill>
            <a:schemeClr val="accent4">
              <a:lumMod val="20000"/>
              <a:lumOff val="80000"/>
            </a:schemeClr>
          </a:solidFill>
          <a:ln w="19050">
            <a:solidFill>
              <a:srgbClr val="0070C0"/>
            </a:solidFill>
          </a:ln>
        </p:spPr>
        <p:txBody>
          <a:bodyPr wrap="square" lIns="45711" tIns="22855" rIns="45711" bIns="22855"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13.A</a:t>
            </a:r>
          </a:p>
        </p:txBody>
      </p:sp>
      <p:sp>
        <p:nvSpPr>
          <p:cNvPr id="22" name="TextBox 21">
            <a:hlinkClick r:id="rId4" action="ppaction://hlinksldjump"/>
          </p:cNvPr>
          <p:cNvSpPr txBox="1"/>
          <p:nvPr/>
        </p:nvSpPr>
        <p:spPr>
          <a:xfrm>
            <a:off x="7162661" y="4495801"/>
            <a:ext cx="1666658" cy="538609"/>
          </a:xfrm>
          <a:prstGeom prst="rect">
            <a:avLst/>
          </a:prstGeom>
          <a:solidFill>
            <a:schemeClr val="accent4">
              <a:lumMod val="20000"/>
              <a:lumOff val="80000"/>
            </a:schemeClr>
          </a:solidFill>
          <a:ln w="19050">
            <a:solidFill>
              <a:srgbClr val="0070C0"/>
            </a:solidFill>
          </a:ln>
        </p:spPr>
        <p:txBody>
          <a:bodyPr wrap="square" lIns="45711" tIns="22855" rIns="45711" bIns="22855"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14.C</a:t>
            </a:r>
          </a:p>
        </p:txBody>
      </p:sp>
      <p:sp>
        <p:nvSpPr>
          <p:cNvPr id="23" name="TextBox 22">
            <a:hlinkClick r:id="rId5" action="ppaction://hlinksldjump"/>
          </p:cNvPr>
          <p:cNvSpPr txBox="1"/>
          <p:nvPr/>
        </p:nvSpPr>
        <p:spPr>
          <a:xfrm>
            <a:off x="9175350" y="4495801"/>
            <a:ext cx="1666658" cy="538609"/>
          </a:xfrm>
          <a:prstGeom prst="rect">
            <a:avLst/>
          </a:prstGeom>
          <a:solidFill>
            <a:schemeClr val="accent4">
              <a:lumMod val="20000"/>
              <a:lumOff val="80000"/>
            </a:schemeClr>
          </a:solidFill>
          <a:ln w="19050">
            <a:solidFill>
              <a:srgbClr val="0070C0"/>
            </a:solidFill>
          </a:ln>
        </p:spPr>
        <p:txBody>
          <a:bodyPr wrap="square" lIns="45711" tIns="22855" rIns="45711" bIns="22855"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15.D</a:t>
            </a:r>
          </a:p>
        </p:txBody>
      </p:sp>
      <p:sp>
        <p:nvSpPr>
          <p:cNvPr id="24" name="TextBox 23">
            <a:hlinkClick r:id="rId3" action="ppaction://hlinksldjump"/>
          </p:cNvPr>
          <p:cNvSpPr txBox="1"/>
          <p:nvPr/>
        </p:nvSpPr>
        <p:spPr>
          <a:xfrm>
            <a:off x="3153158" y="3506062"/>
            <a:ext cx="1666658" cy="538609"/>
          </a:xfrm>
          <a:prstGeom prst="rect">
            <a:avLst/>
          </a:prstGeom>
          <a:solidFill>
            <a:schemeClr val="accent4">
              <a:lumMod val="20000"/>
              <a:lumOff val="80000"/>
            </a:schemeClr>
          </a:solidFill>
          <a:ln w="19050">
            <a:solidFill>
              <a:srgbClr val="0070C0"/>
            </a:solidFill>
          </a:ln>
        </p:spPr>
        <p:txBody>
          <a:bodyPr wrap="square" lIns="45711" tIns="22855" rIns="45711" bIns="22855"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7.C</a:t>
            </a:r>
          </a:p>
        </p:txBody>
      </p:sp>
      <p:sp>
        <p:nvSpPr>
          <p:cNvPr id="25" name="TextBox 24">
            <a:hlinkClick r:id="rId6" action="ppaction://hlinksldjump"/>
          </p:cNvPr>
          <p:cNvSpPr txBox="1"/>
          <p:nvPr/>
        </p:nvSpPr>
        <p:spPr>
          <a:xfrm>
            <a:off x="5219813" y="3506063"/>
            <a:ext cx="1666658" cy="538609"/>
          </a:xfrm>
          <a:prstGeom prst="rect">
            <a:avLst/>
          </a:prstGeom>
          <a:solidFill>
            <a:schemeClr val="accent4">
              <a:lumMod val="20000"/>
              <a:lumOff val="80000"/>
            </a:schemeClr>
          </a:solidFill>
          <a:ln w="19050">
            <a:solidFill>
              <a:srgbClr val="0070C0"/>
            </a:solidFill>
          </a:ln>
        </p:spPr>
        <p:txBody>
          <a:bodyPr wrap="square" lIns="45711" tIns="22855" rIns="45711" bIns="22855"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8.A</a:t>
            </a:r>
          </a:p>
        </p:txBody>
      </p:sp>
      <p:sp>
        <p:nvSpPr>
          <p:cNvPr id="26" name="TextBox 25">
            <a:hlinkClick r:id="rId7" action="ppaction://hlinksldjump"/>
          </p:cNvPr>
          <p:cNvSpPr txBox="1"/>
          <p:nvPr/>
        </p:nvSpPr>
        <p:spPr>
          <a:xfrm>
            <a:off x="7162661" y="3537526"/>
            <a:ext cx="1666658" cy="538609"/>
          </a:xfrm>
          <a:prstGeom prst="rect">
            <a:avLst/>
          </a:prstGeom>
          <a:solidFill>
            <a:schemeClr val="accent4">
              <a:lumMod val="20000"/>
              <a:lumOff val="80000"/>
            </a:schemeClr>
          </a:solidFill>
          <a:ln w="19050">
            <a:solidFill>
              <a:srgbClr val="0070C0"/>
            </a:solidFill>
          </a:ln>
        </p:spPr>
        <p:txBody>
          <a:bodyPr wrap="square" lIns="45711" tIns="22855" rIns="45711" bIns="22855"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9.B</a:t>
            </a:r>
          </a:p>
        </p:txBody>
      </p:sp>
      <p:sp>
        <p:nvSpPr>
          <p:cNvPr id="27" name="TextBox 26">
            <a:hlinkClick r:id="rId8" action="ppaction://hlinksldjump"/>
          </p:cNvPr>
          <p:cNvSpPr txBox="1"/>
          <p:nvPr/>
        </p:nvSpPr>
        <p:spPr>
          <a:xfrm>
            <a:off x="9175350" y="3537526"/>
            <a:ext cx="1666658" cy="538609"/>
          </a:xfrm>
          <a:prstGeom prst="rect">
            <a:avLst/>
          </a:prstGeom>
          <a:solidFill>
            <a:schemeClr val="accent4">
              <a:lumMod val="20000"/>
              <a:lumOff val="80000"/>
            </a:schemeClr>
          </a:solidFill>
          <a:ln w="19050">
            <a:solidFill>
              <a:srgbClr val="0070C0"/>
            </a:solidFill>
          </a:ln>
        </p:spPr>
        <p:txBody>
          <a:bodyPr wrap="square" lIns="45711" tIns="22855" rIns="45711" bIns="22855"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10.B</a:t>
            </a:r>
          </a:p>
        </p:txBody>
      </p:sp>
      <p:sp>
        <p:nvSpPr>
          <p:cNvPr id="28" name="TextBox 27">
            <a:hlinkClick r:id="rId9" action="ppaction://hlinksldjump"/>
          </p:cNvPr>
          <p:cNvSpPr txBox="1"/>
          <p:nvPr/>
        </p:nvSpPr>
        <p:spPr>
          <a:xfrm>
            <a:off x="9175350" y="2539426"/>
            <a:ext cx="1666658" cy="538609"/>
          </a:xfrm>
          <a:prstGeom prst="rect">
            <a:avLst/>
          </a:prstGeom>
          <a:solidFill>
            <a:schemeClr val="accent4">
              <a:lumMod val="20000"/>
              <a:lumOff val="80000"/>
            </a:schemeClr>
          </a:solidFill>
          <a:ln w="19050">
            <a:solidFill>
              <a:srgbClr val="0070C0"/>
            </a:solidFill>
          </a:ln>
        </p:spPr>
        <p:txBody>
          <a:bodyPr wrap="square" lIns="45711" tIns="22855" rIns="45711" bIns="22855"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5.D</a:t>
            </a:r>
          </a:p>
        </p:txBody>
      </p:sp>
      <p:sp>
        <p:nvSpPr>
          <p:cNvPr id="29" name="TextBox 28">
            <a:hlinkClick r:id="rId10" action="ppaction://hlinksldjump"/>
          </p:cNvPr>
          <p:cNvSpPr txBox="1"/>
          <p:nvPr/>
        </p:nvSpPr>
        <p:spPr>
          <a:xfrm>
            <a:off x="7162661" y="2539426"/>
            <a:ext cx="1666658" cy="538609"/>
          </a:xfrm>
          <a:prstGeom prst="rect">
            <a:avLst/>
          </a:prstGeom>
          <a:solidFill>
            <a:schemeClr val="accent4">
              <a:lumMod val="20000"/>
              <a:lumOff val="80000"/>
            </a:schemeClr>
          </a:solidFill>
          <a:ln w="19050">
            <a:solidFill>
              <a:srgbClr val="0070C0"/>
            </a:solidFill>
          </a:ln>
        </p:spPr>
        <p:txBody>
          <a:bodyPr wrap="square" lIns="45711" tIns="22855" rIns="45711" bIns="22855"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4.B</a:t>
            </a:r>
          </a:p>
        </p:txBody>
      </p:sp>
      <p:sp>
        <p:nvSpPr>
          <p:cNvPr id="30" name="TextBox 29">
            <a:hlinkClick r:id="rId8" action="ppaction://hlinksldjump"/>
          </p:cNvPr>
          <p:cNvSpPr txBox="1"/>
          <p:nvPr/>
        </p:nvSpPr>
        <p:spPr>
          <a:xfrm>
            <a:off x="5219813" y="2539426"/>
            <a:ext cx="1666658" cy="538609"/>
          </a:xfrm>
          <a:prstGeom prst="rect">
            <a:avLst/>
          </a:prstGeom>
          <a:solidFill>
            <a:schemeClr val="accent4">
              <a:lumMod val="20000"/>
              <a:lumOff val="80000"/>
            </a:schemeClr>
          </a:solidFill>
          <a:ln w="19050">
            <a:solidFill>
              <a:srgbClr val="0070C0"/>
            </a:solidFill>
          </a:ln>
        </p:spPr>
        <p:txBody>
          <a:bodyPr wrap="square" lIns="45711" tIns="22855" rIns="45711" bIns="22855"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3.A</a:t>
            </a:r>
          </a:p>
        </p:txBody>
      </p:sp>
      <p:sp>
        <p:nvSpPr>
          <p:cNvPr id="31" name="TextBox 30">
            <a:hlinkClick r:id="rId10" action="ppaction://hlinksldjump"/>
          </p:cNvPr>
          <p:cNvSpPr txBox="1"/>
          <p:nvPr/>
        </p:nvSpPr>
        <p:spPr>
          <a:xfrm>
            <a:off x="3153158" y="2508826"/>
            <a:ext cx="1666658" cy="538609"/>
          </a:xfrm>
          <a:prstGeom prst="rect">
            <a:avLst/>
          </a:prstGeom>
          <a:solidFill>
            <a:schemeClr val="accent4">
              <a:lumMod val="20000"/>
              <a:lumOff val="80000"/>
            </a:schemeClr>
          </a:solidFill>
          <a:ln w="19050">
            <a:solidFill>
              <a:srgbClr val="0070C0"/>
            </a:solidFill>
          </a:ln>
        </p:spPr>
        <p:txBody>
          <a:bodyPr wrap="square" lIns="45711" tIns="22855" rIns="45711" bIns="22855"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2.A</a:t>
            </a:r>
          </a:p>
        </p:txBody>
      </p:sp>
      <p:sp>
        <p:nvSpPr>
          <p:cNvPr id="32" name="TextBox 31">
            <a:hlinkClick r:id="rId11" action="ppaction://hlinksldjump"/>
          </p:cNvPr>
          <p:cNvSpPr txBox="1"/>
          <p:nvPr/>
        </p:nvSpPr>
        <p:spPr>
          <a:xfrm>
            <a:off x="1096026" y="4514851"/>
            <a:ext cx="1666658" cy="538609"/>
          </a:xfrm>
          <a:prstGeom prst="rect">
            <a:avLst/>
          </a:prstGeom>
          <a:solidFill>
            <a:schemeClr val="accent4">
              <a:lumMod val="20000"/>
              <a:lumOff val="80000"/>
            </a:schemeClr>
          </a:solidFill>
          <a:ln w="19050">
            <a:solidFill>
              <a:srgbClr val="0070C0"/>
            </a:solidFill>
          </a:ln>
        </p:spPr>
        <p:txBody>
          <a:bodyPr wrap="square" lIns="45711" tIns="22855" rIns="45711" bIns="22855"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11.D</a:t>
            </a:r>
          </a:p>
        </p:txBody>
      </p:sp>
      <p:sp>
        <p:nvSpPr>
          <p:cNvPr id="33" name="TextBox 32">
            <a:hlinkClick r:id="rId12" action="ppaction://hlinksldjump"/>
          </p:cNvPr>
          <p:cNvSpPr txBox="1"/>
          <p:nvPr/>
        </p:nvSpPr>
        <p:spPr>
          <a:xfrm>
            <a:off x="1096026" y="3525112"/>
            <a:ext cx="1666658" cy="538609"/>
          </a:xfrm>
          <a:prstGeom prst="rect">
            <a:avLst/>
          </a:prstGeom>
          <a:solidFill>
            <a:schemeClr val="accent4">
              <a:lumMod val="20000"/>
              <a:lumOff val="80000"/>
            </a:schemeClr>
          </a:solidFill>
          <a:ln w="19050">
            <a:solidFill>
              <a:srgbClr val="0070C0"/>
            </a:solidFill>
          </a:ln>
        </p:spPr>
        <p:txBody>
          <a:bodyPr wrap="square" lIns="45711" tIns="22855" rIns="45711" bIns="22855"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6.D</a:t>
            </a:r>
          </a:p>
        </p:txBody>
      </p:sp>
      <p:sp>
        <p:nvSpPr>
          <p:cNvPr id="34" name="TextBox 33">
            <a:hlinkClick r:id="rId12" action="ppaction://hlinksldjump"/>
          </p:cNvPr>
          <p:cNvSpPr txBox="1"/>
          <p:nvPr/>
        </p:nvSpPr>
        <p:spPr>
          <a:xfrm>
            <a:off x="1096026" y="2527876"/>
            <a:ext cx="1666658" cy="538609"/>
          </a:xfrm>
          <a:prstGeom prst="rect">
            <a:avLst/>
          </a:prstGeom>
          <a:solidFill>
            <a:schemeClr val="accent4">
              <a:lumMod val="20000"/>
              <a:lumOff val="80000"/>
            </a:schemeClr>
          </a:solidFill>
          <a:ln w="19050">
            <a:solidFill>
              <a:srgbClr val="0070C0"/>
            </a:solidFill>
          </a:ln>
        </p:spPr>
        <p:txBody>
          <a:bodyPr wrap="square" lIns="45711" tIns="22855" rIns="45711" bIns="22855"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1.C</a:t>
            </a:r>
          </a:p>
        </p:txBody>
      </p:sp>
      <p:sp>
        <p:nvSpPr>
          <p:cNvPr id="35" name="Action Button: Back or Previous 34">
            <a:hlinkClick r:id="rId3" action="ppaction://hlinksldjump" highlightClick="1"/>
          </p:cNvPr>
          <p:cNvSpPr/>
          <p:nvPr/>
        </p:nvSpPr>
        <p:spPr>
          <a:xfrm>
            <a:off x="11082986" y="6151421"/>
            <a:ext cx="452523" cy="42949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endParaRPr lang="en-US" sz="4300"/>
          </a:p>
        </p:txBody>
      </p:sp>
      <p:sp>
        <p:nvSpPr>
          <p:cNvPr id="36" name="Action Button: Forward or Next 35">
            <a:hlinkClick r:id="" action="ppaction://hlinkshowjump?jump=nextslide" highlightClick="1"/>
          </p:cNvPr>
          <p:cNvSpPr/>
          <p:nvPr/>
        </p:nvSpPr>
        <p:spPr>
          <a:xfrm>
            <a:off x="11563218" y="6160657"/>
            <a:ext cx="482864" cy="42025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endParaRPr lang="en-US" sz="4300"/>
          </a:p>
        </p:txBody>
      </p:sp>
      <p:sp>
        <p:nvSpPr>
          <p:cNvPr id="37" name="Rectangle 4">
            <a:extLst>
              <a:ext uri="{FF2B5EF4-FFF2-40B4-BE49-F238E27FC236}">
                <a16:creationId xmlns="" xmlns:a16="http://schemas.microsoft.com/office/drawing/2014/main" id="{C747A885-F2D1-409F-9DDA-9CB0AA9B9FF6}"/>
              </a:ext>
            </a:extLst>
          </p:cNvPr>
          <p:cNvSpPr>
            <a:spLocks noChangeArrowheads="1"/>
          </p:cNvSpPr>
          <p:nvPr/>
        </p:nvSpPr>
        <p:spPr bwMode="auto">
          <a:xfrm>
            <a:off x="318254" y="172339"/>
            <a:ext cx="11682477" cy="584757"/>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91422" tIns="45711" rIns="91422" bIns="45711" numCol="1" anchor="ctr" anchorCtr="0" compatLnSpc="1">
            <a:prstTxWarp prst="textNoShape">
              <a:avLst/>
            </a:prstTxWarp>
            <a:spAutoFit/>
          </a:bodyPr>
          <a:lstStyle/>
          <a:p>
            <a:pPr algn="ctr" defTabSz="914217" eaLnBrk="0" fontAlgn="base" hangingPunct="0">
              <a:spcBef>
                <a:spcPct val="0"/>
              </a:spcBef>
              <a:spcAft>
                <a:spcPct val="0"/>
              </a:spcAft>
            </a:pPr>
            <a:endParaRPr lang="en-US" altLang="en-US" sz="3200" b="1" dirty="0">
              <a:solidFill>
                <a:srgbClr val="0000CC"/>
              </a:solidFill>
              <a:latin typeface="Times New Roman" panose="02020603050405020304" pitchFamily="18" charset="0"/>
              <a:cs typeface="Times New Roman" panose="02020603050405020304" pitchFamily="18" charset="0"/>
            </a:endParaRPr>
          </a:p>
        </p:txBody>
      </p:sp>
      <p:sp>
        <p:nvSpPr>
          <p:cNvPr id="38" name="TextBox 37"/>
          <p:cNvSpPr txBox="1"/>
          <p:nvPr/>
        </p:nvSpPr>
        <p:spPr>
          <a:xfrm>
            <a:off x="305554" y="228600"/>
            <a:ext cx="11048636" cy="538609"/>
          </a:xfrm>
          <a:prstGeom prst="rect">
            <a:avLst/>
          </a:prstGeom>
          <a:noFill/>
        </p:spPr>
        <p:txBody>
          <a:bodyPr wrap="square" lIns="45711" tIns="22855" rIns="45711" bIns="22855"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CĐ_PHƯƠNG TRÌNH TIẾP TUYẾN </a:t>
            </a:r>
            <a:endParaRPr lang="en-US" sz="32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7073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47057" y="2653531"/>
            <a:ext cx="11892546" cy="4090169"/>
            <a:chOff x="184495" y="3636270"/>
            <a:chExt cx="11834900" cy="4481563"/>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 name="Group 5"/>
            <p:cNvGrpSpPr/>
            <p:nvPr/>
          </p:nvGrpSpPr>
          <p:grpSpPr>
            <a:xfrm>
              <a:off x="203200" y="3636270"/>
              <a:ext cx="2342698" cy="607011"/>
              <a:chOff x="1275608" y="6239450"/>
              <a:chExt cx="4592537" cy="1102911"/>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2" y="6239450"/>
                <a:ext cx="2799500" cy="1102911"/>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8" y="45025"/>
            <a:ext cx="11938265" cy="1344148"/>
            <a:chOff x="534987" y="1869705"/>
            <a:chExt cx="23340848"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537002" y="1653394"/>
                  <a:ext cx="2272835"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1</a:t>
                  </a:r>
                </a:p>
              </p:txBody>
            </p:sp>
          </p:grpSp>
        </p:grpSp>
        <mc:AlternateContent xmlns:mc="http://schemas.openxmlformats.org/markup-compatibility/2006" xmlns:a14="http://schemas.microsoft.com/office/drawing/2010/main">
          <mc:Choice Requires="a14">
            <p:sp>
              <p:nvSpPr>
                <p:cNvPr id="23" name="Rectangle 22"/>
                <p:cNvSpPr/>
                <p:nvPr/>
              </p:nvSpPr>
              <p:spPr>
                <a:xfrm>
                  <a:off x="2888286" y="2026501"/>
                  <a:ext cx="20987549" cy="19368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ctr" fontAlgn="base">
                    <a:buClr>
                      <a:srgbClr val="0000FF"/>
                    </a:buClr>
                    <a:tabLst>
                      <a:tab pos="629826" algn="l"/>
                    </a:tabLst>
                  </a:pPr>
                  <a:r>
                    <a:rPr lang="en-US" sz="2800" b="1" dirty="0" smtClean="0">
                      <a:latin typeface="Times New Roman" panose="02020603050405020304" pitchFamily="18" charset="0"/>
                      <a:cs typeface="Times New Roman" panose="02020603050405020304" pitchFamily="18" charset="0"/>
                    </a:rPr>
                    <a:t>Gọi</a:t>
                  </a:r>
                  <a:r>
                    <a:rPr lang="en-US" sz="2800" b="1" dirty="0">
                      <a:latin typeface="Times New Roman" panose="02020603050405020304" pitchFamily="18" charset="0"/>
                      <a:ea typeface="Yu Gothic" panose="020B0400000000000000" pitchFamily="34" charset="-128"/>
                    </a:rPr>
                    <a:t> </a:t>
                  </a:r>
                  <a14:m>
                    <m:oMath xmlns:m="http://schemas.openxmlformats.org/officeDocument/2006/math">
                      <m:r>
                        <a:rPr lang="en-US" sz="2800" b="1" i="1">
                          <a:latin typeface="Cambria Math" panose="02040503050406030204" pitchFamily="18" charset="0"/>
                          <a:ea typeface="Times New Roman" panose="02020603050405020304" pitchFamily="18" charset="0"/>
                        </a:rPr>
                        <m:t>𝑴</m:t>
                      </m:r>
                    </m:oMath>
                  </a14:m>
                  <a:r>
                    <a:rPr lang="en-US" sz="2800" b="1" dirty="0">
                      <a:latin typeface="Times New Roman" panose="02020603050405020304" pitchFamily="18" charset="0"/>
                      <a:ea typeface="Yu Gothic" panose="020B0400000000000000" pitchFamily="34" charset="-128"/>
                    </a:rPr>
                    <a:t> </a:t>
                  </a:r>
                  <a:r>
                    <a:rPr lang="en-US" sz="2800" b="1" dirty="0" err="1">
                      <a:latin typeface="Times New Roman" panose="02020603050405020304" pitchFamily="18" charset="0"/>
                      <a:ea typeface="Yu Gothic" panose="020B0400000000000000" pitchFamily="34" charset="-128"/>
                    </a:rPr>
                    <a:t>là</a:t>
                  </a:r>
                  <a:r>
                    <a:rPr lang="en-US" sz="2800" b="1" dirty="0">
                      <a:latin typeface="Times New Roman" panose="02020603050405020304" pitchFamily="18" charset="0"/>
                      <a:ea typeface="Yu Gothic" panose="020B0400000000000000" pitchFamily="34" charset="-128"/>
                    </a:rPr>
                    <a:t> </a:t>
                  </a:r>
                  <a:r>
                    <a:rPr lang="en-US" sz="2800" b="1" dirty="0" err="1">
                      <a:latin typeface="Times New Roman" panose="02020603050405020304" pitchFamily="18" charset="0"/>
                      <a:ea typeface="Yu Gothic" panose="020B0400000000000000" pitchFamily="34" charset="-128"/>
                    </a:rPr>
                    <a:t>giao</a:t>
                  </a:r>
                  <a:r>
                    <a:rPr lang="en-US" sz="2800" b="1" dirty="0">
                      <a:latin typeface="Times New Roman" panose="02020603050405020304" pitchFamily="18" charset="0"/>
                      <a:ea typeface="Yu Gothic" panose="020B0400000000000000" pitchFamily="34" charset="-128"/>
                    </a:rPr>
                    <a:t> </a:t>
                  </a:r>
                  <a:r>
                    <a:rPr lang="en-US" sz="2800" b="1" dirty="0" err="1">
                      <a:latin typeface="Times New Roman" panose="02020603050405020304" pitchFamily="18" charset="0"/>
                      <a:ea typeface="Yu Gothic" panose="020B0400000000000000" pitchFamily="34" charset="-128"/>
                    </a:rPr>
                    <a:t>điểm</a:t>
                  </a:r>
                  <a:r>
                    <a:rPr lang="en-US" sz="2800" b="1" dirty="0">
                      <a:latin typeface="Times New Roman" panose="02020603050405020304" pitchFamily="18" charset="0"/>
                      <a:ea typeface="Yu Gothic" panose="020B0400000000000000" pitchFamily="34" charset="-128"/>
                    </a:rPr>
                    <a:t> </a:t>
                  </a:r>
                  <a:r>
                    <a:rPr lang="en-US" sz="2800" b="1" dirty="0" err="1">
                      <a:latin typeface="Times New Roman" panose="02020603050405020304" pitchFamily="18" charset="0"/>
                      <a:ea typeface="Yu Gothic" panose="020B0400000000000000" pitchFamily="34" charset="-128"/>
                    </a:rPr>
                    <a:t>của</a:t>
                  </a:r>
                  <a:r>
                    <a:rPr lang="en-US" sz="2800" b="1" dirty="0">
                      <a:latin typeface="Times New Roman" panose="02020603050405020304" pitchFamily="18" charset="0"/>
                      <a:ea typeface="Yu Gothic" panose="020B0400000000000000" pitchFamily="34" charset="-128"/>
                    </a:rPr>
                    <a:t> </a:t>
                  </a:r>
                  <a:r>
                    <a:rPr lang="en-US" sz="2800" b="1" dirty="0" err="1">
                      <a:latin typeface="Times New Roman" panose="02020603050405020304" pitchFamily="18" charset="0"/>
                      <a:ea typeface="Yu Gothic" panose="020B0400000000000000" pitchFamily="34" charset="-128"/>
                    </a:rPr>
                    <a:t>trục</a:t>
                  </a:r>
                  <a:r>
                    <a:rPr lang="en-US" sz="2800" b="1" dirty="0">
                      <a:latin typeface="Times New Roman" panose="02020603050405020304" pitchFamily="18" charset="0"/>
                      <a:ea typeface="Yu Gothic" panose="020B0400000000000000" pitchFamily="34" charset="-128"/>
                    </a:rPr>
                    <a:t> </a:t>
                  </a:r>
                  <a:r>
                    <a:rPr lang="en-US" sz="2800" b="1" dirty="0" err="1">
                      <a:latin typeface="Times New Roman" panose="02020603050405020304" pitchFamily="18" charset="0"/>
                      <a:ea typeface="Yu Gothic" panose="020B0400000000000000" pitchFamily="34" charset="-128"/>
                    </a:rPr>
                    <a:t>tung</a:t>
                  </a:r>
                  <a:r>
                    <a:rPr lang="en-US" sz="2800" b="1" dirty="0">
                      <a:latin typeface="Times New Roman" panose="02020603050405020304" pitchFamily="18" charset="0"/>
                      <a:ea typeface="Yu Gothic" panose="020B0400000000000000" pitchFamily="34" charset="-128"/>
                    </a:rPr>
                    <a:t> </a:t>
                  </a:r>
                  <a:r>
                    <a:rPr lang="en-US" sz="2800" b="1" dirty="0" err="1">
                      <a:latin typeface="Times New Roman" panose="02020603050405020304" pitchFamily="18" charset="0"/>
                      <a:ea typeface="Yu Gothic" panose="020B0400000000000000" pitchFamily="34" charset="-128"/>
                    </a:rPr>
                    <a:t>với</a:t>
                  </a:r>
                  <a:r>
                    <a:rPr lang="en-US" sz="2800" b="1" dirty="0">
                      <a:latin typeface="Times New Roman" panose="02020603050405020304" pitchFamily="18" charset="0"/>
                      <a:ea typeface="Yu Gothic" panose="020B0400000000000000" pitchFamily="34" charset="-128"/>
                    </a:rPr>
                    <a:t> </a:t>
                  </a:r>
                  <a:r>
                    <a:rPr lang="en-US" sz="2800" b="1" dirty="0" err="1">
                      <a:latin typeface="Times New Roman" panose="02020603050405020304" pitchFamily="18" charset="0"/>
                      <a:ea typeface="Yu Gothic" panose="020B0400000000000000" pitchFamily="34" charset="-128"/>
                    </a:rPr>
                    <a:t>đồ</a:t>
                  </a:r>
                  <a:r>
                    <a:rPr lang="en-US" sz="2800" b="1" dirty="0">
                      <a:latin typeface="Times New Roman" panose="02020603050405020304" pitchFamily="18" charset="0"/>
                      <a:ea typeface="Yu Gothic" panose="020B0400000000000000" pitchFamily="34" charset="-128"/>
                    </a:rPr>
                    <a:t> </a:t>
                  </a:r>
                  <a:r>
                    <a:rPr lang="en-US" sz="2800" b="1" dirty="0" err="1">
                      <a:latin typeface="Times New Roman" panose="02020603050405020304" pitchFamily="18" charset="0"/>
                      <a:ea typeface="Yu Gothic" panose="020B0400000000000000" pitchFamily="34" charset="-128"/>
                    </a:rPr>
                    <a:t>thị</a:t>
                  </a:r>
                  <a:r>
                    <a:rPr lang="en-US" sz="2800" b="1" dirty="0">
                      <a:latin typeface="Times New Roman" panose="02020603050405020304" pitchFamily="18" charset="0"/>
                      <a:ea typeface="Yu Gothic" panose="020B0400000000000000" pitchFamily="34" charset="-128"/>
                    </a:rPr>
                    <a:t> </a:t>
                  </a:r>
                  <a:r>
                    <a:rPr lang="en-US" sz="2800" b="1" dirty="0" err="1">
                      <a:latin typeface="Times New Roman" panose="02020603050405020304" pitchFamily="18" charset="0"/>
                      <a:ea typeface="Yu Gothic" panose="020B0400000000000000" pitchFamily="34" charset="-128"/>
                    </a:rPr>
                    <a:t>hàm</a:t>
                  </a:r>
                  <a:r>
                    <a:rPr lang="en-US" sz="2800" b="1" dirty="0">
                      <a:latin typeface="Times New Roman" panose="02020603050405020304" pitchFamily="18" charset="0"/>
                      <a:ea typeface="Yu Gothic" panose="020B0400000000000000" pitchFamily="34" charset="-128"/>
                    </a:rPr>
                    <a:t> </a:t>
                  </a:r>
                  <a:r>
                    <a:rPr lang="en-US" sz="2800" b="1" dirty="0" err="1">
                      <a:latin typeface="Times New Roman" panose="02020603050405020304" pitchFamily="18" charset="0"/>
                      <a:ea typeface="Yu Gothic" panose="020B0400000000000000" pitchFamily="34" charset="-128"/>
                    </a:rPr>
                    <a:t>số</a:t>
                  </a:r>
                  <a:r>
                    <a:rPr lang="en-US" sz="2800" b="1" dirty="0">
                      <a:latin typeface="Times New Roman" panose="02020603050405020304" pitchFamily="18" charset="0"/>
                      <a:ea typeface="Yu Gothic" panose="020B0400000000000000" pitchFamily="34" charset="-128"/>
                    </a:rPr>
                    <a:t> </a:t>
                  </a:r>
                  <a14:m>
                    <m:oMath xmlns:m="http://schemas.openxmlformats.org/officeDocument/2006/math">
                      <m:d>
                        <m:dPr>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𝑪</m:t>
                          </m:r>
                        </m:e>
                      </m:d>
                      <m:r>
                        <a:rPr lang="en-US" sz="2800" b="1" i="1">
                          <a:latin typeface="Cambria Math" panose="02040503050406030204" pitchFamily="18" charset="0"/>
                          <a:ea typeface="Times New Roman" panose="02020603050405020304" pitchFamily="18" charset="0"/>
                        </a:rPr>
                        <m:t>:</m:t>
                      </m:r>
                    </m:oMath>
                  </a14:m>
                  <a:endParaRPr lang="en-US" sz="2800" b="1" i="1" dirty="0" smtClean="0">
                    <a:latin typeface="Cambria Math" panose="02040503050406030204" pitchFamily="18" charset="0"/>
                    <a:ea typeface="Times New Roman" panose="02020603050405020304" pitchFamily="18" charset="0"/>
                  </a:endParaRPr>
                </a:p>
                <a:p>
                  <a:pPr algn="ctr" fontAlgn="base">
                    <a:buClr>
                      <a:srgbClr val="0000FF"/>
                    </a:buClr>
                    <a:tabLst>
                      <a:tab pos="629826" algn="l"/>
                    </a:tabLst>
                  </a:pPr>
                  <a14:m>
                    <m:oMath xmlns:m="http://schemas.openxmlformats.org/officeDocument/2006/math">
                      <m:r>
                        <a:rPr lang="en-US" sz="2800" b="1" i="1">
                          <a:latin typeface="Cambria Math" panose="02040503050406030204" pitchFamily="18" charset="0"/>
                          <a:ea typeface="Times New Roman" panose="02020603050405020304" pitchFamily="18" charset="0"/>
                        </a:rPr>
                        <m:t>𝒚</m:t>
                      </m:r>
                      <m:r>
                        <a:rPr lang="en-US" sz="2800" b="1" i="1">
                          <a:latin typeface="Cambria Math" panose="02040503050406030204" pitchFamily="18" charset="0"/>
                          <a:ea typeface="Times New Roman" panose="02020603050405020304" pitchFamily="18" charset="0"/>
                        </a:rPr>
                        <m:t>=</m:t>
                      </m:r>
                      <m:rad>
                        <m:radPr>
                          <m:degHide m:val="on"/>
                          <m:ctrlPr>
                            <a:rPr lang="en-US" sz="2800" b="1" i="1">
                              <a:latin typeface="Cambria Math"/>
                              <a:ea typeface="Times New Roman" panose="02020603050405020304" pitchFamily="18" charset="0"/>
                            </a:rPr>
                          </m:ctrlPr>
                        </m:radPr>
                        <m:deg/>
                        <m:e>
                          <m:sSup>
                            <m:sSupPr>
                              <m:ctrlPr>
                                <a:rPr lang="en-US" sz="2800" b="1" i="1">
                                  <a:latin typeface="Cambria Math"/>
                                  <a:ea typeface="Times New Roman" panose="02020603050405020304" pitchFamily="18" charset="0"/>
                                </a:rPr>
                              </m:ctrlPr>
                            </m:sSupPr>
                            <m:e>
                              <m:r>
                                <a:rPr lang="en-US" sz="2800" b="1" i="1">
                                  <a:latin typeface="Cambria Math" panose="02040503050406030204" pitchFamily="18" charset="0"/>
                                  <a:ea typeface="Times New Roman" panose="02020603050405020304" pitchFamily="18" charset="0"/>
                                </a:rPr>
                                <m:t>𝒙</m:t>
                              </m:r>
                            </m:e>
                            <m:sup>
                              <m:r>
                                <a:rPr lang="en-US" sz="2800" b="1" i="1">
                                  <a:latin typeface="Cambria Math" panose="02040503050406030204" pitchFamily="18" charset="0"/>
                                  <a:ea typeface="Times New Roman" panose="02020603050405020304" pitchFamily="18" charset="0"/>
                                </a:rPr>
                                <m:t>𝟐</m:t>
                              </m:r>
                            </m:sup>
                          </m:sSup>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e>
                      </m:rad>
                    </m:oMath>
                  </a14:m>
                  <a:r>
                    <a:rPr lang="en-US" sz="2800" b="1" dirty="0">
                      <a:latin typeface="Times New Roman" panose="02020603050405020304" pitchFamily="18" charset="0"/>
                      <a:ea typeface="Yu Gothic" panose="020B0400000000000000" pitchFamily="34" charset="-128"/>
                    </a:rPr>
                    <a:t>. </a:t>
                  </a:r>
                  <a:r>
                    <a:rPr lang="en-US" sz="2800" b="1" dirty="0" err="1">
                      <a:latin typeface="Times New Roman" panose="02020603050405020304" pitchFamily="18" charset="0"/>
                      <a:ea typeface="Yu Gothic" panose="020B0400000000000000" pitchFamily="34" charset="-128"/>
                    </a:rPr>
                    <a:t>Tiếp</a:t>
                  </a:r>
                  <a:r>
                    <a:rPr lang="en-US" sz="2800" b="1" dirty="0">
                      <a:latin typeface="Times New Roman" panose="02020603050405020304" pitchFamily="18" charset="0"/>
                      <a:ea typeface="Yu Gothic" panose="020B0400000000000000" pitchFamily="34" charset="-128"/>
                    </a:rPr>
                    <a:t> </a:t>
                  </a:r>
                  <a:r>
                    <a:rPr lang="en-US" sz="2800" b="1" dirty="0" err="1">
                      <a:latin typeface="Times New Roman" panose="02020603050405020304" pitchFamily="18" charset="0"/>
                      <a:ea typeface="Yu Gothic" panose="020B0400000000000000" pitchFamily="34" charset="-128"/>
                    </a:rPr>
                    <a:t>tuyến</a:t>
                  </a:r>
                  <a:r>
                    <a:rPr lang="en-US" sz="2800" b="1" dirty="0">
                      <a:latin typeface="Times New Roman" panose="02020603050405020304" pitchFamily="18" charset="0"/>
                      <a:ea typeface="Yu Gothic" panose="020B0400000000000000" pitchFamily="34" charset="-128"/>
                    </a:rPr>
                    <a:t> </a:t>
                  </a:r>
                  <a:r>
                    <a:rPr lang="en-US" sz="2800" b="1" dirty="0" err="1">
                      <a:latin typeface="Times New Roman" panose="02020603050405020304" pitchFamily="18" charset="0"/>
                      <a:ea typeface="Yu Gothic" panose="020B0400000000000000" pitchFamily="34" charset="-128"/>
                    </a:rPr>
                    <a:t>của</a:t>
                  </a:r>
                  <a:r>
                    <a:rPr lang="en-US" sz="2800" b="1" dirty="0">
                      <a:latin typeface="Times New Roman" panose="02020603050405020304" pitchFamily="18" charset="0"/>
                      <a:ea typeface="Yu Gothic" panose="020B0400000000000000" pitchFamily="34" charset="-128"/>
                    </a:rPr>
                    <a:t> </a:t>
                  </a:r>
                  <a14:m>
                    <m:oMath xmlns:m="http://schemas.openxmlformats.org/officeDocument/2006/math">
                      <m:d>
                        <m:dPr>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𝑪</m:t>
                          </m:r>
                        </m:e>
                      </m:d>
                    </m:oMath>
                  </a14:m>
                  <a:r>
                    <a:rPr lang="en-US" sz="2800" b="1" dirty="0">
                      <a:latin typeface="Times New Roman" panose="02020603050405020304" pitchFamily="18" charset="0"/>
                      <a:ea typeface="Yu Gothic" panose="020B0400000000000000" pitchFamily="34" charset="-128"/>
                    </a:rPr>
                    <a:t> </a:t>
                  </a:r>
                  <a:r>
                    <a:rPr lang="en-US" sz="2800" b="1" dirty="0" err="1">
                      <a:latin typeface="Times New Roman" panose="02020603050405020304" pitchFamily="18" charset="0"/>
                      <a:ea typeface="Yu Gothic" panose="020B0400000000000000" pitchFamily="34" charset="-128"/>
                    </a:rPr>
                    <a:t>tại</a:t>
                  </a:r>
                  <a:r>
                    <a:rPr lang="en-US" sz="2800" b="1" dirty="0">
                      <a:latin typeface="Times New Roman" panose="02020603050405020304" pitchFamily="18" charset="0"/>
                      <a:ea typeface="Yu Gothic" panose="020B0400000000000000" pitchFamily="34" charset="-128"/>
                    </a:rPr>
                    <a:t> </a:t>
                  </a:r>
                  <a14:m>
                    <m:oMath xmlns:m="http://schemas.openxmlformats.org/officeDocument/2006/math">
                      <m:r>
                        <a:rPr lang="en-US" sz="2800" b="1" i="1">
                          <a:latin typeface="Cambria Math" panose="02040503050406030204" pitchFamily="18" charset="0"/>
                          <a:ea typeface="Times New Roman" panose="02020603050405020304" pitchFamily="18" charset="0"/>
                        </a:rPr>
                        <m:t>𝑴</m:t>
                      </m:r>
                    </m:oMath>
                  </a14:m>
                  <a:r>
                    <a:rPr lang="en-US" sz="2800" b="1" dirty="0">
                      <a:latin typeface="Times New Roman" panose="02020603050405020304" pitchFamily="18" charset="0"/>
                      <a:ea typeface="Yu Gothic" panose="020B0400000000000000" pitchFamily="34" charset="-128"/>
                    </a:rPr>
                    <a:t> </a:t>
                  </a:r>
                  <a:r>
                    <a:rPr lang="en-US" sz="2800" b="1" dirty="0" err="1">
                      <a:latin typeface="Times New Roman" panose="02020603050405020304" pitchFamily="18" charset="0"/>
                      <a:ea typeface="Yu Gothic" panose="020B0400000000000000" pitchFamily="34" charset="-128"/>
                    </a:rPr>
                    <a:t>có</a:t>
                  </a:r>
                  <a:r>
                    <a:rPr lang="en-US" sz="2800" b="1" dirty="0">
                      <a:latin typeface="Times New Roman" panose="02020603050405020304" pitchFamily="18" charset="0"/>
                      <a:ea typeface="Yu Gothic" panose="020B0400000000000000" pitchFamily="34" charset="-128"/>
                    </a:rPr>
                    <a:t> </a:t>
                  </a:r>
                  <a:r>
                    <a:rPr lang="en-US" sz="2800" b="1" dirty="0" err="1">
                      <a:latin typeface="Times New Roman" panose="02020603050405020304" pitchFamily="18" charset="0"/>
                      <a:ea typeface="Yu Gothic" panose="020B0400000000000000" pitchFamily="34" charset="-128"/>
                    </a:rPr>
                    <a:t>phương</a:t>
                  </a:r>
                  <a:r>
                    <a:rPr lang="en-US" sz="2800" b="1" dirty="0">
                      <a:latin typeface="Times New Roman" panose="02020603050405020304" pitchFamily="18" charset="0"/>
                      <a:ea typeface="Yu Gothic" panose="020B0400000000000000" pitchFamily="34" charset="-128"/>
                    </a:rPr>
                    <a:t> </a:t>
                  </a:r>
                  <a:r>
                    <a:rPr lang="en-US" sz="2800" b="1" dirty="0" err="1">
                      <a:latin typeface="Times New Roman" panose="02020603050405020304" pitchFamily="18" charset="0"/>
                      <a:ea typeface="Yu Gothic" panose="020B0400000000000000" pitchFamily="34" charset="-128"/>
                    </a:rPr>
                    <a:t>trình</a:t>
                  </a:r>
                  <a:r>
                    <a:rPr lang="en-US" sz="2800" b="1" dirty="0">
                      <a:latin typeface="Times New Roman" panose="02020603050405020304" pitchFamily="18" charset="0"/>
                      <a:ea typeface="Yu Gothic" panose="020B0400000000000000" pitchFamily="34" charset="-128"/>
                    </a:rPr>
                    <a:t> </a:t>
                  </a:r>
                  <a:r>
                    <a:rPr lang="en-US" sz="2800" b="1" dirty="0" err="1" smtClean="0">
                      <a:latin typeface="Times New Roman" panose="02020603050405020304" pitchFamily="18" charset="0"/>
                      <a:ea typeface="Yu Gothic" panose="020B0400000000000000" pitchFamily="34" charset="-128"/>
                    </a:rPr>
                    <a:t>là</a:t>
                  </a:r>
                  <a:endParaRPr lang="en-US" sz="3000" dirty="0">
                    <a:latin typeface="+mj-lt"/>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2888286" y="2026501"/>
                  <a:ext cx="20987549" cy="1936828"/>
                </a:xfrm>
                <a:prstGeom prst="rect">
                  <a:avLst/>
                </a:prstGeom>
                <a:blipFill rotWithShape="1">
                  <a:blip r:embed="rId3"/>
                  <a:stretch>
                    <a:fillRect t="-1587" b="-95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247182" y="1501340"/>
            <a:ext cx="11838141" cy="938294"/>
            <a:chOff x="247181" y="1501340"/>
            <a:chExt cx="11838141" cy="938294"/>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4" name="TextBox 53"/>
                  <p:cNvSpPr txBox="1"/>
                  <p:nvPr/>
                </p:nvSpPr>
                <p:spPr>
                  <a:xfrm>
                    <a:off x="6108332" y="1732392"/>
                    <a:ext cx="2280848" cy="51502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𝑦</m:t>
                          </m:r>
                          <m:r>
                            <a:rPr lang="vi-VN" sz="3000" smtClean="0">
                              <a:latin typeface="Cambria Math" panose="02040503050406030204" pitchFamily="18" charset="0"/>
                            </a:rPr>
                            <m:t>=</m:t>
                          </m:r>
                          <m:r>
                            <a:rPr lang="en-US" sz="3000" b="0" i="1" smtClean="0">
                              <a:latin typeface="Cambria Math"/>
                            </a:rPr>
                            <m:t>−</m:t>
                          </m:r>
                          <m:r>
                            <a:rPr lang="en-US" sz="3000" b="0" i="1" smtClean="0">
                              <a:latin typeface="Cambria Math"/>
                            </a:rPr>
                            <m:t>𝑥</m:t>
                          </m:r>
                          <m:r>
                            <a:rPr lang="en-US" sz="3000" b="0" i="1" smtClean="0">
                              <a:latin typeface="Cambria Math"/>
                            </a:rPr>
                            <m:t>+1</m:t>
                          </m:r>
                          <m:r>
                            <m:rPr>
                              <m:nor/>
                            </m:rPr>
                            <a:rPr lang="vi-VN" sz="3000" dirty="0"/>
                            <m:t>.</m:t>
                          </m:r>
                        </m:oMath>
                      </m:oMathPara>
                    </a14:m>
                    <a:endParaRPr lang="en-US" sz="3000" dirty="0">
                      <a:latin typeface="Times New Roman" panose="02020603050405020304" pitchFamily="18" charset="0"/>
                      <a:cs typeface="Times New Roman" panose="02020603050405020304" pitchFamily="18"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108332" y="1732392"/>
                    <a:ext cx="2280848" cy="515020"/>
                  </a:xfrm>
                  <a:prstGeom prst="rect">
                    <a:avLst/>
                  </a:prstGeom>
                  <a:blipFill rotWithShape="1">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6"/>
              <a:ext cx="3090381" cy="938288"/>
              <a:chOff x="5537206" y="1557992"/>
              <a:chExt cx="3079904" cy="872270"/>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8" name="TextBox 57"/>
                  <p:cNvSpPr txBox="1"/>
                  <p:nvPr/>
                </p:nvSpPr>
                <p:spPr>
                  <a:xfrm>
                    <a:off x="5978841" y="1767772"/>
                    <a:ext cx="2464400" cy="662490"/>
                  </a:xfrm>
                  <a:prstGeom prst="rect">
                    <a:avLst/>
                  </a:prstGeom>
                  <a:noFill/>
                </p:spPr>
                <p:txBody>
                  <a:bodyPr wrap="square" rtlCol="0">
                    <a:spAutoFit/>
                  </a:bodyPr>
                  <a:lstStyle>
                    <a:defPPr>
                      <a:defRPr lang="vi-VN"/>
                    </a:defPPr>
                    <a:lvl1pPr>
                      <a:defRPr sz="3200" i="1">
                        <a:solidFill>
                          <a:schemeClr val="bg1"/>
                        </a:solidFill>
                      </a:defRPr>
                    </a:lvl1pPr>
                  </a:lstStyle>
                  <a:p>
                    <a:pPr algn="ctr"/>
                    <a14:m>
                      <m:oMath xmlns:m="http://schemas.openxmlformats.org/officeDocument/2006/math">
                        <m:r>
                          <a:rPr lang="en-US" sz="2800" b="1" smtClean="0">
                            <a:solidFill>
                              <a:schemeClr val="bg1"/>
                            </a:solidFill>
                            <a:latin typeface="Cambria Math" panose="02040503050406030204" pitchFamily="18" charset="0"/>
                            <a:ea typeface="Times New Roman" panose="02020603050405020304" pitchFamily="18" charset="0"/>
                          </a:rPr>
                          <m:t>𝒚</m:t>
                        </m:r>
                        <m:r>
                          <a:rPr lang="en-US" sz="2800" b="1" smtClean="0">
                            <a:solidFill>
                              <a:schemeClr val="bg1"/>
                            </a:solidFill>
                            <a:latin typeface="Cambria Math" panose="02040503050406030204" pitchFamily="18" charset="0"/>
                            <a:ea typeface="Times New Roman" panose="02020603050405020304" pitchFamily="18" charset="0"/>
                          </a:rPr>
                          <m:t>=</m:t>
                        </m:r>
                        <m:r>
                          <a:rPr lang="en-US" sz="2800" b="1" i="1" smtClean="0">
                            <a:solidFill>
                              <a:schemeClr val="bg1"/>
                            </a:solidFill>
                            <a:latin typeface="Cambria Math"/>
                            <a:ea typeface="Times New Roman" panose="02020603050405020304" pitchFamily="18" charset="0"/>
                          </a:rPr>
                          <m:t>−</m:t>
                        </m:r>
                        <m:f>
                          <m:fPr>
                            <m:ctrlPr>
                              <a:rPr lang="en-US" sz="2800" b="1" i="1">
                                <a:solidFill>
                                  <a:schemeClr val="bg1"/>
                                </a:solidFill>
                                <a:latin typeface="Cambria Math"/>
                                <a:ea typeface="Times New Roman" panose="02020603050405020304" pitchFamily="18" charset="0"/>
                              </a:rPr>
                            </m:ctrlPr>
                          </m:fPr>
                          <m:num>
                            <m:r>
                              <a:rPr lang="en-US" sz="2800" b="1">
                                <a:solidFill>
                                  <a:schemeClr val="bg1"/>
                                </a:solidFill>
                                <a:latin typeface="Cambria Math" panose="02040503050406030204" pitchFamily="18" charset="0"/>
                                <a:ea typeface="Times New Roman" panose="02020603050405020304" pitchFamily="18" charset="0"/>
                              </a:rPr>
                              <m:t>𝟏</m:t>
                            </m:r>
                          </m:num>
                          <m:den>
                            <m:r>
                              <a:rPr lang="en-US" sz="2800" b="1">
                                <a:solidFill>
                                  <a:schemeClr val="bg1"/>
                                </a:solidFill>
                                <a:latin typeface="Cambria Math" panose="02040503050406030204" pitchFamily="18" charset="0"/>
                                <a:ea typeface="Times New Roman" panose="02020603050405020304" pitchFamily="18" charset="0"/>
                              </a:rPr>
                              <m:t>𝟐</m:t>
                            </m:r>
                          </m:den>
                        </m:f>
                        <m:r>
                          <a:rPr lang="en-US" sz="2800" b="1">
                            <a:solidFill>
                              <a:schemeClr val="bg1"/>
                            </a:solidFill>
                            <a:latin typeface="Cambria Math" panose="02040503050406030204" pitchFamily="18" charset="0"/>
                            <a:ea typeface="Times New Roman" panose="02020603050405020304" pitchFamily="18" charset="0"/>
                          </a:rPr>
                          <m:t>𝒙</m:t>
                        </m:r>
                        <m:r>
                          <a:rPr lang="en-US" sz="2800" b="1">
                            <a:solidFill>
                              <a:schemeClr val="bg1"/>
                            </a:solidFill>
                            <a:latin typeface="Cambria Math" panose="02040503050406030204" pitchFamily="18" charset="0"/>
                            <a:ea typeface="Times New Roman" panose="02020603050405020304" pitchFamily="18" charset="0"/>
                          </a:rPr>
                          <m:t>+</m:t>
                        </m:r>
                        <m:r>
                          <a:rPr lang="en-US" sz="2800" b="1">
                            <a:solidFill>
                              <a:schemeClr val="bg1"/>
                            </a:solidFill>
                            <a:latin typeface="Cambria Math" panose="02040503050406030204" pitchFamily="18" charset="0"/>
                            <a:ea typeface="Times New Roman" panose="02020603050405020304" pitchFamily="18" charset="0"/>
                          </a:rPr>
                          <m:t>𝟏</m:t>
                        </m:r>
                      </m:oMath>
                    </a14:m>
                    <a:r>
                      <a:rPr lang="en-US" sz="2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endParaRPr lang="en-US" sz="30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5978841" y="1767772"/>
                    <a:ext cx="2464400" cy="662490"/>
                  </a:xfrm>
                  <a:prstGeom prst="rect">
                    <a:avLst/>
                  </a:prstGeom>
                  <a:blipFill rotWithShape="1">
                    <a:blip r:embed="rId5"/>
                    <a:stretch>
                      <a:fillRect r="-2222" b="-9402"/>
                    </a:stretch>
                  </a:blipFill>
                </p:spPr>
                <p:txBody>
                  <a:bodyPr/>
                  <a:lstStyle/>
                  <a:p>
                    <a:r>
                      <a:rPr lang="en-US">
                        <a:noFill/>
                      </a:rPr>
                      <a:t> </a:t>
                    </a:r>
                  </a:p>
                </p:txBody>
              </p:sp>
            </mc:Fallback>
          </mc:AlternateContent>
        </p:grpSp>
        <p:grpSp>
          <p:nvGrpSpPr>
            <p:cNvPr id="4" name="Group 3"/>
            <p:cNvGrpSpPr/>
            <p:nvPr/>
          </p:nvGrpSpPr>
          <p:grpSpPr>
            <a:xfrm>
              <a:off x="6079021" y="1501344"/>
              <a:ext cx="3090381" cy="922839"/>
              <a:chOff x="5537206" y="1557992"/>
              <a:chExt cx="3079904" cy="857907"/>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48" name="TextBox 47"/>
                  <p:cNvSpPr txBox="1"/>
                  <p:nvPr/>
                </p:nvSpPr>
                <p:spPr>
                  <a:xfrm>
                    <a:off x="6123623" y="1753409"/>
                    <a:ext cx="2280848" cy="662490"/>
                  </a:xfrm>
                  <a:prstGeom prst="rect">
                    <a:avLst/>
                  </a:prstGeom>
                  <a:noFill/>
                </p:spPr>
                <p:txBody>
                  <a:bodyPr wrap="square" rtlCol="0">
                    <a:spAutoFit/>
                  </a:bodyPr>
                  <a:lstStyle>
                    <a:defPPr>
                      <a:defRPr lang="vi-VN"/>
                    </a:defPPr>
                    <a:lvl1pPr>
                      <a:defRPr sz="3200" i="1">
                        <a:solidFill>
                          <a:schemeClr val="bg1"/>
                        </a:solidFill>
                      </a:defRPr>
                    </a:lvl1pPr>
                  </a:lstStyle>
                  <a:p>
                    <a:pPr algn="ctr"/>
                    <a14:m>
                      <m:oMath xmlns:m="http://schemas.openxmlformats.org/officeDocument/2006/math">
                        <m:r>
                          <a:rPr lang="en-US" sz="2800" b="1" smtClean="0">
                            <a:solidFill>
                              <a:schemeClr val="bg1"/>
                            </a:solidFill>
                            <a:latin typeface="Cambria Math" panose="02040503050406030204" pitchFamily="18" charset="0"/>
                            <a:ea typeface="Times New Roman" panose="02020603050405020304" pitchFamily="18" charset="0"/>
                          </a:rPr>
                          <m:t>𝒚</m:t>
                        </m:r>
                        <m:r>
                          <a:rPr lang="en-US" sz="2800" b="1" smtClean="0">
                            <a:solidFill>
                              <a:schemeClr val="bg1"/>
                            </a:solidFill>
                            <a:latin typeface="Cambria Math" panose="02040503050406030204" pitchFamily="18" charset="0"/>
                            <a:ea typeface="Times New Roman" panose="02020603050405020304" pitchFamily="18" charset="0"/>
                          </a:rPr>
                          <m:t>=</m:t>
                        </m:r>
                        <m:f>
                          <m:fPr>
                            <m:ctrlPr>
                              <a:rPr lang="en-US" sz="2800" b="1" i="1">
                                <a:solidFill>
                                  <a:schemeClr val="bg1"/>
                                </a:solidFill>
                                <a:latin typeface="Cambria Math"/>
                                <a:ea typeface="Times New Roman" panose="02020603050405020304" pitchFamily="18" charset="0"/>
                              </a:rPr>
                            </m:ctrlPr>
                          </m:fPr>
                          <m:num>
                            <m:r>
                              <a:rPr lang="en-US" sz="2800" b="1">
                                <a:solidFill>
                                  <a:schemeClr val="bg1"/>
                                </a:solidFill>
                                <a:latin typeface="Cambria Math" panose="02040503050406030204" pitchFamily="18" charset="0"/>
                                <a:ea typeface="Times New Roman" panose="02020603050405020304" pitchFamily="18" charset="0"/>
                              </a:rPr>
                              <m:t>𝟏</m:t>
                            </m:r>
                          </m:num>
                          <m:den>
                            <m:r>
                              <a:rPr lang="en-US" sz="2800" b="1">
                                <a:solidFill>
                                  <a:schemeClr val="bg1"/>
                                </a:solidFill>
                                <a:latin typeface="Cambria Math" panose="02040503050406030204" pitchFamily="18" charset="0"/>
                                <a:ea typeface="Times New Roman" panose="02020603050405020304" pitchFamily="18" charset="0"/>
                              </a:rPr>
                              <m:t>𝟐</m:t>
                            </m:r>
                          </m:den>
                        </m:f>
                        <m:r>
                          <a:rPr lang="en-US" sz="2800" b="1">
                            <a:solidFill>
                              <a:schemeClr val="bg1"/>
                            </a:solidFill>
                            <a:latin typeface="Cambria Math" panose="02040503050406030204" pitchFamily="18" charset="0"/>
                            <a:ea typeface="Times New Roman" panose="02020603050405020304" pitchFamily="18" charset="0"/>
                          </a:rPr>
                          <m:t>𝒙</m:t>
                        </m:r>
                        <m:r>
                          <a:rPr lang="en-US" sz="2800" b="1">
                            <a:solidFill>
                              <a:schemeClr val="bg1"/>
                            </a:solidFill>
                            <a:latin typeface="Cambria Math" panose="02040503050406030204" pitchFamily="18" charset="0"/>
                            <a:ea typeface="Times New Roman" panose="02020603050405020304" pitchFamily="18" charset="0"/>
                          </a:rPr>
                          <m:t>+</m:t>
                        </m:r>
                        <m:r>
                          <a:rPr lang="en-US" sz="2800" b="1">
                            <a:solidFill>
                              <a:schemeClr val="bg1"/>
                            </a:solidFill>
                            <a:latin typeface="Cambria Math" panose="02040503050406030204" pitchFamily="18" charset="0"/>
                            <a:ea typeface="Times New Roman" panose="02020603050405020304" pitchFamily="18" charset="0"/>
                          </a:rPr>
                          <m:t>𝟏</m:t>
                        </m:r>
                      </m:oMath>
                    </a14:m>
                    <a:r>
                      <a:rPr lang="en-US" sz="2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endParaRPr lang="en-US" sz="30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6123623" y="1753409"/>
                    <a:ext cx="2280848" cy="662490"/>
                  </a:xfrm>
                  <a:prstGeom prst="rect">
                    <a:avLst/>
                  </a:prstGeom>
                  <a:blipFill rotWithShape="1">
                    <a:blip r:embed="rId6"/>
                    <a:stretch>
                      <a:fillRect b="-9402"/>
                    </a:stretch>
                  </a:blipFill>
                </p:spPr>
                <p:txBody>
                  <a:bodyPr/>
                  <a:lstStyle/>
                  <a:p>
                    <a:r>
                      <a:rPr lang="en-US">
                        <a:noFill/>
                      </a:rPr>
                      <a:t> </a:t>
                    </a:r>
                  </a:p>
                </p:txBody>
              </p:sp>
            </mc:Fallback>
          </mc:AlternateContent>
        </p:grpSp>
        <p:grpSp>
          <p:nvGrpSpPr>
            <p:cNvPr id="59" name="Group 58"/>
            <p:cNvGrpSpPr/>
            <p:nvPr/>
          </p:nvGrpSpPr>
          <p:grpSpPr>
            <a:xfrm>
              <a:off x="8994941" y="1501345"/>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2" name="TextBox 61"/>
                  <p:cNvSpPr txBox="1"/>
                  <p:nvPr/>
                </p:nvSpPr>
                <p:spPr>
                  <a:xfrm>
                    <a:off x="6078059" y="1779051"/>
                    <a:ext cx="2493487" cy="5150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𝑦</m:t>
                          </m:r>
                          <m:r>
                            <a:rPr lang="en-US" sz="3000" b="0" i="1" smtClean="0">
                              <a:latin typeface="Cambria Math"/>
                            </a:rPr>
                            <m:t>=</m:t>
                          </m:r>
                          <m:r>
                            <a:rPr lang="en-US" sz="3000" b="0" i="1" smtClean="0">
                              <a:latin typeface="Cambria Math"/>
                            </a:rPr>
                            <m:t>𝑥</m:t>
                          </m:r>
                          <m:r>
                            <a:rPr lang="en-US" sz="3000" b="0" i="1" smtClean="0">
                              <a:latin typeface="Cambria Math"/>
                            </a:rPr>
                            <m:t>+1</m:t>
                          </m:r>
                          <m:r>
                            <m:rPr>
                              <m:nor/>
                            </m:rPr>
                            <a:rPr lang="vi-VN" sz="3000" dirty="0"/>
                            <m:t>.</m:t>
                          </m:r>
                        </m:oMath>
                      </m:oMathPara>
                    </a14:m>
                    <a:endParaRPr lang="en-US" sz="3000" dirty="0">
                      <a:latin typeface="Times New Roman" panose="02020603050405020304" pitchFamily="18" charset="0"/>
                      <a:cs typeface="Times New Roman" panose="02020603050405020304" pitchFamily="18"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6078059" y="1779051"/>
                    <a:ext cx="2493487" cy="515019"/>
                  </a:xfrm>
                  <a:prstGeom prst="rect">
                    <a:avLst/>
                  </a:prstGeom>
                  <a:blipFill rotWithShape="1">
                    <a:blip r:embed="rId7"/>
                    <a:stretch>
                      <a:fillRect/>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mc:AlternateContent xmlns:mc="http://schemas.openxmlformats.org/markup-compatibility/2006" xmlns:a14="http://schemas.microsoft.com/office/drawing/2010/main">
        <mc:Choice Requires="a14">
          <p:sp>
            <p:nvSpPr>
              <p:cNvPr id="11" name="Rectangle 10">
                <a:extLst>
                  <a:ext uri="{FF2B5EF4-FFF2-40B4-BE49-F238E27FC236}">
                    <a16:creationId xmlns="" xmlns:a16="http://schemas.microsoft.com/office/drawing/2014/main" id="{4DF6BDC0-6428-4CE0-BC27-46AA227F7389}"/>
                  </a:ext>
                </a:extLst>
              </p:cNvPr>
              <p:cNvSpPr/>
              <p:nvPr/>
            </p:nvSpPr>
            <p:spPr>
              <a:xfrm>
                <a:off x="2667447" y="2944309"/>
                <a:ext cx="3713242" cy="1178133"/>
              </a:xfrm>
              <a:prstGeom prst="rect">
                <a:avLst/>
              </a:prstGeom>
            </p:spPr>
            <p:txBody>
              <a:bodyPr wrap="none" lIns="45711" tIns="22855" rIns="45711" bIns="22855">
                <a:spAutoFit/>
              </a:bodyPr>
              <a:lstStyle/>
              <a:p>
                <a:pPr/>
                <a14:m>
                  <m:oMathPara xmlns:m="http://schemas.openxmlformats.org/officeDocument/2006/math">
                    <m:oMathParaPr>
                      <m:jc m:val="centerGroup"/>
                    </m:oMathParaPr>
                    <m:oMath xmlns:m="http://schemas.openxmlformats.org/officeDocument/2006/math">
                      <m:sSup>
                        <m:sSupPr>
                          <m:ctrlPr>
                            <a:rPr lang="en-US" sz="3200" b="1" i="1">
                              <a:latin typeface="Cambria Math"/>
                              <a:ea typeface="Times New Roman" panose="02020603050405020304" pitchFamily="18" charset="0"/>
                            </a:rPr>
                          </m:ctrlPr>
                        </m:sSupPr>
                        <m:e>
                          <m:r>
                            <a:rPr lang="en-US" sz="3200" b="1" i="1">
                              <a:latin typeface="Cambria Math" panose="02040503050406030204" pitchFamily="18" charset="0"/>
                              <a:ea typeface="Times New Roman" panose="02020603050405020304" pitchFamily="18" charset="0"/>
                            </a:rPr>
                            <m:t>𝒚</m:t>
                          </m:r>
                        </m:e>
                        <m:sup>
                          <m:r>
                            <a:rPr lang="en-US" sz="3200" b="1" i="1">
                              <a:latin typeface="Cambria Math" panose="02040503050406030204" pitchFamily="18" charset="0"/>
                              <a:ea typeface="Times New Roman" panose="02020603050405020304" pitchFamily="18" charset="0"/>
                            </a:rPr>
                            <m:t>′</m:t>
                          </m:r>
                        </m:sup>
                      </m:sSup>
                      <m:r>
                        <a:rPr lang="en-US" sz="3200" b="1" i="1">
                          <a:latin typeface="Cambria Math" panose="02040503050406030204" pitchFamily="18" charset="0"/>
                          <a:ea typeface="Times New Roman" panose="02020603050405020304" pitchFamily="18" charset="0"/>
                        </a:rPr>
                        <m:t>=</m:t>
                      </m:r>
                      <m:f>
                        <m:fPr>
                          <m:ctrlPr>
                            <a:rPr lang="en-US" sz="3200" b="1" i="1">
                              <a:latin typeface="Cambria Math"/>
                              <a:ea typeface="Times New Roman" panose="02020603050405020304" pitchFamily="18" charset="0"/>
                            </a:rPr>
                          </m:ctrlPr>
                        </m:fPr>
                        <m:num>
                          <m:r>
                            <a:rPr lang="en-US" sz="3200" b="1" i="1">
                              <a:latin typeface="Cambria Math" panose="02040503050406030204" pitchFamily="18" charset="0"/>
                              <a:ea typeface="Times New Roman" panose="02020603050405020304" pitchFamily="18" charset="0"/>
                            </a:rPr>
                            <m:t>𝟐</m:t>
                          </m:r>
                          <m:r>
                            <a:rPr lang="en-US" sz="3200" b="1" i="1">
                              <a:latin typeface="Cambria Math" panose="02040503050406030204" pitchFamily="18" charset="0"/>
                              <a:ea typeface="Times New Roman" panose="02020603050405020304" pitchFamily="18" charset="0"/>
                            </a:rPr>
                            <m:t>𝒙</m:t>
                          </m:r>
                          <m:r>
                            <a:rPr lang="en-US" sz="3200" b="1" i="1">
                              <a:latin typeface="Cambria Math" panose="02040503050406030204" pitchFamily="18" charset="0"/>
                              <a:ea typeface="Times New Roman" panose="02020603050405020304" pitchFamily="18" charset="0"/>
                            </a:rPr>
                            <m:t>+</m:t>
                          </m:r>
                          <m:r>
                            <a:rPr lang="en-US" sz="3200" b="1" i="1">
                              <a:latin typeface="Cambria Math" panose="02040503050406030204" pitchFamily="18" charset="0"/>
                              <a:ea typeface="Times New Roman" panose="02020603050405020304" pitchFamily="18" charset="0"/>
                            </a:rPr>
                            <m:t>𝟏</m:t>
                          </m:r>
                        </m:num>
                        <m:den>
                          <m:r>
                            <a:rPr lang="en-US" sz="3200" b="1" i="1">
                              <a:latin typeface="Cambria Math" panose="02040503050406030204" pitchFamily="18" charset="0"/>
                              <a:ea typeface="Times New Roman" panose="02020603050405020304" pitchFamily="18" charset="0"/>
                            </a:rPr>
                            <m:t>𝟐</m:t>
                          </m:r>
                          <m:rad>
                            <m:radPr>
                              <m:degHide m:val="on"/>
                              <m:ctrlPr>
                                <a:rPr lang="en-US" sz="3200" b="1" i="1">
                                  <a:latin typeface="Cambria Math"/>
                                  <a:ea typeface="Times New Roman" panose="02020603050405020304" pitchFamily="18" charset="0"/>
                                </a:rPr>
                              </m:ctrlPr>
                            </m:radPr>
                            <m:deg/>
                            <m:e>
                              <m:sSup>
                                <m:sSupPr>
                                  <m:ctrlPr>
                                    <a:rPr lang="en-US" sz="3200" b="1" i="1">
                                      <a:latin typeface="Cambria Math"/>
                                      <a:ea typeface="Times New Roman" panose="02020603050405020304" pitchFamily="18" charset="0"/>
                                    </a:rPr>
                                  </m:ctrlPr>
                                </m:sSupPr>
                                <m:e>
                                  <m:r>
                                    <a:rPr lang="en-US" sz="3200" b="1" i="1">
                                      <a:latin typeface="Cambria Math" panose="02040503050406030204" pitchFamily="18" charset="0"/>
                                      <a:ea typeface="Times New Roman" panose="02020603050405020304" pitchFamily="18" charset="0"/>
                                    </a:rPr>
                                    <m:t>𝒙</m:t>
                                  </m:r>
                                </m:e>
                                <m:sup>
                                  <m:r>
                                    <a:rPr lang="en-US" sz="3200" b="1" i="1">
                                      <a:latin typeface="Cambria Math" panose="02040503050406030204" pitchFamily="18" charset="0"/>
                                      <a:ea typeface="Times New Roman" panose="02020603050405020304" pitchFamily="18" charset="0"/>
                                    </a:rPr>
                                    <m:t>𝟐</m:t>
                                  </m:r>
                                </m:sup>
                              </m:sSup>
                              <m:r>
                                <a:rPr lang="en-US" sz="3200" b="1" i="1">
                                  <a:latin typeface="Cambria Math" panose="02040503050406030204" pitchFamily="18" charset="0"/>
                                  <a:ea typeface="Times New Roman" panose="02020603050405020304" pitchFamily="18" charset="0"/>
                                </a:rPr>
                                <m:t>+</m:t>
                              </m:r>
                              <m:r>
                                <a:rPr lang="en-US" sz="3200" b="1" i="1">
                                  <a:latin typeface="Cambria Math" panose="02040503050406030204" pitchFamily="18" charset="0"/>
                                  <a:ea typeface="Times New Roman" panose="02020603050405020304" pitchFamily="18" charset="0"/>
                                </a:rPr>
                                <m:t>𝒙</m:t>
                              </m:r>
                              <m:r>
                                <a:rPr lang="en-US" sz="3200" b="1" i="1">
                                  <a:latin typeface="Cambria Math" panose="02040503050406030204" pitchFamily="18" charset="0"/>
                                  <a:ea typeface="Times New Roman" panose="02020603050405020304" pitchFamily="18" charset="0"/>
                                </a:rPr>
                                <m:t>+</m:t>
                              </m:r>
                              <m:r>
                                <a:rPr lang="en-US" sz="3200" b="1" i="1">
                                  <a:latin typeface="Cambria Math" panose="02040503050406030204" pitchFamily="18" charset="0"/>
                                  <a:ea typeface="Times New Roman" panose="02020603050405020304" pitchFamily="18" charset="0"/>
                                </a:rPr>
                                <m:t>𝟏</m:t>
                              </m:r>
                            </m:e>
                          </m:rad>
                        </m:den>
                      </m:f>
                      <m:r>
                        <m:rPr>
                          <m:nor/>
                        </m:rPr>
                        <a:rPr lang="en-US" sz="3200" b="1" dirty="0">
                          <a:latin typeface="Times New Roman" panose="02020603050405020304" pitchFamily="18" charset="0"/>
                          <a:ea typeface="Yu Gothic" panose="020B0400000000000000" pitchFamily="34" charset="-128"/>
                        </a:rPr>
                        <m:t>.</m:t>
                      </m:r>
                    </m:oMath>
                  </m:oMathPara>
                </a14:m>
                <a:endParaRPr lang="en-US" sz="3200" b="1" dirty="0">
                  <a:latin typeface="Times New Roman" panose="02020603050405020304" pitchFamily="18" charset="0"/>
                  <a:ea typeface="Times New Roman" panose="02020603050405020304" pitchFamily="18" charset="0"/>
                </a:endParaRPr>
              </a:p>
            </p:txBody>
          </p:sp>
        </mc:Choice>
        <mc:Fallback xmlns="">
          <p:sp>
            <p:nvSpPr>
              <p:cNvPr id="11" name="Rectangle 10">
                <a:extLst>
                  <a:ext uri="{FF2B5EF4-FFF2-40B4-BE49-F238E27FC236}">
                    <a16:creationId xmlns:a16="http://schemas.microsoft.com/office/drawing/2014/main" xmlns="" xmlns:a14="http://schemas.microsoft.com/office/drawing/2010/main" id="{4DF6BDC0-6428-4CE0-BC27-46AA227F7389}"/>
                  </a:ext>
                </a:extLst>
              </p:cNvPr>
              <p:cNvSpPr>
                <a:spLocks noRot="1" noChangeAspect="1" noMove="1" noResize="1" noEditPoints="1" noAdjustHandles="1" noChangeArrowheads="1" noChangeShapeType="1" noTextEdit="1"/>
              </p:cNvSpPr>
              <p:nvPr/>
            </p:nvSpPr>
            <p:spPr>
              <a:xfrm>
                <a:off x="2667447" y="2944309"/>
                <a:ext cx="3713242" cy="1178133"/>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 xmlns:a16="http://schemas.microsoft.com/office/drawing/2014/main" id="{D62F3339-5611-40A3-8DFC-9C0400D545CD}"/>
                  </a:ext>
                </a:extLst>
              </p:cNvPr>
              <p:cNvSpPr/>
              <p:nvPr/>
            </p:nvSpPr>
            <p:spPr>
              <a:xfrm>
                <a:off x="2667446" y="4457428"/>
                <a:ext cx="8949163" cy="1989894"/>
              </a:xfrm>
              <a:prstGeom prst="rect">
                <a:avLst/>
              </a:prstGeom>
            </p:spPr>
            <p:txBody>
              <a:bodyPr wrap="none" lIns="45711" tIns="22855" rIns="45711" bIns="22855">
                <a:spAutoFit/>
              </a:bodyPr>
              <a:lstStyle/>
              <a:p>
                <a:pPr/>
                <a14:m>
                  <m:oMathPara xmlns:m="http://schemas.openxmlformats.org/officeDocument/2006/math">
                    <m:oMathParaPr>
                      <m:jc m:val="centerGroup"/>
                    </m:oMathParaPr>
                    <m:oMath xmlns:m="http://schemas.openxmlformats.org/officeDocument/2006/math">
                      <m:r>
                        <m:rPr>
                          <m:nor/>
                        </m:rPr>
                        <a:rPr lang="en-US" sz="2800" b="1" dirty="0" smtClean="0">
                          <a:latin typeface="Times New Roman" panose="02020603050405020304" pitchFamily="18" charset="0"/>
                          <a:ea typeface="Tahoma" panose="020B0604030504040204" pitchFamily="34" charset="0"/>
                          <a:cs typeface="Times New Roman" panose="02020603050405020304" pitchFamily="18" charset="0"/>
                        </a:rPr>
                        <m:t>M</m:t>
                      </m:r>
                      <m:r>
                        <a:rPr lang="en-US" sz="2800" b="1" i="1">
                          <a:latin typeface="Cambria Math" panose="02040503050406030204" pitchFamily="18" charset="0"/>
                          <a:ea typeface="Times New Roman" panose="02020603050405020304" pitchFamily="18" charset="0"/>
                        </a:rPr>
                        <m:t>=</m:t>
                      </m:r>
                      <m:d>
                        <m:dPr>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𝑪</m:t>
                          </m:r>
                        </m:e>
                      </m:d>
                      <m:r>
                        <a:rPr lang="en-US" sz="2800" b="1" i="1">
                          <a:latin typeface="Cambria Math" panose="02040503050406030204" pitchFamily="18" charset="0"/>
                          <a:ea typeface="Times New Roman" panose="02020603050405020304" pitchFamily="18" charset="0"/>
                          <a:sym typeface="Symbol" panose="05050102010706020507" pitchFamily="18" charset="2"/>
                        </a:rPr>
                        <m:t></m:t>
                      </m:r>
                      <m:r>
                        <a:rPr lang="en-US" sz="2800" b="1" i="1">
                          <a:latin typeface="Cambria Math" panose="02040503050406030204" pitchFamily="18" charset="0"/>
                          <a:ea typeface="Times New Roman" panose="02020603050405020304" pitchFamily="18" charset="0"/>
                          <a:sym typeface="Symbol" panose="05050102010706020507" pitchFamily="18" charset="2"/>
                        </a:rPr>
                        <m:t>𝑶𝒚</m:t>
                      </m:r>
                      <m:r>
                        <a:rPr lang="en-US" sz="2800" b="1" i="1">
                          <a:latin typeface="Cambria Math" panose="02040503050406030204" pitchFamily="18" charset="0"/>
                          <a:ea typeface="Times New Roman" panose="02020603050405020304" pitchFamily="18" charset="0"/>
                          <a:sym typeface="Symbol" panose="05050102010706020507" pitchFamily="18" charset="2"/>
                        </a:rPr>
                        <m:t></m:t>
                      </m:r>
                      <m:r>
                        <m:rPr>
                          <m:nor/>
                        </m:rPr>
                        <a:rPr lang="en-US" sz="2800" b="1" dirty="0">
                          <a:latin typeface="Times New Roman" panose="02020603050405020304" pitchFamily="18" charset="0"/>
                          <a:ea typeface="Tahoma" panose="020B0604030504040204" pitchFamily="34" charset="0"/>
                          <a:cs typeface="Times New Roman" panose="02020603050405020304" pitchFamily="18" charset="0"/>
                        </a:rPr>
                        <m:t>M</m:t>
                      </m:r>
                      <m:d>
                        <m:dPr>
                          <m:ctrlPr>
                            <a:rPr lang="en-US" sz="2800" b="1" i="1" dirty="0">
                              <a:latin typeface="Cambria Math"/>
                              <a:ea typeface="Tahoma" panose="020B0604030504040204" pitchFamily="34" charset="0"/>
                              <a:cs typeface="Times New Roman" panose="02020603050405020304" pitchFamily="18" charset="0"/>
                            </a:rPr>
                          </m:ctrlPr>
                        </m:dPr>
                        <m:e>
                          <m:r>
                            <a:rPr lang="en-US" sz="2800" b="1" i="1">
                              <a:latin typeface="Cambria Math" panose="02040503050406030204" pitchFamily="18" charset="0"/>
                              <a:ea typeface="Tahoma" panose="020B0604030504040204" pitchFamily="34" charset="0"/>
                              <a:cs typeface="Times New Roman" panose="02020603050405020304" pitchFamily="18" charset="0"/>
                            </a:rPr>
                            <m:t>𝟎</m:t>
                          </m:r>
                          <m:r>
                            <a:rPr lang="en-US" sz="2800" b="1" i="1">
                              <a:latin typeface="Cambria Math" panose="02040503050406030204" pitchFamily="18" charset="0"/>
                              <a:ea typeface="Tahoma" panose="020B0604030504040204" pitchFamily="34" charset="0"/>
                              <a:cs typeface="Times New Roman" panose="02020603050405020304" pitchFamily="18" charset="0"/>
                            </a:rPr>
                            <m:t>;</m:t>
                          </m:r>
                          <m:r>
                            <a:rPr lang="en-US" sz="2800" b="1" i="1">
                              <a:latin typeface="Cambria Math" panose="02040503050406030204" pitchFamily="18" charset="0"/>
                              <a:ea typeface="Tahoma" panose="020B0604030504040204" pitchFamily="34" charset="0"/>
                              <a:cs typeface="Times New Roman" panose="02020603050405020304" pitchFamily="18" charset="0"/>
                            </a:rPr>
                            <m:t>𝟏</m:t>
                          </m:r>
                        </m:e>
                      </m:d>
                    </m:oMath>
                  </m:oMathPara>
                </a14:m>
                <a:endParaRPr lang="en-US" sz="2800" b="1" dirty="0" smtClean="0">
                  <a:latin typeface="Times New Roman" panose="02020603050405020304" pitchFamily="18" charset="0"/>
                  <a:ea typeface="Tahoma" panose="020B0604030504040204" pitchFamily="34" charset="0"/>
                  <a:cs typeface="Times New Roman" panose="02020603050405020304" pitchFamily="18" charset="0"/>
                </a:endParaRPr>
              </a:p>
              <a:p>
                <a:r>
                  <a:rPr lang="en-US" sz="2800" b="1" dirty="0">
                    <a:latin typeface="Times New Roman" panose="02020603050405020304" pitchFamily="18" charset="0"/>
                    <a:ea typeface="Yu Gothic" panose="020B0400000000000000" pitchFamily="34" charset="-128"/>
                    <a:cs typeface="Times New Roman" panose="02020603050405020304" pitchFamily="18" charset="0"/>
                  </a:rPr>
                  <a:t>Phương </a:t>
                </a:r>
                <a:r>
                  <a:rPr lang="en-US" sz="2800" b="1" dirty="0" err="1">
                    <a:latin typeface="Times New Roman" panose="02020603050405020304" pitchFamily="18" charset="0"/>
                    <a:ea typeface="Yu Gothic" panose="020B0400000000000000" pitchFamily="34" charset="-128"/>
                    <a:cs typeface="Times New Roman" panose="02020603050405020304" pitchFamily="18" charset="0"/>
                  </a:rPr>
                  <a:t>trình</a:t>
                </a:r>
                <a:r>
                  <a:rPr lang="en-US" sz="2800" b="1" dirty="0">
                    <a:latin typeface="Times New Roman" panose="02020603050405020304" pitchFamily="18" charset="0"/>
                    <a:ea typeface="Yu Gothic" panose="020B0400000000000000" pitchFamily="34" charset="-128"/>
                    <a:cs typeface="Times New Roman" panose="02020603050405020304" pitchFamily="18" charset="0"/>
                  </a:rPr>
                  <a:t> </a:t>
                </a:r>
                <a:r>
                  <a:rPr lang="en-US" sz="2800" b="1" dirty="0" err="1">
                    <a:latin typeface="Times New Roman" panose="02020603050405020304" pitchFamily="18" charset="0"/>
                    <a:ea typeface="Yu Gothic" panose="020B0400000000000000" pitchFamily="34" charset="-128"/>
                    <a:cs typeface="Times New Roman" panose="02020603050405020304" pitchFamily="18" charset="0"/>
                  </a:rPr>
                  <a:t>tiếp</a:t>
                </a:r>
                <a:r>
                  <a:rPr lang="en-US" sz="2800" b="1" dirty="0">
                    <a:latin typeface="Times New Roman" panose="02020603050405020304" pitchFamily="18" charset="0"/>
                    <a:ea typeface="Yu Gothic" panose="020B0400000000000000" pitchFamily="34" charset="-128"/>
                    <a:cs typeface="Times New Roman" panose="02020603050405020304" pitchFamily="18" charset="0"/>
                  </a:rPr>
                  <a:t> </a:t>
                </a:r>
                <a:r>
                  <a:rPr lang="en-US" sz="2800" b="1" dirty="0" err="1">
                    <a:latin typeface="Times New Roman" panose="02020603050405020304" pitchFamily="18" charset="0"/>
                    <a:ea typeface="Yu Gothic" panose="020B0400000000000000" pitchFamily="34" charset="-128"/>
                    <a:cs typeface="Times New Roman" panose="02020603050405020304" pitchFamily="18" charset="0"/>
                  </a:rPr>
                  <a:t>tuyến</a:t>
                </a:r>
                <a:r>
                  <a:rPr lang="en-US" sz="2800" b="1" dirty="0">
                    <a:latin typeface="Times New Roman" panose="02020603050405020304" pitchFamily="18" charset="0"/>
                    <a:ea typeface="Yu Gothic" panose="020B0400000000000000" pitchFamily="34" charset="-128"/>
                    <a:cs typeface="Times New Roman" panose="02020603050405020304" pitchFamily="18" charset="0"/>
                  </a:rPr>
                  <a:t> </a:t>
                </a:r>
                <a:r>
                  <a:rPr lang="en-US" sz="2800" b="1" dirty="0" err="1">
                    <a:latin typeface="Times New Roman" panose="02020603050405020304" pitchFamily="18" charset="0"/>
                    <a:ea typeface="Yu Gothic" panose="020B0400000000000000" pitchFamily="34" charset="-128"/>
                    <a:cs typeface="Times New Roman" panose="02020603050405020304" pitchFamily="18" charset="0"/>
                  </a:rPr>
                  <a:t>của</a:t>
                </a:r>
                <a:r>
                  <a:rPr lang="en-US" sz="2800" b="1" dirty="0">
                    <a:latin typeface="Times New Roman" panose="02020603050405020304" pitchFamily="18" charset="0"/>
                    <a:ea typeface="Yu Gothic" panose="020B0400000000000000" pitchFamily="34" charset="-128"/>
                    <a:cs typeface="Times New Roman" panose="02020603050405020304" pitchFamily="18" charset="0"/>
                  </a:rPr>
                  <a:t> </a:t>
                </a:r>
                <a14:m>
                  <m:oMath xmlns:m="http://schemas.openxmlformats.org/officeDocument/2006/math">
                    <m:d>
                      <m:dPr>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𝑪</m:t>
                        </m:r>
                      </m:e>
                    </m:d>
                  </m:oMath>
                </a14:m>
                <a:r>
                  <a:rPr lang="en-US" sz="2800" b="1" dirty="0">
                    <a:latin typeface="Times New Roman" panose="02020603050405020304" pitchFamily="18" charset="0"/>
                    <a:ea typeface="Yu Gothic" panose="020B0400000000000000" pitchFamily="34" charset="-128"/>
                    <a:cs typeface="Times New Roman" panose="02020603050405020304" pitchFamily="18" charset="0"/>
                  </a:rPr>
                  <a:t> </a:t>
                </a:r>
                <a:r>
                  <a:rPr lang="en-US" sz="2800" b="1" dirty="0" err="1">
                    <a:latin typeface="Times New Roman" panose="02020603050405020304" pitchFamily="18" charset="0"/>
                    <a:ea typeface="Yu Gothic" panose="020B0400000000000000" pitchFamily="34" charset="-128"/>
                    <a:cs typeface="Times New Roman" panose="02020603050405020304" pitchFamily="18" charset="0"/>
                  </a:rPr>
                  <a:t>tại</a:t>
                </a:r>
                <a:r>
                  <a:rPr lang="en-US" sz="2800" b="1" dirty="0">
                    <a:latin typeface="Times New Roman" panose="02020603050405020304" pitchFamily="18" charset="0"/>
                    <a:ea typeface="Yu Gothic" panose="020B0400000000000000" pitchFamily="34" charset="-128"/>
                    <a:cs typeface="Times New Roman" panose="02020603050405020304" pitchFamily="18" charset="0"/>
                  </a:rPr>
                  <a:t> </a:t>
                </a:r>
                <a:r>
                  <a:rPr lang="en-US" sz="2800" b="1" dirty="0" err="1">
                    <a:latin typeface="Times New Roman" panose="02020603050405020304" pitchFamily="18" charset="0"/>
                    <a:ea typeface="Yu Gothic" panose="020B0400000000000000" pitchFamily="34" charset="-128"/>
                    <a:cs typeface="Times New Roman" panose="02020603050405020304" pitchFamily="18" charset="0"/>
                  </a:rPr>
                  <a:t>điểm</a:t>
                </a:r>
                <a:r>
                  <a:rPr lang="en-US" sz="2800" b="1" dirty="0">
                    <a:latin typeface="Times New Roman" panose="02020603050405020304" pitchFamily="18" charset="0"/>
                    <a:ea typeface="Yu Gothic" panose="020B0400000000000000" pitchFamily="34" charset="-128"/>
                    <a:cs typeface="Times New Roman" panose="02020603050405020304" pitchFamily="18" charset="0"/>
                  </a:rPr>
                  <a:t> </a:t>
                </a:r>
                <a14:m>
                  <m:oMath xmlns:m="http://schemas.openxmlformats.org/officeDocument/2006/math">
                    <m:r>
                      <a:rPr lang="en-US" sz="2800" b="1" i="1">
                        <a:latin typeface="Cambria Math" panose="02040503050406030204" pitchFamily="18" charset="0"/>
                        <a:ea typeface="Times New Roman" panose="02020603050405020304" pitchFamily="18" charset="0"/>
                      </a:rPr>
                      <m:t>𝑴</m:t>
                    </m:r>
                    <m:d>
                      <m:dPr>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𝟎</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e>
                    </m:d>
                  </m:oMath>
                </a14:m>
                <a:r>
                  <a:rPr lang="en-US" sz="2800" b="1" dirty="0">
                    <a:latin typeface="Times New Roman" panose="02020603050405020304" pitchFamily="18" charset="0"/>
                    <a:ea typeface="Yu Gothic" panose="020B0400000000000000" pitchFamily="34" charset="-128"/>
                    <a:cs typeface="Times New Roman" panose="02020603050405020304" pitchFamily="18" charset="0"/>
                  </a:rPr>
                  <a:t> </a:t>
                </a:r>
                <a:r>
                  <a:rPr lang="en-US" sz="2800" b="1" dirty="0" err="1">
                    <a:latin typeface="Times New Roman" panose="02020603050405020304" pitchFamily="18" charset="0"/>
                    <a:ea typeface="Yu Gothic" panose="020B0400000000000000" pitchFamily="34" charset="-128"/>
                    <a:cs typeface="Times New Roman" panose="02020603050405020304" pitchFamily="18" charset="0"/>
                  </a:rPr>
                  <a:t>có</a:t>
                </a:r>
                <a:r>
                  <a:rPr lang="en-US" sz="2800" b="1" dirty="0">
                    <a:latin typeface="Times New Roman" panose="02020603050405020304" pitchFamily="18" charset="0"/>
                    <a:ea typeface="Yu Gothic" panose="020B0400000000000000" pitchFamily="34" charset="-128"/>
                    <a:cs typeface="Times New Roman" panose="02020603050405020304" pitchFamily="18" charset="0"/>
                  </a:rPr>
                  <a:t> </a:t>
                </a:r>
                <a:r>
                  <a:rPr lang="en-US" sz="2800" b="1" dirty="0" err="1">
                    <a:latin typeface="Times New Roman" panose="02020603050405020304" pitchFamily="18" charset="0"/>
                    <a:ea typeface="Yu Gothic" panose="020B0400000000000000" pitchFamily="34" charset="-128"/>
                    <a:cs typeface="Times New Roman" panose="02020603050405020304" pitchFamily="18" charset="0"/>
                  </a:rPr>
                  <a:t>dạng</a:t>
                </a:r>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14:m>
                  <m:oMath xmlns:m="http://schemas.openxmlformats.org/officeDocument/2006/math">
                    <m:r>
                      <a:rPr lang="en-US" sz="2800" b="1" i="1">
                        <a:latin typeface="Cambria Math" panose="02040503050406030204" pitchFamily="18" charset="0"/>
                        <a:ea typeface="Times New Roman" panose="02020603050405020304" pitchFamily="18" charset="0"/>
                      </a:rPr>
                      <m:t>𝒚</m:t>
                    </m:r>
                    <m:r>
                      <a:rPr lang="en-US" sz="2800" b="1" i="1">
                        <a:latin typeface="Cambria Math" panose="02040503050406030204" pitchFamily="18" charset="0"/>
                        <a:ea typeface="Times New Roman" panose="02020603050405020304" pitchFamily="18" charset="0"/>
                      </a:rPr>
                      <m:t>=</m:t>
                    </m:r>
                    <m:f>
                      <m:fPr>
                        <m:ctrlPr>
                          <a:rPr lang="en-US" sz="2800" b="1" i="1">
                            <a:latin typeface="Cambria Math"/>
                            <a:ea typeface="Times New Roman" panose="02020603050405020304" pitchFamily="18" charset="0"/>
                          </a:rPr>
                        </m:ctrlPr>
                      </m:fPr>
                      <m:num>
                        <m:r>
                          <a:rPr lang="en-US" sz="2800" b="1" i="1">
                            <a:latin typeface="Cambria Math" panose="02040503050406030204" pitchFamily="18" charset="0"/>
                            <a:ea typeface="Times New Roman" panose="02020603050405020304" pitchFamily="18" charset="0"/>
                          </a:rPr>
                          <m:t>𝟏</m:t>
                        </m:r>
                      </m:num>
                      <m:den>
                        <m:r>
                          <a:rPr lang="en-US" sz="2800" b="1" i="1">
                            <a:latin typeface="Cambria Math" panose="02040503050406030204" pitchFamily="18" charset="0"/>
                            <a:ea typeface="Times New Roman" panose="02020603050405020304" pitchFamily="18" charset="0"/>
                          </a:rPr>
                          <m:t>𝟐</m:t>
                        </m:r>
                      </m:den>
                    </m:f>
                    <m:d>
                      <m:dPr>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𝟎</m:t>
                        </m:r>
                      </m:e>
                    </m:d>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r>
                      <m:rPr>
                        <m:nor/>
                      </m:rPr>
                      <a:rPr lang="en-US" sz="2800" b="1" dirty="0">
                        <a:latin typeface="Times New Roman" panose="02020603050405020304" pitchFamily="18" charset="0"/>
                        <a:ea typeface="Yu Gothic" panose="020B0400000000000000" pitchFamily="34" charset="-128"/>
                      </a:rPr>
                      <m:t> </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𝒚</m:t>
                    </m:r>
                    <m:r>
                      <a:rPr lang="en-US" sz="2800" b="1" i="1">
                        <a:latin typeface="Cambria Math" panose="02040503050406030204" pitchFamily="18" charset="0"/>
                        <a:ea typeface="Times New Roman" panose="02020603050405020304" pitchFamily="18" charset="0"/>
                      </a:rPr>
                      <m:t>=</m:t>
                    </m:r>
                    <m:f>
                      <m:fPr>
                        <m:ctrlPr>
                          <a:rPr lang="en-US" sz="2800" b="1" i="1">
                            <a:latin typeface="Cambria Math"/>
                            <a:ea typeface="Times New Roman" panose="02020603050405020304" pitchFamily="18" charset="0"/>
                          </a:rPr>
                        </m:ctrlPr>
                      </m:fPr>
                      <m:num>
                        <m:r>
                          <a:rPr lang="en-US" sz="2800" b="1" i="1">
                            <a:latin typeface="Cambria Math" panose="02040503050406030204" pitchFamily="18" charset="0"/>
                            <a:ea typeface="Times New Roman" panose="02020603050405020304" pitchFamily="18" charset="0"/>
                          </a:rPr>
                          <m:t>𝟏</m:t>
                        </m:r>
                      </m:num>
                      <m:den>
                        <m:r>
                          <a:rPr lang="en-US" sz="2800" b="1" i="1">
                            <a:latin typeface="Cambria Math" panose="02040503050406030204" pitchFamily="18" charset="0"/>
                            <a:ea typeface="Times New Roman" panose="02020603050405020304" pitchFamily="18" charset="0"/>
                          </a:rPr>
                          <m:t>𝟐</m:t>
                        </m:r>
                      </m:den>
                    </m:f>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oMath>
                </a14:m>
                <a:r>
                  <a:rPr lang="en-US" sz="2800" b="1" dirty="0" smtClean="0">
                    <a:latin typeface="Times New Roman" panose="02020603050405020304" pitchFamily="18" charset="0"/>
                    <a:ea typeface="Yu Gothic" panose="020B0400000000000000" pitchFamily="34" charset="-128"/>
                  </a:rPr>
                  <a:t>.</a:t>
                </a:r>
                <a:endParaRPr lang="en-US" sz="2800" b="1" dirty="0">
                  <a:latin typeface="Times New Roman" panose="02020603050405020304" pitchFamily="18" charset="0"/>
                  <a:ea typeface="Tahoma" panose="020B0604030504040204" pitchFamily="34" charset="0"/>
                  <a:cs typeface="Times New Roman" panose="02020603050405020304" pitchFamily="18" charset="0"/>
                </a:endParaRPr>
              </a:p>
              <a:p>
                <a:endParaRPr lang="en-US" sz="3000" dirty="0"/>
              </a:p>
            </p:txBody>
          </p:sp>
        </mc:Choice>
        <mc:Fallback xmlns="">
          <p:sp>
            <p:nvSpPr>
              <p:cNvPr id="12" name="Rectangle 11">
                <a:extLst>
                  <a:ext uri="{FF2B5EF4-FFF2-40B4-BE49-F238E27FC236}">
                    <a16:creationId xmlns:a16="http://schemas.microsoft.com/office/drawing/2014/main" xmlns="" xmlns:a14="http://schemas.microsoft.com/office/drawing/2010/main" id="{D62F3339-5611-40A3-8DFC-9C0400D545CD}"/>
                  </a:ext>
                </a:extLst>
              </p:cNvPr>
              <p:cNvSpPr>
                <a:spLocks noRot="1" noChangeAspect="1" noMove="1" noResize="1" noEditPoints="1" noAdjustHandles="1" noChangeArrowheads="1" noChangeShapeType="1" noTextEdit="1"/>
              </p:cNvSpPr>
              <p:nvPr/>
            </p:nvSpPr>
            <p:spPr>
              <a:xfrm>
                <a:off x="2667446" y="4457428"/>
                <a:ext cx="8949163" cy="1989894"/>
              </a:xfrm>
              <a:prstGeom prst="rect">
                <a:avLst/>
              </a:prstGeom>
              <a:blipFill rotWithShape="1">
                <a:blip r:embed="rId9"/>
                <a:stretch>
                  <a:fillRect l="-1907" r="-817"/>
                </a:stretch>
              </a:blipFill>
            </p:spPr>
            <p:txBody>
              <a:bodyPr/>
              <a:lstStyle/>
              <a:p>
                <a:r>
                  <a:rPr lang="en-US">
                    <a:noFill/>
                  </a:rPr>
                  <a:t> </a:t>
                </a:r>
              </a:p>
            </p:txBody>
          </p:sp>
        </mc:Fallback>
      </mc:AlternateContent>
      <p:sp>
        <p:nvSpPr>
          <p:cNvPr id="50" name="Oval 49">
            <a:extLst>
              <a:ext uri="{FF2B5EF4-FFF2-40B4-BE49-F238E27FC236}">
                <a16:creationId xmlns="" xmlns:a16="http://schemas.microsoft.com/office/drawing/2014/main" id="{F3BAC448-3F8F-4C2D-A67F-49A7A01DC838}"/>
              </a:ext>
            </a:extLst>
          </p:cNvPr>
          <p:cNvSpPr/>
          <p:nvPr/>
        </p:nvSpPr>
        <p:spPr>
          <a:xfrm>
            <a:off x="6083214" y="1790700"/>
            <a:ext cx="546116" cy="538129"/>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en-US" sz="3200" b="1" dirty="0">
                <a:latin typeface="Tahoma" pitchFamily="34" charset="0"/>
                <a:ea typeface="Tahoma" pitchFamily="34" charset="0"/>
                <a:cs typeface="Tahoma" pitchFamily="34" charset="0"/>
              </a:rPr>
              <a:t>C</a:t>
            </a:r>
            <a:endParaRPr lang="en-US" sz="3200" dirty="0"/>
          </a:p>
        </p:txBody>
      </p:sp>
    </p:spTree>
    <p:extLst>
      <p:ext uri="{BB962C8B-B14F-4D97-AF65-F5344CB8AC3E}">
        <p14:creationId xmlns:p14="http://schemas.microsoft.com/office/powerpoint/2010/main" val="409057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500"/>
                                        <p:tgtEl>
                                          <p:spTgt spid="5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wipe(left)">
                                      <p:cBhvr>
                                        <p:cTn id="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1" grpId="0"/>
      <p:bldP spid="12"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39086" y="3641702"/>
            <a:ext cx="11834900" cy="3213320"/>
            <a:chOff x="184495" y="3598518"/>
            <a:chExt cx="11834900" cy="1760444"/>
          </a:xfrm>
        </p:grpSpPr>
        <p:sp>
          <p:nvSpPr>
            <p:cNvPr id="5" name="Rounded Rectangle 4"/>
            <p:cNvSpPr/>
            <p:nvPr/>
          </p:nvSpPr>
          <p:spPr>
            <a:xfrm>
              <a:off x="184495" y="3598518"/>
              <a:ext cx="11834900" cy="176044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6"/>
              <a:ext cx="2342698" cy="553998"/>
              <a:chOff x="1275608" y="6239450"/>
              <a:chExt cx="4592537" cy="1006587"/>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7"/>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50598"/>
            <a:ext cx="11926929" cy="1555545"/>
            <a:chOff x="534987" y="1585174"/>
            <a:chExt cx="23340848" cy="2608935"/>
          </a:xfrm>
        </p:grpSpPr>
        <p:grpSp>
          <p:nvGrpSpPr>
            <p:cNvPr id="21" name="Group 20"/>
            <p:cNvGrpSpPr/>
            <p:nvPr/>
          </p:nvGrpSpPr>
          <p:grpSpPr>
            <a:xfrm>
              <a:off x="534987" y="1869705"/>
              <a:ext cx="23340848" cy="2324404"/>
              <a:chOff x="534987" y="1647866"/>
              <a:chExt cx="23340848" cy="2324404"/>
            </a:xfrm>
          </p:grpSpPr>
          <p:sp>
            <p:nvSpPr>
              <p:cNvPr id="25" name="Rounded Rectangle 24"/>
              <p:cNvSpPr/>
              <p:nvPr/>
            </p:nvSpPr>
            <p:spPr bwMode="auto">
              <a:xfrm>
                <a:off x="755649" y="1688939"/>
                <a:ext cx="23120186"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535923" y="1653394"/>
                  <a:ext cx="2274995"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en-US" sz="3000" dirty="0" smtClean="0">
                      <a:solidFill>
                        <a:schemeClr val="bg1"/>
                      </a:solidFill>
                      <a:latin typeface="Tahoma" pitchFamily="34" charset="0"/>
                      <a:cs typeface="Tahoma" pitchFamily="34" charset="0"/>
                    </a:rPr>
                    <a:t>2</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1280599" y="1585174"/>
                  <a:ext cx="22457544" cy="23985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lnSpc>
                      <a:spcPct val="115000"/>
                    </a:lnSpc>
                    <a:spcBef>
                      <a:spcPts val="600"/>
                    </a:spcBef>
                    <a:buClr>
                      <a:srgbClr val="0000FF"/>
                    </a:buClr>
                    <a:tabLst>
                      <a:tab pos="629920" algn="l"/>
                    </a:tabLst>
                  </a:pPr>
                  <a:r>
                    <a:rPr lang="en-US" sz="2800" dirty="0" smtClean="0">
                      <a:ea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Tiếp tuyến </a:t>
                  </a:r>
                  <a:r>
                    <a:rPr lang="en-US" sz="2800" dirty="0">
                      <a:latin typeface="Times New Roman" panose="02020603050405020304" pitchFamily="18" charset="0"/>
                      <a:cs typeface="Times New Roman" panose="02020603050405020304" pitchFamily="18" charset="0"/>
                      <a:sym typeface="Symbol" panose="05050102010706020507" pitchFamily="18" charset="2"/>
                    </a:rPr>
                    <a:t> </a:t>
                  </a:r>
                  <a:r>
                    <a:rPr lang="vi-VN" sz="2800" b="1" dirty="0">
                      <a:latin typeface="Times New Roman" panose="02020603050405020304" pitchFamily="18" charset="0"/>
                      <a:cs typeface="Times New Roman" panose="02020603050405020304" pitchFamily="18" charset="0"/>
                    </a:rPr>
                    <a:t>của đồ thị hàm số </a:t>
                  </a:r>
                  <a14:m>
                    <m:oMath xmlns:m="http://schemas.openxmlformats.org/officeDocument/2006/math">
                      <m:r>
                        <a:rPr lang="en-US" sz="2800" b="1" i="1">
                          <a:latin typeface="Cambria Math" panose="02040503050406030204" pitchFamily="18" charset="0"/>
                        </a:rPr>
                        <m:t>𝒚</m:t>
                      </m:r>
                      <m:r>
                        <a:rPr lang="en-US" sz="2800" b="1" i="1">
                          <a:latin typeface="Cambria Math" panose="02040503050406030204" pitchFamily="18" charset="0"/>
                        </a:rPr>
                        <m:t>=</m:t>
                      </m:r>
                      <m:f>
                        <m:fPr>
                          <m:ctrlPr>
                            <a:rPr lang="en-US" sz="2800" b="1" i="1">
                              <a:latin typeface="Cambria Math"/>
                            </a:rPr>
                          </m:ctrlPr>
                        </m:fPr>
                        <m:num>
                          <m:sSup>
                            <m:sSupPr>
                              <m:ctrlPr>
                                <a:rPr lang="en-US" sz="2800" b="1" i="1">
                                  <a:latin typeface="Cambria Math"/>
                                </a:rPr>
                              </m:ctrlPr>
                            </m:sSupPr>
                            <m:e>
                              <m:r>
                                <a:rPr lang="en-US" sz="2800" b="1" i="1">
                                  <a:latin typeface="Cambria Math" panose="02040503050406030204" pitchFamily="18" charset="0"/>
                                </a:rPr>
                                <m:t>𝒙</m:t>
                              </m:r>
                            </m:e>
                            <m:sup>
                              <m:r>
                                <a:rPr lang="en-US" sz="2800" b="1" i="1">
                                  <a:latin typeface="Cambria Math" panose="02040503050406030204" pitchFamily="18" charset="0"/>
                                </a:rPr>
                                <m:t>𝟑</m:t>
                              </m:r>
                            </m:sup>
                          </m:sSup>
                        </m:num>
                        <m:den>
                          <m:r>
                            <a:rPr lang="en-US" sz="2800" b="1" i="1">
                              <a:latin typeface="Cambria Math" panose="02040503050406030204" pitchFamily="18" charset="0"/>
                            </a:rPr>
                            <m:t>𝟑</m:t>
                          </m:r>
                        </m:den>
                      </m:f>
                      <m:r>
                        <a:rPr lang="en-US" sz="2800" b="1" i="1">
                          <a:latin typeface="Cambria Math" panose="02040503050406030204" pitchFamily="18" charset="0"/>
                        </a:rPr>
                        <m:t>−</m:t>
                      </m:r>
                      <m:r>
                        <a:rPr lang="en-US" sz="2800" b="1" i="1">
                          <a:latin typeface="Cambria Math" panose="02040503050406030204" pitchFamily="18" charset="0"/>
                        </a:rPr>
                        <m:t>𝟐</m:t>
                      </m:r>
                      <m:sSup>
                        <m:sSupPr>
                          <m:ctrlPr>
                            <a:rPr lang="en-US" sz="2800" b="1" i="1">
                              <a:latin typeface="Cambria Math"/>
                            </a:rPr>
                          </m:ctrlPr>
                        </m:sSupPr>
                        <m:e>
                          <m:r>
                            <a:rPr lang="en-US" sz="2800" b="1" i="1">
                              <a:latin typeface="Cambria Math" panose="02040503050406030204" pitchFamily="18" charset="0"/>
                            </a:rPr>
                            <m:t>𝒙</m:t>
                          </m:r>
                        </m:e>
                        <m:sup>
                          <m:r>
                            <a:rPr lang="en-US" sz="2800" b="1" i="1">
                              <a:latin typeface="Cambria Math" panose="02040503050406030204" pitchFamily="18" charset="0"/>
                            </a:rPr>
                            <m:t>𝟐</m:t>
                          </m:r>
                        </m:sup>
                      </m:sSup>
                      <m:r>
                        <a:rPr lang="en-US" sz="2800" b="1" i="1">
                          <a:latin typeface="Cambria Math" panose="02040503050406030204" pitchFamily="18" charset="0"/>
                        </a:rPr>
                        <m:t>+</m:t>
                      </m:r>
                      <m:r>
                        <a:rPr lang="en-US" sz="2800" b="1" i="1">
                          <a:latin typeface="Cambria Math" panose="02040503050406030204" pitchFamily="18" charset="0"/>
                        </a:rPr>
                        <m:t>𝟑</m:t>
                      </m:r>
                      <m:r>
                        <a:rPr lang="en-US" sz="2800" b="1" i="1">
                          <a:latin typeface="Cambria Math" panose="02040503050406030204" pitchFamily="18" charset="0"/>
                        </a:rPr>
                        <m:t>𝒙</m:t>
                      </m:r>
                      <m:r>
                        <a:rPr lang="en-US" sz="2800" b="1" i="1">
                          <a:latin typeface="Cambria Math" panose="02040503050406030204" pitchFamily="18" charset="0"/>
                        </a:rPr>
                        <m:t>+</m:t>
                      </m:r>
                      <m:r>
                        <a:rPr lang="en-US" sz="2800" b="1" i="1">
                          <a:latin typeface="Cambria Math" panose="02040503050406030204" pitchFamily="18" charset="0"/>
                        </a:rPr>
                        <m:t>𝟏</m:t>
                      </m:r>
                    </m:oMath>
                  </a14:m>
                  <a:r>
                    <a:rPr lang="vi-VN" sz="2800" b="1" dirty="0">
                      <a:latin typeface="Times New Roman" panose="02020603050405020304" pitchFamily="18" charset="0"/>
                      <a:cs typeface="Times New Roman" panose="02020603050405020304" pitchFamily="18" charset="0"/>
                    </a:rPr>
                    <a:t> song song với đường thẳng </a:t>
                  </a:r>
                  <a14:m>
                    <m:oMath xmlns:m="http://schemas.openxmlformats.org/officeDocument/2006/math">
                      <m:r>
                        <a:rPr lang="en-US" sz="2800" b="1">
                          <a:latin typeface="Cambria Math" panose="02040503050406030204" pitchFamily="18" charset="0"/>
                        </a:rPr>
                        <m:t>𝐝</m:t>
                      </m:r>
                      <m:r>
                        <a:rPr lang="en-US" sz="2800" b="1">
                          <a:latin typeface="Cambria Math" panose="02040503050406030204" pitchFamily="18" charset="0"/>
                        </a:rPr>
                        <m:t>:</m:t>
                      </m:r>
                      <m:r>
                        <a:rPr lang="en-US" sz="2800" b="1" i="1">
                          <a:latin typeface="Cambria Math" panose="02040503050406030204" pitchFamily="18" charset="0"/>
                        </a:rPr>
                        <m:t>𝒚</m:t>
                      </m:r>
                      <m:r>
                        <a:rPr lang="en-US" sz="2800" b="1" i="1">
                          <a:latin typeface="Cambria Math" panose="02040503050406030204" pitchFamily="18" charset="0"/>
                        </a:rPr>
                        <m:t>=</m:t>
                      </m:r>
                      <m:r>
                        <a:rPr lang="en-US" sz="2800" b="1" i="1">
                          <a:latin typeface="Cambria Math" panose="02040503050406030204" pitchFamily="18" charset="0"/>
                        </a:rPr>
                        <m:t>𝟑</m:t>
                      </m:r>
                      <m:r>
                        <a:rPr lang="en-US" sz="2800" b="1" i="1">
                          <a:latin typeface="Cambria Math" panose="02040503050406030204" pitchFamily="18" charset="0"/>
                        </a:rPr>
                        <m:t>𝒙</m:t>
                      </m:r>
                      <m:r>
                        <a:rPr lang="en-US" sz="2800" b="1" i="1">
                          <a:latin typeface="Cambria Math" panose="02040503050406030204" pitchFamily="18" charset="0"/>
                        </a:rPr>
                        <m:t>+</m:t>
                      </m:r>
                      <m:r>
                        <a:rPr lang="en-US" sz="2800" b="1" i="1">
                          <a:latin typeface="Cambria Math" panose="02040503050406030204" pitchFamily="18" charset="0"/>
                        </a:rPr>
                        <m:t>𝟏</m:t>
                      </m:r>
                    </m:oMath>
                  </a14:m>
                  <a:r>
                    <a:rPr lang="vi-VN" sz="2800" b="1" dirty="0">
                      <a:latin typeface="Times New Roman" panose="02020603050405020304" pitchFamily="18" charset="0"/>
                      <a:cs typeface="Times New Roman" panose="02020603050405020304" pitchFamily="18" charset="0"/>
                    </a:rPr>
                    <a:t> có phương trình </a:t>
                  </a:r>
                  <a:r>
                    <a:rPr lang="vi-VN" sz="2800" b="1" dirty="0" smtClean="0">
                      <a:latin typeface="Times New Roman" panose="02020603050405020304" pitchFamily="18" charset="0"/>
                      <a:cs typeface="Times New Roman" panose="02020603050405020304" pitchFamily="18" charset="0"/>
                    </a:rPr>
                    <a:t>là</a:t>
                  </a:r>
                  <a:endParaRPr lang="en-US" sz="2800" b="1" dirty="0">
                    <a:solidFill>
                      <a:srgbClr val="0000CC"/>
                    </a:solidFill>
                    <a:latin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280599" y="1585174"/>
                  <a:ext cx="22457544" cy="2398511"/>
                </a:xfrm>
                <a:prstGeom prst="rect">
                  <a:avLst/>
                </a:prstGeom>
                <a:blipFill rotWithShape="1">
                  <a:blip r:embed="rId2"/>
                  <a:stretch>
                    <a:fillRect l="-319" r="-266" b="-812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43" name="Action Button: Forward or Next 42">
            <a:hlinkClick r:id="" action="ppaction://hlinkshowjump?jump=nextslide" highlightClick="1"/>
          </p:cNvPr>
          <p:cNvSpPr/>
          <p:nvPr/>
        </p:nvSpPr>
        <p:spPr>
          <a:xfrm>
            <a:off x="11602872" y="605796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grpSp>
        <p:nvGrpSpPr>
          <p:cNvPr id="2" name="Group 1">
            <a:extLst>
              <a:ext uri="{FF2B5EF4-FFF2-40B4-BE49-F238E27FC236}">
                <a16:creationId xmlns="" xmlns:a16="http://schemas.microsoft.com/office/drawing/2014/main" id="{4D0AB9FB-A402-43C6-830F-BAC47ED452D0}"/>
              </a:ext>
            </a:extLst>
          </p:cNvPr>
          <p:cNvGrpSpPr/>
          <p:nvPr/>
        </p:nvGrpSpPr>
        <p:grpSpPr>
          <a:xfrm>
            <a:off x="473163" y="1885950"/>
            <a:ext cx="5279938" cy="617268"/>
            <a:chOff x="1458731" y="6334162"/>
            <a:chExt cx="12606633" cy="1234536"/>
          </a:xfrm>
        </p:grpSpPr>
        <mc:AlternateContent xmlns:mc="http://schemas.openxmlformats.org/markup-compatibility/2006" xmlns:a14="http://schemas.microsoft.com/office/drawing/2010/main">
          <mc:Choice Requires="a14">
            <p:sp>
              <p:nvSpPr>
                <p:cNvPr id="44" name="Rectangle 43">
                  <a:extLst>
                    <a:ext uri="{FF2B5EF4-FFF2-40B4-BE49-F238E27FC236}">
                      <a16:creationId xmlns="" xmlns:a16="http://schemas.microsoft.com/office/drawing/2014/main" id="{0839FD11-1E39-4EBB-A7FB-DEB39691C378}"/>
                    </a:ext>
                  </a:extLst>
                </p:cNvPr>
                <p:cNvSpPr/>
                <p:nvPr/>
              </p:nvSpPr>
              <p:spPr>
                <a:xfrm>
                  <a:off x="2140385" y="6334162"/>
                  <a:ext cx="11924979"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800" b="1" i="1" smtClean="0">
                          <a:solidFill>
                            <a:schemeClr val="bg1"/>
                          </a:solidFill>
                          <a:latin typeface="Cambria Math" panose="02040503050406030204" pitchFamily="18" charset="0"/>
                        </a:rPr>
                        <m:t>𝒚</m:t>
                      </m:r>
                      <m:r>
                        <a:rPr lang="en-US" sz="2800" b="1" i="1" smtClean="0">
                          <a:solidFill>
                            <a:schemeClr val="bg1"/>
                          </a:solidFill>
                          <a:latin typeface="Cambria Math" panose="02040503050406030204" pitchFamily="18" charset="0"/>
                        </a:rPr>
                        <m:t>=</m:t>
                      </m:r>
                      <m:r>
                        <a:rPr lang="en-US" sz="2800" b="1" i="1" smtClean="0">
                          <a:solidFill>
                            <a:schemeClr val="bg1"/>
                          </a:solidFill>
                          <a:latin typeface="Cambria Math" panose="02040503050406030204" pitchFamily="18" charset="0"/>
                        </a:rPr>
                        <m:t>𝟑</m:t>
                      </m:r>
                      <m:r>
                        <a:rPr lang="en-US" sz="2800" b="1" i="1" smtClean="0">
                          <a:solidFill>
                            <a:schemeClr val="bg1"/>
                          </a:solidFill>
                          <a:latin typeface="Cambria Math" panose="02040503050406030204" pitchFamily="18" charset="0"/>
                        </a:rPr>
                        <m:t>𝒙</m:t>
                      </m:r>
                      <m:r>
                        <a:rPr lang="en-US" sz="2800" b="1" i="1" smtClean="0">
                          <a:solidFill>
                            <a:schemeClr val="bg1"/>
                          </a:solidFill>
                          <a:latin typeface="Cambria Math" panose="02040503050406030204" pitchFamily="18" charset="0"/>
                        </a:rPr>
                        <m:t>−</m:t>
                      </m:r>
                      <m:f>
                        <m:fPr>
                          <m:ctrlPr>
                            <a:rPr lang="en-US" sz="2800" b="1" i="1">
                              <a:solidFill>
                                <a:schemeClr val="bg1"/>
                              </a:solidFill>
                              <a:latin typeface="Cambria Math"/>
                            </a:rPr>
                          </m:ctrlPr>
                        </m:fPr>
                        <m:num>
                          <m:r>
                            <a:rPr lang="en-US" sz="2800" b="1" i="1">
                              <a:solidFill>
                                <a:schemeClr val="bg1"/>
                              </a:solidFill>
                              <a:latin typeface="Cambria Math" panose="02040503050406030204" pitchFamily="18" charset="0"/>
                            </a:rPr>
                            <m:t>𝟐𝟗</m:t>
                          </m:r>
                        </m:num>
                        <m:den>
                          <m:r>
                            <a:rPr lang="en-US" sz="2800" b="1" i="1">
                              <a:solidFill>
                                <a:schemeClr val="bg1"/>
                              </a:solidFill>
                              <a:latin typeface="Cambria Math" panose="02040503050406030204" pitchFamily="18" charset="0"/>
                            </a:rPr>
                            <m:t>𝟑</m:t>
                          </m:r>
                        </m:den>
                      </m:f>
                    </m:oMath>
                  </a14:m>
                  <a:r>
                    <a:rPr lang="en-US" sz="2800" b="1" dirty="0">
                      <a:solidFill>
                        <a:schemeClr val="bg1"/>
                      </a:solidFill>
                      <a:ea typeface="Tahoma" panose="020B0604030504040204" pitchFamily="34" charset="0"/>
                      <a:cs typeface="Times New Roman" panose="02020603050405020304" pitchFamily="18" charset="0"/>
                    </a:rPr>
                    <a:t>.</a:t>
                  </a:r>
                  <a:endParaRPr lang="en-US" sz="3000" b="1" dirty="0">
                    <a:latin typeface="+mj-lt"/>
                    <a:ea typeface="Tahoma" pitchFamily="34" charset="0"/>
                    <a:cs typeface="Tahoma" pitchFamily="34" charset="0"/>
                  </a:endParaRPr>
                </a:p>
              </p:txBody>
            </p:sp>
          </mc:Choice>
          <mc:Fallback xmlns="">
            <p:sp>
              <p:nvSpPr>
                <p:cNvPr id="44" name="Rectangle 43">
                  <a:extLst>
                    <a:ext uri="{FF2B5EF4-FFF2-40B4-BE49-F238E27FC236}">
                      <a16:creationId xmlns="" xmlns:a16="http://schemas.microsoft.com/office/drawing/2014/main" xmlns:a14="http://schemas.microsoft.com/office/drawing/2010/main" id="{0839FD11-1E39-4EBB-A7FB-DEB39691C378}"/>
                    </a:ext>
                  </a:extLst>
                </p:cNvPr>
                <p:cNvSpPr>
                  <a:spLocks noRot="1" noChangeAspect="1" noMove="1" noResize="1" noEditPoints="1" noAdjustHandles="1" noChangeArrowheads="1" noChangeShapeType="1" noTextEdit="1"/>
                </p:cNvSpPr>
                <p:nvPr/>
              </p:nvSpPr>
              <p:spPr>
                <a:xfrm>
                  <a:off x="2140385" y="6334162"/>
                  <a:ext cx="11924979" cy="1234536"/>
                </a:xfrm>
                <a:prstGeom prst="rect">
                  <a:avLst/>
                </a:prstGeom>
                <a:blipFill rotWithShape="1">
                  <a:blip r:embed="rId3"/>
                  <a:stretch>
                    <a:fillRect b="-15455"/>
                  </a:stretch>
                </a:blipFill>
                <a:ln w="19050">
                  <a:solidFill>
                    <a:schemeClr val="bg1"/>
                  </a:solidFill>
                </a:ln>
              </p:spPr>
              <p:txBody>
                <a:bodyPr/>
                <a:lstStyle/>
                <a:p>
                  <a:r>
                    <a:rPr lang="en-US">
                      <a:noFill/>
                    </a:rPr>
                    <a:t> </a:t>
                  </a:r>
                </a:p>
              </p:txBody>
            </p:sp>
          </mc:Fallback>
        </mc:AlternateContent>
        <p:sp>
          <p:nvSpPr>
            <p:cNvPr id="45" name="Oval 44">
              <a:extLst>
                <a:ext uri="{FF2B5EF4-FFF2-40B4-BE49-F238E27FC236}">
                  <a16:creationId xmlns="" xmlns:a16="http://schemas.microsoft.com/office/drawing/2014/main" id="{8634B6D4-DECA-4F71-9C3F-B85DE60414F0}"/>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Tahoma" pitchFamily="34" charset="0"/>
                </a:rPr>
                <a:t>A</a:t>
              </a:r>
              <a:endParaRPr lang="en-US" sz="3000" dirty="0">
                <a:latin typeface="+mj-lt"/>
              </a:endParaRPr>
            </a:p>
          </p:txBody>
        </p:sp>
      </p:grpSp>
      <p:grpSp>
        <p:nvGrpSpPr>
          <p:cNvPr id="46" name="Group 45">
            <a:extLst>
              <a:ext uri="{FF2B5EF4-FFF2-40B4-BE49-F238E27FC236}">
                <a16:creationId xmlns="" xmlns:a16="http://schemas.microsoft.com/office/drawing/2014/main" id="{A2194087-0D43-42CA-A1D2-4373C69CC457}"/>
              </a:ext>
            </a:extLst>
          </p:cNvPr>
          <p:cNvGrpSpPr/>
          <p:nvPr/>
        </p:nvGrpSpPr>
        <p:grpSpPr>
          <a:xfrm>
            <a:off x="523377" y="2960868"/>
            <a:ext cx="5276956" cy="617268"/>
            <a:chOff x="1458731" y="6334162"/>
            <a:chExt cx="13782856" cy="1234536"/>
          </a:xfrm>
        </p:grpSpPr>
        <mc:AlternateContent xmlns:mc="http://schemas.openxmlformats.org/markup-compatibility/2006" xmlns:a14="http://schemas.microsoft.com/office/drawing/2010/main">
          <mc:Choice Requires="a14">
            <p:sp>
              <p:nvSpPr>
                <p:cNvPr id="47" name="Rectangle 46">
                  <a:extLst>
                    <a:ext uri="{FF2B5EF4-FFF2-40B4-BE49-F238E27FC236}">
                      <a16:creationId xmlns="" xmlns:a16="http://schemas.microsoft.com/office/drawing/2014/main" id="{FB0B6341-256C-4170-AF4E-1216E5EDD04C}"/>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800" b="1" i="1" smtClean="0">
                          <a:solidFill>
                            <a:schemeClr val="bg1"/>
                          </a:solidFill>
                          <a:latin typeface="Cambria Math" panose="02040503050406030204" pitchFamily="18" charset="0"/>
                        </a:rPr>
                        <m:t>𝒚</m:t>
                      </m:r>
                      <m:r>
                        <a:rPr lang="en-US" sz="2800" b="1" i="1" smtClean="0">
                          <a:solidFill>
                            <a:schemeClr val="bg1"/>
                          </a:solidFill>
                          <a:latin typeface="Cambria Math" panose="02040503050406030204" pitchFamily="18" charset="0"/>
                        </a:rPr>
                        <m:t>=</m:t>
                      </m:r>
                      <m:r>
                        <a:rPr lang="en-US" sz="2800" b="1" i="1" smtClean="0">
                          <a:solidFill>
                            <a:schemeClr val="bg1"/>
                          </a:solidFill>
                          <a:latin typeface="Cambria Math" panose="02040503050406030204" pitchFamily="18" charset="0"/>
                        </a:rPr>
                        <m:t>𝟑</m:t>
                      </m:r>
                      <m:r>
                        <a:rPr lang="en-US" sz="2800" b="1" i="1" smtClean="0">
                          <a:solidFill>
                            <a:schemeClr val="bg1"/>
                          </a:solidFill>
                          <a:latin typeface="Cambria Math" panose="02040503050406030204" pitchFamily="18" charset="0"/>
                        </a:rPr>
                        <m:t>𝒙</m:t>
                      </m:r>
                      <m:r>
                        <a:rPr lang="en-US" sz="2800" b="1" i="1" smtClean="0">
                          <a:solidFill>
                            <a:schemeClr val="bg1"/>
                          </a:solidFill>
                          <a:latin typeface="Cambria Math"/>
                        </a:rPr>
                        <m:t>+</m:t>
                      </m:r>
                      <m:f>
                        <m:fPr>
                          <m:ctrlPr>
                            <a:rPr lang="en-US" sz="2800" b="1" i="1">
                              <a:solidFill>
                                <a:schemeClr val="bg1"/>
                              </a:solidFill>
                              <a:latin typeface="Cambria Math"/>
                            </a:rPr>
                          </m:ctrlPr>
                        </m:fPr>
                        <m:num>
                          <m:r>
                            <a:rPr lang="en-US" sz="2800" b="1" i="1">
                              <a:solidFill>
                                <a:schemeClr val="bg1"/>
                              </a:solidFill>
                              <a:latin typeface="Cambria Math" panose="02040503050406030204" pitchFamily="18" charset="0"/>
                            </a:rPr>
                            <m:t>𝟐𝟗</m:t>
                          </m:r>
                        </m:num>
                        <m:den>
                          <m:r>
                            <a:rPr lang="en-US" sz="2800" b="1" i="1">
                              <a:solidFill>
                                <a:schemeClr val="bg1"/>
                              </a:solidFill>
                              <a:latin typeface="Cambria Math" panose="02040503050406030204" pitchFamily="18" charset="0"/>
                            </a:rPr>
                            <m:t>𝟑</m:t>
                          </m:r>
                        </m:den>
                      </m:f>
                    </m:oMath>
                  </a14:m>
                  <a:r>
                    <a:rPr lang="en-US" sz="2800" b="1" dirty="0">
                      <a:solidFill>
                        <a:schemeClr val="bg1"/>
                      </a:solidFill>
                      <a:ea typeface="Tahoma" panose="020B0604030504040204" pitchFamily="34" charset="0"/>
                      <a:cs typeface="Times New Roman" panose="02020603050405020304" pitchFamily="18" charset="0"/>
                    </a:rPr>
                    <a:t>. </a:t>
                  </a:r>
                  <a:endParaRPr lang="en-US" sz="3000" b="1" dirty="0">
                    <a:latin typeface="+mj-lt"/>
                    <a:ea typeface="Tahoma" pitchFamily="34" charset="0"/>
                    <a:cs typeface="Tahoma" pitchFamily="34" charset="0"/>
                  </a:endParaRPr>
                </a:p>
              </p:txBody>
            </p:sp>
          </mc:Choice>
          <mc:Fallback xmlns="">
            <p:sp>
              <p:nvSpPr>
                <p:cNvPr id="47" name="Rectangle 46">
                  <a:extLst>
                    <a:ext uri="{FF2B5EF4-FFF2-40B4-BE49-F238E27FC236}">
                      <a16:creationId xmlns="" xmlns:a16="http://schemas.microsoft.com/office/drawing/2014/main" xmlns:a14="http://schemas.microsoft.com/office/drawing/2010/main" id="{FB0B6341-256C-4170-AF4E-1216E5EDD04C}"/>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1">
                  <a:blip r:embed="rId4"/>
                  <a:stretch>
                    <a:fillRect b="-15596"/>
                  </a:stretch>
                </a:blipFill>
                <a:ln w="19050">
                  <a:solidFill>
                    <a:schemeClr val="bg1"/>
                  </a:solidFill>
                </a:ln>
              </p:spPr>
              <p:txBody>
                <a:bodyPr/>
                <a:lstStyle/>
                <a:p>
                  <a:r>
                    <a:rPr lang="en-US">
                      <a:noFill/>
                    </a:rPr>
                    <a:t> </a:t>
                  </a:r>
                </a:p>
              </p:txBody>
            </p:sp>
          </mc:Fallback>
        </mc:AlternateContent>
        <p:sp>
          <p:nvSpPr>
            <p:cNvPr id="48" name="Oval 47">
              <a:extLst>
                <a:ext uri="{FF2B5EF4-FFF2-40B4-BE49-F238E27FC236}">
                  <a16:creationId xmlns="" xmlns:a16="http://schemas.microsoft.com/office/drawing/2014/main" id="{13A7BA64-0BA1-4ADF-A17E-617425026AFB}"/>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B</a:t>
              </a:r>
              <a:endParaRPr lang="en-US" sz="3000" dirty="0">
                <a:latin typeface="+mj-lt"/>
              </a:endParaRPr>
            </a:p>
          </p:txBody>
        </p:sp>
      </p:grpSp>
      <p:grpSp>
        <p:nvGrpSpPr>
          <p:cNvPr id="49" name="Group 48">
            <a:extLst>
              <a:ext uri="{FF2B5EF4-FFF2-40B4-BE49-F238E27FC236}">
                <a16:creationId xmlns="" xmlns:a16="http://schemas.microsoft.com/office/drawing/2014/main" id="{4D274B26-9415-432A-9282-BDEF246F0009}"/>
              </a:ext>
            </a:extLst>
          </p:cNvPr>
          <p:cNvGrpSpPr/>
          <p:nvPr/>
        </p:nvGrpSpPr>
        <p:grpSpPr>
          <a:xfrm>
            <a:off x="6385137" y="2936742"/>
            <a:ext cx="5303205" cy="631243"/>
            <a:chOff x="1458731" y="6219859"/>
            <a:chExt cx="13782856" cy="1262486"/>
          </a:xfrm>
        </p:grpSpPr>
        <mc:AlternateContent xmlns:mc="http://schemas.openxmlformats.org/markup-compatibility/2006" xmlns:a14="http://schemas.microsoft.com/office/drawing/2010/main">
          <mc:Choice Requires="a14">
            <p:sp>
              <p:nvSpPr>
                <p:cNvPr id="63" name="Rectangle 62">
                  <a:extLst>
                    <a:ext uri="{FF2B5EF4-FFF2-40B4-BE49-F238E27FC236}">
                      <a16:creationId xmlns="" xmlns:a16="http://schemas.microsoft.com/office/drawing/2014/main" id="{6E15A8FC-94CE-45FB-8D02-B33F2327F992}"/>
                    </a:ext>
                  </a:extLst>
                </p:cNvPr>
                <p:cNvSpPr/>
                <p:nvPr/>
              </p:nvSpPr>
              <p:spPr>
                <a:xfrm>
                  <a:off x="2140383" y="6219859"/>
                  <a:ext cx="13101204"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900"/>
                    </a:spcBef>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libri" panose="020F0502020204030204" pitchFamily="34" charset="0"/>
                          </a:rPr>
                          <m:t>𝑦</m:t>
                        </m:r>
                        <m:r>
                          <a:rPr lang="en-US" sz="2800" i="1" smtClean="0">
                            <a:latin typeface="Cambria Math" panose="02040503050406030204" pitchFamily="18" charset="0"/>
                            <a:ea typeface="Calibri" panose="020F0502020204030204" pitchFamily="34" charset="0"/>
                          </a:rPr>
                          <m:t>=3</m:t>
                        </m:r>
                        <m:r>
                          <a:rPr lang="en-US" sz="2800" i="1">
                            <a:latin typeface="Cambria Math" panose="02040503050406030204" pitchFamily="18" charset="0"/>
                            <a:ea typeface="Calibri" panose="020F0502020204030204" pitchFamily="34" charset="0"/>
                          </a:rPr>
                          <m:t>𝑥</m:t>
                        </m:r>
                        <m:r>
                          <a:rPr lang="en-US" sz="2800" b="0" i="1" smtClean="0">
                            <a:latin typeface="Cambria Math"/>
                            <a:ea typeface="Calibri" panose="020F0502020204030204" pitchFamily="34" charset="0"/>
                          </a:rPr>
                          <m:t>−</m:t>
                        </m:r>
                        <m:r>
                          <m:rPr>
                            <m:nor/>
                          </m:rPr>
                          <a:rPr lang="en-US" sz="2800" b="0" i="0" smtClean="0">
                            <a:latin typeface="Cambria Math"/>
                            <a:ea typeface="Calibri" panose="020F0502020204030204" pitchFamily="34" charset="0"/>
                          </a:rPr>
                          <m:t>1</m:t>
                        </m:r>
                        <m:r>
                          <m:rPr>
                            <m:nor/>
                          </m:rPr>
                          <a:rPr lang="en-US" sz="2800" dirty="0">
                            <a:latin typeface="Times New Roman" panose="02020603050405020304" pitchFamily="18" charset="0"/>
                            <a:ea typeface="Calibri" panose="020F0502020204030204" pitchFamily="34" charset="0"/>
                            <a:cs typeface="Times New Roman" panose="02020603050405020304" pitchFamily="18" charset="0"/>
                          </a:rPr>
                          <m:t>.</m:t>
                        </m:r>
                      </m:oMath>
                    </m:oMathPara>
                  </a14:m>
                  <a:endParaRPr lang="vi-VN" sz="3000" b="1" dirty="0">
                    <a:latin typeface="+mj-lt"/>
                  </a:endParaRPr>
                </a:p>
              </p:txBody>
            </p:sp>
          </mc:Choice>
          <mc:Fallback xmlns="">
            <p:sp>
              <p:nvSpPr>
                <p:cNvPr id="63" name="Rectangle 62">
                  <a:extLst>
                    <a:ext uri="{FF2B5EF4-FFF2-40B4-BE49-F238E27FC236}">
                      <a16:creationId xmlns="" xmlns:a16="http://schemas.microsoft.com/office/drawing/2014/main" xmlns:a14="http://schemas.microsoft.com/office/drawing/2010/main" id="{6E15A8FC-94CE-45FB-8D02-B33F2327F992}"/>
                    </a:ext>
                  </a:extLst>
                </p:cNvPr>
                <p:cNvSpPr>
                  <a:spLocks noRot="1" noChangeAspect="1" noMove="1" noResize="1" noEditPoints="1" noAdjustHandles="1" noChangeArrowheads="1" noChangeShapeType="1" noTextEdit="1"/>
                </p:cNvSpPr>
                <p:nvPr/>
              </p:nvSpPr>
              <p:spPr>
                <a:xfrm>
                  <a:off x="2140383" y="6219859"/>
                  <a:ext cx="13101204" cy="1234536"/>
                </a:xfrm>
                <a:prstGeom prst="rect">
                  <a:avLst/>
                </a:prstGeom>
                <a:blipFill rotWithShape="1">
                  <a:blip r:embed="rId5"/>
                  <a:stretch>
                    <a:fillRect/>
                  </a:stretch>
                </a:blipFill>
                <a:ln w="19050">
                  <a:solidFill>
                    <a:schemeClr val="bg1"/>
                  </a:solidFill>
                </a:ln>
              </p:spPr>
              <p:txBody>
                <a:bodyPr/>
                <a:lstStyle/>
                <a:p>
                  <a:r>
                    <a:rPr lang="en-US">
                      <a:noFill/>
                    </a:rPr>
                    <a:t> </a:t>
                  </a:r>
                </a:p>
              </p:txBody>
            </p:sp>
          </mc:Fallback>
        </mc:AlternateContent>
        <p:sp>
          <p:nvSpPr>
            <p:cNvPr id="64" name="Oval 63">
              <a:extLst>
                <a:ext uri="{FF2B5EF4-FFF2-40B4-BE49-F238E27FC236}">
                  <a16:creationId xmlns="" xmlns:a16="http://schemas.microsoft.com/office/drawing/2014/main" id="{0D6B711C-CC2A-45AE-A2BD-46B4ECA3D81C}"/>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D</a:t>
              </a:r>
              <a:endParaRPr lang="en-US" sz="3000" dirty="0">
                <a:latin typeface="+mj-lt"/>
              </a:endParaRPr>
            </a:p>
          </p:txBody>
        </p:sp>
      </p:grpSp>
      <p:sp>
        <p:nvSpPr>
          <p:cNvPr id="69" name="Oval 68">
            <a:extLst>
              <a:ext uri="{FF2B5EF4-FFF2-40B4-BE49-F238E27FC236}">
                <a16:creationId xmlns="" xmlns:a16="http://schemas.microsoft.com/office/drawing/2014/main" id="{E148D75C-9524-4005-AADE-77AC280B7203}"/>
              </a:ext>
            </a:extLst>
          </p:cNvPr>
          <p:cNvSpPr/>
          <p:nvPr/>
        </p:nvSpPr>
        <p:spPr>
          <a:xfrm>
            <a:off x="415626" y="1982551"/>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11" name="Rectangle 10">
                <a:extLst>
                  <a:ext uri="{FF2B5EF4-FFF2-40B4-BE49-F238E27FC236}">
                    <a16:creationId xmlns="" xmlns:a16="http://schemas.microsoft.com/office/drawing/2014/main" id="{DC5F5F4E-CEA2-4298-A516-9AB2172DB9B6}"/>
                  </a:ext>
                </a:extLst>
              </p:cNvPr>
              <p:cNvSpPr/>
              <p:nvPr/>
            </p:nvSpPr>
            <p:spPr>
              <a:xfrm>
                <a:off x="2799993" y="3744478"/>
                <a:ext cx="6642954" cy="477044"/>
              </a:xfrm>
              <a:prstGeom prst="rect">
                <a:avLst/>
              </a:prstGeom>
            </p:spPr>
            <p:txBody>
              <a:bodyPr wrap="none" lIns="45711" tIns="22855" rIns="45711" bIns="22855">
                <a:spAutoFit/>
              </a:bodyPr>
              <a:lstStyle/>
              <a:p>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sym typeface="Symbol" panose="05050102010706020507" pitchFamily="18" charset="2"/>
                  </a:rPr>
                  <a:t> //</a:t>
                </a:r>
                <a14:m>
                  <m:oMath xmlns:m="http://schemas.openxmlformats.org/officeDocument/2006/math">
                    <m:r>
                      <m:rPr>
                        <m:nor/>
                      </m:rPr>
                      <a:rPr lang="en-US" sz="2800" b="1">
                        <a:latin typeface="Times New Roman" panose="02020603050405020304" pitchFamily="18" charset="0"/>
                        <a:cs typeface="Times New Roman" panose="02020603050405020304" pitchFamily="18" charset="0"/>
                      </a:rPr>
                      <m:t>d</m:t>
                    </m:r>
                    <m:r>
                      <m:rPr>
                        <m:nor/>
                      </m:rPr>
                      <a:rPr lang="en-US" sz="2800" b="1">
                        <a:latin typeface="Times New Roman" panose="02020603050405020304" pitchFamily="18" charset="0"/>
                        <a:cs typeface="Times New Roman" panose="02020603050405020304" pitchFamily="18" charset="0"/>
                      </a:rPr>
                      <m:t>:</m:t>
                    </m:r>
                    <m:r>
                      <a:rPr lang="en-US" sz="2800" b="1" i="1">
                        <a:latin typeface="Cambria Math" panose="02040503050406030204" pitchFamily="18" charset="0"/>
                      </a:rPr>
                      <m:t>𝒚</m:t>
                    </m:r>
                    <m:r>
                      <a:rPr lang="en-US" sz="2800" b="1" i="1">
                        <a:latin typeface="Cambria Math" panose="02040503050406030204" pitchFamily="18" charset="0"/>
                      </a:rPr>
                      <m:t>=</m:t>
                    </m:r>
                    <m:r>
                      <a:rPr lang="en-US" sz="2800" b="1" i="1">
                        <a:latin typeface="Cambria Math" panose="02040503050406030204" pitchFamily="18" charset="0"/>
                      </a:rPr>
                      <m:t>𝟑</m:t>
                    </m:r>
                    <m:r>
                      <a:rPr lang="en-US" sz="2800" b="1" i="1">
                        <a:latin typeface="Cambria Math" panose="02040503050406030204" pitchFamily="18" charset="0"/>
                      </a:rPr>
                      <m:t>𝒙</m:t>
                    </m:r>
                    <m:r>
                      <a:rPr lang="en-US" sz="2800" b="1" i="1">
                        <a:latin typeface="Cambria Math" panose="02040503050406030204" pitchFamily="18" charset="0"/>
                      </a:rPr>
                      <m:t>+</m:t>
                    </m:r>
                    <m:r>
                      <a:rPr lang="en-US" sz="2800" b="1" i="1">
                        <a:latin typeface="Cambria Math" panose="02040503050406030204" pitchFamily="18" charset="0"/>
                      </a:rPr>
                      <m:t>𝟏</m:t>
                    </m:r>
                    <m:r>
                      <m:rPr>
                        <m:nor/>
                      </m:rPr>
                      <a:rPr lang="en-US" sz="2800" b="1">
                        <a:latin typeface="Times New Roman" panose="02020603050405020304" pitchFamily="18" charset="0"/>
                        <a:cs typeface="Times New Roman" panose="02020603050405020304" pitchFamily="18" charset="0"/>
                      </a:rPr>
                      <m:t> </m:t>
                    </m:r>
                    <m:r>
                      <a:rPr lang="vi-VN" sz="2800" b="1" i="1">
                        <a:latin typeface="Cambria Math" panose="02040503050406030204" pitchFamily="18" charset="0"/>
                      </a:rPr>
                      <m:t> </m:t>
                    </m:r>
                    <m:r>
                      <a:rPr lang="vi-VN" sz="2800" b="1" i="1">
                        <a:latin typeface="Cambria Math" panose="02040503050406030204" pitchFamily="18" charset="0"/>
                        <a:sym typeface="Symbol" panose="05050102010706020507" pitchFamily="18" charset="2"/>
                      </a:rPr>
                      <m:t></m:t>
                    </m:r>
                    <m:r>
                      <m:rPr>
                        <m:nor/>
                      </m:rPr>
                      <a:rPr lang="en-US" sz="2800" b="1" dirty="0">
                        <a:latin typeface="Times New Roman" panose="02020603050405020304" pitchFamily="18" charset="0"/>
                        <a:cs typeface="Times New Roman" panose="02020603050405020304" pitchFamily="18" charset="0"/>
                        <a:sym typeface="Symbol" panose="05050102010706020507" pitchFamily="18" charset="2"/>
                      </a:rPr>
                      <m:t></m:t>
                    </m:r>
                    <m:r>
                      <a:rPr lang="en-US" sz="2800" b="1" i="1" dirty="0">
                        <a:latin typeface="Cambria Math" panose="02040503050406030204" pitchFamily="18" charset="0"/>
                        <a:sym typeface="Symbol" panose="05050102010706020507" pitchFamily="18" charset="2"/>
                      </a:rPr>
                      <m:t> </m:t>
                    </m:r>
                    <m:r>
                      <a:rPr lang="en-US" sz="2800" b="1" i="1" dirty="0">
                        <a:latin typeface="Cambria Math" panose="02040503050406030204" pitchFamily="18" charset="0"/>
                        <a:sym typeface="Symbol" panose="05050102010706020507" pitchFamily="18" charset="2"/>
                      </a:rPr>
                      <m:t>𝒄</m:t>
                    </m:r>
                    <m:r>
                      <a:rPr lang="en-US" sz="2800" b="1" i="1" dirty="0">
                        <a:latin typeface="Cambria Math" panose="02040503050406030204" pitchFamily="18" charset="0"/>
                        <a:sym typeface="Symbol" panose="05050102010706020507" pitchFamily="18" charset="2"/>
                      </a:rPr>
                      <m:t>ó </m:t>
                    </m:r>
                    <m:r>
                      <a:rPr lang="en-US" sz="2800" b="1" i="1" dirty="0">
                        <a:latin typeface="Cambria Math" panose="02040503050406030204" pitchFamily="18" charset="0"/>
                        <a:sym typeface="Symbol" panose="05050102010706020507" pitchFamily="18" charset="2"/>
                      </a:rPr>
                      <m:t>𝒉</m:t>
                    </m:r>
                    <m:r>
                      <a:rPr lang="en-US" sz="2800" b="1" i="1" dirty="0">
                        <a:latin typeface="Cambria Math" panose="02040503050406030204" pitchFamily="18" charset="0"/>
                        <a:sym typeface="Symbol" panose="05050102010706020507" pitchFamily="18" charset="2"/>
                      </a:rPr>
                      <m:t>ệ </m:t>
                    </m:r>
                    <m:r>
                      <a:rPr lang="en-US" sz="2800" b="1" i="1" dirty="0">
                        <a:latin typeface="Cambria Math" panose="02040503050406030204" pitchFamily="18" charset="0"/>
                        <a:sym typeface="Symbol" panose="05050102010706020507" pitchFamily="18" charset="2"/>
                      </a:rPr>
                      <m:t>𝒔</m:t>
                    </m:r>
                    <m:r>
                      <a:rPr lang="en-US" sz="2800" b="1" i="1" dirty="0">
                        <a:latin typeface="Cambria Math" panose="02040503050406030204" pitchFamily="18" charset="0"/>
                        <a:sym typeface="Symbol" panose="05050102010706020507" pitchFamily="18" charset="2"/>
                      </a:rPr>
                      <m:t>ố </m:t>
                    </m:r>
                    <m:r>
                      <a:rPr lang="en-US" sz="2800" b="1" i="1" dirty="0">
                        <a:latin typeface="Cambria Math" panose="02040503050406030204" pitchFamily="18" charset="0"/>
                        <a:sym typeface="Symbol" panose="05050102010706020507" pitchFamily="18" charset="2"/>
                      </a:rPr>
                      <m:t>𝒈</m:t>
                    </m:r>
                    <m:r>
                      <a:rPr lang="en-US" sz="2800" b="1" i="1" dirty="0">
                        <a:latin typeface="Cambria Math" panose="02040503050406030204" pitchFamily="18" charset="0"/>
                        <a:sym typeface="Symbol" panose="05050102010706020507" pitchFamily="18" charset="2"/>
                      </a:rPr>
                      <m:t>ó</m:t>
                    </m:r>
                    <m:r>
                      <a:rPr lang="en-US" sz="2800" b="1" i="1" dirty="0">
                        <a:latin typeface="Cambria Math" panose="02040503050406030204" pitchFamily="18" charset="0"/>
                        <a:sym typeface="Symbol" panose="05050102010706020507" pitchFamily="18" charset="2"/>
                      </a:rPr>
                      <m:t>𝒄</m:t>
                    </m:r>
                    <m:r>
                      <a:rPr lang="en-US" sz="2800" b="1" i="1" dirty="0">
                        <a:latin typeface="Cambria Math" panose="02040503050406030204" pitchFamily="18" charset="0"/>
                        <a:sym typeface="Symbol" panose="05050102010706020507" pitchFamily="18" charset="2"/>
                      </a:rPr>
                      <m:t> </m:t>
                    </m:r>
                    <m:r>
                      <a:rPr lang="en-US" sz="2800" b="1" i="1">
                        <a:latin typeface="Cambria Math" panose="02040503050406030204" pitchFamily="18" charset="0"/>
                      </a:rPr>
                      <m:t>𝒌</m:t>
                    </m:r>
                    <m:r>
                      <a:rPr lang="en-US" sz="2800" b="1" i="1">
                        <a:latin typeface="Cambria Math" panose="02040503050406030204" pitchFamily="18" charset="0"/>
                      </a:rPr>
                      <m:t>=</m:t>
                    </m:r>
                    <m:r>
                      <a:rPr lang="en-US" sz="2800" b="1" i="0" smtClean="0">
                        <a:latin typeface="Cambria Math"/>
                      </a:rPr>
                      <m:t>𝟑</m:t>
                    </m:r>
                  </m:oMath>
                </a14:m>
                <a:endParaRPr lang="en-US" sz="2800" b="1" i="1"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1" name="Rectangle 10">
                <a:extLst>
                  <a:ext uri="{FF2B5EF4-FFF2-40B4-BE49-F238E27FC236}">
                    <a16:creationId xmlns="" xmlns:a16="http://schemas.microsoft.com/office/drawing/2014/main" xmlns:a14="http://schemas.microsoft.com/office/drawing/2010/main" id="{DC5F5F4E-CEA2-4298-A516-9AB2172DB9B6}"/>
                  </a:ext>
                </a:extLst>
              </p:cNvPr>
              <p:cNvSpPr>
                <a:spLocks noRot="1" noChangeAspect="1" noMove="1" noResize="1" noEditPoints="1" noAdjustHandles="1" noChangeArrowheads="1" noChangeShapeType="1" noTextEdit="1"/>
              </p:cNvSpPr>
              <p:nvPr/>
            </p:nvSpPr>
            <p:spPr>
              <a:xfrm>
                <a:off x="2799993" y="3744478"/>
                <a:ext cx="6642954" cy="477044"/>
              </a:xfrm>
              <a:prstGeom prst="rect">
                <a:avLst/>
              </a:prstGeom>
              <a:blipFill rotWithShape="1">
                <a:blip r:embed="rId6"/>
                <a:stretch>
                  <a:fillRect l="-1193" t="-16456" b="-39241"/>
                </a:stretch>
              </a:blipFill>
            </p:spPr>
            <p:txBody>
              <a:bodyPr/>
              <a:lstStyle/>
              <a:p>
                <a:r>
                  <a:rPr lang="en-US">
                    <a:noFill/>
                  </a:rPr>
                  <a:t> </a:t>
                </a:r>
              </a:p>
            </p:txBody>
          </p:sp>
        </mc:Fallback>
      </mc:AlternateContent>
      <p:grpSp>
        <p:nvGrpSpPr>
          <p:cNvPr id="50" name="Group 49">
            <a:extLst>
              <a:ext uri="{FF2B5EF4-FFF2-40B4-BE49-F238E27FC236}">
                <a16:creationId xmlns="" xmlns:a16="http://schemas.microsoft.com/office/drawing/2014/main" id="{4D274B26-9415-432A-9282-BDEF246F0009}"/>
              </a:ext>
            </a:extLst>
          </p:cNvPr>
          <p:cNvGrpSpPr/>
          <p:nvPr/>
        </p:nvGrpSpPr>
        <p:grpSpPr>
          <a:xfrm>
            <a:off x="6385137" y="1905000"/>
            <a:ext cx="5303205" cy="617268"/>
            <a:chOff x="1458731" y="6334162"/>
            <a:chExt cx="13782856" cy="1234536"/>
          </a:xfrm>
        </p:grpSpPr>
        <mc:AlternateContent xmlns:mc="http://schemas.openxmlformats.org/markup-compatibility/2006" xmlns:a14="http://schemas.microsoft.com/office/drawing/2010/main">
          <mc:Choice Requires="a14">
            <p:sp>
              <p:nvSpPr>
                <p:cNvPr id="51" name="Rectangle 50">
                  <a:extLst>
                    <a:ext uri="{FF2B5EF4-FFF2-40B4-BE49-F238E27FC236}">
                      <a16:creationId xmlns="" xmlns:a16="http://schemas.microsoft.com/office/drawing/2014/main" id="{6E15A8FC-94CE-45FB-8D02-B33F2327F992}"/>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900"/>
                    </a:spcBef>
                  </a:pPr>
                  <a14:m>
                    <m:oMathPara xmlns:m="http://schemas.openxmlformats.org/officeDocument/2006/math">
                      <m:oMathParaPr>
                        <m:jc m:val="centerGroup"/>
                      </m:oMathParaPr>
                      <m:oMath xmlns:m="http://schemas.openxmlformats.org/officeDocument/2006/math">
                        <m:r>
                          <a:rPr lang="en-US" sz="2800" b="1" i="1" smtClean="0">
                            <a:solidFill>
                              <a:schemeClr val="bg1"/>
                            </a:solidFill>
                            <a:latin typeface="Cambria Math" panose="02040503050406030204" pitchFamily="18" charset="0"/>
                          </a:rPr>
                          <m:t>𝒚</m:t>
                        </m:r>
                        <m:r>
                          <a:rPr lang="en-US" sz="2800" b="1" i="1" smtClean="0">
                            <a:solidFill>
                              <a:schemeClr val="bg1"/>
                            </a:solidFill>
                            <a:latin typeface="Cambria Math" panose="02040503050406030204" pitchFamily="18" charset="0"/>
                          </a:rPr>
                          <m:t>=</m:t>
                        </m:r>
                        <m:r>
                          <a:rPr lang="en-US" sz="2800" b="1" i="1" smtClean="0">
                            <a:solidFill>
                              <a:schemeClr val="bg1"/>
                            </a:solidFill>
                            <a:latin typeface="Cambria Math" panose="02040503050406030204" pitchFamily="18" charset="0"/>
                          </a:rPr>
                          <m:t>𝟑</m:t>
                        </m:r>
                        <m:r>
                          <a:rPr lang="en-US" sz="2800" b="1" i="1" smtClean="0">
                            <a:solidFill>
                              <a:schemeClr val="bg1"/>
                            </a:solidFill>
                            <a:latin typeface="Cambria Math" panose="02040503050406030204" pitchFamily="18" charset="0"/>
                          </a:rPr>
                          <m:t>𝒙</m:t>
                        </m:r>
                        <m:r>
                          <a:rPr lang="en-US" sz="2800" b="1" i="1" smtClean="0">
                            <a:solidFill>
                              <a:schemeClr val="bg1"/>
                            </a:solidFill>
                            <a:latin typeface="Cambria Math" panose="02040503050406030204" pitchFamily="18" charset="0"/>
                          </a:rPr>
                          <m:t>−</m:t>
                        </m:r>
                        <m:f>
                          <m:fPr>
                            <m:ctrlPr>
                              <a:rPr lang="en-US" sz="2800" b="1" i="1">
                                <a:solidFill>
                                  <a:schemeClr val="bg1"/>
                                </a:solidFill>
                                <a:latin typeface="Cambria Math"/>
                              </a:rPr>
                            </m:ctrlPr>
                          </m:fPr>
                          <m:num>
                            <m:r>
                              <a:rPr lang="en-US" sz="2800" b="1" i="1">
                                <a:solidFill>
                                  <a:schemeClr val="bg1"/>
                                </a:solidFill>
                                <a:latin typeface="Cambria Math" panose="02040503050406030204" pitchFamily="18" charset="0"/>
                              </a:rPr>
                              <m:t>𝟐𝟗</m:t>
                            </m:r>
                          </m:num>
                          <m:den>
                            <m:r>
                              <a:rPr lang="en-US" sz="2800" b="1" i="1">
                                <a:solidFill>
                                  <a:schemeClr val="bg1"/>
                                </a:solidFill>
                                <a:latin typeface="Cambria Math" panose="02040503050406030204" pitchFamily="18" charset="0"/>
                              </a:rPr>
                              <m:t>𝟑</m:t>
                            </m:r>
                          </m:den>
                        </m:f>
                        <m:r>
                          <m:rPr>
                            <m:nor/>
                          </m:rPr>
                          <a:rPr lang="en-US" sz="2800" b="1" i="0" smtClean="0">
                            <a:solidFill>
                              <a:schemeClr val="bg1"/>
                            </a:solidFill>
                            <a:latin typeface="Cambria Math"/>
                          </a:rPr>
                          <m:t>,</m:t>
                        </m:r>
                        <m:r>
                          <a:rPr lang="en-US" sz="2400" i="1" smtClean="0">
                            <a:latin typeface="Cambria Math" panose="02040503050406030204" pitchFamily="18" charset="0"/>
                            <a:ea typeface="Calibri" panose="020F0502020204030204" pitchFamily="34" charset="0"/>
                          </a:rPr>
                          <m:t>𝑦</m:t>
                        </m:r>
                        <m:r>
                          <a:rPr lang="en-US" sz="2400" i="1" smtClean="0">
                            <a:latin typeface="Cambria Math" panose="02040503050406030204" pitchFamily="18" charset="0"/>
                            <a:ea typeface="Calibri" panose="020F0502020204030204" pitchFamily="34" charset="0"/>
                          </a:rPr>
                          <m:t>=3</m:t>
                        </m:r>
                        <m:r>
                          <a:rPr lang="en-US" sz="2400" i="1">
                            <a:latin typeface="Cambria Math" panose="02040503050406030204" pitchFamily="18" charset="0"/>
                            <a:ea typeface="Calibri" panose="020F0502020204030204" pitchFamily="34" charset="0"/>
                          </a:rPr>
                          <m:t>𝑥</m:t>
                        </m:r>
                        <m:r>
                          <a:rPr lang="en-US" sz="2400" i="1">
                            <a:latin typeface="Cambria Math" panose="02040503050406030204" pitchFamily="18" charset="0"/>
                            <a:ea typeface="Calibri" panose="020F0502020204030204" pitchFamily="34" charset="0"/>
                          </a:rPr>
                          <m:t>+</m:t>
                        </m:r>
                        <m:r>
                          <m:rPr>
                            <m:nor/>
                          </m:rPr>
                          <a:rPr lang="en-US" sz="2400" b="0" i="0" smtClean="0">
                            <a:latin typeface="Cambria Math" panose="02040503050406030204" pitchFamily="18" charset="0"/>
                            <a:ea typeface="Calibri" panose="020F0502020204030204" pitchFamily="34" charset="0"/>
                          </a:rPr>
                          <m:t>9</m:t>
                        </m:r>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m:t>
                        </m:r>
                      </m:oMath>
                    </m:oMathPara>
                  </a14:m>
                  <a:endParaRPr lang="vi-VN" sz="3000" b="1" dirty="0">
                    <a:latin typeface="+mj-lt"/>
                  </a:endParaRPr>
                </a:p>
              </p:txBody>
            </p:sp>
          </mc:Choice>
          <mc:Fallback xmlns="">
            <p:sp>
              <p:nvSpPr>
                <p:cNvPr id="51" name="Rectangle 50">
                  <a:extLst>
                    <a:ext uri="{FF2B5EF4-FFF2-40B4-BE49-F238E27FC236}">
                      <a16:creationId xmlns="" xmlns:a16="http://schemas.microsoft.com/office/drawing/2014/main" xmlns:a14="http://schemas.microsoft.com/office/drawing/2010/main" id="{6E15A8FC-94CE-45FB-8D02-B33F2327F992}"/>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1">
                  <a:blip r:embed="rId7"/>
                  <a:stretch>
                    <a:fillRect t="-1818" b="-10000"/>
                  </a:stretch>
                </a:blipFill>
                <a:ln w="19050">
                  <a:solidFill>
                    <a:schemeClr val="bg1"/>
                  </a:solidFill>
                </a:ln>
              </p:spPr>
              <p:txBody>
                <a:bodyPr/>
                <a:lstStyle/>
                <a:p>
                  <a:r>
                    <a:rPr lang="en-US">
                      <a:noFill/>
                    </a:rPr>
                    <a:t> </a:t>
                  </a:r>
                </a:p>
              </p:txBody>
            </p:sp>
          </mc:Fallback>
        </mc:AlternateContent>
        <p:sp>
          <p:nvSpPr>
            <p:cNvPr id="52" name="Oval 51">
              <a:extLst>
                <a:ext uri="{FF2B5EF4-FFF2-40B4-BE49-F238E27FC236}">
                  <a16:creationId xmlns="" xmlns:a16="http://schemas.microsoft.com/office/drawing/2014/main" id="{0D6B711C-CC2A-45AE-A2BD-46B4ECA3D81C}"/>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C</a:t>
              </a:r>
              <a:endParaRPr lang="en-US" sz="3000" dirty="0">
                <a:latin typeface="+mj-lt"/>
              </a:endParaRPr>
            </a:p>
          </p:txBody>
        </p:sp>
      </p:grpSp>
      <mc:AlternateContent xmlns:mc="http://schemas.openxmlformats.org/markup-compatibility/2006" xmlns:a14="http://schemas.microsoft.com/office/drawing/2010/main">
        <mc:Choice Requires="a14">
          <p:sp>
            <p:nvSpPr>
              <p:cNvPr id="41" name="Rectangle 40">
                <a:extLst>
                  <a:ext uri="{FF2B5EF4-FFF2-40B4-BE49-F238E27FC236}">
                    <a16:creationId xmlns="" xmlns:a16="http://schemas.microsoft.com/office/drawing/2014/main" id="{DC5F5F4E-CEA2-4298-A516-9AB2172DB9B6}"/>
                  </a:ext>
                </a:extLst>
              </p:cNvPr>
              <p:cNvSpPr/>
              <p:nvPr/>
            </p:nvSpPr>
            <p:spPr>
              <a:xfrm>
                <a:off x="2799993" y="4185114"/>
                <a:ext cx="8861414" cy="1840366"/>
              </a:xfrm>
              <a:prstGeom prst="rect">
                <a:avLst/>
              </a:prstGeom>
            </p:spPr>
            <p:txBody>
              <a:bodyPr wrap="square" lIns="45711" tIns="22855" rIns="45711" bIns="22855">
                <a:spAutoFit/>
              </a:bodyPr>
              <a:lstStyle/>
              <a:p>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800" b="1" i="1">
                            <a:latin typeface="Cambria Math"/>
                            <a:ea typeface="Times New Roman" panose="02020603050405020304" pitchFamily="18" charset="0"/>
                          </a:rPr>
                        </m:ctrlPr>
                      </m:sSupPr>
                      <m:e>
                        <m:r>
                          <a:rPr lang="en-US" sz="2800" b="1" i="1">
                            <a:latin typeface="Cambria Math" panose="02040503050406030204" pitchFamily="18" charset="0"/>
                            <a:ea typeface="Times New Roman" panose="02020603050405020304" pitchFamily="18" charset="0"/>
                          </a:rPr>
                          <m:t>𝒚</m:t>
                        </m:r>
                      </m:e>
                      <m:sup>
                        <m:r>
                          <a:rPr lang="en-US" sz="2800" b="1" i="1">
                            <a:latin typeface="Cambria Math" panose="02040503050406030204" pitchFamily="18" charset="0"/>
                            <a:ea typeface="Times New Roman" panose="02020603050405020304" pitchFamily="18" charset="0"/>
                          </a:rPr>
                          <m:t>′</m:t>
                        </m:r>
                      </m:sup>
                    </m:sSup>
                    <m:r>
                      <a:rPr lang="en-US" sz="2800" b="1" i="1">
                        <a:latin typeface="Cambria Math" panose="02040503050406030204" pitchFamily="18" charset="0"/>
                        <a:ea typeface="Times New Roman" panose="02020603050405020304" pitchFamily="18" charset="0"/>
                      </a:rPr>
                      <m:t>=</m:t>
                    </m:r>
                    <m:sSup>
                      <m:sSupPr>
                        <m:ctrlPr>
                          <a:rPr lang="en-US" sz="2800" b="1" i="1">
                            <a:latin typeface="Cambria Math"/>
                            <a:ea typeface="Times New Roman" panose="02020603050405020304" pitchFamily="18" charset="0"/>
                          </a:rPr>
                        </m:ctrlPr>
                      </m:sSupPr>
                      <m:e>
                        <m:r>
                          <a:rPr lang="en-US" sz="2800" b="1" i="1">
                            <a:latin typeface="Cambria Math" panose="02040503050406030204" pitchFamily="18" charset="0"/>
                            <a:ea typeface="Times New Roman" panose="02020603050405020304" pitchFamily="18" charset="0"/>
                          </a:rPr>
                          <m:t>𝒙</m:t>
                        </m:r>
                      </m:e>
                      <m:sup>
                        <m:r>
                          <a:rPr lang="en-US" sz="2800" b="1" i="1">
                            <a:latin typeface="Cambria Math" panose="02040503050406030204" pitchFamily="18" charset="0"/>
                            <a:ea typeface="Times New Roman" panose="02020603050405020304" pitchFamily="18" charset="0"/>
                          </a:rPr>
                          <m:t>𝟐</m:t>
                        </m:r>
                      </m:sup>
                    </m:sSup>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𝟒</m:t>
                    </m:r>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𝟑</m:t>
                    </m:r>
                  </m:oMath>
                </a14:m>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800" b="1" i="1">
                            <a:latin typeface="Cambria Math"/>
                            <a:ea typeface="Times New Roman" panose="02020603050405020304" pitchFamily="18" charset="0"/>
                          </a:rPr>
                        </m:ctrlPr>
                      </m:sSupPr>
                      <m:e>
                        <m:r>
                          <a:rPr lang="en-US" sz="2800" b="1" i="1">
                            <a:latin typeface="Cambria Math" panose="02040503050406030204" pitchFamily="18" charset="0"/>
                            <a:ea typeface="Times New Roman" panose="02020603050405020304" pitchFamily="18" charset="0"/>
                          </a:rPr>
                          <m:t>𝒙</m:t>
                        </m:r>
                      </m:e>
                      <m:sup>
                        <m:r>
                          <a:rPr lang="en-US" sz="2800" b="1" i="1">
                            <a:latin typeface="Cambria Math" panose="02040503050406030204" pitchFamily="18" charset="0"/>
                            <a:ea typeface="Times New Roman" panose="02020603050405020304" pitchFamily="18" charset="0"/>
                          </a:rPr>
                          <m:t>𝟐</m:t>
                        </m:r>
                      </m:sup>
                    </m:sSup>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𝟒</m:t>
                    </m:r>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𝟑</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𝟑</m:t>
                    </m:r>
                  </m:oMath>
                </a14:m>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b="1" i="1">
                        <a:latin typeface="Cambria Math" panose="02040503050406030204" pitchFamily="18" charset="0"/>
                        <a:ea typeface="Times New Roman" panose="02020603050405020304" pitchFamily="18" charset="0"/>
                      </a:rPr>
                      <m:t>⇔</m:t>
                    </m:r>
                    <m:d>
                      <m:dPr>
                        <m:begChr m:val="["/>
                        <m:endChr m:val=""/>
                        <m:ctrlPr>
                          <a:rPr lang="en-US" sz="2800" b="1" i="1">
                            <a:latin typeface="Cambria Math"/>
                            <a:ea typeface="Times New Roman" panose="02020603050405020304" pitchFamily="18" charset="0"/>
                          </a:rPr>
                        </m:ctrlPr>
                      </m:dPr>
                      <m:e>
                        <m:eqArr>
                          <m:eqArrPr>
                            <m:ctrlPr>
                              <a:rPr lang="en-US" sz="2800" b="1" i="1">
                                <a:latin typeface="Cambria Math"/>
                                <a:ea typeface="Times New Roman" panose="02020603050405020304" pitchFamily="18" charset="0"/>
                              </a:rPr>
                            </m:ctrlPr>
                          </m:eqArrPr>
                          <m:e>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𝟎</m:t>
                            </m:r>
                          </m:e>
                          <m:e>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𝟒</m:t>
                            </m:r>
                          </m:e>
                        </m:eqArr>
                      </m:e>
                    </m:d>
                  </m:oMath>
                </a14:m>
                <a:r>
                  <a:rPr lang="vi-VN" sz="2800" b="1" dirty="0" smtClean="0">
                    <a:ea typeface="Times New Roman" panose="02020603050405020304" pitchFamily="18" charset="0"/>
                  </a:rPr>
                  <a:t>.</a:t>
                </a:r>
                <a:endParaRPr lang="en-US" sz="2800" b="1" dirty="0" smtClean="0">
                  <a:ea typeface="Times New Roman" panose="02020603050405020304" pitchFamily="18" charset="0"/>
                </a:endParaRPr>
              </a:p>
              <a:p>
                <a:r>
                  <a:rPr lang="vi-VN" sz="2800" b="1" dirty="0">
                    <a:ea typeface="Times New Roman" panose="02020603050405020304" pitchFamily="18" charset="0"/>
                  </a:rPr>
                  <a:t>+ </a:t>
                </a:r>
                <a14:m>
                  <m:oMath xmlns:m="http://schemas.openxmlformats.org/officeDocument/2006/math">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𝟎</m:t>
                    </m:r>
                  </m:oMath>
                </a14:m>
                <a:r>
                  <a:rPr lang="en-US" sz="2800" b="1" dirty="0">
                    <a:ea typeface="Times New Roman" panose="02020603050405020304" pitchFamily="18" charset="0"/>
                  </a:rPr>
                  <a:t> </a:t>
                </a:r>
                <a14:m>
                  <m:oMath xmlns:m="http://schemas.openxmlformats.org/officeDocument/2006/math">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𝒚</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oMath>
                </a14:m>
                <a:r>
                  <a:rPr lang="en-US" sz="2800" b="1" dirty="0">
                    <a:ea typeface="Times New Roman" panose="02020603050405020304" pitchFamily="18" charset="0"/>
                  </a:rPr>
                  <a:t> </a:t>
                </a:r>
                <a14:m>
                  <m:oMath xmlns:m="http://schemas.openxmlformats.org/officeDocument/2006/math">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𝑨</m:t>
                    </m:r>
                    <m:d>
                      <m:dPr>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𝟎</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e>
                    </m:d>
                  </m:oMath>
                </a14:m>
                <a:r>
                  <a:rPr lang="en-US" sz="2800" b="1" dirty="0">
                    <a:ea typeface="Times New Roman" panose="02020603050405020304" pitchFamily="18" charset="0"/>
                  </a:rPr>
                  <a:t> </a:t>
                </a:r>
                <a14:m>
                  <m:oMath xmlns:m="http://schemas.openxmlformats.org/officeDocument/2006/math">
                    <m:r>
                      <a:rPr lang="en-US" sz="2800" b="1" i="1">
                        <a:latin typeface="Cambria Math" panose="02040503050406030204" pitchFamily="18" charset="0"/>
                        <a:ea typeface="Times New Roman" panose="02020603050405020304" pitchFamily="18" charset="0"/>
                      </a:rPr>
                      <m:t>⇒</m:t>
                    </m:r>
                  </m:oMath>
                </a14:m>
                <a:r>
                  <a:rPr lang="vi-VN" sz="2800" b="1" dirty="0">
                    <a:ea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sym typeface="Symbol" panose="05050102010706020507" pitchFamily="18" charset="2"/>
                  </a:rPr>
                  <a:t> :</a:t>
                </a:r>
                <a14:m>
                  <m:oMath xmlns:m="http://schemas.openxmlformats.org/officeDocument/2006/math">
                    <m:r>
                      <a:rPr lang="en-US" sz="2800" b="1" i="1">
                        <a:latin typeface="Cambria Math" panose="02040503050406030204" pitchFamily="18" charset="0"/>
                        <a:ea typeface="Times New Roman" panose="02020603050405020304" pitchFamily="18" charset="0"/>
                      </a:rPr>
                      <m:t>𝒚</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𝟑</m:t>
                    </m:r>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oMath>
                </a14:m>
                <a:r>
                  <a:rPr lang="vi-VN" sz="2800" b="1" dirty="0">
                    <a:ea typeface="Times New Roman" panose="02020603050405020304" pitchFamily="18" charset="0"/>
                  </a:rPr>
                  <a:t> </a:t>
                </a:r>
                <a:r>
                  <a:rPr lang="en-US" sz="2800" b="1" dirty="0" smtClean="0">
                    <a:ea typeface="Times New Roman" panose="02020603050405020304" pitchFamily="18" charset="0"/>
                  </a:rPr>
                  <a:t>(</a:t>
                </a:r>
                <a:r>
                  <a:rPr lang="en-US" sz="2800" b="1" dirty="0" err="1" smtClean="0">
                    <a:ea typeface="Times New Roman" panose="02020603050405020304" pitchFamily="18" charset="0"/>
                  </a:rPr>
                  <a:t>loại</a:t>
                </a:r>
                <a:r>
                  <a:rPr lang="en-US" sz="2800" b="1" dirty="0" smtClean="0">
                    <a:ea typeface="Times New Roman" panose="02020603050405020304" pitchFamily="18" charset="0"/>
                  </a:rPr>
                  <a:t>)</a:t>
                </a:r>
              </a:p>
              <a:p>
                <a:r>
                  <a:rPr lang="vi-VN" sz="2800" b="1" dirty="0">
                    <a:ea typeface="Times New Roman" panose="02020603050405020304" pitchFamily="18" charset="0"/>
                  </a:rPr>
                  <a:t>+ </a:t>
                </a:r>
                <a14:m>
                  <m:oMath xmlns:m="http://schemas.openxmlformats.org/officeDocument/2006/math">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𝟒</m:t>
                    </m:r>
                  </m:oMath>
                </a14:m>
                <a:r>
                  <a:rPr lang="en-US" sz="2800" b="1" dirty="0">
                    <a:ea typeface="Times New Roman" panose="02020603050405020304" pitchFamily="18" charset="0"/>
                  </a:rPr>
                  <a:t> </a:t>
                </a:r>
                <a14:m>
                  <m:oMath xmlns:m="http://schemas.openxmlformats.org/officeDocument/2006/math">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𝒚</m:t>
                    </m:r>
                    <m:r>
                      <a:rPr lang="en-US" sz="2800" b="1" i="1">
                        <a:latin typeface="Cambria Math" panose="02040503050406030204" pitchFamily="18" charset="0"/>
                        <a:ea typeface="Times New Roman" panose="02020603050405020304" pitchFamily="18" charset="0"/>
                      </a:rPr>
                      <m:t>=</m:t>
                    </m:r>
                    <m:f>
                      <m:fPr>
                        <m:ctrlPr>
                          <a:rPr lang="en-US" sz="2800" b="1" i="1">
                            <a:latin typeface="Cambria Math"/>
                            <a:ea typeface="Times New Roman" panose="02020603050405020304" pitchFamily="18" charset="0"/>
                          </a:rPr>
                        </m:ctrlPr>
                      </m:fPr>
                      <m:num>
                        <m:r>
                          <a:rPr lang="en-US" sz="2800" b="1" i="1">
                            <a:latin typeface="Cambria Math" panose="02040503050406030204" pitchFamily="18" charset="0"/>
                            <a:ea typeface="Times New Roman" panose="02020603050405020304" pitchFamily="18" charset="0"/>
                          </a:rPr>
                          <m:t>𝟕</m:t>
                        </m:r>
                      </m:num>
                      <m:den>
                        <m:r>
                          <a:rPr lang="en-US" sz="2800" b="1" i="1">
                            <a:latin typeface="Cambria Math" panose="02040503050406030204" pitchFamily="18" charset="0"/>
                            <a:ea typeface="Times New Roman" panose="02020603050405020304" pitchFamily="18" charset="0"/>
                          </a:rPr>
                          <m:t>𝟑</m:t>
                        </m:r>
                      </m:den>
                    </m:f>
                  </m:oMath>
                </a14:m>
                <a:r>
                  <a:rPr lang="en-US" sz="2800" b="1" dirty="0">
                    <a:ea typeface="Times New Roman" panose="02020603050405020304" pitchFamily="18" charset="0"/>
                  </a:rPr>
                  <a:t> </a:t>
                </a:r>
                <a14:m>
                  <m:oMath xmlns:m="http://schemas.openxmlformats.org/officeDocument/2006/math">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𝑩</m:t>
                    </m:r>
                    <m:d>
                      <m:dPr>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𝟒</m:t>
                        </m:r>
                        <m:r>
                          <a:rPr lang="en-US" sz="2800" b="1" i="1">
                            <a:latin typeface="Cambria Math" panose="02040503050406030204" pitchFamily="18" charset="0"/>
                            <a:ea typeface="Times New Roman" panose="02020603050405020304" pitchFamily="18" charset="0"/>
                          </a:rPr>
                          <m:t>;</m:t>
                        </m:r>
                        <m:f>
                          <m:fPr>
                            <m:ctrlPr>
                              <a:rPr lang="en-US" sz="2800" b="1" i="1">
                                <a:latin typeface="Cambria Math"/>
                                <a:ea typeface="Times New Roman" panose="02020603050405020304" pitchFamily="18" charset="0"/>
                              </a:rPr>
                            </m:ctrlPr>
                          </m:fPr>
                          <m:num>
                            <m:r>
                              <a:rPr lang="en-US" sz="2800" b="1" i="1">
                                <a:latin typeface="Cambria Math" panose="02040503050406030204" pitchFamily="18" charset="0"/>
                                <a:ea typeface="Times New Roman" panose="02020603050405020304" pitchFamily="18" charset="0"/>
                              </a:rPr>
                              <m:t>𝟕</m:t>
                            </m:r>
                          </m:num>
                          <m:den>
                            <m:r>
                              <a:rPr lang="en-US" sz="2800" b="1" i="1">
                                <a:latin typeface="Cambria Math" panose="02040503050406030204" pitchFamily="18" charset="0"/>
                                <a:ea typeface="Times New Roman" panose="02020603050405020304" pitchFamily="18" charset="0"/>
                              </a:rPr>
                              <m:t>𝟑</m:t>
                            </m:r>
                          </m:den>
                        </m:f>
                      </m:e>
                    </m:d>
                    <m:r>
                      <a:rPr lang="en-US" sz="2800" b="1" i="1">
                        <a:latin typeface="Cambria Math" panose="02040503050406030204" pitchFamily="18" charset="0"/>
                        <a:ea typeface="Times New Roman" panose="02020603050405020304" pitchFamily="18" charset="0"/>
                      </a:rPr>
                      <m:t>⇒</m:t>
                    </m:r>
                  </m:oMath>
                </a14:m>
                <a:r>
                  <a:rPr lang="en-US" sz="2800" dirty="0">
                    <a:latin typeface="Times New Roman" panose="02020603050405020304" pitchFamily="18" charset="0"/>
                    <a:cs typeface="Times New Roman" panose="02020603050405020304" pitchFamily="18" charset="0"/>
                    <a:sym typeface="Symbol" panose="05050102010706020507" pitchFamily="18" charset="2"/>
                  </a:rPr>
                  <a:t> :</a:t>
                </a:r>
                <a14:m>
                  <m:oMath xmlns:m="http://schemas.openxmlformats.org/officeDocument/2006/math">
                    <m:r>
                      <a:rPr lang="en-US" sz="2800" b="1" i="1">
                        <a:latin typeface="Cambria Math" panose="02040503050406030204" pitchFamily="18" charset="0"/>
                        <a:ea typeface="Times New Roman" panose="02020603050405020304" pitchFamily="18" charset="0"/>
                      </a:rPr>
                      <m:t>𝒚</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𝟑</m:t>
                    </m:r>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f>
                      <m:fPr>
                        <m:ctrlPr>
                          <a:rPr lang="en-US" sz="2800" b="1" i="1">
                            <a:latin typeface="Cambria Math"/>
                            <a:ea typeface="Times New Roman" panose="02020603050405020304" pitchFamily="18" charset="0"/>
                          </a:rPr>
                        </m:ctrlPr>
                      </m:fPr>
                      <m:num>
                        <m:r>
                          <a:rPr lang="en-US" sz="2800" b="1" i="1">
                            <a:latin typeface="Cambria Math" panose="02040503050406030204" pitchFamily="18" charset="0"/>
                            <a:ea typeface="Times New Roman" panose="02020603050405020304" pitchFamily="18" charset="0"/>
                          </a:rPr>
                          <m:t>𝟐𝟗</m:t>
                        </m:r>
                      </m:num>
                      <m:den>
                        <m:r>
                          <a:rPr lang="en-US" sz="2800" b="1" i="1">
                            <a:latin typeface="Cambria Math" panose="02040503050406030204" pitchFamily="18" charset="0"/>
                            <a:ea typeface="Times New Roman" panose="02020603050405020304" pitchFamily="18" charset="0"/>
                          </a:rPr>
                          <m:t>𝟑</m:t>
                        </m:r>
                      </m:den>
                    </m:f>
                  </m:oMath>
                </a14:m>
                <a:r>
                  <a:rPr lang="vi-VN" sz="2800" b="1" dirty="0">
                    <a:ea typeface="Times New Roman" panose="02020603050405020304" pitchFamily="18" charset="0"/>
                  </a:rPr>
                  <a:t> </a:t>
                </a:r>
                <a:r>
                  <a:rPr lang="en-US" sz="2800" b="1" dirty="0" smtClean="0">
                    <a:ea typeface="Times New Roman" panose="02020603050405020304" pitchFamily="18" charset="0"/>
                  </a:rPr>
                  <a:t>(</a:t>
                </a:r>
                <a:r>
                  <a:rPr lang="en-US" sz="2800" b="1" dirty="0" err="1" smtClean="0">
                    <a:ea typeface="Times New Roman" panose="02020603050405020304" pitchFamily="18" charset="0"/>
                  </a:rPr>
                  <a:t>nhận</a:t>
                </a:r>
                <a:r>
                  <a:rPr lang="en-US" sz="2800" b="1" dirty="0" smtClean="0">
                    <a:ea typeface="Times New Roman" panose="02020603050405020304" pitchFamily="18" charset="0"/>
                  </a:rPr>
                  <a:t>)</a:t>
                </a:r>
                <a:endParaRPr lang="en-US" sz="3000" dirty="0">
                  <a:latin typeface="+mj-lt"/>
                </a:endParaRPr>
              </a:p>
            </p:txBody>
          </p:sp>
        </mc:Choice>
        <mc:Fallback xmlns="">
          <p:sp>
            <p:nvSpPr>
              <p:cNvPr id="41" name="Rectangle 40">
                <a:extLst>
                  <a:ext uri="{FF2B5EF4-FFF2-40B4-BE49-F238E27FC236}">
                    <a16:creationId xmlns="" xmlns:a16="http://schemas.microsoft.com/office/drawing/2014/main" xmlns:a14="http://schemas.microsoft.com/office/drawing/2010/main" id="{DC5F5F4E-CEA2-4298-A516-9AB2172DB9B6}"/>
                  </a:ext>
                </a:extLst>
              </p:cNvPr>
              <p:cNvSpPr>
                <a:spLocks noRot="1" noChangeAspect="1" noMove="1" noResize="1" noEditPoints="1" noAdjustHandles="1" noChangeArrowheads="1" noChangeShapeType="1" noTextEdit="1"/>
              </p:cNvSpPr>
              <p:nvPr/>
            </p:nvSpPr>
            <p:spPr>
              <a:xfrm>
                <a:off x="2799993" y="4185114"/>
                <a:ext cx="8861414" cy="1840366"/>
              </a:xfrm>
              <a:prstGeom prst="rect">
                <a:avLst/>
              </a:prstGeom>
              <a:blipFill rotWithShape="1">
                <a:blip r:embed="rId8"/>
                <a:stretch>
                  <a:fillRect l="-1926" b="-4651"/>
                </a:stretch>
              </a:blipFill>
            </p:spPr>
            <p:txBody>
              <a:bodyPr/>
              <a:lstStyle/>
              <a:p>
                <a:r>
                  <a:rPr lang="en-US">
                    <a:noFill/>
                  </a:rPr>
                  <a:t> </a:t>
                </a:r>
              </a:p>
            </p:txBody>
          </p:sp>
        </mc:Fallback>
      </mc:AlternateContent>
    </p:spTree>
    <p:extLst>
      <p:ext uri="{BB962C8B-B14F-4D97-AF65-F5344CB8AC3E}">
        <p14:creationId xmlns:p14="http://schemas.microsoft.com/office/powerpoint/2010/main" val="339422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500"/>
                                        <p:tgtEl>
                                          <p:spTgt spid="46"/>
                                        </p:tgtEl>
                                      </p:cBhvr>
                                    </p:animEffect>
                                  </p:childTnLst>
                                </p:cTn>
                              </p:par>
                              <p:par>
                                <p:cTn id="11" presetID="22" presetClass="entr" presetSubtype="8"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par>
                                <p:cTn id="14" presetID="22" presetClass="entr" presetSubtype="8"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wipe(left)">
                                      <p:cBhvr>
                                        <p:cTn id="16" dur="500"/>
                                        <p:tgtEl>
                                          <p:spTgt spid="5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left)">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wipe(left)">
                                      <p:cBhvr>
                                        <p:cTn id="26" dur="500"/>
                                        <p:tgtEl>
                                          <p:spTgt spid="1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
                                            <p:txEl>
                                              <p:pRg st="0" end="0"/>
                                            </p:txEl>
                                          </p:spTgt>
                                        </p:tgtEl>
                                        <p:attrNameLst>
                                          <p:attrName>style.visibility</p:attrName>
                                        </p:attrNameLst>
                                      </p:cBhvr>
                                      <p:to>
                                        <p:strVal val="visible"/>
                                      </p:to>
                                    </p:set>
                                    <p:animEffect transition="in" filter="wipe(left)">
                                      <p:cBhvr>
                                        <p:cTn id="31" dur="500"/>
                                        <p:tgtEl>
                                          <p:spTgt spid="4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1">
                                            <p:txEl>
                                              <p:pRg st="1" end="1"/>
                                            </p:txEl>
                                          </p:spTgt>
                                        </p:tgtEl>
                                        <p:attrNameLst>
                                          <p:attrName>style.visibility</p:attrName>
                                        </p:attrNameLst>
                                      </p:cBhvr>
                                      <p:to>
                                        <p:strVal val="visible"/>
                                      </p:to>
                                    </p:set>
                                    <p:animEffect transition="in" filter="wipe(left)">
                                      <p:cBhvr>
                                        <p:cTn id="36" dur="500"/>
                                        <p:tgtEl>
                                          <p:spTgt spid="41">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1">
                                            <p:txEl>
                                              <p:pRg st="2" end="2"/>
                                            </p:txEl>
                                          </p:spTgt>
                                        </p:tgtEl>
                                        <p:attrNameLst>
                                          <p:attrName>style.visibility</p:attrName>
                                        </p:attrNameLst>
                                      </p:cBhvr>
                                      <p:to>
                                        <p:strVal val="visible"/>
                                      </p:to>
                                    </p:set>
                                    <p:animEffect transition="in" filter="wipe(left)">
                                      <p:cBhvr>
                                        <p:cTn id="41" dur="500"/>
                                        <p:tgtEl>
                                          <p:spTgt spid="41">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9"/>
                                        </p:tgtEl>
                                        <p:attrNameLst>
                                          <p:attrName>style.visibility</p:attrName>
                                        </p:attrNameLst>
                                      </p:cBhvr>
                                      <p:to>
                                        <p:strVal val="visible"/>
                                      </p:to>
                                    </p:set>
                                    <p:animEffect transition="in" filter="wipe(left)">
                                      <p:cBhvr>
                                        <p:cTn id="46" dur="500"/>
                                        <p:tgtEl>
                                          <p:spTgt spid="6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left)">
                                      <p:cBhvr>
                                        <p:cTn id="4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55343" y="3518780"/>
            <a:ext cx="11834900" cy="3145668"/>
            <a:chOff x="189938" y="3636275"/>
            <a:chExt cx="11834900" cy="1959889"/>
          </a:xfrm>
        </p:grpSpPr>
        <p:sp>
          <p:nvSpPr>
            <p:cNvPr id="5" name="Rounded Rectangle 4"/>
            <p:cNvSpPr/>
            <p:nvPr/>
          </p:nvSpPr>
          <p:spPr>
            <a:xfrm>
              <a:off x="189938" y="3835720"/>
              <a:ext cx="11834900" cy="176044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 name="Group 5"/>
            <p:cNvGrpSpPr/>
            <p:nvPr/>
          </p:nvGrpSpPr>
          <p:grpSpPr>
            <a:xfrm>
              <a:off x="203200" y="3636275"/>
              <a:ext cx="2342697" cy="483133"/>
              <a:chOff x="1275608" y="6239450"/>
              <a:chExt cx="4592536" cy="877829"/>
            </a:xfrm>
          </p:grpSpPr>
          <p:sp>
            <p:nvSpPr>
              <p:cNvPr id="7" name="Freeform 20"/>
              <p:cNvSpPr>
                <a:spLocks/>
              </p:cNvSpPr>
              <p:nvPr/>
            </p:nvSpPr>
            <p:spPr bwMode="auto">
              <a:xfrm rot="16200000" flipV="1">
                <a:off x="3561312" y="4557737"/>
                <a:ext cx="541774"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62714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5"/>
                <a:ext cx="852450" cy="541774"/>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279198"/>
            <a:ext cx="11939058" cy="1903929"/>
            <a:chOff x="534987" y="1201774"/>
            <a:chExt cx="23404876" cy="3193240"/>
          </a:xfrm>
        </p:grpSpPr>
        <p:grpSp>
          <p:nvGrpSpPr>
            <p:cNvPr id="21" name="Group 20"/>
            <p:cNvGrpSpPr/>
            <p:nvPr/>
          </p:nvGrpSpPr>
          <p:grpSpPr>
            <a:xfrm>
              <a:off x="534987" y="1869705"/>
              <a:ext cx="23340848" cy="2356356"/>
              <a:chOff x="534987" y="1647866"/>
              <a:chExt cx="23340848" cy="2356356"/>
            </a:xfrm>
          </p:grpSpPr>
          <p:sp>
            <p:nvSpPr>
              <p:cNvPr id="25" name="Rounded Rectangle 24"/>
              <p:cNvSpPr/>
              <p:nvPr/>
            </p:nvSpPr>
            <p:spPr bwMode="auto">
              <a:xfrm>
                <a:off x="755649" y="1720891"/>
                <a:ext cx="23120186"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533960" y="1653394"/>
                  <a:ext cx="2278917"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3</a:t>
                  </a:r>
                </a:p>
              </p:txBody>
            </p:sp>
          </p:grpSp>
        </p:grpSp>
        <mc:AlternateContent xmlns:mc="http://schemas.openxmlformats.org/markup-compatibility/2006" xmlns:a14="http://schemas.microsoft.com/office/drawing/2010/main">
          <mc:Choice Requires="a14">
            <p:sp>
              <p:nvSpPr>
                <p:cNvPr id="23" name="Rectangle 22"/>
                <p:cNvSpPr/>
                <p:nvPr/>
              </p:nvSpPr>
              <p:spPr>
                <a:xfrm>
                  <a:off x="1128661" y="1201774"/>
                  <a:ext cx="22811202" cy="3193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lnSpc>
                      <a:spcPct val="115000"/>
                    </a:lnSpc>
                    <a:spcBef>
                      <a:spcPts val="600"/>
                    </a:spcBef>
                    <a:buClr>
                      <a:srgbClr val="0000FF"/>
                    </a:buClr>
                    <a:tabLst>
                      <a:tab pos="629826" algn="l"/>
                    </a:tabLst>
                  </a:pP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Gọi</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200" b="1" i="1">
                              <a:latin typeface="Cambria Math"/>
                              <a:ea typeface="Times New Roman" panose="02020603050405020304" pitchFamily="18" charset="0"/>
                            </a:rPr>
                          </m:ctrlPr>
                        </m:dPr>
                        <m:e>
                          <m:r>
                            <a:rPr lang="en-US" sz="3200" b="1" i="1">
                              <a:latin typeface="Cambria Math" panose="02040503050406030204" pitchFamily="18" charset="0"/>
                              <a:ea typeface="Times New Roman" panose="02020603050405020304" pitchFamily="18" charset="0"/>
                            </a:rPr>
                            <m:t>𝑪</m:t>
                          </m:r>
                        </m:e>
                      </m:d>
                    </m:oMath>
                  </a14:m>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b="1" i="1">
                          <a:latin typeface="Cambria Math" panose="02040503050406030204" pitchFamily="18" charset="0"/>
                          <a:ea typeface="Times New Roman" panose="02020603050405020304" pitchFamily="18" charset="0"/>
                        </a:rPr>
                        <m:t>𝒚</m:t>
                      </m:r>
                      <m:r>
                        <a:rPr lang="en-US" sz="3200" b="1" i="1">
                          <a:latin typeface="Cambria Math" panose="02040503050406030204" pitchFamily="18" charset="0"/>
                          <a:ea typeface="Times New Roman" panose="02020603050405020304" pitchFamily="18" charset="0"/>
                        </a:rPr>
                        <m:t>=</m:t>
                      </m:r>
                      <m:f>
                        <m:fPr>
                          <m:ctrlPr>
                            <a:rPr lang="en-US" sz="3200" b="1" i="1">
                              <a:latin typeface="Cambria Math"/>
                              <a:ea typeface="Times New Roman" panose="02020603050405020304" pitchFamily="18" charset="0"/>
                            </a:rPr>
                          </m:ctrlPr>
                        </m:fPr>
                        <m:num>
                          <m:sSup>
                            <m:sSupPr>
                              <m:ctrlPr>
                                <a:rPr lang="en-US" sz="3200" b="1" i="1">
                                  <a:latin typeface="Cambria Math"/>
                                  <a:ea typeface="Times New Roman" panose="02020603050405020304" pitchFamily="18" charset="0"/>
                                </a:rPr>
                              </m:ctrlPr>
                            </m:sSupPr>
                            <m:e>
                              <m:r>
                                <a:rPr lang="en-US" sz="3200" b="1" i="1">
                                  <a:latin typeface="Cambria Math" panose="02040503050406030204" pitchFamily="18" charset="0"/>
                                  <a:ea typeface="Times New Roman" panose="02020603050405020304" pitchFamily="18" charset="0"/>
                                </a:rPr>
                                <m:t>𝒙</m:t>
                              </m:r>
                            </m:e>
                            <m:sup>
                              <m:r>
                                <a:rPr lang="en-US" sz="3200" b="1" i="1">
                                  <a:latin typeface="Cambria Math" panose="02040503050406030204" pitchFamily="18" charset="0"/>
                                  <a:ea typeface="Times New Roman" panose="02020603050405020304" pitchFamily="18" charset="0"/>
                                </a:rPr>
                                <m:t>𝟐</m:t>
                              </m:r>
                            </m:sup>
                          </m:sSup>
                        </m:num>
                        <m:den>
                          <m:r>
                            <a:rPr lang="en-US" sz="3200" b="1" i="1">
                              <a:latin typeface="Cambria Math" panose="02040503050406030204" pitchFamily="18" charset="0"/>
                              <a:ea typeface="Times New Roman" panose="02020603050405020304" pitchFamily="18" charset="0"/>
                            </a:rPr>
                            <m:t>𝟐</m:t>
                          </m:r>
                          <m:r>
                            <a:rPr lang="en-US" sz="3200" b="1" i="1">
                              <a:latin typeface="Cambria Math" panose="02040503050406030204" pitchFamily="18" charset="0"/>
                              <a:ea typeface="Times New Roman" panose="02020603050405020304" pitchFamily="18" charset="0"/>
                            </a:rPr>
                            <m:t>−</m:t>
                          </m:r>
                          <m:r>
                            <a:rPr lang="en-US" sz="3200" b="1" i="1">
                              <a:latin typeface="Cambria Math" panose="02040503050406030204" pitchFamily="18" charset="0"/>
                              <a:ea typeface="Times New Roman" panose="02020603050405020304" pitchFamily="18" charset="0"/>
                            </a:rPr>
                            <m:t>𝒙</m:t>
                          </m:r>
                        </m:den>
                      </m:f>
                    </m:oMath>
                  </a14:m>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tuyến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200" b="1" i="1">
                              <a:latin typeface="Cambria Math"/>
                              <a:ea typeface="Times New Roman" panose="02020603050405020304" pitchFamily="18" charset="0"/>
                            </a:rPr>
                          </m:ctrlPr>
                        </m:dPr>
                        <m:e>
                          <m:r>
                            <a:rPr lang="en-US" sz="3200" b="1" i="1">
                              <a:latin typeface="Cambria Math" panose="02040503050406030204" pitchFamily="18" charset="0"/>
                              <a:ea typeface="Times New Roman" panose="02020603050405020304" pitchFamily="18" charset="0"/>
                            </a:rPr>
                            <m:t>𝑪</m:t>
                          </m:r>
                        </m:e>
                      </m:d>
                    </m:oMath>
                  </a14:m>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vuông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thẳng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b="1" i="1">
                          <a:latin typeface="Cambria Math" panose="02040503050406030204" pitchFamily="18" charset="0"/>
                          <a:ea typeface="Times New Roman" panose="02020603050405020304" pitchFamily="18" charset="0"/>
                        </a:rPr>
                        <m:t> </m:t>
                      </m:r>
                      <m:r>
                        <a:rPr lang="en-US" sz="3200" b="1" i="1">
                          <a:latin typeface="Cambria Math" panose="02040503050406030204" pitchFamily="18" charset="0"/>
                          <a:ea typeface="Times New Roman" panose="02020603050405020304" pitchFamily="18" charset="0"/>
                        </a:rPr>
                        <m:t>𝒚</m:t>
                      </m:r>
                      <m:r>
                        <a:rPr lang="en-US" sz="3200" b="1" i="1">
                          <a:latin typeface="Cambria Math" panose="02040503050406030204" pitchFamily="18" charset="0"/>
                          <a:ea typeface="Times New Roman" panose="02020603050405020304" pitchFamily="18" charset="0"/>
                        </a:rPr>
                        <m:t>=</m:t>
                      </m:r>
                      <m:f>
                        <m:fPr>
                          <m:ctrlPr>
                            <a:rPr lang="en-US" sz="3200" b="1" i="1">
                              <a:latin typeface="Cambria Math"/>
                              <a:ea typeface="Times New Roman" panose="02020603050405020304" pitchFamily="18" charset="0"/>
                            </a:rPr>
                          </m:ctrlPr>
                        </m:fPr>
                        <m:num>
                          <m:r>
                            <a:rPr lang="en-US" sz="3200" b="1" i="1">
                              <a:latin typeface="Cambria Math" panose="02040503050406030204" pitchFamily="18" charset="0"/>
                              <a:ea typeface="Times New Roman" panose="02020603050405020304" pitchFamily="18" charset="0"/>
                            </a:rPr>
                            <m:t>𝟒</m:t>
                          </m:r>
                        </m:num>
                        <m:den>
                          <m:r>
                            <a:rPr lang="en-US" sz="3200" b="1" i="1">
                              <a:latin typeface="Cambria Math" panose="02040503050406030204" pitchFamily="18" charset="0"/>
                              <a:ea typeface="Times New Roman" panose="02020603050405020304" pitchFamily="18" charset="0"/>
                            </a:rPr>
                            <m:t>𝟑</m:t>
                          </m:r>
                        </m:den>
                      </m:f>
                      <m:r>
                        <a:rPr lang="en-US" sz="3200" b="1" i="1">
                          <a:latin typeface="Cambria Math" panose="02040503050406030204" pitchFamily="18" charset="0"/>
                          <a:ea typeface="Times New Roman" panose="02020603050405020304" pitchFamily="18" charset="0"/>
                        </a:rPr>
                        <m:t>𝒙</m:t>
                      </m:r>
                      <m:r>
                        <a:rPr lang="en-US" sz="3200" b="1" i="1">
                          <a:latin typeface="Cambria Math" panose="02040503050406030204" pitchFamily="18" charset="0"/>
                          <a:ea typeface="Times New Roman" panose="02020603050405020304" pitchFamily="18" charset="0"/>
                        </a:rPr>
                        <m:t>+</m:t>
                      </m:r>
                      <m:r>
                        <a:rPr lang="en-US" sz="3200" b="1" i="1">
                          <a:latin typeface="Cambria Math" panose="02040503050406030204" pitchFamily="18" charset="0"/>
                          <a:ea typeface="Times New Roman" panose="02020603050405020304" pitchFamily="18" charset="0"/>
                        </a:rPr>
                        <m:t>𝟏</m:t>
                      </m:r>
                    </m:oMath>
                  </a14:m>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latin typeface="+mj-lt"/>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128661" y="1201774"/>
                  <a:ext cx="22811202" cy="3193240"/>
                </a:xfrm>
                <a:prstGeom prst="rect">
                  <a:avLst/>
                </a:prstGeom>
                <a:blipFill rotWithShape="1">
                  <a:blip r:embed="rId3"/>
                  <a:stretch>
                    <a:fillRect l="-576" r="-524" b="-9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43" name="Action Button: Forward or Next 4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grpSp>
        <p:nvGrpSpPr>
          <p:cNvPr id="2" name="Group 1">
            <a:extLst>
              <a:ext uri="{FF2B5EF4-FFF2-40B4-BE49-F238E27FC236}">
                <a16:creationId xmlns="" xmlns:a16="http://schemas.microsoft.com/office/drawing/2014/main" id="{4D0AB9FB-A402-43C6-830F-BAC47ED452D0}"/>
              </a:ext>
            </a:extLst>
          </p:cNvPr>
          <p:cNvGrpSpPr/>
          <p:nvPr/>
        </p:nvGrpSpPr>
        <p:grpSpPr>
          <a:xfrm>
            <a:off x="473002" y="1659139"/>
            <a:ext cx="5470598" cy="920359"/>
            <a:chOff x="1458731" y="6301627"/>
            <a:chExt cx="15758507" cy="1234536"/>
          </a:xfrm>
        </p:grpSpPr>
        <mc:AlternateContent xmlns:mc="http://schemas.openxmlformats.org/markup-compatibility/2006" xmlns:a14="http://schemas.microsoft.com/office/drawing/2010/main">
          <mc:Choice Requires="a14">
            <p:sp>
              <p:nvSpPr>
                <p:cNvPr id="44" name="Rectangle 43">
                  <a:extLst>
                    <a:ext uri="{FF2B5EF4-FFF2-40B4-BE49-F238E27FC236}">
                      <a16:creationId xmlns="" xmlns:a16="http://schemas.microsoft.com/office/drawing/2014/main" id="{0839FD11-1E39-4EBB-A7FB-DEB39691C378}"/>
                    </a:ext>
                  </a:extLst>
                </p:cNvPr>
                <p:cNvSpPr/>
                <p:nvPr/>
              </p:nvSpPr>
              <p:spPr>
                <a:xfrm>
                  <a:off x="2281860" y="6301627"/>
                  <a:ext cx="14935378"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smtClean="0">
                            <a:solidFill>
                              <a:schemeClr val="bg1"/>
                            </a:solidFill>
                            <a:latin typeface="Cambria Math" panose="02040503050406030204" pitchFamily="18" charset="0"/>
                            <a:ea typeface="Times New Roman" panose="02020603050405020304" pitchFamily="18" charset="0"/>
                          </a:rPr>
                          <m:t>𝒚</m:t>
                        </m:r>
                        <m:r>
                          <a:rPr lang="en-US" sz="2800" b="1" i="1" smtClean="0">
                            <a:solidFill>
                              <a:schemeClr val="bg1"/>
                            </a:solidFill>
                            <a:latin typeface="Cambria Math" panose="02040503050406030204" pitchFamily="18" charset="0"/>
                            <a:ea typeface="Times New Roman" panose="02020603050405020304" pitchFamily="18" charset="0"/>
                          </a:rPr>
                          <m:t>=−</m:t>
                        </m:r>
                        <m:f>
                          <m:fPr>
                            <m:ctrlPr>
                              <a:rPr lang="en-US" sz="2800" b="1" i="1">
                                <a:solidFill>
                                  <a:schemeClr val="bg1"/>
                                </a:solidFill>
                                <a:latin typeface="Cambria Math"/>
                                <a:ea typeface="Times New Roman" panose="02020603050405020304" pitchFamily="18" charset="0"/>
                              </a:rPr>
                            </m:ctrlPr>
                          </m:fPr>
                          <m:num>
                            <m:r>
                              <a:rPr lang="en-US" sz="2800" b="1" i="1">
                                <a:solidFill>
                                  <a:schemeClr val="bg1"/>
                                </a:solidFill>
                                <a:latin typeface="Cambria Math" panose="02040503050406030204" pitchFamily="18" charset="0"/>
                                <a:ea typeface="Times New Roman" panose="02020603050405020304" pitchFamily="18" charset="0"/>
                              </a:rPr>
                              <m:t>𝟑</m:t>
                            </m:r>
                          </m:num>
                          <m:den>
                            <m:r>
                              <a:rPr lang="en-US" sz="2800" b="1" i="1">
                                <a:solidFill>
                                  <a:schemeClr val="bg1"/>
                                </a:solidFill>
                                <a:latin typeface="Cambria Math" panose="02040503050406030204" pitchFamily="18" charset="0"/>
                                <a:ea typeface="Times New Roman" panose="02020603050405020304" pitchFamily="18" charset="0"/>
                              </a:rPr>
                              <m:t>𝟒</m:t>
                            </m:r>
                          </m:den>
                        </m:f>
                        <m:r>
                          <a:rPr lang="en-US" sz="2800" b="1" i="1">
                            <a:solidFill>
                              <a:schemeClr val="bg1"/>
                            </a:solidFill>
                            <a:latin typeface="Cambria Math" panose="02040503050406030204" pitchFamily="18" charset="0"/>
                            <a:ea typeface="Times New Roman" panose="02020603050405020304" pitchFamily="18" charset="0"/>
                          </a:rPr>
                          <m:t>𝒙</m:t>
                        </m:r>
                        <m:r>
                          <a:rPr lang="en-US" sz="2800" b="1" i="1">
                            <a:solidFill>
                              <a:schemeClr val="bg1"/>
                            </a:solidFill>
                            <a:latin typeface="Cambria Math" panose="02040503050406030204" pitchFamily="18" charset="0"/>
                            <a:ea typeface="Times New Roman" panose="02020603050405020304" pitchFamily="18" charset="0"/>
                          </a:rPr>
                          <m:t>−</m:t>
                        </m:r>
                        <m:f>
                          <m:fPr>
                            <m:ctrlPr>
                              <a:rPr lang="en-US" sz="2800" b="1" i="1">
                                <a:solidFill>
                                  <a:schemeClr val="bg1"/>
                                </a:solidFill>
                                <a:latin typeface="Cambria Math"/>
                                <a:ea typeface="Times New Roman" panose="02020603050405020304" pitchFamily="18" charset="0"/>
                              </a:rPr>
                            </m:ctrlPr>
                          </m:fPr>
                          <m:num>
                            <m:r>
                              <a:rPr lang="en-US" sz="2800" b="1" i="1" smtClean="0">
                                <a:solidFill>
                                  <a:schemeClr val="bg1"/>
                                </a:solidFill>
                                <a:latin typeface="Cambria Math"/>
                                <a:ea typeface="Times New Roman" panose="02020603050405020304" pitchFamily="18" charset="0"/>
                              </a:rPr>
                              <m:t>𝟗</m:t>
                            </m:r>
                          </m:num>
                          <m:den>
                            <m:r>
                              <a:rPr lang="en-US" sz="2800" b="1" i="1">
                                <a:solidFill>
                                  <a:schemeClr val="bg1"/>
                                </a:solidFill>
                                <a:latin typeface="Cambria Math" panose="02040503050406030204" pitchFamily="18" charset="0"/>
                                <a:ea typeface="Times New Roman" panose="02020603050405020304" pitchFamily="18" charset="0"/>
                              </a:rPr>
                              <m:t>𝟐</m:t>
                            </m:r>
                          </m:den>
                        </m:f>
                        <m:r>
                          <a:rPr lang="en-US" sz="2800" b="1" i="1">
                            <a:solidFill>
                              <a:schemeClr val="bg1"/>
                            </a:solidFill>
                            <a:latin typeface="Cambria Math" panose="02040503050406030204" pitchFamily="18" charset="0"/>
                            <a:ea typeface="Times New Roman" panose="02020603050405020304" pitchFamily="18" charset="0"/>
                          </a:rPr>
                          <m:t>,</m:t>
                        </m:r>
                        <m:r>
                          <a:rPr lang="en-US" sz="2800" b="1" i="1">
                            <a:solidFill>
                              <a:schemeClr val="bg1"/>
                            </a:solidFill>
                            <a:latin typeface="Cambria Math" panose="02040503050406030204" pitchFamily="18" charset="0"/>
                            <a:ea typeface="Times New Roman" panose="02020603050405020304" pitchFamily="18" charset="0"/>
                          </a:rPr>
                          <m:t>𝒚</m:t>
                        </m:r>
                        <m:r>
                          <a:rPr lang="en-US" sz="2800" b="1" i="1">
                            <a:solidFill>
                              <a:schemeClr val="bg1"/>
                            </a:solidFill>
                            <a:latin typeface="Cambria Math" panose="02040503050406030204" pitchFamily="18" charset="0"/>
                            <a:ea typeface="Times New Roman" panose="02020603050405020304" pitchFamily="18" charset="0"/>
                          </a:rPr>
                          <m:t>=−</m:t>
                        </m:r>
                        <m:f>
                          <m:fPr>
                            <m:ctrlPr>
                              <a:rPr lang="en-US" sz="2800" b="1" i="1">
                                <a:solidFill>
                                  <a:schemeClr val="bg1"/>
                                </a:solidFill>
                                <a:latin typeface="Cambria Math"/>
                                <a:ea typeface="Times New Roman" panose="02020603050405020304" pitchFamily="18" charset="0"/>
                              </a:rPr>
                            </m:ctrlPr>
                          </m:fPr>
                          <m:num>
                            <m:r>
                              <a:rPr lang="en-US" sz="2800" b="1" i="1">
                                <a:solidFill>
                                  <a:schemeClr val="bg1"/>
                                </a:solidFill>
                                <a:latin typeface="Cambria Math" panose="02040503050406030204" pitchFamily="18" charset="0"/>
                                <a:ea typeface="Times New Roman" panose="02020603050405020304" pitchFamily="18" charset="0"/>
                              </a:rPr>
                              <m:t>𝟑</m:t>
                            </m:r>
                          </m:num>
                          <m:den>
                            <m:r>
                              <a:rPr lang="en-US" sz="2800" b="1" i="1">
                                <a:solidFill>
                                  <a:schemeClr val="bg1"/>
                                </a:solidFill>
                                <a:latin typeface="Cambria Math" panose="02040503050406030204" pitchFamily="18" charset="0"/>
                                <a:ea typeface="Times New Roman" panose="02020603050405020304" pitchFamily="18" charset="0"/>
                              </a:rPr>
                              <m:t>𝟒</m:t>
                            </m:r>
                          </m:den>
                        </m:f>
                        <m:r>
                          <a:rPr lang="en-US" sz="2800" b="1" i="1">
                            <a:solidFill>
                              <a:schemeClr val="bg1"/>
                            </a:solidFill>
                            <a:latin typeface="Cambria Math" panose="02040503050406030204" pitchFamily="18" charset="0"/>
                            <a:ea typeface="Times New Roman" panose="02020603050405020304" pitchFamily="18" charset="0"/>
                          </a:rPr>
                          <m:t>𝒙</m:t>
                        </m:r>
                        <m:r>
                          <a:rPr lang="en-US" sz="2800" b="1" i="1">
                            <a:solidFill>
                              <a:schemeClr val="bg1"/>
                            </a:solidFill>
                            <a:latin typeface="Cambria Math" panose="02040503050406030204" pitchFamily="18" charset="0"/>
                            <a:ea typeface="Times New Roman" panose="02020603050405020304" pitchFamily="18" charset="0"/>
                          </a:rPr>
                          <m:t>−</m:t>
                        </m:r>
                        <m:f>
                          <m:fPr>
                            <m:ctrlPr>
                              <a:rPr lang="en-US" sz="2800" b="1" i="1">
                                <a:solidFill>
                                  <a:schemeClr val="bg1"/>
                                </a:solidFill>
                                <a:latin typeface="Cambria Math"/>
                                <a:ea typeface="Times New Roman" panose="02020603050405020304" pitchFamily="18" charset="0"/>
                              </a:rPr>
                            </m:ctrlPr>
                          </m:fPr>
                          <m:num>
                            <m:r>
                              <a:rPr lang="en-US" sz="2800" b="1" i="1">
                                <a:solidFill>
                                  <a:schemeClr val="bg1"/>
                                </a:solidFill>
                                <a:latin typeface="Cambria Math" panose="02040503050406030204" pitchFamily="18" charset="0"/>
                                <a:ea typeface="Times New Roman" panose="02020603050405020304" pitchFamily="18" charset="0"/>
                              </a:rPr>
                              <m:t>𝟏</m:t>
                            </m:r>
                          </m:num>
                          <m:den>
                            <m:r>
                              <a:rPr lang="en-US" sz="2800" b="1" i="1">
                                <a:solidFill>
                                  <a:schemeClr val="bg1"/>
                                </a:solidFill>
                                <a:latin typeface="Cambria Math" panose="02040503050406030204" pitchFamily="18" charset="0"/>
                                <a:ea typeface="Times New Roman" panose="02020603050405020304" pitchFamily="18" charset="0"/>
                              </a:rPr>
                              <m:t>𝟐</m:t>
                            </m:r>
                          </m:den>
                        </m:f>
                        <m:r>
                          <m:rPr>
                            <m:nor/>
                          </m:rP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3000" b="1" dirty="0">
                    <a:solidFill>
                      <a:schemeClr val="bg1"/>
                    </a:solidFill>
                    <a:ea typeface="Tahoma" pitchFamily="34" charset="0"/>
                    <a:cs typeface="Tahoma" pitchFamily="34" charset="0"/>
                  </a:endParaRPr>
                </a:p>
              </p:txBody>
            </p:sp>
          </mc:Choice>
          <mc:Fallback xmlns="">
            <p:sp>
              <p:nvSpPr>
                <p:cNvPr id="44" name="Rectangle 43">
                  <a:extLst>
                    <a:ext uri="{FF2B5EF4-FFF2-40B4-BE49-F238E27FC236}">
                      <a16:creationId xmlns:a16="http://schemas.microsoft.com/office/drawing/2014/main" xmlns="" xmlns:a14="http://schemas.microsoft.com/office/drawing/2010/main" id="{0839FD11-1E39-4EBB-A7FB-DEB39691C378}"/>
                    </a:ext>
                  </a:extLst>
                </p:cNvPr>
                <p:cNvSpPr>
                  <a:spLocks noRot="1" noChangeAspect="1" noMove="1" noResize="1" noEditPoints="1" noAdjustHandles="1" noChangeArrowheads="1" noChangeShapeType="1" noTextEdit="1"/>
                </p:cNvSpPr>
                <p:nvPr/>
              </p:nvSpPr>
              <p:spPr>
                <a:xfrm>
                  <a:off x="2281860" y="6301627"/>
                  <a:ext cx="14935378" cy="1234536"/>
                </a:xfrm>
                <a:prstGeom prst="rect">
                  <a:avLst/>
                </a:prstGeom>
                <a:blipFill rotWithShape="1">
                  <a:blip r:embed="rId4"/>
                  <a:stretch>
                    <a:fillRect/>
                  </a:stretch>
                </a:blipFill>
                <a:ln w="19050">
                  <a:solidFill>
                    <a:schemeClr val="bg1"/>
                  </a:solidFill>
                </a:ln>
              </p:spPr>
              <p:txBody>
                <a:bodyPr/>
                <a:lstStyle/>
                <a:p>
                  <a:r>
                    <a:rPr lang="en-US">
                      <a:noFill/>
                    </a:rPr>
                    <a:t> </a:t>
                  </a:r>
                </a:p>
              </p:txBody>
            </p:sp>
          </mc:Fallback>
        </mc:AlternateContent>
        <p:sp>
          <p:nvSpPr>
            <p:cNvPr id="45" name="Oval 44">
              <a:extLst>
                <a:ext uri="{FF2B5EF4-FFF2-40B4-BE49-F238E27FC236}">
                  <a16:creationId xmlns="" xmlns:a16="http://schemas.microsoft.com/office/drawing/2014/main" id="{8634B6D4-DECA-4F71-9C3F-B85DE60414F0}"/>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Tahoma" pitchFamily="34" charset="0"/>
                </a:rPr>
                <a:t>A</a:t>
              </a:r>
              <a:endParaRPr lang="en-US" sz="3000" dirty="0">
                <a:latin typeface="+mj-lt"/>
              </a:endParaRPr>
            </a:p>
          </p:txBody>
        </p:sp>
      </p:grpSp>
      <p:grpSp>
        <p:nvGrpSpPr>
          <p:cNvPr id="46" name="Group 45">
            <a:extLst>
              <a:ext uri="{FF2B5EF4-FFF2-40B4-BE49-F238E27FC236}">
                <a16:creationId xmlns="" xmlns:a16="http://schemas.microsoft.com/office/drawing/2014/main" id="{A2194087-0D43-42CA-A1D2-4373C69CC457}"/>
              </a:ext>
            </a:extLst>
          </p:cNvPr>
          <p:cNvGrpSpPr/>
          <p:nvPr/>
        </p:nvGrpSpPr>
        <p:grpSpPr>
          <a:xfrm>
            <a:off x="6172793" y="1678190"/>
            <a:ext cx="5582479" cy="928490"/>
            <a:chOff x="1417280" y="6544203"/>
            <a:chExt cx="14787917" cy="938142"/>
          </a:xfrm>
        </p:grpSpPr>
        <mc:AlternateContent xmlns:mc="http://schemas.openxmlformats.org/markup-compatibility/2006" xmlns:a14="http://schemas.microsoft.com/office/drawing/2010/main">
          <mc:Choice Requires="a14">
            <p:sp>
              <p:nvSpPr>
                <p:cNvPr id="47" name="Rectangle 46">
                  <a:extLst>
                    <a:ext uri="{FF2B5EF4-FFF2-40B4-BE49-F238E27FC236}">
                      <a16:creationId xmlns="" xmlns:a16="http://schemas.microsoft.com/office/drawing/2014/main" id="{FB0B6341-256C-4170-AF4E-1216E5EDD04C}"/>
                    </a:ext>
                  </a:extLst>
                </p:cNvPr>
                <p:cNvSpPr/>
                <p:nvPr/>
              </p:nvSpPr>
              <p:spPr>
                <a:xfrm>
                  <a:off x="2564204" y="6544203"/>
                  <a:ext cx="13640993" cy="889391"/>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smtClean="0">
                            <a:solidFill>
                              <a:schemeClr val="bg1"/>
                            </a:solidFill>
                            <a:latin typeface="Cambria Math" panose="02040503050406030204" pitchFamily="18" charset="0"/>
                            <a:ea typeface="Times New Roman" panose="02020603050405020304" pitchFamily="18" charset="0"/>
                          </a:rPr>
                          <m:t>𝒚</m:t>
                        </m:r>
                        <m:r>
                          <a:rPr lang="en-US" sz="2800" b="1" i="1" smtClean="0">
                            <a:solidFill>
                              <a:schemeClr val="bg1"/>
                            </a:solidFill>
                            <a:latin typeface="Cambria Math" panose="02040503050406030204" pitchFamily="18" charset="0"/>
                            <a:ea typeface="Times New Roman" panose="02020603050405020304" pitchFamily="18" charset="0"/>
                          </a:rPr>
                          <m:t>=−</m:t>
                        </m:r>
                        <m:f>
                          <m:fPr>
                            <m:ctrlPr>
                              <a:rPr lang="en-US" sz="2800" b="1" i="1">
                                <a:solidFill>
                                  <a:schemeClr val="bg1"/>
                                </a:solidFill>
                                <a:latin typeface="Cambria Math"/>
                                <a:ea typeface="Times New Roman" panose="02020603050405020304" pitchFamily="18" charset="0"/>
                              </a:rPr>
                            </m:ctrlPr>
                          </m:fPr>
                          <m:num>
                            <m:r>
                              <a:rPr lang="en-US" sz="2800" b="1" i="1">
                                <a:solidFill>
                                  <a:schemeClr val="bg1"/>
                                </a:solidFill>
                                <a:latin typeface="Cambria Math" panose="02040503050406030204" pitchFamily="18" charset="0"/>
                                <a:ea typeface="Times New Roman" panose="02020603050405020304" pitchFamily="18" charset="0"/>
                              </a:rPr>
                              <m:t>𝟑</m:t>
                            </m:r>
                          </m:num>
                          <m:den>
                            <m:r>
                              <a:rPr lang="en-US" sz="2800" b="1" i="1">
                                <a:solidFill>
                                  <a:schemeClr val="bg1"/>
                                </a:solidFill>
                                <a:latin typeface="Cambria Math" panose="02040503050406030204" pitchFamily="18" charset="0"/>
                                <a:ea typeface="Times New Roman" panose="02020603050405020304" pitchFamily="18" charset="0"/>
                              </a:rPr>
                              <m:t>𝟒</m:t>
                            </m:r>
                          </m:den>
                        </m:f>
                        <m:r>
                          <a:rPr lang="en-US" sz="2800" b="1" i="1">
                            <a:solidFill>
                              <a:schemeClr val="bg1"/>
                            </a:solidFill>
                            <a:latin typeface="Cambria Math" panose="02040503050406030204" pitchFamily="18" charset="0"/>
                            <a:ea typeface="Times New Roman" panose="02020603050405020304" pitchFamily="18" charset="0"/>
                          </a:rPr>
                          <m:t>𝒙</m:t>
                        </m:r>
                        <m:r>
                          <a:rPr lang="en-US" sz="2800" b="1" i="1">
                            <a:solidFill>
                              <a:schemeClr val="bg1"/>
                            </a:solidFill>
                            <a:latin typeface="Cambria Math" panose="02040503050406030204" pitchFamily="18" charset="0"/>
                            <a:ea typeface="Times New Roman" panose="02020603050405020304" pitchFamily="18" charset="0"/>
                          </a:rPr>
                          <m:t>−</m:t>
                        </m:r>
                        <m:f>
                          <m:fPr>
                            <m:ctrlPr>
                              <a:rPr lang="en-US" sz="2800" b="1" i="1">
                                <a:solidFill>
                                  <a:schemeClr val="bg1"/>
                                </a:solidFill>
                                <a:latin typeface="Cambria Math"/>
                                <a:ea typeface="Times New Roman" panose="02020603050405020304" pitchFamily="18" charset="0"/>
                              </a:rPr>
                            </m:ctrlPr>
                          </m:fPr>
                          <m:num>
                            <m:r>
                              <a:rPr lang="en-US" sz="2800" b="1" i="1">
                                <a:solidFill>
                                  <a:schemeClr val="bg1"/>
                                </a:solidFill>
                                <a:latin typeface="Cambria Math" panose="02040503050406030204" pitchFamily="18" charset="0"/>
                                <a:ea typeface="Times New Roman" panose="02020603050405020304" pitchFamily="18" charset="0"/>
                              </a:rPr>
                              <m:t>𝟕</m:t>
                            </m:r>
                          </m:num>
                          <m:den>
                            <m:r>
                              <a:rPr lang="en-US" sz="2800" b="1" i="1">
                                <a:solidFill>
                                  <a:schemeClr val="bg1"/>
                                </a:solidFill>
                                <a:latin typeface="Cambria Math" panose="02040503050406030204" pitchFamily="18" charset="0"/>
                                <a:ea typeface="Times New Roman" panose="02020603050405020304" pitchFamily="18" charset="0"/>
                              </a:rPr>
                              <m:t>𝟐</m:t>
                            </m:r>
                          </m:den>
                        </m:f>
                        <m:r>
                          <a:rPr lang="en-US" sz="2800" b="1" i="1">
                            <a:solidFill>
                              <a:schemeClr val="bg1"/>
                            </a:solidFill>
                            <a:latin typeface="Cambria Math" panose="02040503050406030204" pitchFamily="18" charset="0"/>
                            <a:ea typeface="Times New Roman" panose="02020603050405020304" pitchFamily="18" charset="0"/>
                          </a:rPr>
                          <m:t>,</m:t>
                        </m:r>
                        <m:r>
                          <a:rPr lang="en-US" sz="2800" b="1" i="1">
                            <a:solidFill>
                              <a:schemeClr val="bg1"/>
                            </a:solidFill>
                            <a:latin typeface="Cambria Math" panose="02040503050406030204" pitchFamily="18" charset="0"/>
                            <a:ea typeface="Times New Roman" panose="02020603050405020304" pitchFamily="18" charset="0"/>
                          </a:rPr>
                          <m:t>𝒚</m:t>
                        </m:r>
                        <m:r>
                          <a:rPr lang="en-US" sz="2800" b="1" i="1">
                            <a:solidFill>
                              <a:schemeClr val="bg1"/>
                            </a:solidFill>
                            <a:latin typeface="Cambria Math" panose="02040503050406030204" pitchFamily="18" charset="0"/>
                            <a:ea typeface="Times New Roman" panose="02020603050405020304" pitchFamily="18" charset="0"/>
                          </a:rPr>
                          <m:t>=−</m:t>
                        </m:r>
                        <m:f>
                          <m:fPr>
                            <m:ctrlPr>
                              <a:rPr lang="en-US" sz="2800" b="1" i="1">
                                <a:solidFill>
                                  <a:schemeClr val="bg1"/>
                                </a:solidFill>
                                <a:latin typeface="Cambria Math"/>
                                <a:ea typeface="Times New Roman" panose="02020603050405020304" pitchFamily="18" charset="0"/>
                              </a:rPr>
                            </m:ctrlPr>
                          </m:fPr>
                          <m:num>
                            <m:r>
                              <a:rPr lang="en-US" sz="2800" b="1" i="1">
                                <a:solidFill>
                                  <a:schemeClr val="bg1"/>
                                </a:solidFill>
                                <a:latin typeface="Cambria Math" panose="02040503050406030204" pitchFamily="18" charset="0"/>
                                <a:ea typeface="Times New Roman" panose="02020603050405020304" pitchFamily="18" charset="0"/>
                              </a:rPr>
                              <m:t>𝟑</m:t>
                            </m:r>
                          </m:num>
                          <m:den>
                            <m:r>
                              <a:rPr lang="en-US" sz="2800" b="1" i="1">
                                <a:solidFill>
                                  <a:schemeClr val="bg1"/>
                                </a:solidFill>
                                <a:latin typeface="Cambria Math" panose="02040503050406030204" pitchFamily="18" charset="0"/>
                                <a:ea typeface="Times New Roman" panose="02020603050405020304" pitchFamily="18" charset="0"/>
                              </a:rPr>
                              <m:t>𝟒</m:t>
                            </m:r>
                          </m:den>
                        </m:f>
                        <m:r>
                          <a:rPr lang="en-US" sz="2800" b="1" i="1">
                            <a:solidFill>
                              <a:schemeClr val="bg1"/>
                            </a:solidFill>
                            <a:latin typeface="Cambria Math" panose="02040503050406030204" pitchFamily="18" charset="0"/>
                            <a:ea typeface="Times New Roman" panose="02020603050405020304" pitchFamily="18" charset="0"/>
                          </a:rPr>
                          <m:t>𝒙</m:t>
                        </m:r>
                        <m:r>
                          <a:rPr lang="en-US" sz="2800" b="1" i="1">
                            <a:solidFill>
                              <a:schemeClr val="bg1"/>
                            </a:solidFill>
                            <a:latin typeface="Cambria Math" panose="02040503050406030204" pitchFamily="18" charset="0"/>
                            <a:ea typeface="Times New Roman" panose="02020603050405020304" pitchFamily="18" charset="0"/>
                          </a:rPr>
                          <m:t>−</m:t>
                        </m:r>
                        <m:f>
                          <m:fPr>
                            <m:ctrlPr>
                              <a:rPr lang="en-US" sz="2800" b="1" i="1">
                                <a:solidFill>
                                  <a:schemeClr val="bg1"/>
                                </a:solidFill>
                                <a:latin typeface="Cambria Math"/>
                                <a:ea typeface="Times New Roman" panose="02020603050405020304" pitchFamily="18" charset="0"/>
                              </a:rPr>
                            </m:ctrlPr>
                          </m:fPr>
                          <m:num>
                            <m:r>
                              <a:rPr lang="en-US" sz="2800" b="1" i="1">
                                <a:solidFill>
                                  <a:schemeClr val="bg1"/>
                                </a:solidFill>
                                <a:latin typeface="Cambria Math" panose="02040503050406030204" pitchFamily="18" charset="0"/>
                                <a:ea typeface="Times New Roman" panose="02020603050405020304" pitchFamily="18" charset="0"/>
                              </a:rPr>
                              <m:t>𝟏</m:t>
                            </m:r>
                          </m:num>
                          <m:den>
                            <m:r>
                              <a:rPr lang="en-US" sz="2800" b="1" i="1">
                                <a:solidFill>
                                  <a:schemeClr val="bg1"/>
                                </a:solidFill>
                                <a:latin typeface="Cambria Math" panose="02040503050406030204" pitchFamily="18" charset="0"/>
                                <a:ea typeface="Times New Roman" panose="02020603050405020304" pitchFamily="18" charset="0"/>
                              </a:rPr>
                              <m:t>𝟐</m:t>
                            </m:r>
                          </m:den>
                        </m:f>
                        <m:r>
                          <m:rPr>
                            <m:nor/>
                          </m:rP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3200" b="1" dirty="0">
                    <a:solidFill>
                      <a:schemeClr val="bg1"/>
                    </a:solidFill>
                    <a:ea typeface="Tahoma" pitchFamily="34" charset="0"/>
                    <a:cs typeface="Tahoma" pitchFamily="34" charset="0"/>
                  </a:endParaRPr>
                </a:p>
              </p:txBody>
            </p:sp>
          </mc:Choice>
          <mc:Fallback xmlns="">
            <p:sp>
              <p:nvSpPr>
                <p:cNvPr id="47" name="Rectangle 46">
                  <a:extLst>
                    <a:ext uri="{FF2B5EF4-FFF2-40B4-BE49-F238E27FC236}">
                      <a16:creationId xmlns:a16="http://schemas.microsoft.com/office/drawing/2014/main" xmlns="" xmlns:a14="http://schemas.microsoft.com/office/drawing/2010/main" id="{FB0B6341-256C-4170-AF4E-1216E5EDD04C}"/>
                    </a:ext>
                  </a:extLst>
                </p:cNvPr>
                <p:cNvSpPr>
                  <a:spLocks noRot="1" noChangeAspect="1" noMove="1" noResize="1" noEditPoints="1" noAdjustHandles="1" noChangeArrowheads="1" noChangeShapeType="1" noTextEdit="1"/>
                </p:cNvSpPr>
                <p:nvPr/>
              </p:nvSpPr>
              <p:spPr>
                <a:xfrm>
                  <a:off x="2564204" y="6544203"/>
                  <a:ext cx="13640993" cy="889391"/>
                </a:xfrm>
                <a:prstGeom prst="rect">
                  <a:avLst/>
                </a:prstGeom>
                <a:blipFill rotWithShape="1">
                  <a:blip r:embed="rId5"/>
                  <a:stretch>
                    <a:fillRect/>
                  </a:stretch>
                </a:blipFill>
                <a:ln w="19050">
                  <a:solidFill>
                    <a:schemeClr val="bg1"/>
                  </a:solidFill>
                </a:ln>
              </p:spPr>
              <p:txBody>
                <a:bodyPr/>
                <a:lstStyle/>
                <a:p>
                  <a:r>
                    <a:rPr lang="en-US">
                      <a:noFill/>
                    </a:rPr>
                    <a:t> </a:t>
                  </a:r>
                </a:p>
              </p:txBody>
            </p:sp>
          </mc:Fallback>
        </mc:AlternateContent>
        <p:sp>
          <p:nvSpPr>
            <p:cNvPr id="48" name="Oval 47">
              <a:extLst>
                <a:ext uri="{FF2B5EF4-FFF2-40B4-BE49-F238E27FC236}">
                  <a16:creationId xmlns="" xmlns:a16="http://schemas.microsoft.com/office/drawing/2014/main" id="{13A7BA64-0BA1-4ADF-A17E-617425026AFB}"/>
                </a:ext>
              </a:extLst>
            </p:cNvPr>
            <p:cNvSpPr/>
            <p:nvPr/>
          </p:nvSpPr>
          <p:spPr>
            <a:xfrm>
              <a:off x="1417280" y="6544203"/>
              <a:ext cx="1130124" cy="93814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B</a:t>
              </a:r>
              <a:endParaRPr lang="en-US" sz="3000" dirty="0">
                <a:latin typeface="+mj-lt"/>
              </a:endParaRPr>
            </a:p>
          </p:txBody>
        </p:sp>
      </p:grpSp>
      <p:grpSp>
        <p:nvGrpSpPr>
          <p:cNvPr id="49" name="Group 48">
            <a:extLst>
              <a:ext uri="{FF2B5EF4-FFF2-40B4-BE49-F238E27FC236}">
                <a16:creationId xmlns="" xmlns:a16="http://schemas.microsoft.com/office/drawing/2014/main" id="{4D274B26-9415-432A-9282-BDEF246F0009}"/>
              </a:ext>
            </a:extLst>
          </p:cNvPr>
          <p:cNvGrpSpPr/>
          <p:nvPr/>
        </p:nvGrpSpPr>
        <p:grpSpPr>
          <a:xfrm>
            <a:off x="465929" y="2658072"/>
            <a:ext cx="5477672" cy="919617"/>
            <a:chOff x="1458731" y="6334162"/>
            <a:chExt cx="14214249" cy="1234536"/>
          </a:xfrm>
        </p:grpSpPr>
        <mc:AlternateContent xmlns:mc="http://schemas.openxmlformats.org/markup-compatibility/2006" xmlns:a14="http://schemas.microsoft.com/office/drawing/2010/main">
          <mc:Choice Requires="a14">
            <p:sp>
              <p:nvSpPr>
                <p:cNvPr id="63" name="Rectangle 62">
                  <a:extLst>
                    <a:ext uri="{FF2B5EF4-FFF2-40B4-BE49-F238E27FC236}">
                      <a16:creationId xmlns="" xmlns:a16="http://schemas.microsoft.com/office/drawing/2014/main" id="{6E15A8FC-94CE-45FB-8D02-B33F2327F992}"/>
                    </a:ext>
                  </a:extLst>
                </p:cNvPr>
                <p:cNvSpPr/>
                <p:nvPr/>
              </p:nvSpPr>
              <p:spPr>
                <a:xfrm>
                  <a:off x="2140384" y="6334162"/>
                  <a:ext cx="13532596"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900"/>
                    </a:spcBef>
                  </a:pPr>
                  <a14:m>
                    <m:oMathPara xmlns:m="http://schemas.openxmlformats.org/officeDocument/2006/math">
                      <m:oMathParaPr>
                        <m:jc m:val="centerGroup"/>
                      </m:oMathParaPr>
                      <m:oMath xmlns:m="http://schemas.openxmlformats.org/officeDocument/2006/math">
                        <m:r>
                          <a:rPr lang="en-US" sz="2800" b="1" i="1">
                            <a:solidFill>
                              <a:schemeClr val="bg1"/>
                            </a:solidFill>
                            <a:latin typeface="Cambria Math" panose="02040503050406030204" pitchFamily="18" charset="0"/>
                            <a:ea typeface="Times New Roman" panose="02020603050405020304" pitchFamily="18" charset="0"/>
                          </a:rPr>
                          <m:t>𝒚</m:t>
                        </m:r>
                        <m:r>
                          <a:rPr lang="en-US" sz="2800" b="1" i="1">
                            <a:solidFill>
                              <a:schemeClr val="bg1"/>
                            </a:solidFill>
                            <a:latin typeface="Cambria Math" panose="02040503050406030204" pitchFamily="18" charset="0"/>
                            <a:ea typeface="Times New Roman" panose="02020603050405020304" pitchFamily="18" charset="0"/>
                          </a:rPr>
                          <m:t>=−</m:t>
                        </m:r>
                        <m:f>
                          <m:fPr>
                            <m:ctrlPr>
                              <a:rPr lang="en-US" sz="2800" b="1" i="1">
                                <a:solidFill>
                                  <a:schemeClr val="bg1"/>
                                </a:solidFill>
                                <a:latin typeface="Cambria Math"/>
                                <a:ea typeface="Times New Roman" panose="02020603050405020304" pitchFamily="18" charset="0"/>
                              </a:rPr>
                            </m:ctrlPr>
                          </m:fPr>
                          <m:num>
                            <m:r>
                              <a:rPr lang="en-US" sz="2800" b="1" i="1">
                                <a:solidFill>
                                  <a:schemeClr val="bg1"/>
                                </a:solidFill>
                                <a:latin typeface="Cambria Math" panose="02040503050406030204" pitchFamily="18" charset="0"/>
                                <a:ea typeface="Times New Roman" panose="02020603050405020304" pitchFamily="18" charset="0"/>
                              </a:rPr>
                              <m:t>𝟑</m:t>
                            </m:r>
                          </m:num>
                          <m:den>
                            <m:r>
                              <a:rPr lang="en-US" sz="2800" b="1" i="1">
                                <a:solidFill>
                                  <a:schemeClr val="bg1"/>
                                </a:solidFill>
                                <a:latin typeface="Cambria Math" panose="02040503050406030204" pitchFamily="18" charset="0"/>
                                <a:ea typeface="Times New Roman" panose="02020603050405020304" pitchFamily="18" charset="0"/>
                              </a:rPr>
                              <m:t>𝟒</m:t>
                            </m:r>
                          </m:den>
                        </m:f>
                        <m:r>
                          <a:rPr lang="en-US" sz="2800" b="1" i="1">
                            <a:solidFill>
                              <a:schemeClr val="bg1"/>
                            </a:solidFill>
                            <a:latin typeface="Cambria Math" panose="02040503050406030204" pitchFamily="18" charset="0"/>
                            <a:ea typeface="Times New Roman" panose="02020603050405020304" pitchFamily="18" charset="0"/>
                          </a:rPr>
                          <m:t>𝒙</m:t>
                        </m:r>
                        <m:r>
                          <a:rPr lang="en-US" sz="2800" b="1" i="1">
                            <a:solidFill>
                              <a:schemeClr val="bg1"/>
                            </a:solidFill>
                            <a:latin typeface="Cambria Math" panose="02040503050406030204" pitchFamily="18" charset="0"/>
                            <a:ea typeface="Times New Roman" panose="02020603050405020304" pitchFamily="18" charset="0"/>
                          </a:rPr>
                          <m:t>,</m:t>
                        </m:r>
                        <m:r>
                          <a:rPr lang="en-US" sz="2800" b="1" i="1">
                            <a:solidFill>
                              <a:schemeClr val="bg1"/>
                            </a:solidFill>
                            <a:latin typeface="Cambria Math" panose="02040503050406030204" pitchFamily="18" charset="0"/>
                            <a:ea typeface="Times New Roman" panose="02020603050405020304" pitchFamily="18" charset="0"/>
                          </a:rPr>
                          <m:t>𝒚</m:t>
                        </m:r>
                        <m:r>
                          <a:rPr lang="en-US" sz="2800" b="1" i="1">
                            <a:solidFill>
                              <a:schemeClr val="bg1"/>
                            </a:solidFill>
                            <a:latin typeface="Cambria Math" panose="02040503050406030204" pitchFamily="18" charset="0"/>
                            <a:ea typeface="Times New Roman" panose="02020603050405020304" pitchFamily="18" charset="0"/>
                          </a:rPr>
                          <m:t>=−</m:t>
                        </m:r>
                        <m:f>
                          <m:fPr>
                            <m:ctrlPr>
                              <a:rPr lang="en-US" sz="2800" b="1" i="1">
                                <a:solidFill>
                                  <a:schemeClr val="bg1"/>
                                </a:solidFill>
                                <a:latin typeface="Cambria Math"/>
                                <a:ea typeface="Times New Roman" panose="02020603050405020304" pitchFamily="18" charset="0"/>
                              </a:rPr>
                            </m:ctrlPr>
                          </m:fPr>
                          <m:num>
                            <m:r>
                              <a:rPr lang="en-US" sz="2800" b="1" i="1">
                                <a:solidFill>
                                  <a:schemeClr val="bg1"/>
                                </a:solidFill>
                                <a:latin typeface="Cambria Math" panose="02040503050406030204" pitchFamily="18" charset="0"/>
                                <a:ea typeface="Times New Roman" panose="02020603050405020304" pitchFamily="18" charset="0"/>
                              </a:rPr>
                              <m:t>𝟑</m:t>
                            </m:r>
                          </m:num>
                          <m:den>
                            <m:r>
                              <a:rPr lang="en-US" sz="2800" b="1" i="1">
                                <a:solidFill>
                                  <a:schemeClr val="bg1"/>
                                </a:solidFill>
                                <a:latin typeface="Cambria Math" panose="02040503050406030204" pitchFamily="18" charset="0"/>
                                <a:ea typeface="Times New Roman" panose="02020603050405020304" pitchFamily="18" charset="0"/>
                              </a:rPr>
                              <m:t>𝟒</m:t>
                            </m:r>
                          </m:den>
                        </m:f>
                        <m:r>
                          <a:rPr lang="en-US" sz="2800" b="1" i="1">
                            <a:solidFill>
                              <a:schemeClr val="bg1"/>
                            </a:solidFill>
                            <a:latin typeface="Cambria Math" panose="02040503050406030204" pitchFamily="18" charset="0"/>
                            <a:ea typeface="Times New Roman" panose="02020603050405020304" pitchFamily="18" charset="0"/>
                          </a:rPr>
                          <m:t>𝒙</m:t>
                        </m:r>
                        <m:r>
                          <a:rPr lang="en-US" sz="2800" b="1" i="1">
                            <a:solidFill>
                              <a:schemeClr val="bg1"/>
                            </a:solidFill>
                            <a:latin typeface="Cambria Math" panose="02040503050406030204" pitchFamily="18" charset="0"/>
                            <a:ea typeface="Times New Roman" panose="02020603050405020304" pitchFamily="18" charset="0"/>
                          </a:rPr>
                          <m:t>−</m:t>
                        </m:r>
                        <m:r>
                          <m:rPr>
                            <m:nor/>
                          </m:rPr>
                          <a:rPr lang="en-US" sz="2800" b="1" i="0" smtClean="0">
                            <a:solidFill>
                              <a:schemeClr val="bg1"/>
                            </a:solidFill>
                            <a:latin typeface="Cambria Math" panose="02040503050406030204" pitchFamily="18" charset="0"/>
                            <a:ea typeface="Times New Roman" panose="02020603050405020304" pitchFamily="18" charset="0"/>
                          </a:rPr>
                          <m:t>1</m:t>
                        </m:r>
                        <m:r>
                          <m:rPr>
                            <m:nor/>
                          </m:rP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3200" b="1" dirty="0">
                    <a:solidFill>
                      <a:schemeClr val="bg1"/>
                    </a:solidFill>
                    <a:ea typeface="Tahoma" pitchFamily="34" charset="0"/>
                    <a:cs typeface="Tahoma" pitchFamily="34" charset="0"/>
                  </a:endParaRPr>
                </a:p>
              </p:txBody>
            </p:sp>
          </mc:Choice>
          <mc:Fallback xmlns="">
            <p:sp>
              <p:nvSpPr>
                <p:cNvPr id="63" name="Rectangle 62">
                  <a:extLst>
                    <a:ext uri="{FF2B5EF4-FFF2-40B4-BE49-F238E27FC236}">
                      <a16:creationId xmlns:a16="http://schemas.microsoft.com/office/drawing/2014/main" xmlns="" xmlns:a14="http://schemas.microsoft.com/office/drawing/2010/main" id="{6E15A8FC-94CE-45FB-8D02-B33F2327F992}"/>
                    </a:ext>
                  </a:extLst>
                </p:cNvPr>
                <p:cNvSpPr>
                  <a:spLocks noRot="1" noChangeAspect="1" noMove="1" noResize="1" noEditPoints="1" noAdjustHandles="1" noChangeArrowheads="1" noChangeShapeType="1" noTextEdit="1"/>
                </p:cNvSpPr>
                <p:nvPr/>
              </p:nvSpPr>
              <p:spPr>
                <a:xfrm>
                  <a:off x="2140384" y="6334162"/>
                  <a:ext cx="13532596" cy="1234536"/>
                </a:xfrm>
                <a:prstGeom prst="rect">
                  <a:avLst/>
                </a:prstGeom>
                <a:blipFill rotWithShape="1">
                  <a:blip r:embed="rId6"/>
                  <a:stretch>
                    <a:fillRect/>
                  </a:stretch>
                </a:blipFill>
                <a:ln w="19050">
                  <a:solidFill>
                    <a:schemeClr val="bg1"/>
                  </a:solidFill>
                </a:ln>
              </p:spPr>
              <p:txBody>
                <a:bodyPr/>
                <a:lstStyle/>
                <a:p>
                  <a:r>
                    <a:rPr lang="en-US">
                      <a:noFill/>
                    </a:rPr>
                    <a:t> </a:t>
                  </a:r>
                </a:p>
              </p:txBody>
            </p:sp>
          </mc:Fallback>
        </mc:AlternateContent>
        <p:sp>
          <p:nvSpPr>
            <p:cNvPr id="64" name="Oval 63">
              <a:extLst>
                <a:ext uri="{FF2B5EF4-FFF2-40B4-BE49-F238E27FC236}">
                  <a16:creationId xmlns="" xmlns:a16="http://schemas.microsoft.com/office/drawing/2014/main" id="{0D6B711C-CC2A-45AE-A2BD-46B4ECA3D81C}"/>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C</a:t>
              </a:r>
              <a:endParaRPr lang="en-US" sz="3000" dirty="0">
                <a:latin typeface="+mj-lt"/>
              </a:endParaRPr>
            </a:p>
          </p:txBody>
        </p:sp>
      </p:grpSp>
      <p:grpSp>
        <p:nvGrpSpPr>
          <p:cNvPr id="65" name="Group 64">
            <a:extLst>
              <a:ext uri="{FF2B5EF4-FFF2-40B4-BE49-F238E27FC236}">
                <a16:creationId xmlns="" xmlns:a16="http://schemas.microsoft.com/office/drawing/2014/main" id="{E278C7C5-EAEF-4F1A-B3FB-29FCE054F0E0}"/>
              </a:ext>
            </a:extLst>
          </p:cNvPr>
          <p:cNvGrpSpPr/>
          <p:nvPr/>
        </p:nvGrpSpPr>
        <p:grpSpPr>
          <a:xfrm>
            <a:off x="6179627" y="2660716"/>
            <a:ext cx="5575645" cy="936023"/>
            <a:chOff x="1458731" y="6294885"/>
            <a:chExt cx="13743371" cy="1234536"/>
          </a:xfrm>
        </p:grpSpPr>
        <mc:AlternateContent xmlns:mc="http://schemas.openxmlformats.org/markup-compatibility/2006" xmlns:a14="http://schemas.microsoft.com/office/drawing/2010/main">
          <mc:Choice Requires="a14">
            <p:sp>
              <p:nvSpPr>
                <p:cNvPr id="66" name="Rectangle 65">
                  <a:extLst>
                    <a:ext uri="{FF2B5EF4-FFF2-40B4-BE49-F238E27FC236}">
                      <a16:creationId xmlns="" xmlns:a16="http://schemas.microsoft.com/office/drawing/2014/main" id="{C4F0F9CE-3F15-4D47-A2C9-5C6F65E0E3FB}"/>
                    </a:ext>
                  </a:extLst>
                </p:cNvPr>
                <p:cNvSpPr/>
                <p:nvPr/>
              </p:nvSpPr>
              <p:spPr>
                <a:xfrm>
                  <a:off x="2100899" y="6294885"/>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900"/>
                    </a:spcBef>
                  </a:pPr>
                  <a14:m>
                    <m:oMathPara xmlns:m="http://schemas.openxmlformats.org/officeDocument/2006/math">
                      <m:oMathParaPr>
                        <m:jc m:val="centerGroup"/>
                      </m:oMathParaPr>
                      <m:oMath xmlns:m="http://schemas.openxmlformats.org/officeDocument/2006/math">
                        <m:r>
                          <a:rPr lang="en-US" sz="2800" b="1" i="1">
                            <a:solidFill>
                              <a:schemeClr val="bg1"/>
                            </a:solidFill>
                            <a:latin typeface="Cambria Math" panose="02040503050406030204" pitchFamily="18" charset="0"/>
                            <a:ea typeface="Times New Roman" panose="02020603050405020304" pitchFamily="18" charset="0"/>
                          </a:rPr>
                          <m:t>𝒚</m:t>
                        </m:r>
                        <m:r>
                          <a:rPr lang="en-US" sz="2800" b="1" i="1">
                            <a:solidFill>
                              <a:schemeClr val="bg1"/>
                            </a:solidFill>
                            <a:latin typeface="Cambria Math" panose="02040503050406030204" pitchFamily="18" charset="0"/>
                            <a:ea typeface="Times New Roman" panose="02020603050405020304" pitchFamily="18" charset="0"/>
                          </a:rPr>
                          <m:t>=</m:t>
                        </m:r>
                        <m:f>
                          <m:fPr>
                            <m:ctrlPr>
                              <a:rPr lang="en-US" sz="2800" b="1" i="1">
                                <a:solidFill>
                                  <a:schemeClr val="bg1"/>
                                </a:solidFill>
                                <a:latin typeface="Cambria Math"/>
                                <a:ea typeface="Times New Roman" panose="02020603050405020304" pitchFamily="18" charset="0"/>
                              </a:rPr>
                            </m:ctrlPr>
                          </m:fPr>
                          <m:num>
                            <m:r>
                              <a:rPr lang="en-US" sz="2800" b="1" i="1">
                                <a:solidFill>
                                  <a:schemeClr val="bg1"/>
                                </a:solidFill>
                                <a:latin typeface="Cambria Math" panose="02040503050406030204" pitchFamily="18" charset="0"/>
                                <a:ea typeface="Times New Roman" panose="02020603050405020304" pitchFamily="18" charset="0"/>
                              </a:rPr>
                              <m:t>𝟑</m:t>
                            </m:r>
                          </m:num>
                          <m:den>
                            <m:r>
                              <a:rPr lang="en-US" sz="2800" b="1" i="1">
                                <a:solidFill>
                                  <a:schemeClr val="bg1"/>
                                </a:solidFill>
                                <a:latin typeface="Cambria Math" panose="02040503050406030204" pitchFamily="18" charset="0"/>
                                <a:ea typeface="Times New Roman" panose="02020603050405020304" pitchFamily="18" charset="0"/>
                              </a:rPr>
                              <m:t>𝟒</m:t>
                            </m:r>
                          </m:den>
                        </m:f>
                        <m:r>
                          <a:rPr lang="en-US" sz="2800" b="1" i="1">
                            <a:solidFill>
                              <a:schemeClr val="bg1"/>
                            </a:solidFill>
                            <a:latin typeface="Cambria Math" panose="02040503050406030204" pitchFamily="18" charset="0"/>
                            <a:ea typeface="Times New Roman" panose="02020603050405020304" pitchFamily="18" charset="0"/>
                          </a:rPr>
                          <m:t>𝒙</m:t>
                        </m:r>
                        <m:r>
                          <a:rPr lang="en-US" sz="2800" b="1" i="1">
                            <a:solidFill>
                              <a:schemeClr val="bg1"/>
                            </a:solidFill>
                            <a:latin typeface="Cambria Math" panose="02040503050406030204" pitchFamily="18" charset="0"/>
                            <a:ea typeface="Times New Roman" panose="02020603050405020304" pitchFamily="18" charset="0"/>
                          </a:rPr>
                          <m:t>−</m:t>
                        </m:r>
                        <m:f>
                          <m:fPr>
                            <m:ctrlPr>
                              <a:rPr lang="en-US" sz="2800" b="1" i="1">
                                <a:solidFill>
                                  <a:schemeClr val="bg1"/>
                                </a:solidFill>
                                <a:latin typeface="Cambria Math"/>
                                <a:ea typeface="Times New Roman" panose="02020603050405020304" pitchFamily="18" charset="0"/>
                              </a:rPr>
                            </m:ctrlPr>
                          </m:fPr>
                          <m:num>
                            <m:r>
                              <a:rPr lang="en-US" sz="2800" b="1" i="1">
                                <a:solidFill>
                                  <a:schemeClr val="bg1"/>
                                </a:solidFill>
                                <a:latin typeface="Cambria Math" panose="02040503050406030204" pitchFamily="18" charset="0"/>
                                <a:ea typeface="Times New Roman" panose="02020603050405020304" pitchFamily="18" charset="0"/>
                              </a:rPr>
                              <m:t>𝟕</m:t>
                            </m:r>
                          </m:num>
                          <m:den>
                            <m:r>
                              <a:rPr lang="en-US" sz="2800" b="1" i="1">
                                <a:solidFill>
                                  <a:schemeClr val="bg1"/>
                                </a:solidFill>
                                <a:latin typeface="Cambria Math" panose="02040503050406030204" pitchFamily="18" charset="0"/>
                                <a:ea typeface="Times New Roman" panose="02020603050405020304" pitchFamily="18" charset="0"/>
                              </a:rPr>
                              <m:t>𝟐</m:t>
                            </m:r>
                          </m:den>
                        </m:f>
                        <m:r>
                          <a:rPr lang="en-US" sz="2800" b="1" i="1">
                            <a:solidFill>
                              <a:schemeClr val="bg1"/>
                            </a:solidFill>
                            <a:latin typeface="Cambria Math" panose="02040503050406030204" pitchFamily="18" charset="0"/>
                            <a:ea typeface="Times New Roman" panose="02020603050405020304" pitchFamily="18" charset="0"/>
                          </a:rPr>
                          <m:t>,</m:t>
                        </m:r>
                        <m:r>
                          <a:rPr lang="en-US" sz="2800" b="1" i="1">
                            <a:solidFill>
                              <a:schemeClr val="bg1"/>
                            </a:solidFill>
                            <a:latin typeface="Cambria Math" panose="02040503050406030204" pitchFamily="18" charset="0"/>
                            <a:ea typeface="Times New Roman" panose="02020603050405020304" pitchFamily="18" charset="0"/>
                          </a:rPr>
                          <m:t>𝒚</m:t>
                        </m:r>
                        <m:r>
                          <a:rPr lang="en-US" sz="2800" b="1" i="1">
                            <a:solidFill>
                              <a:schemeClr val="bg1"/>
                            </a:solidFill>
                            <a:latin typeface="Cambria Math" panose="02040503050406030204" pitchFamily="18" charset="0"/>
                            <a:ea typeface="Times New Roman" panose="02020603050405020304" pitchFamily="18" charset="0"/>
                          </a:rPr>
                          <m:t>=</m:t>
                        </m:r>
                        <m:f>
                          <m:fPr>
                            <m:ctrlPr>
                              <a:rPr lang="en-US" sz="2800" b="1" i="1">
                                <a:solidFill>
                                  <a:schemeClr val="bg1"/>
                                </a:solidFill>
                                <a:latin typeface="Cambria Math"/>
                                <a:ea typeface="Times New Roman" panose="02020603050405020304" pitchFamily="18" charset="0"/>
                              </a:rPr>
                            </m:ctrlPr>
                          </m:fPr>
                          <m:num>
                            <m:r>
                              <a:rPr lang="en-US" sz="2800" b="1" i="1">
                                <a:solidFill>
                                  <a:schemeClr val="bg1"/>
                                </a:solidFill>
                                <a:latin typeface="Cambria Math" panose="02040503050406030204" pitchFamily="18" charset="0"/>
                                <a:ea typeface="Times New Roman" panose="02020603050405020304" pitchFamily="18" charset="0"/>
                              </a:rPr>
                              <m:t>𝟑</m:t>
                            </m:r>
                          </m:num>
                          <m:den>
                            <m:r>
                              <a:rPr lang="en-US" sz="2800" b="1" i="1">
                                <a:solidFill>
                                  <a:schemeClr val="bg1"/>
                                </a:solidFill>
                                <a:latin typeface="Cambria Math" panose="02040503050406030204" pitchFamily="18" charset="0"/>
                                <a:ea typeface="Times New Roman" panose="02020603050405020304" pitchFamily="18" charset="0"/>
                              </a:rPr>
                              <m:t>𝟒</m:t>
                            </m:r>
                          </m:den>
                        </m:f>
                        <m:r>
                          <a:rPr lang="en-US" sz="2800" b="1" i="1">
                            <a:solidFill>
                              <a:schemeClr val="bg1"/>
                            </a:solidFill>
                            <a:latin typeface="Cambria Math" panose="02040503050406030204" pitchFamily="18" charset="0"/>
                            <a:ea typeface="Times New Roman" panose="02020603050405020304" pitchFamily="18" charset="0"/>
                          </a:rPr>
                          <m:t>𝒙</m:t>
                        </m:r>
                        <m:r>
                          <a:rPr lang="en-US" sz="2800" b="1" i="1">
                            <a:solidFill>
                              <a:schemeClr val="bg1"/>
                            </a:solidFill>
                            <a:latin typeface="Cambria Math" panose="02040503050406030204" pitchFamily="18" charset="0"/>
                            <a:ea typeface="Times New Roman" panose="02020603050405020304" pitchFamily="18" charset="0"/>
                          </a:rPr>
                          <m:t>−</m:t>
                        </m:r>
                        <m:f>
                          <m:fPr>
                            <m:ctrlPr>
                              <a:rPr lang="en-US" sz="2800" b="1" i="1">
                                <a:solidFill>
                                  <a:schemeClr val="bg1"/>
                                </a:solidFill>
                                <a:latin typeface="Cambria Math"/>
                                <a:ea typeface="Times New Roman" panose="02020603050405020304" pitchFamily="18" charset="0"/>
                              </a:rPr>
                            </m:ctrlPr>
                          </m:fPr>
                          <m:num>
                            <m:r>
                              <a:rPr lang="en-US" sz="2800" b="1" i="1">
                                <a:solidFill>
                                  <a:schemeClr val="bg1"/>
                                </a:solidFill>
                                <a:latin typeface="Cambria Math" panose="02040503050406030204" pitchFamily="18" charset="0"/>
                                <a:ea typeface="Times New Roman" panose="02020603050405020304" pitchFamily="18" charset="0"/>
                              </a:rPr>
                              <m:t>𝟏</m:t>
                            </m:r>
                          </m:num>
                          <m:den>
                            <m:r>
                              <a:rPr lang="en-US" sz="2800" b="1" i="1">
                                <a:solidFill>
                                  <a:schemeClr val="bg1"/>
                                </a:solidFill>
                                <a:latin typeface="Cambria Math" panose="02040503050406030204" pitchFamily="18" charset="0"/>
                                <a:ea typeface="Times New Roman" panose="02020603050405020304" pitchFamily="18" charset="0"/>
                              </a:rPr>
                              <m:t>𝟐</m:t>
                            </m:r>
                          </m:den>
                        </m:f>
                        <m:r>
                          <m:rPr>
                            <m:nor/>
                          </m:rP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3600" b="1" dirty="0">
                    <a:solidFill>
                      <a:schemeClr val="bg1"/>
                    </a:solidFill>
                    <a:ea typeface="Tahoma" pitchFamily="34" charset="0"/>
                    <a:cs typeface="Tahoma" pitchFamily="34" charset="0"/>
                  </a:endParaRPr>
                </a:p>
              </p:txBody>
            </p:sp>
          </mc:Choice>
          <mc:Fallback xmlns="">
            <p:sp>
              <p:nvSpPr>
                <p:cNvPr id="66" name="Rectangle 65">
                  <a:extLst>
                    <a:ext uri="{FF2B5EF4-FFF2-40B4-BE49-F238E27FC236}">
                      <a16:creationId xmlns:a16="http://schemas.microsoft.com/office/drawing/2014/main" xmlns="" xmlns:a14="http://schemas.microsoft.com/office/drawing/2010/main" id="{C4F0F9CE-3F15-4D47-A2C9-5C6F65E0E3FB}"/>
                    </a:ext>
                  </a:extLst>
                </p:cNvPr>
                <p:cNvSpPr>
                  <a:spLocks noRot="1" noChangeAspect="1" noMove="1" noResize="1" noEditPoints="1" noAdjustHandles="1" noChangeArrowheads="1" noChangeShapeType="1" noTextEdit="1"/>
                </p:cNvSpPr>
                <p:nvPr/>
              </p:nvSpPr>
              <p:spPr>
                <a:xfrm>
                  <a:off x="2100899" y="6294885"/>
                  <a:ext cx="13101203" cy="1234536"/>
                </a:xfrm>
                <a:prstGeom prst="rect">
                  <a:avLst/>
                </a:prstGeom>
                <a:blipFill rotWithShape="1">
                  <a:blip r:embed="rId7"/>
                  <a:stretch>
                    <a:fillRect/>
                  </a:stretch>
                </a:blipFill>
                <a:ln w="19050">
                  <a:solidFill>
                    <a:schemeClr val="bg1"/>
                  </a:solidFill>
                </a:ln>
              </p:spPr>
              <p:txBody>
                <a:bodyPr/>
                <a:lstStyle/>
                <a:p>
                  <a:r>
                    <a:rPr lang="en-US">
                      <a:noFill/>
                    </a:rPr>
                    <a:t> </a:t>
                  </a:r>
                </a:p>
              </p:txBody>
            </p:sp>
          </mc:Fallback>
        </mc:AlternateContent>
        <p:sp>
          <p:nvSpPr>
            <p:cNvPr id="68" name="Oval 67">
              <a:extLst>
                <a:ext uri="{FF2B5EF4-FFF2-40B4-BE49-F238E27FC236}">
                  <a16:creationId xmlns="" xmlns:a16="http://schemas.microsoft.com/office/drawing/2014/main" id="{17C2C013-2C1D-4DEE-A68B-FF23256FE92A}"/>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D</a:t>
              </a:r>
              <a:endParaRPr lang="en-US" sz="3000" dirty="0">
                <a:latin typeface="+mj-lt"/>
              </a:endParaRPr>
            </a:p>
          </p:txBody>
        </p:sp>
      </p:grpSp>
      <mc:AlternateContent xmlns:mc="http://schemas.openxmlformats.org/markup-compatibility/2006" xmlns:a14="http://schemas.microsoft.com/office/drawing/2010/main">
        <mc:Choice Requires="a14">
          <p:sp>
            <p:nvSpPr>
              <p:cNvPr id="3" name="Rectangle 2">
                <a:extLst>
                  <a:ext uri="{FF2B5EF4-FFF2-40B4-BE49-F238E27FC236}">
                    <a16:creationId xmlns="" xmlns:a16="http://schemas.microsoft.com/office/drawing/2014/main" id="{B880C930-1FB8-4D6E-B676-53FD6739CA97}"/>
                  </a:ext>
                </a:extLst>
              </p:cNvPr>
              <p:cNvSpPr/>
              <p:nvPr/>
            </p:nvSpPr>
            <p:spPr>
              <a:xfrm>
                <a:off x="316035" y="3948717"/>
                <a:ext cx="11657601" cy="2781777"/>
              </a:xfrm>
              <a:prstGeom prst="rect">
                <a:avLst/>
              </a:prstGeom>
            </p:spPr>
            <p:txBody>
              <a:bodyPr wrap="square" lIns="45711" tIns="22855" rIns="45711" bIns="22855">
                <a:spAutoFit/>
              </a:bodyPr>
              <a:lstStyle/>
              <a:p>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400" b="1" i="1">
                            <a:latin typeface="Cambria Math"/>
                            <a:ea typeface="Times New Roman" panose="02020603050405020304" pitchFamily="18" charset="0"/>
                          </a:rPr>
                        </m:ctrlPr>
                      </m:dPr>
                      <m:e>
                        <m:r>
                          <a:rPr lang="en-US" sz="2400" b="1" i="1">
                            <a:latin typeface="Cambria Math" panose="02040503050406030204" pitchFamily="18" charset="0"/>
                            <a:ea typeface="Times New Roman" panose="02020603050405020304" pitchFamily="18" charset="0"/>
                          </a:rPr>
                          <m:t>𝒅</m:t>
                        </m:r>
                      </m:e>
                    </m:d>
                  </m:oMath>
                </a14:m>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400" b="1" i="1">
                            <a:latin typeface="Cambria Math"/>
                            <a:ea typeface="Times New Roman" panose="02020603050405020304" pitchFamily="18" charset="0"/>
                          </a:rPr>
                        </m:ctrlPr>
                      </m:dPr>
                      <m:e>
                        <m:r>
                          <a:rPr lang="en-US" sz="2400" b="1" i="1">
                            <a:latin typeface="Cambria Math" panose="02040503050406030204" pitchFamily="18" charset="0"/>
                            <a:ea typeface="Times New Roman" panose="02020603050405020304" pitchFamily="18" charset="0"/>
                          </a:rPr>
                          <m:t>𝑪</m:t>
                        </m:r>
                      </m:e>
                    </m:d>
                  </m:oMath>
                </a14:m>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vuông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thẳng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b="1" i="1">
                        <a:latin typeface="Cambria Math" panose="02040503050406030204" pitchFamily="18" charset="0"/>
                        <a:ea typeface="Times New Roman" panose="02020603050405020304" pitchFamily="18" charset="0"/>
                      </a:rPr>
                      <m:t>𝒚</m:t>
                    </m:r>
                    <m:r>
                      <a:rPr lang="en-US" sz="2400" b="1" i="1">
                        <a:latin typeface="Cambria Math" panose="02040503050406030204" pitchFamily="18" charset="0"/>
                        <a:ea typeface="Times New Roman" panose="02020603050405020304" pitchFamily="18" charset="0"/>
                      </a:rPr>
                      <m:t>=</m:t>
                    </m:r>
                    <m:f>
                      <m:fPr>
                        <m:ctrlPr>
                          <a:rPr lang="en-US" sz="2400" b="1" i="1">
                            <a:latin typeface="Cambria Math"/>
                            <a:ea typeface="Times New Roman" panose="02020603050405020304" pitchFamily="18" charset="0"/>
                          </a:rPr>
                        </m:ctrlPr>
                      </m:fPr>
                      <m:num>
                        <m:r>
                          <a:rPr lang="en-US" sz="2400" b="1" i="1">
                            <a:latin typeface="Cambria Math" panose="02040503050406030204" pitchFamily="18" charset="0"/>
                            <a:ea typeface="Times New Roman" panose="02020603050405020304" pitchFamily="18" charset="0"/>
                          </a:rPr>
                          <m:t>𝟒</m:t>
                        </m:r>
                      </m:num>
                      <m:den>
                        <m:r>
                          <a:rPr lang="en-US" sz="2400" b="1" i="1">
                            <a:latin typeface="Cambria Math" panose="02040503050406030204" pitchFamily="18" charset="0"/>
                            <a:ea typeface="Times New Roman" panose="02020603050405020304" pitchFamily="18" charset="0"/>
                          </a:rPr>
                          <m:t>𝟑</m:t>
                        </m:r>
                      </m:den>
                    </m:f>
                    <m:r>
                      <a:rPr lang="en-US" sz="2400" b="1" i="1">
                        <a:latin typeface="Cambria Math" panose="02040503050406030204" pitchFamily="18" charset="0"/>
                        <a:ea typeface="Times New Roman" panose="02020603050405020304" pitchFamily="18" charset="0"/>
                      </a:rPr>
                      <m:t>𝒙</m:t>
                    </m:r>
                    <m:r>
                      <a:rPr lang="en-US" sz="2400" b="1" i="1">
                        <a:latin typeface="Cambria Math" panose="02040503050406030204" pitchFamily="18" charset="0"/>
                        <a:ea typeface="Times New Roman" panose="02020603050405020304" pitchFamily="18" charset="0"/>
                      </a:rPr>
                      <m:t>+</m:t>
                    </m:r>
                    <m:r>
                      <a:rPr lang="en-US" sz="2400" b="1" i="1">
                        <a:latin typeface="Cambria Math" panose="02040503050406030204" pitchFamily="18" charset="0"/>
                        <a:ea typeface="Times New Roman" panose="02020603050405020304" pitchFamily="18" charset="0"/>
                      </a:rPr>
                      <m:t>𝟏</m:t>
                    </m:r>
                  </m:oMath>
                </a14:m>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suy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400" b="1" i="1">
                            <a:latin typeface="Cambria Math"/>
                            <a:ea typeface="Times New Roman" panose="02020603050405020304" pitchFamily="18" charset="0"/>
                          </a:rPr>
                        </m:ctrlPr>
                      </m:dPr>
                      <m:e>
                        <m:r>
                          <a:rPr lang="en-US" sz="2400" b="1" i="1">
                            <a:latin typeface="Cambria Math" panose="02040503050406030204" pitchFamily="18" charset="0"/>
                            <a:ea typeface="Times New Roman" panose="02020603050405020304" pitchFamily="18" charset="0"/>
                          </a:rPr>
                          <m:t>𝒅</m:t>
                        </m:r>
                      </m:e>
                    </m:d>
                  </m:oMath>
                </a14:m>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dạng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r>
                      <a:rPr lang="en-US" sz="2400" b="1" i="1">
                        <a:latin typeface="Cambria Math" panose="02040503050406030204" pitchFamily="18" charset="0"/>
                        <a:ea typeface="Times New Roman" panose="02020603050405020304" pitchFamily="18" charset="0"/>
                      </a:rPr>
                      <m:t>𝒚</m:t>
                    </m:r>
                    <m:r>
                      <a:rPr lang="en-US" sz="2400" b="1" i="1">
                        <a:latin typeface="Cambria Math" panose="02040503050406030204" pitchFamily="18" charset="0"/>
                        <a:ea typeface="Times New Roman" panose="02020603050405020304" pitchFamily="18" charset="0"/>
                      </a:rPr>
                      <m:t>=−</m:t>
                    </m:r>
                    <m:f>
                      <m:fPr>
                        <m:ctrlPr>
                          <a:rPr lang="en-US" sz="2400" b="1" i="1">
                            <a:latin typeface="Cambria Math"/>
                            <a:ea typeface="Times New Roman" panose="02020603050405020304" pitchFamily="18" charset="0"/>
                          </a:rPr>
                        </m:ctrlPr>
                      </m:fPr>
                      <m:num>
                        <m:r>
                          <a:rPr lang="en-US" sz="2400" b="1" i="1">
                            <a:latin typeface="Cambria Math" panose="02040503050406030204" pitchFamily="18" charset="0"/>
                            <a:ea typeface="Times New Roman" panose="02020603050405020304" pitchFamily="18" charset="0"/>
                          </a:rPr>
                          <m:t>𝟑</m:t>
                        </m:r>
                      </m:num>
                      <m:den>
                        <m:r>
                          <a:rPr lang="en-US" sz="2400" b="1" i="1">
                            <a:latin typeface="Cambria Math" panose="02040503050406030204" pitchFamily="18" charset="0"/>
                            <a:ea typeface="Times New Roman" panose="02020603050405020304" pitchFamily="18" charset="0"/>
                          </a:rPr>
                          <m:t>𝟒</m:t>
                        </m:r>
                      </m:den>
                    </m:f>
                    <m:r>
                      <a:rPr lang="en-US" sz="2400" b="1" i="1">
                        <a:latin typeface="Cambria Math" panose="02040503050406030204" pitchFamily="18" charset="0"/>
                        <a:ea typeface="Times New Roman" panose="02020603050405020304" pitchFamily="18" charset="0"/>
                      </a:rPr>
                      <m:t>𝒙</m:t>
                    </m:r>
                    <m:r>
                      <a:rPr lang="en-US" sz="2400" b="1" i="1">
                        <a:latin typeface="Cambria Math" panose="02040503050406030204" pitchFamily="18" charset="0"/>
                        <a:ea typeface="Times New Roman" panose="02020603050405020304" pitchFamily="18" charset="0"/>
                      </a:rPr>
                      <m:t>+</m:t>
                    </m:r>
                    <m:r>
                      <a:rPr lang="en-US" sz="2400" b="1" i="1">
                        <a:latin typeface="Cambria Math" panose="02040503050406030204" pitchFamily="18" charset="0"/>
                        <a:ea typeface="Times New Roman" panose="02020603050405020304" pitchFamily="18" charset="0"/>
                      </a:rPr>
                      <m:t>𝒎</m:t>
                    </m:r>
                  </m:oMath>
                </a14:m>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a:ea typeface="Times New Roman" panose="02020603050405020304" pitchFamily="18" charset="0"/>
                  </a:rPr>
                  <a:t> </a:t>
                </a:r>
                <a14:m>
                  <m:oMath xmlns:m="http://schemas.openxmlformats.org/officeDocument/2006/math">
                    <m:d>
                      <m:dPr>
                        <m:ctrlPr>
                          <a:rPr lang="en-US" sz="2400" b="1" i="1">
                            <a:latin typeface="Cambria Math"/>
                            <a:ea typeface="Times New Roman" panose="02020603050405020304" pitchFamily="18" charset="0"/>
                          </a:rPr>
                        </m:ctrlPr>
                      </m:dPr>
                      <m:e>
                        <m:r>
                          <a:rPr lang="en-US" sz="2400" b="1" i="1">
                            <a:latin typeface="Cambria Math" panose="02040503050406030204" pitchFamily="18" charset="0"/>
                            <a:ea typeface="Times New Roman" panose="02020603050405020304" pitchFamily="18" charset="0"/>
                          </a:rPr>
                          <m:t>𝒅</m:t>
                        </m:r>
                      </m:e>
                    </m:d>
                  </m:oMath>
                </a14:m>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400" b="1" i="1">
                            <a:latin typeface="Cambria Math"/>
                            <a:ea typeface="Times New Roman" panose="02020603050405020304" pitchFamily="18" charset="0"/>
                          </a:rPr>
                        </m:ctrlPr>
                      </m:dPr>
                      <m:e>
                        <m:r>
                          <a:rPr lang="en-US" sz="2400" b="1" i="1">
                            <a:latin typeface="Cambria Math" panose="02040503050406030204" pitchFamily="18" charset="0"/>
                            <a:ea typeface="Times New Roman" panose="02020603050405020304" pitchFamily="18" charset="0"/>
                          </a:rPr>
                          <m:t>𝑪</m:t>
                        </m:r>
                      </m:e>
                    </m:d>
                  </m:oMath>
                </a14:m>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hoành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400" b="1" i="1">
                            <a:latin typeface="Cambria Math"/>
                            <a:ea typeface="Times New Roman" panose="02020603050405020304" pitchFamily="18" charset="0"/>
                          </a:rPr>
                        </m:ctrlPr>
                      </m:sSubPr>
                      <m:e>
                        <m:r>
                          <a:rPr lang="en-US" sz="2400" b="1" i="1">
                            <a:latin typeface="Cambria Math" panose="02040503050406030204" pitchFamily="18" charset="0"/>
                            <a:ea typeface="Times New Roman" panose="02020603050405020304" pitchFamily="18" charset="0"/>
                          </a:rPr>
                          <m:t>𝒙</m:t>
                        </m:r>
                      </m:e>
                      <m:sub>
                        <m:r>
                          <a:rPr lang="en-US" sz="2400" b="1" i="1">
                            <a:latin typeface="Cambria Math" panose="02040503050406030204" pitchFamily="18" charset="0"/>
                            <a:ea typeface="Times New Roman" panose="02020603050405020304" pitchFamily="18" charset="0"/>
                          </a:rPr>
                          <m:t>𝟎</m:t>
                        </m:r>
                      </m:sub>
                    </m:sSub>
                  </m:oMath>
                </a14:m>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hệ</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000" b="1" i="1">
                            <a:latin typeface="Cambria Math"/>
                            <a:ea typeface="Times New Roman" panose="02020603050405020304" pitchFamily="18" charset="0"/>
                          </a:rPr>
                        </m:ctrlPr>
                      </m:dPr>
                      <m:e>
                        <m:eqArr>
                          <m:eqArrPr>
                            <m:ctrlPr>
                              <a:rPr lang="en-US" sz="2000" b="1" i="1">
                                <a:latin typeface="Cambria Math"/>
                                <a:ea typeface="Times New Roman" panose="02020603050405020304" pitchFamily="18" charset="0"/>
                              </a:rPr>
                            </m:ctrlPr>
                          </m:eqArrPr>
                          <m:e>
                            <m:r>
                              <a:rPr lang="en-US" sz="2000" b="1" i="1">
                                <a:latin typeface="Cambria Math" panose="02040503050406030204" pitchFamily="18" charset="0"/>
                                <a:ea typeface="Times New Roman" panose="02020603050405020304" pitchFamily="18" charset="0"/>
                              </a:rPr>
                              <m:t>&amp;</m:t>
                            </m:r>
                            <m:f>
                              <m:fPr>
                                <m:ctrlPr>
                                  <a:rPr lang="en-US" sz="2000" b="1" i="1">
                                    <a:latin typeface="Cambria Math"/>
                                    <a:ea typeface="Times New Roman" panose="02020603050405020304" pitchFamily="18" charset="0"/>
                                  </a:rPr>
                                </m:ctrlPr>
                              </m:fPr>
                              <m:num>
                                <m:sSubSup>
                                  <m:sSubSupPr>
                                    <m:ctrlPr>
                                      <a:rPr lang="en-US" sz="2000" b="1" i="1">
                                        <a:latin typeface="Cambria Math"/>
                                        <a:ea typeface="Times New Roman" panose="02020603050405020304" pitchFamily="18" charset="0"/>
                                      </a:rPr>
                                    </m:ctrlPr>
                                  </m:sSubSupPr>
                                  <m:e>
                                    <m:r>
                                      <a:rPr lang="en-US" sz="2000" b="1" i="1">
                                        <a:latin typeface="Cambria Math" panose="02040503050406030204" pitchFamily="18" charset="0"/>
                                        <a:ea typeface="Times New Roman" panose="02020603050405020304" pitchFamily="18" charset="0"/>
                                      </a:rPr>
                                      <m:t>𝒙</m:t>
                                    </m:r>
                                  </m:e>
                                  <m:sub>
                                    <m:r>
                                      <a:rPr lang="en-US" sz="2000" b="1" i="1">
                                        <a:latin typeface="Cambria Math" panose="02040503050406030204" pitchFamily="18" charset="0"/>
                                        <a:ea typeface="Times New Roman" panose="02020603050405020304" pitchFamily="18" charset="0"/>
                                      </a:rPr>
                                      <m:t>𝟎</m:t>
                                    </m:r>
                                  </m:sub>
                                  <m:sup>
                                    <m:r>
                                      <a:rPr lang="en-US" sz="2000" b="1" i="1">
                                        <a:latin typeface="Cambria Math" panose="02040503050406030204" pitchFamily="18" charset="0"/>
                                        <a:ea typeface="Times New Roman" panose="02020603050405020304" pitchFamily="18" charset="0"/>
                                      </a:rPr>
                                      <m:t>𝟐</m:t>
                                    </m:r>
                                  </m:sup>
                                </m:sSubSup>
                              </m:num>
                              <m:den>
                                <m:r>
                                  <a:rPr lang="en-US" sz="2000" b="1" i="1">
                                    <a:latin typeface="Cambria Math" panose="02040503050406030204" pitchFamily="18" charset="0"/>
                                    <a:ea typeface="Times New Roman" panose="02020603050405020304" pitchFamily="18" charset="0"/>
                                  </a:rPr>
                                  <m:t>𝟐</m:t>
                                </m:r>
                                <m:r>
                                  <a:rPr lang="en-US" sz="2000" b="1" i="1">
                                    <a:latin typeface="Cambria Math" panose="02040503050406030204" pitchFamily="18" charset="0"/>
                                    <a:ea typeface="Times New Roman" panose="02020603050405020304" pitchFamily="18" charset="0"/>
                                  </a:rPr>
                                  <m:t>−</m:t>
                                </m:r>
                                <m:sSub>
                                  <m:sSubPr>
                                    <m:ctrlPr>
                                      <a:rPr lang="en-US" sz="2000" b="1" i="1">
                                        <a:latin typeface="Cambria Math"/>
                                        <a:ea typeface="Times New Roman" panose="02020603050405020304" pitchFamily="18" charset="0"/>
                                      </a:rPr>
                                    </m:ctrlPr>
                                  </m:sSubPr>
                                  <m:e>
                                    <m:r>
                                      <a:rPr lang="en-US" sz="2000" b="1" i="1">
                                        <a:latin typeface="Cambria Math" panose="02040503050406030204" pitchFamily="18" charset="0"/>
                                        <a:ea typeface="Times New Roman" panose="02020603050405020304" pitchFamily="18" charset="0"/>
                                      </a:rPr>
                                      <m:t>𝒙</m:t>
                                    </m:r>
                                  </m:e>
                                  <m:sub>
                                    <m:r>
                                      <a:rPr lang="en-US" sz="2000" b="1" i="1">
                                        <a:latin typeface="Cambria Math" panose="02040503050406030204" pitchFamily="18" charset="0"/>
                                        <a:ea typeface="Times New Roman" panose="02020603050405020304" pitchFamily="18" charset="0"/>
                                      </a:rPr>
                                      <m:t>𝟎</m:t>
                                    </m:r>
                                  </m:sub>
                                </m:sSub>
                              </m:den>
                            </m:f>
                            <m:r>
                              <a:rPr lang="en-US" sz="2000" b="1" i="1">
                                <a:latin typeface="Cambria Math" panose="02040503050406030204" pitchFamily="18" charset="0"/>
                                <a:ea typeface="Times New Roman" panose="02020603050405020304" pitchFamily="18" charset="0"/>
                              </a:rPr>
                              <m:t>=−</m:t>
                            </m:r>
                            <m:f>
                              <m:fPr>
                                <m:ctrlPr>
                                  <a:rPr lang="en-US" sz="2000" b="1" i="1">
                                    <a:latin typeface="Cambria Math"/>
                                    <a:ea typeface="Times New Roman" panose="02020603050405020304" pitchFamily="18" charset="0"/>
                                  </a:rPr>
                                </m:ctrlPr>
                              </m:fPr>
                              <m:num>
                                <m:r>
                                  <a:rPr lang="en-US" sz="2000" b="1" i="1">
                                    <a:latin typeface="Cambria Math" panose="02040503050406030204" pitchFamily="18" charset="0"/>
                                    <a:ea typeface="Times New Roman" panose="02020603050405020304" pitchFamily="18" charset="0"/>
                                  </a:rPr>
                                  <m:t>𝟑</m:t>
                                </m:r>
                              </m:num>
                              <m:den>
                                <m:r>
                                  <a:rPr lang="en-US" sz="2000" b="1" i="1">
                                    <a:latin typeface="Cambria Math" panose="02040503050406030204" pitchFamily="18" charset="0"/>
                                    <a:ea typeface="Times New Roman" panose="02020603050405020304" pitchFamily="18" charset="0"/>
                                  </a:rPr>
                                  <m:t>𝟒</m:t>
                                </m:r>
                              </m:den>
                            </m:f>
                            <m:sSub>
                              <m:sSubPr>
                                <m:ctrlPr>
                                  <a:rPr lang="en-US" sz="2000" b="1" i="1">
                                    <a:latin typeface="Cambria Math"/>
                                    <a:ea typeface="Times New Roman" panose="02020603050405020304" pitchFamily="18" charset="0"/>
                                  </a:rPr>
                                </m:ctrlPr>
                              </m:sSubPr>
                              <m:e>
                                <m:r>
                                  <a:rPr lang="en-US" sz="2000" b="1" i="1">
                                    <a:latin typeface="Cambria Math" panose="02040503050406030204" pitchFamily="18" charset="0"/>
                                    <a:ea typeface="Times New Roman" panose="02020603050405020304" pitchFamily="18" charset="0"/>
                                  </a:rPr>
                                  <m:t>𝒙</m:t>
                                </m:r>
                              </m:e>
                              <m:sub>
                                <m:r>
                                  <a:rPr lang="en-US" sz="2000" b="1" i="1">
                                    <a:latin typeface="Cambria Math" panose="02040503050406030204" pitchFamily="18" charset="0"/>
                                    <a:ea typeface="Times New Roman" panose="02020603050405020304" pitchFamily="18" charset="0"/>
                                  </a:rPr>
                                  <m:t>𝟎</m:t>
                                </m:r>
                              </m:sub>
                            </m:sSub>
                            <m:r>
                              <a:rPr lang="en-US" sz="2000" b="1" i="1">
                                <a:latin typeface="Cambria Math" panose="02040503050406030204" pitchFamily="18" charset="0"/>
                                <a:ea typeface="Times New Roman" panose="02020603050405020304" pitchFamily="18" charset="0"/>
                              </a:rPr>
                              <m:t>+</m:t>
                            </m:r>
                            <m:r>
                              <a:rPr lang="en-US" sz="2000" b="1" i="1">
                                <a:latin typeface="Cambria Math" panose="02040503050406030204" pitchFamily="18" charset="0"/>
                                <a:ea typeface="Times New Roman" panose="02020603050405020304" pitchFamily="18" charset="0"/>
                              </a:rPr>
                              <m:t>𝒎</m:t>
                            </m:r>
                          </m:e>
                          <m:e>
                            <m:r>
                              <a:rPr lang="en-US" sz="2000" b="1" i="1">
                                <a:latin typeface="Cambria Math" panose="02040503050406030204" pitchFamily="18" charset="0"/>
                                <a:ea typeface="Times New Roman" panose="02020603050405020304" pitchFamily="18" charset="0"/>
                              </a:rPr>
                              <m:t>&amp;</m:t>
                            </m:r>
                            <m:f>
                              <m:fPr>
                                <m:ctrlPr>
                                  <a:rPr lang="en-US" sz="2000" b="1" i="1">
                                    <a:latin typeface="Cambria Math"/>
                                    <a:ea typeface="Times New Roman" panose="02020603050405020304" pitchFamily="18" charset="0"/>
                                  </a:rPr>
                                </m:ctrlPr>
                              </m:fPr>
                              <m:num>
                                <m:r>
                                  <a:rPr lang="en-US" sz="2000" b="1" i="1">
                                    <a:latin typeface="Cambria Math" panose="02040503050406030204" pitchFamily="18" charset="0"/>
                                    <a:ea typeface="Times New Roman" panose="02020603050405020304" pitchFamily="18" charset="0"/>
                                  </a:rPr>
                                  <m:t>−</m:t>
                                </m:r>
                                <m:sSubSup>
                                  <m:sSubSupPr>
                                    <m:ctrlPr>
                                      <a:rPr lang="en-US" sz="2000" b="1" i="1">
                                        <a:latin typeface="Cambria Math"/>
                                        <a:ea typeface="Times New Roman" panose="02020603050405020304" pitchFamily="18" charset="0"/>
                                      </a:rPr>
                                    </m:ctrlPr>
                                  </m:sSubSupPr>
                                  <m:e>
                                    <m:r>
                                      <a:rPr lang="en-US" sz="2000" b="1" i="1">
                                        <a:latin typeface="Cambria Math" panose="02040503050406030204" pitchFamily="18" charset="0"/>
                                        <a:ea typeface="Times New Roman" panose="02020603050405020304" pitchFamily="18" charset="0"/>
                                      </a:rPr>
                                      <m:t>𝒙</m:t>
                                    </m:r>
                                  </m:e>
                                  <m:sub>
                                    <m:r>
                                      <a:rPr lang="en-US" sz="2000" b="1" i="1">
                                        <a:latin typeface="Cambria Math" panose="02040503050406030204" pitchFamily="18" charset="0"/>
                                        <a:ea typeface="Times New Roman" panose="02020603050405020304" pitchFamily="18" charset="0"/>
                                      </a:rPr>
                                      <m:t>𝟎</m:t>
                                    </m:r>
                                  </m:sub>
                                  <m:sup>
                                    <m:r>
                                      <a:rPr lang="en-US" sz="2000" b="1" i="1">
                                        <a:latin typeface="Cambria Math" panose="02040503050406030204" pitchFamily="18" charset="0"/>
                                        <a:ea typeface="Times New Roman" panose="02020603050405020304" pitchFamily="18" charset="0"/>
                                      </a:rPr>
                                      <m:t>𝟐</m:t>
                                    </m:r>
                                  </m:sup>
                                </m:sSubSup>
                                <m:r>
                                  <a:rPr lang="en-US" sz="2000" b="1" i="1">
                                    <a:latin typeface="Cambria Math" panose="02040503050406030204" pitchFamily="18" charset="0"/>
                                    <a:ea typeface="Times New Roman" panose="02020603050405020304" pitchFamily="18" charset="0"/>
                                  </a:rPr>
                                  <m:t>+</m:t>
                                </m:r>
                                <m:r>
                                  <a:rPr lang="en-US" sz="2000" b="1" i="1">
                                    <a:latin typeface="Cambria Math" panose="02040503050406030204" pitchFamily="18" charset="0"/>
                                    <a:ea typeface="Times New Roman" panose="02020603050405020304" pitchFamily="18" charset="0"/>
                                  </a:rPr>
                                  <m:t>𝟒</m:t>
                                </m:r>
                                <m:sSub>
                                  <m:sSubPr>
                                    <m:ctrlPr>
                                      <a:rPr lang="en-US" sz="2000" b="1" i="1">
                                        <a:latin typeface="Cambria Math"/>
                                        <a:ea typeface="Times New Roman" panose="02020603050405020304" pitchFamily="18" charset="0"/>
                                      </a:rPr>
                                    </m:ctrlPr>
                                  </m:sSubPr>
                                  <m:e>
                                    <m:r>
                                      <a:rPr lang="en-US" sz="2000" b="1" i="1">
                                        <a:latin typeface="Cambria Math" panose="02040503050406030204" pitchFamily="18" charset="0"/>
                                        <a:ea typeface="Times New Roman" panose="02020603050405020304" pitchFamily="18" charset="0"/>
                                      </a:rPr>
                                      <m:t>𝒙</m:t>
                                    </m:r>
                                  </m:e>
                                  <m:sub>
                                    <m:r>
                                      <a:rPr lang="en-US" sz="2000" b="1" i="1">
                                        <a:latin typeface="Cambria Math" panose="02040503050406030204" pitchFamily="18" charset="0"/>
                                        <a:ea typeface="Times New Roman" panose="02020603050405020304" pitchFamily="18" charset="0"/>
                                      </a:rPr>
                                      <m:t>𝟎</m:t>
                                    </m:r>
                                  </m:sub>
                                </m:sSub>
                              </m:num>
                              <m:den>
                                <m:r>
                                  <a:rPr lang="en-US" sz="2000" b="1" i="1">
                                    <a:latin typeface="Cambria Math" panose="02040503050406030204" pitchFamily="18" charset="0"/>
                                    <a:ea typeface="Times New Roman" panose="02020603050405020304" pitchFamily="18" charset="0"/>
                                  </a:rPr>
                                  <m:t>(</m:t>
                                </m:r>
                                <m:r>
                                  <a:rPr lang="en-US" sz="2000" b="1" i="1">
                                    <a:latin typeface="Cambria Math" panose="02040503050406030204" pitchFamily="18" charset="0"/>
                                    <a:ea typeface="Times New Roman" panose="02020603050405020304" pitchFamily="18" charset="0"/>
                                  </a:rPr>
                                  <m:t>𝟐</m:t>
                                </m:r>
                                <m:r>
                                  <a:rPr lang="en-US" sz="2000" b="1" i="1">
                                    <a:latin typeface="Cambria Math" panose="02040503050406030204" pitchFamily="18" charset="0"/>
                                    <a:ea typeface="Times New Roman" panose="02020603050405020304" pitchFamily="18" charset="0"/>
                                  </a:rPr>
                                  <m:t>−</m:t>
                                </m:r>
                                <m:sSub>
                                  <m:sSubPr>
                                    <m:ctrlPr>
                                      <a:rPr lang="en-US" sz="2000" b="1" i="1">
                                        <a:latin typeface="Cambria Math"/>
                                        <a:ea typeface="Times New Roman" panose="02020603050405020304" pitchFamily="18" charset="0"/>
                                      </a:rPr>
                                    </m:ctrlPr>
                                  </m:sSubPr>
                                  <m:e>
                                    <m:r>
                                      <a:rPr lang="en-US" sz="2000" b="1" i="1">
                                        <a:latin typeface="Cambria Math" panose="02040503050406030204" pitchFamily="18" charset="0"/>
                                        <a:ea typeface="Times New Roman" panose="02020603050405020304" pitchFamily="18" charset="0"/>
                                      </a:rPr>
                                      <m:t>𝒙</m:t>
                                    </m:r>
                                  </m:e>
                                  <m:sub>
                                    <m:r>
                                      <a:rPr lang="en-US" sz="2000" b="1" i="1">
                                        <a:latin typeface="Cambria Math" panose="02040503050406030204" pitchFamily="18" charset="0"/>
                                        <a:ea typeface="Times New Roman" panose="02020603050405020304" pitchFamily="18" charset="0"/>
                                      </a:rPr>
                                      <m:t>𝟎</m:t>
                                    </m:r>
                                  </m:sub>
                                </m:sSub>
                                <m:sSup>
                                  <m:sSupPr>
                                    <m:ctrlPr>
                                      <a:rPr lang="en-US" sz="2000" b="1" i="1">
                                        <a:latin typeface="Cambria Math"/>
                                        <a:ea typeface="Times New Roman" panose="02020603050405020304" pitchFamily="18" charset="0"/>
                                      </a:rPr>
                                    </m:ctrlPr>
                                  </m:sSupPr>
                                  <m:e>
                                    <m:r>
                                      <a:rPr lang="en-US" sz="2000" b="1" i="1">
                                        <a:latin typeface="Cambria Math" panose="02040503050406030204" pitchFamily="18" charset="0"/>
                                        <a:ea typeface="Times New Roman" panose="02020603050405020304" pitchFamily="18" charset="0"/>
                                      </a:rPr>
                                      <m:t>)</m:t>
                                    </m:r>
                                  </m:e>
                                  <m:sup>
                                    <m:r>
                                      <a:rPr lang="en-US" sz="2000" b="1" i="1">
                                        <a:latin typeface="Cambria Math" panose="02040503050406030204" pitchFamily="18" charset="0"/>
                                        <a:ea typeface="Times New Roman" panose="02020603050405020304" pitchFamily="18" charset="0"/>
                                      </a:rPr>
                                      <m:t>𝟐</m:t>
                                    </m:r>
                                  </m:sup>
                                </m:sSup>
                              </m:den>
                            </m:f>
                            <m:r>
                              <a:rPr lang="en-US" sz="2000" b="1" i="1">
                                <a:latin typeface="Cambria Math" panose="02040503050406030204" pitchFamily="18" charset="0"/>
                                <a:ea typeface="Times New Roman" panose="02020603050405020304" pitchFamily="18" charset="0"/>
                              </a:rPr>
                              <m:t>=−</m:t>
                            </m:r>
                            <m:f>
                              <m:fPr>
                                <m:ctrlPr>
                                  <a:rPr lang="en-US" sz="2000" b="1" i="1">
                                    <a:latin typeface="Cambria Math"/>
                                    <a:ea typeface="Times New Roman" panose="02020603050405020304" pitchFamily="18" charset="0"/>
                                  </a:rPr>
                                </m:ctrlPr>
                              </m:fPr>
                              <m:num>
                                <m:r>
                                  <a:rPr lang="en-US" sz="2000" b="1" i="1">
                                    <a:latin typeface="Cambria Math" panose="02040503050406030204" pitchFamily="18" charset="0"/>
                                    <a:ea typeface="Times New Roman" panose="02020603050405020304" pitchFamily="18" charset="0"/>
                                  </a:rPr>
                                  <m:t>𝟑</m:t>
                                </m:r>
                              </m:num>
                              <m:den>
                                <m:r>
                                  <a:rPr lang="en-US" sz="2000" b="1" i="1">
                                    <a:latin typeface="Cambria Math" panose="02040503050406030204" pitchFamily="18" charset="0"/>
                                    <a:ea typeface="Times New Roman" panose="02020603050405020304" pitchFamily="18" charset="0"/>
                                  </a:rPr>
                                  <m:t>𝟒</m:t>
                                </m:r>
                              </m:den>
                            </m:f>
                          </m:e>
                        </m:eqArr>
                      </m:e>
                    </m:d>
                    <m:r>
                      <a:rPr lang="en-US" sz="2400" b="1" i="1">
                        <a:latin typeface="Cambria Math" panose="02040503050406030204" pitchFamily="18" charset="0"/>
                        <a:ea typeface="Times New Roman" panose="02020603050405020304" pitchFamily="18" charset="0"/>
                      </a:rPr>
                      <m:t>⇒</m:t>
                    </m:r>
                    <m:f>
                      <m:fPr>
                        <m:ctrlPr>
                          <a:rPr lang="en-US" sz="2400" b="1" i="1">
                            <a:latin typeface="Cambria Math"/>
                            <a:ea typeface="Times New Roman" panose="02020603050405020304" pitchFamily="18" charset="0"/>
                          </a:rPr>
                        </m:ctrlPr>
                      </m:fPr>
                      <m:num>
                        <m:r>
                          <a:rPr lang="en-US" sz="2400" b="1" i="1">
                            <a:latin typeface="Cambria Math" panose="02040503050406030204" pitchFamily="18" charset="0"/>
                            <a:ea typeface="Times New Roman" panose="02020603050405020304" pitchFamily="18" charset="0"/>
                          </a:rPr>
                          <m:t>−</m:t>
                        </m:r>
                        <m:sSubSup>
                          <m:sSubSupPr>
                            <m:ctrlPr>
                              <a:rPr lang="en-US" sz="2400" b="1" i="1">
                                <a:latin typeface="Cambria Math"/>
                                <a:ea typeface="Times New Roman" panose="02020603050405020304" pitchFamily="18" charset="0"/>
                              </a:rPr>
                            </m:ctrlPr>
                          </m:sSubSupPr>
                          <m:e>
                            <m:r>
                              <a:rPr lang="en-US" sz="2400" b="1" i="1">
                                <a:latin typeface="Cambria Math" panose="02040503050406030204" pitchFamily="18" charset="0"/>
                                <a:ea typeface="Times New Roman" panose="02020603050405020304" pitchFamily="18" charset="0"/>
                              </a:rPr>
                              <m:t>𝒙</m:t>
                            </m:r>
                          </m:e>
                          <m:sub>
                            <m:r>
                              <a:rPr lang="en-US" sz="2400" b="1" i="1">
                                <a:latin typeface="Cambria Math" panose="02040503050406030204" pitchFamily="18" charset="0"/>
                                <a:ea typeface="Times New Roman" panose="02020603050405020304" pitchFamily="18" charset="0"/>
                              </a:rPr>
                              <m:t>𝟎</m:t>
                            </m:r>
                          </m:sub>
                          <m:sup>
                            <m:r>
                              <a:rPr lang="en-US" sz="2400" b="1" i="1">
                                <a:latin typeface="Cambria Math" panose="02040503050406030204" pitchFamily="18" charset="0"/>
                                <a:ea typeface="Times New Roman" panose="02020603050405020304" pitchFamily="18" charset="0"/>
                              </a:rPr>
                              <m:t>𝟐</m:t>
                            </m:r>
                          </m:sup>
                        </m:sSubSup>
                        <m:r>
                          <a:rPr lang="en-US" sz="2400" b="1" i="1">
                            <a:latin typeface="Cambria Math" panose="02040503050406030204" pitchFamily="18" charset="0"/>
                            <a:ea typeface="Times New Roman" panose="02020603050405020304" pitchFamily="18" charset="0"/>
                          </a:rPr>
                          <m:t>+</m:t>
                        </m:r>
                        <m:r>
                          <a:rPr lang="en-US" sz="2400" b="1" i="1">
                            <a:latin typeface="Cambria Math" panose="02040503050406030204" pitchFamily="18" charset="0"/>
                            <a:ea typeface="Times New Roman" panose="02020603050405020304" pitchFamily="18" charset="0"/>
                          </a:rPr>
                          <m:t>𝟒</m:t>
                        </m:r>
                        <m:sSub>
                          <m:sSubPr>
                            <m:ctrlPr>
                              <a:rPr lang="en-US" sz="2400" b="1" i="1">
                                <a:latin typeface="Cambria Math"/>
                                <a:ea typeface="Times New Roman" panose="02020603050405020304" pitchFamily="18" charset="0"/>
                              </a:rPr>
                            </m:ctrlPr>
                          </m:sSubPr>
                          <m:e>
                            <m:r>
                              <a:rPr lang="en-US" sz="2400" b="1" i="1">
                                <a:latin typeface="Cambria Math" panose="02040503050406030204" pitchFamily="18" charset="0"/>
                                <a:ea typeface="Times New Roman" panose="02020603050405020304" pitchFamily="18" charset="0"/>
                              </a:rPr>
                              <m:t>𝒙</m:t>
                            </m:r>
                          </m:e>
                          <m:sub>
                            <m:r>
                              <a:rPr lang="en-US" sz="2400" b="1" i="1">
                                <a:latin typeface="Cambria Math" panose="02040503050406030204" pitchFamily="18" charset="0"/>
                                <a:ea typeface="Times New Roman" panose="02020603050405020304" pitchFamily="18" charset="0"/>
                              </a:rPr>
                              <m:t>𝟎</m:t>
                            </m:r>
                          </m:sub>
                        </m:sSub>
                      </m:num>
                      <m:den>
                        <m:r>
                          <a:rPr lang="en-US" sz="2400" b="1" i="1">
                            <a:latin typeface="Cambria Math" panose="02040503050406030204" pitchFamily="18" charset="0"/>
                            <a:ea typeface="Times New Roman" panose="02020603050405020304" pitchFamily="18" charset="0"/>
                          </a:rPr>
                          <m:t>(</m:t>
                        </m:r>
                        <m:r>
                          <a:rPr lang="en-US" sz="2400" b="1" i="1">
                            <a:latin typeface="Cambria Math" panose="02040503050406030204" pitchFamily="18" charset="0"/>
                            <a:ea typeface="Times New Roman" panose="02020603050405020304" pitchFamily="18" charset="0"/>
                          </a:rPr>
                          <m:t>𝟐</m:t>
                        </m:r>
                        <m:r>
                          <a:rPr lang="en-US" sz="2400" b="1" i="1">
                            <a:latin typeface="Cambria Math" panose="02040503050406030204" pitchFamily="18" charset="0"/>
                            <a:ea typeface="Times New Roman" panose="02020603050405020304" pitchFamily="18" charset="0"/>
                          </a:rPr>
                          <m:t>−</m:t>
                        </m:r>
                        <m:sSub>
                          <m:sSubPr>
                            <m:ctrlPr>
                              <a:rPr lang="en-US" sz="2400" b="1" i="1">
                                <a:latin typeface="Cambria Math"/>
                                <a:ea typeface="Times New Roman" panose="02020603050405020304" pitchFamily="18" charset="0"/>
                              </a:rPr>
                            </m:ctrlPr>
                          </m:sSubPr>
                          <m:e>
                            <m:r>
                              <a:rPr lang="en-US" sz="2400" b="1" i="1">
                                <a:latin typeface="Cambria Math" panose="02040503050406030204" pitchFamily="18" charset="0"/>
                                <a:ea typeface="Times New Roman" panose="02020603050405020304" pitchFamily="18" charset="0"/>
                              </a:rPr>
                              <m:t>𝒙</m:t>
                            </m:r>
                          </m:e>
                          <m:sub>
                            <m:r>
                              <a:rPr lang="en-US" sz="2400" b="1" i="1">
                                <a:latin typeface="Cambria Math" panose="02040503050406030204" pitchFamily="18" charset="0"/>
                                <a:ea typeface="Times New Roman" panose="02020603050405020304" pitchFamily="18" charset="0"/>
                              </a:rPr>
                              <m:t>𝟎</m:t>
                            </m:r>
                          </m:sub>
                        </m:sSub>
                        <m:sSup>
                          <m:sSupPr>
                            <m:ctrlPr>
                              <a:rPr lang="en-US" sz="2400" b="1" i="1">
                                <a:latin typeface="Cambria Math"/>
                                <a:ea typeface="Times New Roman" panose="02020603050405020304" pitchFamily="18" charset="0"/>
                              </a:rPr>
                            </m:ctrlPr>
                          </m:sSupPr>
                          <m:e>
                            <m:r>
                              <a:rPr lang="en-US" sz="2400" b="1" i="1">
                                <a:latin typeface="Cambria Math" panose="02040503050406030204" pitchFamily="18" charset="0"/>
                                <a:ea typeface="Times New Roman" panose="02020603050405020304" pitchFamily="18" charset="0"/>
                              </a:rPr>
                              <m:t>)</m:t>
                            </m:r>
                          </m:e>
                          <m:sup>
                            <m:r>
                              <a:rPr lang="en-US" sz="2400" b="1" i="1">
                                <a:latin typeface="Cambria Math" panose="02040503050406030204" pitchFamily="18" charset="0"/>
                                <a:ea typeface="Times New Roman" panose="02020603050405020304" pitchFamily="18" charset="0"/>
                              </a:rPr>
                              <m:t>𝟐</m:t>
                            </m:r>
                          </m:sup>
                        </m:sSup>
                      </m:den>
                    </m:f>
                    <m:r>
                      <a:rPr lang="en-US" sz="2400" b="1" i="1">
                        <a:latin typeface="Cambria Math" panose="02040503050406030204" pitchFamily="18" charset="0"/>
                        <a:ea typeface="Times New Roman" panose="02020603050405020304" pitchFamily="18" charset="0"/>
                      </a:rPr>
                      <m:t>=−</m:t>
                    </m:r>
                    <m:f>
                      <m:fPr>
                        <m:ctrlPr>
                          <a:rPr lang="en-US" sz="2400" b="1" i="1">
                            <a:latin typeface="Cambria Math"/>
                            <a:ea typeface="Times New Roman" panose="02020603050405020304" pitchFamily="18" charset="0"/>
                          </a:rPr>
                        </m:ctrlPr>
                      </m:fPr>
                      <m:num>
                        <m:r>
                          <a:rPr lang="en-US" sz="2400" b="1" i="1">
                            <a:latin typeface="Cambria Math" panose="02040503050406030204" pitchFamily="18" charset="0"/>
                            <a:ea typeface="Times New Roman" panose="02020603050405020304" pitchFamily="18" charset="0"/>
                          </a:rPr>
                          <m:t>𝟑</m:t>
                        </m:r>
                      </m:num>
                      <m:den>
                        <m:r>
                          <a:rPr lang="en-US" sz="2400" b="1" i="1">
                            <a:latin typeface="Cambria Math" panose="02040503050406030204" pitchFamily="18" charset="0"/>
                            <a:ea typeface="Times New Roman" panose="02020603050405020304" pitchFamily="18" charset="0"/>
                          </a:rPr>
                          <m:t>𝟒</m:t>
                        </m:r>
                      </m:den>
                    </m:f>
                    <m:r>
                      <a:rPr lang="en-US" sz="2400" b="1" i="1">
                        <a:latin typeface="Cambria Math" panose="02040503050406030204" pitchFamily="18" charset="0"/>
                        <a:ea typeface="Times New Roman" panose="02020603050405020304" pitchFamily="18" charset="0"/>
                      </a:rPr>
                      <m:t>⇔</m:t>
                    </m:r>
                    <m:d>
                      <m:dPr>
                        <m:begChr m:val="["/>
                        <m:endChr m:val=""/>
                        <m:ctrlPr>
                          <a:rPr lang="en-US" sz="2400" b="1" i="1">
                            <a:latin typeface="Cambria Math"/>
                            <a:ea typeface="Times New Roman" panose="02020603050405020304" pitchFamily="18" charset="0"/>
                          </a:rPr>
                        </m:ctrlPr>
                      </m:dPr>
                      <m:e>
                        <m:eqArr>
                          <m:eqArrPr>
                            <m:ctrlPr>
                              <a:rPr lang="en-US" sz="2400" b="1" i="1">
                                <a:latin typeface="Cambria Math"/>
                                <a:ea typeface="Times New Roman" panose="02020603050405020304" pitchFamily="18" charset="0"/>
                              </a:rPr>
                            </m:ctrlPr>
                          </m:eqArrPr>
                          <m:e>
                            <m:sSub>
                              <m:sSubPr>
                                <m:ctrlPr>
                                  <a:rPr lang="en-US" sz="2400" b="1" i="1">
                                    <a:latin typeface="Cambria Math"/>
                                    <a:ea typeface="Times New Roman" panose="02020603050405020304" pitchFamily="18" charset="0"/>
                                  </a:rPr>
                                </m:ctrlPr>
                              </m:sSubPr>
                              <m:e>
                                <m:r>
                                  <a:rPr lang="en-US" sz="2400" b="1" i="1">
                                    <a:latin typeface="Cambria Math" panose="02040503050406030204" pitchFamily="18" charset="0"/>
                                    <a:ea typeface="Times New Roman" panose="02020603050405020304" pitchFamily="18" charset="0"/>
                                  </a:rPr>
                                  <m:t>𝒙</m:t>
                                </m:r>
                              </m:e>
                              <m:sub>
                                <m:r>
                                  <a:rPr lang="en-US" sz="2400" b="1" i="1">
                                    <a:latin typeface="Cambria Math" panose="02040503050406030204" pitchFamily="18" charset="0"/>
                                    <a:ea typeface="Times New Roman" panose="02020603050405020304" pitchFamily="18" charset="0"/>
                                  </a:rPr>
                                  <m:t>𝟎</m:t>
                                </m:r>
                              </m:sub>
                            </m:sSub>
                            <m:r>
                              <a:rPr lang="en-US" sz="2400" b="1" i="1">
                                <a:latin typeface="Cambria Math" panose="02040503050406030204" pitchFamily="18" charset="0"/>
                                <a:ea typeface="Times New Roman" panose="02020603050405020304" pitchFamily="18" charset="0"/>
                              </a:rPr>
                              <m:t>=</m:t>
                            </m:r>
                            <m:r>
                              <a:rPr lang="en-US" sz="2400" b="1" i="1">
                                <a:latin typeface="Cambria Math" panose="02040503050406030204" pitchFamily="18" charset="0"/>
                                <a:ea typeface="Times New Roman" panose="02020603050405020304" pitchFamily="18" charset="0"/>
                              </a:rPr>
                              <m:t>𝟔</m:t>
                            </m:r>
                            <m:sSub>
                              <m:sSubPr>
                                <m:ctrlPr>
                                  <a:rPr lang="en-US" sz="2400" b="1" i="1">
                                    <a:latin typeface="Cambria Math"/>
                                    <a:ea typeface="Times New Roman" panose="02020603050405020304" pitchFamily="18" charset="0"/>
                                  </a:rPr>
                                </m:ctrlPr>
                              </m:sSubPr>
                              <m:e>
                                <m:r>
                                  <a:rPr lang="en-US" sz="2400" b="1" i="1">
                                    <a:latin typeface="Cambria Math" panose="02040503050406030204" pitchFamily="18" charset="0"/>
                                    <a:ea typeface="Times New Roman" panose="02020603050405020304" pitchFamily="18" charset="0"/>
                                  </a:rPr>
                                  <m:t>⇒</m:t>
                                </m:r>
                                <m:r>
                                  <a:rPr lang="en-US" sz="2400" b="1" i="1">
                                    <a:latin typeface="Cambria Math" panose="02040503050406030204" pitchFamily="18" charset="0"/>
                                    <a:ea typeface="Times New Roman" panose="02020603050405020304" pitchFamily="18" charset="0"/>
                                  </a:rPr>
                                  <m:t>𝒚</m:t>
                                </m:r>
                              </m:e>
                              <m:sub>
                                <m:r>
                                  <a:rPr lang="en-US" sz="2400" b="1" i="1">
                                    <a:latin typeface="Cambria Math" panose="02040503050406030204" pitchFamily="18" charset="0"/>
                                    <a:ea typeface="Times New Roman" panose="02020603050405020304" pitchFamily="18" charset="0"/>
                                  </a:rPr>
                                  <m:t>𝟎</m:t>
                                </m:r>
                              </m:sub>
                            </m:sSub>
                            <m:r>
                              <a:rPr lang="en-US" sz="2400" b="1" i="1">
                                <a:latin typeface="Cambria Math" panose="02040503050406030204" pitchFamily="18" charset="0"/>
                                <a:ea typeface="Times New Roman" panose="02020603050405020304" pitchFamily="18" charset="0"/>
                              </a:rPr>
                              <m:t>=−</m:t>
                            </m:r>
                            <m:r>
                              <a:rPr lang="en-US" sz="2400" b="1" i="1">
                                <a:latin typeface="Cambria Math" panose="02040503050406030204" pitchFamily="18" charset="0"/>
                                <a:ea typeface="Times New Roman" panose="02020603050405020304" pitchFamily="18" charset="0"/>
                              </a:rPr>
                              <m:t>𝟗</m:t>
                            </m:r>
                          </m:e>
                          <m:e>
                            <m:sSub>
                              <m:sSubPr>
                                <m:ctrlPr>
                                  <a:rPr lang="en-US" sz="2400" b="1" i="1">
                                    <a:latin typeface="Cambria Math"/>
                                    <a:ea typeface="Times New Roman" panose="02020603050405020304" pitchFamily="18" charset="0"/>
                                  </a:rPr>
                                </m:ctrlPr>
                              </m:sSubPr>
                              <m:e>
                                <m:r>
                                  <a:rPr lang="en-US" sz="2400" b="1" i="1">
                                    <a:latin typeface="Cambria Math" panose="02040503050406030204" pitchFamily="18" charset="0"/>
                                    <a:ea typeface="Times New Roman" panose="02020603050405020304" pitchFamily="18" charset="0"/>
                                  </a:rPr>
                                  <m:t>𝒙</m:t>
                                </m:r>
                              </m:e>
                              <m:sub>
                                <m:r>
                                  <a:rPr lang="en-US" sz="2400" b="1" i="1">
                                    <a:latin typeface="Cambria Math" panose="02040503050406030204" pitchFamily="18" charset="0"/>
                                    <a:ea typeface="Times New Roman" panose="02020603050405020304" pitchFamily="18" charset="0"/>
                                  </a:rPr>
                                  <m:t>𝟎</m:t>
                                </m:r>
                              </m:sub>
                            </m:sSub>
                            <m:r>
                              <a:rPr lang="en-US" sz="2400" b="1" i="1">
                                <a:latin typeface="Cambria Math" panose="02040503050406030204" pitchFamily="18" charset="0"/>
                                <a:ea typeface="Times New Roman" panose="02020603050405020304" pitchFamily="18" charset="0"/>
                              </a:rPr>
                              <m:t>=−</m:t>
                            </m:r>
                            <m:r>
                              <a:rPr lang="en-US" sz="2400" b="1" i="1">
                                <a:latin typeface="Cambria Math" panose="02040503050406030204" pitchFamily="18" charset="0"/>
                                <a:ea typeface="Times New Roman" panose="02020603050405020304" pitchFamily="18" charset="0"/>
                              </a:rPr>
                              <m:t>𝟐</m:t>
                            </m:r>
                            <m:r>
                              <a:rPr lang="en-US" sz="2400" b="1" i="1">
                                <a:latin typeface="Cambria Math" panose="02040503050406030204" pitchFamily="18" charset="0"/>
                                <a:ea typeface="Times New Roman" panose="02020603050405020304" pitchFamily="18" charset="0"/>
                              </a:rPr>
                              <m:t>⇒</m:t>
                            </m:r>
                            <m:sSub>
                              <m:sSubPr>
                                <m:ctrlPr>
                                  <a:rPr lang="en-US" sz="2400" b="1" i="1">
                                    <a:latin typeface="Cambria Math"/>
                                    <a:ea typeface="Times New Roman" panose="02020603050405020304" pitchFamily="18" charset="0"/>
                                  </a:rPr>
                                </m:ctrlPr>
                              </m:sSubPr>
                              <m:e>
                                <m:r>
                                  <a:rPr lang="en-US" sz="2400" b="1" i="1">
                                    <a:latin typeface="Cambria Math" panose="02040503050406030204" pitchFamily="18" charset="0"/>
                                    <a:ea typeface="Times New Roman" panose="02020603050405020304" pitchFamily="18" charset="0"/>
                                  </a:rPr>
                                  <m:t>𝒚</m:t>
                                </m:r>
                              </m:e>
                              <m:sub>
                                <m:r>
                                  <a:rPr lang="en-US" sz="2400" b="1" i="1">
                                    <a:latin typeface="Cambria Math" panose="02040503050406030204" pitchFamily="18" charset="0"/>
                                    <a:ea typeface="Times New Roman" panose="02020603050405020304" pitchFamily="18" charset="0"/>
                                  </a:rPr>
                                  <m:t>𝟎</m:t>
                                </m:r>
                              </m:sub>
                            </m:sSub>
                            <m:r>
                              <a:rPr lang="en-US" sz="2400" b="1" i="1">
                                <a:latin typeface="Cambria Math" panose="02040503050406030204" pitchFamily="18" charset="0"/>
                                <a:ea typeface="Times New Roman" panose="02020603050405020304" pitchFamily="18" charset="0"/>
                              </a:rPr>
                              <m:t>=</m:t>
                            </m:r>
                            <m:r>
                              <a:rPr lang="en-US" sz="2400" b="1" i="1">
                                <a:latin typeface="Cambria Math" panose="02040503050406030204" pitchFamily="18" charset="0"/>
                                <a:ea typeface="Times New Roman" panose="02020603050405020304" pitchFamily="18" charset="0"/>
                              </a:rPr>
                              <m:t>𝟏</m:t>
                            </m:r>
                          </m:e>
                        </m:eqArr>
                      </m:e>
                    </m:d>
                  </m:oMath>
                </a14:m>
                <a:endPar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Vậy </a:t>
                </a:r>
                <a14:m>
                  <m:oMath xmlns:m="http://schemas.openxmlformats.org/officeDocument/2006/math">
                    <m:d>
                      <m:dPr>
                        <m:ctrlPr>
                          <a:rPr lang="en-US" sz="2400" b="1" i="1">
                            <a:solidFill>
                              <a:srgbClr val="FF0000"/>
                            </a:solidFill>
                            <a:latin typeface="Cambria Math"/>
                            <a:ea typeface="Times New Roman" panose="02020603050405020304" pitchFamily="18" charset="0"/>
                          </a:rPr>
                        </m:ctrlPr>
                      </m:dPr>
                      <m:e>
                        <m:r>
                          <a:rPr lang="en-US" sz="2400" b="1" i="1">
                            <a:solidFill>
                              <a:srgbClr val="FF0000"/>
                            </a:solidFill>
                            <a:latin typeface="Cambria Math" panose="02040503050406030204" pitchFamily="18" charset="0"/>
                            <a:ea typeface="Times New Roman" panose="02020603050405020304" pitchFamily="18" charset="0"/>
                          </a:rPr>
                          <m:t>𝒅</m:t>
                        </m:r>
                      </m:e>
                    </m:d>
                    <m:r>
                      <a:rPr lang="en-US" sz="2400" b="1" i="1">
                        <a:solidFill>
                          <a:srgbClr val="FF0000"/>
                        </a:solidFill>
                        <a:latin typeface="Cambria Math" panose="02040503050406030204" pitchFamily="18" charset="0"/>
                        <a:ea typeface="Times New Roman" panose="02020603050405020304" pitchFamily="18" charset="0"/>
                      </a:rPr>
                      <m:t>:</m:t>
                    </m:r>
                    <m:r>
                      <a:rPr lang="en-US" sz="2400" b="1" i="1">
                        <a:solidFill>
                          <a:srgbClr val="FF0000"/>
                        </a:solidFill>
                        <a:latin typeface="Cambria Math" panose="02040503050406030204" pitchFamily="18" charset="0"/>
                        <a:ea typeface="Times New Roman" panose="02020603050405020304" pitchFamily="18" charset="0"/>
                      </a:rPr>
                      <m:t>𝒚</m:t>
                    </m:r>
                    <m:r>
                      <a:rPr lang="en-US" sz="2400" b="1" i="1">
                        <a:solidFill>
                          <a:srgbClr val="FF0000"/>
                        </a:solidFill>
                        <a:latin typeface="Cambria Math" panose="02040503050406030204" pitchFamily="18" charset="0"/>
                        <a:ea typeface="Times New Roman" panose="02020603050405020304" pitchFamily="18" charset="0"/>
                      </a:rPr>
                      <m:t>=−</m:t>
                    </m:r>
                    <m:f>
                      <m:fPr>
                        <m:ctrlPr>
                          <a:rPr lang="en-US" sz="2400" b="1" i="1">
                            <a:solidFill>
                              <a:srgbClr val="FF0000"/>
                            </a:solidFill>
                            <a:latin typeface="Cambria Math"/>
                            <a:ea typeface="Times New Roman" panose="02020603050405020304" pitchFamily="18" charset="0"/>
                          </a:rPr>
                        </m:ctrlPr>
                      </m:fPr>
                      <m:num>
                        <m:r>
                          <a:rPr lang="en-US" sz="2400" b="1" i="1">
                            <a:solidFill>
                              <a:srgbClr val="FF0000"/>
                            </a:solidFill>
                            <a:latin typeface="Cambria Math" panose="02040503050406030204" pitchFamily="18" charset="0"/>
                            <a:ea typeface="Times New Roman" panose="02020603050405020304" pitchFamily="18" charset="0"/>
                          </a:rPr>
                          <m:t>𝟑</m:t>
                        </m:r>
                      </m:num>
                      <m:den>
                        <m:r>
                          <a:rPr lang="en-US" sz="2400" b="1" i="1">
                            <a:solidFill>
                              <a:srgbClr val="FF0000"/>
                            </a:solidFill>
                            <a:latin typeface="Cambria Math" panose="02040503050406030204" pitchFamily="18" charset="0"/>
                            <a:ea typeface="Times New Roman" panose="02020603050405020304" pitchFamily="18" charset="0"/>
                          </a:rPr>
                          <m:t>𝟒</m:t>
                        </m:r>
                      </m:den>
                    </m:f>
                    <m:r>
                      <a:rPr lang="en-US" sz="2400" b="1" i="1">
                        <a:solidFill>
                          <a:srgbClr val="FF0000"/>
                        </a:solidFill>
                        <a:latin typeface="Cambria Math" panose="02040503050406030204" pitchFamily="18" charset="0"/>
                        <a:ea typeface="Times New Roman" panose="02020603050405020304" pitchFamily="18" charset="0"/>
                      </a:rPr>
                      <m:t>𝒙</m:t>
                    </m:r>
                    <m:r>
                      <a:rPr lang="en-US" sz="2400" b="1" i="1">
                        <a:solidFill>
                          <a:srgbClr val="FF0000"/>
                        </a:solidFill>
                        <a:latin typeface="Cambria Math" panose="02040503050406030204" pitchFamily="18" charset="0"/>
                        <a:ea typeface="Times New Roman" panose="02020603050405020304" pitchFamily="18" charset="0"/>
                      </a:rPr>
                      <m:t>−</m:t>
                    </m:r>
                    <m:f>
                      <m:fPr>
                        <m:ctrlPr>
                          <a:rPr lang="en-US" sz="2400" b="1" i="1">
                            <a:solidFill>
                              <a:srgbClr val="FF0000"/>
                            </a:solidFill>
                            <a:latin typeface="Cambria Math"/>
                            <a:ea typeface="Times New Roman" panose="02020603050405020304" pitchFamily="18" charset="0"/>
                          </a:rPr>
                        </m:ctrlPr>
                      </m:fPr>
                      <m:num>
                        <m:r>
                          <a:rPr lang="en-US" sz="2400" b="1" i="1">
                            <a:solidFill>
                              <a:srgbClr val="FF0000"/>
                            </a:solidFill>
                            <a:latin typeface="Cambria Math" panose="02040503050406030204" pitchFamily="18" charset="0"/>
                            <a:ea typeface="Times New Roman" panose="02020603050405020304" pitchFamily="18" charset="0"/>
                          </a:rPr>
                          <m:t>𝟗</m:t>
                        </m:r>
                      </m:num>
                      <m:den>
                        <m:r>
                          <a:rPr lang="en-US" sz="2400" b="1" i="1">
                            <a:solidFill>
                              <a:srgbClr val="FF0000"/>
                            </a:solidFill>
                            <a:latin typeface="Cambria Math" panose="02040503050406030204" pitchFamily="18" charset="0"/>
                            <a:ea typeface="Times New Roman" panose="02020603050405020304" pitchFamily="18" charset="0"/>
                          </a:rPr>
                          <m:t>𝟐</m:t>
                        </m:r>
                      </m:den>
                    </m:f>
                    <m:r>
                      <a:rPr lang="en-US" sz="2400" b="1" i="1">
                        <a:solidFill>
                          <a:srgbClr val="FF0000"/>
                        </a:solidFill>
                        <a:latin typeface="Cambria Math" panose="02040503050406030204" pitchFamily="18" charset="0"/>
                        <a:ea typeface="Times New Roman" panose="02020603050405020304" pitchFamily="18" charset="0"/>
                      </a:rPr>
                      <m:t> </m:t>
                    </m:r>
                    <m:r>
                      <a:rPr lang="en-US" sz="2400" b="1" i="1">
                        <a:solidFill>
                          <a:srgbClr val="FF0000"/>
                        </a:solidFill>
                        <a:latin typeface="Cambria Math" panose="02040503050406030204" pitchFamily="18" charset="0"/>
                        <a:ea typeface="Times New Roman" panose="02020603050405020304" pitchFamily="18" charset="0"/>
                      </a:rPr>
                      <m:t>𝒉𝒐</m:t>
                    </m:r>
                    <m:r>
                      <a:rPr lang="en-US" sz="2400" b="1" i="1">
                        <a:solidFill>
                          <a:srgbClr val="FF0000"/>
                        </a:solidFill>
                        <a:latin typeface="Cambria Math" panose="02040503050406030204" pitchFamily="18" charset="0"/>
                        <a:ea typeface="Times New Roman" panose="02020603050405020304" pitchFamily="18" charset="0"/>
                      </a:rPr>
                      <m:t>ặ</m:t>
                    </m:r>
                    <m:r>
                      <a:rPr lang="en-US" sz="2400" b="1" i="1">
                        <a:solidFill>
                          <a:srgbClr val="FF0000"/>
                        </a:solidFill>
                        <a:latin typeface="Cambria Math" panose="02040503050406030204" pitchFamily="18" charset="0"/>
                        <a:ea typeface="Times New Roman" panose="02020603050405020304" pitchFamily="18" charset="0"/>
                      </a:rPr>
                      <m:t>𝒄</m:t>
                    </m:r>
                    <m:r>
                      <a:rPr lang="en-US" sz="2400" b="1" i="1">
                        <a:solidFill>
                          <a:srgbClr val="FF0000"/>
                        </a:solidFill>
                        <a:latin typeface="Cambria Math" panose="02040503050406030204" pitchFamily="18" charset="0"/>
                        <a:ea typeface="Times New Roman" panose="02020603050405020304" pitchFamily="18" charset="0"/>
                      </a:rPr>
                      <m:t>  </m:t>
                    </m:r>
                    <m:d>
                      <m:dPr>
                        <m:ctrlPr>
                          <a:rPr lang="en-US" sz="2400" b="1" i="1">
                            <a:solidFill>
                              <a:srgbClr val="FF0000"/>
                            </a:solidFill>
                            <a:latin typeface="Cambria Math"/>
                            <a:ea typeface="Times New Roman" panose="02020603050405020304" pitchFamily="18" charset="0"/>
                          </a:rPr>
                        </m:ctrlPr>
                      </m:dPr>
                      <m:e>
                        <m:r>
                          <a:rPr lang="en-US" sz="2400" b="1" i="1">
                            <a:solidFill>
                              <a:srgbClr val="FF0000"/>
                            </a:solidFill>
                            <a:latin typeface="Cambria Math" panose="02040503050406030204" pitchFamily="18" charset="0"/>
                            <a:ea typeface="Times New Roman" panose="02020603050405020304" pitchFamily="18" charset="0"/>
                          </a:rPr>
                          <m:t>𝒅</m:t>
                        </m:r>
                      </m:e>
                    </m:d>
                    <m:r>
                      <a:rPr lang="en-US" sz="2400" b="1" i="1">
                        <a:solidFill>
                          <a:srgbClr val="FF0000"/>
                        </a:solidFill>
                        <a:latin typeface="Cambria Math" panose="02040503050406030204" pitchFamily="18" charset="0"/>
                        <a:ea typeface="Times New Roman" panose="02020603050405020304" pitchFamily="18" charset="0"/>
                      </a:rPr>
                      <m:t>: </m:t>
                    </m:r>
                    <m:r>
                      <a:rPr lang="en-US" sz="2400" b="1" i="1">
                        <a:solidFill>
                          <a:srgbClr val="FF0000"/>
                        </a:solidFill>
                        <a:latin typeface="Cambria Math" panose="02040503050406030204" pitchFamily="18" charset="0"/>
                        <a:ea typeface="Times New Roman" panose="02020603050405020304" pitchFamily="18" charset="0"/>
                      </a:rPr>
                      <m:t>𝒚</m:t>
                    </m:r>
                    <m:r>
                      <a:rPr lang="en-US" sz="2400" b="1" i="1">
                        <a:solidFill>
                          <a:srgbClr val="FF0000"/>
                        </a:solidFill>
                        <a:latin typeface="Cambria Math" panose="02040503050406030204" pitchFamily="18" charset="0"/>
                        <a:ea typeface="Times New Roman" panose="02020603050405020304" pitchFamily="18" charset="0"/>
                      </a:rPr>
                      <m:t>=−</m:t>
                    </m:r>
                    <m:f>
                      <m:fPr>
                        <m:ctrlPr>
                          <a:rPr lang="en-US" sz="2400" b="1" i="1">
                            <a:solidFill>
                              <a:srgbClr val="FF0000"/>
                            </a:solidFill>
                            <a:latin typeface="Cambria Math"/>
                            <a:ea typeface="Times New Roman" panose="02020603050405020304" pitchFamily="18" charset="0"/>
                          </a:rPr>
                        </m:ctrlPr>
                      </m:fPr>
                      <m:num>
                        <m:r>
                          <a:rPr lang="en-US" sz="2400" b="1" i="1">
                            <a:solidFill>
                              <a:srgbClr val="FF0000"/>
                            </a:solidFill>
                            <a:latin typeface="Cambria Math" panose="02040503050406030204" pitchFamily="18" charset="0"/>
                            <a:ea typeface="Times New Roman" panose="02020603050405020304" pitchFamily="18" charset="0"/>
                          </a:rPr>
                          <m:t>𝟑</m:t>
                        </m:r>
                      </m:num>
                      <m:den>
                        <m:r>
                          <a:rPr lang="en-US" sz="2400" b="1" i="1">
                            <a:solidFill>
                              <a:srgbClr val="FF0000"/>
                            </a:solidFill>
                            <a:latin typeface="Cambria Math" panose="02040503050406030204" pitchFamily="18" charset="0"/>
                            <a:ea typeface="Times New Roman" panose="02020603050405020304" pitchFamily="18" charset="0"/>
                          </a:rPr>
                          <m:t>𝟒</m:t>
                        </m:r>
                      </m:den>
                    </m:f>
                    <m:r>
                      <a:rPr lang="en-US" sz="2400" b="1" i="1">
                        <a:solidFill>
                          <a:srgbClr val="FF0000"/>
                        </a:solidFill>
                        <a:latin typeface="Cambria Math" panose="02040503050406030204" pitchFamily="18" charset="0"/>
                        <a:ea typeface="Times New Roman" panose="02020603050405020304" pitchFamily="18" charset="0"/>
                      </a:rPr>
                      <m:t>𝒙</m:t>
                    </m:r>
                    <m:r>
                      <a:rPr lang="en-US" sz="2400" b="1" i="1">
                        <a:solidFill>
                          <a:srgbClr val="FF0000"/>
                        </a:solidFill>
                        <a:latin typeface="Cambria Math" panose="02040503050406030204" pitchFamily="18" charset="0"/>
                        <a:ea typeface="Times New Roman" panose="02020603050405020304" pitchFamily="18" charset="0"/>
                      </a:rPr>
                      <m:t>−</m:t>
                    </m:r>
                    <m:f>
                      <m:fPr>
                        <m:ctrlPr>
                          <a:rPr lang="en-US" sz="2400" b="1" i="1">
                            <a:solidFill>
                              <a:srgbClr val="FF0000"/>
                            </a:solidFill>
                            <a:latin typeface="Cambria Math"/>
                            <a:ea typeface="Times New Roman" panose="02020603050405020304" pitchFamily="18" charset="0"/>
                          </a:rPr>
                        </m:ctrlPr>
                      </m:fPr>
                      <m:num>
                        <m:r>
                          <a:rPr lang="en-US" sz="2400" b="1" i="1">
                            <a:solidFill>
                              <a:srgbClr val="FF0000"/>
                            </a:solidFill>
                            <a:latin typeface="Cambria Math" panose="02040503050406030204" pitchFamily="18" charset="0"/>
                            <a:ea typeface="Times New Roman" panose="02020603050405020304" pitchFamily="18" charset="0"/>
                          </a:rPr>
                          <m:t>𝟏</m:t>
                        </m:r>
                      </m:num>
                      <m:den>
                        <m:r>
                          <a:rPr lang="en-US" sz="2400" b="1" i="1">
                            <a:solidFill>
                              <a:srgbClr val="FF0000"/>
                            </a:solidFill>
                            <a:latin typeface="Cambria Math" panose="02040503050406030204" pitchFamily="18" charset="0"/>
                            <a:ea typeface="Times New Roman" panose="02020603050405020304" pitchFamily="18" charset="0"/>
                          </a:rPr>
                          <m:t>𝟐</m:t>
                        </m:r>
                      </m:den>
                    </m:f>
                  </m:oMath>
                </a14:m>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xmlns="" xmlns:a14="http://schemas.microsoft.com/office/drawing/2010/main" id="{B880C930-1FB8-4D6E-B676-53FD6739CA97}"/>
                  </a:ext>
                </a:extLst>
              </p:cNvPr>
              <p:cNvSpPr>
                <a:spLocks noRot="1" noChangeAspect="1" noMove="1" noResize="1" noEditPoints="1" noAdjustHandles="1" noChangeArrowheads="1" noChangeShapeType="1" noTextEdit="1"/>
              </p:cNvSpPr>
              <p:nvPr/>
            </p:nvSpPr>
            <p:spPr>
              <a:xfrm>
                <a:off x="316035" y="3948717"/>
                <a:ext cx="11657601" cy="2781777"/>
              </a:xfrm>
              <a:prstGeom prst="rect">
                <a:avLst/>
              </a:prstGeom>
              <a:blipFill rotWithShape="1">
                <a:blip r:embed="rId8"/>
                <a:stretch>
                  <a:fillRect l="-1203" b="-1974"/>
                </a:stretch>
              </a:blipFill>
            </p:spPr>
            <p:txBody>
              <a:bodyPr/>
              <a:lstStyle/>
              <a:p>
                <a:r>
                  <a:rPr lang="en-US">
                    <a:noFill/>
                  </a:rPr>
                  <a:t> </a:t>
                </a:r>
              </a:p>
            </p:txBody>
          </p:sp>
        </mc:Fallback>
      </mc:AlternateContent>
      <p:sp>
        <p:nvSpPr>
          <p:cNvPr id="102" name="Oval 101">
            <a:extLst>
              <a:ext uri="{FF2B5EF4-FFF2-40B4-BE49-F238E27FC236}">
                <a16:creationId xmlns="" xmlns:a16="http://schemas.microsoft.com/office/drawing/2014/main" id="{7A697E60-858D-46B8-AE96-B9A77F9DBF7E}"/>
              </a:ext>
            </a:extLst>
          </p:cNvPr>
          <p:cNvSpPr/>
          <p:nvPr/>
        </p:nvSpPr>
        <p:spPr>
          <a:xfrm>
            <a:off x="499044" y="2019300"/>
            <a:ext cx="377935" cy="500266"/>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vi-VN" sz="3000" b="1" dirty="0">
                <a:latin typeface="+mj-lt"/>
                <a:ea typeface="Tahoma" pitchFamily="34" charset="0"/>
                <a:cs typeface="Tahoma" pitchFamily="34" charset="0"/>
              </a:rPr>
              <a:t>A</a:t>
            </a:r>
            <a:endParaRPr lang="en-US" sz="3000" dirty="0">
              <a:latin typeface="+mj-lt"/>
            </a:endParaRPr>
          </a:p>
        </p:txBody>
      </p:sp>
    </p:spTree>
    <p:extLst>
      <p:ext uri="{BB962C8B-B14F-4D97-AF65-F5344CB8AC3E}">
        <p14:creationId xmlns:p14="http://schemas.microsoft.com/office/powerpoint/2010/main" val="252379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500"/>
                                        <p:tgtEl>
                                          <p:spTgt spid="46"/>
                                        </p:tgtEl>
                                      </p:cBhvr>
                                    </p:animEffect>
                                  </p:childTnLst>
                                </p:cTn>
                              </p:par>
                              <p:par>
                                <p:cTn id="11" presetID="22" presetClass="entr" presetSubtype="8"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par>
                                <p:cTn id="14" presetID="22" presetClass="entr" presetSubtype="8"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left)">
                                      <p:cBhvr>
                                        <p:cTn id="16" dur="500"/>
                                        <p:tgtEl>
                                          <p:spTgt spid="6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left)">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left)">
                                      <p:cBhvr>
                                        <p:cTn id="31" dur="500"/>
                                        <p:tgtEl>
                                          <p:spTgt spid="10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left)">
                                      <p:cBhvr>
                                        <p:cTn id="3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3" grpId="0"/>
      <p:bldP spid="10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47057" y="2438401"/>
            <a:ext cx="11834900" cy="4368417"/>
            <a:chOff x="184495" y="3636271"/>
            <a:chExt cx="11834900" cy="4481562"/>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 name="Group 5"/>
            <p:cNvGrpSpPr/>
            <p:nvPr/>
          </p:nvGrpSpPr>
          <p:grpSpPr>
            <a:xfrm>
              <a:off x="203200" y="3636271"/>
              <a:ext cx="2342698" cy="568347"/>
              <a:chOff x="1275608" y="6239450"/>
              <a:chExt cx="4592537" cy="1032660"/>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32660"/>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8" y="45025"/>
            <a:ext cx="12099375" cy="1467281"/>
            <a:chOff x="534987" y="1869705"/>
            <a:chExt cx="23719158" cy="2460891"/>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533960" y="1653394"/>
                  <a:ext cx="2278917"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a:solidFill>
                        <a:schemeClr val="bg1"/>
                      </a:solidFill>
                      <a:latin typeface="Tahoma" pitchFamily="34" charset="0"/>
                      <a:cs typeface="Tahoma" pitchFamily="34" charset="0"/>
                    </a:rPr>
                    <a:t>Câu 4</a:t>
                  </a:r>
                </a:p>
              </p:txBody>
            </p:sp>
          </p:grpSp>
        </p:grpSp>
        <mc:AlternateContent xmlns:mc="http://schemas.openxmlformats.org/markup-compatibility/2006" xmlns:a14="http://schemas.microsoft.com/office/drawing/2010/main">
          <mc:Choice Requires="a14">
            <p:sp>
              <p:nvSpPr>
                <p:cNvPr id="23" name="Rectangle 22"/>
                <p:cNvSpPr/>
                <p:nvPr/>
              </p:nvSpPr>
              <p:spPr>
                <a:xfrm>
                  <a:off x="866245" y="1933278"/>
                  <a:ext cx="23387900" cy="23973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ctr" fontAlgn="base">
                    <a:buClr>
                      <a:srgbClr val="0000FF"/>
                    </a:buClr>
                    <a:tabLst>
                      <a:tab pos="629826" algn="l"/>
                    </a:tabLst>
                  </a:pP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b="1" i="1">
                          <a:latin typeface="Cambria Math" panose="02040503050406030204" pitchFamily="18" charset="0"/>
                          <a:ea typeface="Times New Roman" panose="02020603050405020304" pitchFamily="18" charset="0"/>
                        </a:rPr>
                        <m:t>𝒚</m:t>
                      </m:r>
                      <m:r>
                        <a:rPr lang="en-US" sz="2800" b="1" i="1">
                          <a:latin typeface="Cambria Math" panose="02040503050406030204" pitchFamily="18" charset="0"/>
                          <a:ea typeface="Times New Roman" panose="02020603050405020304" pitchFamily="18" charset="0"/>
                        </a:rPr>
                        <m:t>=</m:t>
                      </m:r>
                      <m:f>
                        <m:fPr>
                          <m:ctrlPr>
                            <a:rPr lang="en-US" sz="2800" b="1" i="1">
                              <a:latin typeface="Cambria Math"/>
                              <a:ea typeface="Times New Roman" panose="02020603050405020304" pitchFamily="18" charset="0"/>
                            </a:rPr>
                          </m:ctrlPr>
                        </m:fPr>
                        <m:num>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𝟐</m:t>
                          </m:r>
                        </m:num>
                        <m:den>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den>
                      </m:f>
                    </m:oMath>
                  </a14:m>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đ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d</a:t>
                  </a:r>
                  <a14:m>
                    <m:oMath xmlns:m="http://schemas.openxmlformats.org/officeDocument/2006/math">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𝒚</m:t>
                      </m:r>
                      <m:r>
                        <a:rPr lang="en-US" sz="2800" b="1" i="1">
                          <a:latin typeface="Cambria Math" panose="02040503050406030204" pitchFamily="18" charset="0"/>
                          <a:ea typeface="Times New Roman" panose="02020603050405020304" pitchFamily="18" charset="0"/>
                        </a:rPr>
                        <m:t>=</m:t>
                      </m:r>
                      <m:f>
                        <m:fPr>
                          <m:ctrlPr>
                            <a:rPr lang="en-US" sz="2800" b="1" i="1">
                              <a:latin typeface="Cambria Math"/>
                              <a:ea typeface="Times New Roman" panose="02020603050405020304" pitchFamily="18" charset="0"/>
                            </a:rPr>
                          </m:ctrlPr>
                        </m:fPr>
                        <m:num>
                          <m:r>
                            <a:rPr lang="en-US" sz="2800" b="1" i="1">
                              <a:latin typeface="Cambria Math" panose="02040503050406030204" pitchFamily="18" charset="0"/>
                              <a:ea typeface="Times New Roman" panose="02020603050405020304" pitchFamily="18" charset="0"/>
                            </a:rPr>
                            <m:t>𝟏</m:t>
                          </m:r>
                        </m:num>
                        <m:den>
                          <m:r>
                            <a:rPr lang="en-US" sz="2800" b="1" i="1">
                              <a:latin typeface="Cambria Math" panose="02040503050406030204" pitchFamily="18" charset="0"/>
                              <a:ea typeface="Times New Roman" panose="02020603050405020304" pitchFamily="18" charset="0"/>
                            </a:rPr>
                            <m:t>𝟑</m:t>
                          </m:r>
                        </m:den>
                      </m:f>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𝟓</m:t>
                      </m:r>
                    </m:oMath>
                  </a14:m>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hoành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cs typeface="Times New Roman" panose="02020603050405020304" pitchFamily="18" charset="0"/>
                    </a:rPr>
                    <a:t>dương</a:t>
                  </a: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mj-lt"/>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866245" y="1933278"/>
                  <a:ext cx="23387900" cy="2397318"/>
                </a:xfrm>
                <a:prstGeom prst="rect">
                  <a:avLst/>
                </a:prstGeom>
                <a:blipFill rotWithShape="1">
                  <a:blip r:embed="rId3"/>
                  <a:stretch>
                    <a:fillRect b="-12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247182" y="1501340"/>
            <a:ext cx="11838141" cy="914405"/>
            <a:chOff x="247181" y="1501340"/>
            <a:chExt cx="11838141" cy="914405"/>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4" name="TextBox 53"/>
                  <p:cNvSpPr txBox="1"/>
                  <p:nvPr/>
                </p:nvSpPr>
                <p:spPr>
                  <a:xfrm>
                    <a:off x="6052474" y="1750101"/>
                    <a:ext cx="2469605" cy="5150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𝑦</m:t>
                          </m:r>
                          <m:r>
                            <a:rPr lang="en-US" sz="3000" b="0" i="1" smtClean="0">
                              <a:latin typeface="Cambria Math"/>
                            </a:rPr>
                            <m:t>=−3</m:t>
                          </m:r>
                          <m:r>
                            <a:rPr lang="en-US" sz="3000" b="0" i="1" smtClean="0">
                              <a:latin typeface="Cambria Math"/>
                            </a:rPr>
                            <m:t>𝑥</m:t>
                          </m:r>
                          <m:r>
                            <m:rPr>
                              <m:nor/>
                            </m:rPr>
                            <a:rPr lang="en-US" sz="3000" b="0" i="1" smtClean="0">
                              <a:latin typeface="Cambria Math"/>
                            </a:rPr>
                            <m:t>+2</m:t>
                          </m:r>
                          <m:r>
                            <m:rPr>
                              <m:nor/>
                            </m:rPr>
                            <a:rPr lang="vi-VN" sz="3000" dirty="0"/>
                            <m:t>.</m:t>
                          </m:r>
                        </m:oMath>
                      </m:oMathPara>
                    </a14:m>
                    <a:endParaRPr lang="en-US" sz="3000" dirty="0"/>
                  </a:p>
                </p:txBody>
              </p:sp>
            </mc:Choice>
            <mc:Fallback xmlns="">
              <p:sp>
                <p:nvSpPr>
                  <p:cNvPr id="54" name="TextBox 53"/>
                  <p:cNvSpPr txBox="1">
                    <a:spLocks noRot="1" noChangeAspect="1" noMove="1" noResize="1" noEditPoints="1" noAdjustHandles="1" noChangeArrowheads="1" noChangeShapeType="1" noTextEdit="1"/>
                  </p:cNvSpPr>
                  <p:nvPr/>
                </p:nvSpPr>
                <p:spPr>
                  <a:xfrm>
                    <a:off x="6052474" y="1750101"/>
                    <a:ext cx="2469605" cy="515019"/>
                  </a:xfrm>
                  <a:prstGeom prst="rect">
                    <a:avLst/>
                  </a:prstGeom>
                  <a:blipFill rotWithShape="1">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8" name="TextBox 57"/>
                  <p:cNvSpPr txBox="1"/>
                  <p:nvPr/>
                </p:nvSpPr>
                <p:spPr>
                  <a:xfrm>
                    <a:off x="6035797" y="1767772"/>
                    <a:ext cx="2541651" cy="515019"/>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3000" b="0" i="1" smtClean="0">
                            <a:latin typeface="Cambria Math"/>
                          </a:rPr>
                          <m:t>𝑦</m:t>
                        </m:r>
                        <m:r>
                          <a:rPr lang="en-US" sz="3000" b="0" i="1" smtClean="0">
                            <a:latin typeface="Cambria Math"/>
                          </a:rPr>
                          <m:t>=−3</m:t>
                        </m:r>
                        <m:r>
                          <a:rPr lang="en-US" sz="3000" b="0" i="1" smtClean="0">
                            <a:latin typeface="Cambria Math"/>
                          </a:rPr>
                          <m:t>𝑥</m:t>
                        </m:r>
                        <m:r>
                          <a:rPr lang="en-US" sz="3000" b="0" i="1" smtClean="0">
                            <a:latin typeface="Cambria Math"/>
                          </a:rPr>
                          <m:t>+</m:t>
                        </m:r>
                      </m:oMath>
                    </a14:m>
                    <a:r>
                      <a:rPr lang="en-US" sz="3000" dirty="0" smtClean="0"/>
                      <a:t>10</a:t>
                    </a:r>
                    <a:endParaRPr lang="en-US" sz="3000" dirty="0"/>
                  </a:p>
                </p:txBody>
              </p:sp>
            </mc:Choice>
            <mc:Fallback xmlns="">
              <p:sp>
                <p:nvSpPr>
                  <p:cNvPr id="58" name="TextBox 57"/>
                  <p:cNvSpPr txBox="1">
                    <a:spLocks noRot="1" noChangeAspect="1" noMove="1" noResize="1" noEditPoints="1" noAdjustHandles="1" noChangeArrowheads="1" noChangeShapeType="1" noTextEdit="1"/>
                  </p:cNvSpPr>
                  <p:nvPr/>
                </p:nvSpPr>
                <p:spPr>
                  <a:xfrm>
                    <a:off x="6035797" y="1767772"/>
                    <a:ext cx="2541651" cy="515019"/>
                  </a:xfrm>
                  <a:prstGeom prst="rect">
                    <a:avLst/>
                  </a:prstGeom>
                  <a:blipFill rotWithShape="1">
                    <a:blip r:embed="rId5"/>
                    <a:stretch>
                      <a:fillRect t="-13187" b="-34066"/>
                    </a:stretch>
                  </a:blipFill>
                </p:spPr>
                <p:txBody>
                  <a:bodyPr/>
                  <a:lstStyle/>
                  <a:p>
                    <a:r>
                      <a:rPr lang="en-US">
                        <a:noFill/>
                      </a:rPr>
                      <a:t> </a:t>
                    </a:r>
                  </a:p>
                </p:txBody>
              </p:sp>
            </mc:Fallback>
          </mc:AlternateContent>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48" name="TextBox 47"/>
                  <p:cNvSpPr txBox="1"/>
                  <p:nvPr/>
                </p:nvSpPr>
                <p:spPr>
                  <a:xfrm>
                    <a:off x="6123623" y="1753409"/>
                    <a:ext cx="2280848" cy="515018"/>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𝑦</m:t>
                          </m:r>
                          <m:r>
                            <a:rPr lang="vi-VN" sz="3000">
                              <a:latin typeface="Cambria Math" panose="02040503050406030204" pitchFamily="18" charset="0"/>
                            </a:rPr>
                            <m:t>=</m:t>
                          </m:r>
                          <m:r>
                            <a:rPr lang="en-US" sz="3000" b="0" i="1" smtClean="0">
                              <a:latin typeface="Cambria Math"/>
                            </a:rPr>
                            <m:t>−3</m:t>
                          </m:r>
                          <m:r>
                            <a:rPr lang="en-US" sz="3000" b="0" i="1" smtClean="0">
                              <a:latin typeface="Cambria Math"/>
                            </a:rPr>
                            <m:t>𝑥</m:t>
                          </m:r>
                          <m:r>
                            <a:rPr lang="en-US" sz="3000" b="0" i="1" smtClean="0">
                              <a:latin typeface="Cambria Math"/>
                            </a:rPr>
                            <m:t>+</m:t>
                          </m:r>
                          <m:r>
                            <a:rPr lang="vi-VN" sz="3000">
                              <a:latin typeface="Cambria Math" panose="02040503050406030204" pitchFamily="18" charset="0"/>
                            </a:rPr>
                            <m:t>5</m:t>
                          </m:r>
                        </m:oMath>
                      </m:oMathPara>
                    </a14:m>
                    <a:endParaRPr lang="en-US" sz="30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123623" y="1753409"/>
                    <a:ext cx="2280848" cy="515018"/>
                  </a:xfrm>
                  <a:prstGeom prst="rect">
                    <a:avLst/>
                  </a:prstGeom>
                  <a:blipFill rotWithShape="1">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1" y="1501345"/>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2" name="TextBox 61"/>
                  <p:cNvSpPr txBox="1"/>
                  <p:nvPr/>
                </p:nvSpPr>
                <p:spPr>
                  <a:xfrm>
                    <a:off x="6078059" y="1779051"/>
                    <a:ext cx="2493487" cy="5150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𝑦</m:t>
                          </m:r>
                          <m:r>
                            <a:rPr lang="en-US" sz="3000" b="0" i="1" smtClean="0">
                              <a:latin typeface="Cambria Math"/>
                            </a:rPr>
                            <m:t>=−3</m:t>
                          </m:r>
                          <m:r>
                            <a:rPr lang="en-US" sz="3000" b="0" i="1" smtClean="0">
                              <a:latin typeface="Cambria Math"/>
                            </a:rPr>
                            <m:t>𝑥</m:t>
                          </m:r>
                          <m:r>
                            <a:rPr lang="en-US" sz="3000" b="0" i="1" smtClean="0">
                              <a:latin typeface="Cambria Math"/>
                            </a:rPr>
                            <m:t>−2</m:t>
                          </m:r>
                          <m:r>
                            <m:rPr>
                              <m:nor/>
                            </m:rPr>
                            <a:rPr lang="vi-VN" sz="3000" dirty="0"/>
                            <m:t>.</m:t>
                          </m:r>
                        </m:oMath>
                      </m:oMathPara>
                    </a14:m>
                    <a:endParaRPr lang="en-US" sz="30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078059" y="1779051"/>
                    <a:ext cx="2493487" cy="515019"/>
                  </a:xfrm>
                  <a:prstGeom prst="rect">
                    <a:avLst/>
                  </a:prstGeom>
                  <a:blipFill rotWithShape="1">
                    <a:blip r:embed="rId7"/>
                    <a:stretch>
                      <a:fillRect/>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mc:AlternateContent xmlns:mc="http://schemas.openxmlformats.org/markup-compatibility/2006" xmlns:a14="http://schemas.microsoft.com/office/drawing/2010/main">
        <mc:Choice Requires="a14">
          <p:sp>
            <p:nvSpPr>
              <p:cNvPr id="14" name="Rectangle 13"/>
              <p:cNvSpPr/>
              <p:nvPr/>
            </p:nvSpPr>
            <p:spPr>
              <a:xfrm>
                <a:off x="316036" y="3181350"/>
                <a:ext cx="11657600" cy="3179515"/>
              </a:xfrm>
              <a:prstGeom prst="rect">
                <a:avLst/>
              </a:prstGeom>
            </p:spPr>
            <p:txBody>
              <a:bodyPr wrap="square" lIns="45711" tIns="22855" rIns="45711" bIns="22855">
                <a:spAutoFit/>
              </a:bodyPr>
              <a:lstStyle/>
              <a:p>
                <a:pPr/>
                <a14:m>
                  <m:oMathPara xmlns:m="http://schemas.openxmlformats.org/officeDocument/2006/math">
                    <m:oMathParaPr>
                      <m:jc m:val="centerGroup"/>
                    </m:oMathParaPr>
                    <m:oMath xmlns:m="http://schemas.openxmlformats.org/officeDocument/2006/math">
                      <m:r>
                        <m:rPr>
                          <m:nor/>
                        </m:rPr>
                        <a:rPr lang="en-US" sz="2700" b="1" dirty="0" smtClean="0">
                          <a:latin typeface="Times New Roman" panose="02020603050405020304" pitchFamily="18" charset="0"/>
                          <a:ea typeface="Times New Roman" panose="02020603050405020304" pitchFamily="18" charset="0"/>
                          <a:cs typeface="Times New Roman" panose="02020603050405020304" pitchFamily="18" charset="0"/>
                        </a:rPr>
                        <m:t>G</m:t>
                      </m:r>
                      <m:r>
                        <m:rPr>
                          <m:nor/>
                        </m:rPr>
                        <a:rPr lang="en-US" sz="2700" b="1" dirty="0" smtClean="0">
                          <a:latin typeface="Times New Roman" panose="02020603050405020304" pitchFamily="18" charset="0"/>
                          <a:ea typeface="Times New Roman" panose="02020603050405020304" pitchFamily="18" charset="0"/>
                          <a:cs typeface="Times New Roman" panose="02020603050405020304" pitchFamily="18" charset="0"/>
                        </a:rPr>
                        <m:t>ọ</m:t>
                      </m:r>
                      <m:r>
                        <m:rPr>
                          <m:nor/>
                        </m:rPr>
                        <a:rPr lang="en-US" sz="2700" b="1" dirty="0" smtClean="0">
                          <a:latin typeface="Times New Roman" panose="02020603050405020304" pitchFamily="18" charset="0"/>
                          <a:ea typeface="Times New Roman" panose="02020603050405020304" pitchFamily="18" charset="0"/>
                          <a:cs typeface="Times New Roman" panose="02020603050405020304" pitchFamily="18" charset="0"/>
                        </a:rPr>
                        <m:t>i</m:t>
                      </m:r>
                      <m:r>
                        <m:rPr>
                          <m:nor/>
                        </m:rPr>
                        <a:rPr lang="en-US" sz="2700" b="1" dirty="0" smtClean="0">
                          <a:latin typeface="Times New Roman" panose="02020603050405020304" pitchFamily="18" charset="0"/>
                          <a:ea typeface="Times New Roman" panose="02020603050405020304" pitchFamily="18" charset="0"/>
                          <a:cs typeface="Times New Roman" panose="02020603050405020304" pitchFamily="18" charset="0"/>
                        </a:rPr>
                        <m:t> </m:t>
                      </m:r>
                      <m:sSub>
                        <m:sSubPr>
                          <m:ctrlPr>
                            <a:rPr lang="en-US" sz="2700" b="1" i="1">
                              <a:latin typeface="Cambria Math"/>
                              <a:ea typeface="Times New Roman" panose="02020603050405020304" pitchFamily="18" charset="0"/>
                            </a:rPr>
                          </m:ctrlPr>
                        </m:sSubPr>
                        <m:e>
                          <m:r>
                            <a:rPr lang="en-US" sz="2700" b="1" i="1">
                              <a:latin typeface="Cambria Math" panose="02040503050406030204" pitchFamily="18" charset="0"/>
                              <a:ea typeface="Times New Roman" panose="02020603050405020304" pitchFamily="18" charset="0"/>
                            </a:rPr>
                            <m:t>𝒙</m:t>
                          </m:r>
                        </m:e>
                        <m:sub>
                          <m:r>
                            <a:rPr lang="en-US" sz="2700" b="1" i="1">
                              <a:latin typeface="Cambria Math" panose="02040503050406030204" pitchFamily="18" charset="0"/>
                              <a:ea typeface="Times New Roman" panose="02020603050405020304" pitchFamily="18" charset="0"/>
                            </a:rPr>
                            <m:t>𝟎</m:t>
                          </m:r>
                        </m:sub>
                      </m:sSub>
                      <m:r>
                        <m:rPr>
                          <m:nor/>
                        </m:rPr>
                        <a:rPr lang="en-US" sz="27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700" b="1" dirty="0" err="1">
                          <a:latin typeface="Times New Roman" panose="02020603050405020304" pitchFamily="18" charset="0"/>
                          <a:ea typeface="Times New Roman" panose="02020603050405020304" pitchFamily="18" charset="0"/>
                          <a:cs typeface="Times New Roman" panose="02020603050405020304" pitchFamily="18" charset="0"/>
                        </a:rPr>
                        <m:t>l</m:t>
                      </m:r>
                      <m:r>
                        <m:rPr>
                          <m:nor/>
                        </m:rPr>
                        <a:rPr lang="en-US" sz="2700" b="1" dirty="0" err="1">
                          <a:latin typeface="Times New Roman" panose="02020603050405020304" pitchFamily="18" charset="0"/>
                          <a:ea typeface="Times New Roman" panose="02020603050405020304" pitchFamily="18" charset="0"/>
                          <a:cs typeface="Times New Roman" panose="02020603050405020304" pitchFamily="18" charset="0"/>
                        </a:rPr>
                        <m:t>à </m:t>
                      </m:r>
                      <m:r>
                        <m:rPr>
                          <m:nor/>
                        </m:rPr>
                        <a:rPr lang="en-US" sz="2700" b="1" dirty="0" err="1">
                          <a:latin typeface="Times New Roman" panose="02020603050405020304" pitchFamily="18" charset="0"/>
                          <a:ea typeface="Times New Roman" panose="02020603050405020304" pitchFamily="18" charset="0"/>
                          <a:cs typeface="Times New Roman" panose="02020603050405020304" pitchFamily="18" charset="0"/>
                        </a:rPr>
                        <m:t>ho</m:t>
                      </m:r>
                      <m:r>
                        <m:rPr>
                          <m:nor/>
                        </m:rPr>
                        <a:rPr lang="en-US" sz="2700" b="1" dirty="0" err="1">
                          <a:latin typeface="Times New Roman" panose="02020603050405020304" pitchFamily="18" charset="0"/>
                          <a:ea typeface="Times New Roman" panose="02020603050405020304" pitchFamily="18" charset="0"/>
                          <a:cs typeface="Times New Roman" panose="02020603050405020304" pitchFamily="18" charset="0"/>
                        </a:rPr>
                        <m:t>à</m:t>
                      </m:r>
                      <m:r>
                        <m:rPr>
                          <m:nor/>
                        </m:rPr>
                        <a:rPr lang="en-US" sz="2700" b="1" dirty="0" err="1">
                          <a:latin typeface="Times New Roman" panose="02020603050405020304" pitchFamily="18" charset="0"/>
                          <a:ea typeface="Times New Roman" panose="02020603050405020304" pitchFamily="18" charset="0"/>
                          <a:cs typeface="Times New Roman" panose="02020603050405020304" pitchFamily="18" charset="0"/>
                        </a:rPr>
                        <m:t>nh</m:t>
                      </m:r>
                      <m:r>
                        <m:rPr>
                          <m:nor/>
                        </m:rPr>
                        <a:rPr lang="en-US" sz="27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700" b="1" dirty="0" err="1">
                          <a:latin typeface="Times New Roman" panose="02020603050405020304" pitchFamily="18" charset="0"/>
                          <a:ea typeface="Times New Roman" panose="02020603050405020304" pitchFamily="18" charset="0"/>
                          <a:cs typeface="Times New Roman" panose="02020603050405020304" pitchFamily="18" charset="0"/>
                        </a:rPr>
                        <m:t>độ</m:t>
                      </m:r>
                      <m:r>
                        <m:rPr>
                          <m:nor/>
                        </m:rPr>
                        <a:rPr lang="en-US" sz="27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700" b="1" dirty="0" err="1">
                          <a:latin typeface="Times New Roman" panose="02020603050405020304" pitchFamily="18" charset="0"/>
                          <a:ea typeface="Times New Roman" panose="02020603050405020304" pitchFamily="18" charset="0"/>
                          <a:cs typeface="Times New Roman" panose="02020603050405020304" pitchFamily="18" charset="0"/>
                        </a:rPr>
                        <m:t>ti</m:t>
                      </m:r>
                      <m:r>
                        <m:rPr>
                          <m:nor/>
                        </m:rPr>
                        <a:rPr lang="en-US" sz="2700" b="1" dirty="0" err="1">
                          <a:latin typeface="Times New Roman" panose="02020603050405020304" pitchFamily="18" charset="0"/>
                          <a:ea typeface="Times New Roman" panose="02020603050405020304" pitchFamily="18" charset="0"/>
                          <a:cs typeface="Times New Roman" panose="02020603050405020304" pitchFamily="18" charset="0"/>
                        </a:rPr>
                        <m:t>ế</m:t>
                      </m:r>
                      <m:r>
                        <m:rPr>
                          <m:nor/>
                        </m:rPr>
                        <a:rPr lang="en-US" sz="2700" b="1" dirty="0" err="1">
                          <a:latin typeface="Times New Roman" panose="02020603050405020304" pitchFamily="18" charset="0"/>
                          <a:ea typeface="Times New Roman" panose="02020603050405020304" pitchFamily="18" charset="0"/>
                          <a:cs typeface="Times New Roman" panose="02020603050405020304" pitchFamily="18" charset="0"/>
                        </a:rPr>
                        <m:t>p</m:t>
                      </m:r>
                      <m:r>
                        <m:rPr>
                          <m:nor/>
                        </m:rPr>
                        <a:rPr lang="en-US" sz="27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700" b="1" dirty="0" err="1">
                          <a:latin typeface="Times New Roman" panose="02020603050405020304" pitchFamily="18" charset="0"/>
                          <a:ea typeface="Times New Roman" panose="02020603050405020304" pitchFamily="18" charset="0"/>
                          <a:cs typeface="Times New Roman" panose="02020603050405020304" pitchFamily="18" charset="0"/>
                        </a:rPr>
                        <m:t>đ</m:t>
                      </m:r>
                      <m:r>
                        <m:rPr>
                          <m:nor/>
                        </m:rPr>
                        <a:rPr lang="en-US" sz="2700" b="1" dirty="0" err="1">
                          <a:latin typeface="Times New Roman" panose="02020603050405020304" pitchFamily="18" charset="0"/>
                          <a:ea typeface="Times New Roman" panose="02020603050405020304" pitchFamily="18" charset="0"/>
                          <a:cs typeface="Times New Roman" panose="02020603050405020304" pitchFamily="18" charset="0"/>
                        </a:rPr>
                        <m:t>i</m:t>
                      </m:r>
                      <m:r>
                        <m:rPr>
                          <m:nor/>
                        </m:rPr>
                        <a:rPr lang="en-US" sz="2700" b="1" dirty="0" err="1">
                          <a:latin typeface="Times New Roman" panose="02020603050405020304" pitchFamily="18" charset="0"/>
                          <a:ea typeface="Times New Roman" panose="02020603050405020304" pitchFamily="18" charset="0"/>
                          <a:cs typeface="Times New Roman" panose="02020603050405020304" pitchFamily="18" charset="0"/>
                        </a:rPr>
                        <m:t>ể</m:t>
                      </m:r>
                      <m:r>
                        <m:rPr>
                          <m:nor/>
                        </m:rPr>
                        <a:rPr lang="en-US" sz="2700" b="1" dirty="0" err="1">
                          <a:latin typeface="Times New Roman" panose="02020603050405020304" pitchFamily="18" charset="0"/>
                          <a:ea typeface="Times New Roman" panose="02020603050405020304" pitchFamily="18" charset="0"/>
                          <a:cs typeface="Times New Roman" panose="02020603050405020304" pitchFamily="18" charset="0"/>
                        </a:rPr>
                        <m:t>m</m:t>
                      </m:r>
                      <m:r>
                        <m:rPr>
                          <m:nor/>
                        </m:rPr>
                        <a:rPr lang="en-US" sz="2700" b="1" dirty="0">
                          <a:latin typeface="Times New Roman" panose="02020603050405020304" pitchFamily="18" charset="0"/>
                          <a:ea typeface="Times New Roman" panose="02020603050405020304" pitchFamily="18" charset="0"/>
                          <a:cs typeface="Times New Roman" panose="02020603050405020304" pitchFamily="18" charset="0"/>
                        </a:rPr>
                        <m:t> </m:t>
                      </m:r>
                      <m:d>
                        <m:dPr>
                          <m:ctrlPr>
                            <a:rPr lang="en-US" sz="2700" b="1" i="1">
                              <a:latin typeface="Cambria Math"/>
                              <a:ea typeface="Times New Roman" panose="02020603050405020304" pitchFamily="18" charset="0"/>
                            </a:rPr>
                          </m:ctrlPr>
                        </m:dPr>
                        <m:e>
                          <m:sSub>
                            <m:sSubPr>
                              <m:ctrlPr>
                                <a:rPr lang="en-US" sz="2700" b="1" i="1">
                                  <a:latin typeface="Cambria Math"/>
                                  <a:ea typeface="Times New Roman" panose="02020603050405020304" pitchFamily="18" charset="0"/>
                                </a:rPr>
                              </m:ctrlPr>
                            </m:sSubPr>
                            <m:e>
                              <m:r>
                                <a:rPr lang="en-US" sz="2700" b="1" i="1">
                                  <a:latin typeface="Cambria Math" panose="02040503050406030204" pitchFamily="18" charset="0"/>
                                  <a:ea typeface="Times New Roman" panose="02020603050405020304" pitchFamily="18" charset="0"/>
                                </a:rPr>
                                <m:t>𝒙</m:t>
                              </m:r>
                            </m:e>
                            <m:sub>
                              <m:r>
                                <a:rPr lang="en-US" sz="2700" b="1" i="1">
                                  <a:latin typeface="Cambria Math" panose="02040503050406030204" pitchFamily="18" charset="0"/>
                                  <a:ea typeface="Times New Roman" panose="02020603050405020304" pitchFamily="18" charset="0"/>
                                </a:rPr>
                                <m:t>𝟎</m:t>
                              </m:r>
                            </m:sub>
                          </m:sSub>
                          <m:r>
                            <a:rPr lang="en-US" sz="2700" b="1" i="1">
                              <a:latin typeface="Cambria Math" panose="02040503050406030204" pitchFamily="18" charset="0"/>
                              <a:ea typeface="Times New Roman" panose="02020603050405020304" pitchFamily="18" charset="0"/>
                            </a:rPr>
                            <m:t>&gt;</m:t>
                          </m:r>
                          <m:r>
                            <a:rPr lang="en-US" sz="2700" b="1" i="1">
                              <a:latin typeface="Cambria Math" panose="02040503050406030204" pitchFamily="18" charset="0"/>
                              <a:ea typeface="Times New Roman" panose="02020603050405020304" pitchFamily="18" charset="0"/>
                            </a:rPr>
                            <m:t>𝟎</m:t>
                          </m:r>
                        </m:e>
                      </m:d>
                      <m:r>
                        <m:rPr>
                          <m:nor/>
                        </m:rPr>
                        <a:rPr lang="en-US" sz="2700" b="1" dirty="0">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2700" b="1"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en-US" sz="2700" b="1" dirty="0">
                    <a:latin typeface="Times New Roman" panose="02020603050405020304" pitchFamily="18" charset="0"/>
                    <a:ea typeface="Times New Roman" panose="02020603050405020304" pitchFamily="18" charset="0"/>
                    <a:cs typeface="Times New Roman" panose="02020603050405020304" pitchFamily="18" charset="0"/>
                  </a:rPr>
                  <a:t>Vì </a:t>
                </a:r>
                <a:r>
                  <a:rPr lang="en-US" sz="2700" b="1"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27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ea typeface="Times New Roman" panose="02020603050405020304" pitchFamily="18" charset="0"/>
                    <a:cs typeface="Times New Roman" panose="02020603050405020304" pitchFamily="18" charset="0"/>
                  </a:rPr>
                  <a:t>tuyến</a:t>
                </a:r>
                <a:r>
                  <a:rPr lang="en-US" sz="27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ea typeface="Times New Roman" panose="02020603050405020304" pitchFamily="18" charset="0"/>
                    <a:cs typeface="Times New Roman" panose="02020603050405020304" pitchFamily="18" charset="0"/>
                  </a:rPr>
                  <a:t>vuông</a:t>
                </a:r>
                <a:r>
                  <a:rPr lang="en-US" sz="27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sz="27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7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7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ea typeface="Times New Roman" panose="02020603050405020304" pitchFamily="18" charset="0"/>
                    <a:cs typeface="Times New Roman" panose="02020603050405020304" pitchFamily="18" charset="0"/>
                  </a:rPr>
                  <a:t>thẳng</a:t>
                </a:r>
                <a:r>
                  <a:rPr lang="en-US" sz="27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700" b="1" i="1">
                        <a:latin typeface="Cambria Math" panose="02040503050406030204" pitchFamily="18" charset="0"/>
                        <a:ea typeface="Times New Roman" panose="02020603050405020304" pitchFamily="18" charset="0"/>
                      </a:rPr>
                      <m:t>𝒚</m:t>
                    </m:r>
                    <m:r>
                      <a:rPr lang="en-US" sz="2700" b="1" i="1">
                        <a:latin typeface="Cambria Math" panose="02040503050406030204" pitchFamily="18" charset="0"/>
                        <a:ea typeface="Times New Roman" panose="02020603050405020304" pitchFamily="18" charset="0"/>
                      </a:rPr>
                      <m:t>=</m:t>
                    </m:r>
                    <m:f>
                      <m:fPr>
                        <m:ctrlPr>
                          <a:rPr lang="en-US" sz="2700" b="1" i="1">
                            <a:latin typeface="Cambria Math"/>
                            <a:ea typeface="Times New Roman" panose="02020603050405020304" pitchFamily="18" charset="0"/>
                          </a:rPr>
                        </m:ctrlPr>
                      </m:fPr>
                      <m:num>
                        <m:r>
                          <a:rPr lang="en-US" sz="2700" b="1" i="1">
                            <a:latin typeface="Cambria Math" panose="02040503050406030204" pitchFamily="18" charset="0"/>
                            <a:ea typeface="Times New Roman" panose="02020603050405020304" pitchFamily="18" charset="0"/>
                          </a:rPr>
                          <m:t>𝟏</m:t>
                        </m:r>
                      </m:num>
                      <m:den>
                        <m:r>
                          <a:rPr lang="en-US" sz="2700" b="1" i="1">
                            <a:latin typeface="Cambria Math" panose="02040503050406030204" pitchFamily="18" charset="0"/>
                            <a:ea typeface="Times New Roman" panose="02020603050405020304" pitchFamily="18" charset="0"/>
                          </a:rPr>
                          <m:t>𝟑</m:t>
                        </m:r>
                      </m:den>
                    </m:f>
                    <m:r>
                      <a:rPr lang="en-US" sz="2700" b="1" i="1">
                        <a:latin typeface="Cambria Math" panose="02040503050406030204" pitchFamily="18" charset="0"/>
                        <a:ea typeface="Times New Roman" panose="02020603050405020304" pitchFamily="18" charset="0"/>
                      </a:rPr>
                      <m:t>𝒙</m:t>
                    </m:r>
                    <m:r>
                      <a:rPr lang="en-US" sz="2700" b="1" i="1">
                        <a:latin typeface="Cambria Math" panose="02040503050406030204" pitchFamily="18" charset="0"/>
                        <a:ea typeface="Times New Roman" panose="02020603050405020304" pitchFamily="18" charset="0"/>
                      </a:rPr>
                      <m:t>−</m:t>
                    </m:r>
                    <m:r>
                      <a:rPr lang="en-US" sz="2700" b="1" i="1">
                        <a:latin typeface="Cambria Math" panose="02040503050406030204" pitchFamily="18" charset="0"/>
                        <a:ea typeface="Times New Roman" panose="02020603050405020304" pitchFamily="18" charset="0"/>
                      </a:rPr>
                      <m:t>𝟓</m:t>
                    </m:r>
                  </m:oMath>
                </a14:m>
                <a:r>
                  <a:rPr lang="en-US" sz="27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2700" b="1"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7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7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700" b="1" i="1">
                            <a:latin typeface="Cambria Math"/>
                            <a:ea typeface="Times New Roman" panose="02020603050405020304" pitchFamily="18" charset="0"/>
                          </a:rPr>
                        </m:ctrlPr>
                      </m:sSupPr>
                      <m:e>
                        <m:r>
                          <a:rPr lang="en-US" sz="2700" b="1" i="1">
                            <a:latin typeface="Cambria Math" panose="02040503050406030204" pitchFamily="18" charset="0"/>
                            <a:ea typeface="Times New Roman" panose="02020603050405020304" pitchFamily="18" charset="0"/>
                          </a:rPr>
                          <m:t>𝒚</m:t>
                        </m:r>
                      </m:e>
                      <m:sup>
                        <m:r>
                          <a:rPr lang="en-US" sz="2700" b="1" i="1">
                            <a:latin typeface="Cambria Math" panose="02040503050406030204" pitchFamily="18" charset="0"/>
                            <a:ea typeface="Times New Roman" panose="02020603050405020304" pitchFamily="18" charset="0"/>
                          </a:rPr>
                          <m:t>′</m:t>
                        </m:r>
                      </m:sup>
                    </m:sSup>
                    <m:d>
                      <m:dPr>
                        <m:ctrlPr>
                          <a:rPr lang="en-US" sz="2700" b="1" i="1">
                            <a:latin typeface="Cambria Math"/>
                            <a:ea typeface="Times New Roman" panose="02020603050405020304" pitchFamily="18" charset="0"/>
                          </a:rPr>
                        </m:ctrlPr>
                      </m:dPr>
                      <m:e>
                        <m:sSub>
                          <m:sSubPr>
                            <m:ctrlPr>
                              <a:rPr lang="en-US" sz="2700" b="1" i="1">
                                <a:latin typeface="Cambria Math"/>
                                <a:ea typeface="Times New Roman" panose="02020603050405020304" pitchFamily="18" charset="0"/>
                              </a:rPr>
                            </m:ctrlPr>
                          </m:sSubPr>
                          <m:e>
                            <m:r>
                              <a:rPr lang="en-US" sz="2700" b="1" i="1">
                                <a:latin typeface="Cambria Math" panose="02040503050406030204" pitchFamily="18" charset="0"/>
                                <a:ea typeface="Times New Roman" panose="02020603050405020304" pitchFamily="18" charset="0"/>
                              </a:rPr>
                              <m:t>𝒙</m:t>
                            </m:r>
                          </m:e>
                          <m:sub>
                            <m:r>
                              <a:rPr lang="en-US" sz="2700" b="1" i="1">
                                <a:latin typeface="Cambria Math" panose="02040503050406030204" pitchFamily="18" charset="0"/>
                                <a:ea typeface="Times New Roman" panose="02020603050405020304" pitchFamily="18" charset="0"/>
                              </a:rPr>
                              <m:t>𝟎</m:t>
                            </m:r>
                          </m:sub>
                        </m:sSub>
                      </m:e>
                    </m:d>
                    <m:r>
                      <a:rPr lang="en-US" sz="2700" b="1" i="1" smtClean="0">
                        <a:latin typeface="Cambria Math"/>
                        <a:ea typeface="Times New Roman" panose="02020603050405020304" pitchFamily="18" charset="0"/>
                      </a:rPr>
                      <m:t>=−</m:t>
                    </m:r>
                    <m:r>
                      <a:rPr lang="en-US" sz="2700" b="1" i="1" smtClean="0">
                        <a:latin typeface="Cambria Math"/>
                        <a:ea typeface="Times New Roman" panose="02020603050405020304" pitchFamily="18" charset="0"/>
                      </a:rPr>
                      <m:t>𝟑</m:t>
                    </m:r>
                    <m:r>
                      <a:rPr lang="en-US" sz="2700" b="1" i="1">
                        <a:latin typeface="Cambria Math" panose="02040503050406030204" pitchFamily="18" charset="0"/>
                        <a:ea typeface="Times New Roman" panose="02020603050405020304" pitchFamily="18" charset="0"/>
                      </a:rPr>
                      <m:t>⇔</m:t>
                    </m:r>
                  </m:oMath>
                </a14:m>
                <a:endParaRPr lang="en-US" sz="2700" b="1" i="1" dirty="0" smtClean="0">
                  <a:latin typeface="Cambria Math" panose="02040503050406030204" pitchFamily="18" charset="0"/>
                  <a:ea typeface="Times New Roman" panose="02020603050405020304" pitchFamily="18" charset="0"/>
                </a:endParaRPr>
              </a:p>
              <a:p>
                <a:pPr/>
                <a14:m>
                  <m:oMathPara xmlns:m="http://schemas.openxmlformats.org/officeDocument/2006/math">
                    <m:oMathParaPr>
                      <m:jc m:val="left"/>
                    </m:oMathParaPr>
                    <m:oMath xmlns:m="http://schemas.openxmlformats.org/officeDocument/2006/math">
                      <m:f>
                        <m:fPr>
                          <m:ctrlPr>
                            <a:rPr lang="en-US" sz="2700" b="1" i="1">
                              <a:latin typeface="Cambria Math"/>
                              <a:ea typeface="Times New Roman" panose="02020603050405020304" pitchFamily="18" charset="0"/>
                            </a:rPr>
                          </m:ctrlPr>
                        </m:fPr>
                        <m:num>
                          <m:r>
                            <a:rPr lang="en-US" sz="2700" b="1" i="1">
                              <a:latin typeface="Cambria Math" panose="02040503050406030204" pitchFamily="18" charset="0"/>
                              <a:ea typeface="Times New Roman" panose="02020603050405020304" pitchFamily="18" charset="0"/>
                            </a:rPr>
                            <m:t>−</m:t>
                          </m:r>
                          <m:r>
                            <a:rPr lang="en-US" sz="2700" b="1" i="1">
                              <a:latin typeface="Cambria Math" panose="02040503050406030204" pitchFamily="18" charset="0"/>
                              <a:ea typeface="Times New Roman" panose="02020603050405020304" pitchFamily="18" charset="0"/>
                            </a:rPr>
                            <m:t>𝟑</m:t>
                          </m:r>
                        </m:num>
                        <m:den>
                          <m:sSup>
                            <m:sSupPr>
                              <m:ctrlPr>
                                <a:rPr lang="en-US" sz="2700" b="1" i="1">
                                  <a:latin typeface="Cambria Math"/>
                                  <a:ea typeface="Times New Roman" panose="02020603050405020304" pitchFamily="18" charset="0"/>
                                </a:rPr>
                              </m:ctrlPr>
                            </m:sSupPr>
                            <m:e>
                              <m:d>
                                <m:dPr>
                                  <m:ctrlPr>
                                    <a:rPr lang="en-US" sz="2700" b="1" i="1">
                                      <a:latin typeface="Cambria Math"/>
                                      <a:ea typeface="Times New Roman" panose="02020603050405020304" pitchFamily="18" charset="0"/>
                                    </a:rPr>
                                  </m:ctrlPr>
                                </m:dPr>
                                <m:e>
                                  <m:sSub>
                                    <m:sSubPr>
                                      <m:ctrlPr>
                                        <a:rPr lang="en-US" sz="2700" b="1" i="1">
                                          <a:latin typeface="Cambria Math"/>
                                          <a:ea typeface="Times New Roman" panose="02020603050405020304" pitchFamily="18" charset="0"/>
                                        </a:rPr>
                                      </m:ctrlPr>
                                    </m:sSubPr>
                                    <m:e>
                                      <m:r>
                                        <a:rPr lang="en-US" sz="2700" b="1" i="1">
                                          <a:latin typeface="Cambria Math" panose="02040503050406030204" pitchFamily="18" charset="0"/>
                                          <a:ea typeface="Times New Roman" panose="02020603050405020304" pitchFamily="18" charset="0"/>
                                        </a:rPr>
                                        <m:t>𝒙</m:t>
                                      </m:r>
                                    </m:e>
                                    <m:sub>
                                      <m:r>
                                        <a:rPr lang="en-US" sz="2700" b="1" i="1">
                                          <a:latin typeface="Cambria Math" panose="02040503050406030204" pitchFamily="18" charset="0"/>
                                          <a:ea typeface="Times New Roman" panose="02020603050405020304" pitchFamily="18" charset="0"/>
                                        </a:rPr>
                                        <m:t>𝟎</m:t>
                                      </m:r>
                                    </m:sub>
                                  </m:sSub>
                                  <m:r>
                                    <a:rPr lang="en-US" sz="2700" b="1" i="1">
                                      <a:latin typeface="Cambria Math" panose="02040503050406030204" pitchFamily="18" charset="0"/>
                                      <a:ea typeface="Times New Roman" panose="02020603050405020304" pitchFamily="18" charset="0"/>
                                    </a:rPr>
                                    <m:t>−</m:t>
                                  </m:r>
                                  <m:r>
                                    <a:rPr lang="en-US" sz="2700" b="1" i="1">
                                      <a:latin typeface="Cambria Math" panose="02040503050406030204" pitchFamily="18" charset="0"/>
                                      <a:ea typeface="Times New Roman" panose="02020603050405020304" pitchFamily="18" charset="0"/>
                                    </a:rPr>
                                    <m:t>𝟏</m:t>
                                  </m:r>
                                </m:e>
                              </m:d>
                            </m:e>
                            <m:sup>
                              <m:r>
                                <a:rPr lang="en-US" sz="2700" b="1" i="1">
                                  <a:latin typeface="Cambria Math" panose="02040503050406030204" pitchFamily="18" charset="0"/>
                                  <a:ea typeface="Times New Roman" panose="02020603050405020304" pitchFamily="18" charset="0"/>
                                </a:rPr>
                                <m:t>𝟐</m:t>
                              </m:r>
                            </m:sup>
                          </m:sSup>
                        </m:den>
                      </m:f>
                      <m:r>
                        <a:rPr lang="en-US" sz="2700" b="1" i="1">
                          <a:latin typeface="Cambria Math" panose="02040503050406030204" pitchFamily="18" charset="0"/>
                          <a:ea typeface="Times New Roman" panose="02020603050405020304" pitchFamily="18" charset="0"/>
                        </a:rPr>
                        <m:t>=−</m:t>
                      </m:r>
                      <m:r>
                        <a:rPr lang="en-US" sz="2700" b="1" i="1">
                          <a:latin typeface="Cambria Math" panose="02040503050406030204" pitchFamily="18" charset="0"/>
                          <a:ea typeface="Times New Roman" panose="02020603050405020304" pitchFamily="18" charset="0"/>
                        </a:rPr>
                        <m:t>𝟑</m:t>
                      </m:r>
                      <m:r>
                        <a:rPr lang="en-US" sz="2700" b="1" i="1">
                          <a:latin typeface="Cambria Math" panose="02040503050406030204" pitchFamily="18" charset="0"/>
                          <a:ea typeface="Times New Roman" panose="02020603050405020304" pitchFamily="18" charset="0"/>
                        </a:rPr>
                        <m:t>⇔</m:t>
                      </m:r>
                      <m:sSup>
                        <m:sSupPr>
                          <m:ctrlPr>
                            <a:rPr lang="en-US" sz="2700" b="1" i="1">
                              <a:latin typeface="Cambria Math"/>
                              <a:ea typeface="Times New Roman" panose="02020603050405020304" pitchFamily="18" charset="0"/>
                            </a:rPr>
                          </m:ctrlPr>
                        </m:sSupPr>
                        <m:e>
                          <m:d>
                            <m:dPr>
                              <m:ctrlPr>
                                <a:rPr lang="en-US" sz="2700" b="1" i="1">
                                  <a:latin typeface="Cambria Math"/>
                                  <a:ea typeface="Times New Roman" panose="02020603050405020304" pitchFamily="18" charset="0"/>
                                </a:rPr>
                              </m:ctrlPr>
                            </m:dPr>
                            <m:e>
                              <m:sSub>
                                <m:sSubPr>
                                  <m:ctrlPr>
                                    <a:rPr lang="en-US" sz="2700" b="1" i="1">
                                      <a:latin typeface="Cambria Math"/>
                                      <a:ea typeface="Times New Roman" panose="02020603050405020304" pitchFamily="18" charset="0"/>
                                    </a:rPr>
                                  </m:ctrlPr>
                                </m:sSubPr>
                                <m:e>
                                  <m:r>
                                    <a:rPr lang="en-US" sz="2700" b="1" i="1">
                                      <a:latin typeface="Cambria Math" panose="02040503050406030204" pitchFamily="18" charset="0"/>
                                      <a:ea typeface="Times New Roman" panose="02020603050405020304" pitchFamily="18" charset="0"/>
                                    </a:rPr>
                                    <m:t>𝒙</m:t>
                                  </m:r>
                                </m:e>
                                <m:sub>
                                  <m:r>
                                    <a:rPr lang="en-US" sz="2700" b="1" i="1">
                                      <a:latin typeface="Cambria Math" panose="02040503050406030204" pitchFamily="18" charset="0"/>
                                      <a:ea typeface="Times New Roman" panose="02020603050405020304" pitchFamily="18" charset="0"/>
                                    </a:rPr>
                                    <m:t>𝟎</m:t>
                                  </m:r>
                                </m:sub>
                              </m:sSub>
                              <m:r>
                                <a:rPr lang="en-US" sz="2700" b="1" i="1">
                                  <a:latin typeface="Cambria Math" panose="02040503050406030204" pitchFamily="18" charset="0"/>
                                  <a:ea typeface="Times New Roman" panose="02020603050405020304" pitchFamily="18" charset="0"/>
                                </a:rPr>
                                <m:t>−</m:t>
                              </m:r>
                              <m:r>
                                <a:rPr lang="en-US" sz="2700" b="1" i="1">
                                  <a:latin typeface="Cambria Math" panose="02040503050406030204" pitchFamily="18" charset="0"/>
                                  <a:ea typeface="Times New Roman" panose="02020603050405020304" pitchFamily="18" charset="0"/>
                                </a:rPr>
                                <m:t>𝟏</m:t>
                              </m:r>
                            </m:e>
                          </m:d>
                        </m:e>
                        <m:sup>
                          <m:r>
                            <a:rPr lang="en-US" sz="2700" b="1" i="1">
                              <a:latin typeface="Cambria Math" panose="02040503050406030204" pitchFamily="18" charset="0"/>
                              <a:ea typeface="Times New Roman" panose="02020603050405020304" pitchFamily="18" charset="0"/>
                            </a:rPr>
                            <m:t>𝟐</m:t>
                          </m:r>
                        </m:sup>
                      </m:sSup>
                      <m:r>
                        <a:rPr lang="en-US" sz="2700" b="1" i="1">
                          <a:latin typeface="Cambria Math" panose="02040503050406030204" pitchFamily="18" charset="0"/>
                          <a:ea typeface="Times New Roman" panose="02020603050405020304" pitchFamily="18" charset="0"/>
                        </a:rPr>
                        <m:t>=</m:t>
                      </m:r>
                      <m:r>
                        <a:rPr lang="en-US" sz="2700" b="1" i="1">
                          <a:latin typeface="Cambria Math" panose="02040503050406030204" pitchFamily="18" charset="0"/>
                          <a:ea typeface="Times New Roman" panose="02020603050405020304" pitchFamily="18" charset="0"/>
                        </a:rPr>
                        <m:t>𝟏</m:t>
                      </m:r>
                      <m:r>
                        <a:rPr lang="en-US" sz="2700" b="1" i="1">
                          <a:latin typeface="Cambria Math" panose="02040503050406030204" pitchFamily="18" charset="0"/>
                          <a:ea typeface="Times New Roman" panose="02020603050405020304" pitchFamily="18" charset="0"/>
                        </a:rPr>
                        <m:t>⇔</m:t>
                      </m:r>
                      <m:sSup>
                        <m:sSupPr>
                          <m:ctrlPr>
                            <a:rPr lang="en-US" sz="2700" b="1" i="1">
                              <a:latin typeface="Cambria Math"/>
                              <a:ea typeface="Times New Roman" panose="02020603050405020304" pitchFamily="18" charset="0"/>
                            </a:rPr>
                          </m:ctrlPr>
                        </m:sSupPr>
                        <m:e>
                          <m:sSub>
                            <m:sSubPr>
                              <m:ctrlPr>
                                <a:rPr lang="en-US" sz="2700" b="1" i="1">
                                  <a:latin typeface="Cambria Math"/>
                                  <a:ea typeface="Times New Roman" panose="02020603050405020304" pitchFamily="18" charset="0"/>
                                </a:rPr>
                              </m:ctrlPr>
                            </m:sSubPr>
                            <m:e>
                              <m:r>
                                <a:rPr lang="en-US" sz="2700" b="1" i="1">
                                  <a:latin typeface="Cambria Math" panose="02040503050406030204" pitchFamily="18" charset="0"/>
                                  <a:ea typeface="Times New Roman" panose="02020603050405020304" pitchFamily="18" charset="0"/>
                                </a:rPr>
                                <m:t>𝒙</m:t>
                              </m:r>
                            </m:e>
                            <m:sub>
                              <m:r>
                                <a:rPr lang="en-US" sz="2700" b="1" i="1">
                                  <a:latin typeface="Cambria Math" panose="02040503050406030204" pitchFamily="18" charset="0"/>
                                  <a:ea typeface="Times New Roman" panose="02020603050405020304" pitchFamily="18" charset="0"/>
                                </a:rPr>
                                <m:t>𝟎</m:t>
                              </m:r>
                            </m:sub>
                          </m:sSub>
                        </m:e>
                        <m:sup>
                          <m:r>
                            <a:rPr lang="en-US" sz="2700" b="1" i="1">
                              <a:latin typeface="Cambria Math" panose="02040503050406030204" pitchFamily="18" charset="0"/>
                              <a:ea typeface="Times New Roman" panose="02020603050405020304" pitchFamily="18" charset="0"/>
                            </a:rPr>
                            <m:t>𝟐</m:t>
                          </m:r>
                        </m:sup>
                      </m:sSup>
                      <m:r>
                        <a:rPr lang="en-US" sz="2700" b="1" i="1">
                          <a:latin typeface="Cambria Math" panose="02040503050406030204" pitchFamily="18" charset="0"/>
                          <a:ea typeface="Times New Roman" panose="02020603050405020304" pitchFamily="18" charset="0"/>
                        </a:rPr>
                        <m:t>−</m:t>
                      </m:r>
                      <m:r>
                        <a:rPr lang="en-US" sz="2700" b="1" i="1">
                          <a:latin typeface="Cambria Math" panose="02040503050406030204" pitchFamily="18" charset="0"/>
                          <a:ea typeface="Times New Roman" panose="02020603050405020304" pitchFamily="18" charset="0"/>
                        </a:rPr>
                        <m:t>𝟐</m:t>
                      </m:r>
                      <m:sSub>
                        <m:sSubPr>
                          <m:ctrlPr>
                            <a:rPr lang="en-US" sz="2700" b="1" i="1">
                              <a:latin typeface="Cambria Math"/>
                              <a:ea typeface="Times New Roman" panose="02020603050405020304" pitchFamily="18" charset="0"/>
                            </a:rPr>
                          </m:ctrlPr>
                        </m:sSubPr>
                        <m:e>
                          <m:r>
                            <a:rPr lang="en-US" sz="2700" b="1" i="1">
                              <a:latin typeface="Cambria Math" panose="02040503050406030204" pitchFamily="18" charset="0"/>
                              <a:ea typeface="Times New Roman" panose="02020603050405020304" pitchFamily="18" charset="0"/>
                            </a:rPr>
                            <m:t>𝒙</m:t>
                          </m:r>
                        </m:e>
                        <m:sub>
                          <m:r>
                            <a:rPr lang="en-US" sz="2700" b="1" i="1">
                              <a:latin typeface="Cambria Math" panose="02040503050406030204" pitchFamily="18" charset="0"/>
                              <a:ea typeface="Times New Roman" panose="02020603050405020304" pitchFamily="18" charset="0"/>
                            </a:rPr>
                            <m:t>𝟎</m:t>
                          </m:r>
                        </m:sub>
                      </m:sSub>
                      <m:r>
                        <a:rPr lang="en-US" sz="2700" b="1" i="1">
                          <a:latin typeface="Cambria Math" panose="02040503050406030204" pitchFamily="18" charset="0"/>
                          <a:ea typeface="Times New Roman" panose="02020603050405020304" pitchFamily="18" charset="0"/>
                        </a:rPr>
                        <m:t>⇔</m:t>
                      </m:r>
                      <m:d>
                        <m:dPr>
                          <m:begChr m:val="["/>
                          <m:endChr m:val=""/>
                          <m:ctrlPr>
                            <a:rPr lang="en-US" sz="2700" b="1" i="1">
                              <a:latin typeface="Cambria Math"/>
                              <a:ea typeface="Times New Roman" panose="02020603050405020304" pitchFamily="18" charset="0"/>
                            </a:rPr>
                          </m:ctrlPr>
                        </m:dPr>
                        <m:e>
                          <m:eqArr>
                            <m:eqArrPr>
                              <m:ctrlPr>
                                <a:rPr lang="en-US" sz="2700" b="1" i="1">
                                  <a:latin typeface="Cambria Math"/>
                                  <a:ea typeface="Times New Roman" panose="02020603050405020304" pitchFamily="18" charset="0"/>
                                </a:rPr>
                              </m:ctrlPr>
                            </m:eqArrPr>
                            <m:e>
                              <m:r>
                                <a:rPr lang="en-US" sz="2700" b="1" i="1">
                                  <a:latin typeface="Cambria Math" panose="02040503050406030204" pitchFamily="18" charset="0"/>
                                  <a:ea typeface="Times New Roman" panose="02020603050405020304" pitchFamily="18" charset="0"/>
                                </a:rPr>
                                <m:t>&amp;</m:t>
                              </m:r>
                              <m:sSub>
                                <m:sSubPr>
                                  <m:ctrlPr>
                                    <a:rPr lang="en-US" sz="2700" b="1" i="1">
                                      <a:latin typeface="Cambria Math"/>
                                      <a:ea typeface="Times New Roman" panose="02020603050405020304" pitchFamily="18" charset="0"/>
                                    </a:rPr>
                                  </m:ctrlPr>
                                </m:sSubPr>
                                <m:e>
                                  <m:r>
                                    <a:rPr lang="en-US" sz="2700" b="1" i="1">
                                      <a:latin typeface="Cambria Math" panose="02040503050406030204" pitchFamily="18" charset="0"/>
                                      <a:ea typeface="Times New Roman" panose="02020603050405020304" pitchFamily="18" charset="0"/>
                                    </a:rPr>
                                    <m:t>𝒙</m:t>
                                  </m:r>
                                </m:e>
                                <m:sub>
                                  <m:r>
                                    <a:rPr lang="en-US" sz="2700" b="1" i="1">
                                      <a:latin typeface="Cambria Math" panose="02040503050406030204" pitchFamily="18" charset="0"/>
                                      <a:ea typeface="Times New Roman" panose="02020603050405020304" pitchFamily="18" charset="0"/>
                                    </a:rPr>
                                    <m:t>𝟎</m:t>
                                  </m:r>
                                </m:sub>
                              </m:sSub>
                              <m:r>
                                <a:rPr lang="en-US" sz="2700" b="1" i="1">
                                  <a:latin typeface="Cambria Math" panose="02040503050406030204" pitchFamily="18" charset="0"/>
                                  <a:ea typeface="Times New Roman" panose="02020603050405020304" pitchFamily="18" charset="0"/>
                                </a:rPr>
                                <m:t>=</m:t>
                              </m:r>
                              <m:r>
                                <a:rPr lang="en-US" sz="2700" b="1" i="1">
                                  <a:latin typeface="Cambria Math" panose="02040503050406030204" pitchFamily="18" charset="0"/>
                                  <a:ea typeface="Times New Roman" panose="02020603050405020304" pitchFamily="18" charset="0"/>
                                </a:rPr>
                                <m:t>𝟎</m:t>
                              </m:r>
                              <m:r>
                                <a:rPr lang="en-US" sz="2700" b="1" i="1">
                                  <a:latin typeface="Cambria Math" panose="02040503050406030204" pitchFamily="18" charset="0"/>
                                  <a:ea typeface="Times New Roman" panose="02020603050405020304" pitchFamily="18" charset="0"/>
                                </a:rPr>
                                <m:t> ( </m:t>
                              </m:r>
                              <m:r>
                                <a:rPr lang="en-US" sz="2700" b="1" i="1">
                                  <a:latin typeface="Cambria Math" panose="02040503050406030204" pitchFamily="18" charset="0"/>
                                  <a:ea typeface="Times New Roman" panose="02020603050405020304" pitchFamily="18" charset="0"/>
                                </a:rPr>
                                <m:t>𝒍𝒐</m:t>
                              </m:r>
                              <m:r>
                                <a:rPr lang="en-US" sz="2700" b="1" i="1">
                                  <a:latin typeface="Cambria Math" panose="02040503050406030204" pitchFamily="18" charset="0"/>
                                  <a:ea typeface="Times New Roman" panose="02020603050405020304" pitchFamily="18" charset="0"/>
                                </a:rPr>
                                <m:t>ạ</m:t>
                              </m:r>
                              <m:r>
                                <a:rPr lang="en-US" sz="2700" b="1" i="1">
                                  <a:latin typeface="Cambria Math" panose="02040503050406030204" pitchFamily="18" charset="0"/>
                                  <a:ea typeface="Times New Roman" panose="02020603050405020304" pitchFamily="18" charset="0"/>
                                </a:rPr>
                                <m:t>𝒊</m:t>
                              </m:r>
                              <m:r>
                                <a:rPr lang="en-US" sz="2700" b="1" i="1">
                                  <a:latin typeface="Cambria Math" panose="02040503050406030204" pitchFamily="18" charset="0"/>
                                  <a:ea typeface="Times New Roman" panose="02020603050405020304" pitchFamily="18" charset="0"/>
                                </a:rPr>
                                <m:t>)</m:t>
                              </m:r>
                            </m:e>
                            <m:e>
                              <m:r>
                                <a:rPr lang="en-US" sz="2700" b="1" i="1">
                                  <a:latin typeface="Cambria Math" panose="02040503050406030204" pitchFamily="18" charset="0"/>
                                  <a:ea typeface="Times New Roman" panose="02020603050405020304" pitchFamily="18" charset="0"/>
                                </a:rPr>
                                <m:t>&amp;</m:t>
                              </m:r>
                              <m:sSub>
                                <m:sSubPr>
                                  <m:ctrlPr>
                                    <a:rPr lang="en-US" sz="2700" b="1" i="1">
                                      <a:latin typeface="Cambria Math"/>
                                      <a:ea typeface="Times New Roman" panose="02020603050405020304" pitchFamily="18" charset="0"/>
                                    </a:rPr>
                                  </m:ctrlPr>
                                </m:sSubPr>
                                <m:e>
                                  <m:r>
                                    <a:rPr lang="en-US" sz="2700" b="1" i="1">
                                      <a:latin typeface="Cambria Math" panose="02040503050406030204" pitchFamily="18" charset="0"/>
                                      <a:ea typeface="Times New Roman" panose="02020603050405020304" pitchFamily="18" charset="0"/>
                                    </a:rPr>
                                    <m:t>𝒙</m:t>
                                  </m:r>
                                </m:e>
                                <m:sub>
                                  <m:r>
                                    <a:rPr lang="en-US" sz="2700" b="1" i="1">
                                      <a:latin typeface="Cambria Math" panose="02040503050406030204" pitchFamily="18" charset="0"/>
                                      <a:ea typeface="Times New Roman" panose="02020603050405020304" pitchFamily="18" charset="0"/>
                                    </a:rPr>
                                    <m:t>𝟎</m:t>
                                  </m:r>
                                </m:sub>
                              </m:sSub>
                              <m:r>
                                <a:rPr lang="en-US" sz="2700" b="1" i="1">
                                  <a:latin typeface="Cambria Math" panose="02040503050406030204" pitchFamily="18" charset="0"/>
                                  <a:ea typeface="Times New Roman" panose="02020603050405020304" pitchFamily="18" charset="0"/>
                                </a:rPr>
                                <m:t>=</m:t>
                              </m:r>
                              <m:r>
                                <a:rPr lang="en-US" sz="2700" b="1" i="1">
                                  <a:latin typeface="Cambria Math" panose="02040503050406030204" pitchFamily="18" charset="0"/>
                                  <a:ea typeface="Times New Roman" panose="02020603050405020304" pitchFamily="18" charset="0"/>
                                </a:rPr>
                                <m:t>𝟐</m:t>
                              </m:r>
                            </m:e>
                          </m:eqArr>
                        </m:e>
                      </m:d>
                    </m:oMath>
                  </m:oMathPara>
                </a14:m>
                <a:endParaRPr lang="en-US" sz="2700" b="1" dirty="0">
                  <a:latin typeface="Times New Roman" panose="02020603050405020304" pitchFamily="18"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sz="2700" b="1" i="1">
                              <a:latin typeface="Cambria Math"/>
                              <a:ea typeface="Times New Roman" panose="02020603050405020304" pitchFamily="18" charset="0"/>
                            </a:rPr>
                          </m:ctrlPr>
                        </m:sSubPr>
                        <m:e>
                          <m:r>
                            <a:rPr lang="en-US" sz="2700" b="1" i="1">
                              <a:latin typeface="Cambria Math" panose="02040503050406030204" pitchFamily="18" charset="0"/>
                              <a:ea typeface="Times New Roman" panose="02020603050405020304" pitchFamily="18" charset="0"/>
                            </a:rPr>
                            <m:t>𝒙</m:t>
                          </m:r>
                        </m:e>
                        <m:sub>
                          <m:r>
                            <a:rPr lang="en-US" sz="2700" b="1" i="1">
                              <a:latin typeface="Cambria Math" panose="02040503050406030204" pitchFamily="18" charset="0"/>
                              <a:ea typeface="Times New Roman" panose="02020603050405020304" pitchFamily="18" charset="0"/>
                            </a:rPr>
                            <m:t>𝟎</m:t>
                          </m:r>
                        </m:sub>
                      </m:sSub>
                      <m:r>
                        <a:rPr lang="en-US" sz="2700" b="1" i="1">
                          <a:latin typeface="Cambria Math" panose="02040503050406030204" pitchFamily="18" charset="0"/>
                          <a:ea typeface="Times New Roman" panose="02020603050405020304" pitchFamily="18" charset="0"/>
                        </a:rPr>
                        <m:t>=</m:t>
                      </m:r>
                      <m:r>
                        <a:rPr lang="en-US" sz="2700" b="1" i="1">
                          <a:latin typeface="Cambria Math" panose="02040503050406030204" pitchFamily="18" charset="0"/>
                          <a:ea typeface="Times New Roman" panose="02020603050405020304" pitchFamily="18" charset="0"/>
                        </a:rPr>
                        <m:t>𝟐</m:t>
                      </m:r>
                      <m:r>
                        <a:rPr lang="en-US" sz="2700" b="1" i="1">
                          <a:latin typeface="Cambria Math" panose="02040503050406030204" pitchFamily="18" charset="0"/>
                          <a:ea typeface="Times New Roman" panose="02020603050405020304" pitchFamily="18" charset="0"/>
                        </a:rPr>
                        <m:t>⇒</m:t>
                      </m:r>
                      <m:sSub>
                        <m:sSubPr>
                          <m:ctrlPr>
                            <a:rPr lang="en-US" sz="2700" b="1" i="1">
                              <a:latin typeface="Cambria Math"/>
                              <a:ea typeface="Times New Roman" panose="02020603050405020304" pitchFamily="18" charset="0"/>
                            </a:rPr>
                          </m:ctrlPr>
                        </m:sSubPr>
                        <m:e>
                          <m:r>
                            <a:rPr lang="en-US" sz="2700" b="1" i="1">
                              <a:latin typeface="Cambria Math" panose="02040503050406030204" pitchFamily="18" charset="0"/>
                              <a:ea typeface="Times New Roman" panose="02020603050405020304" pitchFamily="18" charset="0"/>
                            </a:rPr>
                            <m:t>𝒚</m:t>
                          </m:r>
                        </m:e>
                        <m:sub>
                          <m:r>
                            <a:rPr lang="en-US" sz="2700" b="1" i="1">
                              <a:latin typeface="Cambria Math" panose="02040503050406030204" pitchFamily="18" charset="0"/>
                              <a:ea typeface="Times New Roman" panose="02020603050405020304" pitchFamily="18" charset="0"/>
                            </a:rPr>
                            <m:t>𝟎</m:t>
                          </m:r>
                        </m:sub>
                      </m:sSub>
                      <m:r>
                        <a:rPr lang="en-US" sz="2700" b="1" i="1">
                          <a:latin typeface="Cambria Math" panose="02040503050406030204" pitchFamily="18" charset="0"/>
                          <a:ea typeface="Times New Roman" panose="02020603050405020304" pitchFamily="18" charset="0"/>
                        </a:rPr>
                        <m:t>=</m:t>
                      </m:r>
                      <m:r>
                        <a:rPr lang="en-US" sz="2700" b="1" i="1" smtClean="0">
                          <a:latin typeface="Cambria Math"/>
                          <a:ea typeface="Times New Roman" panose="02020603050405020304" pitchFamily="18" charset="0"/>
                        </a:rPr>
                        <m:t>𝟒</m:t>
                      </m:r>
                    </m:oMath>
                  </m:oMathPara>
                </a14:m>
                <a:endParaRPr lang="en-US" sz="2700" b="1"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en-US" sz="2700" b="1" dirty="0">
                    <a:latin typeface="Times New Roman" panose="02020603050405020304" pitchFamily="18" charset="0"/>
                    <a:ea typeface="Times New Roman" panose="02020603050405020304" pitchFamily="18" charset="0"/>
                    <a:cs typeface="Times New Roman" panose="02020603050405020304" pitchFamily="18" charset="0"/>
                  </a:rPr>
                  <a:t>Vậy </a:t>
                </a:r>
                <a:r>
                  <a:rPr lang="en-US" sz="2700" b="1"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7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7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27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ea typeface="Times New Roman" panose="02020603050405020304" pitchFamily="18" charset="0"/>
                    <a:cs typeface="Times New Roman" panose="02020603050405020304" pitchFamily="18" charset="0"/>
                  </a:rPr>
                  <a:t>tuyến</a:t>
                </a:r>
                <a:r>
                  <a:rPr lang="en-US" sz="27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7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7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7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700" b="1" i="1">
                        <a:latin typeface="Cambria Math" panose="02040503050406030204" pitchFamily="18" charset="0"/>
                        <a:ea typeface="Times New Roman" panose="02020603050405020304" pitchFamily="18" charset="0"/>
                      </a:rPr>
                      <m:t>𝒚</m:t>
                    </m:r>
                    <m:r>
                      <a:rPr lang="en-US" sz="2700" b="1" i="1">
                        <a:latin typeface="Cambria Math" panose="02040503050406030204" pitchFamily="18" charset="0"/>
                        <a:ea typeface="Times New Roman" panose="02020603050405020304" pitchFamily="18" charset="0"/>
                      </a:rPr>
                      <m:t>=−</m:t>
                    </m:r>
                    <m:r>
                      <a:rPr lang="en-US" sz="2700" b="1" i="1">
                        <a:latin typeface="Cambria Math" panose="02040503050406030204" pitchFamily="18" charset="0"/>
                        <a:ea typeface="Times New Roman" panose="02020603050405020304" pitchFamily="18" charset="0"/>
                      </a:rPr>
                      <m:t>𝟑</m:t>
                    </m:r>
                    <m:d>
                      <m:dPr>
                        <m:ctrlPr>
                          <a:rPr lang="en-US" sz="2700" b="1" i="1">
                            <a:latin typeface="Cambria Math"/>
                            <a:ea typeface="Times New Roman" panose="02020603050405020304" pitchFamily="18" charset="0"/>
                          </a:rPr>
                        </m:ctrlPr>
                      </m:dPr>
                      <m:e>
                        <m:r>
                          <a:rPr lang="en-US" sz="2700" b="1" i="1">
                            <a:latin typeface="Cambria Math" panose="02040503050406030204" pitchFamily="18" charset="0"/>
                            <a:ea typeface="Times New Roman" panose="02020603050405020304" pitchFamily="18" charset="0"/>
                          </a:rPr>
                          <m:t>𝒙</m:t>
                        </m:r>
                        <m:r>
                          <a:rPr lang="en-US" sz="2700" b="1" i="1">
                            <a:latin typeface="Cambria Math" panose="02040503050406030204" pitchFamily="18" charset="0"/>
                            <a:ea typeface="Times New Roman" panose="02020603050405020304" pitchFamily="18" charset="0"/>
                          </a:rPr>
                          <m:t>−</m:t>
                        </m:r>
                        <m:r>
                          <a:rPr lang="en-US" sz="2700" b="1" i="1">
                            <a:latin typeface="Cambria Math" panose="02040503050406030204" pitchFamily="18" charset="0"/>
                            <a:ea typeface="Times New Roman" panose="02020603050405020304" pitchFamily="18" charset="0"/>
                          </a:rPr>
                          <m:t>𝟐</m:t>
                        </m:r>
                      </m:e>
                    </m:d>
                    <m:r>
                      <a:rPr lang="en-US" sz="2700" b="1" i="1">
                        <a:latin typeface="Cambria Math" panose="02040503050406030204" pitchFamily="18" charset="0"/>
                        <a:ea typeface="Times New Roman" panose="02020603050405020304" pitchFamily="18" charset="0"/>
                      </a:rPr>
                      <m:t>+</m:t>
                    </m:r>
                    <m:r>
                      <a:rPr lang="en-US" sz="2700" b="1" i="1">
                        <a:latin typeface="Cambria Math" panose="02040503050406030204" pitchFamily="18" charset="0"/>
                        <a:ea typeface="Times New Roman" panose="02020603050405020304" pitchFamily="18" charset="0"/>
                      </a:rPr>
                      <m:t>𝟒</m:t>
                    </m:r>
                    <m:r>
                      <a:rPr lang="en-US" sz="2700" b="1" i="1">
                        <a:latin typeface="Cambria Math" panose="02040503050406030204" pitchFamily="18" charset="0"/>
                        <a:ea typeface="Times New Roman" panose="02020603050405020304" pitchFamily="18" charset="0"/>
                      </a:rPr>
                      <m:t>=</m:t>
                    </m:r>
                    <m:r>
                      <a:rPr lang="en-US" sz="2700" b="1" i="0" smtClean="0">
                        <a:latin typeface="Cambria Math"/>
                        <a:ea typeface="Times New Roman" panose="02020603050405020304" pitchFamily="18" charset="0"/>
                      </a:rPr>
                      <m:t>𝟑𝐱</m:t>
                    </m:r>
                    <m:r>
                      <a:rPr lang="en-US" sz="2700" b="1" i="0" smtClean="0">
                        <a:latin typeface="Cambria Math"/>
                        <a:ea typeface="Times New Roman" panose="02020603050405020304" pitchFamily="18" charset="0"/>
                      </a:rPr>
                      <m:t>+</m:t>
                    </m:r>
                    <m:r>
                      <a:rPr lang="en-US" sz="2700" b="1" i="0" smtClean="0">
                        <a:latin typeface="Cambria Math"/>
                        <a:ea typeface="Times New Roman" panose="02020603050405020304" pitchFamily="18" charset="0"/>
                      </a:rPr>
                      <m:t>𝟏𝟎</m:t>
                    </m:r>
                  </m:oMath>
                </a14:m>
                <a:endParaRPr lang="en-US" sz="2700" b="1"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16036" y="3181350"/>
                <a:ext cx="11657600" cy="3179515"/>
              </a:xfrm>
              <a:prstGeom prst="rect">
                <a:avLst/>
              </a:prstGeom>
              <a:blipFill rotWithShape="1">
                <a:blip r:embed="rId8"/>
                <a:stretch>
                  <a:fillRect l="-1360" b="-4798"/>
                </a:stretch>
              </a:blipFill>
            </p:spPr>
            <p:txBody>
              <a:bodyPr/>
              <a:lstStyle/>
              <a:p>
                <a:r>
                  <a:rPr lang="en-US">
                    <a:noFill/>
                  </a:rPr>
                  <a:t> </a:t>
                </a:r>
              </a:p>
            </p:txBody>
          </p:sp>
        </mc:Fallback>
      </mc:AlternateContent>
      <p:sp>
        <p:nvSpPr>
          <p:cNvPr id="64" name="Oval 63"/>
          <p:cNvSpPr/>
          <p:nvPr/>
        </p:nvSpPr>
        <p:spPr>
          <a:xfrm>
            <a:off x="3162682" y="1785972"/>
            <a:ext cx="546116" cy="538129"/>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vi-VN" sz="3200" b="1" dirty="0">
                <a:latin typeface="Tahoma" pitchFamily="34" charset="0"/>
                <a:ea typeface="Tahoma" pitchFamily="34" charset="0"/>
                <a:cs typeface="Tahoma" pitchFamily="34" charset="0"/>
              </a:rPr>
              <a:t>B</a:t>
            </a:r>
            <a:endParaRPr lang="en-US" sz="3200" dirty="0"/>
          </a:p>
        </p:txBody>
      </p:sp>
    </p:spTree>
    <p:extLst>
      <p:ext uri="{BB962C8B-B14F-4D97-AF65-F5344CB8AC3E}">
        <p14:creationId xmlns:p14="http://schemas.microsoft.com/office/powerpoint/2010/main" val="226173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left)">
                                      <p:cBhvr>
                                        <p:cTn id="22" dur="500"/>
                                        <p:tgtEl>
                                          <p:spTgt spid="6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left)">
                                      <p:cBhvr>
                                        <p:cTn id="2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4" grpId="0"/>
      <p:bldP spid="6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55343" y="3137780"/>
            <a:ext cx="11834900" cy="3145668"/>
            <a:chOff x="189938" y="3636275"/>
            <a:chExt cx="11834900" cy="1959889"/>
          </a:xfrm>
        </p:grpSpPr>
        <p:sp>
          <p:nvSpPr>
            <p:cNvPr id="5" name="Rounded Rectangle 4"/>
            <p:cNvSpPr/>
            <p:nvPr/>
          </p:nvSpPr>
          <p:spPr>
            <a:xfrm>
              <a:off x="189938" y="3835720"/>
              <a:ext cx="11834900" cy="176044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latin typeface="Times New Roman" panose="02020603050405020304" pitchFamily="18" charset="0"/>
                <a:cs typeface="Times New Roman" panose="02020603050405020304" pitchFamily="18" charset="0"/>
              </a:endParaRPr>
            </a:p>
          </p:txBody>
        </p:sp>
        <p:grpSp>
          <p:nvGrpSpPr>
            <p:cNvPr id="6" name="Group 5"/>
            <p:cNvGrpSpPr/>
            <p:nvPr/>
          </p:nvGrpSpPr>
          <p:grpSpPr>
            <a:xfrm>
              <a:off x="203200" y="3636275"/>
              <a:ext cx="2342696" cy="483133"/>
              <a:chOff x="1275608" y="6239450"/>
              <a:chExt cx="4592535" cy="877829"/>
            </a:xfrm>
          </p:grpSpPr>
          <p:sp>
            <p:nvSpPr>
              <p:cNvPr id="7" name="Freeform 20"/>
              <p:cNvSpPr>
                <a:spLocks/>
              </p:cNvSpPr>
              <p:nvPr/>
            </p:nvSpPr>
            <p:spPr bwMode="auto">
              <a:xfrm rot="16200000" flipV="1">
                <a:off x="3561311" y="4557737"/>
                <a:ext cx="541773"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000">
                  <a:latin typeface="Times New Roman" panose="02020603050405020304" pitchFamily="18" charset="0"/>
                  <a:cs typeface="Times New Roman" panose="02020603050405020304" pitchFamily="18" charset="0"/>
                </a:endParaRPr>
              </a:p>
            </p:txBody>
          </p:sp>
          <p:sp>
            <p:nvSpPr>
              <p:cNvPr id="8" name="TextBox 7"/>
              <p:cNvSpPr txBox="1"/>
              <p:nvPr/>
            </p:nvSpPr>
            <p:spPr>
              <a:xfrm>
                <a:off x="2187353" y="6239450"/>
                <a:ext cx="2923125" cy="627148"/>
              </a:xfrm>
              <a:prstGeom prst="rect">
                <a:avLst/>
              </a:prstGeom>
              <a:noFill/>
            </p:spPr>
            <p:txBody>
              <a:bodyPr wrap="none" rtlCol="0">
                <a:spAutoFit/>
              </a:bodyPr>
              <a:lstStyle/>
              <a:p>
                <a:r>
                  <a:rPr lang="vi-VN" sz="3000" dirty="0">
                    <a:solidFill>
                      <a:srgbClr val="FF0000"/>
                    </a:solidFill>
                    <a:latin typeface="Times New Roman" panose="02020603050405020304" pitchFamily="18" charset="0"/>
                    <a:ea typeface="Tahoma" pitchFamily="34" charset="0"/>
                    <a:cs typeface="Times New Roman" panose="02020603050405020304" pitchFamily="18" charset="0"/>
                  </a:rPr>
                  <a:t>Lời Giải</a:t>
                </a:r>
                <a:endParaRPr lang="en-US" sz="3000" dirty="0">
                  <a:solidFill>
                    <a:srgbClr val="FF0000"/>
                  </a:solidFill>
                  <a:latin typeface="Times New Roman" panose="02020603050405020304" pitchFamily="18" charset="0"/>
                  <a:ea typeface="Tahoma" pitchFamily="34" charset="0"/>
                  <a:cs typeface="Times New Roman" panose="02020603050405020304" pitchFamily="18" charset="0"/>
                </a:endParaRPr>
              </a:p>
            </p:txBody>
          </p:sp>
          <p:sp>
            <p:nvSpPr>
              <p:cNvPr id="9" name="Round Diagonal Corner Rectangle 8"/>
              <p:cNvSpPr/>
              <p:nvPr/>
            </p:nvSpPr>
            <p:spPr>
              <a:xfrm flipV="1">
                <a:off x="1275608" y="6330945"/>
                <a:ext cx="852450" cy="541774"/>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latin typeface="Times New Roman" panose="02020603050405020304" pitchFamily="18" charset="0"/>
                  <a:cs typeface="Times New Roman" panose="02020603050405020304" pitchFamily="18" charset="0"/>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000">
                  <a:latin typeface="Times New Roman" panose="02020603050405020304" pitchFamily="18" charset="0"/>
                  <a:cs typeface="Times New Roman" panose="02020603050405020304" pitchFamily="18" charset="0"/>
                </a:endParaRPr>
              </a:p>
            </p:txBody>
          </p:sp>
        </p:grpSp>
      </p:grpSp>
      <p:grpSp>
        <p:nvGrpSpPr>
          <p:cNvPr id="20" name="Group 19"/>
          <p:cNvGrpSpPr/>
          <p:nvPr/>
        </p:nvGrpSpPr>
        <p:grpSpPr>
          <a:xfrm>
            <a:off x="147057" y="119052"/>
            <a:ext cx="11906397" cy="1404947"/>
            <a:chOff x="534987" y="1869705"/>
            <a:chExt cx="23340848" cy="2356355"/>
          </a:xfrm>
        </p:grpSpPr>
        <p:grpSp>
          <p:nvGrpSpPr>
            <p:cNvPr id="21" name="Group 20"/>
            <p:cNvGrpSpPr/>
            <p:nvPr/>
          </p:nvGrpSpPr>
          <p:grpSpPr>
            <a:xfrm>
              <a:off x="534987" y="1869705"/>
              <a:ext cx="23340848" cy="2356355"/>
              <a:chOff x="534987" y="1647866"/>
              <a:chExt cx="23340848" cy="2356355"/>
            </a:xfrm>
          </p:grpSpPr>
          <p:sp>
            <p:nvSpPr>
              <p:cNvPr id="25" name="Rounded Rectangle 24"/>
              <p:cNvSpPr/>
              <p:nvPr/>
            </p:nvSpPr>
            <p:spPr bwMode="auto">
              <a:xfrm>
                <a:off x="755649" y="1720890"/>
                <a:ext cx="23120186"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533960" y="1653394"/>
                  <a:ext cx="2278917"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5</a:t>
                  </a:r>
                </a:p>
              </p:txBody>
            </p:sp>
          </p:grpSp>
        </p:grpSp>
        <mc:AlternateContent xmlns:mc="http://schemas.openxmlformats.org/markup-compatibility/2006" xmlns:a14="http://schemas.microsoft.com/office/drawing/2010/main">
          <mc:Choice Requires="a14">
            <p:sp>
              <p:nvSpPr>
                <p:cNvPr id="23" name="Rectangle 22"/>
                <p:cNvSpPr/>
                <p:nvPr/>
              </p:nvSpPr>
              <p:spPr>
                <a:xfrm>
                  <a:off x="3834664" y="1936625"/>
                  <a:ext cx="19391865" cy="19180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ctr">
                    <a:lnSpc>
                      <a:spcPct val="115000"/>
                    </a:lnSpc>
                    <a:spcBef>
                      <a:spcPts val="600"/>
                    </a:spcBef>
                    <a:buClr>
                      <a:srgbClr val="0000FF"/>
                    </a:buClr>
                    <a:tabLst>
                      <a:tab pos="629826" algn="l"/>
                    </a:tabLst>
                  </a:pPr>
                  <a:r>
                    <a:rPr lang="en-US" sz="2800" b="1" dirty="0">
                      <a:latin typeface="Times New Roman" panose="02020603050405020304" pitchFamily="18" charset="0"/>
                      <a:ea typeface="Calibri" panose="020F0502020204030204" pitchFamily="34" charset="0"/>
                      <a:cs typeface="Times New Roman" panose="02020603050405020304" pitchFamily="18" charset="0"/>
                    </a:rPr>
                    <a:t>Tìm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số</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tuyến</a:t>
                  </a:r>
                  <a:r>
                    <a:rPr lang="en-US" sz="2800" b="1" dirty="0">
                      <a:latin typeface="Times New Roman" panose="02020603050405020304" pitchFamily="18" charset="0"/>
                      <a:ea typeface="Calibri" panose="020F0502020204030204" pitchFamily="34" charset="0"/>
                      <a:cs typeface="Times New Roman" panose="02020603050405020304" pitchFamily="18" charset="0"/>
                    </a:rPr>
                    <a:t> song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song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trục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hoành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hàm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số</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b="1" i="1">
                          <a:latin typeface="Cambria Math" panose="02040503050406030204" pitchFamily="18" charset="0"/>
                          <a:ea typeface="Calibri" panose="020F0502020204030204" pitchFamily="34" charset="0"/>
                        </a:rPr>
                        <m:t>𝒚</m:t>
                      </m:r>
                      <m:r>
                        <a:rPr lang="en-US" sz="2800" b="1" i="1">
                          <a:latin typeface="Cambria Math" panose="02040503050406030204" pitchFamily="18" charset="0"/>
                          <a:ea typeface="Calibri" panose="020F0502020204030204" pitchFamily="34" charset="0"/>
                        </a:rPr>
                        <m:t>=</m:t>
                      </m:r>
                      <m:sSup>
                        <m:sSupPr>
                          <m:ctrlPr>
                            <a:rPr lang="en-US" sz="2800" b="1" i="1">
                              <a:latin typeface="Cambria Math"/>
                              <a:ea typeface="Calibri" panose="020F0502020204030204" pitchFamily="34" charset="0"/>
                            </a:rPr>
                          </m:ctrlPr>
                        </m:sSupPr>
                        <m:e>
                          <m:r>
                            <a:rPr lang="en-US" sz="2800" b="1" i="1">
                              <a:latin typeface="Cambria Math" panose="02040503050406030204" pitchFamily="18" charset="0"/>
                              <a:ea typeface="Calibri" panose="020F0502020204030204" pitchFamily="34" charset="0"/>
                            </a:rPr>
                            <m:t>𝒙</m:t>
                          </m:r>
                        </m:e>
                        <m:sup>
                          <m:r>
                            <a:rPr lang="en-US" sz="2800" b="1" i="1">
                              <a:latin typeface="Cambria Math" panose="02040503050406030204" pitchFamily="18" charset="0"/>
                              <a:ea typeface="Calibri" panose="020F0502020204030204" pitchFamily="34" charset="0"/>
                            </a:rPr>
                            <m:t>𝟒</m:t>
                          </m:r>
                        </m:sup>
                      </m:sSup>
                      <m:r>
                        <a:rPr lang="en-US" sz="2800" b="1" i="1">
                          <a:latin typeface="Cambria Math" panose="02040503050406030204" pitchFamily="18" charset="0"/>
                          <a:ea typeface="Calibri" panose="020F0502020204030204" pitchFamily="34" charset="0"/>
                        </a:rPr>
                        <m:t>−</m:t>
                      </m:r>
                      <m:r>
                        <a:rPr lang="en-US" sz="2800" b="1" i="1">
                          <a:latin typeface="Cambria Math" panose="02040503050406030204" pitchFamily="18" charset="0"/>
                          <a:ea typeface="Calibri" panose="020F0502020204030204" pitchFamily="34" charset="0"/>
                        </a:rPr>
                        <m:t>𝟐</m:t>
                      </m:r>
                      <m:sSup>
                        <m:sSupPr>
                          <m:ctrlPr>
                            <a:rPr lang="en-US" sz="2800" b="1" i="1">
                              <a:latin typeface="Cambria Math"/>
                              <a:ea typeface="Calibri" panose="020F0502020204030204" pitchFamily="34" charset="0"/>
                            </a:rPr>
                          </m:ctrlPr>
                        </m:sSupPr>
                        <m:e>
                          <m:r>
                            <a:rPr lang="en-US" sz="2800" b="1" i="1">
                              <a:latin typeface="Cambria Math" panose="02040503050406030204" pitchFamily="18" charset="0"/>
                              <a:ea typeface="Calibri" panose="020F0502020204030204" pitchFamily="34" charset="0"/>
                            </a:rPr>
                            <m:t>𝒙</m:t>
                          </m:r>
                        </m:e>
                        <m:sup>
                          <m:r>
                            <a:rPr lang="en-US" sz="2800" b="1" i="1">
                              <a:latin typeface="Cambria Math" panose="02040503050406030204" pitchFamily="18" charset="0"/>
                              <a:ea typeface="Calibri" panose="020F0502020204030204" pitchFamily="34" charset="0"/>
                            </a:rPr>
                            <m:t>𝟐</m:t>
                          </m:r>
                        </m:sup>
                      </m:sSup>
                      <m:r>
                        <a:rPr lang="en-US" sz="2800" b="1" i="1">
                          <a:latin typeface="Cambria Math" panose="02040503050406030204" pitchFamily="18" charset="0"/>
                          <a:ea typeface="Calibri" panose="020F0502020204030204" pitchFamily="34" charset="0"/>
                        </a:rPr>
                        <m:t>+</m:t>
                      </m:r>
                      <m:r>
                        <a:rPr lang="en-US" sz="2800" b="1" i="1">
                          <a:latin typeface="Cambria Math" panose="02040503050406030204" pitchFamily="18" charset="0"/>
                          <a:ea typeface="Calibri" panose="020F0502020204030204" pitchFamily="34" charset="0"/>
                        </a:rPr>
                        <m:t>𝟏𝟎</m:t>
                      </m:r>
                    </m:oMath>
                  </a14:m>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834664" y="1936625"/>
                  <a:ext cx="19391865" cy="1918016"/>
                </a:xfrm>
                <a:prstGeom prst="rect">
                  <a:avLst/>
                </a:prstGeom>
                <a:blipFill rotWithShape="1">
                  <a:blip r:embed="rId3"/>
                  <a:stretch>
                    <a:fillRect b="-1010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43" name="Action Button: Forward or Next 4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grpSp>
        <p:nvGrpSpPr>
          <p:cNvPr id="2" name="Group 1">
            <a:extLst>
              <a:ext uri="{FF2B5EF4-FFF2-40B4-BE49-F238E27FC236}">
                <a16:creationId xmlns="" xmlns:a16="http://schemas.microsoft.com/office/drawing/2014/main" id="{4D0AB9FB-A402-43C6-830F-BAC47ED452D0}"/>
              </a:ext>
            </a:extLst>
          </p:cNvPr>
          <p:cNvGrpSpPr/>
          <p:nvPr/>
        </p:nvGrpSpPr>
        <p:grpSpPr>
          <a:xfrm>
            <a:off x="473163" y="1752600"/>
            <a:ext cx="2765337" cy="617268"/>
            <a:chOff x="1458731" y="6334162"/>
            <a:chExt cx="13782856" cy="1234536"/>
          </a:xfrm>
        </p:grpSpPr>
        <p:sp>
          <p:nvSpPr>
            <p:cNvPr id="44" name="Rectangle 43">
              <a:extLst>
                <a:ext uri="{FF2B5EF4-FFF2-40B4-BE49-F238E27FC236}">
                  <a16:creationId xmlns:mc="http://schemas.openxmlformats.org/markup-compatibility/2006" xmlns:a14="http://schemas.microsoft.com/office/drawing/2010/main" xmlns="" xmlns:a16="http://schemas.microsoft.com/office/drawing/2014/main" id="{0839FD11-1E39-4EBB-A7FB-DEB39691C378}"/>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3</a:t>
              </a:r>
              <a:r>
                <a:rPr lang="vi-VN" sz="3000" dirty="0"/>
                <a:t>	</a:t>
              </a:r>
              <a:endParaRPr lang="en-US" sz="3000" b="1" dirty="0">
                <a:latin typeface="+mj-lt"/>
                <a:ea typeface="Tahoma" pitchFamily="34" charset="0"/>
                <a:cs typeface="Tahoma" pitchFamily="34" charset="0"/>
              </a:endParaRPr>
            </a:p>
          </p:txBody>
        </p:sp>
        <p:sp>
          <p:nvSpPr>
            <p:cNvPr id="45" name="Oval 44">
              <a:extLst>
                <a:ext uri="{FF2B5EF4-FFF2-40B4-BE49-F238E27FC236}">
                  <a16:creationId xmlns="" xmlns:a16="http://schemas.microsoft.com/office/drawing/2014/main" id="{8634B6D4-DECA-4F71-9C3F-B85DE60414F0}"/>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Tahoma" pitchFamily="34" charset="0"/>
                </a:rPr>
                <a:t>A</a:t>
              </a:r>
              <a:endParaRPr lang="en-US" sz="3000" dirty="0">
                <a:latin typeface="+mj-lt"/>
              </a:endParaRPr>
            </a:p>
          </p:txBody>
        </p:sp>
      </p:grpSp>
      <p:grpSp>
        <p:nvGrpSpPr>
          <p:cNvPr id="46" name="Group 45">
            <a:extLst>
              <a:ext uri="{FF2B5EF4-FFF2-40B4-BE49-F238E27FC236}">
                <a16:creationId xmlns="" xmlns:a16="http://schemas.microsoft.com/office/drawing/2014/main" id="{A2194087-0D43-42CA-A1D2-4373C69CC457}"/>
              </a:ext>
            </a:extLst>
          </p:cNvPr>
          <p:cNvGrpSpPr/>
          <p:nvPr/>
        </p:nvGrpSpPr>
        <p:grpSpPr>
          <a:xfrm>
            <a:off x="4293677" y="1782736"/>
            <a:ext cx="2486981" cy="640424"/>
            <a:chOff x="1458731" y="6301891"/>
            <a:chExt cx="13645539" cy="1280848"/>
          </a:xfrm>
        </p:grpSpPr>
        <mc:AlternateContent xmlns:mc="http://schemas.openxmlformats.org/markup-compatibility/2006" xmlns:a14="http://schemas.microsoft.com/office/drawing/2010/main">
          <mc:Choice Requires="a14">
            <p:sp>
              <p:nvSpPr>
                <p:cNvPr id="47" name="Rectangle 46">
                  <a:extLst>
                    <a:ext uri="{FF2B5EF4-FFF2-40B4-BE49-F238E27FC236}">
                      <a16:creationId xmlns="" xmlns:a16="http://schemas.microsoft.com/office/drawing/2014/main" id="{FB0B6341-256C-4170-AF4E-1216E5EDD04C}"/>
                    </a:ext>
                  </a:extLst>
                </p:cNvPr>
                <p:cNvSpPr/>
                <p:nvPr/>
              </p:nvSpPr>
              <p:spPr>
                <a:xfrm>
                  <a:off x="2137756" y="6301891"/>
                  <a:ext cx="12966514" cy="128084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3000" i="1">
                          <a:latin typeface="Cambria Math" panose="02040503050406030204" pitchFamily="18" charset="0"/>
                        </a:rPr>
                        <m:t>            </m:t>
                      </m:r>
                    </m:oMath>
                  </a14:m>
                  <a:r>
                    <a:rPr lang="en-US" sz="3000" dirty="0" smtClean="0"/>
                    <a:t>1</a:t>
                  </a:r>
                  <a:r>
                    <a:rPr lang="vi-VN" sz="3000" dirty="0" smtClean="0"/>
                    <a:t>.</a:t>
                  </a:r>
                  <a:r>
                    <a:rPr lang="vi-VN" sz="3000" dirty="0"/>
                    <a:t>	</a:t>
                  </a:r>
                  <a:endParaRPr lang="en-US" sz="3000" b="1" dirty="0">
                    <a:latin typeface="+mj-lt"/>
                    <a:ea typeface="Tahoma" pitchFamily="34" charset="0"/>
                    <a:cs typeface="Tahoma" pitchFamily="34" charset="0"/>
                  </a:endParaRPr>
                </a:p>
              </p:txBody>
            </p:sp>
          </mc:Choice>
          <mc:Fallback xmlns="">
            <p:sp>
              <p:nvSpPr>
                <p:cNvPr id="47" name="Rectangle 46">
                  <a:extLst>
                    <a:ext uri="{FF2B5EF4-FFF2-40B4-BE49-F238E27FC236}">
                      <a16:creationId xmlns:a16="http://schemas.microsoft.com/office/drawing/2014/main" xmlns="" xmlns:a14="http://schemas.microsoft.com/office/drawing/2010/main" id="{FB0B6341-256C-4170-AF4E-1216E5EDD04C}"/>
                    </a:ext>
                  </a:extLst>
                </p:cNvPr>
                <p:cNvSpPr>
                  <a:spLocks noRot="1" noChangeAspect="1" noMove="1" noResize="1" noEditPoints="1" noAdjustHandles="1" noChangeArrowheads="1" noChangeShapeType="1" noTextEdit="1"/>
                </p:cNvSpPr>
                <p:nvPr/>
              </p:nvSpPr>
              <p:spPr>
                <a:xfrm>
                  <a:off x="2137756" y="6301891"/>
                  <a:ext cx="12966514" cy="1280848"/>
                </a:xfrm>
                <a:prstGeom prst="rect">
                  <a:avLst/>
                </a:prstGeom>
                <a:blipFill rotWithShape="1">
                  <a:blip r:embed="rId4"/>
                  <a:stretch>
                    <a:fillRect t="-2632" b="-17544"/>
                  </a:stretch>
                </a:blipFill>
                <a:ln w="19050">
                  <a:solidFill>
                    <a:schemeClr val="bg1"/>
                  </a:solidFill>
                </a:ln>
              </p:spPr>
              <p:txBody>
                <a:bodyPr/>
                <a:lstStyle/>
                <a:p>
                  <a:r>
                    <a:rPr lang="en-US">
                      <a:noFill/>
                    </a:rPr>
                    <a:t> </a:t>
                  </a:r>
                </a:p>
              </p:txBody>
            </p:sp>
          </mc:Fallback>
        </mc:AlternateContent>
        <p:sp>
          <p:nvSpPr>
            <p:cNvPr id="48" name="Oval 47">
              <a:extLst>
                <a:ext uri="{FF2B5EF4-FFF2-40B4-BE49-F238E27FC236}">
                  <a16:creationId xmlns="" xmlns:a16="http://schemas.microsoft.com/office/drawing/2014/main" id="{13A7BA64-0BA1-4ADF-A17E-617425026AFB}"/>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B</a:t>
              </a:r>
              <a:endParaRPr lang="en-US" sz="3000" dirty="0">
                <a:latin typeface="+mj-lt"/>
              </a:endParaRPr>
            </a:p>
          </p:txBody>
        </p:sp>
      </p:grpSp>
      <p:grpSp>
        <p:nvGrpSpPr>
          <p:cNvPr id="49" name="Group 48">
            <a:extLst>
              <a:ext uri="{FF2B5EF4-FFF2-40B4-BE49-F238E27FC236}">
                <a16:creationId xmlns="" xmlns:a16="http://schemas.microsoft.com/office/drawing/2014/main" id="{4D274B26-9415-432A-9282-BDEF246F0009}"/>
              </a:ext>
            </a:extLst>
          </p:cNvPr>
          <p:cNvGrpSpPr/>
          <p:nvPr/>
        </p:nvGrpSpPr>
        <p:grpSpPr>
          <a:xfrm>
            <a:off x="465928" y="2467573"/>
            <a:ext cx="2772572" cy="617268"/>
            <a:chOff x="1458731" y="6334162"/>
            <a:chExt cx="13782856" cy="1234536"/>
          </a:xfrm>
        </p:grpSpPr>
        <mc:AlternateContent xmlns:mc="http://schemas.openxmlformats.org/markup-compatibility/2006" xmlns:a14="http://schemas.microsoft.com/office/drawing/2010/main">
          <mc:Choice Requires="a14">
            <p:sp>
              <p:nvSpPr>
                <p:cNvPr id="63" name="Rectangle 62">
                  <a:extLst>
                    <a:ext uri="{FF2B5EF4-FFF2-40B4-BE49-F238E27FC236}">
                      <a16:creationId xmlns="" xmlns:a16="http://schemas.microsoft.com/office/drawing/2014/main" id="{6E15A8FC-94CE-45FB-8D02-B33F2327F992}"/>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900"/>
                    </a:spcBef>
                  </a:pPr>
                  <a14:m>
                    <m:oMathPara xmlns:m="http://schemas.openxmlformats.org/officeDocument/2006/math">
                      <m:oMathParaPr>
                        <m:jc m:val="centerGroup"/>
                      </m:oMathParaPr>
                      <m:oMath xmlns:m="http://schemas.openxmlformats.org/officeDocument/2006/math">
                        <m:r>
                          <a:rPr lang="en-US" sz="3000" i="1" smtClean="0">
                            <a:latin typeface="Cambria Math" panose="02040503050406030204" pitchFamily="18" charset="0"/>
                          </a:rPr>
                          <m:t>     </m:t>
                        </m:r>
                        <m:r>
                          <a:rPr lang="en-US" sz="3000" b="0" i="1" smtClean="0">
                            <a:latin typeface="Cambria Math"/>
                          </a:rPr>
                          <m:t>0</m:t>
                        </m:r>
                      </m:oMath>
                    </m:oMathPara>
                  </a14:m>
                  <a:endParaRPr lang="vi-VN" sz="3000" b="1" dirty="0">
                    <a:latin typeface="+mj-lt"/>
                  </a:endParaRPr>
                </a:p>
              </p:txBody>
            </p:sp>
          </mc:Choice>
          <mc:Fallback xmlns="">
            <p:sp>
              <p:nvSpPr>
                <p:cNvPr id="63" name="Rectangle 62">
                  <a:extLst>
                    <a:ext uri="{FF2B5EF4-FFF2-40B4-BE49-F238E27FC236}">
                      <a16:creationId xmlns:a16="http://schemas.microsoft.com/office/drawing/2014/main" xmlns="" xmlns:a14="http://schemas.microsoft.com/office/drawing/2010/main" id="{6E15A8FC-94CE-45FB-8D02-B33F2327F992}"/>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1">
                  <a:blip r:embed="rId5"/>
                  <a:stretch>
                    <a:fillRect/>
                  </a:stretch>
                </a:blipFill>
                <a:ln w="19050">
                  <a:solidFill>
                    <a:schemeClr val="bg1"/>
                  </a:solidFill>
                </a:ln>
              </p:spPr>
              <p:txBody>
                <a:bodyPr/>
                <a:lstStyle/>
                <a:p>
                  <a:r>
                    <a:rPr lang="en-US">
                      <a:noFill/>
                    </a:rPr>
                    <a:t> </a:t>
                  </a:r>
                </a:p>
              </p:txBody>
            </p:sp>
          </mc:Fallback>
        </mc:AlternateContent>
        <p:sp>
          <p:nvSpPr>
            <p:cNvPr id="64" name="Oval 63">
              <a:extLst>
                <a:ext uri="{FF2B5EF4-FFF2-40B4-BE49-F238E27FC236}">
                  <a16:creationId xmlns="" xmlns:a16="http://schemas.microsoft.com/office/drawing/2014/main" id="{0D6B711C-CC2A-45AE-A2BD-46B4ECA3D81C}"/>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C</a:t>
              </a:r>
              <a:endParaRPr lang="en-US" sz="3000" dirty="0">
                <a:latin typeface="+mj-lt"/>
              </a:endParaRPr>
            </a:p>
          </p:txBody>
        </p:sp>
      </p:grpSp>
      <p:grpSp>
        <p:nvGrpSpPr>
          <p:cNvPr id="65" name="Group 64">
            <a:extLst>
              <a:ext uri="{FF2B5EF4-FFF2-40B4-BE49-F238E27FC236}">
                <a16:creationId xmlns="" xmlns:a16="http://schemas.microsoft.com/office/drawing/2014/main" id="{E278C7C5-EAEF-4F1A-B3FB-29FCE054F0E0}"/>
              </a:ext>
            </a:extLst>
          </p:cNvPr>
          <p:cNvGrpSpPr/>
          <p:nvPr/>
        </p:nvGrpSpPr>
        <p:grpSpPr>
          <a:xfrm>
            <a:off x="4186052" y="2543280"/>
            <a:ext cx="2594606" cy="617268"/>
            <a:chOff x="1458731" y="6334162"/>
            <a:chExt cx="13782856" cy="1234536"/>
          </a:xfrm>
        </p:grpSpPr>
        <p:sp>
          <p:nvSpPr>
            <p:cNvPr id="66" name="Rectangle 65">
              <a:extLst>
                <a:ext uri="{FF2B5EF4-FFF2-40B4-BE49-F238E27FC236}">
                  <a16:creationId xmlns:mc="http://schemas.openxmlformats.org/markup-compatibility/2006" xmlns:a14="http://schemas.microsoft.com/office/drawing/2010/main" xmlns="" xmlns:a16="http://schemas.microsoft.com/office/drawing/2014/main" id="{C4F0F9CE-3F15-4D47-A2C9-5C6F65E0E3FB}"/>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en-US" sz="3000" dirty="0" smtClean="0"/>
                <a:t>2.</a:t>
              </a:r>
              <a:endParaRPr lang="vi-VN" sz="3000" dirty="0"/>
            </a:p>
          </p:txBody>
        </p:sp>
        <p:sp>
          <p:nvSpPr>
            <p:cNvPr id="68" name="Oval 67">
              <a:extLst>
                <a:ext uri="{FF2B5EF4-FFF2-40B4-BE49-F238E27FC236}">
                  <a16:creationId xmlns="" xmlns:a16="http://schemas.microsoft.com/office/drawing/2014/main" id="{17C2C013-2C1D-4DEE-A68B-FF23256FE92A}"/>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D</a:t>
              </a:r>
              <a:endParaRPr lang="en-US" sz="3000" dirty="0">
                <a:latin typeface="+mj-lt"/>
              </a:endParaRPr>
            </a:p>
          </p:txBody>
        </p:sp>
      </p:grpSp>
      <mc:AlternateContent xmlns:mc="http://schemas.openxmlformats.org/markup-compatibility/2006" xmlns:a14="http://schemas.microsoft.com/office/drawing/2010/main">
        <mc:Choice Requires="a14">
          <p:sp>
            <p:nvSpPr>
              <p:cNvPr id="4" name="Rectangle 3">
                <a:extLst>
                  <a:ext uri="{FF2B5EF4-FFF2-40B4-BE49-F238E27FC236}">
                    <a16:creationId xmlns="" xmlns:a16="http://schemas.microsoft.com/office/drawing/2014/main" id="{6E81807B-192F-4B93-BBF8-F8050A6F3D4B}"/>
                  </a:ext>
                </a:extLst>
              </p:cNvPr>
              <p:cNvSpPr/>
              <p:nvPr/>
            </p:nvSpPr>
            <p:spPr>
              <a:xfrm>
                <a:off x="509517" y="3628596"/>
                <a:ext cx="9588128" cy="865291"/>
              </a:xfrm>
              <a:prstGeom prst="rect">
                <a:avLst/>
              </a:prstGeom>
            </p:spPr>
            <p:txBody>
              <a:bodyPr wrap="square" lIns="45711" tIns="22855" rIns="45711" bIns="22855">
                <a:spAutoFit/>
              </a:bodyPr>
              <a:lstStyle/>
              <a:p>
                <a:pPr/>
                <a14:m>
                  <m:oMathPara xmlns:m="http://schemas.openxmlformats.org/officeDocument/2006/math">
                    <m:oMathParaPr>
                      <m:jc m:val="centerGroup"/>
                    </m:oMathParaPr>
                    <m:oMath xmlns:m="http://schemas.openxmlformats.org/officeDocument/2006/math">
                      <m:sSup>
                        <m:sSupPr>
                          <m:ctrlPr>
                            <a:rPr lang="en-US" sz="3200" b="1" i="1">
                              <a:latin typeface="Cambria Math"/>
                              <a:ea typeface="Times New Roman" panose="02020603050405020304" pitchFamily="18" charset="0"/>
                            </a:rPr>
                          </m:ctrlPr>
                        </m:sSupPr>
                        <m:e>
                          <m:r>
                            <a:rPr lang="en-US" sz="3200" b="1" i="1">
                              <a:latin typeface="Cambria Math" panose="02040503050406030204" pitchFamily="18" charset="0"/>
                              <a:ea typeface="Times New Roman" panose="02020603050405020304" pitchFamily="18" charset="0"/>
                            </a:rPr>
                            <m:t>𝒚</m:t>
                          </m:r>
                        </m:e>
                        <m:sup>
                          <m:r>
                            <a:rPr lang="en-US" sz="3200" b="1" i="1">
                              <a:latin typeface="Cambria Math" panose="02040503050406030204" pitchFamily="18" charset="0"/>
                              <a:ea typeface="Times New Roman" panose="02020603050405020304" pitchFamily="18" charset="0"/>
                            </a:rPr>
                            <m:t>′</m:t>
                          </m:r>
                        </m:sup>
                      </m:sSup>
                      <m:r>
                        <a:rPr lang="en-US" sz="3200" b="1" i="1">
                          <a:latin typeface="Cambria Math" panose="02040503050406030204" pitchFamily="18" charset="0"/>
                          <a:ea typeface="Times New Roman" panose="02020603050405020304" pitchFamily="18" charset="0"/>
                        </a:rPr>
                        <m:t>=</m:t>
                      </m:r>
                      <m:r>
                        <a:rPr lang="en-US" sz="3200" b="1" i="1">
                          <a:latin typeface="Cambria Math" panose="02040503050406030204" pitchFamily="18" charset="0"/>
                          <a:ea typeface="Times New Roman" panose="02020603050405020304" pitchFamily="18" charset="0"/>
                        </a:rPr>
                        <m:t>𝟎</m:t>
                      </m:r>
                      <m:r>
                        <a:rPr lang="en-US" sz="3200" b="1" i="1">
                          <a:latin typeface="Cambria Math" panose="02040503050406030204" pitchFamily="18" charset="0"/>
                          <a:ea typeface="Times New Roman" panose="02020603050405020304" pitchFamily="18" charset="0"/>
                        </a:rPr>
                        <m:t>⇔</m:t>
                      </m:r>
                      <m:r>
                        <a:rPr lang="en-US" sz="3200" b="1" i="1">
                          <a:latin typeface="Cambria Math" panose="02040503050406030204" pitchFamily="18" charset="0"/>
                          <a:ea typeface="Times New Roman" panose="02020603050405020304" pitchFamily="18" charset="0"/>
                        </a:rPr>
                        <m:t>𝟒</m:t>
                      </m:r>
                      <m:sSup>
                        <m:sSupPr>
                          <m:ctrlPr>
                            <a:rPr lang="en-US" sz="3200" b="1" i="1">
                              <a:latin typeface="Cambria Math"/>
                              <a:ea typeface="Times New Roman" panose="02020603050405020304" pitchFamily="18" charset="0"/>
                            </a:rPr>
                          </m:ctrlPr>
                        </m:sSupPr>
                        <m:e>
                          <m:r>
                            <a:rPr lang="en-US" sz="3200" b="1" i="1">
                              <a:latin typeface="Cambria Math" panose="02040503050406030204" pitchFamily="18" charset="0"/>
                              <a:ea typeface="Times New Roman" panose="02020603050405020304" pitchFamily="18" charset="0"/>
                            </a:rPr>
                            <m:t>𝒙</m:t>
                          </m:r>
                        </m:e>
                        <m:sup>
                          <m:r>
                            <a:rPr lang="en-US" sz="3200" b="1" i="1">
                              <a:latin typeface="Cambria Math" panose="02040503050406030204" pitchFamily="18" charset="0"/>
                              <a:ea typeface="Times New Roman" panose="02020603050405020304" pitchFamily="18" charset="0"/>
                            </a:rPr>
                            <m:t>𝟑</m:t>
                          </m:r>
                        </m:sup>
                      </m:sSup>
                      <m:r>
                        <a:rPr lang="en-US" sz="3200" b="1" i="1">
                          <a:latin typeface="Cambria Math" panose="02040503050406030204" pitchFamily="18" charset="0"/>
                          <a:ea typeface="Times New Roman" panose="02020603050405020304" pitchFamily="18" charset="0"/>
                        </a:rPr>
                        <m:t>−</m:t>
                      </m:r>
                      <m:r>
                        <a:rPr lang="en-US" sz="3200" b="1" i="1">
                          <a:latin typeface="Cambria Math" panose="02040503050406030204" pitchFamily="18" charset="0"/>
                          <a:ea typeface="Times New Roman" panose="02020603050405020304" pitchFamily="18" charset="0"/>
                        </a:rPr>
                        <m:t>𝟒</m:t>
                      </m:r>
                      <m:r>
                        <a:rPr lang="en-US" sz="3200" b="1" i="1">
                          <a:latin typeface="Cambria Math" panose="02040503050406030204" pitchFamily="18" charset="0"/>
                          <a:ea typeface="Times New Roman" panose="02020603050405020304" pitchFamily="18" charset="0"/>
                        </a:rPr>
                        <m:t>𝒙</m:t>
                      </m:r>
                      <m:r>
                        <a:rPr lang="en-US" sz="3200" b="1" i="1">
                          <a:latin typeface="Cambria Math" panose="02040503050406030204" pitchFamily="18" charset="0"/>
                          <a:ea typeface="Times New Roman" panose="02020603050405020304" pitchFamily="18" charset="0"/>
                        </a:rPr>
                        <m:t>=</m:t>
                      </m:r>
                      <m:r>
                        <a:rPr lang="en-US" sz="3200" b="1" i="1">
                          <a:latin typeface="Cambria Math" panose="02040503050406030204" pitchFamily="18" charset="0"/>
                          <a:ea typeface="Times New Roman" panose="02020603050405020304" pitchFamily="18" charset="0"/>
                        </a:rPr>
                        <m:t>𝟎</m:t>
                      </m:r>
                      <m:r>
                        <a:rPr lang="en-US" sz="3200" b="1" i="1">
                          <a:latin typeface="Cambria Math" panose="02040503050406030204" pitchFamily="18" charset="0"/>
                          <a:ea typeface="Times New Roman" panose="02020603050405020304" pitchFamily="18" charset="0"/>
                        </a:rPr>
                        <m:t>⇔</m:t>
                      </m:r>
                      <m:d>
                        <m:dPr>
                          <m:begChr m:val="["/>
                          <m:endChr m:val=""/>
                          <m:ctrlPr>
                            <a:rPr lang="en-US" sz="2800" b="1" i="1">
                              <a:latin typeface="Cambria Math"/>
                              <a:ea typeface="Times New Roman" panose="02020603050405020304" pitchFamily="18" charset="0"/>
                            </a:rPr>
                          </m:ctrlPr>
                        </m:dPr>
                        <m:e>
                          <m:eqArr>
                            <m:eqArrPr>
                              <m:ctrlPr>
                                <a:rPr lang="en-US" sz="2800" b="1" i="1">
                                  <a:latin typeface="Cambria Math"/>
                                  <a:ea typeface="Times New Roman" panose="02020603050405020304" pitchFamily="18" charset="0"/>
                                </a:rPr>
                              </m:ctrlPr>
                            </m:eqArrPr>
                            <m:e>
                              <m:r>
                                <a:rPr lang="en-US" sz="2800" b="1" i="1">
                                  <a:latin typeface="Cambria Math" panose="02040503050406030204" pitchFamily="18" charset="0"/>
                                  <a:ea typeface="Times New Roman" panose="02020603050405020304" pitchFamily="18" charset="0"/>
                                </a:rPr>
                                <m:t>&amp;</m:t>
                              </m:r>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𝟎</m:t>
                              </m:r>
                            </m:e>
                            <m:e>
                              <m:r>
                                <a:rPr lang="en-US" sz="2800" b="1" i="1">
                                  <a:latin typeface="Cambria Math" panose="02040503050406030204" pitchFamily="18" charset="0"/>
                                  <a:ea typeface="Times New Roman" panose="02020603050405020304" pitchFamily="18" charset="0"/>
                                </a:rPr>
                                <m:t>&amp;</m:t>
                              </m:r>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e>
                          </m:eqArr>
                        </m:e>
                      </m:d>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3000" dirty="0">
                  <a:latin typeface="Times New Roman" panose="02020603050405020304" pitchFamily="18"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xmlns="" xmlns:a14="http://schemas.microsoft.com/office/drawing/2010/main" id="{6E81807B-192F-4B93-BBF8-F8050A6F3D4B}"/>
                  </a:ext>
                </a:extLst>
              </p:cNvPr>
              <p:cNvSpPr>
                <a:spLocks noRot="1" noChangeAspect="1" noMove="1" noResize="1" noEditPoints="1" noAdjustHandles="1" noChangeArrowheads="1" noChangeShapeType="1" noTextEdit="1"/>
              </p:cNvSpPr>
              <p:nvPr/>
            </p:nvSpPr>
            <p:spPr>
              <a:xfrm>
                <a:off x="509517" y="3628596"/>
                <a:ext cx="9588128" cy="865291"/>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 xmlns:a16="http://schemas.microsoft.com/office/drawing/2014/main" id="{FFA23EFD-A483-4EA8-BDF9-5314E63BE06E}"/>
                  </a:ext>
                </a:extLst>
              </p:cNvPr>
              <p:cNvSpPr/>
              <p:nvPr/>
            </p:nvSpPr>
            <p:spPr>
              <a:xfrm>
                <a:off x="625355" y="4603971"/>
                <a:ext cx="11282045" cy="1403066"/>
              </a:xfrm>
              <a:prstGeom prst="rect">
                <a:avLst/>
              </a:prstGeom>
            </p:spPr>
            <p:txBody>
              <a:bodyPr wrap="none" lIns="45711" tIns="22855" rIns="45711" bIns="22855">
                <a:spAutoFit/>
              </a:bodyPr>
              <a:lstStyle/>
              <a:p>
                <a:pPr/>
                <a14:m>
                  <m:oMathPara xmlns:m="http://schemas.openxmlformats.org/officeDocument/2006/math">
                    <m:oMathParaPr>
                      <m:jc m:val="centerGroup"/>
                    </m:oMathParaPr>
                    <m:oMath xmlns:m="http://schemas.openxmlformats.org/officeDocument/2006/math">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H</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à</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m</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s</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ố đã </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cho</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l</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à </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h</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à</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m</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b</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ậ</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4 </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tr</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ù</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ng</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ph</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ươ</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ng</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ó </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h</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ệ </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s</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ố </m:t>
                      </m:r>
                      <m:r>
                        <a:rPr lang="en-US" sz="2800" b="1" i="1">
                          <a:latin typeface="Cambria Math" panose="02040503050406030204" pitchFamily="18" charset="0"/>
                          <a:ea typeface="Times New Roman" panose="02020603050405020304" pitchFamily="18" charset="0"/>
                        </a:rPr>
                        <m:t>𝒂</m:t>
                      </m:r>
                      <m:r>
                        <a:rPr lang="en-US" sz="2800" b="1" i="1">
                          <a:latin typeface="Cambria Math" panose="02040503050406030204" pitchFamily="18" charset="0"/>
                          <a:ea typeface="Times New Roman" panose="02020603050405020304" pitchFamily="18" charset="0"/>
                        </a:rPr>
                        <m:t>&gt;</m:t>
                      </m:r>
                      <m:r>
                        <a:rPr lang="en-US" sz="2800" b="1" i="1">
                          <a:latin typeface="Cambria Math" panose="02040503050406030204" pitchFamily="18" charset="0"/>
                          <a:ea typeface="Times New Roman" panose="02020603050405020304" pitchFamily="18" charset="0"/>
                        </a:rPr>
                        <m:t>𝟎</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n</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ê</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n</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ó 3 đ</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i</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ể</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m</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oMath>
                  </m:oMathPara>
                </a14:m>
                <a:endParaRPr lang="en-US" sz="28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ự</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tr</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ị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tuy</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nhi</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ê</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n</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ti</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ế</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p</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tuy</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ế</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n</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song</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song</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v</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ớ</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i</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tr</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ụ</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ho</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à</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nh</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t</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ạ</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i</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2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đ</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i</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ể</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m</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oMath>
                  </m:oMathPara>
                </a14:m>
                <a:endParaRPr lang="en-US" sz="28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ự</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ti</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ể</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u</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l</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à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tr</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ù</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ng</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nhau</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n</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ê</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n</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ó </m:t>
                      </m:r>
                      <m:r>
                        <a:rPr lang="en-US" sz="2800" b="1" i="1">
                          <a:latin typeface="Cambria Math" panose="02040503050406030204" pitchFamily="18" charset="0"/>
                          <a:ea typeface="Times New Roman" panose="02020603050405020304" pitchFamily="18" charset="0"/>
                        </a:rPr>
                        <m:t>𝟐</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ti</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ế</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p</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tuy</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ế</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n</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tho</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ả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m</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ã</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n</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y</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ê</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u</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ầ</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u</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b</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à</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i</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to</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á</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n</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2800" dirty="0"/>
              </a:p>
            </p:txBody>
          </p:sp>
        </mc:Choice>
        <mc:Fallback xmlns="">
          <p:sp>
            <p:nvSpPr>
              <p:cNvPr id="13" name="Rectangle 12">
                <a:extLst>
                  <a:ext uri="{FF2B5EF4-FFF2-40B4-BE49-F238E27FC236}">
                    <a16:creationId xmlns:a16="http://schemas.microsoft.com/office/drawing/2014/main" xmlns="" xmlns:a14="http://schemas.microsoft.com/office/drawing/2010/main" id="{FFA23EFD-A483-4EA8-BDF9-5314E63BE06E}"/>
                  </a:ext>
                </a:extLst>
              </p:cNvPr>
              <p:cNvSpPr>
                <a:spLocks noRot="1" noChangeAspect="1" noMove="1" noResize="1" noEditPoints="1" noAdjustHandles="1" noChangeArrowheads="1" noChangeShapeType="1" noTextEdit="1"/>
              </p:cNvSpPr>
              <p:nvPr/>
            </p:nvSpPr>
            <p:spPr>
              <a:xfrm>
                <a:off x="625355" y="4603971"/>
                <a:ext cx="11282045" cy="1403066"/>
              </a:xfrm>
              <a:prstGeom prst="rect">
                <a:avLst/>
              </a:prstGeom>
              <a:blipFill rotWithShape="1">
                <a:blip r:embed="rId7"/>
                <a:stretch>
                  <a:fillRect/>
                </a:stretch>
              </a:blipFill>
            </p:spPr>
            <p:txBody>
              <a:bodyPr/>
              <a:lstStyle/>
              <a:p>
                <a:r>
                  <a:rPr lang="en-US">
                    <a:noFill/>
                  </a:rPr>
                  <a:t> </a:t>
                </a:r>
              </a:p>
            </p:txBody>
          </p:sp>
        </mc:Fallback>
      </mc:AlternateContent>
      <p:sp>
        <p:nvSpPr>
          <p:cNvPr id="50" name="Oval 49">
            <a:extLst>
              <a:ext uri="{FF2B5EF4-FFF2-40B4-BE49-F238E27FC236}">
                <a16:creationId xmlns="" xmlns:a16="http://schemas.microsoft.com/office/drawing/2014/main" id="{7A1FE18B-C8C5-48C4-8B1B-CCAC07DD4678}"/>
              </a:ext>
            </a:extLst>
          </p:cNvPr>
          <p:cNvSpPr/>
          <p:nvPr/>
        </p:nvSpPr>
        <p:spPr>
          <a:xfrm>
            <a:off x="4227546" y="2617106"/>
            <a:ext cx="379773" cy="500266"/>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en-US" sz="3000" b="1" dirty="0">
                <a:latin typeface="+mj-lt"/>
                <a:ea typeface="Tahoma" pitchFamily="34" charset="0"/>
                <a:cs typeface="Tahoma" pitchFamily="34" charset="0"/>
              </a:rPr>
              <a:t>D</a:t>
            </a:r>
            <a:endParaRPr lang="en-US" sz="3000" dirty="0">
              <a:latin typeface="+mj-lt"/>
            </a:endParaRPr>
          </a:p>
        </p:txBody>
      </p:sp>
      <p:pic>
        <p:nvPicPr>
          <p:cNvPr id="51" name="Picture 50"/>
          <p:cNvPicPr>
            <a:picLocks noChangeAspect="1"/>
          </p:cNvPicPr>
          <p:nvPr/>
        </p:nvPicPr>
        <p:blipFill>
          <a:blip r:embed="rId8"/>
          <a:stretch>
            <a:fillRect/>
          </a:stretch>
        </p:blipFill>
        <p:spPr>
          <a:xfrm>
            <a:off x="8572500" y="769713"/>
            <a:ext cx="3534486" cy="3096825"/>
          </a:xfrm>
          <a:prstGeom prst="rect">
            <a:avLst/>
          </a:prstGeom>
        </p:spPr>
      </p:pic>
    </p:spTree>
    <p:extLst>
      <p:ext uri="{BB962C8B-B14F-4D97-AF65-F5344CB8AC3E}">
        <p14:creationId xmlns:p14="http://schemas.microsoft.com/office/powerpoint/2010/main" val="208556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500"/>
                                        <p:tgtEl>
                                          <p:spTgt spid="46"/>
                                        </p:tgtEl>
                                      </p:cBhvr>
                                    </p:animEffect>
                                  </p:childTnLst>
                                </p:cTn>
                              </p:par>
                              <p:par>
                                <p:cTn id="11" presetID="22" presetClass="entr" presetSubtype="8"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par>
                                <p:cTn id="14" presetID="22" presetClass="entr" presetSubtype="8"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left)">
                                      <p:cBhvr>
                                        <p:cTn id="16" dur="500"/>
                                        <p:tgtEl>
                                          <p:spTgt spid="6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left)">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left)">
                                      <p:cBhvr>
                                        <p:cTn id="36" dur="500"/>
                                        <p:tgtEl>
                                          <p:spTgt spid="5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left)">
                                      <p:cBhvr>
                                        <p:cTn id="4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 grpId="0"/>
      <p:bldP spid="13"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47057" y="2653532"/>
            <a:ext cx="11964512" cy="4059264"/>
            <a:chOff x="184495" y="3636271"/>
            <a:chExt cx="11834900" cy="4481562"/>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 name="Group 5"/>
            <p:cNvGrpSpPr/>
            <p:nvPr/>
          </p:nvGrpSpPr>
          <p:grpSpPr>
            <a:xfrm>
              <a:off x="203200" y="3636271"/>
              <a:ext cx="2342698" cy="611632"/>
              <a:chOff x="1275608" y="6239450"/>
              <a:chExt cx="4592537" cy="1111307"/>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2" y="6239450"/>
                <a:ext cx="2782661" cy="1111307"/>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45025"/>
            <a:ext cx="12158434" cy="1344147"/>
            <a:chOff x="534987" y="1869705"/>
            <a:chExt cx="23719158"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539496" y="1653394"/>
                  <a:ext cx="2267847"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a:solidFill>
                        <a:schemeClr val="bg1"/>
                      </a:solidFill>
                      <a:latin typeface="Tahoma" pitchFamily="34" charset="0"/>
                      <a:cs typeface="Tahoma" pitchFamily="34" charset="0"/>
                    </a:rPr>
                    <a:t>Câu 6</a:t>
                  </a:r>
                </a:p>
              </p:txBody>
            </p:sp>
          </p:grpSp>
        </p:grpSp>
        <mc:AlternateContent xmlns:mc="http://schemas.openxmlformats.org/markup-compatibility/2006" xmlns:a14="http://schemas.microsoft.com/office/drawing/2010/main">
          <mc:Choice Requires="a14">
            <p:sp>
              <p:nvSpPr>
                <p:cNvPr id="23" name="Rectangle 22"/>
                <p:cNvSpPr/>
                <p:nvPr/>
              </p:nvSpPr>
              <p:spPr>
                <a:xfrm>
                  <a:off x="3682433" y="1933279"/>
                  <a:ext cx="20571712" cy="20762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ctr" fontAlgn="base">
                    <a:buClr>
                      <a:srgbClr val="0000FF"/>
                    </a:buClr>
                    <a:tabLst>
                      <a:tab pos="629826" algn="l"/>
                    </a:tabLs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Có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nhiêu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thuộc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b="1" i="1">
                          <a:latin typeface="Cambria Math" panose="02040503050406030204" pitchFamily="18" charset="0"/>
                          <a:ea typeface="Times New Roman" panose="02020603050405020304" pitchFamily="18" charset="0"/>
                        </a:rPr>
                        <m:t>𝒚</m:t>
                      </m:r>
                      <m:r>
                        <a:rPr lang="en-US" sz="2800" b="1" i="1">
                          <a:latin typeface="Cambria Math" panose="02040503050406030204" pitchFamily="18" charset="0"/>
                          <a:ea typeface="Times New Roman" panose="02020603050405020304" pitchFamily="18" charset="0"/>
                        </a:rPr>
                        <m:t>=</m:t>
                      </m:r>
                      <m:f>
                        <m:fPr>
                          <m:ctrlPr>
                            <a:rPr lang="en-US" sz="2800" b="1" i="1">
                              <a:latin typeface="Cambria Math"/>
                              <a:ea typeface="Times New Roman" panose="02020603050405020304" pitchFamily="18" charset="0"/>
                            </a:rPr>
                          </m:ctrlPr>
                        </m:fPr>
                        <m:num>
                          <m:r>
                            <a:rPr lang="en-US" sz="2800" b="1" i="1">
                              <a:latin typeface="Cambria Math" panose="02040503050406030204" pitchFamily="18" charset="0"/>
                              <a:ea typeface="Times New Roman" panose="02020603050405020304" pitchFamily="18" charset="0"/>
                            </a:rPr>
                            <m:t>𝟐</m:t>
                          </m:r>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num>
                        <m:den>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den>
                      </m:f>
                    </m:oMath>
                  </a14:m>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thỏa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mãn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hệ</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b="1" i="1">
                          <a:latin typeface="Cambria Math" panose="02040503050406030204" pitchFamily="18" charset="0"/>
                          <a:ea typeface="Times New Roman" panose="02020603050405020304" pitchFamily="18" charset="0"/>
                        </a:rPr>
                        <m:t>𝟐𝟎𝟏𝟖</m:t>
                      </m:r>
                    </m:oMath>
                  </a14:m>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682433" y="1933279"/>
                  <a:ext cx="20571712" cy="2076203"/>
                </a:xfrm>
                <a:prstGeom prst="rect">
                  <a:avLst/>
                </a:prstGeom>
                <a:blipFill rotWithShape="1">
                  <a:blip r:embed="rId3"/>
                  <a:stretch>
                    <a:fillRect b="-88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247182" y="1501340"/>
            <a:ext cx="11838141" cy="1253457"/>
            <a:chOff x="247181" y="1501340"/>
            <a:chExt cx="11838141" cy="1253457"/>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4" name="TextBox 53"/>
                  <p:cNvSpPr txBox="1"/>
                  <p:nvPr/>
                </p:nvSpPr>
                <p:spPr>
                  <a:xfrm>
                    <a:off x="6108332" y="1732392"/>
                    <a:ext cx="2280848" cy="5150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a:latin typeface="Cambria Math"/>
                            </a:rPr>
                            <m:t>1</m:t>
                          </m:r>
                          <m:r>
                            <m:rPr>
                              <m:nor/>
                            </m:rPr>
                            <a:rPr lang="vi-VN" sz="3000" dirty="0"/>
                            <m:t>.</m:t>
                          </m:r>
                        </m:oMath>
                      </m:oMathPara>
                    </a14:m>
                    <a:endParaRPr lang="en-US" sz="3000" dirty="0"/>
                  </a:p>
                </p:txBody>
              </p:sp>
            </mc:Choice>
            <mc:Fallback xmlns="">
              <p:sp>
                <p:nvSpPr>
                  <p:cNvPr id="54" name="TextBox 53"/>
                  <p:cNvSpPr txBox="1">
                    <a:spLocks noRot="1" noChangeAspect="1" noMove="1" noResize="1" noEditPoints="1" noAdjustHandles="1" noChangeArrowheads="1" noChangeShapeType="1" noTextEdit="1"/>
                  </p:cNvSpPr>
                  <p:nvPr/>
                </p:nvSpPr>
                <p:spPr>
                  <a:xfrm>
                    <a:off x="6108332" y="1732392"/>
                    <a:ext cx="2280848" cy="515019"/>
                  </a:xfrm>
                  <a:prstGeom prst="rect">
                    <a:avLst/>
                  </a:prstGeom>
                  <a:blipFill rotWithShape="1">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8" name="TextBox 57"/>
                  <p:cNvSpPr txBox="1"/>
                  <p:nvPr/>
                </p:nvSpPr>
                <p:spPr>
                  <a:xfrm>
                    <a:off x="5978841" y="1767772"/>
                    <a:ext cx="2280848" cy="5150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dirty="0">
                              <a:latin typeface="Cambria Math"/>
                            </a:rPr>
                            <m:t>2</m:t>
                          </m:r>
                          <m:r>
                            <m:rPr>
                              <m:nor/>
                            </m:rPr>
                            <a:rPr lang="vi-VN" sz="3000" dirty="0"/>
                            <m:t>.</m:t>
                          </m:r>
                        </m:oMath>
                      </m:oMathPara>
                    </a14:m>
                    <a:endParaRPr lang="en-US" sz="30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978841" y="1767772"/>
                    <a:ext cx="2280848" cy="515019"/>
                  </a:xfrm>
                  <a:prstGeom prst="rect">
                    <a:avLst/>
                  </a:prstGeom>
                  <a:blipFill rotWithShape="1">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48" name="TextBox 47"/>
                  <p:cNvSpPr txBox="1"/>
                  <p:nvPr/>
                </p:nvSpPr>
                <p:spPr>
                  <a:xfrm>
                    <a:off x="6123623" y="1753409"/>
                    <a:ext cx="2280848" cy="515018"/>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m:rPr>
                              <m:nor/>
                            </m:rPr>
                            <a:rPr lang="en-US" sz="3000" b="0" i="1" dirty="0" smtClean="0"/>
                            <m:t>V</m:t>
                          </m:r>
                          <m:r>
                            <m:rPr>
                              <m:nor/>
                            </m:rPr>
                            <a:rPr lang="en-US" sz="3000" b="0" i="1" dirty="0" smtClean="0"/>
                            <m:t>ô </m:t>
                          </m:r>
                          <m:r>
                            <m:rPr>
                              <m:nor/>
                            </m:rPr>
                            <a:rPr lang="en-US" sz="3000" b="0" i="1" dirty="0" smtClean="0"/>
                            <m:t>s</m:t>
                          </m:r>
                          <m:r>
                            <m:rPr>
                              <m:nor/>
                            </m:rPr>
                            <a:rPr lang="en-US" sz="3000" b="0" i="1" dirty="0" smtClean="0"/>
                            <m:t>ố</m:t>
                          </m:r>
                          <m:r>
                            <m:rPr>
                              <m:nor/>
                            </m:rPr>
                            <a:rPr lang="vi-VN" sz="3000" dirty="0"/>
                            <m:t>.</m:t>
                          </m:r>
                        </m:oMath>
                      </m:oMathPara>
                    </a14:m>
                    <a:endParaRPr lang="en-US" sz="30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123623" y="1753409"/>
                    <a:ext cx="2280848" cy="515018"/>
                  </a:xfrm>
                  <a:prstGeom prst="rect">
                    <a:avLst/>
                  </a:prstGeom>
                  <a:blipFill rotWithShape="1">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1" y="1501345"/>
              <a:ext cx="3090381" cy="1253452"/>
              <a:chOff x="5537206" y="1557992"/>
              <a:chExt cx="3079904" cy="1165260"/>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2" name="TextBox 61"/>
                  <p:cNvSpPr txBox="1"/>
                  <p:nvPr/>
                </p:nvSpPr>
                <p:spPr>
                  <a:xfrm>
                    <a:off x="6078059" y="1779051"/>
                    <a:ext cx="2493487" cy="94420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a:latin typeface="Cambria Math"/>
                            </a:rPr>
                            <m:t>0</m:t>
                          </m:r>
                          <m:r>
                            <m:rPr>
                              <m:nor/>
                            </m:rPr>
                            <a:rPr lang="vi-VN" sz="3000" dirty="0"/>
                            <m:t>.</m:t>
                          </m:r>
                        </m:oMath>
                      </m:oMathPara>
                    </a14:m>
                    <a:endParaRPr lang="en-US" sz="3000" dirty="0"/>
                  </a:p>
                  <a:p>
                    <a:endParaRPr lang="en-US" sz="30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078059" y="1779051"/>
                    <a:ext cx="2493487" cy="944201"/>
                  </a:xfrm>
                  <a:prstGeom prst="rect">
                    <a:avLst/>
                  </a:prstGeom>
                  <a:blipFill rotWithShape="1">
                    <a:blip r:embed="rId7"/>
                    <a:stretch>
                      <a:fillRect/>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mc:AlternateContent xmlns:mc="http://schemas.openxmlformats.org/markup-compatibility/2006" xmlns:a14="http://schemas.microsoft.com/office/drawing/2010/main">
        <mc:Choice Requires="a14">
          <p:sp>
            <p:nvSpPr>
              <p:cNvPr id="17" name="Rectangle 16"/>
              <p:cNvSpPr/>
              <p:nvPr/>
            </p:nvSpPr>
            <p:spPr>
              <a:xfrm>
                <a:off x="489782" y="3246598"/>
                <a:ext cx="11458054" cy="3389764"/>
              </a:xfrm>
              <a:prstGeom prst="rect">
                <a:avLst/>
              </a:prstGeom>
            </p:spPr>
            <p:txBody>
              <a:bodyPr wrap="none" lIns="45711" tIns="22855" rIns="45711" bIns="22855">
                <a:spAutoFit/>
              </a:bodyPr>
              <a:lstStyle/>
              <a:p>
                <a:pPr/>
                <a14:m>
                  <m:oMathPara xmlns:m="http://schemas.openxmlformats.org/officeDocument/2006/math">
                    <m:oMathParaPr>
                      <m:jc m:val="centerGroup"/>
                    </m:oMathParaPr>
                    <m:oMath xmlns:m="http://schemas.openxmlformats.org/officeDocument/2006/math">
                      <m:sSub>
                        <m:sSubPr>
                          <m:ctrlPr>
                            <a:rPr lang="vi-VN" sz="2800" i="1" smtClean="0">
                              <a:latin typeface="Cambria Math"/>
                            </a:rPr>
                          </m:ctrlPr>
                        </m:sSubPr>
                        <m:e>
                          <m:eqArr>
                            <m:eqArrPr>
                              <m:ctrlPr>
                                <a:rPr lang="fr-FR" sz="2800" b="1" i="1" dirty="0">
                                  <a:latin typeface="Cambria Math"/>
                                  <a:ea typeface="Times New Roman" panose="02020603050405020304" pitchFamily="18" charset="0"/>
                                  <a:cs typeface="Times New Roman" panose="02020603050405020304" pitchFamily="18" charset="0"/>
                                </a:rPr>
                              </m:ctrlPr>
                            </m:eqArrPr>
                            <m:e>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T</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ậ</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p</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x</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á</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c</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 đị</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nh</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 </m:t>
                              </m:r>
                              <m:r>
                                <a:rPr lang="en-US" sz="2800" b="1" i="1">
                                  <a:latin typeface="Cambria Math" panose="02040503050406030204" pitchFamily="18" charset="0"/>
                                  <a:ea typeface="Times New Roman" panose="02020603050405020304" pitchFamily="18" charset="0"/>
                                </a:rPr>
                                <m:t>𝑫</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ℝ</m:t>
                              </m:r>
                              <m:r>
                                <a:rPr lang="en-US" sz="2800" b="1" i="1">
                                  <a:latin typeface="Cambria Math" panose="02040503050406030204" pitchFamily="18" charset="0"/>
                                  <a:ea typeface="Times New Roman" panose="02020603050405020304" pitchFamily="18" charset="0"/>
                                </a:rPr>
                                <m:t>\</m:t>
                              </m:r>
                              <m:d>
                                <m:dPr>
                                  <m:begChr m:val="{"/>
                                  <m:endChr m:val="}"/>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𝟏</m:t>
                                  </m:r>
                                </m:e>
                              </m:d>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m:t>
                              </m:r>
                              <m:r>
                                <a:rPr lang="en-US" sz="2800" b="1" i="1" smtClean="0">
                                  <a:latin typeface="Cambria Math"/>
                                  <a:ea typeface="Times New Roman" panose="02020603050405020304" pitchFamily="18" charset="0"/>
                                </a:rPr>
                                <m:t> </m:t>
                              </m:r>
                            </m:e>
                            <m:e>
                              <m:sSup>
                                <m:sSupPr>
                                  <m:ctrlPr>
                                    <a:rPr lang="en-US" sz="2800" b="1" i="1">
                                      <a:latin typeface="Cambria Math"/>
                                      <a:ea typeface="Times New Roman" panose="02020603050405020304" pitchFamily="18" charset="0"/>
                                    </a:rPr>
                                  </m:ctrlPr>
                                </m:sSupPr>
                                <m:e>
                                  <m:r>
                                    <a:rPr lang="en-US" sz="2800" b="1" i="1">
                                      <a:latin typeface="Cambria Math" panose="02040503050406030204" pitchFamily="18" charset="0"/>
                                      <a:ea typeface="Times New Roman" panose="02020603050405020304" pitchFamily="18" charset="0"/>
                                    </a:rPr>
                                    <m:t>𝒚</m:t>
                                  </m:r>
                                </m:e>
                                <m:sup>
                                  <m:r>
                                    <a:rPr lang="en-US" sz="2800" b="1" i="1">
                                      <a:latin typeface="Cambria Math" panose="02040503050406030204" pitchFamily="18" charset="0"/>
                                      <a:ea typeface="Times New Roman" panose="02020603050405020304" pitchFamily="18" charset="0"/>
                                    </a:rPr>
                                    <m:t>′</m:t>
                                  </m:r>
                                </m:sup>
                              </m:sSup>
                              <m:r>
                                <a:rPr lang="en-US" sz="2800" b="1" i="1">
                                  <a:latin typeface="Cambria Math" panose="02040503050406030204" pitchFamily="18" charset="0"/>
                                  <a:ea typeface="Times New Roman" panose="02020603050405020304" pitchFamily="18" charset="0"/>
                                </a:rPr>
                                <m:t>=</m:t>
                              </m:r>
                              <m:f>
                                <m:fPr>
                                  <m:ctrlPr>
                                    <a:rPr lang="en-US" sz="2800" b="1" i="1">
                                      <a:latin typeface="Cambria Math"/>
                                      <a:ea typeface="Times New Roman" panose="02020603050405020304" pitchFamily="18" charset="0"/>
                                    </a:rPr>
                                  </m:ctrlPr>
                                </m:fPr>
                                <m:num>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num>
                                <m:den>
                                  <m:sSup>
                                    <m:sSupPr>
                                      <m:ctrlPr>
                                        <a:rPr lang="en-US" sz="2800" b="1" i="1">
                                          <a:latin typeface="Cambria Math"/>
                                          <a:ea typeface="Times New Roman" panose="02020603050405020304" pitchFamily="18" charset="0"/>
                                        </a:rPr>
                                      </m:ctrlPr>
                                    </m:sSupPr>
                                    <m:e>
                                      <m:d>
                                        <m:dPr>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e>
                                      </m:d>
                                    </m:e>
                                    <m:sup>
                                      <m:r>
                                        <a:rPr lang="en-US" sz="2800" b="1" i="1">
                                          <a:latin typeface="Cambria Math" panose="02040503050406030204" pitchFamily="18" charset="0"/>
                                          <a:ea typeface="Times New Roman" panose="02020603050405020304" pitchFamily="18" charset="0"/>
                                        </a:rPr>
                                        <m:t>𝟐</m:t>
                                      </m:r>
                                    </m:sup>
                                  </m:sSup>
                                </m:den>
                              </m:f>
                              <m:r>
                                <a:rPr lang="en-US" sz="2800" b="1" i="1">
                                  <a:latin typeface="Cambria Math" panose="02040503050406030204" pitchFamily="18" charset="0"/>
                                  <a:ea typeface="Times New Roman" panose="02020603050405020304" pitchFamily="18" charset="0"/>
                                </a:rPr>
                                <m:t>&lt;</m:t>
                              </m:r>
                              <m:r>
                                <a:rPr lang="en-US" sz="2800" b="1" i="1">
                                  <a:latin typeface="Cambria Math" panose="02040503050406030204" pitchFamily="18" charset="0"/>
                                  <a:ea typeface="Times New Roman" panose="02020603050405020304" pitchFamily="18" charset="0"/>
                                </a:rPr>
                                <m:t>𝟎</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e>
                            <m:e>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H</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ệ </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s</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ố </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g</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ó</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c</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ti</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ế</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p</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tuy</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ế</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n</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t</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ạ</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i</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 đ</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i</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ể</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m</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 </m:t>
                              </m:r>
                              <m:sSub>
                                <m:sSubPr>
                                  <m:ctrlPr>
                                    <a:rPr lang="en-US" sz="2800" b="1" i="1">
                                      <a:latin typeface="Cambria Math"/>
                                      <a:ea typeface="Times New Roman" panose="02020603050405020304" pitchFamily="18" charset="0"/>
                                    </a:rPr>
                                  </m:ctrlPr>
                                </m:sSubPr>
                                <m:e>
                                  <m:r>
                                    <a:rPr lang="en-US" sz="2800" b="1" i="1">
                                      <a:latin typeface="Cambria Math" panose="02040503050406030204" pitchFamily="18" charset="0"/>
                                      <a:ea typeface="Times New Roman" panose="02020603050405020304" pitchFamily="18" charset="0"/>
                                    </a:rPr>
                                    <m:t>𝒙</m:t>
                                  </m:r>
                                </m:e>
                                <m:sub>
                                  <m:r>
                                    <a:rPr lang="en-US" sz="2800" b="1" i="1">
                                      <a:latin typeface="Cambria Math" panose="02040503050406030204" pitchFamily="18" charset="0"/>
                                      <a:ea typeface="Times New Roman" panose="02020603050405020304" pitchFamily="18" charset="0"/>
                                    </a:rPr>
                                    <m:t>𝟎</m:t>
                                  </m:r>
                                </m:sub>
                              </m:sSub>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m:t>tr</m:t>
                              </m:r>
                              <m:r>
                                <m:rPr>
                                  <m:nor/>
                                </m:rP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m:t>ê</m:t>
                              </m:r>
                              <m:r>
                                <m:rPr>
                                  <m:nor/>
                                </m:rP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m:t>n</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m:t>đ</m:t>
                              </m:r>
                              <m:r>
                                <m:rPr>
                                  <m:nor/>
                                </m:rP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m:t>th</m:t>
                              </m:r>
                              <m:r>
                                <m:rPr>
                                  <m:nor/>
                                </m:rP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m:t>ị </m:t>
                              </m:r>
                              <m:r>
                                <m:rPr>
                                  <m:nor/>
                                </m:rP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m:t>b</m:t>
                              </m:r>
                              <m:r>
                                <m:rPr>
                                  <m:nor/>
                                </m:rP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m:t>ằ</m:t>
                              </m:r>
                              <m:r>
                                <m:rPr>
                                  <m:nor/>
                                </m:rP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m:t>ng</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 2018</m:t>
                              </m:r>
                              <m:r>
                                <m:rPr>
                                  <m:nor/>
                                </m:rPr>
                                <a:rPr lang="en-US" sz="2800" b="1" dirty="0">
                                  <a:ea typeface="Times New Roman" panose="02020603050405020304" pitchFamily="18" charset="0"/>
                                </a:rPr>
                                <m:t> </m:t>
                              </m:r>
                              <m:r>
                                <a:rPr lang="en-US" sz="2800" b="1" i="1">
                                  <a:latin typeface="Cambria Math" panose="02040503050406030204" pitchFamily="18" charset="0"/>
                                  <a:ea typeface="Times New Roman" panose="02020603050405020304" pitchFamily="18" charset="0"/>
                                </a:rPr>
                                <m:t>⇔</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 </m:t>
                              </m:r>
                              <m:sSup>
                                <m:sSupPr>
                                  <m:ctrlPr>
                                    <a:rPr lang="en-US" sz="2800" b="1" i="1">
                                      <a:latin typeface="Cambria Math"/>
                                      <a:ea typeface="Times New Roman" panose="02020603050405020304" pitchFamily="18" charset="0"/>
                                    </a:rPr>
                                  </m:ctrlPr>
                                </m:sSupPr>
                                <m:e>
                                  <m:r>
                                    <a:rPr lang="en-US" sz="2800" b="1" i="1">
                                      <a:latin typeface="Cambria Math" panose="02040503050406030204" pitchFamily="18" charset="0"/>
                                      <a:ea typeface="Times New Roman" panose="02020603050405020304" pitchFamily="18" charset="0"/>
                                    </a:rPr>
                                    <m:t>𝒚</m:t>
                                  </m:r>
                                </m:e>
                                <m:sup>
                                  <m:r>
                                    <a:rPr lang="en-US" sz="2800" b="1" i="1">
                                      <a:latin typeface="Cambria Math" panose="02040503050406030204" pitchFamily="18" charset="0"/>
                                      <a:ea typeface="Times New Roman" panose="02020603050405020304" pitchFamily="18" charset="0"/>
                                    </a:rPr>
                                    <m:t>′</m:t>
                                  </m:r>
                                </m:sup>
                              </m:sSup>
                              <m:d>
                                <m:dPr>
                                  <m:ctrlPr>
                                    <a:rPr lang="en-US" sz="2800" b="1" i="1">
                                      <a:latin typeface="Cambria Math"/>
                                      <a:ea typeface="Times New Roman" panose="02020603050405020304" pitchFamily="18" charset="0"/>
                                    </a:rPr>
                                  </m:ctrlPr>
                                </m:dPr>
                                <m:e>
                                  <m:sSub>
                                    <m:sSubPr>
                                      <m:ctrlPr>
                                        <a:rPr lang="en-US" sz="2800" b="1" i="1">
                                          <a:latin typeface="Cambria Math"/>
                                          <a:ea typeface="Times New Roman" panose="02020603050405020304" pitchFamily="18" charset="0"/>
                                        </a:rPr>
                                      </m:ctrlPr>
                                    </m:sSubPr>
                                    <m:e>
                                      <m:r>
                                        <a:rPr lang="en-US" sz="2800" b="1" i="1">
                                          <a:latin typeface="Cambria Math" panose="02040503050406030204" pitchFamily="18" charset="0"/>
                                          <a:ea typeface="Times New Roman" panose="02020603050405020304" pitchFamily="18" charset="0"/>
                                        </a:rPr>
                                        <m:t>𝒙</m:t>
                                      </m:r>
                                    </m:e>
                                    <m:sub>
                                      <m:r>
                                        <a:rPr lang="en-US" sz="2800" b="1" i="1">
                                          <a:latin typeface="Cambria Math" panose="02040503050406030204" pitchFamily="18" charset="0"/>
                                          <a:ea typeface="Times New Roman" panose="02020603050405020304" pitchFamily="18" charset="0"/>
                                        </a:rPr>
                                        <m:t>𝟎</m:t>
                                      </m:r>
                                    </m:sub>
                                  </m:sSub>
                                </m:e>
                              </m:d>
                              <m:r>
                                <a:rPr lang="en-US" sz="2800" b="1" i="1">
                                  <a:latin typeface="Cambria Math" panose="02040503050406030204" pitchFamily="18" charset="0"/>
                                  <a:ea typeface="Times New Roman" panose="02020603050405020304" pitchFamily="18" charset="0"/>
                                </a:rPr>
                                <m:t>=</m:t>
                              </m:r>
                              <m:r>
                                <a:rPr lang="en-US" sz="2800" b="1" i="1" smtClean="0">
                                  <a:latin typeface="Cambria Math"/>
                                  <a:ea typeface="Times New Roman" panose="02020603050405020304" pitchFamily="18" charset="0"/>
                                </a:rPr>
                                <m:t>𝟐</m:t>
                              </m:r>
                              <m:r>
                                <m:rPr>
                                  <m:nor/>
                                </m:rPr>
                                <a:rPr lang="en-US" sz="2800" b="1" i="0" smtClean="0">
                                  <a:latin typeface="Cambria Math"/>
                                  <a:ea typeface="Times New Roman" panose="02020603050405020304" pitchFamily="18" charset="0"/>
                                </a:rPr>
                                <m:t>018</m:t>
                              </m:r>
                            </m:e>
                            <m:e>
                              <m:r>
                                <a:rPr lang="en-US" sz="2800" b="1" i="1">
                                  <a:latin typeface="Cambria Math" panose="02040503050406030204" pitchFamily="18" charset="0"/>
                                  <a:ea typeface="Times New Roman" panose="02020603050405020304" pitchFamily="18" charset="0"/>
                                </a:rPr>
                                <m:t>⇔</m:t>
                              </m:r>
                              <m:f>
                                <m:fPr>
                                  <m:ctrlPr>
                                    <a:rPr lang="en-US" sz="2800" b="1" i="1">
                                      <a:latin typeface="Cambria Math"/>
                                      <a:ea typeface="Times New Roman" panose="02020603050405020304" pitchFamily="18" charset="0"/>
                                    </a:rPr>
                                  </m:ctrlPr>
                                </m:fPr>
                                <m:num>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num>
                                <m:den>
                                  <m:sSup>
                                    <m:sSupPr>
                                      <m:ctrlPr>
                                        <a:rPr lang="en-US" sz="2800" b="1" i="1">
                                          <a:latin typeface="Cambria Math"/>
                                          <a:ea typeface="Times New Roman" panose="02020603050405020304" pitchFamily="18" charset="0"/>
                                        </a:rPr>
                                      </m:ctrlPr>
                                    </m:sSupPr>
                                    <m:e>
                                      <m:d>
                                        <m:dPr>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e>
                                      </m:d>
                                    </m:e>
                                    <m:sup>
                                      <m:r>
                                        <a:rPr lang="en-US" sz="2800" b="1" i="1">
                                          <a:latin typeface="Cambria Math" panose="02040503050406030204" pitchFamily="18" charset="0"/>
                                          <a:ea typeface="Times New Roman" panose="02020603050405020304" pitchFamily="18" charset="0"/>
                                        </a:rPr>
                                        <m:t>𝟐</m:t>
                                      </m:r>
                                    </m:sup>
                                  </m:sSup>
                                </m:den>
                              </m:f>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𝟐𝟎𝟏𝟖</m:t>
                              </m:r>
                              <m:r>
                                <m:rPr>
                                  <m:nor/>
                                </m:rPr>
                                <a:rPr lang="en-US" sz="2800" b="1" i="0" smtClean="0">
                                  <a:latin typeface="Cambria Math" panose="02040503050406030204" pitchFamily="18" charset="0"/>
                                  <a:ea typeface="Times New Roman" panose="02020603050405020304" pitchFamily="18" charset="0"/>
                                </a:rPr>
                                <m:t> </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v</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ô </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nghi</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ệ</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m</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2800" dirty="0"/>
                                <m:t> </m:t>
                              </m:r>
                            </m:e>
                            <m:e>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V</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ậ</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y</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kh</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ô</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ng</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c</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ó </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ti</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ế</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p</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tuy</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ế</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n</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n</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à</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o</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c</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ủ</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a</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 đồ </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th</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ị </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h</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à</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m</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s</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ố </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c</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ó </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h</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ệ </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s</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ố </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g</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ó</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c</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b</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ằ</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ng</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 </m:t>
                              </m:r>
                              <m:r>
                                <a:rPr lang="en-US" sz="2800" b="1" i="1">
                                  <a:latin typeface="Cambria Math" panose="02040503050406030204" pitchFamily="18" charset="0"/>
                                  <a:ea typeface="Times New Roman" panose="02020603050405020304" pitchFamily="18" charset="0"/>
                                </a:rPr>
                                <m:t>𝟐𝟎𝟏𝟖</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e>
                          </m:eqArr>
                        </m:e>
                        <m:sub/>
                      </m:sSub>
                    </m:oMath>
                  </m:oMathPara>
                </a14:m>
                <a:endParaRPr lang="vi-VN" sz="2800" dirty="0">
                  <a:latin typeface="+mj-lt"/>
                </a:endParaRPr>
              </a:p>
            </p:txBody>
          </p:sp>
        </mc:Choice>
        <mc:Fallback xmlns="">
          <p:sp>
            <p:nvSpPr>
              <p:cNvPr id="17" name="Rectangle 16"/>
              <p:cNvSpPr>
                <a:spLocks noRot="1" noChangeAspect="1" noMove="1" noResize="1" noEditPoints="1" noAdjustHandles="1" noChangeArrowheads="1" noChangeShapeType="1" noTextEdit="1"/>
              </p:cNvSpPr>
              <p:nvPr/>
            </p:nvSpPr>
            <p:spPr>
              <a:xfrm>
                <a:off x="489782" y="3246598"/>
                <a:ext cx="11458054" cy="3389764"/>
              </a:xfrm>
              <a:prstGeom prst="rect">
                <a:avLst/>
              </a:prstGeom>
              <a:blipFill rotWithShape="1">
                <a:blip r:embed="rId8"/>
                <a:stretch>
                  <a:fillRect/>
                </a:stretch>
              </a:blipFill>
            </p:spPr>
            <p:txBody>
              <a:bodyPr/>
              <a:lstStyle/>
              <a:p>
                <a:r>
                  <a:rPr lang="en-US">
                    <a:noFill/>
                  </a:rPr>
                  <a:t> </a:t>
                </a:r>
              </a:p>
            </p:txBody>
          </p:sp>
        </mc:Fallback>
      </mc:AlternateContent>
      <p:sp>
        <p:nvSpPr>
          <p:cNvPr id="65" name="Oval 64"/>
          <p:cNvSpPr/>
          <p:nvPr/>
        </p:nvSpPr>
        <p:spPr>
          <a:xfrm>
            <a:off x="8991223" y="1752600"/>
            <a:ext cx="546116" cy="538129"/>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en-US" sz="3200" b="1" dirty="0">
                <a:latin typeface="Tahoma" pitchFamily="34" charset="0"/>
                <a:ea typeface="Tahoma" pitchFamily="34" charset="0"/>
                <a:cs typeface="Tahoma" pitchFamily="34" charset="0"/>
              </a:rPr>
              <a:t>D</a:t>
            </a:r>
            <a:endParaRPr lang="en-US" sz="3200" dirty="0"/>
          </a:p>
        </p:txBody>
      </p:sp>
    </p:spTree>
    <p:extLst>
      <p:ext uri="{BB962C8B-B14F-4D97-AF65-F5344CB8AC3E}">
        <p14:creationId xmlns:p14="http://schemas.microsoft.com/office/powerpoint/2010/main" val="399827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left)">
                                      <p:cBhvr>
                                        <p:cTn id="22" dur="500"/>
                                        <p:tgtEl>
                                          <p:spTgt spid="6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left)">
                                      <p:cBhvr>
                                        <p:cTn id="2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7" grpId="0"/>
      <p:bldP spid="6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22956" y="2377221"/>
            <a:ext cx="11830497" cy="4361960"/>
            <a:chOff x="184495" y="3636271"/>
            <a:chExt cx="11834900" cy="3365474"/>
          </a:xfrm>
        </p:grpSpPr>
        <p:sp>
          <p:nvSpPr>
            <p:cNvPr id="5" name="Rounded Rectangle 4"/>
            <p:cNvSpPr/>
            <p:nvPr/>
          </p:nvSpPr>
          <p:spPr>
            <a:xfrm>
              <a:off x="184495" y="3865218"/>
              <a:ext cx="11834900" cy="3136527"/>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 name="Group 5"/>
            <p:cNvGrpSpPr/>
            <p:nvPr/>
          </p:nvGrpSpPr>
          <p:grpSpPr>
            <a:xfrm>
              <a:off x="203200" y="3636271"/>
              <a:ext cx="2342698" cy="568347"/>
              <a:chOff x="1275608" y="6239450"/>
              <a:chExt cx="4592537" cy="1032660"/>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4183" cy="1032660"/>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8" y="45025"/>
            <a:ext cx="12099375" cy="1344148"/>
            <a:chOff x="534987" y="1869705"/>
            <a:chExt cx="23719158"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533960" y="1653394"/>
                  <a:ext cx="2278917"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7</a:t>
                  </a:r>
                </a:p>
              </p:txBody>
            </p:sp>
          </p:grpSp>
        </p:grpSp>
        <mc:AlternateContent xmlns:mc="http://schemas.openxmlformats.org/markup-compatibility/2006" xmlns:a14="http://schemas.microsoft.com/office/drawing/2010/main">
          <mc:Choice Requires="a14">
            <p:sp>
              <p:nvSpPr>
                <p:cNvPr id="23" name="Rectangle 22"/>
                <p:cNvSpPr/>
                <p:nvPr/>
              </p:nvSpPr>
              <p:spPr>
                <a:xfrm>
                  <a:off x="3682433" y="1933278"/>
                  <a:ext cx="20571712" cy="21280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ctr" fontAlgn="base">
                    <a:buClr>
                      <a:srgbClr val="0000FF"/>
                    </a:buClr>
                    <a:tabLst>
                      <a:tab pos="629826" algn="l"/>
                    </a:tabLs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Cho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b="1" i="1">
                          <a:latin typeface="Cambria Math" panose="02040503050406030204" pitchFamily="18" charset="0"/>
                          <a:ea typeface="Times New Roman" panose="02020603050405020304" pitchFamily="18" charset="0"/>
                        </a:rPr>
                        <m:t>𝒚</m:t>
                      </m:r>
                      <m:r>
                        <a:rPr lang="en-US" sz="2800" b="1" i="1">
                          <a:latin typeface="Cambria Math" panose="02040503050406030204" pitchFamily="18" charset="0"/>
                          <a:ea typeface="Times New Roman" panose="02020603050405020304" pitchFamily="18" charset="0"/>
                        </a:rPr>
                        <m:t>=</m:t>
                      </m:r>
                      <m:f>
                        <m:fPr>
                          <m:ctrlPr>
                            <a:rPr lang="en-US" sz="2800" b="1" i="1">
                              <a:latin typeface="Cambria Math"/>
                              <a:ea typeface="Times New Roman" panose="02020603050405020304" pitchFamily="18" charset="0"/>
                            </a:rPr>
                          </m:ctrlPr>
                        </m:fPr>
                        <m:num>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𝟐</m:t>
                          </m:r>
                        </m:num>
                        <m:den>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den>
                      </m:f>
                    </m:oMath>
                  </a14:m>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𝑪</m:t>
                          </m:r>
                        </m:e>
                      </m:d>
                    </m:oMath>
                  </a14:m>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giao</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𝑪</m:t>
                          </m:r>
                        </m:e>
                      </m:d>
                    </m:oMath>
                  </a14:m>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trục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tung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latin typeface="+mj-lt"/>
                      <a:ea typeface="Times New Roman" panose="02020603050405020304" pitchFamily="18" charset="0"/>
                    </a:rPr>
                    <a:t>.</a:t>
                  </a:r>
                  <a:endPar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682433" y="1933278"/>
                  <a:ext cx="20571712" cy="2128037"/>
                </a:xfrm>
                <a:prstGeom prst="rect">
                  <a:avLst/>
                </a:prstGeom>
                <a:blipFill rotWithShape="1">
                  <a:blip r:embed="rId3"/>
                  <a:stretch>
                    <a:fillRect b="-1057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247179" y="1566725"/>
            <a:ext cx="11844372" cy="871679"/>
            <a:chOff x="247179" y="1566725"/>
            <a:chExt cx="12178111" cy="871679"/>
          </a:xfrm>
        </p:grpSpPr>
        <p:grpSp>
          <p:nvGrpSpPr>
            <p:cNvPr id="51" name="Group 50"/>
            <p:cNvGrpSpPr/>
            <p:nvPr/>
          </p:nvGrpSpPr>
          <p:grpSpPr>
            <a:xfrm>
              <a:off x="247179" y="1566725"/>
              <a:ext cx="12138939" cy="871679"/>
              <a:chOff x="5537206" y="1618773"/>
              <a:chExt cx="12097787" cy="810348"/>
            </a:xfrm>
          </p:grpSpPr>
          <p:sp>
            <p:nvSpPr>
              <p:cNvPr id="52" name="Rectangle 51"/>
              <p:cNvSpPr/>
              <p:nvPr/>
            </p:nvSpPr>
            <p:spPr>
              <a:xfrm>
                <a:off x="5827750" y="1675652"/>
                <a:ext cx="2603191" cy="753469"/>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4" name="TextBox 53"/>
                  <p:cNvSpPr txBox="1"/>
                  <p:nvPr/>
                </p:nvSpPr>
                <p:spPr>
                  <a:xfrm>
                    <a:off x="5692836" y="1775500"/>
                    <a:ext cx="2958675" cy="51502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𝑦</m:t>
                          </m:r>
                          <m:r>
                            <a:rPr lang="en-US" sz="3000" b="0" i="1" smtClean="0">
                              <a:latin typeface="Cambria Math"/>
                            </a:rPr>
                            <m:t>=−</m:t>
                          </m:r>
                          <m:r>
                            <m:rPr>
                              <m:nor/>
                            </m:rPr>
                            <a:rPr lang="en-US" sz="3000" b="0" i="1" smtClean="0">
                              <a:latin typeface="Cambria Math"/>
                            </a:rPr>
                            <m:t>x</m:t>
                          </m:r>
                          <m:r>
                            <m:rPr>
                              <m:nor/>
                            </m:rPr>
                            <a:rPr lang="en-US" sz="3000" b="0" i="1" smtClean="0">
                              <a:latin typeface="Cambria Math"/>
                            </a:rPr>
                            <m:t>+1</m:t>
                          </m:r>
                          <m:r>
                            <m:rPr>
                              <m:nor/>
                            </m:rPr>
                            <a:rPr lang="vi-VN" sz="3000" dirty="0"/>
                            <m:t>.</m:t>
                          </m:r>
                        </m:oMath>
                      </m:oMathPara>
                    </a14:m>
                    <a:endParaRPr lang="en-US" sz="3000" dirty="0"/>
                  </a:p>
                </p:txBody>
              </p:sp>
            </mc:Choice>
            <mc:Fallback xmlns="">
              <p:sp>
                <p:nvSpPr>
                  <p:cNvPr id="54" name="TextBox 53"/>
                  <p:cNvSpPr txBox="1">
                    <a:spLocks noRot="1" noChangeAspect="1" noMove="1" noResize="1" noEditPoints="1" noAdjustHandles="1" noChangeArrowheads="1" noChangeShapeType="1" noTextEdit="1"/>
                  </p:cNvSpPr>
                  <p:nvPr/>
                </p:nvSpPr>
                <p:spPr>
                  <a:xfrm>
                    <a:off x="5692836" y="1775500"/>
                    <a:ext cx="2958675" cy="515020"/>
                  </a:xfrm>
                  <a:prstGeom prst="rect">
                    <a:avLst/>
                  </a:prstGeom>
                  <a:blipFill rotWithShape="1">
                    <a:blip r:embed="rId4"/>
                    <a:stretch>
                      <a:fillRect/>
                    </a:stretch>
                  </a:blipFill>
                </p:spPr>
                <p:txBody>
                  <a:bodyPr/>
                  <a:lstStyle/>
                  <a:p>
                    <a:r>
                      <a:rPr lang="en-US">
                        <a:noFill/>
                      </a:rPr>
                      <a:t> </a:t>
                    </a:r>
                  </a:p>
                </p:txBody>
              </p:sp>
            </mc:Fallback>
          </mc:AlternateContent>
          <p:sp>
            <p:nvSpPr>
              <p:cNvPr id="49" name="Rectangle 48">
                <a:extLst>
                  <a:ext uri="{FF2B5EF4-FFF2-40B4-BE49-F238E27FC236}">
                    <a16:creationId xmlns="" xmlns:a16="http://schemas.microsoft.com/office/drawing/2014/main" id="{A7422B7F-3C43-4EFB-8E1D-3B98E2788936}"/>
                  </a:ext>
                </a:extLst>
              </p:cNvPr>
              <p:cNvSpPr/>
              <p:nvPr/>
            </p:nvSpPr>
            <p:spPr>
              <a:xfrm>
                <a:off x="11753076" y="1640557"/>
                <a:ext cx="2759889" cy="753469"/>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0" name="Oval 49">
                <a:extLst>
                  <a:ext uri="{FF2B5EF4-FFF2-40B4-BE49-F238E27FC236}">
                    <a16:creationId xmlns="" xmlns:a16="http://schemas.microsoft.com/office/drawing/2014/main" id="{80CD87D8-97FB-4A9E-B838-54E71406E3A1}"/>
                  </a:ext>
                </a:extLst>
              </p:cNvPr>
              <p:cNvSpPr/>
              <p:nvPr/>
            </p:nvSpPr>
            <p:spPr>
              <a:xfrm>
                <a:off x="11514358" y="17807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p:sp>
            <p:nvSpPr>
              <p:cNvPr id="65" name="Rectangle 64">
                <a:extLst>
                  <a:ext uri="{FF2B5EF4-FFF2-40B4-BE49-F238E27FC236}">
                    <a16:creationId xmlns="" xmlns:a16="http://schemas.microsoft.com/office/drawing/2014/main" id="{AE403606-8B95-4465-A96D-756A0EE5DB63}"/>
                  </a:ext>
                </a:extLst>
              </p:cNvPr>
              <p:cNvSpPr/>
              <p:nvPr/>
            </p:nvSpPr>
            <p:spPr>
              <a:xfrm>
                <a:off x="8804294" y="1649685"/>
                <a:ext cx="2590535" cy="753469"/>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6" name="Oval 65">
                <a:extLst>
                  <a:ext uri="{FF2B5EF4-FFF2-40B4-BE49-F238E27FC236}">
                    <a16:creationId xmlns="" xmlns:a16="http://schemas.microsoft.com/office/drawing/2014/main" id="{F3D0B4EE-1B20-47D0-AE8D-D687B4C41371}"/>
                  </a:ext>
                </a:extLst>
              </p:cNvPr>
              <p:cNvSpPr/>
              <p:nvPr/>
            </p:nvSpPr>
            <p:spPr>
              <a:xfrm>
                <a:off x="8550529" y="1805810"/>
                <a:ext cx="545499"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B</a:t>
                </a:r>
                <a:endParaRPr lang="en-US" sz="3200" dirty="0"/>
              </a:p>
            </p:txBody>
          </p:sp>
          <p:sp>
            <p:nvSpPr>
              <p:cNvPr id="67" name="Rectangle 66">
                <a:extLst>
                  <a:ext uri="{FF2B5EF4-FFF2-40B4-BE49-F238E27FC236}">
                    <a16:creationId xmlns="" xmlns:a16="http://schemas.microsoft.com/office/drawing/2014/main" id="{091082C3-7368-475F-99E3-BAC6E74CFC62}"/>
                  </a:ext>
                </a:extLst>
              </p:cNvPr>
              <p:cNvSpPr/>
              <p:nvPr/>
            </p:nvSpPr>
            <p:spPr>
              <a:xfrm>
                <a:off x="14863674" y="1618773"/>
                <a:ext cx="2771319" cy="753469"/>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8" name="Oval 67">
                <a:extLst>
                  <a:ext uri="{FF2B5EF4-FFF2-40B4-BE49-F238E27FC236}">
                    <a16:creationId xmlns="" xmlns:a16="http://schemas.microsoft.com/office/drawing/2014/main" id="{52590F7F-2FD2-49C6-825B-271EAB8B53EE}"/>
                  </a:ext>
                </a:extLst>
              </p:cNvPr>
              <p:cNvSpPr/>
              <p:nvPr/>
            </p:nvSpPr>
            <p:spPr>
              <a:xfrm>
                <a:off x="14692596" y="1741589"/>
                <a:ext cx="545499"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9" name="TextBox 68">
                    <a:extLst>
                      <a:ext uri="{FF2B5EF4-FFF2-40B4-BE49-F238E27FC236}">
                        <a16:creationId xmlns="" xmlns:a16="http://schemas.microsoft.com/office/drawing/2014/main" id="{2F0BFF5E-D8F8-4F83-BE25-FAD0BAFA7D04}"/>
                      </a:ext>
                    </a:extLst>
                  </p:cNvPr>
                  <p:cNvSpPr txBox="1"/>
                  <p:nvPr/>
                </p:nvSpPr>
                <p:spPr>
                  <a:xfrm>
                    <a:off x="12058623" y="1763566"/>
                    <a:ext cx="2473862" cy="51502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𝑦</m:t>
                          </m:r>
                          <m:r>
                            <a:rPr lang="en-US" sz="3000" b="0" i="1" smtClean="0">
                              <a:latin typeface="Cambria Math"/>
                            </a:rPr>
                            <m:t>=−</m:t>
                          </m:r>
                          <m:r>
                            <a:rPr lang="en-US" sz="3000" b="0" i="1" smtClean="0">
                              <a:latin typeface="Cambria Math"/>
                            </a:rPr>
                            <m:t>𝑥</m:t>
                          </m:r>
                          <m:r>
                            <a:rPr lang="en-US" sz="3000" b="0" i="1" smtClean="0">
                              <a:latin typeface="Cambria Math"/>
                            </a:rPr>
                            <m:t>+2</m:t>
                          </m:r>
                          <m:r>
                            <m:rPr>
                              <m:nor/>
                            </m:rPr>
                            <a:rPr lang="vi-VN" sz="3000" dirty="0"/>
                            <m:t>.</m:t>
                          </m:r>
                        </m:oMath>
                      </m:oMathPara>
                    </a14:m>
                    <a:endParaRPr lang="en-US" sz="3000" dirty="0"/>
                  </a:p>
                </p:txBody>
              </p:sp>
            </mc:Choice>
            <mc:Fallback xmlns="">
              <p:sp>
                <p:nvSpPr>
                  <p:cNvPr id="69" name="TextBox 68">
                    <a:extLst>
                      <a:ext uri="{FF2B5EF4-FFF2-40B4-BE49-F238E27FC236}">
                        <a16:creationId xmlns:a16="http://schemas.microsoft.com/office/drawing/2014/main" xmlns="" xmlns:a14="http://schemas.microsoft.com/office/drawing/2010/main" id="{2F0BFF5E-D8F8-4F83-BE25-FAD0BAFA7D04}"/>
                      </a:ext>
                    </a:extLst>
                  </p:cNvPr>
                  <p:cNvSpPr txBox="1">
                    <a:spLocks noRot="1" noChangeAspect="1" noMove="1" noResize="1" noEditPoints="1" noAdjustHandles="1" noChangeArrowheads="1" noChangeShapeType="1" noTextEdit="1"/>
                  </p:cNvSpPr>
                  <p:nvPr/>
                </p:nvSpPr>
                <p:spPr>
                  <a:xfrm>
                    <a:off x="12058623" y="1763566"/>
                    <a:ext cx="2473862" cy="515020"/>
                  </a:xfrm>
                  <a:prstGeom prst="rect">
                    <a:avLst/>
                  </a:prstGeom>
                  <a:blipFill rotWithShape="1">
                    <a:blip r:embed="rId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8" name="TextBox 47"/>
                <p:cNvSpPr txBox="1"/>
                <p:nvPr/>
              </p:nvSpPr>
              <p:spPr>
                <a:xfrm>
                  <a:off x="3944675" y="1728418"/>
                  <a:ext cx="2456682" cy="553998"/>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𝑦</m:t>
                        </m:r>
                        <m:r>
                          <a:rPr lang="en-US" sz="3000" b="0" i="1" smtClean="0">
                            <a:latin typeface="Cambria Math"/>
                          </a:rPr>
                          <m:t>=</m:t>
                        </m:r>
                        <m:r>
                          <a:rPr lang="en-US" sz="3000" b="0" i="1" smtClean="0">
                            <a:latin typeface="Cambria Math"/>
                          </a:rPr>
                          <m:t>𝑥</m:t>
                        </m:r>
                        <m:r>
                          <a:rPr lang="en-US" sz="3000" b="0" i="1" smtClean="0">
                            <a:latin typeface="Cambria Math"/>
                          </a:rPr>
                          <m:t>−2</m:t>
                        </m:r>
                        <m:r>
                          <m:rPr>
                            <m:nor/>
                          </m:rPr>
                          <a:rPr lang="vi-VN" sz="3000" dirty="0"/>
                          <m:t>.</m:t>
                        </m:r>
                      </m:oMath>
                    </m:oMathPara>
                  </a14:m>
                  <a:endParaRPr lang="en-US" sz="3000" dirty="0"/>
                </a:p>
              </p:txBody>
            </p:sp>
          </mc:Choice>
          <mc:Fallback xmlns="">
            <p:sp>
              <p:nvSpPr>
                <p:cNvPr id="48" name="TextBox 47"/>
                <p:cNvSpPr txBox="1">
                  <a:spLocks noRot="1" noChangeAspect="1" noMove="1" noResize="1" noEditPoints="1" noAdjustHandles="1" noChangeArrowheads="1" noChangeShapeType="1" noTextEdit="1"/>
                </p:cNvSpPr>
                <p:nvPr/>
              </p:nvSpPr>
              <p:spPr>
                <a:xfrm>
                  <a:off x="3944675" y="1728418"/>
                  <a:ext cx="2456682" cy="553998"/>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 xmlns:a16="http://schemas.microsoft.com/office/drawing/2014/main" id="{E6969B80-D98A-4698-9AD0-ABC054E15D65}"/>
                    </a:ext>
                  </a:extLst>
                </p:cNvPr>
                <p:cNvSpPr txBox="1"/>
                <p:nvPr/>
              </p:nvSpPr>
              <p:spPr>
                <a:xfrm>
                  <a:off x="9821682" y="1698833"/>
                  <a:ext cx="2603608" cy="553998"/>
                </a:xfrm>
                <a:prstGeom prst="rect">
                  <a:avLst/>
                </a:prstGeom>
                <a:noFill/>
              </p:spPr>
              <p:txBody>
                <a:bodyPr wrap="square" rtlCol="0">
                  <a:spAutoFit/>
                </a:bodyPr>
                <a:lstStyle>
                  <a:defPPr>
                    <a:defRPr lang="vi-VN"/>
                  </a:defPPr>
                  <a:lvl1pPr>
                    <a:defRPr sz="3200" i="1">
                      <a:solidFill>
                        <a:schemeClr val="bg1"/>
                      </a:solidFill>
                    </a:defRPr>
                  </a:lvl1pPr>
                </a:lstStyle>
                <a:p>
                  <a:pPr>
                    <a:spcBef>
                      <a:spcPts val="1200"/>
                    </a:spcBef>
                  </a:pPr>
                  <a14:m>
                    <m:oMathPara xmlns:m="http://schemas.openxmlformats.org/officeDocument/2006/math">
                      <m:oMathParaPr>
                        <m:jc m:val="centerGroup"/>
                      </m:oMathParaPr>
                      <m:oMath xmlns:m="http://schemas.openxmlformats.org/officeDocument/2006/math">
                        <m:r>
                          <a:rPr lang="en-US" sz="3000" b="0" i="1" smtClean="0">
                            <a:latin typeface="Cambria Math"/>
                          </a:rPr>
                          <m:t>𝑦</m:t>
                        </m:r>
                        <m:r>
                          <a:rPr lang="vi-VN" sz="3000">
                            <a:latin typeface="Cambria Math" panose="02040503050406030204" pitchFamily="18" charset="0"/>
                          </a:rPr>
                          <m:t>=</m:t>
                        </m:r>
                        <m:r>
                          <a:rPr lang="en-US" sz="3000" b="0" i="1" smtClean="0">
                            <a:latin typeface="Cambria Math"/>
                          </a:rPr>
                          <m:t>−</m:t>
                        </m:r>
                        <m:r>
                          <a:rPr lang="en-US" sz="3000" b="0" i="1" smtClean="0">
                            <a:latin typeface="Cambria Math"/>
                          </a:rPr>
                          <m:t>𝑥</m:t>
                        </m:r>
                        <m:r>
                          <a:rPr lang="vi-VN" sz="3000">
                            <a:latin typeface="Cambria Math" panose="02040503050406030204" pitchFamily="18" charset="0"/>
                          </a:rPr>
                          <m:t>−</m:t>
                        </m:r>
                        <m:r>
                          <m:rPr>
                            <m:nor/>
                          </m:rPr>
                          <a:rPr lang="en-US" sz="3000" b="0" i="1" smtClean="0">
                            <a:latin typeface="Cambria Math" panose="02040503050406030204" pitchFamily="18" charset="0"/>
                          </a:rPr>
                          <m:t>2</m:t>
                        </m:r>
                        <m:r>
                          <m:rPr>
                            <m:nor/>
                          </m:rPr>
                          <a:rPr lang="vi-VN" sz="3000" dirty="0"/>
                          <m:t>.</m:t>
                        </m:r>
                      </m:oMath>
                    </m:oMathPara>
                  </a14:m>
                  <a:endParaRPr lang="vi-VN" sz="3000" dirty="0"/>
                </a:p>
              </p:txBody>
            </p:sp>
          </mc:Choice>
          <mc:Fallback xmlns="">
            <p:sp>
              <p:nvSpPr>
                <p:cNvPr id="70" name="TextBox 69">
                  <a:extLst>
                    <a:ext uri="{FF2B5EF4-FFF2-40B4-BE49-F238E27FC236}">
                      <a16:creationId xmlns:a16="http://schemas.microsoft.com/office/drawing/2014/main" xmlns="" xmlns:a14="http://schemas.microsoft.com/office/drawing/2010/main" id="{E6969B80-D98A-4698-9AD0-ABC054E15D65}"/>
                    </a:ext>
                  </a:extLst>
                </p:cNvPr>
                <p:cNvSpPr txBox="1">
                  <a:spLocks noRot="1" noChangeAspect="1" noMove="1" noResize="1" noEditPoints="1" noAdjustHandles="1" noChangeArrowheads="1" noChangeShapeType="1" noTextEdit="1"/>
                </p:cNvSpPr>
                <p:nvPr/>
              </p:nvSpPr>
              <p:spPr>
                <a:xfrm>
                  <a:off x="9821682" y="1698833"/>
                  <a:ext cx="2603608" cy="553998"/>
                </a:xfrm>
                <a:prstGeom prst="rect">
                  <a:avLst/>
                </a:prstGeom>
                <a:blipFill rotWithShape="1">
                  <a:blip r:embed="rId7"/>
                  <a:stretch>
                    <a:fillRect/>
                  </a:stretch>
                </a:blipFill>
              </p:spPr>
              <p:txBody>
                <a:bodyPr/>
                <a:lstStyle/>
                <a:p>
                  <a:r>
                    <a:rPr lang="en-US">
                      <a:noFill/>
                    </a:rPr>
                    <a:t> </a:t>
                  </a:r>
                </a:p>
              </p:txBody>
            </p:sp>
          </mc:Fallback>
        </mc:AlternateContent>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mc:AlternateContent xmlns:mc="http://schemas.openxmlformats.org/markup-compatibility/2006" xmlns:a14="http://schemas.microsoft.com/office/drawing/2010/main">
        <mc:Choice Requires="a14">
          <p:sp>
            <p:nvSpPr>
              <p:cNvPr id="2" name="Rectangle 1">
                <a:extLst>
                  <a:ext uri="{FF2B5EF4-FFF2-40B4-BE49-F238E27FC236}">
                    <a16:creationId xmlns="" xmlns:a16="http://schemas.microsoft.com/office/drawing/2014/main" id="{15DAC38B-2599-4658-905B-7BB72BA841CB}"/>
                  </a:ext>
                </a:extLst>
              </p:cNvPr>
              <p:cNvSpPr/>
              <p:nvPr/>
            </p:nvSpPr>
            <p:spPr>
              <a:xfrm>
                <a:off x="273324" y="3071028"/>
                <a:ext cx="8631191" cy="2851348"/>
              </a:xfrm>
              <a:prstGeom prst="rect">
                <a:avLst/>
              </a:prstGeom>
            </p:spPr>
            <p:txBody>
              <a:bodyPr wrap="none" lIns="45711" tIns="22855" rIns="45711" bIns="22855">
                <a:spAutoFit/>
              </a:bodyPr>
              <a:lstStyle/>
              <a:p>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Gọi </a:t>
                </a:r>
                <a14:m>
                  <m:oMath xmlns:m="http://schemas.openxmlformats.org/officeDocument/2006/math">
                    <m:r>
                      <a:rPr lang="en-US" sz="2800" b="1" i="1">
                        <a:latin typeface="Cambria Math" panose="02040503050406030204" pitchFamily="18" charset="0"/>
                        <a:ea typeface="Times New Roman" panose="02020603050405020304" pitchFamily="18" charset="0"/>
                        <a:cs typeface="Times New Roman" panose="02020603050405020304" pitchFamily="18" charset="0"/>
                      </a:rPr>
                      <m:t>𝑴</m:t>
                    </m:r>
                    <m:d>
                      <m:dPr>
                        <m:ctrlPr>
                          <a:rPr lang="en-US" sz="2800" b="1" i="1">
                            <a:latin typeface="Cambria Math"/>
                            <a:ea typeface="Times New Roman" panose="02020603050405020304" pitchFamily="18" charset="0"/>
                            <a:cs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cs typeface="Times New Roman" panose="02020603050405020304" pitchFamily="18" charset="0"/>
                          </a:rPr>
                          <m:t>𝒂</m:t>
                        </m:r>
                        <m:r>
                          <a:rPr lang="en-US" sz="2800" b="1" i="1">
                            <a:latin typeface="Cambria Math" panose="02040503050406030204" pitchFamily="18" charset="0"/>
                            <a:ea typeface="Times New Roman" panose="02020603050405020304" pitchFamily="18" charset="0"/>
                            <a:cs typeface="Times New Roman" panose="02020603050405020304" pitchFamily="18" charset="0"/>
                          </a:rPr>
                          <m:t>;</m:t>
                        </m:r>
                        <m:r>
                          <a:rPr lang="en-US" sz="2800" b="1" i="1">
                            <a:latin typeface="Cambria Math" panose="02040503050406030204" pitchFamily="18" charset="0"/>
                            <a:ea typeface="Times New Roman" panose="02020603050405020304" pitchFamily="18" charset="0"/>
                            <a:cs typeface="Times New Roman" panose="02020603050405020304" pitchFamily="18" charset="0"/>
                          </a:rPr>
                          <m:t>𝒃</m:t>
                        </m:r>
                      </m:e>
                    </m:d>
                  </m:oMath>
                </a14:m>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giao</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b="1" i="1">
                            <a:latin typeface="Cambria Math"/>
                            <a:ea typeface="Times New Roman" panose="02020603050405020304" pitchFamily="18" charset="0"/>
                            <a:cs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cs typeface="Times New Roman" panose="02020603050405020304" pitchFamily="18" charset="0"/>
                          </a:rPr>
                          <m:t>𝑪</m:t>
                        </m:r>
                      </m:e>
                    </m:d>
                  </m:oMath>
                </a14:m>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trục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tung</a:t>
                </a: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ea typeface="Times New Roman" panose="02020603050405020304" pitchFamily="18" charset="0"/>
                    <a:cs typeface="Times New Roman" panose="02020603050405020304" pitchFamily="18" charset="0"/>
                  </a:rPr>
                  <a:t>Ta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b="1" i="1">
                        <a:latin typeface="Cambria Math" panose="02040503050406030204" pitchFamily="18" charset="0"/>
                        <a:ea typeface="Times New Roman" panose="02020603050405020304" pitchFamily="18" charset="0"/>
                        <a:cs typeface="Times New Roman" panose="02020603050405020304" pitchFamily="18" charset="0"/>
                      </a:rPr>
                      <m:t>𝑴</m:t>
                    </m:r>
                    <m:r>
                      <a:rPr lang="en-US" sz="2400" b="1" i="1">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400" b="1" i="1">
                            <a:latin typeface="Cambria Math"/>
                            <a:ea typeface="Times New Roman" panose="02020603050405020304" pitchFamily="18" charset="0"/>
                            <a:cs typeface="Times New Roman" panose="02020603050405020304" pitchFamily="18" charset="0"/>
                          </a:rPr>
                        </m:ctrlPr>
                      </m:dPr>
                      <m:e>
                        <m:r>
                          <a:rPr lang="en-US" sz="2400" b="1" i="1">
                            <a:latin typeface="Cambria Math" panose="02040503050406030204" pitchFamily="18" charset="0"/>
                            <a:ea typeface="Times New Roman" panose="02020603050405020304" pitchFamily="18" charset="0"/>
                            <a:cs typeface="Times New Roman" panose="02020603050405020304" pitchFamily="18" charset="0"/>
                          </a:rPr>
                          <m:t>𝑪</m:t>
                        </m:r>
                      </m:e>
                    </m:d>
                    <m:r>
                      <a:rPr lang="en-US" sz="2400" b="1" i="1">
                        <a:latin typeface="Cambria Math" panose="02040503050406030204" pitchFamily="18" charset="0"/>
                        <a:ea typeface="Times New Roman" panose="02020603050405020304" pitchFamily="18" charset="0"/>
                        <a:cs typeface="Times New Roman" panose="02020603050405020304" pitchFamily="18" charset="0"/>
                      </a:rPr>
                      <m:t>⇒</m:t>
                    </m:r>
                    <m:r>
                      <a:rPr lang="en-US" sz="2400" b="1" i="1">
                        <a:latin typeface="Cambria Math" panose="02040503050406030204" pitchFamily="18" charset="0"/>
                        <a:ea typeface="Times New Roman" panose="02020603050405020304" pitchFamily="18" charset="0"/>
                        <a:cs typeface="Times New Roman" panose="02020603050405020304" pitchFamily="18" charset="0"/>
                      </a:rPr>
                      <m:t>𝒃</m:t>
                    </m:r>
                    <m:r>
                      <a:rPr lang="en-US" sz="2400" b="1"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b="1" i="1">
                            <a:latin typeface="Cambria Math"/>
                            <a:ea typeface="Times New Roman" panose="02020603050405020304" pitchFamily="18" charset="0"/>
                            <a:cs typeface="Times New Roman" panose="02020603050405020304" pitchFamily="18" charset="0"/>
                          </a:rPr>
                        </m:ctrlPr>
                      </m:fPr>
                      <m:num>
                        <m:r>
                          <a:rPr lang="en-US" sz="2800" b="1" i="1">
                            <a:latin typeface="Cambria Math" panose="02040503050406030204" pitchFamily="18" charset="0"/>
                            <a:ea typeface="Times New Roman" panose="02020603050405020304" pitchFamily="18" charset="0"/>
                            <a:cs typeface="Times New Roman" panose="02020603050405020304" pitchFamily="18" charset="0"/>
                          </a:rPr>
                          <m:t>𝒂</m:t>
                        </m:r>
                        <m:r>
                          <a:rPr lang="en-US" sz="2800" b="1" i="1">
                            <a:latin typeface="Cambria Math" panose="02040503050406030204" pitchFamily="18" charset="0"/>
                            <a:ea typeface="Times New Roman" panose="02020603050405020304" pitchFamily="18" charset="0"/>
                            <a:cs typeface="Times New Roman" panose="02020603050405020304" pitchFamily="18" charset="0"/>
                          </a:rPr>
                          <m:t>+</m:t>
                        </m:r>
                        <m:r>
                          <a:rPr lang="en-US" sz="2800" b="1" i="1">
                            <a:latin typeface="Cambria Math" panose="02040503050406030204" pitchFamily="18" charset="0"/>
                            <a:ea typeface="Times New Roman" panose="02020603050405020304" pitchFamily="18" charset="0"/>
                            <a:cs typeface="Times New Roman" panose="02020603050405020304" pitchFamily="18" charset="0"/>
                          </a:rPr>
                          <m:t>𝟐</m:t>
                        </m:r>
                      </m:num>
                      <m:den>
                        <m:r>
                          <a:rPr lang="en-US" sz="2800" b="1" i="1">
                            <a:latin typeface="Cambria Math" panose="02040503050406030204" pitchFamily="18" charset="0"/>
                            <a:ea typeface="Times New Roman" panose="02020603050405020304" pitchFamily="18" charset="0"/>
                            <a:cs typeface="Times New Roman" panose="02020603050405020304" pitchFamily="18" charset="0"/>
                          </a:rPr>
                          <m:t>𝒂</m:t>
                        </m:r>
                        <m:r>
                          <a:rPr lang="en-US" sz="2800" b="1" i="1">
                            <a:latin typeface="Cambria Math" panose="02040503050406030204" pitchFamily="18" charset="0"/>
                            <a:ea typeface="Times New Roman" panose="02020603050405020304" pitchFamily="18" charset="0"/>
                            <a:cs typeface="Times New Roman" panose="02020603050405020304" pitchFamily="18" charset="0"/>
                          </a:rPr>
                          <m:t>+</m:t>
                        </m:r>
                        <m:r>
                          <a:rPr lang="en-US" sz="2800" b="1" i="1">
                            <a:latin typeface="Cambria Math" panose="02040503050406030204" pitchFamily="18" charset="0"/>
                            <a:ea typeface="Times New Roman" panose="02020603050405020304" pitchFamily="18" charset="0"/>
                            <a:cs typeface="Times New Roman" panose="02020603050405020304" pitchFamily="18" charset="0"/>
                          </a:rPr>
                          <m:t>𝟏</m:t>
                        </m:r>
                      </m:den>
                    </m:f>
                  </m:oMath>
                </a14:m>
                <a:endParaRPr lang="en-US" sz="2800" b="1" dirty="0" smtClean="0">
                  <a:latin typeface="Times New Roman" panose="02020603050405020304" pitchFamily="18" charset="0"/>
                  <a:ea typeface="Times New Roman" panose="02020603050405020304" pitchFamily="18" charset="0"/>
                  <a:cs typeface="Times New Roman" panose="02020603050405020304" pitchFamily="18" charset="0"/>
                </a:endParaRPr>
              </a:p>
              <a:p>
                <a14:m>
                  <m:oMath xmlns:m="http://schemas.openxmlformats.org/officeDocument/2006/math">
                    <m:r>
                      <a:rPr lang="en-US" sz="2800" b="1" i="1">
                        <a:latin typeface="Cambria Math" panose="02040503050406030204" pitchFamily="18" charset="0"/>
                        <a:ea typeface="Times New Roman" panose="02020603050405020304" pitchFamily="18" charset="0"/>
                        <a:cs typeface="Times New Roman" panose="02020603050405020304" pitchFamily="18" charset="0"/>
                      </a:rPr>
                      <m:t>𝑴</m:t>
                    </m:r>
                    <m:r>
                      <a:rPr lang="en-US" sz="2800" b="1" i="1">
                        <a:latin typeface="Cambria Math" panose="02040503050406030204" pitchFamily="18" charset="0"/>
                        <a:ea typeface="Times New Roman" panose="02020603050405020304" pitchFamily="18" charset="0"/>
                        <a:cs typeface="Times New Roman" panose="02020603050405020304" pitchFamily="18" charset="0"/>
                      </a:rPr>
                      <m:t>∈</m:t>
                    </m:r>
                    <m:r>
                      <a:rPr lang="en-US" sz="2800" b="1" i="1">
                        <a:latin typeface="Cambria Math" panose="02040503050406030204" pitchFamily="18" charset="0"/>
                        <a:ea typeface="Times New Roman" panose="02020603050405020304" pitchFamily="18" charset="0"/>
                        <a:cs typeface="Times New Roman" panose="02020603050405020304" pitchFamily="18" charset="0"/>
                      </a:rPr>
                      <m:t>𝑶𝒚</m:t>
                    </m:r>
                    <m:r>
                      <a:rPr lang="en-US" sz="2800" b="1" i="1">
                        <a:latin typeface="Cambria Math" panose="02040503050406030204" pitchFamily="18" charset="0"/>
                        <a:ea typeface="Times New Roman" panose="02020603050405020304" pitchFamily="18" charset="0"/>
                        <a:cs typeface="Times New Roman" panose="02020603050405020304" pitchFamily="18" charset="0"/>
                      </a:rPr>
                      <m:t>⇒</m:t>
                    </m:r>
                    <m:r>
                      <a:rPr lang="en-US" sz="2800" b="1" i="1">
                        <a:latin typeface="Cambria Math" panose="02040503050406030204" pitchFamily="18" charset="0"/>
                        <a:ea typeface="Times New Roman" panose="02020603050405020304" pitchFamily="18" charset="0"/>
                        <a:cs typeface="Times New Roman" panose="02020603050405020304" pitchFamily="18" charset="0"/>
                      </a:rPr>
                      <m:t>𝒂</m:t>
                    </m:r>
                    <m:r>
                      <a:rPr lang="en-US" sz="2800" b="1"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0 </a:t>
                </a:r>
                <a14:m>
                  <m:oMath xmlns:m="http://schemas.openxmlformats.org/officeDocument/2006/math">
                    <m:r>
                      <a:rPr lang="en-US" sz="2800" b="1" i="1">
                        <a:latin typeface="Cambria Math" panose="02040503050406030204" pitchFamily="18" charset="0"/>
                        <a:ea typeface="Times New Roman" panose="02020603050405020304" pitchFamily="18" charset="0"/>
                        <a:cs typeface="Times New Roman" panose="02020603050405020304" pitchFamily="18" charset="0"/>
                      </a:rPr>
                      <m:t>⇒</m:t>
                    </m:r>
                    <m:r>
                      <a:rPr lang="en-US" sz="2800" b="1" i="1">
                        <a:latin typeface="Cambria Math" panose="02040503050406030204" pitchFamily="18" charset="0"/>
                        <a:ea typeface="Times New Roman" panose="02020603050405020304" pitchFamily="18" charset="0"/>
                        <a:cs typeface="Times New Roman" panose="02020603050405020304" pitchFamily="18" charset="0"/>
                      </a:rPr>
                      <m:t>𝒃</m:t>
                    </m:r>
                    <m:r>
                      <a:rPr lang="en-US" sz="2800" b="1"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 2 </a:t>
                </a:r>
                <a14:m>
                  <m:oMath xmlns:m="http://schemas.openxmlformats.org/officeDocument/2006/math">
                    <m:r>
                      <a:rPr lang="en-US" sz="2800" b="1" i="1">
                        <a:latin typeface="Cambria Math" panose="02040503050406030204" pitchFamily="18" charset="0"/>
                        <a:ea typeface="Times New Roman" panose="02020603050405020304" pitchFamily="18" charset="0"/>
                        <a:cs typeface="Times New Roman" panose="02020603050405020304" pitchFamily="18" charset="0"/>
                      </a:rPr>
                      <m:t>⇒</m:t>
                    </m:r>
                    <m:r>
                      <a:rPr lang="en-US" sz="2800" b="1" i="1">
                        <a:latin typeface="Cambria Math" panose="02040503050406030204" pitchFamily="18" charset="0"/>
                        <a:ea typeface="Times New Roman" panose="02020603050405020304" pitchFamily="18" charset="0"/>
                        <a:cs typeface="Times New Roman" panose="02020603050405020304" pitchFamily="18" charset="0"/>
                      </a:rPr>
                      <m:t>𝑴</m:t>
                    </m:r>
                    <m:d>
                      <m:dPr>
                        <m:ctrlPr>
                          <a:rPr lang="en-US" sz="2800" b="1" i="1">
                            <a:latin typeface="Cambria Math"/>
                            <a:ea typeface="Times New Roman" panose="02020603050405020304" pitchFamily="18" charset="0"/>
                            <a:cs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cs typeface="Times New Roman" panose="02020603050405020304" pitchFamily="18" charset="0"/>
                          </a:rPr>
                          <m:t>𝟎</m:t>
                        </m:r>
                        <m:r>
                          <a:rPr lang="en-US" sz="2800" b="1" i="1">
                            <a:latin typeface="Cambria Math" panose="02040503050406030204" pitchFamily="18" charset="0"/>
                            <a:ea typeface="Times New Roman" panose="02020603050405020304" pitchFamily="18" charset="0"/>
                            <a:cs typeface="Times New Roman" panose="02020603050405020304" pitchFamily="18" charset="0"/>
                          </a:rPr>
                          <m:t>;</m:t>
                        </m:r>
                        <m:r>
                          <a:rPr lang="en-US" sz="2800" b="1" i="1">
                            <a:latin typeface="Cambria Math" panose="02040503050406030204" pitchFamily="18" charset="0"/>
                            <a:ea typeface="Times New Roman" panose="02020603050405020304" pitchFamily="18" charset="0"/>
                            <a:cs typeface="Times New Roman" panose="02020603050405020304" pitchFamily="18" charset="0"/>
                          </a:rPr>
                          <m:t>𝟐</m:t>
                        </m:r>
                      </m:e>
                    </m:d>
                  </m:oMath>
                </a14:m>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ea typeface="Times New Roman" panose="02020603050405020304" pitchFamily="18" charset="0"/>
                    <a:cs typeface="Times New Roman" panose="02020603050405020304" pitchFamily="18" charset="0"/>
                  </a:rPr>
                  <a:t>Lại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000" b="1" i="1">
                            <a:latin typeface="Cambria Math"/>
                            <a:ea typeface="Times New Roman" panose="02020603050405020304" pitchFamily="18" charset="0"/>
                            <a:cs typeface="Times New Roman" panose="02020603050405020304" pitchFamily="18" charset="0"/>
                          </a:rPr>
                        </m:ctrlPr>
                      </m:sSupPr>
                      <m:e>
                        <m:r>
                          <a:rPr lang="en-US" sz="2000" b="1" i="1">
                            <a:latin typeface="Cambria Math" panose="02040503050406030204" pitchFamily="18" charset="0"/>
                            <a:ea typeface="Times New Roman" panose="02020603050405020304" pitchFamily="18" charset="0"/>
                            <a:cs typeface="Times New Roman" panose="02020603050405020304" pitchFamily="18" charset="0"/>
                          </a:rPr>
                          <m:t>𝒚</m:t>
                        </m:r>
                      </m:e>
                      <m:sup>
                        <m:r>
                          <a:rPr lang="en-US" sz="2000" b="1" i="1">
                            <a:latin typeface="Cambria Math" panose="02040503050406030204" pitchFamily="18" charset="0"/>
                            <a:ea typeface="Times New Roman" panose="02020603050405020304" pitchFamily="18" charset="0"/>
                            <a:cs typeface="Times New Roman" panose="02020603050405020304" pitchFamily="18" charset="0"/>
                          </a:rPr>
                          <m:t>′</m:t>
                        </m:r>
                      </m:sup>
                    </m:sSup>
                    <m:r>
                      <a:rPr lang="en-US" sz="2000" b="1"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b="1" i="1">
                            <a:latin typeface="Cambria Math"/>
                            <a:ea typeface="Times New Roman" panose="02020603050405020304" pitchFamily="18" charset="0"/>
                            <a:cs typeface="Times New Roman" panose="02020603050405020304" pitchFamily="18" charset="0"/>
                          </a:rPr>
                        </m:ctrlPr>
                      </m:fPr>
                      <m:num>
                        <m:r>
                          <a:rPr lang="en-US" sz="2400" b="1" i="1">
                            <a:latin typeface="Cambria Math" panose="02040503050406030204" pitchFamily="18" charset="0"/>
                            <a:ea typeface="Times New Roman" panose="02020603050405020304" pitchFamily="18" charset="0"/>
                            <a:cs typeface="Times New Roman" panose="02020603050405020304" pitchFamily="18" charset="0"/>
                          </a:rPr>
                          <m:t>−</m:t>
                        </m:r>
                        <m:r>
                          <a:rPr lang="en-US" sz="2400" b="1" i="1">
                            <a:latin typeface="Cambria Math" panose="02040503050406030204" pitchFamily="18" charset="0"/>
                            <a:ea typeface="Times New Roman" panose="02020603050405020304" pitchFamily="18" charset="0"/>
                            <a:cs typeface="Times New Roman" panose="02020603050405020304" pitchFamily="18" charset="0"/>
                          </a:rPr>
                          <m:t>𝟏</m:t>
                        </m:r>
                      </m:num>
                      <m:den>
                        <m:sSup>
                          <m:sSupPr>
                            <m:ctrlPr>
                              <a:rPr lang="en-US" sz="2400" b="1" i="1">
                                <a:latin typeface="Cambria Math"/>
                                <a:ea typeface="Times New Roman" panose="02020603050405020304" pitchFamily="18" charset="0"/>
                                <a:cs typeface="Times New Roman" panose="02020603050405020304" pitchFamily="18" charset="0"/>
                              </a:rPr>
                            </m:ctrlPr>
                          </m:sSupPr>
                          <m:e>
                            <m:d>
                              <m:dPr>
                                <m:ctrlPr>
                                  <a:rPr lang="en-US" sz="2400" b="1" i="1">
                                    <a:latin typeface="Cambria Math"/>
                                    <a:ea typeface="Times New Roman" panose="02020603050405020304" pitchFamily="18" charset="0"/>
                                    <a:cs typeface="Times New Roman" panose="02020603050405020304" pitchFamily="18" charset="0"/>
                                  </a:rPr>
                                </m:ctrlPr>
                              </m:dPr>
                              <m:e>
                                <m:r>
                                  <a:rPr lang="en-US" sz="2400" b="1" i="1">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latin typeface="Cambria Math" panose="02040503050406030204" pitchFamily="18" charset="0"/>
                                    <a:ea typeface="Times New Roman" panose="02020603050405020304" pitchFamily="18" charset="0"/>
                                    <a:cs typeface="Times New Roman" panose="02020603050405020304" pitchFamily="18" charset="0"/>
                                  </a:rPr>
                                  <m:t>+</m:t>
                                </m:r>
                                <m:r>
                                  <a:rPr lang="en-US" sz="2400" b="1" i="1">
                                    <a:latin typeface="Cambria Math" panose="02040503050406030204" pitchFamily="18" charset="0"/>
                                    <a:ea typeface="Times New Roman" panose="02020603050405020304" pitchFamily="18" charset="0"/>
                                    <a:cs typeface="Times New Roman" panose="02020603050405020304" pitchFamily="18" charset="0"/>
                                  </a:rPr>
                                  <m:t>𝟏</m:t>
                                </m:r>
                              </m:e>
                            </m:d>
                          </m:e>
                          <m:sup>
                            <m:r>
                              <a:rPr lang="en-US" sz="2400" b="1" i="1">
                                <a:latin typeface="Cambria Math" panose="02040503050406030204" pitchFamily="18" charset="0"/>
                                <a:ea typeface="Times New Roman" panose="02020603050405020304" pitchFamily="18" charset="0"/>
                                <a:cs typeface="Times New Roman" panose="02020603050405020304" pitchFamily="18" charset="0"/>
                              </a:rPr>
                              <m:t>𝟐</m:t>
                            </m:r>
                          </m:sup>
                        </m:sSup>
                      </m:den>
                    </m:f>
                    <m:r>
                      <a:rPr lang="en-US" sz="2800" b="1"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800" b="1" i="1">
                            <a:latin typeface="Cambria Math"/>
                            <a:ea typeface="Times New Roman" panose="02020603050405020304" pitchFamily="18" charset="0"/>
                            <a:cs typeface="Times New Roman" panose="02020603050405020304" pitchFamily="18" charset="0"/>
                          </a:rPr>
                        </m:ctrlPr>
                      </m:sSupPr>
                      <m:e>
                        <m:r>
                          <a:rPr lang="en-US" sz="2800" b="1" i="1">
                            <a:latin typeface="Cambria Math" panose="02040503050406030204" pitchFamily="18" charset="0"/>
                            <a:ea typeface="Times New Roman" panose="02020603050405020304" pitchFamily="18" charset="0"/>
                            <a:cs typeface="Times New Roman" panose="02020603050405020304" pitchFamily="18" charset="0"/>
                          </a:rPr>
                          <m:t>𝒚</m:t>
                        </m:r>
                      </m:e>
                      <m:sup>
                        <m:r>
                          <a:rPr lang="en-US" sz="2800" b="1" i="1">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en-US" sz="2800" b="1" i="1">
                            <a:latin typeface="Cambria Math"/>
                            <a:ea typeface="Times New Roman" panose="02020603050405020304" pitchFamily="18" charset="0"/>
                            <a:cs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cs typeface="Times New Roman" panose="02020603050405020304" pitchFamily="18" charset="0"/>
                          </a:rPr>
                          <m:t>𝟎</m:t>
                        </m:r>
                      </m:e>
                    </m:d>
                    <m:r>
                      <a:rPr lang="en-US" sz="2800" b="1" i="1">
                        <a:latin typeface="Cambria Math" panose="02040503050406030204" pitchFamily="18" charset="0"/>
                        <a:ea typeface="Times New Roman" panose="02020603050405020304" pitchFamily="18" charset="0"/>
                        <a:cs typeface="Times New Roman" panose="02020603050405020304" pitchFamily="18" charset="0"/>
                      </a:rPr>
                      <m:t>=</m:t>
                    </m:r>
                    <m:r>
                      <a:rPr lang="en-US" sz="2800" b="1" i="0" smtClean="0">
                        <a:latin typeface="Cambria Math"/>
                        <a:ea typeface="Times New Roman" panose="02020603050405020304" pitchFamily="18" charset="0"/>
                        <a:cs typeface="Times New Roman" panose="02020603050405020304" pitchFamily="18" charset="0"/>
                      </a:rPr>
                      <m:t>−</m:t>
                    </m:r>
                  </m:oMath>
                </a14:m>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1.</a:t>
                </a:r>
              </a:p>
              <a:p>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Phương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b="1" i="1">
                        <a:latin typeface="Cambria Math" panose="02040503050406030204" pitchFamily="18" charset="0"/>
                        <a:ea typeface="Times New Roman" panose="02020603050405020304" pitchFamily="18" charset="0"/>
                        <a:cs typeface="Times New Roman" panose="02020603050405020304" pitchFamily="18" charset="0"/>
                      </a:rPr>
                      <m:t>𝒅</m:t>
                    </m:r>
                    <m:r>
                      <a:rPr lang="en-US" sz="2400" b="1" i="1">
                        <a:latin typeface="Cambria Math" panose="02040503050406030204" pitchFamily="18" charset="0"/>
                        <a:ea typeface="Times New Roman" panose="02020603050405020304" pitchFamily="18" charset="0"/>
                        <a:cs typeface="Times New Roman" panose="02020603050405020304" pitchFamily="18" charset="0"/>
                      </a:rPr>
                      <m:t>:</m:t>
                    </m:r>
                    <m:r>
                      <a:rPr lang="en-US" sz="2400" b="1" i="1">
                        <a:latin typeface="Cambria Math" panose="02040503050406030204" pitchFamily="18" charset="0"/>
                        <a:ea typeface="Times New Roman" panose="02020603050405020304" pitchFamily="18" charset="0"/>
                        <a:cs typeface="Times New Roman" panose="02020603050405020304" pitchFamily="18" charset="0"/>
                      </a:rPr>
                      <m:t>𝒚</m:t>
                    </m:r>
                    <m:r>
                      <a:rPr lang="en-US" sz="2400" b="1"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800" b="1" i="1">
                            <a:latin typeface="Cambria Math"/>
                            <a:ea typeface="Times New Roman" panose="02020603050405020304" pitchFamily="18" charset="0"/>
                            <a:cs typeface="Times New Roman" panose="02020603050405020304" pitchFamily="18" charset="0"/>
                          </a:rPr>
                        </m:ctrlPr>
                      </m:sSupPr>
                      <m:e>
                        <m:r>
                          <a:rPr lang="en-US" sz="2800" b="1" i="1">
                            <a:latin typeface="Cambria Math" panose="02040503050406030204" pitchFamily="18" charset="0"/>
                            <a:ea typeface="Times New Roman" panose="02020603050405020304" pitchFamily="18" charset="0"/>
                            <a:cs typeface="Times New Roman" panose="02020603050405020304" pitchFamily="18" charset="0"/>
                          </a:rPr>
                          <m:t>𝒚</m:t>
                        </m:r>
                      </m:e>
                      <m:sup>
                        <m:r>
                          <a:rPr lang="en-US" sz="2800" b="1" i="1">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en-US" sz="2800" b="1" i="1">
                            <a:latin typeface="Cambria Math"/>
                            <a:ea typeface="Times New Roman" panose="02020603050405020304" pitchFamily="18" charset="0"/>
                            <a:cs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cs typeface="Times New Roman" panose="02020603050405020304" pitchFamily="18" charset="0"/>
                          </a:rPr>
                          <m:t>𝟎</m:t>
                        </m:r>
                      </m:e>
                    </m:d>
                    <m:r>
                      <a:rPr lang="en-US" sz="2800" b="1" i="1">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800" b="1" i="1">
                            <a:latin typeface="Cambria Math"/>
                            <a:ea typeface="Times New Roman" panose="02020603050405020304" pitchFamily="18" charset="0"/>
                            <a:cs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cs typeface="Times New Roman" panose="02020603050405020304" pitchFamily="18" charset="0"/>
                          </a:rPr>
                          <m:t>𝒙</m:t>
                        </m:r>
                        <m:r>
                          <a:rPr lang="en-US" sz="2800" b="1" i="1">
                            <a:latin typeface="Cambria Math" panose="02040503050406030204" pitchFamily="18" charset="0"/>
                            <a:ea typeface="Times New Roman" panose="02020603050405020304" pitchFamily="18" charset="0"/>
                            <a:cs typeface="Times New Roman" panose="02020603050405020304" pitchFamily="18" charset="0"/>
                          </a:rPr>
                          <m:t>−</m:t>
                        </m:r>
                        <m:r>
                          <a:rPr lang="en-US" sz="2800" b="1" i="1">
                            <a:latin typeface="Cambria Math" panose="02040503050406030204" pitchFamily="18" charset="0"/>
                            <a:ea typeface="Times New Roman" panose="02020603050405020304" pitchFamily="18" charset="0"/>
                            <a:cs typeface="Times New Roman" panose="02020603050405020304" pitchFamily="18" charset="0"/>
                          </a:rPr>
                          <m:t>𝟎</m:t>
                        </m:r>
                      </m:e>
                    </m:d>
                    <m:r>
                      <a:rPr lang="en-US" sz="2800" b="1" i="1">
                        <a:latin typeface="Cambria Math" panose="02040503050406030204" pitchFamily="18" charset="0"/>
                        <a:ea typeface="Times New Roman" panose="02020603050405020304" pitchFamily="18" charset="0"/>
                        <a:cs typeface="Times New Roman" panose="02020603050405020304" pitchFamily="18" charset="0"/>
                      </a:rPr>
                      <m:t>+</m:t>
                    </m:r>
                    <m:r>
                      <a:rPr lang="en-US" sz="2800" b="1" i="1">
                        <a:latin typeface="Cambria Math" panose="02040503050406030204" pitchFamily="18" charset="0"/>
                        <a:ea typeface="Times New Roman" panose="02020603050405020304" pitchFamily="18" charset="0"/>
                        <a:cs typeface="Times New Roman" panose="02020603050405020304" pitchFamily="18" charset="0"/>
                      </a:rPr>
                      <m:t>𝟐</m:t>
                    </m:r>
                  </m:oMath>
                </a14:m>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r>
                        <a:rPr lang="en-US" sz="2800" b="1" i="1">
                          <a:latin typeface="Cambria Math" panose="02040503050406030204" pitchFamily="18" charset="0"/>
                          <a:ea typeface="Times New Roman" panose="02020603050405020304" pitchFamily="18" charset="0"/>
                          <a:cs typeface="Times New Roman" panose="02020603050405020304" pitchFamily="18" charset="0"/>
                        </a:rPr>
                        <m:t>⇒</m:t>
                      </m:r>
                      <m:r>
                        <a:rPr lang="en-US" sz="2800" b="1" i="1">
                          <a:latin typeface="Cambria Math" panose="02040503050406030204" pitchFamily="18" charset="0"/>
                          <a:ea typeface="Times New Roman" panose="02020603050405020304" pitchFamily="18" charset="0"/>
                          <a:cs typeface="Times New Roman" panose="02020603050405020304" pitchFamily="18" charset="0"/>
                        </a:rPr>
                        <m:t>𝒅</m:t>
                      </m:r>
                      <m:r>
                        <a:rPr lang="en-US" sz="2800" b="1" i="1">
                          <a:latin typeface="Cambria Math" panose="02040503050406030204" pitchFamily="18" charset="0"/>
                          <a:ea typeface="Times New Roman" panose="02020603050405020304" pitchFamily="18" charset="0"/>
                          <a:cs typeface="Times New Roman" panose="02020603050405020304" pitchFamily="18" charset="0"/>
                        </a:rPr>
                        <m:t>:</m:t>
                      </m:r>
                      <m:r>
                        <a:rPr lang="en-US" sz="2800" b="1" i="1">
                          <a:latin typeface="Cambria Math" panose="02040503050406030204" pitchFamily="18" charset="0"/>
                          <a:ea typeface="Times New Roman" panose="02020603050405020304" pitchFamily="18" charset="0"/>
                          <a:cs typeface="Times New Roman" panose="02020603050405020304" pitchFamily="18" charset="0"/>
                        </a:rPr>
                        <m:t>𝒚</m:t>
                      </m:r>
                      <m:r>
                        <a:rPr lang="en-US" sz="2800" b="1" i="1">
                          <a:latin typeface="Cambria Math" panose="02040503050406030204" pitchFamily="18" charset="0"/>
                          <a:ea typeface="Times New Roman" panose="02020603050405020304" pitchFamily="18" charset="0"/>
                          <a:cs typeface="Times New Roman" panose="02020603050405020304" pitchFamily="18" charset="0"/>
                        </a:rPr>
                        <m:t>=</m:t>
                      </m:r>
                      <m:r>
                        <a:rPr lang="en-US" sz="2800" b="1" i="0" smtClean="0">
                          <a:latin typeface="Cambria Math"/>
                          <a:ea typeface="Times New Roman" panose="02020603050405020304" pitchFamily="18" charset="0"/>
                          <a:cs typeface="Times New Roman" panose="02020603050405020304" pitchFamily="18" charset="0"/>
                        </a:rPr>
                        <m:t>−</m:t>
                      </m:r>
                      <m:r>
                        <a:rPr lang="en-US" sz="2800" b="1" i="0" smtClean="0">
                          <a:latin typeface="Cambria Math"/>
                          <a:ea typeface="Times New Roman" panose="02020603050405020304" pitchFamily="18" charset="0"/>
                          <a:cs typeface="Times New Roman" panose="02020603050405020304" pitchFamily="18" charset="0"/>
                        </a:rPr>
                        <m:t>𝐱</m:t>
                      </m:r>
                      <m:r>
                        <a:rPr lang="en-US" sz="2800" b="1" i="0" smtClean="0">
                          <a:latin typeface="Cambria Math"/>
                          <a:ea typeface="Times New Roman" panose="02020603050405020304" pitchFamily="18" charset="0"/>
                          <a:cs typeface="Times New Roman" panose="02020603050405020304" pitchFamily="18" charset="0"/>
                        </a:rPr>
                        <m:t>+</m:t>
                      </m:r>
                      <m:r>
                        <a:rPr lang="en-US" sz="2800" b="1" i="0" smtClean="0">
                          <a:latin typeface="Cambria Math"/>
                          <a:ea typeface="Times New Roman" panose="02020603050405020304" pitchFamily="18" charset="0"/>
                          <a:cs typeface="Times New Roman" panose="02020603050405020304" pitchFamily="18" charset="0"/>
                        </a:rPr>
                        <m:t>𝟐</m:t>
                      </m:r>
                    </m:oMath>
                  </m:oMathPara>
                </a14:m>
                <a:endParaRPr lang="en-US" sz="3000" dirty="0"/>
              </a:p>
            </p:txBody>
          </p:sp>
        </mc:Choice>
        <mc:Fallback xmlns="">
          <p:sp>
            <p:nvSpPr>
              <p:cNvPr id="2" name="Rectangle 1">
                <a:extLst>
                  <a:ext uri="{FF2B5EF4-FFF2-40B4-BE49-F238E27FC236}">
                    <a16:creationId xmlns:a16="http://schemas.microsoft.com/office/drawing/2014/main" xmlns="" xmlns:a14="http://schemas.microsoft.com/office/drawing/2010/main" id="{15DAC38B-2599-4658-905B-7BB72BA841CB}"/>
                  </a:ext>
                </a:extLst>
              </p:cNvPr>
              <p:cNvSpPr>
                <a:spLocks noRot="1" noChangeAspect="1" noMove="1" noResize="1" noEditPoints="1" noAdjustHandles="1" noChangeArrowheads="1" noChangeShapeType="1" noTextEdit="1"/>
              </p:cNvSpPr>
              <p:nvPr/>
            </p:nvSpPr>
            <p:spPr>
              <a:xfrm>
                <a:off x="273324" y="3071028"/>
                <a:ext cx="8631191" cy="2851348"/>
              </a:xfrm>
              <a:prstGeom prst="rect">
                <a:avLst/>
              </a:prstGeom>
              <a:blipFill rotWithShape="1">
                <a:blip r:embed="rId8"/>
                <a:stretch>
                  <a:fillRect l="-1977" t="-2991" r="-1059"/>
                </a:stretch>
              </a:blipFill>
            </p:spPr>
            <p:txBody>
              <a:bodyPr/>
              <a:lstStyle/>
              <a:p>
                <a:r>
                  <a:rPr lang="en-US">
                    <a:noFill/>
                  </a:rPr>
                  <a:t> </a:t>
                </a:r>
              </a:p>
            </p:txBody>
          </p:sp>
        </mc:Fallback>
      </mc:AlternateContent>
      <p:sp>
        <p:nvSpPr>
          <p:cNvPr id="71" name="Oval 70">
            <a:extLst>
              <a:ext uri="{FF2B5EF4-FFF2-40B4-BE49-F238E27FC236}">
                <a16:creationId xmlns="" xmlns:a16="http://schemas.microsoft.com/office/drawing/2014/main" id="{CA139949-A2F7-4B96-AD56-16D9EAB46ED4}"/>
              </a:ext>
            </a:extLst>
          </p:cNvPr>
          <p:cNvSpPr/>
          <p:nvPr/>
        </p:nvSpPr>
        <p:spPr>
          <a:xfrm>
            <a:off x="6137952" y="1736933"/>
            <a:ext cx="546116" cy="593136"/>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en-US" sz="3200" b="1" dirty="0">
                <a:latin typeface="Tahoma" pitchFamily="34" charset="0"/>
                <a:ea typeface="Tahoma" pitchFamily="34" charset="0"/>
                <a:cs typeface="Tahoma" pitchFamily="34" charset="0"/>
              </a:rPr>
              <a:t>C</a:t>
            </a:r>
            <a:endParaRPr lang="en-US" sz="3200" dirty="0"/>
          </a:p>
        </p:txBody>
      </p:sp>
      <p:pic>
        <p:nvPicPr>
          <p:cNvPr id="46" name="Picture 45"/>
          <p:cNvPicPr>
            <a:picLocks noChangeAspect="1"/>
          </p:cNvPicPr>
          <p:nvPr/>
        </p:nvPicPr>
        <p:blipFill rotWithShape="1">
          <a:blip r:embed="rId9"/>
          <a:srcRect l="14530" b="8809"/>
          <a:stretch/>
        </p:blipFill>
        <p:spPr>
          <a:xfrm>
            <a:off x="8883880" y="2729429"/>
            <a:ext cx="3118826" cy="2649126"/>
          </a:xfrm>
          <a:prstGeom prst="rect">
            <a:avLst/>
          </a:prstGeom>
        </p:spPr>
      </p:pic>
    </p:spTree>
    <p:extLst>
      <p:ext uri="{BB962C8B-B14F-4D97-AF65-F5344CB8AC3E}">
        <p14:creationId xmlns:p14="http://schemas.microsoft.com/office/powerpoint/2010/main" val="216478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wipe(left)">
                                      <p:cBhvr>
                                        <p:cTn id="22" dur="500"/>
                                        <p:tgtEl>
                                          <p:spTgt spid="7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left)">
                                      <p:cBhvr>
                                        <p:cTn id="25" dur="500"/>
                                        <p:tgtEl>
                                          <p:spTgt spid="6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left)">
                                      <p:cBhvr>
                                        <p:cTn id="3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2" grpId="0"/>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47057" y="2653531"/>
            <a:ext cx="11834900" cy="4013969"/>
            <a:chOff x="184495" y="3636270"/>
            <a:chExt cx="11834900" cy="4481563"/>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 name="Group 5"/>
            <p:cNvGrpSpPr/>
            <p:nvPr/>
          </p:nvGrpSpPr>
          <p:grpSpPr>
            <a:xfrm>
              <a:off x="203200" y="3636270"/>
              <a:ext cx="2342698" cy="618534"/>
              <a:chOff x="1275608" y="6239450"/>
              <a:chExt cx="4592537" cy="112384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12384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8" y="45025"/>
            <a:ext cx="11906395" cy="1344148"/>
            <a:chOff x="534987" y="1869705"/>
            <a:chExt cx="23340848"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533960" y="1653394"/>
                  <a:ext cx="2278917"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a:solidFill>
                        <a:schemeClr val="bg1"/>
                      </a:solidFill>
                      <a:latin typeface="Tahoma" pitchFamily="34" charset="0"/>
                      <a:cs typeface="Tahoma" pitchFamily="34" charset="0"/>
                    </a:rPr>
                    <a:t>Câu 8</a:t>
                  </a:r>
                </a:p>
              </p:txBody>
            </p:sp>
          </p:grpSp>
        </p:grpSp>
        <mc:AlternateContent xmlns:mc="http://schemas.openxmlformats.org/markup-compatibility/2006" xmlns:a14="http://schemas.microsoft.com/office/drawing/2010/main">
          <mc:Choice Requires="a14">
            <p:sp>
              <p:nvSpPr>
                <p:cNvPr id="23" name="Rectangle 22"/>
                <p:cNvSpPr/>
                <p:nvPr/>
              </p:nvSpPr>
              <p:spPr>
                <a:xfrm>
                  <a:off x="2219934" y="2011745"/>
                  <a:ext cx="20571713" cy="1771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ctr" fontAlgn="base">
                    <a:buClr>
                      <a:srgbClr val="0000FF"/>
                    </a:buClr>
                    <a:tabLst>
                      <a:tab pos="629826" algn="l"/>
                    </a:tabLst>
                  </a:pP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                    Cho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b="1" i="1">
                          <a:latin typeface="Cambria Math" panose="02040503050406030204" pitchFamily="18" charset="0"/>
                          <a:ea typeface="Times New Roman" panose="02020603050405020304" pitchFamily="18" charset="0"/>
                        </a:rPr>
                        <m:t>𝒚</m:t>
                      </m:r>
                      <m:r>
                        <a:rPr lang="en-US" sz="2800" b="1" i="1">
                          <a:latin typeface="Cambria Math" panose="02040503050406030204" pitchFamily="18" charset="0"/>
                          <a:ea typeface="Times New Roman" panose="02020603050405020304" pitchFamily="18" charset="0"/>
                        </a:rPr>
                        <m:t>=</m:t>
                      </m:r>
                      <m:sSup>
                        <m:sSupPr>
                          <m:ctrlPr>
                            <a:rPr lang="en-US" sz="2800" b="1" i="1">
                              <a:latin typeface="Cambria Math"/>
                              <a:ea typeface="Times New Roman" panose="02020603050405020304" pitchFamily="18" charset="0"/>
                            </a:rPr>
                          </m:ctrlPr>
                        </m:sSupPr>
                        <m:e>
                          <m:r>
                            <a:rPr lang="en-US" sz="2800" b="1" i="1">
                              <a:latin typeface="Cambria Math" panose="02040503050406030204" pitchFamily="18" charset="0"/>
                              <a:ea typeface="Times New Roman" panose="02020603050405020304" pitchFamily="18" charset="0"/>
                            </a:rPr>
                            <m:t>𝒙</m:t>
                          </m:r>
                        </m:e>
                        <m:sup>
                          <m:r>
                            <a:rPr lang="en-US" sz="2800" b="1" i="1">
                              <a:latin typeface="Cambria Math" panose="02040503050406030204" pitchFamily="18" charset="0"/>
                              <a:ea typeface="Times New Roman" panose="02020603050405020304" pitchFamily="18" charset="0"/>
                            </a:rPr>
                            <m:t>𝟑</m:t>
                          </m:r>
                        </m:sup>
                      </m:sSup>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𝟑</m:t>
                      </m:r>
                      <m:sSup>
                        <m:sSupPr>
                          <m:ctrlPr>
                            <a:rPr lang="en-US" sz="2800" b="1" i="1">
                              <a:latin typeface="Cambria Math"/>
                              <a:ea typeface="Times New Roman" panose="02020603050405020304" pitchFamily="18" charset="0"/>
                            </a:rPr>
                          </m:ctrlPr>
                        </m:sSupPr>
                        <m:e>
                          <m:r>
                            <a:rPr lang="en-US" sz="2800" b="1" i="1">
                              <a:latin typeface="Cambria Math" panose="02040503050406030204" pitchFamily="18" charset="0"/>
                              <a:ea typeface="Times New Roman" panose="02020603050405020304" pitchFamily="18" charset="0"/>
                            </a:rPr>
                            <m:t>𝒙</m:t>
                          </m:r>
                        </m:e>
                        <m:sup>
                          <m:r>
                            <a:rPr lang="en-US" sz="2800" b="1" i="1">
                              <a:latin typeface="Cambria Math" panose="02040503050406030204" pitchFamily="18" charset="0"/>
                              <a:ea typeface="Times New Roman" panose="02020603050405020304" pitchFamily="18" charset="0"/>
                            </a:rPr>
                            <m:t>𝟐</m:t>
                          </m:r>
                        </m:sup>
                      </m:sSup>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𝟔</m:t>
                      </m:r>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𝟓</m:t>
                      </m:r>
                    </m:oMath>
                  </a14:m>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hệ</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cs typeface="Times New Roman" panose="02020603050405020304" pitchFamily="18" charset="0"/>
                    </a:rPr>
                    <a:t>là</a:t>
                  </a:r>
                  <a:endPar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2219934" y="2011745"/>
                  <a:ext cx="20571713" cy="1771432"/>
                </a:xfrm>
                <a:prstGeom prst="rect">
                  <a:avLst/>
                </a:prstGeom>
                <a:blipFill rotWithShape="1">
                  <a:blip r:embed="rId3"/>
                  <a:stretch>
                    <a:fillRect r="-58" b="-1092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247182" y="1501340"/>
            <a:ext cx="11838141" cy="914405"/>
            <a:chOff x="247181" y="1501340"/>
            <a:chExt cx="11838141" cy="914405"/>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4" name="TextBox 53"/>
                  <p:cNvSpPr txBox="1"/>
                  <p:nvPr/>
                </p:nvSpPr>
                <p:spPr>
                  <a:xfrm>
                    <a:off x="6108332" y="1732392"/>
                    <a:ext cx="2280848" cy="5150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dirty="0" smtClean="0">
                              <a:latin typeface="Cambria Math"/>
                            </a:rPr>
                            <m:t>𝑦</m:t>
                          </m:r>
                          <m:r>
                            <a:rPr lang="en-US" sz="3000" b="0" i="1" dirty="0" smtClean="0">
                              <a:latin typeface="Cambria Math"/>
                            </a:rPr>
                            <m:t>=3</m:t>
                          </m:r>
                          <m:r>
                            <a:rPr lang="en-US" sz="3000" b="0" i="1" dirty="0" smtClean="0">
                              <a:latin typeface="Cambria Math"/>
                            </a:rPr>
                            <m:t>𝑥</m:t>
                          </m:r>
                          <m:r>
                            <a:rPr lang="en-US" sz="3000" b="0" i="1" dirty="0" smtClean="0">
                              <a:latin typeface="Cambria Math"/>
                            </a:rPr>
                            <m:t>+</m:t>
                          </m:r>
                          <m:r>
                            <m:rPr>
                              <m:nor/>
                            </m:rPr>
                            <a:rPr lang="en-US" sz="3000" b="0" i="1" dirty="0" smtClean="0">
                              <a:latin typeface="Cambria Math"/>
                            </a:rPr>
                            <m:t>6</m:t>
                          </m:r>
                          <m:r>
                            <m:rPr>
                              <m:nor/>
                            </m:rPr>
                            <a:rPr lang="vi-VN" sz="3000" dirty="0"/>
                            <m:t>.</m:t>
                          </m:r>
                        </m:oMath>
                      </m:oMathPara>
                    </a14:m>
                    <a:endParaRPr lang="en-US" sz="3000" dirty="0"/>
                  </a:p>
                </p:txBody>
              </p:sp>
            </mc:Choice>
            <mc:Fallback xmlns="">
              <p:sp>
                <p:nvSpPr>
                  <p:cNvPr id="54" name="TextBox 53"/>
                  <p:cNvSpPr txBox="1">
                    <a:spLocks noRot="1" noChangeAspect="1" noMove="1" noResize="1" noEditPoints="1" noAdjustHandles="1" noChangeArrowheads="1" noChangeShapeType="1" noTextEdit="1"/>
                  </p:cNvSpPr>
                  <p:nvPr/>
                </p:nvSpPr>
                <p:spPr>
                  <a:xfrm>
                    <a:off x="6108332" y="1732392"/>
                    <a:ext cx="2280848" cy="515019"/>
                  </a:xfrm>
                  <a:prstGeom prst="rect">
                    <a:avLst/>
                  </a:prstGeom>
                  <a:blipFill rotWithShape="1">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8" name="TextBox 57"/>
                  <p:cNvSpPr txBox="1"/>
                  <p:nvPr/>
                </p:nvSpPr>
                <p:spPr>
                  <a:xfrm>
                    <a:off x="5978841" y="1767772"/>
                    <a:ext cx="2280848" cy="5150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𝑦</m:t>
                          </m:r>
                          <m:r>
                            <a:rPr lang="en-US" sz="3000" b="0" i="1" smtClean="0">
                              <a:latin typeface="Cambria Math"/>
                            </a:rPr>
                            <m:t>=3</m:t>
                          </m:r>
                          <m:r>
                            <a:rPr lang="en-US" sz="3000" b="0" i="1" smtClean="0">
                              <a:latin typeface="Cambria Math"/>
                            </a:rPr>
                            <m:t>𝑥</m:t>
                          </m:r>
                          <m:r>
                            <a:rPr lang="en-US" sz="3000" b="0" i="1" smtClean="0">
                              <a:latin typeface="Cambria Math"/>
                            </a:rPr>
                            <m:t>+9</m:t>
                          </m:r>
                        </m:oMath>
                      </m:oMathPara>
                    </a14:m>
                    <a:endParaRPr lang="en-US" sz="30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978841" y="1767772"/>
                    <a:ext cx="2280848" cy="515019"/>
                  </a:xfrm>
                  <a:prstGeom prst="rect">
                    <a:avLst/>
                  </a:prstGeom>
                  <a:blipFill rotWithShape="1">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48" name="TextBox 47"/>
                  <p:cNvSpPr txBox="1"/>
                  <p:nvPr/>
                </p:nvSpPr>
                <p:spPr>
                  <a:xfrm>
                    <a:off x="6123623" y="1753409"/>
                    <a:ext cx="2280848" cy="56741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𝑦</m:t>
                          </m:r>
                          <m:r>
                            <a:rPr lang="en-US" sz="3000" b="0" i="1" smtClean="0">
                              <a:latin typeface="Cambria Math"/>
                            </a:rPr>
                            <m:t>=3</m:t>
                          </m:r>
                          <m:r>
                            <a:rPr lang="en-US" sz="3000" b="0" i="1" smtClean="0">
                              <a:latin typeface="Cambria Math"/>
                            </a:rPr>
                            <m:t>𝑥</m:t>
                          </m:r>
                          <m:r>
                            <a:rPr lang="en-US" sz="3000" b="0" i="1" smtClean="0">
                              <a:latin typeface="Cambria Math"/>
                            </a:rPr>
                            <m:t>+3</m:t>
                          </m:r>
                          <m:r>
                            <m:rPr>
                              <m:nor/>
                            </m:rPr>
                            <a:rPr lang="en-US" sz="3000" b="0" i="1" smtClean="0">
                              <a:latin typeface="Cambria Math"/>
                            </a:rPr>
                            <m:t>.</m:t>
                          </m:r>
                          <m:r>
                            <m:rPr>
                              <m:nor/>
                            </m:rPr>
                            <a:rPr lang="vi-VN" sz="3000" dirty="0"/>
                            <m:t>	</m:t>
                          </m:r>
                        </m:oMath>
                      </m:oMathPara>
                    </a14:m>
                    <a:endParaRPr lang="en-US" sz="30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123623" y="1753409"/>
                    <a:ext cx="2280848" cy="567415"/>
                  </a:xfrm>
                  <a:prstGeom prst="rect">
                    <a:avLst/>
                  </a:prstGeom>
                  <a:blipFill rotWithShape="1">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1" y="1501345"/>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2" name="TextBox 61"/>
                  <p:cNvSpPr txBox="1"/>
                  <p:nvPr/>
                </p:nvSpPr>
                <p:spPr>
                  <a:xfrm>
                    <a:off x="6078059" y="1779051"/>
                    <a:ext cx="2493487" cy="5150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𝑦</m:t>
                          </m:r>
                          <m:r>
                            <a:rPr lang="en-US" sz="3000" b="0" i="1" smtClean="0">
                              <a:latin typeface="Cambria Math"/>
                            </a:rPr>
                            <m:t>=3</m:t>
                          </m:r>
                          <m:r>
                            <a:rPr lang="en-US" sz="3000" b="0" i="1" smtClean="0">
                              <a:latin typeface="Cambria Math"/>
                            </a:rPr>
                            <m:t>𝑥</m:t>
                          </m:r>
                          <m:r>
                            <a:rPr lang="en-US" sz="3000" b="0" i="1" smtClean="0">
                              <a:latin typeface="Cambria Math"/>
                            </a:rPr>
                            <m:t>+12</m:t>
                          </m:r>
                          <m:r>
                            <m:rPr>
                              <m:nor/>
                            </m:rPr>
                            <a:rPr lang="vi-VN" sz="3000" dirty="0"/>
                            <m:t>.</m:t>
                          </m:r>
                        </m:oMath>
                      </m:oMathPara>
                    </a14:m>
                    <a:endParaRPr lang="en-US" sz="30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078059" y="1779051"/>
                    <a:ext cx="2493487" cy="515019"/>
                  </a:xfrm>
                  <a:prstGeom prst="rect">
                    <a:avLst/>
                  </a:prstGeom>
                  <a:blipFill rotWithShape="1">
                    <a:blip r:embed="rId7"/>
                    <a:stretch>
                      <a:fillRect/>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mc:AlternateContent xmlns:mc="http://schemas.openxmlformats.org/markup-compatibility/2006" xmlns:a14="http://schemas.microsoft.com/office/drawing/2010/main">
        <mc:Choice Requires="a14">
          <p:sp>
            <p:nvSpPr>
              <p:cNvPr id="11" name="Rectangle 10"/>
              <p:cNvSpPr/>
              <p:nvPr/>
            </p:nvSpPr>
            <p:spPr>
              <a:xfrm>
                <a:off x="204555" y="3295988"/>
                <a:ext cx="11223567" cy="4121118"/>
              </a:xfrm>
              <a:prstGeom prst="rect">
                <a:avLst/>
              </a:prstGeom>
            </p:spPr>
            <p:txBody>
              <a:bodyPr wrap="none" lIns="45711" tIns="22855" rIns="45711" bIns="22855">
                <a:spAutoFit/>
              </a:bodyPr>
              <a:lstStyle/>
              <a:p>
                <a:r>
                  <a:rPr lang="vi-VN" sz="2800" dirty="0" smtClean="0">
                    <a:latin typeface="+mj-lt"/>
                    <a:ea typeface="Arial" panose="020B0604020202020204" pitchFamily="34" charset="0"/>
                  </a:rPr>
                  <a:t> </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d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M(</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x;y</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d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hệ</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là</a:t>
                </a:r>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14:m>
                  <m:oMath xmlns:m="http://schemas.openxmlformats.org/officeDocument/2006/math">
                    <m:sSup>
                      <m:sSupPr>
                        <m:ctrlPr>
                          <a:rPr lang="en-US" sz="2800" b="1" i="1">
                            <a:latin typeface="Cambria Math"/>
                            <a:ea typeface="Times New Roman" panose="02020603050405020304" pitchFamily="18" charset="0"/>
                          </a:rPr>
                        </m:ctrlPr>
                      </m:sSupPr>
                      <m:e>
                        <m:r>
                          <a:rPr lang="en-US" sz="2800" b="1" i="1">
                            <a:latin typeface="Cambria Math" panose="02040503050406030204" pitchFamily="18" charset="0"/>
                            <a:ea typeface="Times New Roman" panose="02020603050405020304" pitchFamily="18" charset="0"/>
                          </a:rPr>
                          <m:t>𝒚</m:t>
                        </m:r>
                      </m:e>
                      <m:sup>
                        <m:r>
                          <a:rPr lang="en-US" sz="2800" b="1" i="1">
                            <a:latin typeface="Cambria Math" panose="02040503050406030204" pitchFamily="18" charset="0"/>
                            <a:ea typeface="Times New Roman" panose="02020603050405020304" pitchFamily="18" charset="0"/>
                          </a:rPr>
                          <m:t>′</m:t>
                        </m:r>
                      </m:sup>
                    </m:sSup>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𝟑</m:t>
                    </m:r>
                    <m:sSup>
                      <m:sSupPr>
                        <m:ctrlPr>
                          <a:rPr lang="en-US" sz="2800" b="1" i="1">
                            <a:latin typeface="Cambria Math"/>
                            <a:ea typeface="Times New Roman" panose="02020603050405020304" pitchFamily="18" charset="0"/>
                          </a:rPr>
                        </m:ctrlPr>
                      </m:sSupPr>
                      <m:e>
                        <m:r>
                          <a:rPr lang="en-US" sz="2800" b="1" i="1">
                            <a:latin typeface="Cambria Math" panose="02040503050406030204" pitchFamily="18" charset="0"/>
                            <a:ea typeface="Times New Roman" panose="02020603050405020304" pitchFamily="18" charset="0"/>
                          </a:rPr>
                          <m:t>𝒙</m:t>
                        </m:r>
                      </m:e>
                      <m:sup>
                        <m:r>
                          <a:rPr lang="en-US" sz="2800" b="1" i="1">
                            <a:latin typeface="Cambria Math" panose="02040503050406030204" pitchFamily="18" charset="0"/>
                            <a:ea typeface="Times New Roman" panose="02020603050405020304" pitchFamily="18" charset="0"/>
                          </a:rPr>
                          <m:t>𝟐</m:t>
                        </m:r>
                      </m:sup>
                    </m:sSup>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𝟔</m:t>
                    </m:r>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𝟔</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𝟑</m:t>
                    </m:r>
                    <m:sSup>
                      <m:sSupPr>
                        <m:ctrlPr>
                          <a:rPr lang="en-US" sz="2800" b="1" i="1">
                            <a:latin typeface="Cambria Math"/>
                            <a:ea typeface="Times New Roman" panose="02020603050405020304" pitchFamily="18" charset="0"/>
                          </a:rPr>
                        </m:ctrlPr>
                      </m:sSupPr>
                      <m:e>
                        <m:d>
                          <m:dPr>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e>
                        </m:d>
                      </m:e>
                      <m:sup>
                        <m:r>
                          <a:rPr lang="en-US" sz="2800" b="1" i="1">
                            <a:latin typeface="Cambria Math" panose="02040503050406030204" pitchFamily="18" charset="0"/>
                            <a:ea typeface="Times New Roman" panose="02020603050405020304" pitchFamily="18" charset="0"/>
                          </a:rPr>
                          <m:t>𝟐</m:t>
                        </m:r>
                      </m:sup>
                    </m:sSup>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𝟑</m:t>
                    </m:r>
                    <m:r>
                      <a:rPr lang="en-US" sz="2800" b="1" i="1">
                        <a:latin typeface="Cambria Math" panose="02040503050406030204" pitchFamily="18" charset="0"/>
                        <a:ea typeface="Times New Roman" panose="02020603050405020304" pitchFamily="18" charset="0"/>
                      </a:rPr>
                      <m:t>≥</m:t>
                    </m:r>
                  </m:oMath>
                </a14:m>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3</a:t>
                </a:r>
              </a:p>
              <a:p>
                <a:r>
                  <a:rPr lang="en-US" sz="2800" b="1" dirty="0">
                    <a:latin typeface="Times New Roman" panose="02020603050405020304" pitchFamily="18" charset="0"/>
                    <a:ea typeface="Times New Roman" panose="02020603050405020304" pitchFamily="18" charset="0"/>
                    <a:cs typeface="Times New Roman" panose="02020603050405020304" pitchFamily="18" charset="0"/>
                  </a:rPr>
                  <a:t>Dấu </a:t>
                </a:r>
                <a14:m>
                  <m:oMath xmlns:m="http://schemas.openxmlformats.org/officeDocument/2006/math">
                    <m:r>
                      <a:rPr lang="en-US" sz="2800" b="1" i="1">
                        <a:latin typeface="Cambria Math" panose="02040503050406030204" pitchFamily="18" charset="0"/>
                        <a:ea typeface="Times New Roman" panose="02020603050405020304" pitchFamily="18" charset="0"/>
                      </a:rPr>
                      <m:t>"="</m:t>
                    </m:r>
                  </m:oMath>
                </a14:m>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xảy</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𝒚</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𝟗</m:t>
                    </m:r>
                  </m:oMath>
                </a14:m>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ea typeface="Times New Roman" panose="02020603050405020304" pitchFamily="18" charset="0"/>
                    <a:cs typeface="Times New Roman" panose="02020603050405020304" pitchFamily="18" charset="0"/>
                  </a:rPr>
                  <a:t>Do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hệ</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cs typeface="Times New Roman" panose="02020603050405020304" pitchFamily="18" charset="0"/>
                  </a:rPr>
                  <a:t>tuyến</a:t>
                </a:r>
                <a:endParaRPr lang="en-US" sz="2800" b="1"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b="1" i="1">
                        <a:latin typeface="Cambria Math" panose="02040503050406030204" pitchFamily="18" charset="0"/>
                        <a:ea typeface="Times New Roman" panose="02020603050405020304" pitchFamily="18" charset="0"/>
                      </a:rPr>
                      <m:t>𝑴</m:t>
                    </m:r>
                    <m:r>
                      <a:rPr lang="en-US" sz="2800" b="1" i="1" smtClean="0">
                        <a:latin typeface="Cambria Math"/>
                        <a:ea typeface="Times New Roman" panose="02020603050405020304" pitchFamily="18" charset="0"/>
                      </a:rPr>
                      <m:t>(</m:t>
                    </m:r>
                    <m:r>
                      <a:rPr lang="en-US" sz="2800" b="1" i="1" smtClean="0">
                        <a:latin typeface="Cambria Math"/>
                        <a:ea typeface="Times New Roman" panose="02020603050405020304" pitchFamily="18" charset="0"/>
                      </a:rPr>
                      <m:t>𝟏</m:t>
                    </m:r>
                    <m:r>
                      <a:rPr lang="en-US" sz="2800" b="1" i="1" smtClean="0">
                        <a:latin typeface="Cambria Math"/>
                        <a:ea typeface="Times New Roman" panose="02020603050405020304" pitchFamily="18" charset="0"/>
                      </a:rPr>
                      <m:t>;</m:t>
                    </m:r>
                    <m:r>
                      <a:rPr lang="en-US" sz="2800" b="1" i="1" smtClean="0">
                        <a:latin typeface="Cambria Math"/>
                        <a:ea typeface="Times New Roman" panose="02020603050405020304" pitchFamily="18" charset="0"/>
                      </a:rPr>
                      <m:t>𝟗</m:t>
                    </m:r>
                    <m:r>
                      <a:rPr lang="en-US" sz="2800" b="1" i="1" smtClean="0">
                        <a:latin typeface="Cambria Math"/>
                        <a:ea typeface="Times New Roman" panose="02020603050405020304" pitchFamily="18" charset="0"/>
                      </a:rPr>
                      <m:t>)</m:t>
                    </m:r>
                  </m:oMath>
                </a14:m>
                <a:endParaRPr lang="en-US" sz="2800" b="1"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ea typeface="Times New Roman" panose="02020603050405020304" pitchFamily="18" charset="0"/>
                    <a:cs typeface="Times New Roman" panose="02020603050405020304" pitchFamily="18" charset="0"/>
                  </a:rPr>
                  <a:t>Phương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b="1" i="1">
                        <a:latin typeface="Cambria Math" panose="02040503050406030204" pitchFamily="18" charset="0"/>
                        <a:ea typeface="Times New Roman" panose="02020603050405020304" pitchFamily="18" charset="0"/>
                      </a:rPr>
                      <m:t>𝒚</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𝟑</m:t>
                    </m:r>
                    <m:d>
                      <m:dPr>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e>
                    </m:d>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𝟗</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𝒚</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𝟑</m:t>
                    </m:r>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𝟔</m:t>
                    </m:r>
                  </m:oMath>
                </a14:m>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p>
              <a:p>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vi-VN" sz="3000" dirty="0">
                  <a:latin typeface="+mj-lt"/>
                </a:endParaRPr>
              </a:p>
            </p:txBody>
          </p:sp>
        </mc:Choice>
        <mc:Fallback xmlns="">
          <p:sp>
            <p:nvSpPr>
              <p:cNvPr id="11" name="Rectangle 10"/>
              <p:cNvSpPr>
                <a:spLocks noRot="1" noChangeAspect="1" noMove="1" noResize="1" noEditPoints="1" noAdjustHandles="1" noChangeArrowheads="1" noChangeShapeType="1" noTextEdit="1"/>
              </p:cNvSpPr>
              <p:nvPr/>
            </p:nvSpPr>
            <p:spPr>
              <a:xfrm>
                <a:off x="204555" y="3295988"/>
                <a:ext cx="11223567" cy="4121118"/>
              </a:xfrm>
              <a:prstGeom prst="rect">
                <a:avLst/>
              </a:prstGeom>
              <a:blipFill rotWithShape="1">
                <a:blip r:embed="rId8"/>
                <a:stretch>
                  <a:fillRect l="-1521" t="-2071" r="-380"/>
                </a:stretch>
              </a:blipFill>
            </p:spPr>
            <p:txBody>
              <a:bodyPr/>
              <a:lstStyle/>
              <a:p>
                <a:r>
                  <a:rPr lang="en-US">
                    <a:noFill/>
                  </a:rPr>
                  <a:t> </a:t>
                </a:r>
              </a:p>
            </p:txBody>
          </p:sp>
        </mc:Fallback>
      </mc:AlternateContent>
      <p:sp>
        <p:nvSpPr>
          <p:cNvPr id="64" name="Oval 63"/>
          <p:cNvSpPr/>
          <p:nvPr/>
        </p:nvSpPr>
        <p:spPr>
          <a:xfrm>
            <a:off x="267459" y="1790700"/>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en-US" sz="3200" b="1" dirty="0">
                <a:latin typeface="Tahoma" pitchFamily="34" charset="0"/>
                <a:ea typeface="Tahoma" pitchFamily="34" charset="0"/>
                <a:cs typeface="Tahoma" pitchFamily="34" charset="0"/>
              </a:rPr>
              <a:t>A</a:t>
            </a:r>
            <a:endParaRPr lang="en-US" sz="3200" dirty="0"/>
          </a:p>
        </p:txBody>
      </p:sp>
    </p:spTree>
    <p:extLst>
      <p:ext uri="{BB962C8B-B14F-4D97-AF65-F5344CB8AC3E}">
        <p14:creationId xmlns:p14="http://schemas.microsoft.com/office/powerpoint/2010/main" val="114184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left)">
                                      <p:cBhvr>
                                        <p:cTn id="22" dur="500"/>
                                        <p:tgtEl>
                                          <p:spTgt spid="6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left)">
                                      <p:cBhvr>
                                        <p:cTn id="2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1" grpId="0"/>
      <p:bldP spid="6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5911" y="0"/>
            <a:ext cx="12201485" cy="6912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5696" tIns="22848" rIns="45696" bIns="22848" rtlCol="0" anchor="ctr"/>
          <a:lstStyle/>
          <a:p>
            <a:pPr algn="ctr"/>
            <a:endParaRPr lang="en-US"/>
          </a:p>
        </p:txBody>
      </p:sp>
      <p:sp>
        <p:nvSpPr>
          <p:cNvPr id="16" name="Rounded Rectangle 15"/>
          <p:cNvSpPr/>
          <p:nvPr/>
        </p:nvSpPr>
        <p:spPr>
          <a:xfrm>
            <a:off x="1873361" y="2323167"/>
            <a:ext cx="8717854" cy="4420533"/>
          </a:xfrm>
          <a:prstGeom prst="roundRect">
            <a:avLst>
              <a:gd name="adj" fmla="val 4570"/>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45696" tIns="22848" rIns="45696" bIns="22848" rtlCol="0" anchor="ctr"/>
          <a:lstStyle/>
          <a:p>
            <a:pPr algn="ctr"/>
            <a:endParaRPr lang="en-US"/>
          </a:p>
        </p:txBody>
      </p:sp>
      <p:sp>
        <p:nvSpPr>
          <p:cNvPr id="21" name="TextBox 20"/>
          <p:cNvSpPr txBox="1"/>
          <p:nvPr/>
        </p:nvSpPr>
        <p:spPr>
          <a:xfrm>
            <a:off x="5288581" y="953842"/>
            <a:ext cx="1698290" cy="415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45696" tIns="22848" rIns="45696" bIns="22848" rtlCol="0">
            <a:spAutoFit/>
          </a:bodyPr>
          <a:lstStyle/>
          <a:p>
            <a:pPr algn="ctr"/>
            <a:r>
              <a:rPr lang="en-US" sz="2400" b="1" dirty="0">
                <a:solidFill>
                  <a:srgbClr val="135F82"/>
                </a:solidFill>
                <a:latin typeface="Tahoma" pitchFamily="34" charset="0"/>
                <a:ea typeface="Tahoma" pitchFamily="34" charset="0"/>
                <a:cs typeface="Tahoma" pitchFamily="34" charset="0"/>
              </a:rPr>
              <a:t>GIẢI TÍCH</a:t>
            </a:r>
          </a:p>
        </p:txBody>
      </p:sp>
      <p:grpSp>
        <p:nvGrpSpPr>
          <p:cNvPr id="10" name="Group 9"/>
          <p:cNvGrpSpPr/>
          <p:nvPr/>
        </p:nvGrpSpPr>
        <p:grpSpPr>
          <a:xfrm>
            <a:off x="3162350" y="1493865"/>
            <a:ext cx="6200932" cy="762290"/>
            <a:chOff x="6389019" y="3777889"/>
            <a:chExt cx="12403472" cy="1524580"/>
          </a:xfrm>
        </p:grpSpPr>
        <p:sp>
          <p:nvSpPr>
            <p:cNvPr id="17" name="Rectangle 16"/>
            <p:cNvSpPr/>
            <p:nvPr/>
          </p:nvSpPr>
          <p:spPr>
            <a:xfrm>
              <a:off x="9820500" y="4469240"/>
              <a:ext cx="5486401" cy="83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p>
          </p:txBody>
        </p:sp>
        <p:sp>
          <p:nvSpPr>
            <p:cNvPr id="23" name="TextBox 22"/>
            <p:cNvSpPr txBox="1"/>
            <p:nvPr/>
          </p:nvSpPr>
          <p:spPr>
            <a:xfrm>
              <a:off x="6389019" y="3777889"/>
              <a:ext cx="12403472" cy="1200268"/>
            </a:xfrm>
            <a:prstGeom prst="rect">
              <a:avLst/>
            </a:prstGeom>
            <a:noFill/>
          </p:spPr>
          <p:txBody>
            <a:bodyPr wrap="none" lIns="91410" tIns="45705" rIns="91410" bIns="45705" rtlCol="0">
              <a:spAutoFit/>
            </a:bodyPr>
            <a:lstStyle/>
            <a:p>
              <a:pPr algn="ctr"/>
              <a:r>
                <a:rPr lang="en-US" sz="3300" b="1" dirty="0" smtClean="0">
                  <a:solidFill>
                    <a:srgbClr val="135F82"/>
                  </a:solidFill>
                  <a:latin typeface="AvantGarde-Demi" pitchFamily="18" charset="0"/>
                  <a:ea typeface="AvantGarde-Demi" pitchFamily="18" charset="0"/>
                  <a:cs typeface="AvantGarde-Demi" pitchFamily="18" charset="0"/>
                </a:rPr>
                <a:t>PHƯƠNG TRÌNH TIẾP TUYẾN</a:t>
              </a:r>
              <a:endParaRPr lang="en-US" sz="3300" b="1" dirty="0">
                <a:solidFill>
                  <a:srgbClr val="135F82"/>
                </a:solidFill>
                <a:latin typeface="AvantGarde-Demi" pitchFamily="18" charset="0"/>
                <a:ea typeface="AvantGarde-Demi" pitchFamily="18" charset="0"/>
                <a:cs typeface="AvantGarde-Demi" pitchFamily="18" charset="0"/>
              </a:endParaRPr>
            </a:p>
          </p:txBody>
        </p:sp>
      </p:grpSp>
      <p:grpSp>
        <p:nvGrpSpPr>
          <p:cNvPr id="2" name="Group 26"/>
          <p:cNvGrpSpPr/>
          <p:nvPr/>
        </p:nvGrpSpPr>
        <p:grpSpPr>
          <a:xfrm>
            <a:off x="1832309" y="6084787"/>
            <a:ext cx="7322047" cy="499766"/>
            <a:chOff x="7483861" y="7543801"/>
            <a:chExt cx="14646001" cy="999532"/>
          </a:xfrm>
        </p:grpSpPr>
        <p:sp>
          <p:nvSpPr>
            <p:cNvPr id="44" name="TextBox 43"/>
            <p:cNvSpPr txBox="1"/>
            <p:nvPr/>
          </p:nvSpPr>
          <p:spPr>
            <a:xfrm>
              <a:off x="8993188" y="7620003"/>
              <a:ext cx="13136674" cy="923330"/>
            </a:xfrm>
            <a:prstGeom prst="rect">
              <a:avLst/>
            </a:prstGeom>
            <a:noFill/>
          </p:spPr>
          <p:txBody>
            <a:bodyPr wrap="square" rtlCol="0">
              <a:spAutoFit/>
            </a:bodyPr>
            <a:lstStyle/>
            <a:p>
              <a:r>
                <a:rPr lang="en-US" sz="2400" b="1" dirty="0" err="1" smtClean="0">
                  <a:solidFill>
                    <a:srgbClr val="135F82"/>
                  </a:solidFill>
                  <a:latin typeface="Tahoma" pitchFamily="34" charset="0"/>
                  <a:ea typeface="Tahoma" pitchFamily="34" charset="0"/>
                  <a:cs typeface="Tahoma" pitchFamily="34" charset="0"/>
                </a:rPr>
                <a:t>Bài</a:t>
              </a:r>
              <a:r>
                <a:rPr lang="en-US" sz="2400" b="1" dirty="0" smtClean="0">
                  <a:solidFill>
                    <a:srgbClr val="135F82"/>
                  </a:solidFill>
                  <a:latin typeface="Tahoma" pitchFamily="34" charset="0"/>
                  <a:ea typeface="Tahoma" pitchFamily="34" charset="0"/>
                  <a:cs typeface="Tahoma" pitchFamily="34" charset="0"/>
                </a:rPr>
                <a:t> </a:t>
              </a:r>
              <a:r>
                <a:rPr lang="en-US" sz="2400" b="1" dirty="0" err="1" smtClean="0">
                  <a:solidFill>
                    <a:srgbClr val="135F82"/>
                  </a:solidFill>
                  <a:latin typeface="Tahoma" pitchFamily="34" charset="0"/>
                  <a:ea typeface="Tahoma" pitchFamily="34" charset="0"/>
                  <a:cs typeface="Tahoma" pitchFamily="34" charset="0"/>
                </a:rPr>
                <a:t>tập</a:t>
              </a:r>
              <a:r>
                <a:rPr lang="en-US" sz="2400" b="1" dirty="0" smtClean="0">
                  <a:solidFill>
                    <a:srgbClr val="135F82"/>
                  </a:solidFill>
                  <a:latin typeface="Tahoma" pitchFamily="34" charset="0"/>
                  <a:ea typeface="Tahoma" pitchFamily="34" charset="0"/>
                  <a:cs typeface="Tahoma" pitchFamily="34" charset="0"/>
                </a:rPr>
                <a:t> </a:t>
              </a:r>
              <a:r>
                <a:rPr lang="en-US" sz="2400" b="1" dirty="0" err="1" smtClean="0">
                  <a:solidFill>
                    <a:srgbClr val="135F82"/>
                  </a:solidFill>
                  <a:latin typeface="Tahoma" pitchFamily="34" charset="0"/>
                  <a:ea typeface="Tahoma" pitchFamily="34" charset="0"/>
                  <a:cs typeface="Tahoma" pitchFamily="34" charset="0"/>
                </a:rPr>
                <a:t>tự</a:t>
              </a:r>
              <a:r>
                <a:rPr lang="en-US" sz="2400" b="1" dirty="0" smtClean="0">
                  <a:solidFill>
                    <a:srgbClr val="135F82"/>
                  </a:solidFill>
                  <a:latin typeface="Tahoma" pitchFamily="34" charset="0"/>
                  <a:ea typeface="Tahoma" pitchFamily="34" charset="0"/>
                  <a:cs typeface="Tahoma" pitchFamily="34" charset="0"/>
                </a:rPr>
                <a:t> </a:t>
              </a:r>
              <a:r>
                <a:rPr lang="en-US" sz="2400" b="1" dirty="0" err="1" smtClean="0">
                  <a:solidFill>
                    <a:srgbClr val="135F82"/>
                  </a:solidFill>
                  <a:latin typeface="Tahoma" pitchFamily="34" charset="0"/>
                  <a:ea typeface="Tahoma" pitchFamily="34" charset="0"/>
                  <a:cs typeface="Tahoma" pitchFamily="34" charset="0"/>
                </a:rPr>
                <a:t>luận</a:t>
              </a:r>
              <a:r>
                <a:rPr lang="en-US" sz="2400" b="1" dirty="0" smtClean="0">
                  <a:solidFill>
                    <a:srgbClr val="135F82"/>
                  </a:solidFill>
                  <a:latin typeface="Tahoma" pitchFamily="34" charset="0"/>
                  <a:ea typeface="Tahoma" pitchFamily="34" charset="0"/>
                  <a:cs typeface="Tahoma" pitchFamily="34" charset="0"/>
                </a:rPr>
                <a:t>.</a:t>
              </a:r>
              <a:endParaRPr lang="en-US" sz="2400" b="1" dirty="0">
                <a:solidFill>
                  <a:srgbClr val="135F82"/>
                </a:solidFill>
                <a:latin typeface="Tahoma" pitchFamily="34" charset="0"/>
                <a:ea typeface="Tahoma" pitchFamily="34" charset="0"/>
                <a:cs typeface="Tahoma" pitchFamily="34" charset="0"/>
              </a:endParaRPr>
            </a:p>
          </p:txBody>
        </p:sp>
        <p:grpSp>
          <p:nvGrpSpPr>
            <p:cNvPr id="3" name="Group 27"/>
            <p:cNvGrpSpPr/>
            <p:nvPr/>
          </p:nvGrpSpPr>
          <p:grpSpPr>
            <a:xfrm>
              <a:off x="7483861" y="7543801"/>
              <a:ext cx="1381118" cy="872846"/>
              <a:chOff x="7483860" y="7543801"/>
              <a:chExt cx="1381118" cy="872846"/>
            </a:xfrm>
          </p:grpSpPr>
          <p:sp>
            <p:nvSpPr>
              <p:cNvPr id="46" name="Isosceles Triangle 44"/>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9"/>
              <p:cNvGrpSpPr/>
              <p:nvPr/>
            </p:nvGrpSpPr>
            <p:grpSpPr>
              <a:xfrm>
                <a:off x="7493378" y="7646473"/>
                <a:ext cx="1371600" cy="770174"/>
                <a:chOff x="7493378" y="7646473"/>
                <a:chExt cx="1371600" cy="770174"/>
              </a:xfrm>
            </p:grpSpPr>
            <p:sp>
              <p:nvSpPr>
                <p:cNvPr id="48" name="Round Same Side Corner Rectangle 47"/>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891056" y="7646473"/>
                  <a:ext cx="677198" cy="738664"/>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C</a:t>
                  </a:r>
                </a:p>
              </p:txBody>
            </p:sp>
          </p:grpSp>
        </p:grpSp>
      </p:grpSp>
      <p:grpSp>
        <p:nvGrpSpPr>
          <p:cNvPr id="6" name="Group 26"/>
          <p:cNvGrpSpPr/>
          <p:nvPr/>
        </p:nvGrpSpPr>
        <p:grpSpPr>
          <a:xfrm>
            <a:off x="1792122" y="2383283"/>
            <a:ext cx="7416220" cy="499767"/>
            <a:chOff x="7459670" y="7543799"/>
            <a:chExt cx="14834371" cy="999535"/>
          </a:xfrm>
        </p:grpSpPr>
        <p:sp>
          <p:nvSpPr>
            <p:cNvPr id="28" name="TextBox 27"/>
            <p:cNvSpPr txBox="1"/>
            <p:nvPr/>
          </p:nvSpPr>
          <p:spPr>
            <a:xfrm>
              <a:off x="8976485" y="7620003"/>
              <a:ext cx="13317556" cy="923331"/>
            </a:xfrm>
            <a:prstGeom prst="rect">
              <a:avLst/>
            </a:prstGeom>
            <a:noFill/>
          </p:spPr>
          <p:txBody>
            <a:bodyPr wrap="square" rtlCol="0">
              <a:spAutoFit/>
            </a:bodyPr>
            <a:lstStyle/>
            <a:p>
              <a:r>
                <a:rPr lang="en-US" sz="2400" b="1" dirty="0" smtClean="0">
                  <a:solidFill>
                    <a:srgbClr val="135F82"/>
                  </a:solidFill>
                  <a:latin typeface="Tahoma" pitchFamily="34" charset="0"/>
                  <a:ea typeface="Tahoma" pitchFamily="34" charset="0"/>
                  <a:cs typeface="Tahoma" pitchFamily="34" charset="0"/>
                </a:rPr>
                <a:t>LÝ THUYẾT</a:t>
              </a:r>
              <a:endParaRPr lang="en-US" sz="2400" b="1" dirty="0">
                <a:solidFill>
                  <a:srgbClr val="135F82"/>
                </a:solidFill>
                <a:latin typeface="Tahoma" pitchFamily="34" charset="0"/>
                <a:ea typeface="Tahoma" pitchFamily="34" charset="0"/>
                <a:cs typeface="Tahoma" pitchFamily="34" charset="0"/>
              </a:endParaRPr>
            </a:p>
          </p:txBody>
        </p:sp>
        <p:grpSp>
          <p:nvGrpSpPr>
            <p:cNvPr id="7" name="Group 27"/>
            <p:cNvGrpSpPr/>
            <p:nvPr/>
          </p:nvGrpSpPr>
          <p:grpSpPr>
            <a:xfrm>
              <a:off x="7459670" y="7543799"/>
              <a:ext cx="1381118" cy="872846"/>
              <a:chOff x="7459669" y="7543800"/>
              <a:chExt cx="1381118" cy="872846"/>
            </a:xfrm>
          </p:grpSpPr>
          <p:sp>
            <p:nvSpPr>
              <p:cNvPr id="3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9"/>
              <p:cNvGrpSpPr/>
              <p:nvPr/>
            </p:nvGrpSpPr>
            <p:grpSpPr>
              <a:xfrm>
                <a:off x="7469187" y="7640053"/>
                <a:ext cx="1371600" cy="776593"/>
                <a:chOff x="7469187" y="7640053"/>
                <a:chExt cx="1371600" cy="776593"/>
              </a:xfrm>
            </p:grpSpPr>
            <p:sp>
              <p:nvSpPr>
                <p:cNvPr id="32" name="Round Same Side Corner Rectangle 31"/>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819801" y="7640053"/>
                  <a:ext cx="686817" cy="738663"/>
                </a:xfrm>
                <a:prstGeom prst="rect">
                  <a:avLst/>
                </a:prstGeom>
                <a:noFill/>
              </p:spPr>
              <p:txBody>
                <a:bodyPr wrap="none" rtlCol="0">
                  <a:spAutoFit/>
                </a:bodyPr>
                <a:lstStyle/>
                <a:p>
                  <a:pPr algn="ctr"/>
                  <a:r>
                    <a:rPr lang="en-US" b="1" dirty="0" smtClean="0">
                      <a:solidFill>
                        <a:schemeClr val="bg1"/>
                      </a:solidFill>
                      <a:latin typeface="Tahoma" pitchFamily="34" charset="0"/>
                      <a:ea typeface="Tahoma" pitchFamily="34" charset="0"/>
                      <a:cs typeface="Tahoma" pitchFamily="34" charset="0"/>
                    </a:rPr>
                    <a:t>A</a:t>
                  </a:r>
                  <a:endParaRPr lang="en-US" b="1" dirty="0">
                    <a:solidFill>
                      <a:schemeClr val="bg1"/>
                    </a:solidFill>
                    <a:latin typeface="Tahoma" pitchFamily="34" charset="0"/>
                    <a:ea typeface="Tahoma" pitchFamily="34" charset="0"/>
                    <a:cs typeface="Tahoma" pitchFamily="34" charset="0"/>
                  </a:endParaRPr>
                </a:p>
              </p:txBody>
            </p:sp>
          </p:grpSp>
        </p:grpSp>
      </p:grpSp>
      <p:grpSp>
        <p:nvGrpSpPr>
          <p:cNvPr id="36" name="Group 35"/>
          <p:cNvGrpSpPr/>
          <p:nvPr/>
        </p:nvGrpSpPr>
        <p:grpSpPr>
          <a:xfrm>
            <a:off x="1796879" y="2928913"/>
            <a:ext cx="5126163" cy="461665"/>
            <a:chOff x="644526" y="2766774"/>
            <a:chExt cx="10253661" cy="923330"/>
          </a:xfrm>
        </p:grpSpPr>
        <p:sp>
          <p:nvSpPr>
            <p:cNvPr id="37" name="TextBox 36"/>
            <p:cNvSpPr txBox="1"/>
            <p:nvPr/>
          </p:nvSpPr>
          <p:spPr>
            <a:xfrm>
              <a:off x="1906586" y="2766774"/>
              <a:ext cx="8991601" cy="923330"/>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 </a:t>
              </a:r>
              <a:r>
                <a:rPr lang="en-US" sz="2400" b="1" dirty="0" smtClean="0">
                  <a:solidFill>
                    <a:schemeClr val="accent1">
                      <a:lumMod val="50000"/>
                    </a:schemeClr>
                  </a:solidFill>
                  <a:latin typeface="Times New Roman" pitchFamily="18" charset="0"/>
                  <a:cs typeface="Times New Roman" pitchFamily="18" charset="0"/>
                </a:rPr>
                <a:t>VÍ DỤ MINH HỌA</a:t>
              </a:r>
              <a:endParaRPr lang="en-US" sz="2400" b="1" i="1" dirty="0">
                <a:solidFill>
                  <a:schemeClr val="accent1">
                    <a:lumMod val="50000"/>
                  </a:schemeClr>
                </a:solidFill>
                <a:latin typeface="Tahoma" pitchFamily="34" charset="0"/>
                <a:ea typeface="Tahoma" pitchFamily="34" charset="0"/>
                <a:cs typeface="Tahoma" pitchFamily="34" charset="0"/>
              </a:endParaRPr>
            </a:p>
          </p:txBody>
        </p:sp>
        <p:sp>
          <p:nvSpPr>
            <p:cNvPr id="38" name="Rounded Rectangle 3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885379" y="2795826"/>
              <a:ext cx="757359" cy="861774"/>
            </a:xfrm>
            <a:prstGeom prst="rect">
              <a:avLst/>
            </a:prstGeom>
            <a:noFill/>
          </p:spPr>
          <p:txBody>
            <a:bodyPr wrap="none" rtlCol="0">
              <a:spAutoFit/>
            </a:bodyPr>
            <a:lstStyle/>
            <a:p>
              <a:pPr algn="ctr"/>
              <a:r>
                <a:rPr lang="en-US" sz="2200" b="1" dirty="0">
                  <a:solidFill>
                    <a:schemeClr val="bg1"/>
                  </a:solidFill>
                  <a:latin typeface="Tahoma" pitchFamily="34" charset="0"/>
                  <a:ea typeface="Tahoma" pitchFamily="34" charset="0"/>
                  <a:cs typeface="Tahoma" pitchFamily="34" charset="0"/>
                </a:rPr>
                <a:t>B</a:t>
              </a:r>
            </a:p>
          </p:txBody>
        </p:sp>
      </p:grpSp>
      <p:grpSp>
        <p:nvGrpSpPr>
          <p:cNvPr id="40" name="Group 39"/>
          <p:cNvGrpSpPr/>
          <p:nvPr/>
        </p:nvGrpSpPr>
        <p:grpSpPr>
          <a:xfrm>
            <a:off x="2352919" y="3485886"/>
            <a:ext cx="5126163" cy="461665"/>
            <a:chOff x="644526" y="2766777"/>
            <a:chExt cx="10253661" cy="923331"/>
          </a:xfrm>
        </p:grpSpPr>
        <p:sp>
          <p:nvSpPr>
            <p:cNvPr id="41" name="TextBox 40"/>
            <p:cNvSpPr txBox="1"/>
            <p:nvPr/>
          </p:nvSpPr>
          <p:spPr>
            <a:xfrm>
              <a:off x="1906586" y="2766777"/>
              <a:ext cx="8991601" cy="923331"/>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 </a:t>
              </a:r>
              <a:r>
                <a:rPr lang="en-US" sz="2400" b="1" i="1" dirty="0" err="1" smtClean="0">
                  <a:solidFill>
                    <a:srgbClr val="145F82"/>
                  </a:solidFill>
                  <a:latin typeface="Tahoma" pitchFamily="34" charset="0"/>
                  <a:ea typeface="Tahoma" pitchFamily="34" charset="0"/>
                  <a:cs typeface="Tahoma" pitchFamily="34" charset="0"/>
                </a:rPr>
                <a:t>Nhận</a:t>
              </a:r>
              <a:r>
                <a:rPr lang="en-US" sz="2400" b="1" i="1" dirty="0" smtClean="0">
                  <a:solidFill>
                    <a:srgbClr val="145F82"/>
                  </a:solidFill>
                  <a:latin typeface="Tahoma" pitchFamily="34" charset="0"/>
                  <a:ea typeface="Tahoma" pitchFamily="34" charset="0"/>
                  <a:cs typeface="Tahoma" pitchFamily="34" charset="0"/>
                </a:rPr>
                <a:t> </a:t>
              </a:r>
              <a:r>
                <a:rPr lang="en-US" sz="2400" b="1" i="1" dirty="0" err="1" smtClean="0">
                  <a:solidFill>
                    <a:srgbClr val="145F82"/>
                  </a:solidFill>
                  <a:latin typeface="Tahoma" pitchFamily="34" charset="0"/>
                  <a:ea typeface="Tahoma" pitchFamily="34" charset="0"/>
                  <a:cs typeface="Tahoma" pitchFamily="34" charset="0"/>
                </a:rPr>
                <a:t>biết</a:t>
              </a:r>
              <a:endParaRPr lang="en-US" sz="2400" b="1" i="1" dirty="0" smtClean="0">
                <a:solidFill>
                  <a:srgbClr val="145F82"/>
                </a:solidFill>
                <a:latin typeface="Tahoma" pitchFamily="34" charset="0"/>
                <a:ea typeface="Tahoma" pitchFamily="34" charset="0"/>
                <a:cs typeface="Tahoma" pitchFamily="34" charset="0"/>
              </a:endParaRPr>
            </a:p>
          </p:txBody>
        </p:sp>
        <p:sp>
          <p:nvSpPr>
            <p:cNvPr id="42" name="Rounded Rectangle 41"/>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899811" y="2795829"/>
              <a:ext cx="728501" cy="861775"/>
            </a:xfrm>
            <a:prstGeom prst="rect">
              <a:avLst/>
            </a:prstGeom>
            <a:noFill/>
          </p:spPr>
          <p:txBody>
            <a:bodyPr wrap="none" rtlCol="0">
              <a:spAutoFit/>
            </a:bodyPr>
            <a:lstStyle/>
            <a:p>
              <a:pPr algn="ctr"/>
              <a:r>
                <a:rPr lang="en-US" sz="2200" b="1" dirty="0">
                  <a:solidFill>
                    <a:schemeClr val="bg1"/>
                  </a:solidFill>
                  <a:latin typeface="Tahoma" pitchFamily="34" charset="0"/>
                  <a:ea typeface="Tahoma" pitchFamily="34" charset="0"/>
                  <a:cs typeface="Tahoma" pitchFamily="34" charset="0"/>
                </a:rPr>
                <a:t>1</a:t>
              </a:r>
            </a:p>
          </p:txBody>
        </p:sp>
      </p:grpSp>
      <p:grpSp>
        <p:nvGrpSpPr>
          <p:cNvPr id="52" name="Group 51"/>
          <p:cNvGrpSpPr/>
          <p:nvPr/>
        </p:nvGrpSpPr>
        <p:grpSpPr>
          <a:xfrm>
            <a:off x="2295920" y="4568655"/>
            <a:ext cx="5126163" cy="461665"/>
            <a:chOff x="644526" y="2766774"/>
            <a:chExt cx="10253661" cy="923330"/>
          </a:xfrm>
        </p:grpSpPr>
        <p:sp>
          <p:nvSpPr>
            <p:cNvPr id="53" name="TextBox 52"/>
            <p:cNvSpPr txBox="1"/>
            <p:nvPr/>
          </p:nvSpPr>
          <p:spPr>
            <a:xfrm>
              <a:off x="1906586" y="2766774"/>
              <a:ext cx="8991601" cy="923330"/>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b="1" i="1" dirty="0" err="1"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Vận</a:t>
              </a:r>
              <a:r>
                <a:rPr lang="en-US" sz="2400" b="1" i="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b="1" i="1" dirty="0" err="1"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dụng</a:t>
              </a:r>
              <a:r>
                <a:rPr lang="en-US" sz="2400" b="1" i="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b="1" i="1" dirty="0" err="1"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thấp</a:t>
              </a:r>
              <a:endParaRPr lang="en-US" sz="2400" b="1" i="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4" name="Rounded Rectangle 53"/>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899809" y="2795826"/>
              <a:ext cx="728501" cy="861774"/>
            </a:xfrm>
            <a:prstGeom prst="rect">
              <a:avLst/>
            </a:prstGeom>
            <a:noFill/>
          </p:spPr>
          <p:txBody>
            <a:bodyPr wrap="none" rtlCol="0">
              <a:spAutoFit/>
            </a:bodyPr>
            <a:lstStyle/>
            <a:p>
              <a:pPr algn="ctr"/>
              <a:r>
                <a:rPr lang="en-US" sz="2200" b="1" dirty="0">
                  <a:solidFill>
                    <a:schemeClr val="bg1"/>
                  </a:solidFill>
                  <a:latin typeface="Tahoma" pitchFamily="34" charset="0"/>
                  <a:ea typeface="Tahoma" pitchFamily="34" charset="0"/>
                  <a:cs typeface="Tahoma" pitchFamily="34" charset="0"/>
                </a:rPr>
                <a:t>3</a:t>
              </a:r>
            </a:p>
          </p:txBody>
        </p:sp>
      </p:grpSp>
      <p:grpSp>
        <p:nvGrpSpPr>
          <p:cNvPr id="71" name="Group 70"/>
          <p:cNvGrpSpPr/>
          <p:nvPr/>
        </p:nvGrpSpPr>
        <p:grpSpPr>
          <a:xfrm>
            <a:off x="2295920" y="5295686"/>
            <a:ext cx="6292719" cy="461665"/>
            <a:chOff x="644526" y="2766774"/>
            <a:chExt cx="10253661" cy="923330"/>
          </a:xfrm>
        </p:grpSpPr>
        <p:sp>
          <p:nvSpPr>
            <p:cNvPr id="72" name="TextBox 71"/>
            <p:cNvSpPr txBox="1"/>
            <p:nvPr/>
          </p:nvSpPr>
          <p:spPr>
            <a:xfrm>
              <a:off x="1906588" y="2766774"/>
              <a:ext cx="8991599" cy="923330"/>
            </a:xfrm>
            <a:prstGeom prst="rect">
              <a:avLst/>
            </a:prstGeom>
            <a:noFill/>
          </p:spPr>
          <p:txBody>
            <a:bodyPr wrap="square" rtlCol="0">
              <a:spAutoFit/>
            </a:bodyPr>
            <a:lstStyle/>
            <a:p>
              <a:r>
                <a:rPr lang="en-US" sz="2400" b="1" i="1" dirty="0">
                  <a:solidFill>
                    <a:srgbClr val="145F82"/>
                  </a:solidFill>
                  <a:latin typeface="Tahoma" pitchFamily="34" charset="0"/>
                  <a:ea typeface="Tahoma" pitchFamily="34" charset="0"/>
                  <a:cs typeface="Tahoma" pitchFamily="34" charset="0"/>
                </a:rPr>
                <a:t> </a:t>
              </a:r>
              <a:r>
                <a:rPr lang="en-US" sz="2400" b="1" i="1" dirty="0" err="1" smtClean="0">
                  <a:solidFill>
                    <a:srgbClr val="145F82"/>
                  </a:solidFill>
                  <a:latin typeface="Tahoma" pitchFamily="34" charset="0"/>
                  <a:ea typeface="Tahoma" pitchFamily="34" charset="0"/>
                  <a:cs typeface="Tahoma" pitchFamily="34" charset="0"/>
                </a:rPr>
                <a:t>Vận</a:t>
              </a:r>
              <a:r>
                <a:rPr lang="en-US" sz="2400" b="1" i="1" dirty="0" smtClean="0">
                  <a:solidFill>
                    <a:srgbClr val="145F82"/>
                  </a:solidFill>
                  <a:latin typeface="Tahoma" pitchFamily="34" charset="0"/>
                  <a:ea typeface="Tahoma" pitchFamily="34" charset="0"/>
                  <a:cs typeface="Tahoma" pitchFamily="34" charset="0"/>
                </a:rPr>
                <a:t> </a:t>
              </a:r>
              <a:r>
                <a:rPr lang="en-US" sz="2400" b="1" i="1" dirty="0" err="1" smtClean="0">
                  <a:solidFill>
                    <a:srgbClr val="145F82"/>
                  </a:solidFill>
                  <a:latin typeface="Tahoma" pitchFamily="34" charset="0"/>
                  <a:ea typeface="Tahoma" pitchFamily="34" charset="0"/>
                  <a:cs typeface="Tahoma" pitchFamily="34" charset="0"/>
                </a:rPr>
                <a:t>dụng</a:t>
              </a:r>
              <a:r>
                <a:rPr lang="en-US" sz="2400" b="1" i="1" dirty="0" smtClean="0">
                  <a:solidFill>
                    <a:srgbClr val="145F82"/>
                  </a:solidFill>
                  <a:latin typeface="Tahoma" pitchFamily="34" charset="0"/>
                  <a:ea typeface="Tahoma" pitchFamily="34" charset="0"/>
                  <a:cs typeface="Tahoma" pitchFamily="34" charset="0"/>
                </a:rPr>
                <a:t> </a:t>
              </a:r>
              <a:r>
                <a:rPr lang="en-US" sz="2400" b="1" i="1" dirty="0" err="1" smtClean="0">
                  <a:solidFill>
                    <a:srgbClr val="145F82"/>
                  </a:solidFill>
                  <a:latin typeface="Tahoma" pitchFamily="34" charset="0"/>
                  <a:ea typeface="Tahoma" pitchFamily="34" charset="0"/>
                  <a:cs typeface="Tahoma" pitchFamily="34" charset="0"/>
                </a:rPr>
                <a:t>cao</a:t>
              </a:r>
              <a:endParaRPr lang="en-US" sz="2400" b="1" i="1" dirty="0">
                <a:solidFill>
                  <a:srgbClr val="145F82"/>
                </a:solidFill>
                <a:latin typeface="Tahoma" pitchFamily="34" charset="0"/>
                <a:ea typeface="Tahoma" pitchFamily="34" charset="0"/>
                <a:cs typeface="Tahoma" pitchFamily="34" charset="0"/>
              </a:endParaRPr>
            </a:p>
          </p:txBody>
        </p:sp>
        <p:sp>
          <p:nvSpPr>
            <p:cNvPr id="73" name="Rounded Rectangle 72"/>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967333" y="2795826"/>
              <a:ext cx="593450" cy="861774"/>
            </a:xfrm>
            <a:prstGeom prst="rect">
              <a:avLst/>
            </a:prstGeom>
            <a:noFill/>
          </p:spPr>
          <p:txBody>
            <a:bodyPr wrap="none" rtlCol="0">
              <a:spAutoFit/>
            </a:bodyPr>
            <a:lstStyle/>
            <a:p>
              <a:pPr algn="ctr"/>
              <a:r>
                <a:rPr lang="en-US" sz="2200" b="1" dirty="0" smtClean="0">
                  <a:solidFill>
                    <a:schemeClr val="bg1"/>
                  </a:solidFill>
                  <a:latin typeface="Tahoma" pitchFamily="34" charset="0"/>
                  <a:ea typeface="Tahoma" pitchFamily="34" charset="0"/>
                  <a:cs typeface="Tahoma" pitchFamily="34" charset="0"/>
                </a:rPr>
                <a:t>4</a:t>
              </a:r>
              <a:endParaRPr lang="en-US" sz="2200" b="1" dirty="0">
                <a:solidFill>
                  <a:schemeClr val="bg1"/>
                </a:solidFill>
                <a:latin typeface="Tahoma" pitchFamily="34" charset="0"/>
                <a:ea typeface="Tahoma" pitchFamily="34" charset="0"/>
                <a:cs typeface="Tahoma" pitchFamily="34" charset="0"/>
              </a:endParaRPr>
            </a:p>
          </p:txBody>
        </p:sp>
      </p:grpSp>
      <p:grpSp>
        <p:nvGrpSpPr>
          <p:cNvPr id="56" name="Group 55"/>
          <p:cNvGrpSpPr/>
          <p:nvPr/>
        </p:nvGrpSpPr>
        <p:grpSpPr>
          <a:xfrm>
            <a:off x="2336173" y="4065538"/>
            <a:ext cx="8023741" cy="461665"/>
            <a:chOff x="644528" y="2766774"/>
            <a:chExt cx="14901137" cy="923330"/>
          </a:xfrm>
        </p:grpSpPr>
        <p:sp>
          <p:nvSpPr>
            <p:cNvPr id="57" name="TextBox 56"/>
            <p:cNvSpPr txBox="1"/>
            <p:nvPr/>
          </p:nvSpPr>
          <p:spPr>
            <a:xfrm>
              <a:off x="1906588" y="2766774"/>
              <a:ext cx="13639077" cy="923330"/>
            </a:xfrm>
            <a:prstGeom prst="rect">
              <a:avLst/>
            </a:prstGeom>
            <a:noFill/>
          </p:spPr>
          <p:txBody>
            <a:bodyPr wrap="square" rtlCol="0">
              <a:spAutoFit/>
            </a:bodyPr>
            <a:lstStyle/>
            <a:p>
              <a:r>
                <a:rPr lang="en-US" sz="2400" b="1" i="1" dirty="0">
                  <a:solidFill>
                    <a:srgbClr val="145F82"/>
                  </a:solidFill>
                  <a:latin typeface="Tahoma" pitchFamily="34" charset="0"/>
                  <a:ea typeface="Tahoma" pitchFamily="34" charset="0"/>
                  <a:cs typeface="Tahoma" pitchFamily="34" charset="0"/>
                </a:rPr>
                <a:t> </a:t>
              </a:r>
              <a:r>
                <a:rPr lang="en-US" sz="2400" b="1" i="1" dirty="0" err="1" smtClean="0">
                  <a:solidFill>
                    <a:srgbClr val="145F82"/>
                  </a:solidFill>
                  <a:latin typeface="Tahoma" pitchFamily="34" charset="0"/>
                  <a:ea typeface="Tahoma" pitchFamily="34" charset="0"/>
                  <a:cs typeface="Tahoma" pitchFamily="34" charset="0"/>
                </a:rPr>
                <a:t>Thông</a:t>
              </a:r>
              <a:r>
                <a:rPr lang="en-US" sz="2400" b="1" i="1" dirty="0" smtClean="0">
                  <a:solidFill>
                    <a:srgbClr val="145F82"/>
                  </a:solidFill>
                  <a:latin typeface="Tahoma" pitchFamily="34" charset="0"/>
                  <a:ea typeface="Tahoma" pitchFamily="34" charset="0"/>
                  <a:cs typeface="Tahoma" pitchFamily="34" charset="0"/>
                </a:rPr>
                <a:t> </a:t>
              </a:r>
              <a:r>
                <a:rPr lang="en-US" sz="2400" b="1" i="1" dirty="0" err="1" smtClean="0">
                  <a:solidFill>
                    <a:srgbClr val="145F82"/>
                  </a:solidFill>
                  <a:latin typeface="Tahoma" pitchFamily="34" charset="0"/>
                  <a:ea typeface="Tahoma" pitchFamily="34" charset="0"/>
                  <a:cs typeface="Tahoma" pitchFamily="34" charset="0"/>
                </a:rPr>
                <a:t>hiểu</a:t>
              </a:r>
              <a:endParaRPr lang="en-US" sz="2400" b="1" i="1" dirty="0">
                <a:solidFill>
                  <a:srgbClr val="145F82"/>
                </a:solidFill>
                <a:latin typeface="Tahoma" pitchFamily="34" charset="0"/>
                <a:ea typeface="Tahoma" pitchFamily="34" charset="0"/>
                <a:cs typeface="Tahoma" pitchFamily="34" charset="0"/>
              </a:endParaRPr>
            </a:p>
          </p:txBody>
        </p:sp>
        <p:sp>
          <p:nvSpPr>
            <p:cNvPr id="58" name="Rounded Rectangle 57"/>
            <p:cNvSpPr/>
            <p:nvPr/>
          </p:nvSpPr>
          <p:spPr>
            <a:xfrm>
              <a:off x="644528" y="2823876"/>
              <a:ext cx="10970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925870" y="2795826"/>
              <a:ext cx="676373" cy="861774"/>
            </a:xfrm>
            <a:prstGeom prst="rect">
              <a:avLst/>
            </a:prstGeom>
            <a:noFill/>
          </p:spPr>
          <p:txBody>
            <a:bodyPr wrap="none" rtlCol="0">
              <a:spAutoFit/>
            </a:bodyPr>
            <a:lstStyle/>
            <a:p>
              <a:pPr algn="ctr"/>
              <a:r>
                <a:rPr lang="en-US" sz="2200" b="1" dirty="0">
                  <a:solidFill>
                    <a:schemeClr val="bg1"/>
                  </a:solidFill>
                  <a:latin typeface="Tahoma" pitchFamily="34" charset="0"/>
                  <a:ea typeface="Tahoma" pitchFamily="34" charset="0"/>
                  <a:cs typeface="Tahoma" pitchFamily="34" charset="0"/>
                </a:rPr>
                <a:t>2</a:t>
              </a:r>
            </a:p>
          </p:txBody>
        </p:sp>
      </p:grpSp>
    </p:spTree>
    <p:extLst>
      <p:ext uri="{BB962C8B-B14F-4D97-AF65-F5344CB8AC3E}">
        <p14:creationId xmlns:p14="http://schemas.microsoft.com/office/powerpoint/2010/main" val="262571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wipe(left)">
                                      <p:cBhvr>
                                        <p:cTn id="32" dur="500"/>
                                        <p:tgtEl>
                                          <p:spTgt spid="5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wipe(left)">
                                      <p:cBhvr>
                                        <p:cTn id="42" dur="500"/>
                                        <p:tgtEl>
                                          <p:spTgt spid="7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90508" y="3458491"/>
            <a:ext cx="11762945" cy="3459213"/>
            <a:chOff x="184495" y="3636276"/>
            <a:chExt cx="11834900" cy="3246189"/>
          </a:xfrm>
        </p:grpSpPr>
        <p:sp>
          <p:nvSpPr>
            <p:cNvPr id="5" name="Rounded Rectangle 4"/>
            <p:cNvSpPr/>
            <p:nvPr/>
          </p:nvSpPr>
          <p:spPr>
            <a:xfrm>
              <a:off x="184495" y="3865218"/>
              <a:ext cx="11834900" cy="3017247"/>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6"/>
              <a:ext cx="2342698" cy="553998"/>
              <a:chOff x="1275608" y="6239450"/>
              <a:chExt cx="4592537" cy="1006587"/>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2" y="6239450"/>
                <a:ext cx="2830343" cy="1006587"/>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119762"/>
            <a:ext cx="11906397" cy="1586611"/>
            <a:chOff x="534987" y="1469174"/>
            <a:chExt cx="23404876" cy="2661036"/>
          </a:xfrm>
        </p:grpSpPr>
        <p:grpSp>
          <p:nvGrpSpPr>
            <p:cNvPr id="21" name="Group 20"/>
            <p:cNvGrpSpPr/>
            <p:nvPr/>
          </p:nvGrpSpPr>
          <p:grpSpPr>
            <a:xfrm>
              <a:off x="534987" y="1846879"/>
              <a:ext cx="23340848" cy="2283331"/>
              <a:chOff x="534987" y="1625040"/>
              <a:chExt cx="23340848" cy="2283331"/>
            </a:xfrm>
          </p:grpSpPr>
          <p:sp>
            <p:nvSpPr>
              <p:cNvPr id="25" name="Rounded Rectangle 24"/>
              <p:cNvSpPr/>
              <p:nvPr/>
            </p:nvSpPr>
            <p:spPr bwMode="auto">
              <a:xfrm>
                <a:off x="755649" y="1625040"/>
                <a:ext cx="23120186"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530834" y="1653394"/>
                  <a:ext cx="2285170"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9</a:t>
                  </a:r>
                </a:p>
              </p:txBody>
            </p:sp>
          </p:grpSp>
        </p:grpSp>
        <mc:AlternateContent xmlns:mc="http://schemas.openxmlformats.org/markup-compatibility/2006" xmlns:a14="http://schemas.microsoft.com/office/drawing/2010/main">
          <mc:Choice Requires="a14">
            <p:sp>
              <p:nvSpPr>
                <p:cNvPr id="23" name="Rectangle 22"/>
                <p:cNvSpPr/>
                <p:nvPr/>
              </p:nvSpPr>
              <p:spPr>
                <a:xfrm>
                  <a:off x="4104214" y="1469174"/>
                  <a:ext cx="19835649" cy="25245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nSpc>
                      <a:spcPct val="115000"/>
                    </a:lnSpc>
                    <a:spcBef>
                      <a:spcPts val="600"/>
                    </a:spcBef>
                    <a:buClr>
                      <a:srgbClr val="0000FF"/>
                    </a:buClr>
                    <a:tabLst>
                      <a:tab pos="629826" algn="l"/>
                    </a:tabLs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Cho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b="1" i="1">
                          <a:latin typeface="Cambria Math" panose="02040503050406030204" pitchFamily="18" charset="0"/>
                          <a:ea typeface="Times New Roman" panose="02020603050405020304" pitchFamily="18" charset="0"/>
                        </a:rPr>
                        <m:t>𝒚</m:t>
                      </m:r>
                      <m:r>
                        <a:rPr lang="en-US" sz="2800" b="1" i="1">
                          <a:latin typeface="Cambria Math" panose="02040503050406030204" pitchFamily="18" charset="0"/>
                          <a:ea typeface="Times New Roman" panose="02020603050405020304" pitchFamily="18" charset="0"/>
                        </a:rPr>
                        <m:t>=−</m:t>
                      </m:r>
                      <m:f>
                        <m:fPr>
                          <m:ctrlPr>
                            <a:rPr lang="en-US" sz="2800" b="1" i="1">
                              <a:latin typeface="Cambria Math"/>
                              <a:ea typeface="Times New Roman" panose="02020603050405020304" pitchFamily="18" charset="0"/>
                            </a:rPr>
                          </m:ctrlPr>
                        </m:fPr>
                        <m:num>
                          <m:r>
                            <a:rPr lang="en-US" sz="2800" b="1" i="1">
                              <a:latin typeface="Cambria Math" panose="02040503050406030204" pitchFamily="18" charset="0"/>
                              <a:ea typeface="Times New Roman" panose="02020603050405020304" pitchFamily="18" charset="0"/>
                            </a:rPr>
                            <m:t>𝟐</m:t>
                          </m:r>
                          <m:sSup>
                            <m:sSupPr>
                              <m:ctrlPr>
                                <a:rPr lang="en-US" sz="2800" b="1" i="1">
                                  <a:latin typeface="Cambria Math"/>
                                  <a:ea typeface="Times New Roman" panose="02020603050405020304" pitchFamily="18" charset="0"/>
                                </a:rPr>
                              </m:ctrlPr>
                            </m:sSupPr>
                            <m:e>
                              <m:r>
                                <a:rPr lang="en-US" sz="2800" b="1" i="1">
                                  <a:latin typeface="Cambria Math" panose="02040503050406030204" pitchFamily="18" charset="0"/>
                                  <a:ea typeface="Times New Roman" panose="02020603050405020304" pitchFamily="18" charset="0"/>
                                </a:rPr>
                                <m:t>𝒙</m:t>
                              </m:r>
                            </m:e>
                            <m:sup>
                              <m:r>
                                <a:rPr lang="en-US" sz="2800" b="1" i="1">
                                  <a:latin typeface="Cambria Math" panose="02040503050406030204" pitchFamily="18" charset="0"/>
                                  <a:ea typeface="Times New Roman" panose="02020603050405020304" pitchFamily="18" charset="0"/>
                                </a:rPr>
                                <m:t>𝟑</m:t>
                              </m:r>
                            </m:sup>
                          </m:sSup>
                        </m:num>
                        <m:den>
                          <m:r>
                            <a:rPr lang="en-US" sz="2800" b="1" i="1">
                              <a:latin typeface="Cambria Math" panose="02040503050406030204" pitchFamily="18" charset="0"/>
                              <a:ea typeface="Times New Roman" panose="02020603050405020304" pitchFamily="18" charset="0"/>
                            </a:rPr>
                            <m:t>𝟑</m:t>
                          </m:r>
                        </m:den>
                      </m:f>
                      <m:r>
                        <a:rPr lang="en-US" sz="2800" b="1" i="1">
                          <a:latin typeface="Cambria Math" panose="02040503050406030204" pitchFamily="18" charset="0"/>
                          <a:ea typeface="Times New Roman" panose="02020603050405020304" pitchFamily="18" charset="0"/>
                        </a:rPr>
                        <m:t>+</m:t>
                      </m:r>
                      <m:sSup>
                        <m:sSupPr>
                          <m:ctrlPr>
                            <a:rPr lang="en-US" sz="2800" b="1" i="1">
                              <a:latin typeface="Cambria Math"/>
                              <a:ea typeface="Times New Roman" panose="02020603050405020304" pitchFamily="18" charset="0"/>
                            </a:rPr>
                          </m:ctrlPr>
                        </m:sSupPr>
                        <m:e>
                          <m:r>
                            <a:rPr lang="en-US" sz="2800" b="1" i="1">
                              <a:latin typeface="Cambria Math" panose="02040503050406030204" pitchFamily="18" charset="0"/>
                              <a:ea typeface="Times New Roman" panose="02020603050405020304" pitchFamily="18" charset="0"/>
                            </a:rPr>
                            <m:t>𝒙</m:t>
                          </m:r>
                        </m:e>
                        <m:sup>
                          <m:r>
                            <a:rPr lang="en-US" sz="2800" b="1" i="1">
                              <a:latin typeface="Cambria Math" panose="02040503050406030204" pitchFamily="18" charset="0"/>
                              <a:ea typeface="Times New Roman" panose="02020603050405020304" pitchFamily="18" charset="0"/>
                            </a:rPr>
                            <m:t>𝟐</m:t>
                          </m:r>
                        </m:sup>
                      </m:sSup>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𝟒</m:t>
                      </m:r>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𝟐</m:t>
                      </m:r>
                    </m:oMath>
                  </a14:m>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𝑪</m:t>
                          </m:r>
                        </m:e>
                      </m:d>
                    </m:oMath>
                  </a14:m>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𝑪</m:t>
                          </m:r>
                        </m:e>
                      </m:d>
                    </m:oMath>
                  </a14:m>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hệ</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latin typeface="+mj-lt"/>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104214" y="1469174"/>
                  <a:ext cx="19835649" cy="2524546"/>
                </a:xfrm>
                <a:prstGeom prst="rect">
                  <a:avLst/>
                </a:prstGeom>
                <a:blipFill rotWithShape="1">
                  <a:blip r:embed="rId3"/>
                  <a:stretch>
                    <a:fillRect l="-363" b="-283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43" name="Action Button: Forward or Next 4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grpSp>
        <p:nvGrpSpPr>
          <p:cNvPr id="2" name="Group 1">
            <a:extLst>
              <a:ext uri="{FF2B5EF4-FFF2-40B4-BE49-F238E27FC236}">
                <a16:creationId xmlns="" xmlns:a16="http://schemas.microsoft.com/office/drawing/2014/main" id="{4D0AB9FB-A402-43C6-830F-BAC47ED452D0}"/>
              </a:ext>
            </a:extLst>
          </p:cNvPr>
          <p:cNvGrpSpPr/>
          <p:nvPr/>
        </p:nvGrpSpPr>
        <p:grpSpPr>
          <a:xfrm>
            <a:off x="473162" y="1581150"/>
            <a:ext cx="5370633" cy="784005"/>
            <a:chOff x="1458731" y="6334162"/>
            <a:chExt cx="13782856" cy="1234536"/>
          </a:xfrm>
        </p:grpSpPr>
        <mc:AlternateContent xmlns:mc="http://schemas.openxmlformats.org/markup-compatibility/2006" xmlns:a14="http://schemas.microsoft.com/office/drawing/2010/main">
          <mc:Choice Requires="a14">
            <p:sp>
              <p:nvSpPr>
                <p:cNvPr id="44" name="Rectangle 43">
                  <a:extLst>
                    <a:ext uri="{FF2B5EF4-FFF2-40B4-BE49-F238E27FC236}">
                      <a16:creationId xmlns="" xmlns:a16="http://schemas.microsoft.com/office/drawing/2014/main" id="{0839FD11-1E39-4EBB-A7FB-DEB39691C378}"/>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smtClean="0">
                            <a:solidFill>
                              <a:schemeClr val="bg1"/>
                            </a:solidFill>
                            <a:latin typeface="Cambria Math" panose="02040503050406030204" pitchFamily="18" charset="0"/>
                            <a:ea typeface="Times New Roman" panose="02020603050405020304" pitchFamily="18" charset="0"/>
                          </a:rPr>
                          <m:t>𝒚</m:t>
                        </m:r>
                        <m:r>
                          <a:rPr lang="en-US" sz="2800" b="1" i="1" smtClean="0">
                            <a:solidFill>
                              <a:schemeClr val="bg1"/>
                            </a:solidFill>
                            <a:latin typeface="Cambria Math" panose="02040503050406030204" pitchFamily="18" charset="0"/>
                            <a:ea typeface="Times New Roman" panose="02020603050405020304" pitchFamily="18" charset="0"/>
                          </a:rPr>
                          <m:t>=</m:t>
                        </m:r>
                        <m:f>
                          <m:fPr>
                            <m:ctrlPr>
                              <a:rPr lang="en-US" sz="2800" b="1" i="1">
                                <a:solidFill>
                                  <a:schemeClr val="bg1"/>
                                </a:solidFill>
                                <a:latin typeface="Cambria Math"/>
                                <a:ea typeface="Times New Roman" panose="02020603050405020304" pitchFamily="18" charset="0"/>
                              </a:rPr>
                            </m:ctrlPr>
                          </m:fPr>
                          <m:num>
                            <m:r>
                              <a:rPr lang="en-US" sz="2800" b="1" i="1">
                                <a:solidFill>
                                  <a:schemeClr val="bg1"/>
                                </a:solidFill>
                                <a:latin typeface="Cambria Math" panose="02040503050406030204" pitchFamily="18" charset="0"/>
                                <a:ea typeface="Times New Roman" panose="02020603050405020304" pitchFamily="18" charset="0"/>
                              </a:rPr>
                              <m:t>𝟗</m:t>
                            </m:r>
                          </m:num>
                          <m:den>
                            <m:r>
                              <a:rPr lang="en-US" sz="2800" b="1" i="1" smtClean="0">
                                <a:solidFill>
                                  <a:schemeClr val="bg1"/>
                                </a:solidFill>
                                <a:latin typeface="Cambria Math"/>
                                <a:ea typeface="Times New Roman" panose="02020603050405020304" pitchFamily="18" charset="0"/>
                              </a:rPr>
                              <m:t>𝟒</m:t>
                            </m:r>
                          </m:den>
                        </m:f>
                        <m:r>
                          <a:rPr lang="en-US" sz="2800" b="1" i="1">
                            <a:solidFill>
                              <a:schemeClr val="bg1"/>
                            </a:solidFill>
                            <a:latin typeface="Cambria Math" panose="02040503050406030204" pitchFamily="18" charset="0"/>
                            <a:ea typeface="Times New Roman" panose="02020603050405020304" pitchFamily="18" charset="0"/>
                          </a:rPr>
                          <m:t>𝒙</m:t>
                        </m:r>
                        <m:r>
                          <a:rPr lang="en-US" sz="2800" b="1" i="1">
                            <a:solidFill>
                              <a:schemeClr val="bg1"/>
                            </a:solidFill>
                            <a:latin typeface="Cambria Math" panose="02040503050406030204" pitchFamily="18" charset="0"/>
                            <a:ea typeface="Times New Roman" panose="02020603050405020304" pitchFamily="18" charset="0"/>
                          </a:rPr>
                          <m:t>−</m:t>
                        </m:r>
                        <m:f>
                          <m:fPr>
                            <m:ctrlPr>
                              <a:rPr lang="en-US" sz="2800" b="1" i="1">
                                <a:solidFill>
                                  <a:schemeClr val="bg1"/>
                                </a:solidFill>
                                <a:latin typeface="Cambria Math"/>
                                <a:ea typeface="Times New Roman" panose="02020603050405020304" pitchFamily="18" charset="0"/>
                              </a:rPr>
                            </m:ctrlPr>
                          </m:fPr>
                          <m:num>
                            <m:r>
                              <a:rPr lang="en-US" sz="2800" b="1" i="1">
                                <a:solidFill>
                                  <a:schemeClr val="bg1"/>
                                </a:solidFill>
                                <a:latin typeface="Cambria Math" panose="02040503050406030204" pitchFamily="18" charset="0"/>
                                <a:ea typeface="Times New Roman" panose="02020603050405020304" pitchFamily="18" charset="0"/>
                              </a:rPr>
                              <m:t>𝟐𝟓</m:t>
                            </m:r>
                          </m:num>
                          <m:den>
                            <m:r>
                              <a:rPr lang="en-US" sz="2800" b="1" i="1">
                                <a:solidFill>
                                  <a:schemeClr val="bg1"/>
                                </a:solidFill>
                                <a:latin typeface="Cambria Math" panose="02040503050406030204" pitchFamily="18" charset="0"/>
                                <a:ea typeface="Times New Roman" panose="02020603050405020304" pitchFamily="18" charset="0"/>
                              </a:rPr>
                              <m:t>𝟏𝟐</m:t>
                            </m:r>
                          </m:den>
                        </m:f>
                        <m:r>
                          <m:rPr>
                            <m:nor/>
                          </m:rP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3000" b="1" dirty="0">
                    <a:latin typeface="+mj-lt"/>
                    <a:ea typeface="Tahoma" pitchFamily="34" charset="0"/>
                    <a:cs typeface="Tahoma" pitchFamily="34" charset="0"/>
                  </a:endParaRPr>
                </a:p>
              </p:txBody>
            </p:sp>
          </mc:Choice>
          <mc:Fallback xmlns="">
            <p:sp>
              <p:nvSpPr>
                <p:cNvPr id="44" name="Rectangle 43">
                  <a:extLst>
                    <a:ext uri="{FF2B5EF4-FFF2-40B4-BE49-F238E27FC236}">
                      <a16:creationId xmlns:a16="http://schemas.microsoft.com/office/drawing/2014/main" xmlns="" xmlns:a14="http://schemas.microsoft.com/office/drawing/2010/main" id="{0839FD11-1E39-4EBB-A7FB-DEB39691C378}"/>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1">
                  <a:blip r:embed="rId4"/>
                  <a:stretch>
                    <a:fillRect/>
                  </a:stretch>
                </a:blipFill>
                <a:ln w="19050">
                  <a:solidFill>
                    <a:schemeClr val="bg1"/>
                  </a:solidFill>
                </a:ln>
              </p:spPr>
              <p:txBody>
                <a:bodyPr/>
                <a:lstStyle/>
                <a:p>
                  <a:r>
                    <a:rPr lang="en-US">
                      <a:noFill/>
                    </a:rPr>
                    <a:t> </a:t>
                  </a:r>
                </a:p>
              </p:txBody>
            </p:sp>
          </mc:Fallback>
        </mc:AlternateContent>
        <p:sp>
          <p:nvSpPr>
            <p:cNvPr id="45" name="Oval 44">
              <a:extLst>
                <a:ext uri="{FF2B5EF4-FFF2-40B4-BE49-F238E27FC236}">
                  <a16:creationId xmlns="" xmlns:a16="http://schemas.microsoft.com/office/drawing/2014/main" id="{8634B6D4-DECA-4F71-9C3F-B85DE60414F0}"/>
                </a:ext>
              </a:extLst>
            </p:cNvPr>
            <p:cNvSpPr/>
            <p:nvPr/>
          </p:nvSpPr>
          <p:spPr>
            <a:xfrm>
              <a:off x="1458731" y="6544330"/>
              <a:ext cx="1088672" cy="893203"/>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Tahoma" pitchFamily="34" charset="0"/>
                </a:rPr>
                <a:t>A</a:t>
              </a:r>
              <a:endParaRPr lang="en-US" sz="3000" dirty="0">
                <a:latin typeface="+mj-lt"/>
              </a:endParaRPr>
            </a:p>
          </p:txBody>
        </p:sp>
      </p:grpSp>
      <p:grpSp>
        <p:nvGrpSpPr>
          <p:cNvPr id="46" name="Group 45">
            <a:extLst>
              <a:ext uri="{FF2B5EF4-FFF2-40B4-BE49-F238E27FC236}">
                <a16:creationId xmlns="" xmlns:a16="http://schemas.microsoft.com/office/drawing/2014/main" id="{A2194087-0D43-42CA-A1D2-4373C69CC457}"/>
              </a:ext>
            </a:extLst>
          </p:cNvPr>
          <p:cNvGrpSpPr/>
          <p:nvPr/>
        </p:nvGrpSpPr>
        <p:grpSpPr>
          <a:xfrm>
            <a:off x="6359275" y="1619250"/>
            <a:ext cx="5359563" cy="784005"/>
            <a:chOff x="1458731" y="6334162"/>
            <a:chExt cx="13782856" cy="1234536"/>
          </a:xfrm>
        </p:grpSpPr>
        <mc:AlternateContent xmlns:mc="http://schemas.openxmlformats.org/markup-compatibility/2006" xmlns:a14="http://schemas.microsoft.com/office/drawing/2010/main">
          <mc:Choice Requires="a14">
            <p:sp>
              <p:nvSpPr>
                <p:cNvPr id="47" name="Rectangle 46">
                  <a:extLst>
                    <a:ext uri="{FF2B5EF4-FFF2-40B4-BE49-F238E27FC236}">
                      <a16:creationId xmlns="" xmlns:a16="http://schemas.microsoft.com/office/drawing/2014/main" id="{FB0B6341-256C-4170-AF4E-1216E5EDD04C}"/>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800" b="1" i="1">
                          <a:solidFill>
                            <a:schemeClr val="bg1"/>
                          </a:solidFill>
                          <a:latin typeface="Cambria Math" panose="02040503050406030204" pitchFamily="18" charset="0"/>
                          <a:ea typeface="Times New Roman" panose="02020603050405020304" pitchFamily="18" charset="0"/>
                        </a:rPr>
                        <m:t>𝒚</m:t>
                      </m:r>
                      <m:r>
                        <a:rPr lang="en-US" sz="2800" b="1" i="1">
                          <a:solidFill>
                            <a:schemeClr val="bg1"/>
                          </a:solidFill>
                          <a:latin typeface="Cambria Math" panose="02040503050406030204" pitchFamily="18" charset="0"/>
                          <a:ea typeface="Times New Roman" panose="02020603050405020304" pitchFamily="18" charset="0"/>
                        </a:rPr>
                        <m:t>=</m:t>
                      </m:r>
                      <m:f>
                        <m:fPr>
                          <m:ctrlPr>
                            <a:rPr lang="en-US" sz="2800" b="1" i="1">
                              <a:solidFill>
                                <a:schemeClr val="bg1"/>
                              </a:solidFill>
                              <a:latin typeface="Cambria Math"/>
                              <a:ea typeface="Times New Roman" panose="02020603050405020304" pitchFamily="18" charset="0"/>
                            </a:rPr>
                          </m:ctrlPr>
                        </m:fPr>
                        <m:num>
                          <m:r>
                            <a:rPr lang="en-US" sz="2800" b="1" i="1">
                              <a:solidFill>
                                <a:schemeClr val="bg1"/>
                              </a:solidFill>
                              <a:latin typeface="Cambria Math" panose="02040503050406030204" pitchFamily="18" charset="0"/>
                              <a:ea typeface="Times New Roman" panose="02020603050405020304" pitchFamily="18" charset="0"/>
                            </a:rPr>
                            <m:t>𝟗</m:t>
                          </m:r>
                        </m:num>
                        <m:den>
                          <m:r>
                            <a:rPr lang="en-US" sz="2800" b="1" i="1">
                              <a:solidFill>
                                <a:schemeClr val="bg1"/>
                              </a:solidFill>
                              <a:latin typeface="Cambria Math" panose="02040503050406030204" pitchFamily="18" charset="0"/>
                              <a:ea typeface="Times New Roman" panose="02020603050405020304" pitchFamily="18" charset="0"/>
                            </a:rPr>
                            <m:t>𝟐</m:t>
                          </m:r>
                        </m:den>
                      </m:f>
                      <m:r>
                        <a:rPr lang="en-US" sz="2800" b="1" i="1">
                          <a:solidFill>
                            <a:schemeClr val="bg1"/>
                          </a:solidFill>
                          <a:latin typeface="Cambria Math" panose="02040503050406030204" pitchFamily="18" charset="0"/>
                          <a:ea typeface="Times New Roman" panose="02020603050405020304" pitchFamily="18" charset="0"/>
                        </a:rPr>
                        <m:t>𝒙</m:t>
                      </m:r>
                      <m:r>
                        <a:rPr lang="en-US" sz="2800" b="1" i="1">
                          <a:solidFill>
                            <a:schemeClr val="bg1"/>
                          </a:solidFill>
                          <a:latin typeface="Cambria Math" panose="02040503050406030204" pitchFamily="18" charset="0"/>
                          <a:ea typeface="Times New Roman" panose="02020603050405020304" pitchFamily="18" charset="0"/>
                        </a:rPr>
                        <m:t>−</m:t>
                      </m:r>
                      <m:f>
                        <m:fPr>
                          <m:ctrlPr>
                            <a:rPr lang="en-US" sz="2800" b="1" i="1">
                              <a:solidFill>
                                <a:schemeClr val="bg1"/>
                              </a:solidFill>
                              <a:latin typeface="Cambria Math"/>
                              <a:ea typeface="Times New Roman" panose="02020603050405020304" pitchFamily="18" charset="0"/>
                            </a:rPr>
                          </m:ctrlPr>
                        </m:fPr>
                        <m:num>
                          <m:r>
                            <a:rPr lang="en-US" sz="2800" b="1" i="1">
                              <a:solidFill>
                                <a:schemeClr val="bg1"/>
                              </a:solidFill>
                              <a:latin typeface="Cambria Math" panose="02040503050406030204" pitchFamily="18" charset="0"/>
                              <a:ea typeface="Times New Roman" panose="02020603050405020304" pitchFamily="18" charset="0"/>
                            </a:rPr>
                            <m:t>𝟐𝟓</m:t>
                          </m:r>
                        </m:num>
                        <m:den>
                          <m:r>
                            <a:rPr lang="en-US" sz="2800" b="1" i="1">
                              <a:solidFill>
                                <a:schemeClr val="bg1"/>
                              </a:solidFill>
                              <a:latin typeface="Cambria Math" panose="02040503050406030204" pitchFamily="18" charset="0"/>
                              <a:ea typeface="Times New Roman" panose="02020603050405020304" pitchFamily="18" charset="0"/>
                            </a:rPr>
                            <m:t>𝟏𝟐</m:t>
                          </m:r>
                        </m:den>
                      </m:f>
                      <m:r>
                        <m:rPr>
                          <m:nor/>
                        </m:rP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m:t>
                      </m:r>
                      <m:r>
                        <a:rPr lang="vi-VN" sz="2800" i="1">
                          <a:latin typeface="Cambria Math" panose="02040503050406030204" pitchFamily="18" charset="0"/>
                        </a:rPr>
                        <m:t> </m:t>
                      </m:r>
                    </m:oMath>
                  </a14:m>
                  <a:r>
                    <a:rPr lang="vi-VN" sz="3000" dirty="0"/>
                    <a:t>	</a:t>
                  </a:r>
                  <a:endParaRPr lang="en-US" sz="3000" b="1" dirty="0">
                    <a:latin typeface="+mj-lt"/>
                    <a:ea typeface="Tahoma" pitchFamily="34" charset="0"/>
                    <a:cs typeface="Tahoma" pitchFamily="34" charset="0"/>
                  </a:endParaRPr>
                </a:p>
              </p:txBody>
            </p:sp>
          </mc:Choice>
          <mc:Fallback xmlns="">
            <p:sp>
              <p:nvSpPr>
                <p:cNvPr id="47" name="Rectangle 46">
                  <a:extLst>
                    <a:ext uri="{FF2B5EF4-FFF2-40B4-BE49-F238E27FC236}">
                      <a16:creationId xmlns:a16="http://schemas.microsoft.com/office/drawing/2014/main" xmlns="" xmlns:a14="http://schemas.microsoft.com/office/drawing/2010/main" id="{FB0B6341-256C-4170-AF4E-1216E5EDD04C}"/>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1">
                  <a:blip r:embed="rId5"/>
                  <a:stretch>
                    <a:fillRect/>
                  </a:stretch>
                </a:blipFill>
                <a:ln w="19050">
                  <a:solidFill>
                    <a:schemeClr val="bg1"/>
                  </a:solidFill>
                </a:ln>
              </p:spPr>
              <p:txBody>
                <a:bodyPr/>
                <a:lstStyle/>
                <a:p>
                  <a:r>
                    <a:rPr lang="en-US">
                      <a:noFill/>
                    </a:rPr>
                    <a:t> </a:t>
                  </a:r>
                </a:p>
              </p:txBody>
            </p:sp>
          </mc:Fallback>
        </mc:AlternateContent>
        <p:sp>
          <p:nvSpPr>
            <p:cNvPr id="48" name="Oval 47">
              <a:extLst>
                <a:ext uri="{FF2B5EF4-FFF2-40B4-BE49-F238E27FC236}">
                  <a16:creationId xmlns="" xmlns:a16="http://schemas.microsoft.com/office/drawing/2014/main" id="{13A7BA64-0BA1-4ADF-A17E-617425026AFB}"/>
                </a:ext>
              </a:extLst>
            </p:cNvPr>
            <p:cNvSpPr/>
            <p:nvPr/>
          </p:nvSpPr>
          <p:spPr>
            <a:xfrm>
              <a:off x="1458731" y="6481813"/>
              <a:ext cx="1088672" cy="955719"/>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B</a:t>
              </a:r>
              <a:endParaRPr lang="en-US" sz="3000" dirty="0">
                <a:latin typeface="+mj-lt"/>
              </a:endParaRPr>
            </a:p>
          </p:txBody>
        </p:sp>
      </p:grpSp>
      <p:grpSp>
        <p:nvGrpSpPr>
          <p:cNvPr id="49" name="Group 48">
            <a:extLst>
              <a:ext uri="{FF2B5EF4-FFF2-40B4-BE49-F238E27FC236}">
                <a16:creationId xmlns="" xmlns:a16="http://schemas.microsoft.com/office/drawing/2014/main" id="{4D274B26-9415-432A-9282-BDEF246F0009}"/>
              </a:ext>
            </a:extLst>
          </p:cNvPr>
          <p:cNvGrpSpPr/>
          <p:nvPr/>
        </p:nvGrpSpPr>
        <p:grpSpPr>
          <a:xfrm>
            <a:off x="462092" y="2606955"/>
            <a:ext cx="5370633" cy="962148"/>
            <a:chOff x="1458731" y="6334161"/>
            <a:chExt cx="13782856" cy="1424831"/>
          </a:xfrm>
        </p:grpSpPr>
        <mc:AlternateContent xmlns:mc="http://schemas.openxmlformats.org/markup-compatibility/2006" xmlns:a14="http://schemas.microsoft.com/office/drawing/2010/main">
          <mc:Choice Requires="a14">
            <p:sp>
              <p:nvSpPr>
                <p:cNvPr id="63" name="Rectangle 62">
                  <a:extLst>
                    <a:ext uri="{FF2B5EF4-FFF2-40B4-BE49-F238E27FC236}">
                      <a16:creationId xmlns="" xmlns:a16="http://schemas.microsoft.com/office/drawing/2014/main" id="{6E15A8FC-94CE-45FB-8D02-B33F2327F992}"/>
                    </a:ext>
                  </a:extLst>
                </p:cNvPr>
                <p:cNvSpPr/>
                <p:nvPr/>
              </p:nvSpPr>
              <p:spPr>
                <a:xfrm>
                  <a:off x="2140385" y="6334161"/>
                  <a:ext cx="13101202" cy="1424831"/>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900"/>
                    </a:spcBef>
                  </a:pPr>
                  <a14:m>
                    <m:oMathPara xmlns:m="http://schemas.openxmlformats.org/officeDocument/2006/math">
                      <m:oMathParaPr>
                        <m:jc m:val="centerGroup"/>
                      </m:oMathParaPr>
                      <m:oMath xmlns:m="http://schemas.openxmlformats.org/officeDocument/2006/math">
                        <m:r>
                          <a:rPr lang="en-US" sz="2800" b="1" i="1" smtClean="0">
                            <a:solidFill>
                              <a:schemeClr val="bg1"/>
                            </a:solidFill>
                            <a:latin typeface="Cambria Math" panose="02040503050406030204" pitchFamily="18" charset="0"/>
                            <a:ea typeface="Times New Roman" panose="02020603050405020304" pitchFamily="18" charset="0"/>
                          </a:rPr>
                          <m:t>𝒚</m:t>
                        </m:r>
                        <m:r>
                          <a:rPr lang="en-US" sz="2800" b="1" i="1" smtClean="0">
                            <a:solidFill>
                              <a:schemeClr val="bg1"/>
                            </a:solidFill>
                            <a:latin typeface="Cambria Math" panose="02040503050406030204" pitchFamily="18" charset="0"/>
                            <a:ea typeface="Times New Roman" panose="02020603050405020304" pitchFamily="18" charset="0"/>
                          </a:rPr>
                          <m:t>=</m:t>
                        </m:r>
                        <m:r>
                          <a:rPr lang="en-US" sz="2800" b="1" i="1" smtClean="0">
                            <a:solidFill>
                              <a:schemeClr val="bg1"/>
                            </a:solidFill>
                            <a:latin typeface="Cambria Math"/>
                            <a:ea typeface="Times New Roman" panose="02020603050405020304" pitchFamily="18" charset="0"/>
                          </a:rPr>
                          <m:t>𝟓</m:t>
                        </m:r>
                        <m:r>
                          <a:rPr lang="en-US" sz="2800" b="1" i="1">
                            <a:solidFill>
                              <a:schemeClr val="bg1"/>
                            </a:solidFill>
                            <a:latin typeface="Cambria Math" panose="02040503050406030204" pitchFamily="18" charset="0"/>
                            <a:ea typeface="Times New Roman" panose="02020603050405020304" pitchFamily="18" charset="0"/>
                          </a:rPr>
                          <m:t>𝒙</m:t>
                        </m:r>
                        <m:r>
                          <a:rPr lang="en-US" sz="2800" b="1" i="1">
                            <a:solidFill>
                              <a:schemeClr val="bg1"/>
                            </a:solidFill>
                            <a:latin typeface="Cambria Math" panose="02040503050406030204" pitchFamily="18" charset="0"/>
                            <a:ea typeface="Times New Roman" panose="02020603050405020304" pitchFamily="18" charset="0"/>
                          </a:rPr>
                          <m:t>−</m:t>
                        </m:r>
                        <m:f>
                          <m:fPr>
                            <m:ctrlPr>
                              <a:rPr lang="en-US" sz="2800" b="1" i="1">
                                <a:solidFill>
                                  <a:schemeClr val="bg1"/>
                                </a:solidFill>
                                <a:latin typeface="Cambria Math"/>
                                <a:ea typeface="Times New Roman" panose="02020603050405020304" pitchFamily="18" charset="0"/>
                              </a:rPr>
                            </m:ctrlPr>
                          </m:fPr>
                          <m:num>
                            <m:r>
                              <a:rPr lang="en-US" sz="2800" b="1" i="1">
                                <a:solidFill>
                                  <a:schemeClr val="bg1"/>
                                </a:solidFill>
                                <a:latin typeface="Cambria Math" panose="02040503050406030204" pitchFamily="18" charset="0"/>
                                <a:ea typeface="Times New Roman" panose="02020603050405020304" pitchFamily="18" charset="0"/>
                              </a:rPr>
                              <m:t>𝟐𝟓</m:t>
                            </m:r>
                          </m:num>
                          <m:den>
                            <m:r>
                              <a:rPr lang="en-US" sz="2800" b="1" i="1">
                                <a:solidFill>
                                  <a:schemeClr val="bg1"/>
                                </a:solidFill>
                                <a:latin typeface="Cambria Math" panose="02040503050406030204" pitchFamily="18" charset="0"/>
                                <a:ea typeface="Times New Roman" panose="02020603050405020304" pitchFamily="18" charset="0"/>
                              </a:rPr>
                              <m:t>𝟏𝟐</m:t>
                            </m:r>
                          </m:den>
                        </m:f>
                        <m:r>
                          <m:rPr>
                            <m:nor/>
                          </m:rP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vi-VN" sz="3000" b="1" dirty="0">
                    <a:latin typeface="+mj-lt"/>
                  </a:endParaRPr>
                </a:p>
              </p:txBody>
            </p:sp>
          </mc:Choice>
          <mc:Fallback xmlns="">
            <p:sp>
              <p:nvSpPr>
                <p:cNvPr id="63" name="Rectangle 62">
                  <a:extLst>
                    <a:ext uri="{FF2B5EF4-FFF2-40B4-BE49-F238E27FC236}">
                      <a16:creationId xmlns:a16="http://schemas.microsoft.com/office/drawing/2014/main" xmlns="" xmlns:a14="http://schemas.microsoft.com/office/drawing/2010/main" id="{6E15A8FC-94CE-45FB-8D02-B33F2327F992}"/>
                    </a:ext>
                  </a:extLst>
                </p:cNvPr>
                <p:cNvSpPr>
                  <a:spLocks noRot="1" noChangeAspect="1" noMove="1" noResize="1" noEditPoints="1" noAdjustHandles="1" noChangeArrowheads="1" noChangeShapeType="1" noTextEdit="1"/>
                </p:cNvSpPr>
                <p:nvPr/>
              </p:nvSpPr>
              <p:spPr>
                <a:xfrm>
                  <a:off x="2140385" y="6334161"/>
                  <a:ext cx="13101202" cy="1424831"/>
                </a:xfrm>
                <a:prstGeom prst="rect">
                  <a:avLst/>
                </a:prstGeom>
                <a:blipFill rotWithShape="1">
                  <a:blip r:embed="rId6"/>
                  <a:stretch>
                    <a:fillRect/>
                  </a:stretch>
                </a:blipFill>
                <a:ln w="19050">
                  <a:solidFill>
                    <a:schemeClr val="bg1"/>
                  </a:solidFill>
                </a:ln>
              </p:spPr>
              <p:txBody>
                <a:bodyPr/>
                <a:lstStyle/>
                <a:p>
                  <a:r>
                    <a:rPr lang="en-US">
                      <a:noFill/>
                    </a:rPr>
                    <a:t> </a:t>
                  </a:r>
                </a:p>
              </p:txBody>
            </p:sp>
          </mc:Fallback>
        </mc:AlternateContent>
        <p:sp>
          <p:nvSpPr>
            <p:cNvPr id="64" name="Oval 63">
              <a:extLst>
                <a:ext uri="{FF2B5EF4-FFF2-40B4-BE49-F238E27FC236}">
                  <a16:creationId xmlns="" xmlns:a16="http://schemas.microsoft.com/office/drawing/2014/main" id="{0D6B711C-CC2A-45AE-A2BD-46B4ECA3D81C}"/>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C</a:t>
              </a:r>
              <a:endParaRPr lang="en-US" sz="3000" dirty="0">
                <a:latin typeface="+mj-lt"/>
              </a:endParaRPr>
            </a:p>
          </p:txBody>
        </p:sp>
      </p:grpSp>
      <p:grpSp>
        <p:nvGrpSpPr>
          <p:cNvPr id="65" name="Group 64">
            <a:extLst>
              <a:ext uri="{FF2B5EF4-FFF2-40B4-BE49-F238E27FC236}">
                <a16:creationId xmlns="" xmlns:a16="http://schemas.microsoft.com/office/drawing/2014/main" id="{E278C7C5-EAEF-4F1A-B3FB-29FCE054F0E0}"/>
              </a:ext>
            </a:extLst>
          </p:cNvPr>
          <p:cNvGrpSpPr/>
          <p:nvPr/>
        </p:nvGrpSpPr>
        <p:grpSpPr>
          <a:xfrm>
            <a:off x="6359275" y="2599158"/>
            <a:ext cx="5359563" cy="969945"/>
            <a:chOff x="1458731" y="6318568"/>
            <a:chExt cx="13782857" cy="1424830"/>
          </a:xfrm>
        </p:grpSpPr>
        <mc:AlternateContent xmlns:mc="http://schemas.openxmlformats.org/markup-compatibility/2006" xmlns:a14="http://schemas.microsoft.com/office/drawing/2010/main">
          <mc:Choice Requires="a14">
            <p:sp>
              <p:nvSpPr>
                <p:cNvPr id="66" name="Rectangle 65">
                  <a:extLst>
                    <a:ext uri="{FF2B5EF4-FFF2-40B4-BE49-F238E27FC236}">
                      <a16:creationId xmlns="" xmlns:a16="http://schemas.microsoft.com/office/drawing/2014/main" id="{C4F0F9CE-3F15-4D47-A2C9-5C6F65E0E3FB}"/>
                    </a:ext>
                  </a:extLst>
                </p:cNvPr>
                <p:cNvSpPr/>
                <p:nvPr/>
              </p:nvSpPr>
              <p:spPr>
                <a:xfrm>
                  <a:off x="2140384" y="6318568"/>
                  <a:ext cx="13101204" cy="1424830"/>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endParaRPr lang="en-US" sz="3000" i="1" dirty="0" smtClean="0"/>
                </a:p>
                <a:p>
                  <a:pPr algn="ctr">
                    <a:spcBef>
                      <a:spcPts val="1200"/>
                    </a:spcBef>
                  </a:pPr>
                  <a14:m>
                    <m:oMathPara xmlns:m="http://schemas.openxmlformats.org/officeDocument/2006/math">
                      <m:oMathParaPr>
                        <m:jc m:val="centerGroup"/>
                      </m:oMathParaPr>
                      <m:oMath xmlns:m="http://schemas.openxmlformats.org/officeDocument/2006/math">
                        <m:r>
                          <a:rPr lang="en-US" sz="2800" b="1" i="1">
                            <a:solidFill>
                              <a:schemeClr val="bg1"/>
                            </a:solidFill>
                            <a:latin typeface="Cambria Math" panose="02040503050406030204" pitchFamily="18" charset="0"/>
                            <a:ea typeface="Times New Roman" panose="02020603050405020304" pitchFamily="18" charset="0"/>
                          </a:rPr>
                          <m:t>𝒚</m:t>
                        </m:r>
                        <m:r>
                          <a:rPr lang="en-US" sz="2800" b="1" i="1">
                            <a:solidFill>
                              <a:schemeClr val="bg1"/>
                            </a:solidFill>
                            <a:latin typeface="Cambria Math" panose="02040503050406030204" pitchFamily="18" charset="0"/>
                            <a:ea typeface="Times New Roman" panose="02020603050405020304" pitchFamily="18" charset="0"/>
                          </a:rPr>
                          <m:t>=</m:t>
                        </m:r>
                        <m:f>
                          <m:fPr>
                            <m:ctrlPr>
                              <a:rPr lang="en-US" sz="2800" b="1" i="1">
                                <a:solidFill>
                                  <a:schemeClr val="bg1"/>
                                </a:solidFill>
                                <a:latin typeface="Cambria Math"/>
                                <a:ea typeface="Times New Roman" panose="02020603050405020304" pitchFamily="18" charset="0"/>
                              </a:rPr>
                            </m:ctrlPr>
                          </m:fPr>
                          <m:num>
                            <m:r>
                              <a:rPr lang="en-US" sz="2800" b="1" i="1" smtClean="0">
                                <a:solidFill>
                                  <a:schemeClr val="bg1"/>
                                </a:solidFill>
                                <a:latin typeface="Cambria Math"/>
                                <a:ea typeface="Times New Roman" panose="02020603050405020304" pitchFamily="18" charset="0"/>
                              </a:rPr>
                              <m:t>𝟕</m:t>
                            </m:r>
                          </m:num>
                          <m:den>
                            <m:r>
                              <a:rPr lang="en-US" sz="2800" b="1" i="1">
                                <a:solidFill>
                                  <a:schemeClr val="bg1"/>
                                </a:solidFill>
                                <a:latin typeface="Cambria Math" panose="02040503050406030204" pitchFamily="18" charset="0"/>
                                <a:ea typeface="Times New Roman" panose="02020603050405020304" pitchFamily="18" charset="0"/>
                              </a:rPr>
                              <m:t>𝟐</m:t>
                            </m:r>
                          </m:den>
                        </m:f>
                        <m:r>
                          <a:rPr lang="en-US" sz="2800" b="1" i="1">
                            <a:solidFill>
                              <a:schemeClr val="bg1"/>
                            </a:solidFill>
                            <a:latin typeface="Cambria Math" panose="02040503050406030204" pitchFamily="18" charset="0"/>
                            <a:ea typeface="Times New Roman" panose="02020603050405020304" pitchFamily="18" charset="0"/>
                          </a:rPr>
                          <m:t>𝒙</m:t>
                        </m:r>
                        <m:r>
                          <a:rPr lang="en-US" sz="2800" b="1" i="1" smtClean="0">
                            <a:solidFill>
                              <a:schemeClr val="bg1"/>
                            </a:solidFill>
                            <a:latin typeface="Cambria Math"/>
                            <a:ea typeface="Times New Roman" panose="02020603050405020304" pitchFamily="18" charset="0"/>
                          </a:rPr>
                          <m:t>+</m:t>
                        </m:r>
                        <m:f>
                          <m:fPr>
                            <m:ctrlPr>
                              <a:rPr lang="en-US" sz="2800" b="1" i="1">
                                <a:solidFill>
                                  <a:schemeClr val="bg1"/>
                                </a:solidFill>
                                <a:latin typeface="Cambria Math"/>
                                <a:ea typeface="Times New Roman" panose="02020603050405020304" pitchFamily="18" charset="0"/>
                              </a:rPr>
                            </m:ctrlPr>
                          </m:fPr>
                          <m:num>
                            <m:r>
                              <a:rPr lang="en-US" sz="2800" b="1" i="1">
                                <a:solidFill>
                                  <a:schemeClr val="bg1"/>
                                </a:solidFill>
                                <a:latin typeface="Cambria Math" panose="02040503050406030204" pitchFamily="18" charset="0"/>
                                <a:ea typeface="Times New Roman" panose="02020603050405020304" pitchFamily="18" charset="0"/>
                              </a:rPr>
                              <m:t>𝟐𝟓</m:t>
                            </m:r>
                          </m:num>
                          <m:den>
                            <m:r>
                              <a:rPr lang="en-US" sz="2800" b="1" i="1">
                                <a:solidFill>
                                  <a:schemeClr val="bg1"/>
                                </a:solidFill>
                                <a:latin typeface="Cambria Math" panose="02040503050406030204" pitchFamily="18" charset="0"/>
                                <a:ea typeface="Times New Roman" panose="02020603050405020304" pitchFamily="18" charset="0"/>
                              </a:rPr>
                              <m:t>𝟏𝟐</m:t>
                            </m:r>
                          </m:den>
                        </m:f>
                        <m:r>
                          <m:rPr>
                            <m:nor/>
                          </m:rP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3000" dirty="0"/>
                </a:p>
                <a:p>
                  <a:pPr algn="ctr">
                    <a:spcBef>
                      <a:spcPts val="1200"/>
                    </a:spcBef>
                  </a:pPr>
                  <a:endParaRPr lang="vi-VN" sz="3000" dirty="0"/>
                </a:p>
              </p:txBody>
            </p:sp>
          </mc:Choice>
          <mc:Fallback xmlns="">
            <p:sp>
              <p:nvSpPr>
                <p:cNvPr id="66" name="Rectangle 65">
                  <a:extLst>
                    <a:ext uri="{FF2B5EF4-FFF2-40B4-BE49-F238E27FC236}">
                      <a16:creationId xmlns:a16="http://schemas.microsoft.com/office/drawing/2014/main" xmlns="" xmlns:a14="http://schemas.microsoft.com/office/drawing/2010/main" id="{C4F0F9CE-3F15-4D47-A2C9-5C6F65E0E3FB}"/>
                    </a:ext>
                  </a:extLst>
                </p:cNvPr>
                <p:cNvSpPr>
                  <a:spLocks noRot="1" noChangeAspect="1" noMove="1" noResize="1" noEditPoints="1" noAdjustHandles="1" noChangeArrowheads="1" noChangeShapeType="1" noTextEdit="1"/>
                </p:cNvSpPr>
                <p:nvPr/>
              </p:nvSpPr>
              <p:spPr>
                <a:xfrm>
                  <a:off x="2140384" y="6318568"/>
                  <a:ext cx="13101204" cy="1424830"/>
                </a:xfrm>
                <a:prstGeom prst="rect">
                  <a:avLst/>
                </a:prstGeom>
                <a:blipFill rotWithShape="1">
                  <a:blip r:embed="rId7"/>
                  <a:stretch>
                    <a:fillRect/>
                  </a:stretch>
                </a:blipFill>
                <a:ln w="19050">
                  <a:solidFill>
                    <a:schemeClr val="bg1"/>
                  </a:solidFill>
                </a:ln>
              </p:spPr>
              <p:txBody>
                <a:bodyPr/>
                <a:lstStyle/>
                <a:p>
                  <a:r>
                    <a:rPr lang="en-US">
                      <a:noFill/>
                    </a:rPr>
                    <a:t> </a:t>
                  </a:r>
                </a:p>
              </p:txBody>
            </p:sp>
          </mc:Fallback>
        </mc:AlternateContent>
        <p:sp>
          <p:nvSpPr>
            <p:cNvPr id="68" name="Oval 67">
              <a:extLst>
                <a:ext uri="{FF2B5EF4-FFF2-40B4-BE49-F238E27FC236}">
                  <a16:creationId xmlns="" xmlns:a16="http://schemas.microsoft.com/office/drawing/2014/main" id="{17C2C013-2C1D-4DEE-A68B-FF23256FE92A}"/>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D</a:t>
              </a:r>
              <a:endParaRPr lang="en-US" sz="3000" dirty="0">
                <a:latin typeface="+mj-lt"/>
              </a:endParaRPr>
            </a:p>
          </p:txBody>
        </p:sp>
      </p:grpSp>
      <p:sp>
        <p:nvSpPr>
          <p:cNvPr id="13" name="Rectangle 12"/>
          <p:cNvSpPr/>
          <p:nvPr/>
        </p:nvSpPr>
        <p:spPr>
          <a:xfrm>
            <a:off x="2651911" y="5210037"/>
            <a:ext cx="1219041" cy="540138"/>
          </a:xfrm>
          <a:prstGeom prst="rect">
            <a:avLst/>
          </a:prstGeom>
        </p:spPr>
        <p:txBody>
          <a:bodyPr wrap="square" lIns="45711" tIns="22855" rIns="45711" bIns="22855">
            <a:spAutoFit/>
          </a:bodyPr>
          <a:lstStyle/>
          <a:p>
            <a:pPr>
              <a:lnSpc>
                <a:spcPct val="107000"/>
              </a:lnSpc>
              <a:spcAft>
                <a:spcPts val="400"/>
              </a:spcAft>
            </a:pPr>
            <a:r>
              <a:rPr lang="vi-VN" sz="3000" dirty="0">
                <a:latin typeface="+mj-lt"/>
                <a:ea typeface="Arial" panose="020B0604020202020204" pitchFamily="34"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 xmlns:a16="http://schemas.microsoft.com/office/drawing/2014/main" id="{85192ABA-2F08-41BC-A288-89DC66E55C7F}"/>
                  </a:ext>
                </a:extLst>
              </p:cNvPr>
              <p:cNvSpPr/>
              <p:nvPr/>
            </p:nvSpPr>
            <p:spPr>
              <a:xfrm>
                <a:off x="462092" y="3580197"/>
                <a:ext cx="11511544" cy="3337507"/>
              </a:xfrm>
              <a:prstGeom prst="rect">
                <a:avLst/>
              </a:prstGeom>
            </p:spPr>
            <p:txBody>
              <a:bodyPr wrap="square" lIns="45711" tIns="22855" rIns="45711" bIns="22855">
                <a:spAutoFit/>
              </a:bodyPr>
              <a:lstStyle/>
              <a:p>
                <a:pPr/>
                <a14:m>
                  <m:oMathPara xmlns:m="http://schemas.openxmlformats.org/officeDocument/2006/math">
                    <m:oMathParaPr>
                      <m:jc m:val="centerGroup"/>
                    </m:oMathParaPr>
                    <m:oMath xmlns:m="http://schemas.openxmlformats.org/officeDocument/2006/math">
                      <m:r>
                        <m:rPr>
                          <m:nor/>
                        </m:rPr>
                        <a:rPr lang="en-US" sz="2800" b="1" i="0" dirty="0" smtClean="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i="0" dirty="0" smtClean="0">
                          <a:latin typeface="Times New Roman" panose="02020603050405020304" pitchFamily="18" charset="0"/>
                          <a:ea typeface="Times New Roman" panose="02020603050405020304" pitchFamily="18" charset="0"/>
                          <a:cs typeface="Times New Roman" panose="02020603050405020304" pitchFamily="18" charset="0"/>
                        </a:rPr>
                        <m:t>d</m:t>
                      </m:r>
                      <m:r>
                        <m:rPr>
                          <m:nor/>
                        </m:rPr>
                        <a:rPr lang="en-US" sz="2800" b="1" i="0" dirty="0" smtClean="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i="0" dirty="0" smtClean="0">
                          <a:latin typeface="Times New Roman" panose="02020603050405020304" pitchFamily="18" charset="0"/>
                          <a:ea typeface="Times New Roman" panose="02020603050405020304" pitchFamily="18" charset="0"/>
                          <a:cs typeface="Times New Roman" panose="02020603050405020304" pitchFamily="18" charset="0"/>
                        </a:rPr>
                        <m:t>l</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à </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ti</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ế</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p</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tuy</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ế</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n</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ủ</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đồ </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th</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ị </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t</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ạ</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i</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M</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m:t>
                      </m:r>
                      <m:sSub>
                        <m:sSubPr>
                          <m:ctrlPr>
                            <a:rPr lang="en-US" sz="2800" b="1" i="1">
                              <a:latin typeface="Cambria Math"/>
                              <a:ea typeface="Times New Roman" panose="02020603050405020304" pitchFamily="18" charset="0"/>
                            </a:rPr>
                          </m:ctrlPr>
                        </m:sSubPr>
                        <m:e>
                          <m:r>
                            <a:rPr lang="en-US" sz="2800" b="1" i="1">
                              <a:latin typeface="Cambria Math" panose="02040503050406030204" pitchFamily="18" charset="0"/>
                              <a:ea typeface="Times New Roman" panose="02020603050405020304" pitchFamily="18" charset="0"/>
                            </a:rPr>
                            <m:t>𝒙</m:t>
                          </m:r>
                        </m:e>
                        <m:sub>
                          <m:r>
                            <a:rPr lang="en-US" sz="2800" b="1" i="1">
                              <a:latin typeface="Cambria Math" panose="02040503050406030204" pitchFamily="18" charset="0"/>
                              <a:ea typeface="Times New Roman" panose="02020603050405020304" pitchFamily="18" charset="0"/>
                            </a:rPr>
                            <m:t>𝟎</m:t>
                          </m:r>
                        </m:sub>
                      </m:sSub>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2800" b="1" dirty="0">
                          <a:ea typeface="Times New Roman" panose="02020603050405020304" pitchFamily="18" charset="0"/>
                        </a:rPr>
                        <m:t> </m:t>
                      </m:r>
                      <m:sSub>
                        <m:sSubPr>
                          <m:ctrlPr>
                            <a:rPr lang="en-US" sz="2800" b="1" i="1">
                              <a:latin typeface="Cambria Math"/>
                              <a:ea typeface="Times New Roman" panose="02020603050405020304" pitchFamily="18" charset="0"/>
                            </a:rPr>
                          </m:ctrlPr>
                        </m:sSubPr>
                        <m:e>
                          <m:r>
                            <a:rPr lang="en-US" sz="2800" b="1" i="1">
                              <a:latin typeface="Cambria Math" panose="02040503050406030204" pitchFamily="18" charset="0"/>
                              <a:ea typeface="Times New Roman" panose="02020603050405020304" pitchFamily="18" charset="0"/>
                            </a:rPr>
                            <m:t>𝒚</m:t>
                          </m:r>
                        </m:e>
                        <m:sub>
                          <m:r>
                            <a:rPr lang="en-US" sz="2800" b="1" i="1">
                              <a:latin typeface="Cambria Math" panose="02040503050406030204" pitchFamily="18" charset="0"/>
                              <a:ea typeface="Times New Roman" panose="02020603050405020304" pitchFamily="18" charset="0"/>
                            </a:rPr>
                            <m:t>𝟎</m:t>
                          </m:r>
                        </m:sub>
                      </m:sSub>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th</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ì </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d</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ó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h</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ệ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s</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ố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g</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ó</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l</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à</m:t>
                      </m:r>
                    </m:oMath>
                  </m:oMathPara>
                </a14:m>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800" b="1" i="1">
                          <a:latin typeface="Cambria Math" panose="02040503050406030204" pitchFamily="18" charset="0"/>
                          <a:ea typeface="Times New Roman" panose="02020603050405020304" pitchFamily="18" charset="0"/>
                          <a:cs typeface="Times New Roman" panose="02020603050405020304" pitchFamily="18" charset="0"/>
                        </a:rPr>
                        <m:t>𝒌</m:t>
                      </m:r>
                      <m:r>
                        <a:rPr lang="en-US" sz="2800" b="1" i="1">
                          <a:latin typeface="Cambria Math" panose="02040503050406030204" pitchFamily="18" charset="0"/>
                          <a:ea typeface="Times New Roman" panose="02020603050405020304" pitchFamily="18" charset="0"/>
                          <a:cs typeface="Times New Roman" panose="02020603050405020304" pitchFamily="18" charset="0"/>
                        </a:rPr>
                        <m:t>=</m:t>
                      </m:r>
                      <m:r>
                        <m:rPr>
                          <m:nor/>
                        </m:rPr>
                        <a:rPr lang="en-US" sz="2800" b="1" dirty="0">
                          <a:latin typeface="Times New Roman" panose="02020603050405020304" pitchFamily="18" charset="0"/>
                          <a:cs typeface="Times New Roman" panose="02020603050405020304" pitchFamily="18" charset="0"/>
                        </a:rPr>
                        <m:t> </m:t>
                      </m:r>
                      <m:r>
                        <a:rPr lang="en-US" sz="2800" b="1" i="1">
                          <a:latin typeface="Cambria Math" panose="02040503050406030204" pitchFamily="18" charset="0"/>
                          <a:ea typeface="Times New Roman" panose="02020603050405020304" pitchFamily="18" charset="0"/>
                        </a:rPr>
                        <m:t>𝒚</m:t>
                      </m:r>
                      <m:r>
                        <a:rPr lang="en-US" sz="2800" b="1" i="1">
                          <a:latin typeface="Cambria Math" panose="02040503050406030204" pitchFamily="18" charset="0"/>
                          <a:ea typeface="Times New Roman" panose="02020603050405020304" pitchFamily="18" charset="0"/>
                        </a:rPr>
                        <m:t>′(</m:t>
                      </m:r>
                      <m:sSub>
                        <m:sSubPr>
                          <m:ctrlPr>
                            <a:rPr lang="en-US" sz="2800" b="1" i="1">
                              <a:latin typeface="Cambria Math"/>
                              <a:ea typeface="Times New Roman" panose="02020603050405020304" pitchFamily="18" charset="0"/>
                            </a:rPr>
                          </m:ctrlPr>
                        </m:sSubPr>
                        <m:e>
                          <m:r>
                            <a:rPr lang="en-US" sz="2800" b="1" i="1">
                              <a:latin typeface="Cambria Math" panose="02040503050406030204" pitchFamily="18" charset="0"/>
                              <a:ea typeface="Times New Roman" panose="02020603050405020304" pitchFamily="18" charset="0"/>
                            </a:rPr>
                            <m:t>𝒙</m:t>
                          </m:r>
                        </m:e>
                        <m:sub>
                          <m:r>
                            <a:rPr lang="en-US" sz="2800" b="1" i="1">
                              <a:latin typeface="Cambria Math" panose="02040503050406030204" pitchFamily="18" charset="0"/>
                              <a:ea typeface="Times New Roman" panose="02020603050405020304" pitchFamily="18" charset="0"/>
                            </a:rPr>
                            <m:t>𝟎</m:t>
                          </m:r>
                        </m:sub>
                      </m:sSub>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𝟐</m:t>
                      </m:r>
                      <m:sSubSup>
                        <m:sSubSupPr>
                          <m:ctrlPr>
                            <a:rPr lang="en-US" sz="2800" b="1" i="1">
                              <a:latin typeface="Cambria Math"/>
                              <a:ea typeface="Times New Roman" panose="02020603050405020304" pitchFamily="18" charset="0"/>
                            </a:rPr>
                          </m:ctrlPr>
                        </m:sSubSupPr>
                        <m:e>
                          <m:r>
                            <a:rPr lang="en-US" sz="2800" b="1" i="1">
                              <a:latin typeface="Cambria Math" panose="02040503050406030204" pitchFamily="18" charset="0"/>
                              <a:ea typeface="Times New Roman" panose="02020603050405020304" pitchFamily="18" charset="0"/>
                            </a:rPr>
                            <m:t>𝒙</m:t>
                          </m:r>
                        </m:e>
                        <m:sub>
                          <m:r>
                            <a:rPr lang="en-US" sz="2800" b="1" i="1">
                              <a:latin typeface="Cambria Math" panose="02040503050406030204" pitchFamily="18" charset="0"/>
                              <a:ea typeface="Times New Roman" panose="02020603050405020304" pitchFamily="18" charset="0"/>
                            </a:rPr>
                            <m:t>𝟎</m:t>
                          </m:r>
                        </m:sub>
                        <m:sup>
                          <m:r>
                            <a:rPr lang="en-US" sz="2800" b="1" i="1">
                              <a:latin typeface="Cambria Math" panose="02040503050406030204" pitchFamily="18" charset="0"/>
                              <a:ea typeface="Times New Roman" panose="02020603050405020304" pitchFamily="18" charset="0"/>
                            </a:rPr>
                            <m:t>𝟐</m:t>
                          </m:r>
                        </m:sup>
                      </m:sSubSup>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𝟐</m:t>
                      </m:r>
                      <m:sSub>
                        <m:sSubPr>
                          <m:ctrlPr>
                            <a:rPr lang="en-US" sz="2800" b="1" i="1">
                              <a:latin typeface="Cambria Math"/>
                              <a:ea typeface="Times New Roman" panose="02020603050405020304" pitchFamily="18" charset="0"/>
                            </a:rPr>
                          </m:ctrlPr>
                        </m:sSubPr>
                        <m:e>
                          <m:r>
                            <a:rPr lang="en-US" sz="2800" b="1" i="1">
                              <a:latin typeface="Cambria Math" panose="02040503050406030204" pitchFamily="18" charset="0"/>
                              <a:ea typeface="Times New Roman" panose="02020603050405020304" pitchFamily="18" charset="0"/>
                            </a:rPr>
                            <m:t>𝒙</m:t>
                          </m:r>
                        </m:e>
                        <m:sub>
                          <m:r>
                            <a:rPr lang="en-US" sz="2800" b="1" i="1">
                              <a:latin typeface="Cambria Math" panose="02040503050406030204" pitchFamily="18" charset="0"/>
                              <a:ea typeface="Times New Roman" panose="02020603050405020304" pitchFamily="18" charset="0"/>
                            </a:rPr>
                            <m:t>𝟎</m:t>
                          </m:r>
                        </m:sub>
                      </m:sSub>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𝟒</m:t>
                      </m:r>
                      <m:r>
                        <a:rPr lang="en-US" sz="2800" b="1" i="1">
                          <a:latin typeface="Cambria Math" panose="02040503050406030204" pitchFamily="18" charset="0"/>
                          <a:ea typeface="Times New Roman" panose="02020603050405020304" pitchFamily="18" charset="0"/>
                        </a:rPr>
                        <m:t>=</m:t>
                      </m:r>
                      <m:f>
                        <m:fPr>
                          <m:ctrlPr>
                            <a:rPr lang="en-US" sz="2800" b="1" i="1">
                              <a:latin typeface="Cambria Math"/>
                              <a:ea typeface="Times New Roman" panose="02020603050405020304" pitchFamily="18" charset="0"/>
                            </a:rPr>
                          </m:ctrlPr>
                        </m:fPr>
                        <m:num>
                          <m:r>
                            <a:rPr lang="en-US" sz="2800" b="1" i="1">
                              <a:latin typeface="Cambria Math" panose="02040503050406030204" pitchFamily="18" charset="0"/>
                              <a:ea typeface="Times New Roman" panose="02020603050405020304" pitchFamily="18" charset="0"/>
                            </a:rPr>
                            <m:t>𝟗</m:t>
                          </m:r>
                        </m:num>
                        <m:den>
                          <m:r>
                            <a:rPr lang="en-US" sz="2800" b="1" i="1">
                              <a:latin typeface="Cambria Math" panose="02040503050406030204" pitchFamily="18" charset="0"/>
                              <a:ea typeface="Times New Roman" panose="02020603050405020304" pitchFamily="18" charset="0"/>
                            </a:rPr>
                            <m:t>𝟐</m:t>
                          </m:r>
                        </m:den>
                      </m:f>
                      <m:r>
                        <a:rPr lang="en-US" sz="2800" b="1" i="1">
                          <a:latin typeface="Cambria Math" panose="02040503050406030204" pitchFamily="18" charset="0"/>
                          <a:ea typeface="Times New Roman" panose="02020603050405020304" pitchFamily="18" charset="0"/>
                        </a:rPr>
                        <m:t>−</m:t>
                      </m:r>
                      <m:sSup>
                        <m:sSupPr>
                          <m:ctrlPr>
                            <a:rPr lang="en-US" sz="2800" b="1" i="1">
                              <a:latin typeface="Cambria Math"/>
                              <a:ea typeface="Times New Roman" panose="02020603050405020304" pitchFamily="18" charset="0"/>
                            </a:rPr>
                          </m:ctrlPr>
                        </m:sSupPr>
                        <m:e>
                          <m:d>
                            <m:dPr>
                              <m:ctrlPr>
                                <a:rPr lang="en-US" sz="2800" b="1" i="1">
                                  <a:latin typeface="Cambria Math"/>
                                  <a:ea typeface="Times New Roman" panose="02020603050405020304" pitchFamily="18" charset="0"/>
                                </a:rPr>
                              </m:ctrlPr>
                            </m:dPr>
                            <m:e>
                              <m:sSub>
                                <m:sSubPr>
                                  <m:ctrlPr>
                                    <a:rPr lang="en-US" sz="2800" b="1" i="1">
                                      <a:latin typeface="Cambria Math"/>
                                      <a:ea typeface="Times New Roman" panose="02020603050405020304" pitchFamily="18" charset="0"/>
                                    </a:rPr>
                                  </m:ctrlPr>
                                </m:sSubPr>
                                <m:e>
                                  <m:r>
                                    <a:rPr lang="en-US" sz="2800" b="1" i="1">
                                      <a:latin typeface="Cambria Math" panose="02040503050406030204" pitchFamily="18" charset="0"/>
                                      <a:ea typeface="Times New Roman" panose="02020603050405020304" pitchFamily="18" charset="0"/>
                                    </a:rPr>
                                    <m:t>𝒙</m:t>
                                  </m:r>
                                </m:e>
                                <m:sub>
                                  <m:r>
                                    <a:rPr lang="en-US" sz="2800" b="1" i="1">
                                      <a:latin typeface="Cambria Math" panose="02040503050406030204" pitchFamily="18" charset="0"/>
                                      <a:ea typeface="Times New Roman" panose="02020603050405020304" pitchFamily="18" charset="0"/>
                                    </a:rPr>
                                    <m:t>𝟎</m:t>
                                  </m:r>
                                </m:sub>
                              </m:sSub>
                              <m:r>
                                <a:rPr lang="en-US" sz="2800" b="1" i="1">
                                  <a:latin typeface="Cambria Math" panose="02040503050406030204" pitchFamily="18" charset="0"/>
                                  <a:ea typeface="Times New Roman" panose="02020603050405020304" pitchFamily="18" charset="0"/>
                                </a:rPr>
                                <m:t>−</m:t>
                              </m:r>
                              <m:f>
                                <m:fPr>
                                  <m:ctrlPr>
                                    <a:rPr lang="en-US" sz="2800" b="1" i="1">
                                      <a:latin typeface="Cambria Math"/>
                                      <a:ea typeface="Times New Roman" panose="02020603050405020304" pitchFamily="18" charset="0"/>
                                    </a:rPr>
                                  </m:ctrlPr>
                                </m:fPr>
                                <m:num>
                                  <m:r>
                                    <a:rPr lang="en-US" sz="2800" b="1" i="1">
                                      <a:latin typeface="Cambria Math" panose="02040503050406030204" pitchFamily="18" charset="0"/>
                                      <a:ea typeface="Times New Roman" panose="02020603050405020304" pitchFamily="18" charset="0"/>
                                    </a:rPr>
                                    <m:t>𝟏</m:t>
                                  </m:r>
                                </m:num>
                                <m:den>
                                  <m:r>
                                    <a:rPr lang="en-US" sz="2800" b="1" i="1">
                                      <a:latin typeface="Cambria Math" panose="02040503050406030204" pitchFamily="18" charset="0"/>
                                      <a:ea typeface="Times New Roman" panose="02020603050405020304" pitchFamily="18" charset="0"/>
                                    </a:rPr>
                                    <m:t>𝟐</m:t>
                                  </m:r>
                                </m:den>
                              </m:f>
                            </m:e>
                          </m:d>
                        </m:e>
                        <m:sup>
                          <m:r>
                            <a:rPr lang="en-US" sz="2800" b="1" i="1">
                              <a:latin typeface="Cambria Math" panose="02040503050406030204" pitchFamily="18" charset="0"/>
                              <a:ea typeface="Times New Roman" panose="02020603050405020304" pitchFamily="18" charset="0"/>
                            </a:rPr>
                            <m:t>𝟐</m:t>
                          </m:r>
                        </m:sup>
                      </m:sSup>
                      <m:r>
                        <a:rPr lang="en-US" sz="2800" b="1" i="1">
                          <a:latin typeface="Cambria Math" panose="02040503050406030204" pitchFamily="18" charset="0"/>
                          <a:ea typeface="Times New Roman" panose="02020603050405020304" pitchFamily="18" charset="0"/>
                        </a:rPr>
                        <m:t>≤</m:t>
                      </m:r>
                      <m:f>
                        <m:fPr>
                          <m:ctrlPr>
                            <a:rPr lang="en-US" sz="2800" b="1" i="1">
                              <a:latin typeface="Cambria Math"/>
                              <a:ea typeface="Times New Roman" panose="02020603050405020304" pitchFamily="18" charset="0"/>
                            </a:rPr>
                          </m:ctrlPr>
                        </m:fPr>
                        <m:num>
                          <m:r>
                            <a:rPr lang="en-US" sz="2800" b="1" i="1">
                              <a:latin typeface="Cambria Math" panose="02040503050406030204" pitchFamily="18" charset="0"/>
                              <a:ea typeface="Times New Roman" panose="02020603050405020304" pitchFamily="18" charset="0"/>
                            </a:rPr>
                            <m:t>𝟗</m:t>
                          </m:r>
                        </m:num>
                        <m:den>
                          <m:r>
                            <a:rPr lang="en-US" sz="2800" b="1" i="1">
                              <a:latin typeface="Cambria Math" panose="02040503050406030204" pitchFamily="18" charset="0"/>
                              <a:ea typeface="Times New Roman" panose="02020603050405020304" pitchFamily="18" charset="0"/>
                            </a:rPr>
                            <m:t>𝟐</m:t>
                          </m:r>
                        </m:den>
                      </m:f>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V</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ậ</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y</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func>
                        <m:funcPr>
                          <m:ctrlPr>
                            <a:rPr lang="en-US" sz="2800" b="1" i="1">
                              <a:latin typeface="Cambria Math"/>
                              <a:ea typeface="Times New Roman" panose="02020603050405020304" pitchFamily="18" charset="0"/>
                            </a:rPr>
                          </m:ctrlPr>
                        </m:funcPr>
                        <m:fName>
                          <m:r>
                            <a:rPr lang="en-US" sz="2800" b="1" i="1">
                              <a:latin typeface="Cambria Math" panose="02040503050406030204" pitchFamily="18" charset="0"/>
                              <a:ea typeface="Times New Roman" panose="02020603050405020304" pitchFamily="18" charset="0"/>
                            </a:rPr>
                            <m:t>𝒎𝒂𝒙</m:t>
                          </m:r>
                        </m:fName>
                        <m:e>
                          <m:r>
                            <a:rPr lang="en-US" sz="2800" b="1" i="1">
                              <a:latin typeface="Cambria Math" panose="02040503050406030204" pitchFamily="18" charset="0"/>
                              <a:ea typeface="Times New Roman" panose="02020603050405020304" pitchFamily="18" charset="0"/>
                            </a:rPr>
                            <m:t>𝒌</m:t>
                          </m:r>
                        </m:e>
                      </m:func>
                      <m:r>
                        <a:rPr lang="en-US" sz="2800" b="1" i="1">
                          <a:latin typeface="Cambria Math" panose="02040503050406030204" pitchFamily="18" charset="0"/>
                          <a:ea typeface="Times New Roman" panose="02020603050405020304" pitchFamily="18" charset="0"/>
                        </a:rPr>
                        <m:t>=</m:t>
                      </m:r>
                      <m:r>
                        <m:rPr>
                          <m:nor/>
                        </m:rPr>
                        <a:rPr lang="en-US" sz="2800" b="1" dirty="0">
                          <a:ea typeface="Times New Roman" panose="02020603050405020304" pitchFamily="18" charset="0"/>
                        </a:rPr>
                        <m:t> </m:t>
                      </m:r>
                      <m:f>
                        <m:fPr>
                          <m:ctrlPr>
                            <a:rPr lang="en-US" sz="2800" b="1" i="1">
                              <a:latin typeface="Cambria Math"/>
                              <a:ea typeface="Times New Roman" panose="02020603050405020304" pitchFamily="18" charset="0"/>
                            </a:rPr>
                          </m:ctrlPr>
                        </m:fPr>
                        <m:num>
                          <m:r>
                            <a:rPr lang="en-US" sz="2800" b="1" i="1">
                              <a:latin typeface="Cambria Math" panose="02040503050406030204" pitchFamily="18" charset="0"/>
                              <a:ea typeface="Times New Roman" panose="02020603050405020304" pitchFamily="18" charset="0"/>
                            </a:rPr>
                            <m:t>𝟗</m:t>
                          </m:r>
                        </m:num>
                        <m:den>
                          <m:r>
                            <a:rPr lang="en-US" sz="2800" b="1" i="1">
                              <a:latin typeface="Cambria Math" panose="02040503050406030204" pitchFamily="18" charset="0"/>
                              <a:ea typeface="Times New Roman" panose="02020603050405020304" pitchFamily="18" charset="0"/>
                            </a:rPr>
                            <m:t>𝟐</m:t>
                          </m:r>
                        </m:den>
                      </m:f>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đạ</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t</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đượ</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khi</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v</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à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ch</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ỉ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khi</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sSub>
                        <m:sSubPr>
                          <m:ctrlPr>
                            <a:rPr lang="en-US" sz="2800" b="1" i="1">
                              <a:latin typeface="Cambria Math"/>
                              <a:ea typeface="Times New Roman" panose="02020603050405020304" pitchFamily="18" charset="0"/>
                            </a:rPr>
                          </m:ctrlPr>
                        </m:sSubPr>
                        <m:e>
                          <m:r>
                            <a:rPr lang="en-US" sz="2800" b="1" i="1">
                              <a:latin typeface="Cambria Math" panose="02040503050406030204" pitchFamily="18" charset="0"/>
                              <a:ea typeface="Times New Roman" panose="02020603050405020304" pitchFamily="18" charset="0"/>
                            </a:rPr>
                            <m:t>𝒙</m:t>
                          </m:r>
                        </m:e>
                        <m:sub>
                          <m:r>
                            <a:rPr lang="en-US" sz="2800" b="1" i="1">
                              <a:latin typeface="Cambria Math" panose="02040503050406030204" pitchFamily="18" charset="0"/>
                              <a:ea typeface="Times New Roman" panose="02020603050405020304" pitchFamily="18" charset="0"/>
                            </a:rPr>
                            <m:t>𝟎</m:t>
                          </m:r>
                        </m:sub>
                      </m:sSub>
                      <m:r>
                        <a:rPr lang="en-US" sz="2800" b="1" i="1">
                          <a:latin typeface="Cambria Math" panose="02040503050406030204" pitchFamily="18" charset="0"/>
                          <a:ea typeface="Times New Roman" panose="02020603050405020304" pitchFamily="18" charset="0"/>
                        </a:rPr>
                        <m:t>=</m:t>
                      </m:r>
                      <m:f>
                        <m:fPr>
                          <m:ctrlPr>
                            <a:rPr lang="en-US" sz="2800" b="1" i="1">
                              <a:latin typeface="Cambria Math"/>
                              <a:ea typeface="Times New Roman" panose="02020603050405020304" pitchFamily="18" charset="0"/>
                            </a:rPr>
                          </m:ctrlPr>
                        </m:fPr>
                        <m:num>
                          <m:r>
                            <a:rPr lang="en-US" sz="2800" b="1" i="1">
                              <a:latin typeface="Cambria Math" panose="02040503050406030204" pitchFamily="18" charset="0"/>
                              <a:ea typeface="Times New Roman" panose="02020603050405020304" pitchFamily="18" charset="0"/>
                            </a:rPr>
                            <m:t>𝟏</m:t>
                          </m:r>
                        </m:num>
                        <m:den>
                          <m:r>
                            <a:rPr lang="en-US" sz="2800" b="1" i="1">
                              <a:latin typeface="Cambria Math" panose="02040503050406030204" pitchFamily="18" charset="0"/>
                              <a:ea typeface="Times New Roman" panose="02020603050405020304" pitchFamily="18" charset="0"/>
                            </a:rPr>
                            <m:t>𝟐</m:t>
                          </m:r>
                        </m:den>
                      </m:f>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V</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ậ</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y</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d>
                        <m:dPr>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𝒅</m:t>
                          </m:r>
                        </m:e>
                      </m:d>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𝒚</m:t>
                      </m:r>
                      <m:r>
                        <a:rPr lang="en-US" sz="2800" b="1" i="1">
                          <a:latin typeface="Cambria Math" panose="02040503050406030204" pitchFamily="18" charset="0"/>
                          <a:ea typeface="Times New Roman" panose="02020603050405020304" pitchFamily="18" charset="0"/>
                        </a:rPr>
                        <m:t>=</m:t>
                      </m:r>
                      <m:r>
                        <m:rPr>
                          <m:nor/>
                        </m:rPr>
                        <a:rPr lang="en-US" sz="2800" b="1" dirty="0">
                          <a:ea typeface="Times New Roman" panose="02020603050405020304" pitchFamily="18" charset="0"/>
                        </a:rPr>
                        <m:t> </m:t>
                      </m:r>
                      <m:f>
                        <m:fPr>
                          <m:ctrlPr>
                            <a:rPr lang="en-US" sz="2800" b="1" i="1">
                              <a:latin typeface="Cambria Math"/>
                              <a:ea typeface="Times New Roman" panose="02020603050405020304" pitchFamily="18" charset="0"/>
                            </a:rPr>
                          </m:ctrlPr>
                        </m:fPr>
                        <m:num>
                          <m:r>
                            <a:rPr lang="en-US" sz="2800" b="1" i="1">
                              <a:latin typeface="Cambria Math" panose="02040503050406030204" pitchFamily="18" charset="0"/>
                              <a:ea typeface="Times New Roman" panose="02020603050405020304" pitchFamily="18" charset="0"/>
                            </a:rPr>
                            <m:t>𝟗</m:t>
                          </m:r>
                        </m:num>
                        <m:den>
                          <m:r>
                            <a:rPr lang="en-US" sz="2800" b="1" i="1">
                              <a:latin typeface="Cambria Math" panose="02040503050406030204" pitchFamily="18" charset="0"/>
                              <a:ea typeface="Times New Roman" panose="02020603050405020304" pitchFamily="18" charset="0"/>
                            </a:rPr>
                            <m:t>𝟐</m:t>
                          </m:r>
                        </m:den>
                      </m:f>
                      <m:d>
                        <m:dPr>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f>
                            <m:fPr>
                              <m:ctrlPr>
                                <a:rPr lang="en-US" sz="2800" b="1" i="1">
                                  <a:latin typeface="Cambria Math"/>
                                  <a:ea typeface="Times New Roman" panose="02020603050405020304" pitchFamily="18" charset="0"/>
                                </a:rPr>
                              </m:ctrlPr>
                            </m:fPr>
                            <m:num>
                              <m:r>
                                <a:rPr lang="en-US" sz="2800" b="1" i="1">
                                  <a:latin typeface="Cambria Math" panose="02040503050406030204" pitchFamily="18" charset="0"/>
                                  <a:ea typeface="Times New Roman" panose="02020603050405020304" pitchFamily="18" charset="0"/>
                                </a:rPr>
                                <m:t>𝟏</m:t>
                              </m:r>
                            </m:num>
                            <m:den>
                              <m:r>
                                <a:rPr lang="en-US" sz="2800" b="1" i="1">
                                  <a:latin typeface="Cambria Math" panose="02040503050406030204" pitchFamily="18" charset="0"/>
                                  <a:ea typeface="Times New Roman" panose="02020603050405020304" pitchFamily="18" charset="0"/>
                                </a:rPr>
                                <m:t>𝟐</m:t>
                              </m:r>
                            </m:den>
                          </m:f>
                        </m:e>
                      </m:d>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𝒚</m:t>
                      </m:r>
                      <m:d>
                        <m:dPr>
                          <m:ctrlPr>
                            <a:rPr lang="en-US" sz="2800" b="1" i="1">
                              <a:latin typeface="Cambria Math"/>
                              <a:ea typeface="Times New Roman" panose="02020603050405020304" pitchFamily="18" charset="0"/>
                            </a:rPr>
                          </m:ctrlPr>
                        </m:dPr>
                        <m:e>
                          <m:f>
                            <m:fPr>
                              <m:ctrlPr>
                                <a:rPr lang="en-US" sz="2800" b="1" i="1">
                                  <a:latin typeface="Cambria Math"/>
                                  <a:ea typeface="Times New Roman" panose="02020603050405020304" pitchFamily="18" charset="0"/>
                                </a:rPr>
                              </m:ctrlPr>
                            </m:fPr>
                            <m:num>
                              <m:r>
                                <a:rPr lang="en-US" sz="2800" b="1" i="1">
                                  <a:latin typeface="Cambria Math" panose="02040503050406030204" pitchFamily="18" charset="0"/>
                                  <a:ea typeface="Times New Roman" panose="02020603050405020304" pitchFamily="18" charset="0"/>
                                </a:rPr>
                                <m:t>𝟏</m:t>
                              </m:r>
                            </m:num>
                            <m:den>
                              <m:r>
                                <a:rPr lang="en-US" sz="2800" b="1" i="1">
                                  <a:latin typeface="Cambria Math" panose="02040503050406030204" pitchFamily="18" charset="0"/>
                                  <a:ea typeface="Times New Roman" panose="02020603050405020304" pitchFamily="18" charset="0"/>
                                </a:rPr>
                                <m:t>𝟐</m:t>
                              </m:r>
                            </m:den>
                          </m:f>
                        </m:e>
                      </m:d>
                      <m:r>
                        <a:rPr lang="en-US" sz="2800" b="1" i="1">
                          <a:latin typeface="Cambria Math" panose="02040503050406030204" pitchFamily="18" charset="0"/>
                          <a:ea typeface="Times New Roman" panose="02020603050405020304" pitchFamily="18" charset="0"/>
                        </a:rPr>
                        <m:t>=</m:t>
                      </m:r>
                      <m:r>
                        <m:rPr>
                          <m:nor/>
                        </m:rPr>
                        <a:rPr lang="en-US" sz="2800" b="1" dirty="0">
                          <a:ea typeface="Times New Roman" panose="02020603050405020304" pitchFamily="18" charset="0"/>
                        </a:rPr>
                        <m:t> </m:t>
                      </m:r>
                      <m:f>
                        <m:fPr>
                          <m:ctrlPr>
                            <a:rPr lang="en-US" sz="2800" b="1" i="1">
                              <a:latin typeface="Cambria Math"/>
                              <a:ea typeface="Times New Roman" panose="02020603050405020304" pitchFamily="18" charset="0"/>
                            </a:rPr>
                          </m:ctrlPr>
                        </m:fPr>
                        <m:num>
                          <m:r>
                            <a:rPr lang="en-US" sz="2800" b="1" i="1">
                              <a:latin typeface="Cambria Math" panose="02040503050406030204" pitchFamily="18" charset="0"/>
                              <a:ea typeface="Times New Roman" panose="02020603050405020304" pitchFamily="18" charset="0"/>
                            </a:rPr>
                            <m:t>𝟗</m:t>
                          </m:r>
                        </m:num>
                        <m:den>
                          <m:r>
                            <a:rPr lang="en-US" sz="2800" b="1" i="1">
                              <a:latin typeface="Cambria Math" panose="02040503050406030204" pitchFamily="18" charset="0"/>
                              <a:ea typeface="Times New Roman" panose="02020603050405020304" pitchFamily="18" charset="0"/>
                            </a:rPr>
                            <m:t>𝟐</m:t>
                          </m:r>
                        </m:den>
                      </m:f>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f>
                        <m:fPr>
                          <m:ctrlPr>
                            <a:rPr lang="en-US" sz="2800" b="1" i="1">
                              <a:latin typeface="Cambria Math"/>
                              <a:ea typeface="Times New Roman" panose="02020603050405020304" pitchFamily="18" charset="0"/>
                            </a:rPr>
                          </m:ctrlPr>
                        </m:fPr>
                        <m:num>
                          <m:r>
                            <a:rPr lang="en-US" sz="2800" b="1" i="1">
                              <a:latin typeface="Cambria Math" panose="02040503050406030204" pitchFamily="18" charset="0"/>
                              <a:ea typeface="Times New Roman" panose="02020603050405020304" pitchFamily="18" charset="0"/>
                            </a:rPr>
                            <m:t>𝟐𝟓</m:t>
                          </m:r>
                        </m:num>
                        <m:den>
                          <m:r>
                            <a:rPr lang="en-US" sz="2800" b="1" i="1">
                              <a:latin typeface="Cambria Math" panose="02040503050406030204" pitchFamily="18" charset="0"/>
                              <a:ea typeface="Times New Roman" panose="02020603050405020304" pitchFamily="18" charset="0"/>
                            </a:rPr>
                            <m:t>𝟏𝟐</m:t>
                          </m:r>
                        </m:den>
                      </m:f>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2800" dirty="0"/>
              </a:p>
            </p:txBody>
          </p:sp>
        </mc:Choice>
        <mc:Fallback xmlns="">
          <p:sp>
            <p:nvSpPr>
              <p:cNvPr id="3" name="Rectangle 2">
                <a:extLst>
                  <a:ext uri="{FF2B5EF4-FFF2-40B4-BE49-F238E27FC236}">
                    <a16:creationId xmlns:a16="http://schemas.microsoft.com/office/drawing/2014/main" xmlns="" xmlns:a14="http://schemas.microsoft.com/office/drawing/2010/main" id="{85192ABA-2F08-41BC-A288-89DC66E55C7F}"/>
                  </a:ext>
                </a:extLst>
              </p:cNvPr>
              <p:cNvSpPr>
                <a:spLocks noRot="1" noChangeAspect="1" noMove="1" noResize="1" noEditPoints="1" noAdjustHandles="1" noChangeArrowheads="1" noChangeShapeType="1" noTextEdit="1"/>
              </p:cNvSpPr>
              <p:nvPr/>
            </p:nvSpPr>
            <p:spPr>
              <a:xfrm>
                <a:off x="462092" y="3580197"/>
                <a:ext cx="11511544" cy="3337507"/>
              </a:xfrm>
              <a:prstGeom prst="rect">
                <a:avLst/>
              </a:prstGeom>
              <a:blipFill rotWithShape="1">
                <a:blip r:embed="rId8"/>
                <a:stretch>
                  <a:fillRect/>
                </a:stretch>
              </a:blipFill>
            </p:spPr>
            <p:txBody>
              <a:bodyPr/>
              <a:lstStyle/>
              <a:p>
                <a:r>
                  <a:rPr lang="en-US">
                    <a:noFill/>
                  </a:rPr>
                  <a:t> </a:t>
                </a:r>
              </a:p>
            </p:txBody>
          </p:sp>
        </mc:Fallback>
      </mc:AlternateContent>
      <p:sp>
        <p:nvSpPr>
          <p:cNvPr id="50" name="Oval 49">
            <a:extLst>
              <a:ext uri="{FF2B5EF4-FFF2-40B4-BE49-F238E27FC236}">
                <a16:creationId xmlns="" xmlns:a16="http://schemas.microsoft.com/office/drawing/2014/main" id="{0BD9A65A-198A-4874-9617-4BFDF6EC9E25}"/>
              </a:ext>
            </a:extLst>
          </p:cNvPr>
          <p:cNvSpPr/>
          <p:nvPr/>
        </p:nvSpPr>
        <p:spPr>
          <a:xfrm>
            <a:off x="6362665" y="1733550"/>
            <a:ext cx="423338" cy="606940"/>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en-US" sz="3000" b="1" dirty="0">
                <a:latin typeface="+mj-lt"/>
                <a:ea typeface="Tahoma" pitchFamily="34" charset="0"/>
                <a:cs typeface="Tahoma" pitchFamily="34" charset="0"/>
              </a:rPr>
              <a:t>B</a:t>
            </a:r>
            <a:endParaRPr lang="en-US" sz="3000" dirty="0">
              <a:latin typeface="+mj-lt"/>
            </a:endParaRPr>
          </a:p>
        </p:txBody>
      </p:sp>
    </p:spTree>
    <p:extLst>
      <p:ext uri="{BB962C8B-B14F-4D97-AF65-F5344CB8AC3E}">
        <p14:creationId xmlns:p14="http://schemas.microsoft.com/office/powerpoint/2010/main" val="172174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500"/>
                                        <p:tgtEl>
                                          <p:spTgt spid="46"/>
                                        </p:tgtEl>
                                      </p:cBhvr>
                                    </p:animEffect>
                                  </p:childTnLst>
                                </p:cTn>
                              </p:par>
                              <p:par>
                                <p:cTn id="11" presetID="22" presetClass="entr" presetSubtype="8"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par>
                                <p:cTn id="14" presetID="22" presetClass="entr" presetSubtype="8"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left)">
                                      <p:cBhvr>
                                        <p:cTn id="16" dur="500"/>
                                        <p:tgtEl>
                                          <p:spTgt spid="6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left)">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wipe(left)">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left)">
                                      <p:cBhvr>
                                        <p:cTn id="31" dur="500"/>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wipe(left)">
                                      <p:cBhvr>
                                        <p:cTn id="36" dur="5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wipe(left)">
                                      <p:cBhvr>
                                        <p:cTn id="41" dur="5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left)">
                                      <p:cBhvr>
                                        <p:cTn id="46" dur="500"/>
                                        <p:tgtEl>
                                          <p:spTgt spid="5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left)">
                                      <p:cBhvr>
                                        <p:cTn id="4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90508" y="3492759"/>
            <a:ext cx="11762945" cy="3246189"/>
            <a:chOff x="184495" y="3636276"/>
            <a:chExt cx="11834900" cy="3246189"/>
          </a:xfrm>
        </p:grpSpPr>
        <p:sp>
          <p:nvSpPr>
            <p:cNvPr id="5" name="Rounded Rectangle 4"/>
            <p:cNvSpPr/>
            <p:nvPr/>
          </p:nvSpPr>
          <p:spPr>
            <a:xfrm>
              <a:off x="184495" y="3865218"/>
              <a:ext cx="11834900" cy="3017247"/>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6"/>
              <a:ext cx="2342698" cy="553998"/>
              <a:chOff x="1275608" y="6239450"/>
              <a:chExt cx="4592537" cy="1006587"/>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2" y="6239450"/>
                <a:ext cx="2830343" cy="1006587"/>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93961"/>
            <a:ext cx="11906398" cy="1789411"/>
            <a:chOff x="534987" y="1512444"/>
            <a:chExt cx="23404878" cy="3001171"/>
          </a:xfrm>
        </p:grpSpPr>
        <p:grpSp>
          <p:nvGrpSpPr>
            <p:cNvPr id="21" name="Group 20"/>
            <p:cNvGrpSpPr/>
            <p:nvPr/>
          </p:nvGrpSpPr>
          <p:grpSpPr>
            <a:xfrm>
              <a:off x="534987" y="1869705"/>
              <a:ext cx="23340848" cy="2356356"/>
              <a:chOff x="534987" y="1647866"/>
              <a:chExt cx="23340848" cy="2356356"/>
            </a:xfrm>
          </p:grpSpPr>
          <p:sp>
            <p:nvSpPr>
              <p:cNvPr id="25" name="Rounded Rectangle 24"/>
              <p:cNvSpPr/>
              <p:nvPr/>
            </p:nvSpPr>
            <p:spPr bwMode="auto">
              <a:xfrm>
                <a:off x="755649" y="1720891"/>
                <a:ext cx="23120186"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324438" y="1653394"/>
                  <a:ext cx="2697961"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10</a:t>
                  </a:r>
                </a:p>
              </p:txBody>
            </p:sp>
          </p:grpSp>
        </p:grpSp>
        <mc:AlternateContent xmlns:mc="http://schemas.openxmlformats.org/markup-compatibility/2006" xmlns:a14="http://schemas.microsoft.com/office/drawing/2010/main">
          <mc:Choice Requires="a14">
            <p:sp>
              <p:nvSpPr>
                <p:cNvPr id="23" name="Rectangle 22"/>
                <p:cNvSpPr/>
                <p:nvPr/>
              </p:nvSpPr>
              <p:spPr>
                <a:xfrm>
                  <a:off x="683778" y="1512444"/>
                  <a:ext cx="23256087" cy="30011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nSpc>
                      <a:spcPct val="115000"/>
                    </a:lnSpc>
                    <a:spcBef>
                      <a:spcPts val="600"/>
                    </a:spcBef>
                    <a:buClr>
                      <a:srgbClr val="0000FF"/>
                    </a:buClr>
                    <a:tabLst>
                      <a:tab pos="629826" algn="l"/>
                    </a:tabLst>
                  </a:pPr>
                  <a:r>
                    <a:rPr lang="en-US" sz="3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ea typeface="Times New Roman" panose="02020603050405020304" pitchFamily="18" charset="0"/>
                      <a:cs typeface="Times New Roman" panose="02020603050405020304" pitchFamily="18" charset="0"/>
                    </a:rPr>
                    <a:t>Đồ</a:t>
                  </a:r>
                  <a:r>
                    <a:rPr lang="en-US" sz="3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3000" b="1" dirty="0">
                      <a:latin typeface="Times New Roman" panose="02020603050405020304" pitchFamily="18" charset="0"/>
                      <a:ea typeface="Times New Roman" panose="02020603050405020304" pitchFamily="18" charset="0"/>
                      <a:cs typeface="Times New Roman" panose="02020603050405020304" pitchFamily="18" charset="0"/>
                    </a:rPr>
                    <a:t>thị</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1" i="1">
                          <a:latin typeface="Cambria Math" panose="02040503050406030204" pitchFamily="18" charset="0"/>
                          <a:ea typeface="Times New Roman" panose="02020603050405020304" pitchFamily="18" charset="0"/>
                        </a:rPr>
                        <m:t>𝒇</m:t>
                      </m:r>
                      <m:d>
                        <m:dPr>
                          <m:ctrlPr>
                            <a:rPr lang="en-US" sz="3000" b="1" i="1">
                              <a:latin typeface="Cambria Math"/>
                              <a:ea typeface="Times New Roman" panose="02020603050405020304" pitchFamily="18" charset="0"/>
                            </a:rPr>
                          </m:ctrlPr>
                        </m:dPr>
                        <m:e>
                          <m:r>
                            <a:rPr lang="en-US" sz="3000" b="1" i="1">
                              <a:latin typeface="Cambria Math" panose="02040503050406030204" pitchFamily="18" charset="0"/>
                              <a:ea typeface="Times New Roman" panose="02020603050405020304" pitchFamily="18" charset="0"/>
                            </a:rPr>
                            <m:t>𝒙</m:t>
                          </m:r>
                        </m:e>
                      </m:d>
                      <m:r>
                        <a:rPr lang="en-US" sz="3000" b="1" i="1">
                          <a:latin typeface="Cambria Math" panose="02040503050406030204" pitchFamily="18" charset="0"/>
                          <a:ea typeface="Times New Roman" panose="02020603050405020304" pitchFamily="18" charset="0"/>
                        </a:rPr>
                        <m:t>=</m:t>
                      </m:r>
                      <m:sSup>
                        <m:sSupPr>
                          <m:ctrlPr>
                            <a:rPr lang="en-US" sz="3000" b="1" i="1">
                              <a:latin typeface="Cambria Math"/>
                              <a:ea typeface="Times New Roman" panose="02020603050405020304" pitchFamily="18" charset="0"/>
                            </a:rPr>
                          </m:ctrlPr>
                        </m:sSupPr>
                        <m:e>
                          <m:r>
                            <a:rPr lang="en-US" sz="3000" b="1" i="1">
                              <a:latin typeface="Cambria Math" panose="02040503050406030204" pitchFamily="18" charset="0"/>
                              <a:ea typeface="Times New Roman" panose="02020603050405020304" pitchFamily="18" charset="0"/>
                            </a:rPr>
                            <m:t>𝒙</m:t>
                          </m:r>
                        </m:e>
                        <m:sup>
                          <m:r>
                            <a:rPr lang="en-US" sz="3000" b="1" i="1">
                              <a:latin typeface="Cambria Math" panose="02040503050406030204" pitchFamily="18" charset="0"/>
                              <a:ea typeface="Times New Roman" panose="02020603050405020304" pitchFamily="18" charset="0"/>
                            </a:rPr>
                            <m:t>𝟑</m:t>
                          </m:r>
                        </m:sup>
                      </m:sSup>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𝒂</m:t>
                      </m:r>
                      <m:sSup>
                        <m:sSupPr>
                          <m:ctrlPr>
                            <a:rPr lang="en-US" sz="3000" b="1" i="1">
                              <a:latin typeface="Cambria Math"/>
                              <a:ea typeface="Times New Roman" panose="02020603050405020304" pitchFamily="18" charset="0"/>
                            </a:rPr>
                          </m:ctrlPr>
                        </m:sSupPr>
                        <m:e>
                          <m:r>
                            <a:rPr lang="en-US" sz="3000" b="1" i="1">
                              <a:latin typeface="Cambria Math" panose="02040503050406030204" pitchFamily="18" charset="0"/>
                              <a:ea typeface="Times New Roman" panose="02020603050405020304" pitchFamily="18" charset="0"/>
                            </a:rPr>
                            <m:t>𝒙</m:t>
                          </m:r>
                        </m:e>
                        <m:sup>
                          <m:r>
                            <a:rPr lang="en-US" sz="3000" b="1" i="1">
                              <a:latin typeface="Cambria Math" panose="02040503050406030204" pitchFamily="18" charset="0"/>
                              <a:ea typeface="Times New Roman" panose="02020603050405020304" pitchFamily="18" charset="0"/>
                            </a:rPr>
                            <m:t>𝟐</m:t>
                          </m:r>
                        </m:sup>
                      </m:sSup>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𝒃𝒙</m:t>
                      </m:r>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𝒄</m:t>
                      </m:r>
                    </m:oMath>
                  </a14:m>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trục</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hoành</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gốc</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tọa</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cắt</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thẳng</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1" i="1">
                          <a:latin typeface="Cambria Math" panose="02040503050406030204" pitchFamily="18" charset="0"/>
                          <a:ea typeface="Times New Roman" panose="02020603050405020304" pitchFamily="18" charset="0"/>
                        </a:rPr>
                        <m:t>𝒙</m:t>
                      </m:r>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𝟏</m:t>
                      </m:r>
                    </m:oMath>
                  </a14:m>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tung</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1" i="1">
                          <a:latin typeface="Cambria Math" panose="02040503050406030204" pitchFamily="18" charset="0"/>
                          <a:ea typeface="Times New Roman" panose="02020603050405020304" pitchFamily="18" charset="0"/>
                        </a:rPr>
                        <m:t>𝟑</m:t>
                      </m:r>
                    </m:oMath>
                  </a14:m>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3000"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3000" b="1"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683778" y="1512444"/>
                  <a:ext cx="23256087" cy="3001171"/>
                </a:xfrm>
                <a:prstGeom prst="rect">
                  <a:avLst/>
                </a:prstGeom>
                <a:blipFill rotWithShape="1">
                  <a:blip r:embed="rId3"/>
                  <a:stretch>
                    <a:fillRect l="-464" b="-477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43" name="Action Button: Forward or Next 4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grpSp>
        <p:nvGrpSpPr>
          <p:cNvPr id="2" name="Group 1">
            <a:extLst>
              <a:ext uri="{FF2B5EF4-FFF2-40B4-BE49-F238E27FC236}">
                <a16:creationId xmlns="" xmlns:a16="http://schemas.microsoft.com/office/drawing/2014/main" id="{4D0AB9FB-A402-43C6-830F-BAC47ED452D0}"/>
              </a:ext>
            </a:extLst>
          </p:cNvPr>
          <p:cNvGrpSpPr/>
          <p:nvPr/>
        </p:nvGrpSpPr>
        <p:grpSpPr>
          <a:xfrm>
            <a:off x="473162" y="1752600"/>
            <a:ext cx="5370633" cy="784005"/>
            <a:chOff x="1458731" y="6334162"/>
            <a:chExt cx="13782856" cy="1234536"/>
          </a:xfrm>
        </p:grpSpPr>
        <mc:AlternateContent xmlns:mc="http://schemas.openxmlformats.org/markup-compatibility/2006" xmlns:a14="http://schemas.microsoft.com/office/drawing/2010/main">
          <mc:Choice Requires="a14">
            <p:sp>
              <p:nvSpPr>
                <p:cNvPr id="44" name="Rectangle 43">
                  <a:extLst>
                    <a:ext uri="{FF2B5EF4-FFF2-40B4-BE49-F238E27FC236}">
                      <a16:creationId xmlns="" xmlns:a16="http://schemas.microsoft.com/office/drawing/2014/main" id="{0839FD11-1E39-4EBB-A7FB-DEB39691C378}"/>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3000" b="1" i="1">
                          <a:solidFill>
                            <a:schemeClr val="bg1"/>
                          </a:solidFill>
                          <a:latin typeface="Cambria Math" panose="02040503050406030204" pitchFamily="18" charset="0"/>
                          <a:ea typeface="Times New Roman" panose="02020603050405020304" pitchFamily="18" charset="0"/>
                        </a:rPr>
                        <m:t>𝒂</m:t>
                      </m:r>
                      <m:r>
                        <a:rPr lang="en-US" sz="3000" b="1" i="1">
                          <a:solidFill>
                            <a:schemeClr val="bg1"/>
                          </a:solidFill>
                          <a:latin typeface="Cambria Math" panose="02040503050406030204" pitchFamily="18" charset="0"/>
                          <a:ea typeface="Times New Roman" panose="02020603050405020304" pitchFamily="18" charset="0"/>
                        </a:rPr>
                        <m:t>=</m:t>
                      </m:r>
                      <m:r>
                        <a:rPr lang="en-US" sz="3000" b="1" i="1">
                          <a:solidFill>
                            <a:schemeClr val="bg1"/>
                          </a:solidFill>
                          <a:latin typeface="Cambria Math" panose="02040503050406030204" pitchFamily="18" charset="0"/>
                          <a:ea typeface="Times New Roman" panose="02020603050405020304" pitchFamily="18" charset="0"/>
                        </a:rPr>
                        <m:t>𝟐</m:t>
                      </m:r>
                      <m:r>
                        <a:rPr lang="en-US" sz="3000" b="1" i="1">
                          <a:solidFill>
                            <a:schemeClr val="bg1"/>
                          </a:solidFill>
                          <a:latin typeface="Cambria Math" panose="02040503050406030204" pitchFamily="18" charset="0"/>
                          <a:ea typeface="Times New Roman" panose="02020603050405020304" pitchFamily="18" charset="0"/>
                        </a:rPr>
                        <m:t>,</m:t>
                      </m:r>
                      <m:r>
                        <a:rPr lang="en-US" sz="3000" b="1" i="1">
                          <a:solidFill>
                            <a:schemeClr val="bg1"/>
                          </a:solidFill>
                          <a:latin typeface="Cambria Math" panose="02040503050406030204" pitchFamily="18" charset="0"/>
                          <a:ea typeface="Times New Roman" panose="02020603050405020304" pitchFamily="18" charset="0"/>
                        </a:rPr>
                        <m:t>𝒃</m:t>
                      </m:r>
                    </m:oMath>
                  </a14:m>
                  <a:r>
                    <a:rPr lang="en-US" sz="3000" b="1" dirty="0" smtClean="0">
                      <a:latin typeface="+mj-lt"/>
                      <a:ea typeface="Tahoma" pitchFamily="34" charset="0"/>
                      <a:cs typeface="Tahoma" pitchFamily="34" charset="0"/>
                    </a:rPr>
                    <a:t>=2,c=0</a:t>
                  </a:r>
                  <a:endParaRPr lang="en-US" sz="3000" b="1" dirty="0">
                    <a:latin typeface="+mj-lt"/>
                    <a:ea typeface="Tahoma" pitchFamily="34" charset="0"/>
                    <a:cs typeface="Tahoma" pitchFamily="34" charset="0"/>
                  </a:endParaRPr>
                </a:p>
              </p:txBody>
            </p:sp>
          </mc:Choice>
          <mc:Fallback xmlns="">
            <p:sp>
              <p:nvSpPr>
                <p:cNvPr id="44" name="Rectangle 43">
                  <a:extLst>
                    <a:ext uri="{FF2B5EF4-FFF2-40B4-BE49-F238E27FC236}">
                      <a16:creationId xmlns:a16="http://schemas.microsoft.com/office/drawing/2014/main" xmlns="" xmlns:a14="http://schemas.microsoft.com/office/drawing/2010/main" id="{0839FD11-1E39-4EBB-A7FB-DEB39691C378}"/>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1">
                  <a:blip r:embed="rId4"/>
                  <a:stretch>
                    <a:fillRect b="-6569"/>
                  </a:stretch>
                </a:blipFill>
                <a:ln w="19050">
                  <a:solidFill>
                    <a:schemeClr val="bg1"/>
                  </a:solidFill>
                </a:ln>
              </p:spPr>
              <p:txBody>
                <a:bodyPr/>
                <a:lstStyle/>
                <a:p>
                  <a:r>
                    <a:rPr lang="en-US">
                      <a:noFill/>
                    </a:rPr>
                    <a:t> </a:t>
                  </a:r>
                </a:p>
              </p:txBody>
            </p:sp>
          </mc:Fallback>
        </mc:AlternateContent>
        <p:sp>
          <p:nvSpPr>
            <p:cNvPr id="45" name="Oval 44">
              <a:extLst>
                <a:ext uri="{FF2B5EF4-FFF2-40B4-BE49-F238E27FC236}">
                  <a16:creationId xmlns="" xmlns:a16="http://schemas.microsoft.com/office/drawing/2014/main" id="{8634B6D4-DECA-4F71-9C3F-B85DE60414F0}"/>
                </a:ext>
              </a:extLst>
            </p:cNvPr>
            <p:cNvSpPr/>
            <p:nvPr/>
          </p:nvSpPr>
          <p:spPr>
            <a:xfrm>
              <a:off x="1458731" y="6544330"/>
              <a:ext cx="1088672" cy="893203"/>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Tahoma" pitchFamily="34" charset="0"/>
                </a:rPr>
                <a:t>A</a:t>
              </a:r>
              <a:endParaRPr lang="en-US" sz="3000" dirty="0">
                <a:latin typeface="+mj-lt"/>
              </a:endParaRPr>
            </a:p>
          </p:txBody>
        </p:sp>
      </p:grpSp>
      <p:grpSp>
        <p:nvGrpSpPr>
          <p:cNvPr id="46" name="Group 45">
            <a:extLst>
              <a:ext uri="{FF2B5EF4-FFF2-40B4-BE49-F238E27FC236}">
                <a16:creationId xmlns="" xmlns:a16="http://schemas.microsoft.com/office/drawing/2014/main" id="{A2194087-0D43-42CA-A1D2-4373C69CC457}"/>
              </a:ext>
            </a:extLst>
          </p:cNvPr>
          <p:cNvGrpSpPr/>
          <p:nvPr/>
        </p:nvGrpSpPr>
        <p:grpSpPr>
          <a:xfrm>
            <a:off x="6359275" y="1752600"/>
            <a:ext cx="5359563" cy="784005"/>
            <a:chOff x="1458731" y="6334162"/>
            <a:chExt cx="13782856" cy="1234536"/>
          </a:xfrm>
        </p:grpSpPr>
        <mc:AlternateContent xmlns:mc="http://schemas.openxmlformats.org/markup-compatibility/2006" xmlns:a14="http://schemas.microsoft.com/office/drawing/2010/main">
          <mc:Choice Requires="a14">
            <p:sp>
              <p:nvSpPr>
                <p:cNvPr id="47" name="Rectangle 46">
                  <a:extLst>
                    <a:ext uri="{FF2B5EF4-FFF2-40B4-BE49-F238E27FC236}">
                      <a16:creationId xmlns="" xmlns:a16="http://schemas.microsoft.com/office/drawing/2014/main" id="{FB0B6341-256C-4170-AF4E-1216E5EDD04C}"/>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3000" b="1" i="1">
                          <a:solidFill>
                            <a:schemeClr val="bg1"/>
                          </a:solidFill>
                          <a:latin typeface="Cambria Math" panose="02040503050406030204" pitchFamily="18" charset="0"/>
                          <a:ea typeface="Times New Roman" panose="02020603050405020304" pitchFamily="18" charset="0"/>
                        </a:rPr>
                        <m:t>𝒂</m:t>
                      </m:r>
                      <m:r>
                        <a:rPr lang="en-US" sz="3000" b="1" i="1">
                          <a:solidFill>
                            <a:schemeClr val="bg1"/>
                          </a:solidFill>
                          <a:latin typeface="Cambria Math" panose="02040503050406030204" pitchFamily="18" charset="0"/>
                          <a:ea typeface="Times New Roman" panose="02020603050405020304" pitchFamily="18" charset="0"/>
                        </a:rPr>
                        <m:t>=</m:t>
                      </m:r>
                      <m:r>
                        <a:rPr lang="en-US" sz="3000" b="1" i="1">
                          <a:solidFill>
                            <a:schemeClr val="bg1"/>
                          </a:solidFill>
                          <a:latin typeface="Cambria Math" panose="02040503050406030204" pitchFamily="18" charset="0"/>
                          <a:ea typeface="Times New Roman" panose="02020603050405020304" pitchFamily="18" charset="0"/>
                        </a:rPr>
                        <m:t>𝟐</m:t>
                      </m:r>
                      <m:r>
                        <a:rPr lang="en-US" sz="3000" b="1" i="1">
                          <a:solidFill>
                            <a:schemeClr val="bg1"/>
                          </a:solidFill>
                          <a:latin typeface="Cambria Math" panose="02040503050406030204" pitchFamily="18" charset="0"/>
                          <a:ea typeface="Times New Roman" panose="02020603050405020304" pitchFamily="18" charset="0"/>
                        </a:rPr>
                        <m:t>,</m:t>
                      </m:r>
                      <m:r>
                        <a:rPr lang="en-US" sz="3000" b="1" i="1">
                          <a:solidFill>
                            <a:schemeClr val="bg1"/>
                          </a:solidFill>
                          <a:latin typeface="Cambria Math" panose="02040503050406030204" pitchFamily="18" charset="0"/>
                          <a:ea typeface="Times New Roman" panose="02020603050405020304" pitchFamily="18" charset="0"/>
                        </a:rPr>
                        <m:t>𝒃</m:t>
                      </m:r>
                      <m:r>
                        <a:rPr lang="en-US" sz="3000" b="1" i="1">
                          <a:solidFill>
                            <a:schemeClr val="bg1"/>
                          </a:solidFill>
                          <a:latin typeface="Cambria Math" panose="02040503050406030204" pitchFamily="18" charset="0"/>
                          <a:ea typeface="Times New Roman" panose="02020603050405020304" pitchFamily="18" charset="0"/>
                        </a:rPr>
                        <m:t>=</m:t>
                      </m:r>
                      <m:r>
                        <a:rPr lang="en-US" sz="3000" b="1" i="1">
                          <a:solidFill>
                            <a:schemeClr val="bg1"/>
                          </a:solidFill>
                          <a:latin typeface="Cambria Math" panose="02040503050406030204" pitchFamily="18" charset="0"/>
                          <a:ea typeface="Times New Roman" panose="02020603050405020304" pitchFamily="18" charset="0"/>
                        </a:rPr>
                        <m:t>𝒄</m:t>
                      </m:r>
                      <m:r>
                        <a:rPr lang="en-US" sz="3000" b="1" i="1">
                          <a:solidFill>
                            <a:schemeClr val="bg1"/>
                          </a:solidFill>
                          <a:latin typeface="Cambria Math" panose="02040503050406030204" pitchFamily="18" charset="0"/>
                          <a:ea typeface="Times New Roman" panose="02020603050405020304" pitchFamily="18" charset="0"/>
                        </a:rPr>
                        <m:t>=</m:t>
                      </m:r>
                      <m:r>
                        <a:rPr lang="en-US" sz="3000" b="1" i="1">
                          <a:solidFill>
                            <a:schemeClr val="bg1"/>
                          </a:solidFill>
                          <a:latin typeface="Cambria Math" panose="02040503050406030204" pitchFamily="18" charset="0"/>
                          <a:ea typeface="Times New Roman" panose="02020603050405020304" pitchFamily="18" charset="0"/>
                        </a:rPr>
                        <m:t>𝟎</m:t>
                      </m:r>
                      <m:r>
                        <m:rPr>
                          <m:nor/>
                        </m:rPr>
                        <a:rPr lang="en-US" sz="3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m:t>
                      </m:r>
                      <m:r>
                        <a:rPr lang="vi-VN" sz="3000" i="1">
                          <a:latin typeface="Cambria Math" panose="02040503050406030204" pitchFamily="18" charset="0"/>
                        </a:rPr>
                        <m:t> </m:t>
                      </m:r>
                    </m:oMath>
                  </a14:m>
                  <a:r>
                    <a:rPr lang="vi-VN" sz="3000" dirty="0"/>
                    <a:t>	</a:t>
                  </a:r>
                  <a:endParaRPr lang="en-US" sz="3000" b="1" dirty="0">
                    <a:latin typeface="+mj-lt"/>
                    <a:ea typeface="Tahoma" pitchFamily="34" charset="0"/>
                    <a:cs typeface="Tahoma" pitchFamily="34" charset="0"/>
                  </a:endParaRPr>
                </a:p>
              </p:txBody>
            </p:sp>
          </mc:Choice>
          <mc:Fallback xmlns="">
            <p:sp>
              <p:nvSpPr>
                <p:cNvPr id="47" name="Rectangle 46">
                  <a:extLst>
                    <a:ext uri="{FF2B5EF4-FFF2-40B4-BE49-F238E27FC236}">
                      <a16:creationId xmlns:a16="http://schemas.microsoft.com/office/drawing/2014/main" xmlns="" xmlns:a14="http://schemas.microsoft.com/office/drawing/2010/main" id="{FB0B6341-256C-4170-AF4E-1216E5EDD04C}"/>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1">
                  <a:blip r:embed="rId5"/>
                  <a:stretch>
                    <a:fillRect/>
                  </a:stretch>
                </a:blipFill>
                <a:ln w="19050">
                  <a:solidFill>
                    <a:schemeClr val="bg1"/>
                  </a:solidFill>
                </a:ln>
              </p:spPr>
              <p:txBody>
                <a:bodyPr/>
                <a:lstStyle/>
                <a:p>
                  <a:r>
                    <a:rPr lang="en-US">
                      <a:noFill/>
                    </a:rPr>
                    <a:t> </a:t>
                  </a:r>
                </a:p>
              </p:txBody>
            </p:sp>
          </mc:Fallback>
        </mc:AlternateContent>
        <p:sp>
          <p:nvSpPr>
            <p:cNvPr id="48" name="Oval 47">
              <a:extLst>
                <a:ext uri="{FF2B5EF4-FFF2-40B4-BE49-F238E27FC236}">
                  <a16:creationId xmlns="" xmlns:a16="http://schemas.microsoft.com/office/drawing/2014/main" id="{13A7BA64-0BA1-4ADF-A17E-617425026AFB}"/>
                </a:ext>
              </a:extLst>
            </p:cNvPr>
            <p:cNvSpPr/>
            <p:nvPr/>
          </p:nvSpPr>
          <p:spPr>
            <a:xfrm>
              <a:off x="1458731" y="6481813"/>
              <a:ext cx="1088672" cy="955719"/>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B</a:t>
              </a:r>
              <a:endParaRPr lang="en-US" sz="3000" dirty="0">
                <a:latin typeface="+mj-lt"/>
              </a:endParaRPr>
            </a:p>
          </p:txBody>
        </p:sp>
      </p:grpSp>
      <p:grpSp>
        <p:nvGrpSpPr>
          <p:cNvPr id="49" name="Group 48">
            <a:extLst>
              <a:ext uri="{FF2B5EF4-FFF2-40B4-BE49-F238E27FC236}">
                <a16:creationId xmlns="" xmlns:a16="http://schemas.microsoft.com/office/drawing/2014/main" id="{4D274B26-9415-432A-9282-BDEF246F0009}"/>
              </a:ext>
            </a:extLst>
          </p:cNvPr>
          <p:cNvGrpSpPr/>
          <p:nvPr/>
        </p:nvGrpSpPr>
        <p:grpSpPr>
          <a:xfrm>
            <a:off x="462092" y="2606955"/>
            <a:ext cx="5370633" cy="712416"/>
            <a:chOff x="1458731" y="6334161"/>
            <a:chExt cx="13782856" cy="1424831"/>
          </a:xfrm>
        </p:grpSpPr>
        <mc:AlternateContent xmlns:mc="http://schemas.openxmlformats.org/markup-compatibility/2006" xmlns:a14="http://schemas.microsoft.com/office/drawing/2010/main">
          <mc:Choice Requires="a14">
            <p:sp>
              <p:nvSpPr>
                <p:cNvPr id="63" name="Rectangle 62">
                  <a:extLst>
                    <a:ext uri="{FF2B5EF4-FFF2-40B4-BE49-F238E27FC236}">
                      <a16:creationId xmlns="" xmlns:a16="http://schemas.microsoft.com/office/drawing/2014/main" id="{6E15A8FC-94CE-45FB-8D02-B33F2327F992}"/>
                    </a:ext>
                  </a:extLst>
                </p:cNvPr>
                <p:cNvSpPr/>
                <p:nvPr/>
              </p:nvSpPr>
              <p:spPr>
                <a:xfrm>
                  <a:off x="2140385" y="6334161"/>
                  <a:ext cx="13101202" cy="1424831"/>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900"/>
                    </a:spcBef>
                  </a:pPr>
                  <a14:m>
                    <m:oMath xmlns:m="http://schemas.openxmlformats.org/officeDocument/2006/math">
                      <m:r>
                        <a:rPr lang="en-US" sz="3000" b="1" i="1" smtClean="0">
                          <a:solidFill>
                            <a:schemeClr val="bg1"/>
                          </a:solidFill>
                          <a:latin typeface="Cambria Math" panose="02040503050406030204" pitchFamily="18" charset="0"/>
                          <a:ea typeface="Times New Roman" panose="02020603050405020304" pitchFamily="18" charset="0"/>
                        </a:rPr>
                        <m:t>𝒂</m:t>
                      </m:r>
                      <m:r>
                        <a:rPr lang="en-US" sz="3000" b="1" i="1" smtClean="0">
                          <a:solidFill>
                            <a:schemeClr val="bg1"/>
                          </a:solidFill>
                          <a:latin typeface="Cambria Math" panose="02040503050406030204" pitchFamily="18" charset="0"/>
                          <a:ea typeface="Times New Roman" panose="02020603050405020304" pitchFamily="18" charset="0"/>
                        </a:rPr>
                        <m:t>=</m:t>
                      </m:r>
                      <m:r>
                        <a:rPr lang="en-US" sz="3000" b="1" i="1" smtClean="0">
                          <a:solidFill>
                            <a:schemeClr val="bg1"/>
                          </a:solidFill>
                          <a:latin typeface="Cambria Math"/>
                          <a:ea typeface="Times New Roman" panose="02020603050405020304" pitchFamily="18" charset="0"/>
                        </a:rPr>
                        <m:t>𝒃</m:t>
                      </m:r>
                      <m:r>
                        <a:rPr lang="en-US" sz="3000" b="1" i="1" smtClean="0">
                          <a:solidFill>
                            <a:schemeClr val="bg1"/>
                          </a:solidFill>
                          <a:latin typeface="Cambria Math"/>
                          <a:ea typeface="Times New Roman" panose="02020603050405020304" pitchFamily="18" charset="0"/>
                        </a:rPr>
                        <m:t>=</m:t>
                      </m:r>
                      <m:r>
                        <a:rPr lang="en-US" sz="3000" b="1" i="1" smtClean="0">
                          <a:solidFill>
                            <a:schemeClr val="bg1"/>
                          </a:solidFill>
                          <a:latin typeface="Cambria Math"/>
                          <a:ea typeface="Times New Roman" panose="02020603050405020304" pitchFamily="18" charset="0"/>
                        </a:rPr>
                        <m:t>𝟎</m:t>
                      </m:r>
                      <m:r>
                        <a:rPr lang="en-US" sz="3000" b="1" i="1">
                          <a:solidFill>
                            <a:schemeClr val="bg1"/>
                          </a:solidFill>
                          <a:latin typeface="Cambria Math" panose="02040503050406030204" pitchFamily="18" charset="0"/>
                          <a:ea typeface="Times New Roman" panose="02020603050405020304" pitchFamily="18" charset="0"/>
                        </a:rPr>
                        <m:t>,</m:t>
                      </m:r>
                      <m:r>
                        <a:rPr lang="en-US" sz="3000" b="1" i="1">
                          <a:solidFill>
                            <a:schemeClr val="bg1"/>
                          </a:solidFill>
                          <a:latin typeface="Cambria Math" panose="02040503050406030204" pitchFamily="18" charset="0"/>
                          <a:ea typeface="Times New Roman" panose="02020603050405020304" pitchFamily="18" charset="0"/>
                        </a:rPr>
                        <m:t>𝒄</m:t>
                      </m:r>
                      <m:r>
                        <a:rPr lang="en-US" sz="3000" b="1" i="1">
                          <a:solidFill>
                            <a:schemeClr val="bg1"/>
                          </a:solidFill>
                          <a:latin typeface="Cambria Math" panose="02040503050406030204" pitchFamily="18" charset="0"/>
                          <a:ea typeface="Times New Roman" panose="02020603050405020304" pitchFamily="18" charset="0"/>
                        </a:rPr>
                        <m:t>=</m:t>
                      </m:r>
                      <m:r>
                        <m:rPr>
                          <m:nor/>
                        </m:rPr>
                        <a:rPr lang="en-US" sz="3000" b="1" i="0" smtClean="0">
                          <a:solidFill>
                            <a:schemeClr val="bg1"/>
                          </a:solidFill>
                          <a:latin typeface="Cambria Math" panose="02040503050406030204" pitchFamily="18" charset="0"/>
                          <a:ea typeface="Times New Roman" panose="02020603050405020304" pitchFamily="18" charset="0"/>
                        </a:rPr>
                        <m:t>2</m:t>
                      </m:r>
                      <m:r>
                        <m:rPr>
                          <m:nor/>
                        </m:rPr>
                        <a:rPr lang="en-US" sz="3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m:t>
                      </m:r>
                      <m:r>
                        <a:rPr lang="vi-VN" sz="3000" i="1">
                          <a:latin typeface="Cambria Math" panose="02040503050406030204" pitchFamily="18" charset="0"/>
                        </a:rPr>
                        <m:t> </m:t>
                      </m:r>
                    </m:oMath>
                  </a14:m>
                  <a:r>
                    <a:rPr lang="vi-VN" sz="3000" dirty="0"/>
                    <a:t>	</a:t>
                  </a:r>
                  <a:endParaRPr lang="vi-VN" sz="3000" b="1" dirty="0">
                    <a:latin typeface="+mj-lt"/>
                  </a:endParaRPr>
                </a:p>
              </p:txBody>
            </p:sp>
          </mc:Choice>
          <mc:Fallback xmlns="">
            <p:sp>
              <p:nvSpPr>
                <p:cNvPr id="63" name="Rectangle 62">
                  <a:extLst>
                    <a:ext uri="{FF2B5EF4-FFF2-40B4-BE49-F238E27FC236}">
                      <a16:creationId xmlns:a16="http://schemas.microsoft.com/office/drawing/2014/main" xmlns="" xmlns:a14="http://schemas.microsoft.com/office/drawing/2010/main" id="{6E15A8FC-94CE-45FB-8D02-B33F2327F992}"/>
                    </a:ext>
                  </a:extLst>
                </p:cNvPr>
                <p:cNvSpPr>
                  <a:spLocks noRot="1" noChangeAspect="1" noMove="1" noResize="1" noEditPoints="1" noAdjustHandles="1" noChangeArrowheads="1" noChangeShapeType="1" noTextEdit="1"/>
                </p:cNvSpPr>
                <p:nvPr/>
              </p:nvSpPr>
              <p:spPr>
                <a:xfrm>
                  <a:off x="2140385" y="6334161"/>
                  <a:ext cx="13101202" cy="1424831"/>
                </a:xfrm>
                <a:prstGeom prst="rect">
                  <a:avLst/>
                </a:prstGeom>
                <a:blipFill rotWithShape="1">
                  <a:blip r:embed="rId6"/>
                  <a:stretch>
                    <a:fillRect/>
                  </a:stretch>
                </a:blipFill>
                <a:ln w="19050">
                  <a:solidFill>
                    <a:schemeClr val="bg1"/>
                  </a:solidFill>
                </a:ln>
              </p:spPr>
              <p:txBody>
                <a:bodyPr/>
                <a:lstStyle/>
                <a:p>
                  <a:r>
                    <a:rPr lang="en-US">
                      <a:noFill/>
                    </a:rPr>
                    <a:t> </a:t>
                  </a:r>
                </a:p>
              </p:txBody>
            </p:sp>
          </mc:Fallback>
        </mc:AlternateContent>
        <p:sp>
          <p:nvSpPr>
            <p:cNvPr id="64" name="Oval 63">
              <a:extLst>
                <a:ext uri="{FF2B5EF4-FFF2-40B4-BE49-F238E27FC236}">
                  <a16:creationId xmlns="" xmlns:a16="http://schemas.microsoft.com/office/drawing/2014/main" id="{0D6B711C-CC2A-45AE-A2BD-46B4ECA3D81C}"/>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C</a:t>
              </a:r>
              <a:endParaRPr lang="en-US" sz="3000" dirty="0">
                <a:latin typeface="+mj-lt"/>
              </a:endParaRPr>
            </a:p>
          </p:txBody>
        </p:sp>
      </p:grpSp>
      <p:grpSp>
        <p:nvGrpSpPr>
          <p:cNvPr id="65" name="Group 64">
            <a:extLst>
              <a:ext uri="{FF2B5EF4-FFF2-40B4-BE49-F238E27FC236}">
                <a16:creationId xmlns="" xmlns:a16="http://schemas.microsoft.com/office/drawing/2014/main" id="{E278C7C5-EAEF-4F1A-B3FB-29FCE054F0E0}"/>
              </a:ext>
            </a:extLst>
          </p:cNvPr>
          <p:cNvGrpSpPr/>
          <p:nvPr/>
        </p:nvGrpSpPr>
        <p:grpSpPr>
          <a:xfrm>
            <a:off x="6359275" y="2618208"/>
            <a:ext cx="5359563" cy="712415"/>
            <a:chOff x="1458731" y="6356668"/>
            <a:chExt cx="13782857" cy="1424830"/>
          </a:xfrm>
        </p:grpSpPr>
        <mc:AlternateContent xmlns:mc="http://schemas.openxmlformats.org/markup-compatibility/2006" xmlns:a14="http://schemas.microsoft.com/office/drawing/2010/main">
          <mc:Choice Requires="a14">
            <p:sp>
              <p:nvSpPr>
                <p:cNvPr id="66" name="Rectangle 65">
                  <a:extLst>
                    <a:ext uri="{FF2B5EF4-FFF2-40B4-BE49-F238E27FC236}">
                      <a16:creationId xmlns="" xmlns:a16="http://schemas.microsoft.com/office/drawing/2014/main" id="{C4F0F9CE-3F15-4D47-A2C9-5C6F65E0E3FB}"/>
                    </a:ext>
                  </a:extLst>
                </p:cNvPr>
                <p:cNvSpPr/>
                <p:nvPr/>
              </p:nvSpPr>
              <p:spPr>
                <a:xfrm>
                  <a:off x="2140385" y="6356668"/>
                  <a:ext cx="13101203" cy="1424830"/>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14:m>
                    <m:oMathPara xmlns:m="http://schemas.openxmlformats.org/officeDocument/2006/math">
                      <m:oMathParaPr>
                        <m:jc m:val="centerGroup"/>
                      </m:oMathParaPr>
                      <m:oMath xmlns:m="http://schemas.openxmlformats.org/officeDocument/2006/math">
                        <m:r>
                          <a:rPr lang="en-US" sz="3000" b="1" i="1" smtClean="0">
                            <a:solidFill>
                              <a:schemeClr val="bg1"/>
                            </a:solidFill>
                            <a:latin typeface="Cambria Math" panose="02040503050406030204" pitchFamily="18" charset="0"/>
                            <a:ea typeface="Times New Roman" panose="02020603050405020304" pitchFamily="18" charset="0"/>
                          </a:rPr>
                          <m:t>𝒂</m:t>
                        </m:r>
                        <m:r>
                          <a:rPr lang="en-US" sz="3000" b="1" i="1" smtClean="0">
                            <a:solidFill>
                              <a:schemeClr val="bg1"/>
                            </a:solidFill>
                            <a:latin typeface="Cambria Math" panose="02040503050406030204" pitchFamily="18" charset="0"/>
                            <a:ea typeface="Times New Roman" panose="02020603050405020304" pitchFamily="18" charset="0"/>
                          </a:rPr>
                          <m:t>=</m:t>
                        </m:r>
                        <m:r>
                          <a:rPr lang="en-US" sz="3000" b="1" i="1" smtClean="0">
                            <a:solidFill>
                              <a:schemeClr val="bg1"/>
                            </a:solidFill>
                            <a:latin typeface="Cambria Math"/>
                            <a:ea typeface="Times New Roman" panose="02020603050405020304" pitchFamily="18" charset="0"/>
                          </a:rPr>
                          <m:t>𝒄</m:t>
                        </m:r>
                        <m:r>
                          <a:rPr lang="en-US" sz="3000" b="1" i="1" smtClean="0">
                            <a:solidFill>
                              <a:schemeClr val="bg1"/>
                            </a:solidFill>
                            <a:latin typeface="Cambria Math"/>
                            <a:ea typeface="Times New Roman" panose="02020603050405020304" pitchFamily="18" charset="0"/>
                          </a:rPr>
                          <m:t>=</m:t>
                        </m:r>
                        <m:r>
                          <a:rPr lang="en-US" sz="3000" b="1" i="1" smtClean="0">
                            <a:solidFill>
                              <a:schemeClr val="bg1"/>
                            </a:solidFill>
                            <a:latin typeface="Cambria Math"/>
                            <a:ea typeface="Times New Roman" panose="02020603050405020304" pitchFamily="18" charset="0"/>
                          </a:rPr>
                          <m:t>𝟎</m:t>
                        </m:r>
                        <m:r>
                          <a:rPr lang="en-US" sz="3000" b="1" i="1" smtClean="0">
                            <a:solidFill>
                              <a:schemeClr val="bg1"/>
                            </a:solidFill>
                            <a:latin typeface="Cambria Math"/>
                            <a:ea typeface="Times New Roman" panose="02020603050405020304" pitchFamily="18" charset="0"/>
                          </a:rPr>
                          <m:t>,</m:t>
                        </m:r>
                        <m:r>
                          <a:rPr lang="en-US" sz="3000" b="1" i="1">
                            <a:solidFill>
                              <a:schemeClr val="bg1"/>
                            </a:solidFill>
                            <a:latin typeface="Cambria Math" panose="02040503050406030204" pitchFamily="18" charset="0"/>
                            <a:ea typeface="Times New Roman" panose="02020603050405020304" pitchFamily="18" charset="0"/>
                          </a:rPr>
                          <m:t>𝒃</m:t>
                        </m:r>
                        <m:r>
                          <a:rPr lang="en-US" sz="3000" b="1" i="1">
                            <a:solidFill>
                              <a:schemeClr val="bg1"/>
                            </a:solidFill>
                            <a:latin typeface="Cambria Math" panose="02040503050406030204" pitchFamily="18" charset="0"/>
                            <a:ea typeface="Times New Roman" panose="02020603050405020304" pitchFamily="18" charset="0"/>
                          </a:rPr>
                          <m:t>=</m:t>
                        </m:r>
                        <m:r>
                          <m:rPr>
                            <m:nor/>
                          </m:rPr>
                          <a:rPr lang="en-US" sz="3000" b="1" i="0" smtClean="0">
                            <a:solidFill>
                              <a:schemeClr val="bg1"/>
                            </a:solidFill>
                            <a:latin typeface="Cambria Math" panose="02040503050406030204" pitchFamily="18" charset="0"/>
                            <a:ea typeface="Times New Roman" panose="02020603050405020304" pitchFamily="18" charset="0"/>
                          </a:rPr>
                          <m:t>2</m:t>
                        </m:r>
                        <m:r>
                          <m:rPr>
                            <m:nor/>
                          </m:rPr>
                          <a:rPr lang="en-US" sz="3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vi-VN" sz="3000" dirty="0"/>
                </a:p>
              </p:txBody>
            </p:sp>
          </mc:Choice>
          <mc:Fallback xmlns="">
            <p:sp>
              <p:nvSpPr>
                <p:cNvPr id="66" name="Rectangle 65">
                  <a:extLst>
                    <a:ext uri="{FF2B5EF4-FFF2-40B4-BE49-F238E27FC236}">
                      <a16:creationId xmlns:a16="http://schemas.microsoft.com/office/drawing/2014/main" xmlns="" xmlns:a14="http://schemas.microsoft.com/office/drawing/2010/main" id="{C4F0F9CE-3F15-4D47-A2C9-5C6F65E0E3FB}"/>
                    </a:ext>
                  </a:extLst>
                </p:cNvPr>
                <p:cNvSpPr>
                  <a:spLocks noRot="1" noChangeAspect="1" noMove="1" noResize="1" noEditPoints="1" noAdjustHandles="1" noChangeArrowheads="1" noChangeShapeType="1" noTextEdit="1"/>
                </p:cNvSpPr>
                <p:nvPr/>
              </p:nvSpPr>
              <p:spPr>
                <a:xfrm>
                  <a:off x="2140385" y="6356668"/>
                  <a:ext cx="13101203" cy="1424830"/>
                </a:xfrm>
                <a:prstGeom prst="rect">
                  <a:avLst/>
                </a:prstGeom>
                <a:blipFill rotWithShape="1">
                  <a:blip r:embed="rId7"/>
                  <a:stretch>
                    <a:fillRect/>
                  </a:stretch>
                </a:blipFill>
                <a:ln w="19050">
                  <a:solidFill>
                    <a:schemeClr val="bg1"/>
                  </a:solidFill>
                </a:ln>
              </p:spPr>
              <p:txBody>
                <a:bodyPr/>
                <a:lstStyle/>
                <a:p>
                  <a:r>
                    <a:rPr lang="en-US">
                      <a:noFill/>
                    </a:rPr>
                    <a:t> </a:t>
                  </a:r>
                </a:p>
              </p:txBody>
            </p:sp>
          </mc:Fallback>
        </mc:AlternateContent>
        <p:sp>
          <p:nvSpPr>
            <p:cNvPr id="68" name="Oval 67">
              <a:extLst>
                <a:ext uri="{FF2B5EF4-FFF2-40B4-BE49-F238E27FC236}">
                  <a16:creationId xmlns="" xmlns:a16="http://schemas.microsoft.com/office/drawing/2014/main" id="{17C2C013-2C1D-4DEE-A68B-FF23256FE92A}"/>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D</a:t>
              </a:r>
              <a:endParaRPr lang="en-US" sz="3000" dirty="0">
                <a:latin typeface="+mj-lt"/>
              </a:endParaRPr>
            </a:p>
          </p:txBody>
        </p:sp>
      </p:grpSp>
      <p:sp>
        <p:nvSpPr>
          <p:cNvPr id="13" name="Rectangle 12"/>
          <p:cNvSpPr/>
          <p:nvPr/>
        </p:nvSpPr>
        <p:spPr>
          <a:xfrm>
            <a:off x="2651911" y="5210037"/>
            <a:ext cx="1219041" cy="540138"/>
          </a:xfrm>
          <a:prstGeom prst="rect">
            <a:avLst/>
          </a:prstGeom>
        </p:spPr>
        <p:txBody>
          <a:bodyPr wrap="square" lIns="45711" tIns="22855" rIns="45711" bIns="22855">
            <a:spAutoFit/>
          </a:bodyPr>
          <a:lstStyle/>
          <a:p>
            <a:pPr>
              <a:lnSpc>
                <a:spcPct val="107000"/>
              </a:lnSpc>
              <a:spcAft>
                <a:spcPts val="400"/>
              </a:spcAft>
            </a:pPr>
            <a:r>
              <a:rPr lang="vi-VN" sz="3000" dirty="0">
                <a:latin typeface="+mj-lt"/>
                <a:ea typeface="Arial" panose="020B0604020202020204" pitchFamily="34"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 xmlns:a16="http://schemas.microsoft.com/office/drawing/2014/main" id="{85192ABA-2F08-41BC-A288-89DC66E55C7F}"/>
                  </a:ext>
                </a:extLst>
              </p:cNvPr>
              <p:cNvSpPr/>
              <p:nvPr/>
            </p:nvSpPr>
            <p:spPr>
              <a:xfrm>
                <a:off x="382320" y="3625345"/>
                <a:ext cx="11591315" cy="5130753"/>
              </a:xfrm>
              <a:prstGeom prst="rect">
                <a:avLst/>
              </a:prstGeom>
            </p:spPr>
            <p:txBody>
              <a:bodyPr wrap="square" lIns="45711" tIns="22855" rIns="45711" bIns="22855">
                <a:spAutoFit/>
              </a:bodyPr>
              <a:lstStyle/>
              <a:p>
                <a:pPr/>
                <a14:m>
                  <m:oMathPara xmlns:m="http://schemas.openxmlformats.org/officeDocument/2006/math">
                    <m:oMathParaPr>
                      <m:jc m:val="centerGroup"/>
                    </m:oMathParaPr>
                    <m:oMath xmlns:m="http://schemas.openxmlformats.org/officeDocument/2006/math">
                      <m:r>
                        <a:rPr lang="en-US" sz="3000" b="1" i="1" smtClean="0">
                          <a:latin typeface="Cambria Math" panose="02040503050406030204" pitchFamily="18" charset="0"/>
                          <a:ea typeface="Times New Roman" panose="02020603050405020304" pitchFamily="18" charset="0"/>
                        </a:rPr>
                        <m:t>𝒇</m:t>
                      </m:r>
                      <m:r>
                        <a:rPr lang="en-US" sz="3000" b="1" i="1" smtClean="0">
                          <a:latin typeface="Cambria Math" panose="02040503050406030204" pitchFamily="18" charset="0"/>
                          <a:ea typeface="Times New Roman" panose="02020603050405020304" pitchFamily="18" charset="0"/>
                        </a:rPr>
                        <m:t>(</m:t>
                      </m:r>
                      <m:r>
                        <a:rPr lang="en-US" sz="3000" b="1" i="1" smtClean="0">
                          <a:latin typeface="Cambria Math" panose="02040503050406030204" pitchFamily="18" charset="0"/>
                          <a:ea typeface="Times New Roman" panose="02020603050405020304" pitchFamily="18" charset="0"/>
                        </a:rPr>
                        <m:t>𝒙</m:t>
                      </m:r>
                      <m:r>
                        <a:rPr lang="en-US" sz="3000" b="1" i="1" smtClean="0">
                          <a:latin typeface="Cambria Math" panose="02040503050406030204" pitchFamily="18" charset="0"/>
                          <a:ea typeface="Times New Roman" panose="02020603050405020304" pitchFamily="18" charset="0"/>
                        </a:rPr>
                        <m:t>)=</m:t>
                      </m:r>
                      <m:sSup>
                        <m:sSupPr>
                          <m:ctrlPr>
                            <a:rPr lang="en-US" sz="3000" b="1" i="1">
                              <a:latin typeface="Cambria Math"/>
                              <a:ea typeface="Times New Roman" panose="02020603050405020304" pitchFamily="18" charset="0"/>
                            </a:rPr>
                          </m:ctrlPr>
                        </m:sSupPr>
                        <m:e>
                          <m:r>
                            <a:rPr lang="en-US" sz="3000" b="1" i="1">
                              <a:latin typeface="Cambria Math" panose="02040503050406030204" pitchFamily="18" charset="0"/>
                              <a:ea typeface="Times New Roman" panose="02020603050405020304" pitchFamily="18" charset="0"/>
                            </a:rPr>
                            <m:t>𝒙</m:t>
                          </m:r>
                        </m:e>
                        <m:sup>
                          <m:r>
                            <a:rPr lang="en-US" sz="3000" b="1" i="1">
                              <a:latin typeface="Cambria Math" panose="02040503050406030204" pitchFamily="18" charset="0"/>
                              <a:ea typeface="Times New Roman" panose="02020603050405020304" pitchFamily="18" charset="0"/>
                            </a:rPr>
                            <m:t>𝟑</m:t>
                          </m:r>
                        </m:sup>
                      </m:sSup>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𝒂</m:t>
                      </m:r>
                      <m:sSup>
                        <m:sSupPr>
                          <m:ctrlPr>
                            <a:rPr lang="en-US" sz="3000" b="1" i="1">
                              <a:latin typeface="Cambria Math"/>
                              <a:ea typeface="Times New Roman" panose="02020603050405020304" pitchFamily="18" charset="0"/>
                            </a:rPr>
                          </m:ctrlPr>
                        </m:sSupPr>
                        <m:e>
                          <m:r>
                            <a:rPr lang="en-US" sz="3000" b="1" i="1">
                              <a:latin typeface="Cambria Math" panose="02040503050406030204" pitchFamily="18" charset="0"/>
                              <a:ea typeface="Times New Roman" panose="02020603050405020304" pitchFamily="18" charset="0"/>
                            </a:rPr>
                            <m:t>𝒙</m:t>
                          </m:r>
                        </m:e>
                        <m:sup>
                          <m:r>
                            <a:rPr lang="en-US" sz="3000" b="1" i="1">
                              <a:latin typeface="Cambria Math" panose="02040503050406030204" pitchFamily="18" charset="0"/>
                              <a:ea typeface="Times New Roman" panose="02020603050405020304" pitchFamily="18" charset="0"/>
                            </a:rPr>
                            <m:t>𝟐</m:t>
                          </m:r>
                        </m:sup>
                      </m:sSup>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𝒃𝒙</m:t>
                      </m:r>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𝒄</m:t>
                      </m:r>
                      <m:r>
                        <m:rPr>
                          <m:nor/>
                        </m:rPr>
                        <a:rPr lang="en-US" sz="30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ó đồ </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th</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ị </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l</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à </m:t>
                      </m:r>
                      <m:d>
                        <m:dPr>
                          <m:ctrlPr>
                            <a:rPr lang="en-US" sz="3000" b="1" i="1">
                              <a:latin typeface="Cambria Math"/>
                              <a:ea typeface="Times New Roman" panose="02020603050405020304" pitchFamily="18" charset="0"/>
                            </a:rPr>
                          </m:ctrlPr>
                        </m:dPr>
                        <m:e>
                          <m:r>
                            <a:rPr lang="en-US" sz="3000" b="1" i="1">
                              <a:latin typeface="Cambria Math" panose="02040503050406030204" pitchFamily="18" charset="0"/>
                              <a:ea typeface="Times New Roman" panose="02020603050405020304" pitchFamily="18" charset="0"/>
                            </a:rPr>
                            <m:t>𝑪</m:t>
                          </m:r>
                        </m:e>
                      </m:d>
                      <m:r>
                        <m:rPr>
                          <m:nor/>
                        </m:rPr>
                        <a:rPr lang="en-US" sz="3000" b="1" dirty="0">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30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3000" b="1" dirty="0">
                    <a:latin typeface="Times New Roman" panose="02020603050405020304" pitchFamily="18" charset="0"/>
                    <a:ea typeface="Times New Roman" panose="02020603050405020304" pitchFamily="18" charset="0"/>
                    <a:cs typeface="Times New Roman" panose="02020603050405020304" pitchFamily="18" charset="0"/>
                  </a:rPr>
                  <a:t>Vì </a:t>
                </a:r>
                <a14:m>
                  <m:oMath xmlns:m="http://schemas.openxmlformats.org/officeDocument/2006/math">
                    <m:d>
                      <m:dPr>
                        <m:ctrlPr>
                          <a:rPr lang="en-US" sz="3000" b="1" i="1">
                            <a:latin typeface="Cambria Math"/>
                            <a:ea typeface="Times New Roman" panose="02020603050405020304" pitchFamily="18" charset="0"/>
                          </a:rPr>
                        </m:ctrlPr>
                      </m:dPr>
                      <m:e>
                        <m:r>
                          <a:rPr lang="en-US" sz="3000" b="1" i="1">
                            <a:latin typeface="Cambria Math" panose="02040503050406030204" pitchFamily="18" charset="0"/>
                            <a:ea typeface="Times New Roman" panose="02020603050405020304" pitchFamily="18" charset="0"/>
                          </a:rPr>
                          <m:t>𝑪</m:t>
                        </m:r>
                      </m:e>
                    </m:d>
                  </m:oMath>
                </a14:m>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1" i="1">
                        <a:latin typeface="Cambria Math" panose="02040503050406030204" pitchFamily="18" charset="0"/>
                        <a:ea typeface="Times New Roman" panose="02020603050405020304" pitchFamily="18" charset="0"/>
                      </a:rPr>
                      <m:t>𝑶𝒙</m:t>
                    </m:r>
                  </m:oMath>
                </a14:m>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gốc</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tọa</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a:t>
                </a:r>
              </a:p>
              <a:p>
                <a14:m>
                  <m:oMath xmlns:m="http://schemas.openxmlformats.org/officeDocument/2006/math">
                    <m:d>
                      <m:dPr>
                        <m:begChr m:val="{"/>
                        <m:endChr m:val=""/>
                        <m:ctrlPr>
                          <a:rPr lang="en-US" sz="3000" b="1" i="1">
                            <a:latin typeface="Cambria Math"/>
                            <a:ea typeface="Times New Roman" panose="02020603050405020304" pitchFamily="18" charset="0"/>
                          </a:rPr>
                        </m:ctrlPr>
                      </m:dPr>
                      <m:e>
                        <m:eqArr>
                          <m:eqArrPr>
                            <m:ctrlPr>
                              <a:rPr lang="en-US" sz="3000" b="1" i="1">
                                <a:latin typeface="Cambria Math"/>
                                <a:ea typeface="Times New Roman" panose="02020603050405020304" pitchFamily="18" charset="0"/>
                              </a:rPr>
                            </m:ctrlPr>
                          </m:eqArrPr>
                          <m:e>
                            <m:r>
                              <a:rPr lang="en-US" sz="3000" b="1" i="1">
                                <a:latin typeface="Cambria Math" panose="02040503050406030204" pitchFamily="18" charset="0"/>
                                <a:ea typeface="Times New Roman" panose="02020603050405020304" pitchFamily="18" charset="0"/>
                              </a:rPr>
                              <m:t>&amp;</m:t>
                            </m:r>
                            <m:r>
                              <a:rPr lang="en-US" sz="3000" b="1" i="1">
                                <a:latin typeface="Cambria Math" panose="02040503050406030204" pitchFamily="18" charset="0"/>
                                <a:ea typeface="Times New Roman" panose="02020603050405020304" pitchFamily="18" charset="0"/>
                              </a:rPr>
                              <m:t>𝒇</m:t>
                            </m:r>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𝒙</m:t>
                            </m:r>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𝟎</m:t>
                            </m:r>
                          </m:e>
                          <m:e>
                            <m:r>
                              <a:rPr lang="en-US" sz="3000" b="1" i="1">
                                <a:latin typeface="Cambria Math" panose="02040503050406030204" pitchFamily="18" charset="0"/>
                                <a:ea typeface="Times New Roman" panose="02020603050405020304" pitchFamily="18" charset="0"/>
                              </a:rPr>
                              <m:t>&amp;</m:t>
                            </m:r>
                            <m:sSup>
                              <m:sSupPr>
                                <m:ctrlPr>
                                  <a:rPr lang="en-US" sz="3000" b="1" i="1">
                                    <a:latin typeface="Cambria Math"/>
                                    <a:ea typeface="Times New Roman" panose="02020603050405020304" pitchFamily="18" charset="0"/>
                                  </a:rPr>
                                </m:ctrlPr>
                              </m:sSupPr>
                              <m:e>
                                <m:r>
                                  <a:rPr lang="en-US" sz="3000" b="1" i="1">
                                    <a:latin typeface="Cambria Math" panose="02040503050406030204" pitchFamily="18" charset="0"/>
                                    <a:ea typeface="Times New Roman" panose="02020603050405020304" pitchFamily="18" charset="0"/>
                                  </a:rPr>
                                  <m:t>𝒇</m:t>
                                </m:r>
                              </m:e>
                              <m:sup>
                                <m:r>
                                  <a:rPr lang="en-US" sz="3000" b="1" i="1">
                                    <a:latin typeface="Cambria Math" panose="02040503050406030204" pitchFamily="18" charset="0"/>
                                    <a:ea typeface="Times New Roman" panose="02020603050405020304" pitchFamily="18" charset="0"/>
                                  </a:rPr>
                                  <m:t>′</m:t>
                                </m:r>
                              </m:sup>
                            </m:sSup>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𝒙</m:t>
                            </m:r>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𝟎</m:t>
                            </m:r>
                          </m:e>
                        </m:eqArr>
                      </m:e>
                    </m:d>
                    <m:r>
                      <a:rPr lang="en-US" sz="3000" b="1" i="1">
                        <a:latin typeface="Cambria Math" panose="02040503050406030204" pitchFamily="18" charset="0"/>
                        <a:ea typeface="Times New Roman" panose="02020603050405020304" pitchFamily="18" charset="0"/>
                      </a:rPr>
                      <m:t>⇔</m:t>
                    </m:r>
                    <m:d>
                      <m:dPr>
                        <m:begChr m:val="{"/>
                        <m:endChr m:val=""/>
                        <m:ctrlPr>
                          <a:rPr lang="en-US" sz="3000" b="1" i="1">
                            <a:latin typeface="Cambria Math"/>
                            <a:ea typeface="Times New Roman" panose="02020603050405020304" pitchFamily="18" charset="0"/>
                          </a:rPr>
                        </m:ctrlPr>
                      </m:dPr>
                      <m:e>
                        <m:eqArr>
                          <m:eqArrPr>
                            <m:ctrlPr>
                              <a:rPr lang="en-US" sz="3000" b="1" i="1">
                                <a:latin typeface="Cambria Math"/>
                                <a:ea typeface="Times New Roman" panose="02020603050405020304" pitchFamily="18" charset="0"/>
                              </a:rPr>
                            </m:ctrlPr>
                          </m:eqArrPr>
                          <m:e>
                            <m:r>
                              <a:rPr lang="en-US" sz="3000" b="1" i="1">
                                <a:latin typeface="Cambria Math" panose="02040503050406030204" pitchFamily="18" charset="0"/>
                                <a:ea typeface="Times New Roman" panose="02020603050405020304" pitchFamily="18" charset="0"/>
                              </a:rPr>
                              <m:t>&amp;</m:t>
                            </m:r>
                            <m:r>
                              <a:rPr lang="en-US" sz="3000" b="1" i="1">
                                <a:latin typeface="Cambria Math" panose="02040503050406030204" pitchFamily="18" charset="0"/>
                                <a:ea typeface="Times New Roman" panose="02020603050405020304" pitchFamily="18" charset="0"/>
                              </a:rPr>
                              <m:t>𝒄</m:t>
                            </m:r>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𝟎</m:t>
                            </m:r>
                          </m:e>
                          <m:e>
                            <m:r>
                              <a:rPr lang="en-US" sz="3000" b="1" i="1">
                                <a:latin typeface="Cambria Math" panose="02040503050406030204" pitchFamily="18" charset="0"/>
                                <a:ea typeface="Times New Roman" panose="02020603050405020304" pitchFamily="18" charset="0"/>
                              </a:rPr>
                              <m:t>&amp;</m:t>
                            </m:r>
                            <m:r>
                              <a:rPr lang="en-US" sz="3000" b="1" i="1">
                                <a:latin typeface="Cambria Math" panose="02040503050406030204" pitchFamily="18" charset="0"/>
                                <a:ea typeface="Times New Roman" panose="02020603050405020304" pitchFamily="18" charset="0"/>
                              </a:rPr>
                              <m:t>𝒃</m:t>
                            </m:r>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𝟎</m:t>
                            </m:r>
                          </m:e>
                        </m:eqArr>
                      </m:e>
                    </m:d>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𝒇</m:t>
                    </m:r>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𝒙</m:t>
                    </m:r>
                  </m:oMath>
                </a14:m>
                <a:r>
                  <a:rPr lang="en-US" sz="3000" b="1" dirty="0" smtClean="0">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sSup>
                      <m:sSupPr>
                        <m:ctrlPr>
                          <a:rPr lang="en-US" sz="3000" b="1" i="1">
                            <a:latin typeface="Cambria Math"/>
                            <a:ea typeface="Times New Roman" panose="02020603050405020304" pitchFamily="18" charset="0"/>
                          </a:rPr>
                        </m:ctrlPr>
                      </m:sSupPr>
                      <m:e>
                        <m:r>
                          <a:rPr lang="en-US" sz="3000" b="1" i="1">
                            <a:latin typeface="Cambria Math" panose="02040503050406030204" pitchFamily="18" charset="0"/>
                            <a:ea typeface="Times New Roman" panose="02020603050405020304" pitchFamily="18" charset="0"/>
                          </a:rPr>
                          <m:t>𝒙</m:t>
                        </m:r>
                      </m:e>
                      <m:sup>
                        <m:r>
                          <a:rPr lang="en-US" sz="3000" b="1" i="1">
                            <a:latin typeface="Cambria Math" panose="02040503050406030204" pitchFamily="18" charset="0"/>
                            <a:ea typeface="Times New Roman" panose="02020603050405020304" pitchFamily="18" charset="0"/>
                          </a:rPr>
                          <m:t>𝟑</m:t>
                        </m:r>
                      </m:sup>
                    </m:sSup>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𝒂</m:t>
                    </m:r>
                    <m:sSup>
                      <m:sSupPr>
                        <m:ctrlPr>
                          <a:rPr lang="en-US" sz="3000" b="1" i="1">
                            <a:latin typeface="Cambria Math"/>
                            <a:ea typeface="Times New Roman" panose="02020603050405020304" pitchFamily="18" charset="0"/>
                          </a:rPr>
                        </m:ctrlPr>
                      </m:sSupPr>
                      <m:e>
                        <m:r>
                          <a:rPr lang="en-US" sz="3000" b="1" i="1">
                            <a:latin typeface="Cambria Math" panose="02040503050406030204" pitchFamily="18" charset="0"/>
                            <a:ea typeface="Times New Roman" panose="02020603050405020304" pitchFamily="18" charset="0"/>
                          </a:rPr>
                          <m:t>𝒙</m:t>
                        </m:r>
                      </m:e>
                      <m:sup>
                        <m:r>
                          <a:rPr lang="en-US" sz="3000" b="1" i="1">
                            <a:latin typeface="Cambria Math" panose="02040503050406030204" pitchFamily="18" charset="0"/>
                            <a:ea typeface="Times New Roman" panose="02020603050405020304" pitchFamily="18" charset="0"/>
                          </a:rPr>
                          <m:t>𝟐</m:t>
                        </m:r>
                      </m:sup>
                    </m:sSup>
                  </m:oMath>
                </a14:m>
                <a:r>
                  <a:rPr lang="en-US" sz="3000" b="1" dirty="0">
                    <a:latin typeface="Times New Roman" panose="02020603050405020304" pitchFamily="18" charset="0"/>
                    <a:ea typeface="Times New Roman" panose="02020603050405020304" pitchFamily="18" charset="0"/>
                    <a:cs typeface="Times New Roman" panose="02020603050405020304" pitchFamily="18" charset="0"/>
                  </a:rPr>
                  <a:t>.</a:t>
                </a:r>
              </a:p>
              <a:p>
                <a:r>
                  <a:rPr lang="en-US" sz="3000" b="1" dirty="0">
                    <a:latin typeface="Times New Roman" panose="02020603050405020304" pitchFamily="18" charset="0"/>
                    <a:ea typeface="Times New Roman" panose="02020603050405020304" pitchFamily="18" charset="0"/>
                    <a:cs typeface="Times New Roman" panose="02020603050405020304" pitchFamily="18" charset="0"/>
                  </a:rPr>
                  <a:t>Theo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000" b="1" i="1">
                            <a:latin typeface="Cambria Math"/>
                            <a:ea typeface="Times New Roman" panose="02020603050405020304" pitchFamily="18" charset="0"/>
                          </a:rPr>
                        </m:ctrlPr>
                      </m:dPr>
                      <m:e>
                        <m:r>
                          <a:rPr lang="en-US" sz="3000" b="1" i="1">
                            <a:latin typeface="Cambria Math" panose="02040503050406030204" pitchFamily="18" charset="0"/>
                            <a:ea typeface="Times New Roman" panose="02020603050405020304" pitchFamily="18" charset="0"/>
                          </a:rPr>
                          <m:t>𝑪</m:t>
                        </m:r>
                      </m:e>
                    </m:d>
                  </m:oMath>
                </a14:m>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cắt</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thẳng</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1" i="1">
                        <a:latin typeface="Cambria Math" panose="02040503050406030204" pitchFamily="18" charset="0"/>
                        <a:ea typeface="Times New Roman" panose="02020603050405020304" pitchFamily="18" charset="0"/>
                      </a:rPr>
                      <m:t>𝒙</m:t>
                    </m:r>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𝟏</m:t>
                    </m:r>
                  </m:oMath>
                </a14:m>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tung</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1" i="1">
                        <a:latin typeface="Cambria Math" panose="02040503050406030204" pitchFamily="18" charset="0"/>
                        <a:ea typeface="Times New Roman" panose="02020603050405020304" pitchFamily="18" charset="0"/>
                      </a:rPr>
                      <m:t>𝟑</m:t>
                    </m:r>
                  </m:oMath>
                </a14:m>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ra</a:t>
                </a:r>
                <a14:m>
                  <m:oMath xmlns:m="http://schemas.openxmlformats.org/officeDocument/2006/math">
                    <m:r>
                      <a:rPr lang="en-US" sz="3000" b="1" i="0" smtClean="0">
                        <a:latin typeface="Cambria Math"/>
                        <a:ea typeface="Times New Roman" panose="02020603050405020304" pitchFamily="18" charset="0"/>
                      </a:rPr>
                      <m:t> </m:t>
                    </m:r>
                    <m:r>
                      <a:rPr lang="en-US" sz="3000" b="1" i="1">
                        <a:latin typeface="Cambria Math" panose="02040503050406030204" pitchFamily="18" charset="0"/>
                        <a:ea typeface="Times New Roman" panose="02020603050405020304" pitchFamily="18" charset="0"/>
                      </a:rPr>
                      <m:t>𝒇</m:t>
                    </m:r>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𝟏</m:t>
                    </m:r>
                    <m:r>
                      <a:rPr lang="en-US" sz="3000" b="1" i="1">
                        <a:latin typeface="Cambria Math" panose="02040503050406030204" pitchFamily="18" charset="0"/>
                        <a:ea typeface="Times New Roman" panose="02020603050405020304" pitchFamily="18" charset="0"/>
                      </a:rPr>
                      <m:t>)=</m:t>
                    </m:r>
                  </m:oMath>
                </a14:m>
                <a:r>
                  <a:rPr lang="en-US" sz="3000" b="1" dirty="0" smtClean="0">
                    <a:latin typeface="Times New Roman" panose="02020603050405020304" pitchFamily="18" charset="0"/>
                    <a:ea typeface="Times New Roman" panose="02020603050405020304" pitchFamily="18" charset="0"/>
                    <a:cs typeface="Times New Roman" panose="02020603050405020304" pitchFamily="18" charset="0"/>
                  </a:rPr>
                  <a:t>3</a:t>
                </a:r>
                <a14:m>
                  <m:oMath xmlns:m="http://schemas.openxmlformats.org/officeDocument/2006/math">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𝟏</m:t>
                    </m:r>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𝒂</m:t>
                    </m:r>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𝟑</m:t>
                    </m:r>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𝒂</m:t>
                    </m:r>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𝟐</m:t>
                    </m:r>
                  </m:oMath>
                </a14:m>
                <a:r>
                  <a:rPr lang="en-US" sz="3000" b="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3000" b="1" dirty="0" err="1" smtClean="0">
                    <a:latin typeface="Times New Roman" panose="02020603050405020304" pitchFamily="18" charset="0"/>
                    <a:ea typeface="Times New Roman" panose="02020603050405020304" pitchFamily="18" charset="0"/>
                    <a:cs typeface="Times New Roman" panose="02020603050405020304" pitchFamily="18" charset="0"/>
                  </a:rPr>
                  <a:t>Vậy</a:t>
                </a:r>
                <a:r>
                  <a:rPr lang="en-US" sz="3000" b="1" dirty="0" smtClean="0">
                    <a:latin typeface="Times New Roman" panose="02020603050405020304" pitchFamily="18" charset="0"/>
                    <a:ea typeface="Times New Roman" panose="02020603050405020304" pitchFamily="18" charset="0"/>
                    <a:cs typeface="Times New Roman" panose="02020603050405020304" pitchFamily="18" charset="0"/>
                  </a:rPr>
                  <a:t>  a=2,b=c=0</a:t>
                </a:r>
                <a:endParaRPr lang="en-US" sz="3000"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3000"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3000"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3000"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3000"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3000" dirty="0"/>
              </a:p>
            </p:txBody>
          </p:sp>
        </mc:Choice>
        <mc:Fallback xmlns="">
          <p:sp>
            <p:nvSpPr>
              <p:cNvPr id="3" name="Rectangle 2">
                <a:extLst>
                  <a:ext uri="{FF2B5EF4-FFF2-40B4-BE49-F238E27FC236}">
                    <a16:creationId xmlns:a16="http://schemas.microsoft.com/office/drawing/2014/main" xmlns="" xmlns:a14="http://schemas.microsoft.com/office/drawing/2010/main" id="{85192ABA-2F08-41BC-A288-89DC66E55C7F}"/>
                  </a:ext>
                </a:extLst>
              </p:cNvPr>
              <p:cNvSpPr>
                <a:spLocks noRot="1" noChangeAspect="1" noMove="1" noResize="1" noEditPoints="1" noAdjustHandles="1" noChangeArrowheads="1" noChangeShapeType="1" noTextEdit="1"/>
              </p:cNvSpPr>
              <p:nvPr/>
            </p:nvSpPr>
            <p:spPr>
              <a:xfrm>
                <a:off x="382320" y="3625345"/>
                <a:ext cx="11591315" cy="5130753"/>
              </a:xfrm>
              <a:prstGeom prst="rect">
                <a:avLst/>
              </a:prstGeom>
              <a:blipFill rotWithShape="1">
                <a:blip r:embed="rId8"/>
                <a:stretch>
                  <a:fillRect l="-1631"/>
                </a:stretch>
              </a:blipFill>
            </p:spPr>
            <p:txBody>
              <a:bodyPr/>
              <a:lstStyle/>
              <a:p>
                <a:r>
                  <a:rPr lang="en-US">
                    <a:noFill/>
                  </a:rPr>
                  <a:t> </a:t>
                </a:r>
              </a:p>
            </p:txBody>
          </p:sp>
        </mc:Fallback>
      </mc:AlternateContent>
      <p:sp>
        <p:nvSpPr>
          <p:cNvPr id="50" name="Oval 49">
            <a:extLst>
              <a:ext uri="{FF2B5EF4-FFF2-40B4-BE49-F238E27FC236}">
                <a16:creationId xmlns="" xmlns:a16="http://schemas.microsoft.com/office/drawing/2014/main" id="{0BD9A65A-198A-4874-9617-4BFDF6EC9E25}"/>
              </a:ext>
            </a:extLst>
          </p:cNvPr>
          <p:cNvSpPr/>
          <p:nvPr/>
        </p:nvSpPr>
        <p:spPr>
          <a:xfrm>
            <a:off x="6362665" y="1866900"/>
            <a:ext cx="423338" cy="606940"/>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en-US" sz="3000" b="1" dirty="0">
                <a:latin typeface="+mj-lt"/>
                <a:ea typeface="Tahoma" pitchFamily="34" charset="0"/>
                <a:cs typeface="Tahoma" pitchFamily="34" charset="0"/>
              </a:rPr>
              <a:t>B</a:t>
            </a:r>
            <a:endParaRPr lang="en-US" sz="3000" dirty="0">
              <a:latin typeface="+mj-lt"/>
            </a:endParaRPr>
          </a:p>
        </p:txBody>
      </p:sp>
    </p:spTree>
    <p:extLst>
      <p:ext uri="{BB962C8B-B14F-4D97-AF65-F5344CB8AC3E}">
        <p14:creationId xmlns:p14="http://schemas.microsoft.com/office/powerpoint/2010/main" val="140498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500"/>
                                        <p:tgtEl>
                                          <p:spTgt spid="46"/>
                                        </p:tgtEl>
                                      </p:cBhvr>
                                    </p:animEffect>
                                  </p:childTnLst>
                                </p:cTn>
                              </p:par>
                              <p:par>
                                <p:cTn id="11" presetID="22" presetClass="entr" presetSubtype="8"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par>
                                <p:cTn id="14" presetID="22" presetClass="entr" presetSubtype="8"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left)">
                                      <p:cBhvr>
                                        <p:cTn id="16" dur="500"/>
                                        <p:tgtEl>
                                          <p:spTgt spid="6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left)">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wipe(left)">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left)">
                                      <p:cBhvr>
                                        <p:cTn id="31" dur="500"/>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wipe(left)">
                                      <p:cBhvr>
                                        <p:cTn id="36" dur="5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wipe(left)">
                                      <p:cBhvr>
                                        <p:cTn id="41" dur="5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left)">
                                      <p:cBhvr>
                                        <p:cTn id="46" dur="500"/>
                                        <p:tgtEl>
                                          <p:spTgt spid="5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left)">
                                      <p:cBhvr>
                                        <p:cTn id="4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47057" y="2653531"/>
            <a:ext cx="11834900" cy="4013969"/>
            <a:chOff x="184495" y="3636270"/>
            <a:chExt cx="11834900" cy="4481563"/>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 name="Group 5"/>
            <p:cNvGrpSpPr/>
            <p:nvPr/>
          </p:nvGrpSpPr>
          <p:grpSpPr>
            <a:xfrm>
              <a:off x="203200" y="3636270"/>
              <a:ext cx="2342698" cy="618534"/>
              <a:chOff x="1275608" y="6239450"/>
              <a:chExt cx="4592537" cy="1123848"/>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12384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8" y="-23839"/>
            <a:ext cx="11930979" cy="1487084"/>
            <a:chOff x="534987" y="1754208"/>
            <a:chExt cx="23389042" cy="2494106"/>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328130" y="1653394"/>
                  <a:ext cx="2690581"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en-US" sz="3000" dirty="0" smtClean="0">
                      <a:solidFill>
                        <a:schemeClr val="bg1"/>
                      </a:solidFill>
                      <a:latin typeface="Tahoma" pitchFamily="34" charset="0"/>
                      <a:cs typeface="Tahoma" pitchFamily="34" charset="0"/>
                    </a:rPr>
                    <a:t>11</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352316" y="1754208"/>
                  <a:ext cx="20571713" cy="24941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ctr" fontAlgn="base">
                    <a:buClr>
                      <a:srgbClr val="0000FF"/>
                    </a:buClr>
                    <a:tabLst>
                      <a:tab pos="629826" algn="l"/>
                    </a:tabLs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Gọi </a:t>
                  </a:r>
                  <a14:m>
                    <m:oMath xmlns:m="http://schemas.openxmlformats.org/officeDocument/2006/math">
                      <m:d>
                        <m:dPr>
                          <m:ctrlPr>
                            <a:rPr lang="en-US" sz="2800" b="1" i="1">
                              <a:latin typeface="Cambria Math"/>
                              <a:ea typeface="Times New Roman" panose="02020603050405020304" pitchFamily="18" charset="0"/>
                            </a:rPr>
                          </m:ctrlPr>
                        </m:dPr>
                        <m:e>
                          <m:sSub>
                            <m:sSubPr>
                              <m:ctrlPr>
                                <a:rPr lang="en-US" sz="2800" b="1" i="1">
                                  <a:latin typeface="Cambria Math"/>
                                  <a:ea typeface="Times New Roman" panose="02020603050405020304" pitchFamily="18" charset="0"/>
                                </a:rPr>
                              </m:ctrlPr>
                            </m:sSubPr>
                            <m:e>
                              <m:r>
                                <a:rPr lang="en-US" sz="2800" b="1" i="1">
                                  <a:latin typeface="Cambria Math" panose="02040503050406030204" pitchFamily="18" charset="0"/>
                                  <a:ea typeface="Times New Roman" panose="02020603050405020304" pitchFamily="18" charset="0"/>
                                </a:rPr>
                                <m:t>𝑪</m:t>
                              </m:r>
                            </m:e>
                            <m:sub>
                              <m:r>
                                <a:rPr lang="en-US" sz="2800" b="1" i="1">
                                  <a:latin typeface="Cambria Math" panose="02040503050406030204" pitchFamily="18" charset="0"/>
                                  <a:ea typeface="Times New Roman" panose="02020603050405020304" pitchFamily="18" charset="0"/>
                                </a:rPr>
                                <m:t>𝒎</m:t>
                              </m:r>
                            </m:sub>
                          </m:sSub>
                        </m:e>
                      </m:d>
                    </m:oMath>
                  </a14:m>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b="1" i="1">
                          <a:latin typeface="Cambria Math" panose="02040503050406030204" pitchFamily="18" charset="0"/>
                          <a:ea typeface="Times New Roman" panose="02020603050405020304" pitchFamily="18" charset="0"/>
                        </a:rPr>
                        <m:t>𝒚</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𝟐</m:t>
                      </m:r>
                      <m:sSup>
                        <m:sSupPr>
                          <m:ctrlPr>
                            <a:rPr lang="en-US" sz="2800" b="1" i="1">
                              <a:latin typeface="Cambria Math"/>
                              <a:ea typeface="Times New Roman" panose="02020603050405020304" pitchFamily="18" charset="0"/>
                            </a:rPr>
                          </m:ctrlPr>
                        </m:sSupPr>
                        <m:e>
                          <m:r>
                            <a:rPr lang="en-US" sz="2800" b="1" i="1">
                              <a:latin typeface="Cambria Math" panose="02040503050406030204" pitchFamily="18" charset="0"/>
                              <a:ea typeface="Times New Roman" panose="02020603050405020304" pitchFamily="18" charset="0"/>
                            </a:rPr>
                            <m:t>𝒙</m:t>
                          </m:r>
                        </m:e>
                        <m:sup>
                          <m:r>
                            <a:rPr lang="en-US" sz="2800" b="1" i="1">
                              <a:latin typeface="Cambria Math" panose="02040503050406030204" pitchFamily="18" charset="0"/>
                              <a:ea typeface="Times New Roman" panose="02020603050405020304" pitchFamily="18" charset="0"/>
                            </a:rPr>
                            <m:t>𝟑</m:t>
                          </m:r>
                        </m:sup>
                      </m:sSup>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𝟑</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𝒎</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r>
                        <a:rPr lang="en-US" sz="2800" b="1" i="1">
                          <a:latin typeface="Cambria Math" panose="02040503050406030204" pitchFamily="18" charset="0"/>
                          <a:ea typeface="Times New Roman" panose="02020603050405020304" pitchFamily="18" charset="0"/>
                        </a:rPr>
                        <m:t>)</m:t>
                      </m:r>
                      <m:sSup>
                        <m:sSupPr>
                          <m:ctrlPr>
                            <a:rPr lang="en-US" sz="2800" b="1" i="1">
                              <a:latin typeface="Cambria Math"/>
                              <a:ea typeface="Times New Roman" panose="02020603050405020304" pitchFamily="18" charset="0"/>
                            </a:rPr>
                          </m:ctrlPr>
                        </m:sSupPr>
                        <m:e>
                          <m:r>
                            <a:rPr lang="en-US" sz="2800" b="1" i="1">
                              <a:latin typeface="Cambria Math" panose="02040503050406030204" pitchFamily="18" charset="0"/>
                              <a:ea typeface="Times New Roman" panose="02020603050405020304" pitchFamily="18" charset="0"/>
                            </a:rPr>
                            <m:t>𝒙</m:t>
                          </m:r>
                        </m:e>
                        <m:sup>
                          <m:r>
                            <a:rPr lang="en-US" sz="2800" b="1" i="1">
                              <a:latin typeface="Cambria Math" panose="02040503050406030204" pitchFamily="18" charset="0"/>
                              <a:ea typeface="Times New Roman" panose="02020603050405020304" pitchFamily="18" charset="0"/>
                            </a:rPr>
                            <m:t>𝟐</m:t>
                          </m:r>
                        </m:sup>
                      </m:sSup>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𝒎𝒙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𝒎</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oMath>
                  </a14:m>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𝒅</m:t>
                          </m:r>
                        </m:e>
                      </m:d>
                    </m:oMath>
                  </a14:m>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b="1" i="1">
                              <a:latin typeface="Cambria Math"/>
                              <a:ea typeface="Times New Roman" panose="02020603050405020304" pitchFamily="18" charset="0"/>
                            </a:rPr>
                          </m:ctrlPr>
                        </m:dPr>
                        <m:e>
                          <m:sSub>
                            <m:sSubPr>
                              <m:ctrlPr>
                                <a:rPr lang="en-US" sz="2800" b="1" i="1">
                                  <a:latin typeface="Cambria Math"/>
                                  <a:ea typeface="Times New Roman" panose="02020603050405020304" pitchFamily="18" charset="0"/>
                                </a:rPr>
                              </m:ctrlPr>
                            </m:sSubPr>
                            <m:e>
                              <m:r>
                                <a:rPr lang="en-US" sz="2800" b="1" i="1">
                                  <a:latin typeface="Cambria Math" panose="02040503050406030204" pitchFamily="18" charset="0"/>
                                  <a:ea typeface="Times New Roman" panose="02020603050405020304" pitchFamily="18" charset="0"/>
                                </a:rPr>
                                <m:t>𝑪</m:t>
                              </m:r>
                            </m:e>
                            <m:sub>
                              <m:r>
                                <a:rPr lang="en-US" sz="2800" b="1" i="1">
                                  <a:latin typeface="Cambria Math" panose="02040503050406030204" pitchFamily="18" charset="0"/>
                                  <a:ea typeface="Times New Roman" panose="02020603050405020304" pitchFamily="18" charset="0"/>
                                </a:rPr>
                                <m:t>𝒎</m:t>
                              </m:r>
                            </m:sub>
                          </m:sSub>
                        </m:e>
                      </m:d>
                    </m:oMath>
                  </a14:m>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hoành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oMath>
                  </a14:m>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b="1" i="1">
                          <a:latin typeface="Cambria Math" panose="02040503050406030204" pitchFamily="18" charset="0"/>
                          <a:ea typeface="Times New Roman" panose="02020603050405020304" pitchFamily="18" charset="0"/>
                        </a:rPr>
                        <m:t>𝒎</m:t>
                      </m:r>
                    </m:oMath>
                  </a14:m>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𝒅</m:t>
                          </m:r>
                        </m:e>
                      </m:d>
                    </m:oMath>
                  </a14:m>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b="1" i="1">
                          <a:latin typeface="Cambria Math" panose="02040503050406030204" pitchFamily="18" charset="0"/>
                          <a:ea typeface="Times New Roman" panose="02020603050405020304" pitchFamily="18" charset="0"/>
                        </a:rPr>
                        <m:t>𝑨</m:t>
                      </m:r>
                      <m:d>
                        <m:dPr>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𝟎</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𝟖</m:t>
                          </m:r>
                        </m:e>
                      </m:d>
                    </m:oMath>
                  </a14:m>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23" name="Rectangle 22"/>
                <p:cNvSpPr>
                  <a:spLocks noRot="1" noChangeAspect="1" noMove="1" noResize="1" noEditPoints="1" noAdjustHandles="1" noChangeArrowheads="1" noChangeShapeType="1" noTextEdit="1"/>
                </p:cNvSpPr>
                <p:nvPr/>
              </p:nvSpPr>
              <p:spPr>
                <a:xfrm>
                  <a:off x="3352316" y="1754208"/>
                  <a:ext cx="20571713" cy="2494106"/>
                </a:xfrm>
                <a:prstGeom prst="rect">
                  <a:avLst/>
                </a:prstGeom>
                <a:blipFill rotWithShape="1">
                  <a:blip r:embed="rId3"/>
                  <a:stretch>
                    <a:fillRect r="-697" b="-77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247182" y="1501340"/>
            <a:ext cx="11838141" cy="914405"/>
            <a:chOff x="247181" y="1501340"/>
            <a:chExt cx="11838141" cy="914405"/>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4" name="TextBox 53"/>
                  <p:cNvSpPr txBox="1"/>
                  <p:nvPr/>
                </p:nvSpPr>
                <p:spPr>
                  <a:xfrm>
                    <a:off x="6108332" y="1732392"/>
                    <a:ext cx="2280848" cy="5150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𝑚</m:t>
                          </m:r>
                          <m:r>
                            <a:rPr lang="en-US" sz="3000" b="0" i="1" smtClean="0">
                              <a:latin typeface="Cambria Math"/>
                            </a:rPr>
                            <m:t>=1</m:t>
                          </m:r>
                          <m:r>
                            <m:rPr>
                              <m:nor/>
                            </m:rPr>
                            <a:rPr lang="vi-VN" sz="3000" dirty="0"/>
                            <m:t>.</m:t>
                          </m:r>
                        </m:oMath>
                      </m:oMathPara>
                    </a14:m>
                    <a:endParaRPr lang="en-US" sz="3000" dirty="0"/>
                  </a:p>
                </p:txBody>
              </p:sp>
            </mc:Choice>
            <mc:Fallback xmlns="">
              <p:sp>
                <p:nvSpPr>
                  <p:cNvPr id="54" name="TextBox 53"/>
                  <p:cNvSpPr txBox="1">
                    <a:spLocks noRot="1" noChangeAspect="1" noMove="1" noResize="1" noEditPoints="1" noAdjustHandles="1" noChangeArrowheads="1" noChangeShapeType="1" noTextEdit="1"/>
                  </p:cNvSpPr>
                  <p:nvPr/>
                </p:nvSpPr>
                <p:spPr>
                  <a:xfrm>
                    <a:off x="6108332" y="1732392"/>
                    <a:ext cx="2280848" cy="515019"/>
                  </a:xfrm>
                  <a:prstGeom prst="rect">
                    <a:avLst/>
                  </a:prstGeom>
                  <a:blipFill rotWithShape="1">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8" name="TextBox 57"/>
                  <p:cNvSpPr txBox="1"/>
                  <p:nvPr/>
                </p:nvSpPr>
                <p:spPr>
                  <a:xfrm>
                    <a:off x="5978841" y="1767772"/>
                    <a:ext cx="2280848" cy="5150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𝑚</m:t>
                          </m:r>
                          <m:r>
                            <a:rPr lang="en-US" sz="3000" b="0" i="1" smtClean="0">
                              <a:latin typeface="Cambria Math"/>
                            </a:rPr>
                            <m:t>=2</m:t>
                          </m:r>
                          <m:r>
                            <m:rPr>
                              <m:nor/>
                            </m:rPr>
                            <a:rPr lang="vi-VN" sz="3000" dirty="0"/>
                            <m:t>.</m:t>
                          </m:r>
                        </m:oMath>
                      </m:oMathPara>
                    </a14:m>
                    <a:endParaRPr lang="en-US" sz="30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978841" y="1767772"/>
                    <a:ext cx="2280848" cy="515019"/>
                  </a:xfrm>
                  <a:prstGeom prst="rect">
                    <a:avLst/>
                  </a:prstGeom>
                  <a:blipFill rotWithShape="1">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48" name="TextBox 47"/>
                  <p:cNvSpPr txBox="1"/>
                  <p:nvPr/>
                </p:nvSpPr>
                <p:spPr>
                  <a:xfrm>
                    <a:off x="6123623" y="1753409"/>
                    <a:ext cx="2280848" cy="56741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𝑚</m:t>
                          </m:r>
                          <m:r>
                            <a:rPr lang="en-US" sz="3000" b="0" i="1" smtClean="0">
                              <a:latin typeface="Cambria Math"/>
                            </a:rPr>
                            <m:t>=3</m:t>
                          </m:r>
                          <m:r>
                            <m:rPr>
                              <m:nor/>
                            </m:rPr>
                            <a:rPr lang="vi-VN" sz="3000" dirty="0"/>
                            <m:t>.	</m:t>
                          </m:r>
                        </m:oMath>
                      </m:oMathPara>
                    </a14:m>
                    <a:endParaRPr lang="en-US" sz="30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123623" y="1753409"/>
                    <a:ext cx="2280848" cy="567415"/>
                  </a:xfrm>
                  <a:prstGeom prst="rect">
                    <a:avLst/>
                  </a:prstGeom>
                  <a:blipFill rotWithShape="1">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1" y="1501345"/>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2" name="TextBox 61"/>
                  <p:cNvSpPr txBox="1"/>
                  <p:nvPr/>
                </p:nvSpPr>
                <p:spPr>
                  <a:xfrm>
                    <a:off x="6078059" y="1779051"/>
                    <a:ext cx="2493487" cy="5150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𝑚</m:t>
                          </m:r>
                          <m:r>
                            <a:rPr lang="en-US" sz="3000" b="0" i="1" smtClean="0">
                              <a:latin typeface="Cambria Math"/>
                            </a:rPr>
                            <m:t>=0</m:t>
                          </m:r>
                          <m:r>
                            <m:rPr>
                              <m:nor/>
                            </m:rPr>
                            <a:rPr lang="vi-VN" sz="3000" dirty="0"/>
                            <m:t>.</m:t>
                          </m:r>
                        </m:oMath>
                      </m:oMathPara>
                    </a14:m>
                    <a:endParaRPr lang="en-US" sz="30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078059" y="1779051"/>
                    <a:ext cx="2493487" cy="515019"/>
                  </a:xfrm>
                  <a:prstGeom prst="rect">
                    <a:avLst/>
                  </a:prstGeom>
                  <a:blipFill rotWithShape="1">
                    <a:blip r:embed="rId7"/>
                    <a:stretch>
                      <a:fillRect/>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mc:AlternateContent xmlns:mc="http://schemas.openxmlformats.org/markup-compatibility/2006" xmlns:a14="http://schemas.microsoft.com/office/drawing/2010/main">
        <mc:Choice Requires="a14">
          <p:sp>
            <p:nvSpPr>
              <p:cNvPr id="11" name="Rectangle 10"/>
              <p:cNvSpPr/>
              <p:nvPr/>
            </p:nvSpPr>
            <p:spPr>
              <a:xfrm>
                <a:off x="165762" y="3207529"/>
                <a:ext cx="11266784" cy="1779451"/>
              </a:xfrm>
              <a:prstGeom prst="rect">
                <a:avLst/>
              </a:prstGeom>
            </p:spPr>
            <p:txBody>
              <a:bodyPr wrap="none" lIns="45711" tIns="22855" rIns="45711" bIns="22855">
                <a:spAutoFit/>
              </a:bodyPr>
              <a:lstStyle/>
              <a:p>
                <a:r>
                  <a:rPr lang="en-US" sz="2800" b="1" dirty="0">
                    <a:latin typeface="Times New Roman" panose="02020603050405020304" pitchFamily="18" charset="0"/>
                    <a:ea typeface="Times New Roman" panose="02020603050405020304" pitchFamily="18" charset="0"/>
                    <a:cs typeface="Times New Roman" panose="02020603050405020304" pitchFamily="18" charset="0"/>
                  </a:rPr>
                  <a:t>Ta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800" b="1" i="1">
                            <a:latin typeface="Cambria Math"/>
                            <a:ea typeface="Times New Roman" panose="02020603050405020304" pitchFamily="18" charset="0"/>
                          </a:rPr>
                        </m:ctrlPr>
                      </m:sSupPr>
                      <m:e>
                        <m:r>
                          <a:rPr lang="en-US" sz="2800" b="1" i="1">
                            <a:latin typeface="Cambria Math" panose="02040503050406030204" pitchFamily="18" charset="0"/>
                            <a:ea typeface="Times New Roman" panose="02020603050405020304" pitchFamily="18" charset="0"/>
                          </a:rPr>
                          <m:t>𝒚</m:t>
                        </m:r>
                      </m:e>
                      <m:sup>
                        <m:r>
                          <a:rPr lang="en-US" sz="2800" b="1" i="1">
                            <a:latin typeface="Cambria Math" panose="02040503050406030204" pitchFamily="18" charset="0"/>
                            <a:ea typeface="Times New Roman" panose="02020603050405020304" pitchFamily="18" charset="0"/>
                          </a:rPr>
                          <m:t>′</m:t>
                        </m:r>
                      </m:sup>
                    </m:sSup>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𝟔</m:t>
                    </m:r>
                    <m:sSup>
                      <m:sSupPr>
                        <m:ctrlPr>
                          <a:rPr lang="en-US" sz="2800" b="1" i="1">
                            <a:latin typeface="Cambria Math"/>
                            <a:ea typeface="Times New Roman" panose="02020603050405020304" pitchFamily="18" charset="0"/>
                          </a:rPr>
                        </m:ctrlPr>
                      </m:sSupPr>
                      <m:e>
                        <m:r>
                          <a:rPr lang="en-US" sz="2800" b="1" i="1">
                            <a:latin typeface="Cambria Math" panose="02040503050406030204" pitchFamily="18" charset="0"/>
                            <a:ea typeface="Times New Roman" panose="02020603050405020304" pitchFamily="18" charset="0"/>
                          </a:rPr>
                          <m:t>𝒙</m:t>
                        </m:r>
                      </m:e>
                      <m:sup>
                        <m:r>
                          <a:rPr lang="en-US" sz="2800" b="1" i="1">
                            <a:latin typeface="Cambria Math" panose="02040503050406030204" pitchFamily="18" charset="0"/>
                            <a:ea typeface="Times New Roman" panose="02020603050405020304" pitchFamily="18" charset="0"/>
                          </a:rPr>
                          <m:t>𝟐</m:t>
                        </m:r>
                      </m:sup>
                    </m:sSup>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𝟔</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𝒎</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𝒎</m:t>
                    </m:r>
                  </m:oMath>
                </a14:m>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𝒅</m:t>
                        </m:r>
                      </m:e>
                    </m:d>
                  </m:oMath>
                </a14:m>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p>
              <a:p>
                <a:pPr/>
                <a14:m>
                  <m:oMathPara xmlns:m="http://schemas.openxmlformats.org/officeDocument/2006/math">
                    <m:oMathParaPr>
                      <m:jc m:val="left"/>
                    </m:oMathParaPr>
                    <m:oMath xmlns:m="http://schemas.openxmlformats.org/officeDocument/2006/math">
                      <m:r>
                        <a:rPr lang="en-US" sz="2800" b="1" i="1">
                          <a:latin typeface="Cambria Math" panose="02040503050406030204" pitchFamily="18" charset="0"/>
                          <a:ea typeface="Times New Roman" panose="02020603050405020304" pitchFamily="18" charset="0"/>
                        </a:rPr>
                        <m:t>𝒚</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𝒚</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𝒚</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r>
                        <a:rPr lang="en-US" sz="2800" b="1" i="1">
                          <a:latin typeface="Cambria Math" panose="02040503050406030204" pitchFamily="18" charset="0"/>
                          <a:ea typeface="Times New Roman" panose="02020603050405020304" pitchFamily="18" charset="0"/>
                        </a:rPr>
                        <m:t>)=</m:t>
                      </m:r>
                      <m:d>
                        <m:dPr>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𝟏𝟐</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𝟕</m:t>
                          </m:r>
                          <m:r>
                            <a:rPr lang="en-US" sz="2800" b="1" i="1">
                              <a:latin typeface="Cambria Math" panose="02040503050406030204" pitchFamily="18" charset="0"/>
                              <a:ea typeface="Times New Roman" panose="02020603050405020304" pitchFamily="18" charset="0"/>
                            </a:rPr>
                            <m:t>𝒎</m:t>
                          </m:r>
                        </m:e>
                      </m:d>
                      <m:d>
                        <m:dPr>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e>
                      </m:d>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𝟑</m:t>
                      </m:r>
                      <m:r>
                        <a:rPr lang="en-US" sz="2800" b="1" i="1">
                          <a:latin typeface="Cambria Math" panose="02040503050406030204" pitchFamily="18" charset="0"/>
                          <a:ea typeface="Times New Roman" panose="02020603050405020304" pitchFamily="18" charset="0"/>
                        </a:rPr>
                        <m:t>𝒎</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𝟒</m:t>
                      </m:r>
                    </m:oMath>
                  </m:oMathPara>
                </a14:m>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𝒚</m:t>
                      </m:r>
                      <m:r>
                        <a:rPr lang="en-US" sz="2800" b="1" i="1">
                          <a:latin typeface="Cambria Math" panose="02040503050406030204" pitchFamily="18" charset="0"/>
                          <a:ea typeface="Times New Roman" panose="02020603050405020304" pitchFamily="18" charset="0"/>
                        </a:rPr>
                        <m:t>=</m:t>
                      </m:r>
                      <m:d>
                        <m:dPr>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𝟏𝟐</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𝟕</m:t>
                          </m:r>
                          <m:r>
                            <a:rPr lang="en-US" sz="2800" b="1" i="1">
                              <a:latin typeface="Cambria Math" panose="02040503050406030204" pitchFamily="18" charset="0"/>
                              <a:ea typeface="Times New Roman" panose="02020603050405020304" pitchFamily="18" charset="0"/>
                            </a:rPr>
                            <m:t>𝒎</m:t>
                          </m:r>
                        </m:e>
                      </m:d>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𝟒</m:t>
                      </m:r>
                      <m:r>
                        <a:rPr lang="en-US" sz="2800" b="1" i="1">
                          <a:latin typeface="Cambria Math" panose="02040503050406030204" pitchFamily="18" charset="0"/>
                          <a:ea typeface="Times New Roman" panose="02020603050405020304" pitchFamily="18" charset="0"/>
                        </a:rPr>
                        <m:t>𝒎</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𝟖</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14:m>
                  <m:oMath xmlns:m="http://schemas.openxmlformats.org/officeDocument/2006/math">
                    <m:r>
                      <a:rPr lang="en-US" sz="2800" b="1" i="1">
                        <a:latin typeface="Cambria Math" panose="02040503050406030204" pitchFamily="18" charset="0"/>
                        <a:ea typeface="Times New Roman" panose="02020603050405020304" pitchFamily="18" charset="0"/>
                      </a:rPr>
                      <m:t>𝑨</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𝟎</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𝟖</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𝒅</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𝟖</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𝟒</m:t>
                    </m:r>
                    <m:r>
                      <a:rPr lang="en-US" sz="2800" b="1" i="1">
                        <a:latin typeface="Cambria Math" panose="02040503050406030204" pitchFamily="18" charset="0"/>
                        <a:ea typeface="Times New Roman" panose="02020603050405020304" pitchFamily="18" charset="0"/>
                      </a:rPr>
                      <m:t>𝒎</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𝟖</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𝒎</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𝟎</m:t>
                    </m:r>
                  </m:oMath>
                </a14:m>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65762" y="3207529"/>
                <a:ext cx="11266784" cy="1779451"/>
              </a:xfrm>
              <a:prstGeom prst="rect">
                <a:avLst/>
              </a:prstGeom>
              <a:blipFill rotWithShape="1">
                <a:blip r:embed="rId8"/>
                <a:stretch>
                  <a:fillRect l="-1515" t="-4110" r="-487" b="-99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22956" y="5069496"/>
                <a:ext cx="1995848" cy="477044"/>
              </a:xfrm>
              <a:prstGeom prst="rect">
                <a:avLst/>
              </a:prstGeom>
            </p:spPr>
            <p:txBody>
              <a:bodyPr wrap="none" lIns="45711" tIns="22855" rIns="45711" bIns="22855">
                <a:spAutoFit/>
              </a:bodyPr>
              <a:lstStyle/>
              <a:p>
                <a:pPr/>
                <a14:m>
                  <m:oMathPara xmlns:m="http://schemas.openxmlformats.org/officeDocument/2006/math">
                    <m:oMathParaPr>
                      <m:jc m:val="centerGroup"/>
                    </m:oMathParaPr>
                    <m:oMath xmlns:m="http://schemas.openxmlformats.org/officeDocument/2006/math">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V</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ậ</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y</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a:rPr lang="en-US" sz="2800" b="1" i="1">
                          <a:latin typeface="Cambria Math" panose="02040503050406030204" pitchFamily="18" charset="0"/>
                          <a:ea typeface="Times New Roman" panose="02020603050405020304" pitchFamily="18" charset="0"/>
                        </a:rPr>
                        <m:t>𝒎</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𝟎</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vi-VN" sz="3000" dirty="0">
                  <a:latin typeface="+mj-lt"/>
                </a:endParaRPr>
              </a:p>
            </p:txBody>
          </p:sp>
        </mc:Choice>
        <mc:Fallback xmlns="">
          <p:sp>
            <p:nvSpPr>
              <p:cNvPr id="13" name="Rectangle 12"/>
              <p:cNvSpPr>
                <a:spLocks noRot="1" noChangeAspect="1" noMove="1" noResize="1" noEditPoints="1" noAdjustHandles="1" noChangeArrowheads="1" noChangeShapeType="1" noTextEdit="1"/>
              </p:cNvSpPr>
              <p:nvPr/>
            </p:nvSpPr>
            <p:spPr>
              <a:xfrm>
                <a:off x="222956" y="5069496"/>
                <a:ext cx="1995848" cy="477044"/>
              </a:xfrm>
              <a:prstGeom prst="rect">
                <a:avLst/>
              </a:prstGeom>
              <a:blipFill rotWithShape="1">
                <a:blip r:embed="rId9"/>
                <a:stretch>
                  <a:fillRect/>
                </a:stretch>
              </a:blipFill>
            </p:spPr>
            <p:txBody>
              <a:bodyPr/>
              <a:lstStyle/>
              <a:p>
                <a:r>
                  <a:rPr lang="en-US">
                    <a:noFill/>
                  </a:rPr>
                  <a:t> </a:t>
                </a:r>
              </a:p>
            </p:txBody>
          </p:sp>
        </mc:Fallback>
      </mc:AlternateContent>
      <p:sp>
        <p:nvSpPr>
          <p:cNvPr id="64" name="Oval 63"/>
          <p:cNvSpPr/>
          <p:nvPr/>
        </p:nvSpPr>
        <p:spPr>
          <a:xfrm>
            <a:off x="9013416" y="1790700"/>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en-US" sz="3200" b="1" dirty="0">
                <a:latin typeface="Tahoma" pitchFamily="34" charset="0"/>
                <a:ea typeface="Tahoma" pitchFamily="34" charset="0"/>
                <a:cs typeface="Tahoma" pitchFamily="34" charset="0"/>
              </a:rPr>
              <a:t>D</a:t>
            </a:r>
            <a:endParaRPr lang="en-US" sz="3200" dirty="0"/>
          </a:p>
        </p:txBody>
      </p:sp>
    </p:spTree>
    <p:extLst>
      <p:ext uri="{BB962C8B-B14F-4D97-AF65-F5344CB8AC3E}">
        <p14:creationId xmlns:p14="http://schemas.microsoft.com/office/powerpoint/2010/main" val="78813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left)">
                                      <p:cBhvr>
                                        <p:cTn id="27" dur="500"/>
                                        <p:tgtEl>
                                          <p:spTgt spid="6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wipe(left)">
                                      <p:cBhvr>
                                        <p:cTn id="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1" grpId="0"/>
      <p:bldP spid="13" grpId="0"/>
      <p:bldP spid="6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90508" y="3492759"/>
            <a:ext cx="11762945" cy="3246189"/>
            <a:chOff x="184495" y="3636276"/>
            <a:chExt cx="11834900" cy="3246189"/>
          </a:xfrm>
        </p:grpSpPr>
        <p:sp>
          <p:nvSpPr>
            <p:cNvPr id="5" name="Rounded Rectangle 4"/>
            <p:cNvSpPr/>
            <p:nvPr/>
          </p:nvSpPr>
          <p:spPr>
            <a:xfrm>
              <a:off x="184495" y="3865218"/>
              <a:ext cx="11834900" cy="3017247"/>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6"/>
              <a:ext cx="2342698" cy="553998"/>
              <a:chOff x="1275608" y="6239450"/>
              <a:chExt cx="4592537" cy="1006587"/>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2" y="6239450"/>
                <a:ext cx="2830343" cy="1006587"/>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88698"/>
            <a:ext cx="12044942" cy="1789411"/>
            <a:chOff x="534987" y="1521274"/>
            <a:chExt cx="23612447" cy="3001173"/>
          </a:xfrm>
        </p:grpSpPr>
        <p:grpSp>
          <p:nvGrpSpPr>
            <p:cNvPr id="21" name="Group 20"/>
            <p:cNvGrpSpPr/>
            <p:nvPr/>
          </p:nvGrpSpPr>
          <p:grpSpPr>
            <a:xfrm>
              <a:off x="534987" y="1869705"/>
              <a:ext cx="23340848" cy="2356356"/>
              <a:chOff x="534987" y="1647866"/>
              <a:chExt cx="23340848" cy="2356356"/>
            </a:xfrm>
          </p:grpSpPr>
          <p:sp>
            <p:nvSpPr>
              <p:cNvPr id="25" name="Rounded Rectangle 24"/>
              <p:cNvSpPr/>
              <p:nvPr/>
            </p:nvSpPr>
            <p:spPr bwMode="auto">
              <a:xfrm>
                <a:off x="755649" y="1720891"/>
                <a:ext cx="23120186"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328128" y="1653394"/>
                  <a:ext cx="2690581"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en-US" sz="3000" dirty="0" smtClean="0">
                      <a:solidFill>
                        <a:schemeClr val="bg1"/>
                      </a:solidFill>
                      <a:latin typeface="Tahoma" pitchFamily="34" charset="0"/>
                      <a:cs typeface="Tahoma" pitchFamily="34" charset="0"/>
                    </a:rPr>
                    <a:t>12</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539749" y="1521274"/>
                  <a:ext cx="23607685" cy="30011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nSpc>
                      <a:spcPct val="115000"/>
                    </a:lnSpc>
                    <a:spcBef>
                      <a:spcPts val="600"/>
                    </a:spcBef>
                    <a:buClr>
                      <a:srgbClr val="0000FF"/>
                    </a:buClr>
                    <a:tabLst>
                      <a:tab pos="629826" algn="l"/>
                    </a:tabLst>
                  </a:pPr>
                  <a:r>
                    <a:rPr lang="nl-NL" sz="3000" b="1" dirty="0" smtClean="0">
                      <a:latin typeface="Times New Roman" panose="02020603050405020304" pitchFamily="18" charset="0"/>
                      <a:ea typeface="Times New Roman" panose="02020603050405020304" pitchFamily="18" charset="0"/>
                      <a:cs typeface="Times New Roman" panose="02020603050405020304" pitchFamily="18" charset="0"/>
                    </a:rPr>
                    <a:t>                  Cho </a:t>
                  </a:r>
                  <a:r>
                    <a:rPr lang="nl-NL" sz="3000" b="1" dirty="0">
                      <a:latin typeface="Times New Roman" panose="02020603050405020304" pitchFamily="18" charset="0"/>
                      <a:ea typeface="Times New Roman" panose="02020603050405020304" pitchFamily="18" charset="0"/>
                      <a:cs typeface="Times New Roman" panose="02020603050405020304" pitchFamily="18" charset="0"/>
                    </a:rPr>
                    <a:t>hàm số </a:t>
                  </a:r>
                  <a14:m>
                    <m:oMath xmlns:m="http://schemas.openxmlformats.org/officeDocument/2006/math">
                      <m:r>
                        <a:rPr lang="en-US" sz="3000" b="1" i="1">
                          <a:latin typeface="Cambria Math" panose="02040503050406030204" pitchFamily="18" charset="0"/>
                          <a:ea typeface="Times New Roman" panose="02020603050405020304" pitchFamily="18" charset="0"/>
                        </a:rPr>
                        <m:t>𝒚</m:t>
                      </m:r>
                      <m:r>
                        <a:rPr lang="en-US" sz="3000" b="1" i="1">
                          <a:latin typeface="Cambria Math" panose="02040503050406030204" pitchFamily="18" charset="0"/>
                          <a:ea typeface="Times New Roman" panose="02020603050405020304" pitchFamily="18" charset="0"/>
                        </a:rPr>
                        <m:t>=</m:t>
                      </m:r>
                      <m:sSup>
                        <m:sSupPr>
                          <m:ctrlPr>
                            <a:rPr lang="en-US" sz="3000" b="1" i="1">
                              <a:latin typeface="Cambria Math"/>
                              <a:ea typeface="Times New Roman" panose="02020603050405020304" pitchFamily="18" charset="0"/>
                            </a:rPr>
                          </m:ctrlPr>
                        </m:sSupPr>
                        <m:e>
                          <m:r>
                            <a:rPr lang="en-US" sz="3000" b="1" i="1">
                              <a:latin typeface="Cambria Math" panose="02040503050406030204" pitchFamily="18" charset="0"/>
                              <a:ea typeface="Times New Roman" panose="02020603050405020304" pitchFamily="18" charset="0"/>
                            </a:rPr>
                            <m:t>𝒙</m:t>
                          </m:r>
                        </m:e>
                        <m:sup>
                          <m:r>
                            <a:rPr lang="en-US" sz="3000" b="1" i="1">
                              <a:latin typeface="Cambria Math" panose="02040503050406030204" pitchFamily="18" charset="0"/>
                              <a:ea typeface="Times New Roman" panose="02020603050405020304" pitchFamily="18" charset="0"/>
                            </a:rPr>
                            <m:t>𝟑</m:t>
                          </m:r>
                        </m:sup>
                      </m:sSup>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𝟑</m:t>
                      </m:r>
                      <m:r>
                        <a:rPr lang="en-US" sz="3000" b="1" i="1">
                          <a:latin typeface="Cambria Math" panose="02040503050406030204" pitchFamily="18" charset="0"/>
                          <a:ea typeface="Times New Roman" panose="02020603050405020304" pitchFamily="18" charset="0"/>
                        </a:rPr>
                        <m:t>𝒎</m:t>
                      </m:r>
                      <m:sSup>
                        <m:sSupPr>
                          <m:ctrlPr>
                            <a:rPr lang="en-US" sz="3000" b="1" i="1">
                              <a:latin typeface="Cambria Math"/>
                              <a:ea typeface="Times New Roman" panose="02020603050405020304" pitchFamily="18" charset="0"/>
                            </a:rPr>
                          </m:ctrlPr>
                        </m:sSupPr>
                        <m:e>
                          <m:r>
                            <a:rPr lang="en-US" sz="3000" b="1" i="1">
                              <a:latin typeface="Cambria Math" panose="02040503050406030204" pitchFamily="18" charset="0"/>
                              <a:ea typeface="Times New Roman" panose="02020603050405020304" pitchFamily="18" charset="0"/>
                            </a:rPr>
                            <m:t>𝒙</m:t>
                          </m:r>
                        </m:e>
                        <m:sup>
                          <m:r>
                            <a:rPr lang="en-US" sz="3000" b="1" i="1">
                              <a:latin typeface="Cambria Math" panose="02040503050406030204" pitchFamily="18" charset="0"/>
                              <a:ea typeface="Times New Roman" panose="02020603050405020304" pitchFamily="18" charset="0"/>
                            </a:rPr>
                            <m:t>𝟐</m:t>
                          </m:r>
                        </m:sup>
                      </m:sSup>
                      <m:r>
                        <a:rPr lang="en-US" sz="3000" b="1" i="1">
                          <a:latin typeface="Cambria Math" panose="02040503050406030204" pitchFamily="18" charset="0"/>
                          <a:ea typeface="Times New Roman" panose="02020603050405020304" pitchFamily="18" charset="0"/>
                        </a:rPr>
                        <m:t>+</m:t>
                      </m:r>
                      <m:d>
                        <m:dPr>
                          <m:ctrlPr>
                            <a:rPr lang="en-US" sz="3000" b="1" i="1">
                              <a:latin typeface="Cambria Math"/>
                              <a:ea typeface="Times New Roman" panose="02020603050405020304" pitchFamily="18" charset="0"/>
                            </a:rPr>
                          </m:ctrlPr>
                        </m:dPr>
                        <m:e>
                          <m:r>
                            <a:rPr lang="en-US" sz="3000" b="1" i="1">
                              <a:latin typeface="Cambria Math" panose="02040503050406030204" pitchFamily="18" charset="0"/>
                              <a:ea typeface="Times New Roman" panose="02020603050405020304" pitchFamily="18" charset="0"/>
                            </a:rPr>
                            <m:t>𝒎</m:t>
                          </m:r>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𝟏</m:t>
                          </m:r>
                        </m:e>
                      </m:d>
                      <m:r>
                        <a:rPr lang="en-US" sz="3000" b="1" i="1">
                          <a:latin typeface="Cambria Math" panose="02040503050406030204" pitchFamily="18" charset="0"/>
                          <a:ea typeface="Times New Roman" panose="02020603050405020304" pitchFamily="18" charset="0"/>
                        </a:rPr>
                        <m:t>𝒙</m:t>
                      </m:r>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𝟏</m:t>
                      </m:r>
                    </m:oMath>
                  </a14:m>
                  <a:r>
                    <a:rPr lang="nl-NL" sz="3000" b="1" dirty="0">
                      <a:latin typeface="Times New Roman" panose="02020603050405020304" pitchFamily="18" charset="0"/>
                      <a:ea typeface="Times New Roman" panose="02020603050405020304" pitchFamily="18" charset="0"/>
                      <a:cs typeface="Times New Roman" panose="02020603050405020304" pitchFamily="18" charset="0"/>
                    </a:rPr>
                    <a:t> có đồ thị </a:t>
                  </a:r>
                  <a14:m>
                    <m:oMath xmlns:m="http://schemas.openxmlformats.org/officeDocument/2006/math">
                      <m:d>
                        <m:dPr>
                          <m:ctrlPr>
                            <a:rPr lang="en-US" sz="3000" b="1" i="1">
                              <a:latin typeface="Cambria Math"/>
                              <a:ea typeface="Times New Roman" panose="02020603050405020304" pitchFamily="18" charset="0"/>
                            </a:rPr>
                          </m:ctrlPr>
                        </m:dPr>
                        <m:e>
                          <m:r>
                            <a:rPr lang="en-US" sz="3000" b="1" i="1">
                              <a:latin typeface="Cambria Math" panose="02040503050406030204" pitchFamily="18" charset="0"/>
                              <a:ea typeface="Times New Roman" panose="02020603050405020304" pitchFamily="18" charset="0"/>
                            </a:rPr>
                            <m:t>𝑪</m:t>
                          </m:r>
                        </m:e>
                      </m:d>
                    </m:oMath>
                  </a14:m>
                  <a:r>
                    <a:rPr lang="nl-NL" sz="3000" b="1" dirty="0">
                      <a:latin typeface="Times New Roman" panose="02020603050405020304" pitchFamily="18" charset="0"/>
                      <a:ea typeface="Times New Roman" panose="02020603050405020304" pitchFamily="18" charset="0"/>
                      <a:cs typeface="Times New Roman" panose="02020603050405020304" pitchFamily="18" charset="0"/>
                    </a:rPr>
                    <a:t>. Biết rằng khi </a:t>
                  </a:r>
                  <a14:m>
                    <m:oMath xmlns:m="http://schemas.openxmlformats.org/officeDocument/2006/math">
                      <m:r>
                        <a:rPr lang="en-US" sz="3000" b="1" i="1">
                          <a:latin typeface="Cambria Math" panose="02040503050406030204" pitchFamily="18" charset="0"/>
                          <a:ea typeface="Times New Roman" panose="02020603050405020304" pitchFamily="18" charset="0"/>
                        </a:rPr>
                        <m:t>𝒎</m:t>
                      </m:r>
                      <m:r>
                        <a:rPr lang="en-US" sz="3000" b="1" i="1">
                          <a:latin typeface="Cambria Math" panose="02040503050406030204" pitchFamily="18" charset="0"/>
                          <a:ea typeface="Times New Roman" panose="02020603050405020304" pitchFamily="18" charset="0"/>
                        </a:rPr>
                        <m:t>=</m:t>
                      </m:r>
                      <m:sSub>
                        <m:sSubPr>
                          <m:ctrlPr>
                            <a:rPr lang="en-US" sz="3000" b="1" i="1">
                              <a:latin typeface="Cambria Math"/>
                              <a:ea typeface="Times New Roman" panose="02020603050405020304" pitchFamily="18" charset="0"/>
                            </a:rPr>
                          </m:ctrlPr>
                        </m:sSubPr>
                        <m:e>
                          <m:r>
                            <a:rPr lang="en-US" sz="3000" b="1" i="1">
                              <a:latin typeface="Cambria Math" panose="02040503050406030204" pitchFamily="18" charset="0"/>
                              <a:ea typeface="Times New Roman" panose="02020603050405020304" pitchFamily="18" charset="0"/>
                            </a:rPr>
                            <m:t>𝒎</m:t>
                          </m:r>
                        </m:e>
                        <m:sub>
                          <m:r>
                            <a:rPr lang="en-US" sz="3000" b="1" i="1">
                              <a:latin typeface="Cambria Math" panose="02040503050406030204" pitchFamily="18" charset="0"/>
                              <a:ea typeface="Times New Roman" panose="02020603050405020304" pitchFamily="18" charset="0"/>
                            </a:rPr>
                            <m:t>𝟎</m:t>
                          </m:r>
                        </m:sub>
                      </m:sSub>
                    </m:oMath>
                  </a14:m>
                  <a:r>
                    <a:rPr lang="nl-NL" sz="3000" b="1" dirty="0">
                      <a:latin typeface="Times New Roman" panose="02020603050405020304" pitchFamily="18" charset="0"/>
                      <a:ea typeface="Times New Roman" panose="02020603050405020304" pitchFamily="18" charset="0"/>
                      <a:cs typeface="Times New Roman" panose="02020603050405020304" pitchFamily="18" charset="0"/>
                    </a:rPr>
                    <a:t> thì tiếp tuyến với </a:t>
                  </a:r>
                  <a14:m>
                    <m:oMath xmlns:m="http://schemas.openxmlformats.org/officeDocument/2006/math">
                      <m:d>
                        <m:dPr>
                          <m:ctrlPr>
                            <a:rPr lang="en-US" sz="3000" b="1" i="1">
                              <a:latin typeface="Cambria Math"/>
                              <a:ea typeface="Times New Roman" panose="02020603050405020304" pitchFamily="18" charset="0"/>
                            </a:rPr>
                          </m:ctrlPr>
                        </m:dPr>
                        <m:e>
                          <m:r>
                            <a:rPr lang="en-US" sz="3000" b="1" i="1">
                              <a:latin typeface="Cambria Math" panose="02040503050406030204" pitchFamily="18" charset="0"/>
                              <a:ea typeface="Times New Roman" panose="02020603050405020304" pitchFamily="18" charset="0"/>
                            </a:rPr>
                            <m:t>𝑪</m:t>
                          </m:r>
                        </m:e>
                      </m:d>
                    </m:oMath>
                  </a14:m>
                  <a:r>
                    <a:rPr lang="nl-NL" sz="3000" b="1" dirty="0">
                      <a:latin typeface="Times New Roman" panose="02020603050405020304" pitchFamily="18" charset="0"/>
                      <a:ea typeface="Times New Roman" panose="02020603050405020304" pitchFamily="18" charset="0"/>
                      <a:cs typeface="Times New Roman" panose="02020603050405020304" pitchFamily="18" charset="0"/>
                    </a:rPr>
                    <a:t> tại điểm có hoành độ</a:t>
                  </a:r>
                  <a:br>
                    <a:rPr lang="nl-NL" sz="3000" b="1" dirty="0">
                      <a:latin typeface="Times New Roman" panose="02020603050405020304" pitchFamily="18" charset="0"/>
                      <a:ea typeface="Times New Roman" panose="02020603050405020304" pitchFamily="18" charset="0"/>
                      <a:cs typeface="Times New Roman" panose="02020603050405020304" pitchFamily="18" charset="0"/>
                    </a:rPr>
                  </a:br>
                  <a:r>
                    <a:rPr lang="nl-NL" sz="30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3000" b="1" i="1">
                              <a:latin typeface="Cambria Math"/>
                              <a:ea typeface="Times New Roman" panose="02020603050405020304" pitchFamily="18" charset="0"/>
                            </a:rPr>
                          </m:ctrlPr>
                        </m:sSubPr>
                        <m:e>
                          <m:r>
                            <a:rPr lang="en-US" sz="3000" b="1" i="1">
                              <a:latin typeface="Cambria Math" panose="02040503050406030204" pitchFamily="18" charset="0"/>
                              <a:ea typeface="Times New Roman" panose="02020603050405020304" pitchFamily="18" charset="0"/>
                            </a:rPr>
                            <m:t>𝒙</m:t>
                          </m:r>
                        </m:e>
                        <m:sub>
                          <m:r>
                            <a:rPr lang="en-US" sz="3000" b="1" i="1">
                              <a:latin typeface="Cambria Math" panose="02040503050406030204" pitchFamily="18" charset="0"/>
                              <a:ea typeface="Times New Roman" panose="02020603050405020304" pitchFamily="18" charset="0"/>
                            </a:rPr>
                            <m:t>𝟎</m:t>
                          </m:r>
                        </m:sub>
                      </m:sSub>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𝟏</m:t>
                      </m:r>
                    </m:oMath>
                  </a14:m>
                  <a:r>
                    <a:rPr lang="nl-NL" sz="3000" b="1" dirty="0">
                      <a:latin typeface="Times New Roman" panose="02020603050405020304" pitchFamily="18" charset="0"/>
                      <a:ea typeface="Times New Roman" panose="02020603050405020304" pitchFamily="18" charset="0"/>
                      <a:cs typeface="Times New Roman" panose="02020603050405020304" pitchFamily="18" charset="0"/>
                    </a:rPr>
                    <a:t> đi qua </a:t>
                  </a:r>
                  <a14:m>
                    <m:oMath xmlns:m="http://schemas.openxmlformats.org/officeDocument/2006/math">
                      <m:r>
                        <a:rPr lang="en-US" sz="3000" b="1" i="1">
                          <a:latin typeface="Cambria Math" panose="02040503050406030204" pitchFamily="18" charset="0"/>
                          <a:ea typeface="Times New Roman" panose="02020603050405020304" pitchFamily="18" charset="0"/>
                        </a:rPr>
                        <m:t>𝑨</m:t>
                      </m:r>
                      <m:d>
                        <m:dPr>
                          <m:ctrlPr>
                            <a:rPr lang="en-US" sz="3000" b="1" i="1">
                              <a:latin typeface="Cambria Math"/>
                              <a:ea typeface="Times New Roman" panose="02020603050405020304" pitchFamily="18" charset="0"/>
                            </a:rPr>
                          </m:ctrlPr>
                        </m:dPr>
                        <m:e>
                          <m:r>
                            <a:rPr lang="en-US" sz="3000" b="1" i="1">
                              <a:latin typeface="Cambria Math" panose="02040503050406030204" pitchFamily="18" charset="0"/>
                              <a:ea typeface="Times New Roman" panose="02020603050405020304" pitchFamily="18" charset="0"/>
                            </a:rPr>
                            <m:t>𝟏</m:t>
                          </m:r>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𝟑</m:t>
                          </m:r>
                        </m:e>
                      </m:d>
                    </m:oMath>
                  </a14:m>
                  <a:r>
                    <a:rPr lang="nl-NL" sz="3000" b="1" dirty="0">
                      <a:latin typeface="Times New Roman" panose="02020603050405020304" pitchFamily="18" charset="0"/>
                      <a:ea typeface="Times New Roman" panose="02020603050405020304" pitchFamily="18" charset="0"/>
                      <a:cs typeface="Times New Roman" panose="02020603050405020304" pitchFamily="18" charset="0"/>
                    </a:rPr>
                    <a:t>. Khẳng định nào sâu đây đúng</a:t>
                  </a:r>
                  <a:r>
                    <a:rPr lang="nl-NL" sz="3000"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latin typeface="+mj-lt"/>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539749" y="1521274"/>
                  <a:ext cx="23607685" cy="3001173"/>
                </a:xfrm>
                <a:prstGeom prst="rect">
                  <a:avLst/>
                </a:prstGeom>
                <a:blipFill rotWithShape="1">
                  <a:blip r:embed="rId3"/>
                  <a:stretch>
                    <a:fillRect l="-456" b="-476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43" name="Action Button: Forward or Next 4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grpSp>
        <p:nvGrpSpPr>
          <p:cNvPr id="2" name="Group 1">
            <a:extLst>
              <a:ext uri="{FF2B5EF4-FFF2-40B4-BE49-F238E27FC236}">
                <a16:creationId xmlns="" xmlns:a16="http://schemas.microsoft.com/office/drawing/2014/main" id="{4D0AB9FB-A402-43C6-830F-BAC47ED452D0}"/>
              </a:ext>
            </a:extLst>
          </p:cNvPr>
          <p:cNvGrpSpPr/>
          <p:nvPr/>
        </p:nvGrpSpPr>
        <p:grpSpPr>
          <a:xfrm>
            <a:off x="473162" y="1752600"/>
            <a:ext cx="5370633" cy="784005"/>
            <a:chOff x="1458731" y="6334162"/>
            <a:chExt cx="13782856" cy="1234536"/>
          </a:xfrm>
        </p:grpSpPr>
        <mc:AlternateContent xmlns:mc="http://schemas.openxmlformats.org/markup-compatibility/2006" xmlns:a14="http://schemas.microsoft.com/office/drawing/2010/main">
          <mc:Choice Requires="a14">
            <p:sp>
              <p:nvSpPr>
                <p:cNvPr id="44" name="Rectangle 43">
                  <a:extLst>
                    <a:ext uri="{FF2B5EF4-FFF2-40B4-BE49-F238E27FC236}">
                      <a16:creationId xmlns="" xmlns:a16="http://schemas.microsoft.com/office/drawing/2014/main" id="{0839FD11-1E39-4EBB-A7FB-DEB39691C378}"/>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000" b="1" i="1">
                            <a:solidFill>
                              <a:schemeClr val="bg1"/>
                            </a:solidFill>
                            <a:latin typeface="Cambria Math" panose="02040503050406030204" pitchFamily="18" charset="0"/>
                            <a:ea typeface="Times New Roman" panose="02020603050405020304" pitchFamily="18" charset="0"/>
                          </a:rPr>
                          <m:t>−</m:t>
                        </m:r>
                        <m:r>
                          <a:rPr lang="en-US" sz="3000" b="1" i="1">
                            <a:solidFill>
                              <a:schemeClr val="bg1"/>
                            </a:solidFill>
                            <a:latin typeface="Cambria Math" panose="02040503050406030204" pitchFamily="18" charset="0"/>
                            <a:ea typeface="Times New Roman" panose="02020603050405020304" pitchFamily="18" charset="0"/>
                          </a:rPr>
                          <m:t>𝟏</m:t>
                        </m:r>
                        <m:r>
                          <a:rPr lang="en-US" sz="3000" b="1" i="1">
                            <a:solidFill>
                              <a:schemeClr val="bg1"/>
                            </a:solidFill>
                            <a:latin typeface="Cambria Math" panose="02040503050406030204" pitchFamily="18" charset="0"/>
                            <a:ea typeface="Times New Roman" panose="02020603050405020304" pitchFamily="18" charset="0"/>
                          </a:rPr>
                          <m:t>&lt;</m:t>
                        </m:r>
                        <m:sSub>
                          <m:sSubPr>
                            <m:ctrlPr>
                              <a:rPr lang="en-US" sz="3000" b="1" i="1">
                                <a:solidFill>
                                  <a:schemeClr val="bg1"/>
                                </a:solidFill>
                                <a:latin typeface="Cambria Math"/>
                                <a:ea typeface="Times New Roman" panose="02020603050405020304" pitchFamily="18" charset="0"/>
                              </a:rPr>
                            </m:ctrlPr>
                          </m:sSubPr>
                          <m:e>
                            <m:r>
                              <a:rPr lang="en-US" sz="3000" b="1" i="1">
                                <a:solidFill>
                                  <a:schemeClr val="bg1"/>
                                </a:solidFill>
                                <a:latin typeface="Cambria Math" panose="02040503050406030204" pitchFamily="18" charset="0"/>
                                <a:ea typeface="Times New Roman" panose="02020603050405020304" pitchFamily="18" charset="0"/>
                              </a:rPr>
                              <m:t>𝒎</m:t>
                            </m:r>
                          </m:e>
                          <m:sub>
                            <m:r>
                              <a:rPr lang="en-US" sz="3000" b="1" i="1">
                                <a:solidFill>
                                  <a:schemeClr val="bg1"/>
                                </a:solidFill>
                                <a:latin typeface="Cambria Math" panose="02040503050406030204" pitchFamily="18" charset="0"/>
                                <a:ea typeface="Times New Roman" panose="02020603050405020304" pitchFamily="18" charset="0"/>
                              </a:rPr>
                              <m:t>𝟎</m:t>
                            </m:r>
                          </m:sub>
                        </m:sSub>
                        <m:r>
                          <a:rPr lang="en-US" sz="3000" b="1" i="1">
                            <a:solidFill>
                              <a:schemeClr val="bg1"/>
                            </a:solidFill>
                            <a:latin typeface="Cambria Math" panose="02040503050406030204" pitchFamily="18" charset="0"/>
                            <a:ea typeface="Times New Roman" panose="02020603050405020304" pitchFamily="18" charset="0"/>
                          </a:rPr>
                          <m:t>&lt;</m:t>
                        </m:r>
                        <m:r>
                          <a:rPr lang="en-US" sz="3000" b="1" i="1">
                            <a:solidFill>
                              <a:schemeClr val="bg1"/>
                            </a:solidFill>
                            <a:latin typeface="Cambria Math" panose="02040503050406030204" pitchFamily="18" charset="0"/>
                            <a:ea typeface="Times New Roman" panose="02020603050405020304" pitchFamily="18" charset="0"/>
                          </a:rPr>
                          <m:t>𝟎</m:t>
                        </m:r>
                        <m:r>
                          <m:rPr>
                            <m:nor/>
                          </m:rPr>
                          <a:rPr lang="nl-NL" sz="3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3000" b="1" dirty="0">
                    <a:latin typeface="+mj-lt"/>
                    <a:ea typeface="Tahoma" pitchFamily="34" charset="0"/>
                    <a:cs typeface="Tahoma" pitchFamily="34" charset="0"/>
                  </a:endParaRPr>
                </a:p>
              </p:txBody>
            </p:sp>
          </mc:Choice>
          <mc:Fallback xmlns="">
            <p:sp>
              <p:nvSpPr>
                <p:cNvPr id="44" name="Rectangle 43">
                  <a:extLst>
                    <a:ext uri="{FF2B5EF4-FFF2-40B4-BE49-F238E27FC236}">
                      <a16:creationId xmlns:a16="http://schemas.microsoft.com/office/drawing/2014/main" xmlns="" xmlns:a14="http://schemas.microsoft.com/office/drawing/2010/main" id="{0839FD11-1E39-4EBB-A7FB-DEB39691C378}"/>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1">
                  <a:blip r:embed="rId4"/>
                  <a:stretch>
                    <a:fillRect/>
                  </a:stretch>
                </a:blipFill>
                <a:ln w="19050">
                  <a:solidFill>
                    <a:schemeClr val="bg1"/>
                  </a:solidFill>
                </a:ln>
              </p:spPr>
              <p:txBody>
                <a:bodyPr/>
                <a:lstStyle/>
                <a:p>
                  <a:r>
                    <a:rPr lang="en-US">
                      <a:noFill/>
                    </a:rPr>
                    <a:t> </a:t>
                  </a:r>
                </a:p>
              </p:txBody>
            </p:sp>
          </mc:Fallback>
        </mc:AlternateContent>
        <p:sp>
          <p:nvSpPr>
            <p:cNvPr id="45" name="Oval 44">
              <a:extLst>
                <a:ext uri="{FF2B5EF4-FFF2-40B4-BE49-F238E27FC236}">
                  <a16:creationId xmlns="" xmlns:a16="http://schemas.microsoft.com/office/drawing/2014/main" id="{8634B6D4-DECA-4F71-9C3F-B85DE60414F0}"/>
                </a:ext>
              </a:extLst>
            </p:cNvPr>
            <p:cNvSpPr/>
            <p:nvPr/>
          </p:nvSpPr>
          <p:spPr>
            <a:xfrm>
              <a:off x="1458731" y="6544330"/>
              <a:ext cx="1088672" cy="893203"/>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Tahoma" pitchFamily="34" charset="0"/>
                </a:rPr>
                <a:t>A</a:t>
              </a:r>
              <a:endParaRPr lang="en-US" sz="3000" dirty="0">
                <a:latin typeface="+mj-lt"/>
              </a:endParaRPr>
            </a:p>
          </p:txBody>
        </p:sp>
      </p:grpSp>
      <p:grpSp>
        <p:nvGrpSpPr>
          <p:cNvPr id="46" name="Group 45">
            <a:extLst>
              <a:ext uri="{FF2B5EF4-FFF2-40B4-BE49-F238E27FC236}">
                <a16:creationId xmlns="" xmlns:a16="http://schemas.microsoft.com/office/drawing/2014/main" id="{A2194087-0D43-42CA-A1D2-4373C69CC457}"/>
              </a:ext>
            </a:extLst>
          </p:cNvPr>
          <p:cNvGrpSpPr/>
          <p:nvPr/>
        </p:nvGrpSpPr>
        <p:grpSpPr>
          <a:xfrm>
            <a:off x="6359275" y="1752600"/>
            <a:ext cx="5359563" cy="784005"/>
            <a:chOff x="1458731" y="6334162"/>
            <a:chExt cx="13782856" cy="1234536"/>
          </a:xfrm>
        </p:grpSpPr>
        <mc:AlternateContent xmlns:mc="http://schemas.openxmlformats.org/markup-compatibility/2006" xmlns:a14="http://schemas.microsoft.com/office/drawing/2010/main">
          <mc:Choice Requires="a14">
            <p:sp>
              <p:nvSpPr>
                <p:cNvPr id="47" name="Rectangle 46">
                  <a:extLst>
                    <a:ext uri="{FF2B5EF4-FFF2-40B4-BE49-F238E27FC236}">
                      <a16:creationId xmlns="" xmlns:a16="http://schemas.microsoft.com/office/drawing/2014/main" id="{FB0B6341-256C-4170-AF4E-1216E5EDD04C}"/>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3000" b="1" i="1">
                          <a:solidFill>
                            <a:schemeClr val="bg1"/>
                          </a:solidFill>
                          <a:latin typeface="Cambria Math" panose="02040503050406030204" pitchFamily="18" charset="0"/>
                          <a:ea typeface="Times New Roman" panose="02020603050405020304" pitchFamily="18" charset="0"/>
                        </a:rPr>
                        <m:t>𝟏</m:t>
                      </m:r>
                      <m:r>
                        <a:rPr lang="en-US" sz="3000" b="1" i="1">
                          <a:solidFill>
                            <a:schemeClr val="bg1"/>
                          </a:solidFill>
                          <a:latin typeface="Cambria Math" panose="02040503050406030204" pitchFamily="18" charset="0"/>
                          <a:ea typeface="Times New Roman" panose="02020603050405020304" pitchFamily="18" charset="0"/>
                        </a:rPr>
                        <m:t>&lt;</m:t>
                      </m:r>
                      <m:sSub>
                        <m:sSubPr>
                          <m:ctrlPr>
                            <a:rPr lang="en-US" sz="3000" b="1" i="1">
                              <a:solidFill>
                                <a:schemeClr val="bg1"/>
                              </a:solidFill>
                              <a:latin typeface="Cambria Math"/>
                              <a:ea typeface="Times New Roman" panose="02020603050405020304" pitchFamily="18" charset="0"/>
                            </a:rPr>
                          </m:ctrlPr>
                        </m:sSubPr>
                        <m:e>
                          <m:r>
                            <a:rPr lang="en-US" sz="3000" b="1" i="1">
                              <a:solidFill>
                                <a:schemeClr val="bg1"/>
                              </a:solidFill>
                              <a:latin typeface="Cambria Math" panose="02040503050406030204" pitchFamily="18" charset="0"/>
                              <a:ea typeface="Times New Roman" panose="02020603050405020304" pitchFamily="18" charset="0"/>
                            </a:rPr>
                            <m:t>𝒎</m:t>
                          </m:r>
                        </m:e>
                        <m:sub>
                          <m:r>
                            <a:rPr lang="en-US" sz="3000" b="1" i="1">
                              <a:solidFill>
                                <a:schemeClr val="bg1"/>
                              </a:solidFill>
                              <a:latin typeface="Cambria Math" panose="02040503050406030204" pitchFamily="18" charset="0"/>
                              <a:ea typeface="Times New Roman" panose="02020603050405020304" pitchFamily="18" charset="0"/>
                            </a:rPr>
                            <m:t>𝟎</m:t>
                          </m:r>
                        </m:sub>
                      </m:sSub>
                      <m:r>
                        <a:rPr lang="en-US" sz="3000" b="1" i="1">
                          <a:solidFill>
                            <a:schemeClr val="bg1"/>
                          </a:solidFill>
                          <a:latin typeface="Cambria Math" panose="02040503050406030204" pitchFamily="18" charset="0"/>
                          <a:ea typeface="Times New Roman" panose="02020603050405020304" pitchFamily="18" charset="0"/>
                        </a:rPr>
                        <m:t>&lt;</m:t>
                      </m:r>
                      <m:r>
                        <m:rPr>
                          <m:nor/>
                        </m:rPr>
                        <a:rPr lang="en-US" sz="3000" b="1" i="0" smtClean="0">
                          <a:solidFill>
                            <a:schemeClr val="bg1"/>
                          </a:solidFill>
                          <a:latin typeface="Cambria Math" panose="02040503050406030204" pitchFamily="18" charset="0"/>
                          <a:ea typeface="Times New Roman" panose="02020603050405020304" pitchFamily="18" charset="0"/>
                        </a:rPr>
                        <m:t>2</m:t>
                      </m:r>
                      <m:r>
                        <m:rPr>
                          <m:nor/>
                        </m:rPr>
                        <a:rPr lang="nl-NL" sz="3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m:t>
                      </m:r>
                    </m:oMath>
                  </a14:m>
                  <a:r>
                    <a:rPr lang="vi-VN" sz="3000" dirty="0"/>
                    <a:t>	</a:t>
                  </a:r>
                  <a:endParaRPr lang="en-US" sz="3000" b="1" dirty="0">
                    <a:latin typeface="+mj-lt"/>
                    <a:ea typeface="Tahoma" pitchFamily="34" charset="0"/>
                    <a:cs typeface="Tahoma" pitchFamily="34" charset="0"/>
                  </a:endParaRPr>
                </a:p>
              </p:txBody>
            </p:sp>
          </mc:Choice>
          <mc:Fallback xmlns="">
            <p:sp>
              <p:nvSpPr>
                <p:cNvPr id="47" name="Rectangle 46">
                  <a:extLst>
                    <a:ext uri="{FF2B5EF4-FFF2-40B4-BE49-F238E27FC236}">
                      <a16:creationId xmlns:a16="http://schemas.microsoft.com/office/drawing/2014/main" xmlns="" xmlns:a14="http://schemas.microsoft.com/office/drawing/2010/main" id="{FB0B6341-256C-4170-AF4E-1216E5EDD04C}"/>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1">
                  <a:blip r:embed="rId5"/>
                  <a:stretch>
                    <a:fillRect/>
                  </a:stretch>
                </a:blipFill>
                <a:ln w="19050">
                  <a:solidFill>
                    <a:schemeClr val="bg1"/>
                  </a:solidFill>
                </a:ln>
              </p:spPr>
              <p:txBody>
                <a:bodyPr/>
                <a:lstStyle/>
                <a:p>
                  <a:r>
                    <a:rPr lang="en-US">
                      <a:noFill/>
                    </a:rPr>
                    <a:t> </a:t>
                  </a:r>
                </a:p>
              </p:txBody>
            </p:sp>
          </mc:Fallback>
        </mc:AlternateContent>
        <p:sp>
          <p:nvSpPr>
            <p:cNvPr id="48" name="Oval 47">
              <a:extLst>
                <a:ext uri="{FF2B5EF4-FFF2-40B4-BE49-F238E27FC236}">
                  <a16:creationId xmlns="" xmlns:a16="http://schemas.microsoft.com/office/drawing/2014/main" id="{13A7BA64-0BA1-4ADF-A17E-617425026AFB}"/>
                </a:ext>
              </a:extLst>
            </p:cNvPr>
            <p:cNvSpPr/>
            <p:nvPr/>
          </p:nvSpPr>
          <p:spPr>
            <a:xfrm>
              <a:off x="1458731" y="6481813"/>
              <a:ext cx="1088672" cy="955719"/>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B</a:t>
              </a:r>
              <a:endParaRPr lang="en-US" sz="3000" dirty="0">
                <a:latin typeface="+mj-lt"/>
              </a:endParaRPr>
            </a:p>
          </p:txBody>
        </p:sp>
      </p:grpSp>
      <p:grpSp>
        <p:nvGrpSpPr>
          <p:cNvPr id="49" name="Group 48">
            <a:extLst>
              <a:ext uri="{FF2B5EF4-FFF2-40B4-BE49-F238E27FC236}">
                <a16:creationId xmlns="" xmlns:a16="http://schemas.microsoft.com/office/drawing/2014/main" id="{4D274B26-9415-432A-9282-BDEF246F0009}"/>
              </a:ext>
            </a:extLst>
          </p:cNvPr>
          <p:cNvGrpSpPr/>
          <p:nvPr/>
        </p:nvGrpSpPr>
        <p:grpSpPr>
          <a:xfrm>
            <a:off x="462092" y="2606955"/>
            <a:ext cx="5370633" cy="712416"/>
            <a:chOff x="1458731" y="6334161"/>
            <a:chExt cx="13782856" cy="1424831"/>
          </a:xfrm>
        </p:grpSpPr>
        <mc:AlternateContent xmlns:mc="http://schemas.openxmlformats.org/markup-compatibility/2006" xmlns:a14="http://schemas.microsoft.com/office/drawing/2010/main">
          <mc:Choice Requires="a14">
            <p:sp>
              <p:nvSpPr>
                <p:cNvPr id="63" name="Rectangle 62">
                  <a:extLst>
                    <a:ext uri="{FF2B5EF4-FFF2-40B4-BE49-F238E27FC236}">
                      <a16:creationId xmlns="" xmlns:a16="http://schemas.microsoft.com/office/drawing/2014/main" id="{6E15A8FC-94CE-45FB-8D02-B33F2327F992}"/>
                    </a:ext>
                  </a:extLst>
                </p:cNvPr>
                <p:cNvSpPr/>
                <p:nvPr/>
              </p:nvSpPr>
              <p:spPr>
                <a:xfrm>
                  <a:off x="2140384" y="6334161"/>
                  <a:ext cx="13101203" cy="1424831"/>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900"/>
                    </a:spcBef>
                  </a:pPr>
                  <a14:m>
                    <m:oMathPara xmlns:m="http://schemas.openxmlformats.org/officeDocument/2006/math">
                      <m:oMathParaPr>
                        <m:jc m:val="centerGroup"/>
                      </m:oMathParaPr>
                      <m:oMath xmlns:m="http://schemas.openxmlformats.org/officeDocument/2006/math">
                        <m:r>
                          <m:rPr>
                            <m:nor/>
                          </m:rPr>
                          <a:rPr lang="nl-NL" sz="30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 </m:t>
                        </m:r>
                        <m:r>
                          <a:rPr lang="en-US" sz="3000" b="1" i="1">
                            <a:solidFill>
                              <a:schemeClr val="bg1"/>
                            </a:solidFill>
                            <a:latin typeface="Cambria Math" panose="02040503050406030204" pitchFamily="18" charset="0"/>
                            <a:ea typeface="Times New Roman" panose="02020603050405020304" pitchFamily="18" charset="0"/>
                          </a:rPr>
                          <m:t>−</m:t>
                        </m:r>
                        <m:r>
                          <a:rPr lang="en-US" sz="3000" b="1" i="1" smtClean="0">
                            <a:solidFill>
                              <a:schemeClr val="bg1"/>
                            </a:solidFill>
                            <a:latin typeface="Cambria Math"/>
                            <a:ea typeface="Times New Roman" panose="02020603050405020304" pitchFamily="18" charset="0"/>
                          </a:rPr>
                          <m:t>𝟐</m:t>
                        </m:r>
                        <m:r>
                          <a:rPr lang="en-US" sz="3000" b="1" i="1">
                            <a:solidFill>
                              <a:schemeClr val="bg1"/>
                            </a:solidFill>
                            <a:latin typeface="Cambria Math" panose="02040503050406030204" pitchFamily="18" charset="0"/>
                            <a:ea typeface="Times New Roman" panose="02020603050405020304" pitchFamily="18" charset="0"/>
                          </a:rPr>
                          <m:t>&lt;</m:t>
                        </m:r>
                        <m:sSub>
                          <m:sSubPr>
                            <m:ctrlPr>
                              <a:rPr lang="en-US" sz="3000" b="1" i="1">
                                <a:solidFill>
                                  <a:schemeClr val="bg1"/>
                                </a:solidFill>
                                <a:latin typeface="Cambria Math"/>
                                <a:ea typeface="Times New Roman" panose="02020603050405020304" pitchFamily="18" charset="0"/>
                              </a:rPr>
                            </m:ctrlPr>
                          </m:sSubPr>
                          <m:e>
                            <m:r>
                              <a:rPr lang="en-US" sz="3000" b="1" i="1">
                                <a:solidFill>
                                  <a:schemeClr val="bg1"/>
                                </a:solidFill>
                                <a:latin typeface="Cambria Math" panose="02040503050406030204" pitchFamily="18" charset="0"/>
                                <a:ea typeface="Times New Roman" panose="02020603050405020304" pitchFamily="18" charset="0"/>
                              </a:rPr>
                              <m:t>𝒎</m:t>
                            </m:r>
                          </m:e>
                          <m:sub>
                            <m:r>
                              <a:rPr lang="en-US" sz="3000" b="1" i="1">
                                <a:solidFill>
                                  <a:schemeClr val="bg1"/>
                                </a:solidFill>
                                <a:latin typeface="Cambria Math" panose="02040503050406030204" pitchFamily="18" charset="0"/>
                                <a:ea typeface="Times New Roman" panose="02020603050405020304" pitchFamily="18" charset="0"/>
                              </a:rPr>
                              <m:t>𝟎</m:t>
                            </m:r>
                          </m:sub>
                        </m:sSub>
                        <m:r>
                          <a:rPr lang="en-US" sz="3000" b="1" i="1">
                            <a:solidFill>
                              <a:schemeClr val="bg1"/>
                            </a:solidFill>
                            <a:latin typeface="Cambria Math" panose="02040503050406030204" pitchFamily="18" charset="0"/>
                            <a:ea typeface="Times New Roman" panose="02020603050405020304" pitchFamily="18" charset="0"/>
                          </a:rPr>
                          <m:t>&lt;</m:t>
                        </m:r>
                        <m:r>
                          <m:rPr>
                            <m:nor/>
                          </m:rPr>
                          <a:rPr lang="en-US" sz="3000" b="1" i="0" smtClean="0">
                            <a:solidFill>
                              <a:schemeClr val="bg1"/>
                            </a:solidFill>
                            <a:latin typeface="Cambria Math" panose="02040503050406030204" pitchFamily="18" charset="0"/>
                            <a:ea typeface="Times New Roman" panose="02020603050405020304" pitchFamily="18" charset="0"/>
                          </a:rPr>
                          <m:t>−1</m:t>
                        </m:r>
                        <m:r>
                          <m:rPr>
                            <m:nor/>
                          </m:rPr>
                          <a:rPr lang="nl-NL" sz="3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vi-VN" sz="3000" b="1" dirty="0">
                    <a:latin typeface="+mj-lt"/>
                  </a:endParaRPr>
                </a:p>
              </p:txBody>
            </p:sp>
          </mc:Choice>
          <mc:Fallback xmlns="">
            <p:sp>
              <p:nvSpPr>
                <p:cNvPr id="63" name="Rectangle 62">
                  <a:extLst>
                    <a:ext uri="{FF2B5EF4-FFF2-40B4-BE49-F238E27FC236}">
                      <a16:creationId xmlns:a16="http://schemas.microsoft.com/office/drawing/2014/main" xmlns="" xmlns:a14="http://schemas.microsoft.com/office/drawing/2010/main" id="{6E15A8FC-94CE-45FB-8D02-B33F2327F992}"/>
                    </a:ext>
                  </a:extLst>
                </p:cNvPr>
                <p:cNvSpPr>
                  <a:spLocks noRot="1" noChangeAspect="1" noMove="1" noResize="1" noEditPoints="1" noAdjustHandles="1" noChangeArrowheads="1" noChangeShapeType="1" noTextEdit="1"/>
                </p:cNvSpPr>
                <p:nvPr/>
              </p:nvSpPr>
              <p:spPr>
                <a:xfrm>
                  <a:off x="2140384" y="6334161"/>
                  <a:ext cx="13101203" cy="1424831"/>
                </a:xfrm>
                <a:prstGeom prst="rect">
                  <a:avLst/>
                </a:prstGeom>
                <a:blipFill rotWithShape="1">
                  <a:blip r:embed="rId6"/>
                  <a:stretch>
                    <a:fillRect/>
                  </a:stretch>
                </a:blipFill>
                <a:ln w="19050">
                  <a:solidFill>
                    <a:schemeClr val="bg1"/>
                  </a:solidFill>
                </a:ln>
              </p:spPr>
              <p:txBody>
                <a:bodyPr/>
                <a:lstStyle/>
                <a:p>
                  <a:r>
                    <a:rPr lang="en-US">
                      <a:noFill/>
                    </a:rPr>
                    <a:t> </a:t>
                  </a:r>
                </a:p>
              </p:txBody>
            </p:sp>
          </mc:Fallback>
        </mc:AlternateContent>
        <p:sp>
          <p:nvSpPr>
            <p:cNvPr id="64" name="Oval 63">
              <a:extLst>
                <a:ext uri="{FF2B5EF4-FFF2-40B4-BE49-F238E27FC236}">
                  <a16:creationId xmlns="" xmlns:a16="http://schemas.microsoft.com/office/drawing/2014/main" id="{0D6B711C-CC2A-45AE-A2BD-46B4ECA3D81C}"/>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C</a:t>
              </a:r>
              <a:endParaRPr lang="en-US" sz="3000" dirty="0">
                <a:latin typeface="+mj-lt"/>
              </a:endParaRPr>
            </a:p>
          </p:txBody>
        </p:sp>
      </p:grpSp>
      <p:grpSp>
        <p:nvGrpSpPr>
          <p:cNvPr id="65" name="Group 64">
            <a:extLst>
              <a:ext uri="{FF2B5EF4-FFF2-40B4-BE49-F238E27FC236}">
                <a16:creationId xmlns="" xmlns:a16="http://schemas.microsoft.com/office/drawing/2014/main" id="{E278C7C5-EAEF-4F1A-B3FB-29FCE054F0E0}"/>
              </a:ext>
            </a:extLst>
          </p:cNvPr>
          <p:cNvGrpSpPr/>
          <p:nvPr/>
        </p:nvGrpSpPr>
        <p:grpSpPr>
          <a:xfrm>
            <a:off x="6359275" y="2606955"/>
            <a:ext cx="5359563" cy="712415"/>
            <a:chOff x="1458731" y="6334162"/>
            <a:chExt cx="13782856" cy="1424830"/>
          </a:xfrm>
        </p:grpSpPr>
        <mc:AlternateContent xmlns:mc="http://schemas.openxmlformats.org/markup-compatibility/2006" xmlns:a14="http://schemas.microsoft.com/office/drawing/2010/main">
          <mc:Choice Requires="a14">
            <p:sp>
              <p:nvSpPr>
                <p:cNvPr id="66" name="Rectangle 65">
                  <a:extLst>
                    <a:ext uri="{FF2B5EF4-FFF2-40B4-BE49-F238E27FC236}">
                      <a16:creationId xmlns="" xmlns:a16="http://schemas.microsoft.com/office/drawing/2014/main" id="{C4F0F9CE-3F15-4D47-A2C9-5C6F65E0E3FB}"/>
                    </a:ext>
                  </a:extLst>
                </p:cNvPr>
                <p:cNvSpPr/>
                <p:nvPr/>
              </p:nvSpPr>
              <p:spPr>
                <a:xfrm>
                  <a:off x="2140384" y="6334162"/>
                  <a:ext cx="13101203" cy="1424830"/>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14:m>
                    <m:oMathPara xmlns:m="http://schemas.openxmlformats.org/officeDocument/2006/math">
                      <m:oMathParaPr>
                        <m:jc m:val="centerGroup"/>
                      </m:oMathParaPr>
                      <m:oMath xmlns:m="http://schemas.openxmlformats.org/officeDocument/2006/math">
                        <m:r>
                          <m:rPr>
                            <m:nor/>
                          </m:rPr>
                          <a:rPr lang="nl-NL" sz="30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 </m:t>
                        </m:r>
                        <m:r>
                          <a:rPr lang="en-US" sz="3000" b="1" i="1" dirty="0" smtClean="0">
                            <a:solidFill>
                              <a:schemeClr val="bg1"/>
                            </a:solidFill>
                            <a:latin typeface="Cambria Math"/>
                            <a:ea typeface="Times New Roman" panose="02020603050405020304" pitchFamily="18" charset="0"/>
                            <a:cs typeface="Times New Roman" panose="02020603050405020304" pitchFamily="18" charset="0"/>
                          </a:rPr>
                          <m:t>𝟎</m:t>
                        </m:r>
                        <m:r>
                          <a:rPr lang="en-US" sz="3000" b="1" i="1">
                            <a:solidFill>
                              <a:schemeClr val="bg1"/>
                            </a:solidFill>
                            <a:latin typeface="Cambria Math" panose="02040503050406030204" pitchFamily="18" charset="0"/>
                            <a:ea typeface="Times New Roman" panose="02020603050405020304" pitchFamily="18" charset="0"/>
                          </a:rPr>
                          <m:t>&lt;</m:t>
                        </m:r>
                        <m:sSub>
                          <m:sSubPr>
                            <m:ctrlPr>
                              <a:rPr lang="en-US" sz="3000" b="1" i="1">
                                <a:solidFill>
                                  <a:schemeClr val="bg1"/>
                                </a:solidFill>
                                <a:latin typeface="Cambria Math"/>
                                <a:ea typeface="Times New Roman" panose="02020603050405020304" pitchFamily="18" charset="0"/>
                              </a:rPr>
                            </m:ctrlPr>
                          </m:sSubPr>
                          <m:e>
                            <m:r>
                              <a:rPr lang="en-US" sz="3000" b="1" i="1">
                                <a:solidFill>
                                  <a:schemeClr val="bg1"/>
                                </a:solidFill>
                                <a:latin typeface="Cambria Math" panose="02040503050406030204" pitchFamily="18" charset="0"/>
                                <a:ea typeface="Times New Roman" panose="02020603050405020304" pitchFamily="18" charset="0"/>
                              </a:rPr>
                              <m:t>𝒎</m:t>
                            </m:r>
                          </m:e>
                          <m:sub>
                            <m:r>
                              <a:rPr lang="en-US" sz="3000" b="1" i="1">
                                <a:solidFill>
                                  <a:schemeClr val="bg1"/>
                                </a:solidFill>
                                <a:latin typeface="Cambria Math" panose="02040503050406030204" pitchFamily="18" charset="0"/>
                                <a:ea typeface="Times New Roman" panose="02020603050405020304" pitchFamily="18" charset="0"/>
                              </a:rPr>
                              <m:t>𝟎</m:t>
                            </m:r>
                          </m:sub>
                        </m:sSub>
                        <m:r>
                          <a:rPr lang="en-US" sz="3000" b="1" i="1">
                            <a:solidFill>
                              <a:schemeClr val="bg1"/>
                            </a:solidFill>
                            <a:latin typeface="Cambria Math" panose="02040503050406030204" pitchFamily="18" charset="0"/>
                            <a:ea typeface="Times New Roman" panose="02020603050405020304" pitchFamily="18" charset="0"/>
                          </a:rPr>
                          <m:t>&lt;</m:t>
                        </m:r>
                        <m:r>
                          <m:rPr>
                            <m:nor/>
                          </m:rPr>
                          <a:rPr lang="en-US" sz="3000" b="1" i="0" smtClean="0">
                            <a:solidFill>
                              <a:schemeClr val="bg1"/>
                            </a:solidFill>
                            <a:latin typeface="Cambria Math" panose="02040503050406030204" pitchFamily="18" charset="0"/>
                            <a:ea typeface="Times New Roman" panose="02020603050405020304" pitchFamily="18" charset="0"/>
                          </a:rPr>
                          <m:t>1</m:t>
                        </m:r>
                        <m:r>
                          <m:rPr>
                            <m:nor/>
                          </m:rPr>
                          <a:rPr lang="nl-NL" sz="3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vi-VN" sz="3000" dirty="0"/>
                </a:p>
              </p:txBody>
            </p:sp>
          </mc:Choice>
          <mc:Fallback xmlns="">
            <p:sp>
              <p:nvSpPr>
                <p:cNvPr id="66" name="Rectangle 65">
                  <a:extLst>
                    <a:ext uri="{FF2B5EF4-FFF2-40B4-BE49-F238E27FC236}">
                      <a16:creationId xmlns:a16="http://schemas.microsoft.com/office/drawing/2014/main" xmlns="" xmlns:a14="http://schemas.microsoft.com/office/drawing/2010/main" id="{C4F0F9CE-3F15-4D47-A2C9-5C6F65E0E3FB}"/>
                    </a:ext>
                  </a:extLst>
                </p:cNvPr>
                <p:cNvSpPr>
                  <a:spLocks noRot="1" noChangeAspect="1" noMove="1" noResize="1" noEditPoints="1" noAdjustHandles="1" noChangeArrowheads="1" noChangeShapeType="1" noTextEdit="1"/>
                </p:cNvSpPr>
                <p:nvPr/>
              </p:nvSpPr>
              <p:spPr>
                <a:xfrm>
                  <a:off x="2140384" y="6334162"/>
                  <a:ext cx="13101203" cy="1424830"/>
                </a:xfrm>
                <a:prstGeom prst="rect">
                  <a:avLst/>
                </a:prstGeom>
                <a:blipFill rotWithShape="1">
                  <a:blip r:embed="rId7"/>
                  <a:stretch>
                    <a:fillRect/>
                  </a:stretch>
                </a:blipFill>
                <a:ln w="19050">
                  <a:solidFill>
                    <a:schemeClr val="bg1"/>
                  </a:solidFill>
                </a:ln>
              </p:spPr>
              <p:txBody>
                <a:bodyPr/>
                <a:lstStyle/>
                <a:p>
                  <a:r>
                    <a:rPr lang="en-US">
                      <a:noFill/>
                    </a:rPr>
                    <a:t> </a:t>
                  </a:r>
                </a:p>
              </p:txBody>
            </p:sp>
          </mc:Fallback>
        </mc:AlternateContent>
        <p:sp>
          <p:nvSpPr>
            <p:cNvPr id="68" name="Oval 67">
              <a:extLst>
                <a:ext uri="{FF2B5EF4-FFF2-40B4-BE49-F238E27FC236}">
                  <a16:creationId xmlns="" xmlns:a16="http://schemas.microsoft.com/office/drawing/2014/main" id="{17C2C013-2C1D-4DEE-A68B-FF23256FE92A}"/>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D</a:t>
              </a:r>
              <a:endParaRPr lang="en-US" sz="3000" dirty="0">
                <a:latin typeface="+mj-lt"/>
              </a:endParaRPr>
            </a:p>
          </p:txBody>
        </p:sp>
      </p:grpSp>
      <p:sp>
        <p:nvSpPr>
          <p:cNvPr id="42" name="Oval 41">
            <a:extLst>
              <a:ext uri="{FF2B5EF4-FFF2-40B4-BE49-F238E27FC236}">
                <a16:creationId xmlns="" xmlns:a16="http://schemas.microsoft.com/office/drawing/2014/main" id="{17C2C013-2C1D-4DEE-A68B-FF23256FE92A}"/>
              </a:ext>
            </a:extLst>
          </p:cNvPr>
          <p:cNvSpPr/>
          <p:nvPr/>
        </p:nvSpPr>
        <p:spPr>
          <a:xfrm>
            <a:off x="6311230" y="2665456"/>
            <a:ext cx="484520" cy="500266"/>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en-US" sz="3000" b="1" dirty="0">
                <a:latin typeface="+mj-lt"/>
                <a:ea typeface="Tahoma" pitchFamily="34" charset="0"/>
                <a:cs typeface="Tahoma" pitchFamily="34" charset="0"/>
              </a:rPr>
              <a:t>D</a:t>
            </a:r>
            <a:endParaRPr lang="en-US" sz="3000" dirty="0">
              <a:latin typeface="+mj-lt"/>
            </a:endParaRPr>
          </a:p>
        </p:txBody>
      </p:sp>
      <mc:AlternateContent xmlns:mc="http://schemas.openxmlformats.org/markup-compatibility/2006" xmlns:a14="http://schemas.microsoft.com/office/drawing/2010/main">
        <mc:Choice Requires="a14">
          <p:sp>
            <p:nvSpPr>
              <p:cNvPr id="4" name="Rectangle 3"/>
              <p:cNvSpPr/>
              <p:nvPr/>
            </p:nvSpPr>
            <p:spPr>
              <a:xfrm>
                <a:off x="249105" y="3626451"/>
                <a:ext cx="12209596" cy="2273626"/>
              </a:xfrm>
              <a:prstGeom prst="rect">
                <a:avLst/>
              </a:prstGeom>
            </p:spPr>
            <p:txBody>
              <a:bodyPr wrap="square" lIns="45711" tIns="22855" rIns="45711" bIns="22855">
                <a:spAutoFit/>
              </a:bodyPr>
              <a:lstStyle/>
              <a:p>
                <a:pPr/>
                <a14:m>
                  <m:oMathPara xmlns:m="http://schemas.openxmlformats.org/officeDocument/2006/math">
                    <m:oMathParaPr>
                      <m:jc m:val="centerGroup"/>
                    </m:oMathParaPr>
                    <m:oMath xmlns:m="http://schemas.openxmlformats.org/officeDocument/2006/math">
                      <m:r>
                        <m:rPr>
                          <m:nor/>
                        </m:rPr>
                        <a:rPr lang="fr-FR" sz="2800" b="1" dirty="0" smtClean="0">
                          <a:latin typeface="Times New Roman" panose="02020603050405020304" pitchFamily="18" charset="0"/>
                          <a:ea typeface="Times New Roman" panose="02020603050405020304" pitchFamily="18" charset="0"/>
                          <a:cs typeface="Times New Roman" panose="02020603050405020304" pitchFamily="18" charset="0"/>
                        </a:rPr>
                        <m:t>Ta</m:t>
                      </m:r>
                      <m:r>
                        <m:rPr>
                          <m:nor/>
                        </m:rPr>
                        <a:rPr lang="fr-FR" sz="2800" b="1" dirty="0" smtClean="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fr-FR" sz="2800" b="1" dirty="0" smtClean="0">
                          <a:latin typeface="Times New Roman" panose="02020603050405020304" pitchFamily="18" charset="0"/>
                          <a:ea typeface="Times New Roman" panose="02020603050405020304" pitchFamily="18" charset="0"/>
                          <a:cs typeface="Times New Roman" panose="02020603050405020304" pitchFamily="18" charset="0"/>
                        </a:rPr>
                        <m:t>c</m:t>
                      </m:r>
                      <m:r>
                        <m:rPr>
                          <m:nor/>
                        </m:rPr>
                        <a:rPr lang="fr-FR" sz="2800" b="1" dirty="0" smtClean="0">
                          <a:latin typeface="Times New Roman" panose="02020603050405020304" pitchFamily="18" charset="0"/>
                          <a:ea typeface="Times New Roman" panose="02020603050405020304" pitchFamily="18" charset="0"/>
                          <a:cs typeface="Times New Roman" panose="02020603050405020304" pitchFamily="18" charset="0"/>
                        </a:rPr>
                        <m:t>ó: </m:t>
                      </m:r>
                      <m:sSup>
                        <m:sSupPr>
                          <m:ctrlPr>
                            <a:rPr lang="en-US" sz="2800" b="1" i="1">
                              <a:latin typeface="Cambria Math"/>
                              <a:ea typeface="Times New Roman" panose="02020603050405020304" pitchFamily="18" charset="0"/>
                            </a:rPr>
                          </m:ctrlPr>
                        </m:sSupPr>
                        <m:e>
                          <m:r>
                            <a:rPr lang="en-US" sz="2800" b="1" i="1">
                              <a:latin typeface="Cambria Math" panose="02040503050406030204" pitchFamily="18" charset="0"/>
                              <a:ea typeface="Times New Roman" panose="02020603050405020304" pitchFamily="18" charset="0"/>
                            </a:rPr>
                            <m:t>𝒚</m:t>
                          </m:r>
                        </m:e>
                        <m:sup>
                          <m:r>
                            <a:rPr lang="en-US" sz="2800" b="1" i="1">
                              <a:latin typeface="Cambria Math" panose="02040503050406030204" pitchFamily="18" charset="0"/>
                              <a:ea typeface="Times New Roman" panose="02020603050405020304" pitchFamily="18" charset="0"/>
                            </a:rPr>
                            <m:t>′</m:t>
                          </m:r>
                        </m:sup>
                      </m:sSup>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𝟑</m:t>
                      </m:r>
                      <m:sSup>
                        <m:sSupPr>
                          <m:ctrlPr>
                            <a:rPr lang="en-US" sz="2800" b="1" i="1">
                              <a:latin typeface="Cambria Math"/>
                              <a:ea typeface="Times New Roman" panose="02020603050405020304" pitchFamily="18" charset="0"/>
                            </a:rPr>
                          </m:ctrlPr>
                        </m:sSupPr>
                        <m:e>
                          <m:r>
                            <a:rPr lang="en-US" sz="2800" b="1" i="1">
                              <a:latin typeface="Cambria Math" panose="02040503050406030204" pitchFamily="18" charset="0"/>
                              <a:ea typeface="Times New Roman" panose="02020603050405020304" pitchFamily="18" charset="0"/>
                            </a:rPr>
                            <m:t>𝒙</m:t>
                          </m:r>
                        </m:e>
                        <m:sup>
                          <m:r>
                            <a:rPr lang="en-US" sz="2800" b="1" i="1">
                              <a:latin typeface="Cambria Math" panose="02040503050406030204" pitchFamily="18" charset="0"/>
                              <a:ea typeface="Times New Roman" panose="02020603050405020304" pitchFamily="18" charset="0"/>
                            </a:rPr>
                            <m:t>𝟐</m:t>
                          </m:r>
                        </m:sup>
                      </m:sSup>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𝟔</m:t>
                      </m:r>
                      <m:r>
                        <a:rPr lang="en-US" sz="2800" b="1" i="1">
                          <a:latin typeface="Cambria Math" panose="02040503050406030204" pitchFamily="18" charset="0"/>
                          <a:ea typeface="Times New Roman" panose="02020603050405020304" pitchFamily="18" charset="0"/>
                        </a:rPr>
                        <m:t>𝒎𝒙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𝒎</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fr-FR" sz="2800" b="1" dirty="0">
                    <a:latin typeface="Times New Roman" panose="02020603050405020304" pitchFamily="18" charset="0"/>
                    <a:ea typeface="Times New Roman" panose="02020603050405020304" pitchFamily="18" charset="0"/>
                    <a:cs typeface="Times New Roman" panose="02020603050405020304" pitchFamily="18" charset="0"/>
                  </a:rPr>
                  <a:t>Với </a:t>
                </a:r>
                <a14:m>
                  <m:oMath xmlns:m="http://schemas.openxmlformats.org/officeDocument/2006/math">
                    <m:sSub>
                      <m:sSubPr>
                        <m:ctrlPr>
                          <a:rPr lang="en-US" sz="2800" b="1" i="1">
                            <a:latin typeface="Cambria Math"/>
                            <a:ea typeface="Times New Roman" panose="02020603050405020304" pitchFamily="18" charset="0"/>
                          </a:rPr>
                        </m:ctrlPr>
                      </m:sSubPr>
                      <m:e>
                        <m:r>
                          <a:rPr lang="en-US" sz="2800" b="1" i="1">
                            <a:latin typeface="Cambria Math" panose="02040503050406030204" pitchFamily="18" charset="0"/>
                            <a:ea typeface="Times New Roman" panose="02020603050405020304" pitchFamily="18" charset="0"/>
                          </a:rPr>
                          <m:t>𝒙</m:t>
                        </m:r>
                      </m:e>
                      <m:sub>
                        <m:r>
                          <a:rPr lang="en-US" sz="2800" b="1" i="1">
                            <a:latin typeface="Cambria Math" panose="02040503050406030204" pitchFamily="18" charset="0"/>
                            <a:ea typeface="Times New Roman" panose="02020603050405020304" pitchFamily="18" charset="0"/>
                          </a:rPr>
                          <m:t>𝟎</m:t>
                        </m:r>
                      </m:sub>
                    </m:sSub>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oMath>
                </a14:m>
                <a:r>
                  <a:rPr lang="fr-FR"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a:t>thì</a:t>
                </a:r>
                <a:r>
                  <a:rPr lang="fr-FR"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b="1" i="1">
                            <a:latin typeface="Cambria Math"/>
                            <a:ea typeface="Times New Roman" panose="02020603050405020304" pitchFamily="18" charset="0"/>
                          </a:rPr>
                        </m:ctrlPr>
                      </m:sSubPr>
                      <m:e>
                        <m:r>
                          <a:rPr lang="en-US" sz="2800" b="1" i="1">
                            <a:latin typeface="Cambria Math" panose="02040503050406030204" pitchFamily="18" charset="0"/>
                            <a:ea typeface="Times New Roman" panose="02020603050405020304" pitchFamily="18" charset="0"/>
                          </a:rPr>
                          <m:t>𝒚</m:t>
                        </m:r>
                      </m:e>
                      <m:sub>
                        <m:r>
                          <a:rPr lang="en-US" sz="2800" b="1" i="1">
                            <a:latin typeface="Cambria Math" panose="02040503050406030204" pitchFamily="18" charset="0"/>
                            <a:ea typeface="Times New Roman" panose="02020603050405020304" pitchFamily="18" charset="0"/>
                          </a:rPr>
                          <m:t>𝟎</m:t>
                        </m:r>
                      </m:sub>
                    </m:sSub>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𝟐</m:t>
                    </m:r>
                    <m:r>
                      <a:rPr lang="en-US" sz="2800" b="1" i="1">
                        <a:latin typeface="Cambria Math" panose="02040503050406030204" pitchFamily="18" charset="0"/>
                        <a:ea typeface="Times New Roman" panose="02020603050405020304" pitchFamily="18" charset="0"/>
                      </a:rPr>
                      <m:t>𝒎</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oMath>
                </a14:m>
                <a:r>
                  <a:rPr lang="fr-FR"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fr-FR"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b="1" i="1">
                        <a:latin typeface="Cambria Math" panose="02040503050406030204" pitchFamily="18" charset="0"/>
                        <a:ea typeface="Times New Roman" panose="02020603050405020304" pitchFamily="18" charset="0"/>
                      </a:rPr>
                      <m:t>𝑩</m:t>
                    </m:r>
                    <m:d>
                      <m:dPr>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𝟐</m:t>
                        </m:r>
                        <m:r>
                          <a:rPr lang="en-US" sz="2800" b="1" i="1">
                            <a:latin typeface="Cambria Math" panose="02040503050406030204" pitchFamily="18" charset="0"/>
                            <a:ea typeface="Times New Roman" panose="02020603050405020304" pitchFamily="18" charset="0"/>
                          </a:rPr>
                          <m:t>𝒎</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e>
                    </m:d>
                    <m:r>
                      <a:rPr lang="en-US" sz="2800" b="1" i="1">
                        <a:latin typeface="Cambria Math" panose="02040503050406030204" pitchFamily="18" charset="0"/>
                        <a:ea typeface="Times New Roman" panose="02020603050405020304" pitchFamily="18" charset="0"/>
                      </a:rPr>
                      <m:t>⇒</m:t>
                    </m:r>
                    <m:acc>
                      <m:accPr>
                        <m:chr m:val="⃗"/>
                        <m:ctrlPr>
                          <a:rPr lang="en-US" sz="2800" b="1" i="1">
                            <a:latin typeface="Cambria Math"/>
                            <a:ea typeface="Times New Roman" panose="02020603050405020304" pitchFamily="18" charset="0"/>
                          </a:rPr>
                        </m:ctrlPr>
                      </m:accPr>
                      <m:e>
                        <m:r>
                          <a:rPr lang="en-US" sz="2800" b="1" i="1">
                            <a:latin typeface="Cambria Math" panose="02040503050406030204" pitchFamily="18" charset="0"/>
                            <a:ea typeface="Times New Roman" panose="02020603050405020304" pitchFamily="18" charset="0"/>
                          </a:rPr>
                          <m:t>𝑨𝑩</m:t>
                        </m:r>
                      </m:e>
                    </m:acc>
                    <m:r>
                      <a:rPr lang="en-US" sz="2800" b="1" i="1">
                        <a:latin typeface="Cambria Math" panose="02040503050406030204" pitchFamily="18" charset="0"/>
                        <a:ea typeface="Times New Roman" panose="02020603050405020304" pitchFamily="18" charset="0"/>
                      </a:rPr>
                      <m:t>=</m:t>
                    </m:r>
                    <m:d>
                      <m:dPr>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𝟐</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𝟐</m:t>
                        </m:r>
                        <m:r>
                          <a:rPr lang="en-US" sz="2800" b="1" i="1">
                            <a:latin typeface="Cambria Math" panose="02040503050406030204" pitchFamily="18" charset="0"/>
                            <a:ea typeface="Times New Roman" panose="02020603050405020304" pitchFamily="18" charset="0"/>
                          </a:rPr>
                          <m:t>𝒎</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𝟒</m:t>
                        </m:r>
                      </m:e>
                    </m:d>
                  </m:oMath>
                </a14:m>
                <a:r>
                  <a:rPr lang="fr-FR" sz="28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fr-FR" sz="2800" b="1" dirty="0">
                    <a:latin typeface="Times New Roman" panose="02020603050405020304" pitchFamily="18" charset="0"/>
                    <a:ea typeface="Times New Roman" panose="02020603050405020304" pitchFamily="18" charset="0"/>
                    <a:cs typeface="Times New Roman" panose="02020603050405020304" pitchFamily="18" charset="0"/>
                  </a:rPr>
                  <a:t>Tiếp </a:t>
                </a:r>
                <a: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a:t>tuyến</a:t>
                </a:r>
                <a:r>
                  <a:rPr lang="fr-FR"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fr-FR"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b="1" i="1">
                        <a:latin typeface="Cambria Math" panose="02040503050406030204" pitchFamily="18" charset="0"/>
                        <a:ea typeface="Times New Roman" panose="02020603050405020304" pitchFamily="18" charset="0"/>
                      </a:rPr>
                      <m:t>𝑩</m:t>
                    </m:r>
                  </m:oMath>
                </a14:m>
                <a:r>
                  <a:rPr lang="fr-FR"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a:t>đi</a:t>
                </a:r>
                <a:r>
                  <a:rPr lang="fr-FR" sz="2800" b="1" dirty="0">
                    <a:latin typeface="Times New Roman" panose="02020603050405020304" pitchFamily="18" charset="0"/>
                    <a:ea typeface="Times New Roman" panose="02020603050405020304" pitchFamily="18" charset="0"/>
                    <a:cs typeface="Times New Roman" panose="02020603050405020304" pitchFamily="18" charset="0"/>
                  </a:rPr>
                  <a:t> qua </a:t>
                </a:r>
                <a14:m>
                  <m:oMath xmlns:m="http://schemas.openxmlformats.org/officeDocument/2006/math">
                    <m:r>
                      <a:rPr lang="en-US" sz="2800" b="1" i="1">
                        <a:latin typeface="Cambria Math" panose="02040503050406030204" pitchFamily="18" charset="0"/>
                        <a:ea typeface="Times New Roman" panose="02020603050405020304" pitchFamily="18" charset="0"/>
                      </a:rPr>
                      <m:t>𝑨</m:t>
                    </m:r>
                  </m:oMath>
                </a14:m>
                <a:r>
                  <a:rPr lang="fr-FR"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a:t>nên</a:t>
                </a:r>
                <a:r>
                  <a:rPr lang="fr-FR"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fr-FR"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a:t>hệ</a:t>
                </a:r>
                <a:r>
                  <a:rPr lang="fr-FR"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fr-FR"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a:t>góc</a:t>
                </a:r>
                <a:r>
                  <a:rPr lang="fr-FR" sz="2800" b="1" dirty="0">
                    <a:latin typeface="Times New Roman" panose="02020603050405020304" pitchFamily="18" charset="0"/>
                    <a:ea typeface="Times New Roman" panose="02020603050405020304" pitchFamily="18" charset="0"/>
                    <a:cs typeface="Times New Roman" panose="02020603050405020304" pitchFamily="18" charset="0"/>
                  </a:rPr>
                  <a:t> là </a:t>
                </a:r>
                <a14:m>
                  <m:oMath xmlns:m="http://schemas.openxmlformats.org/officeDocument/2006/math">
                    <m:r>
                      <a:rPr lang="en-US" sz="2800" b="1" i="1">
                        <a:latin typeface="Cambria Math" panose="02040503050406030204" pitchFamily="18" charset="0"/>
                        <a:ea typeface="Times New Roman" panose="02020603050405020304" pitchFamily="18" charset="0"/>
                      </a:rPr>
                      <m:t>𝒌</m:t>
                    </m:r>
                    <m:r>
                      <a:rPr lang="en-US" sz="2800" b="1" i="1">
                        <a:latin typeface="Cambria Math" panose="02040503050406030204" pitchFamily="18" charset="0"/>
                        <a:ea typeface="Times New Roman" panose="02020603050405020304" pitchFamily="18" charset="0"/>
                      </a:rPr>
                      <m:t>=</m:t>
                    </m:r>
                    <m:r>
                      <a:rPr lang="en-US" sz="2800" b="1" i="0" smtClean="0">
                        <a:latin typeface="Cambria Math"/>
                        <a:ea typeface="Times New Roman" panose="02020603050405020304" pitchFamily="18" charset="0"/>
                      </a:rPr>
                      <m:t>−</m:t>
                    </m:r>
                    <m:r>
                      <a:rPr lang="en-US" sz="2800" b="1" i="0" smtClean="0">
                        <a:latin typeface="Cambria Math"/>
                        <a:ea typeface="Times New Roman" panose="02020603050405020304" pitchFamily="18" charset="0"/>
                      </a:rPr>
                      <m:t>𝐦</m:t>
                    </m:r>
                    <m:r>
                      <a:rPr lang="en-US" sz="2800" b="1" i="0" smtClean="0">
                        <a:latin typeface="Cambria Math"/>
                        <a:ea typeface="Times New Roman" panose="02020603050405020304" pitchFamily="18" charset="0"/>
                      </a:rPr>
                      <m:t>+</m:t>
                    </m:r>
                    <m:r>
                      <a:rPr lang="en-US" sz="2800" b="1" i="0" smtClean="0">
                        <a:latin typeface="Cambria Math"/>
                        <a:ea typeface="Times New Roman" panose="02020603050405020304" pitchFamily="18" charset="0"/>
                      </a:rPr>
                      <m:t>𝟐</m:t>
                    </m:r>
                  </m:oMath>
                </a14:m>
                <a:endParaRPr lang="en-US" sz="2800" b="1" dirty="0" smtClean="0">
                  <a:latin typeface="Times New Roman" panose="02020603050405020304" pitchFamily="18" charset="0"/>
                  <a:ea typeface="Times New Roman" panose="02020603050405020304" pitchFamily="18" charset="0"/>
                </a:endParaRPr>
              </a:p>
              <a:p>
                <a:r>
                  <a:rPr lang="fr-FR" sz="2800" b="1" dirty="0">
                    <a:latin typeface="Times New Roman" panose="02020603050405020304" pitchFamily="18" charset="0"/>
                    <a:ea typeface="Times New Roman" panose="02020603050405020304" pitchFamily="18" charset="0"/>
                    <a:cs typeface="Times New Roman" panose="02020603050405020304" pitchFamily="18" charset="0"/>
                  </a:rPr>
                  <a:t>Mặt </a:t>
                </a:r>
                <a: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fr-FR"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a:t>hệ</a:t>
                </a:r>
                <a:r>
                  <a:rPr lang="fr-FR"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fr-FR"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a:t>góc</a:t>
                </a:r>
                <a:r>
                  <a:rPr lang="fr-FR"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fr-FR"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fr-FR"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a:t>tuyến</a:t>
                </a:r>
                <a:r>
                  <a:rPr lang="fr-FR" sz="2800" b="1" dirty="0">
                    <a:latin typeface="Times New Roman" panose="02020603050405020304" pitchFamily="18" charset="0"/>
                    <a:ea typeface="Times New Roman" panose="02020603050405020304" pitchFamily="18" charset="0"/>
                    <a:cs typeface="Times New Roman" panose="02020603050405020304" pitchFamily="18" charset="0"/>
                  </a:rPr>
                  <a:t> là </a:t>
                </a:r>
                <a14:m>
                  <m:oMath xmlns:m="http://schemas.openxmlformats.org/officeDocument/2006/math">
                    <m:r>
                      <a:rPr lang="en-US" sz="2800" b="1" i="1">
                        <a:latin typeface="Cambria Math" panose="02040503050406030204" pitchFamily="18" charset="0"/>
                        <a:ea typeface="Times New Roman" panose="02020603050405020304" pitchFamily="18" charset="0"/>
                      </a:rPr>
                      <m:t>𝒌</m:t>
                    </m:r>
                    <m:r>
                      <a:rPr lang="en-US" sz="2800" b="1" i="1">
                        <a:latin typeface="Cambria Math" panose="02040503050406030204" pitchFamily="18" charset="0"/>
                        <a:ea typeface="Times New Roman" panose="02020603050405020304" pitchFamily="18" charset="0"/>
                      </a:rPr>
                      <m:t>=</m:t>
                    </m:r>
                    <m:sSup>
                      <m:sSupPr>
                        <m:ctrlPr>
                          <a:rPr lang="en-US" sz="2800" b="1" i="1">
                            <a:latin typeface="Cambria Math"/>
                            <a:ea typeface="Times New Roman" panose="02020603050405020304" pitchFamily="18" charset="0"/>
                          </a:rPr>
                        </m:ctrlPr>
                      </m:sSupPr>
                      <m:e>
                        <m:r>
                          <a:rPr lang="en-US" sz="2800" b="1" i="1">
                            <a:latin typeface="Cambria Math" panose="02040503050406030204" pitchFamily="18" charset="0"/>
                            <a:ea typeface="Times New Roman" panose="02020603050405020304" pitchFamily="18" charset="0"/>
                          </a:rPr>
                          <m:t>𝒚</m:t>
                        </m:r>
                      </m:e>
                      <m:sup>
                        <m:r>
                          <a:rPr lang="en-US" sz="2800" b="1" i="1">
                            <a:latin typeface="Cambria Math" panose="02040503050406030204" pitchFamily="18" charset="0"/>
                            <a:ea typeface="Times New Roman" panose="02020603050405020304" pitchFamily="18" charset="0"/>
                          </a:rPr>
                          <m:t>′</m:t>
                        </m:r>
                      </m:sup>
                    </m:sSup>
                    <m:d>
                      <m:dPr>
                        <m:ctrlPr>
                          <a:rPr lang="en-US" sz="2800" b="1" i="1">
                            <a:latin typeface="Cambria Math"/>
                            <a:ea typeface="Times New Roman" panose="02020603050405020304" pitchFamily="18" charset="0"/>
                          </a:rPr>
                        </m:ctrlPr>
                      </m:dPr>
                      <m:e>
                        <m:sSub>
                          <m:sSubPr>
                            <m:ctrlPr>
                              <a:rPr lang="en-US" sz="2800" b="1" i="1">
                                <a:latin typeface="Cambria Math"/>
                                <a:ea typeface="Times New Roman" panose="02020603050405020304" pitchFamily="18" charset="0"/>
                              </a:rPr>
                            </m:ctrlPr>
                          </m:sSubPr>
                          <m:e>
                            <m:r>
                              <a:rPr lang="en-US" sz="2800" b="1" i="1">
                                <a:latin typeface="Cambria Math" panose="02040503050406030204" pitchFamily="18" charset="0"/>
                                <a:ea typeface="Times New Roman" panose="02020603050405020304" pitchFamily="18" charset="0"/>
                              </a:rPr>
                              <m:t>𝒙</m:t>
                            </m:r>
                          </m:e>
                          <m:sub>
                            <m:r>
                              <a:rPr lang="en-US" sz="2800" b="1" i="1">
                                <a:latin typeface="Cambria Math" panose="02040503050406030204" pitchFamily="18" charset="0"/>
                                <a:ea typeface="Times New Roman" panose="02020603050405020304" pitchFamily="18" charset="0"/>
                              </a:rPr>
                              <m:t>𝟎</m:t>
                            </m:r>
                          </m:sub>
                        </m:sSub>
                      </m:e>
                    </m:d>
                  </m:oMath>
                </a14:m>
                <a:r>
                  <a:rPr lang="fr-FR" sz="28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fr-FR" sz="2800" b="1" dirty="0">
                    <a:latin typeface="Times New Roman" panose="02020603050405020304" pitchFamily="18" charset="0"/>
                    <a:ea typeface="Times New Roman" panose="02020603050405020304" pitchFamily="18" charset="0"/>
                    <a:cs typeface="Times New Roman" panose="02020603050405020304" pitchFamily="18" charset="0"/>
                  </a:rPr>
                  <a:t>Do </a:t>
                </a:r>
                <a: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a:t>đó</a:t>
                </a:r>
                <a:r>
                  <a:rPr lang="fr-FR"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b="1" i="1">
                        <a:latin typeface="Cambria Math" panose="02040503050406030204" pitchFamily="18" charset="0"/>
                        <a:ea typeface="Times New Roman" panose="02020603050405020304" pitchFamily="18" charset="0"/>
                      </a:rPr>
                      <m:t>𝟑</m:t>
                    </m:r>
                    <m:sSup>
                      <m:sSupPr>
                        <m:ctrlPr>
                          <a:rPr lang="en-US" sz="2800" b="1" i="1">
                            <a:latin typeface="Cambria Math"/>
                            <a:ea typeface="Times New Roman" panose="02020603050405020304" pitchFamily="18" charset="0"/>
                          </a:rPr>
                        </m:ctrlPr>
                      </m:sSupPr>
                      <m:e>
                        <m:d>
                          <m:dPr>
                            <m:ctrlPr>
                              <a:rPr lang="en-US" sz="2800" b="1" i="1">
                                <a:latin typeface="Cambria Math"/>
                                <a:ea typeface="Times New Roman" panose="02020603050405020304" pitchFamily="18" charset="0"/>
                              </a:rPr>
                            </m:ctrlPr>
                          </m:dPr>
                          <m:e>
                            <m:sSub>
                              <m:sSubPr>
                                <m:ctrlPr>
                                  <a:rPr lang="en-US" sz="2800" b="1" i="1">
                                    <a:latin typeface="Cambria Math"/>
                                    <a:ea typeface="Times New Roman" panose="02020603050405020304" pitchFamily="18" charset="0"/>
                                  </a:rPr>
                                </m:ctrlPr>
                              </m:sSubPr>
                              <m:e>
                                <m:r>
                                  <a:rPr lang="en-US" sz="2800" b="1" i="1">
                                    <a:latin typeface="Cambria Math" panose="02040503050406030204" pitchFamily="18" charset="0"/>
                                    <a:ea typeface="Times New Roman" panose="02020603050405020304" pitchFamily="18" charset="0"/>
                                  </a:rPr>
                                  <m:t>𝒙</m:t>
                                </m:r>
                              </m:e>
                              <m:sub>
                                <m:r>
                                  <a:rPr lang="en-US" sz="2800" b="1" i="1">
                                    <a:latin typeface="Cambria Math" panose="02040503050406030204" pitchFamily="18" charset="0"/>
                                    <a:ea typeface="Times New Roman" panose="02020603050405020304" pitchFamily="18" charset="0"/>
                                  </a:rPr>
                                  <m:t>𝟎</m:t>
                                </m:r>
                              </m:sub>
                            </m:sSub>
                          </m:e>
                        </m:d>
                      </m:e>
                      <m:sup>
                        <m:r>
                          <a:rPr lang="en-US" sz="2800" b="1" i="1">
                            <a:latin typeface="Cambria Math" panose="02040503050406030204" pitchFamily="18" charset="0"/>
                            <a:ea typeface="Times New Roman" panose="02020603050405020304" pitchFamily="18" charset="0"/>
                          </a:rPr>
                          <m:t>𝟐</m:t>
                        </m:r>
                      </m:sup>
                    </m:sSup>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𝟔</m:t>
                    </m:r>
                    <m:sSub>
                      <m:sSubPr>
                        <m:ctrlPr>
                          <a:rPr lang="en-US" sz="2800" b="1" i="1">
                            <a:latin typeface="Cambria Math"/>
                            <a:ea typeface="Times New Roman" panose="02020603050405020304" pitchFamily="18" charset="0"/>
                          </a:rPr>
                        </m:ctrlPr>
                      </m:sSubPr>
                      <m:e>
                        <m:r>
                          <a:rPr lang="en-US" sz="2800" b="1" i="1">
                            <a:latin typeface="Cambria Math" panose="02040503050406030204" pitchFamily="18" charset="0"/>
                            <a:ea typeface="Times New Roman" panose="02020603050405020304" pitchFamily="18" charset="0"/>
                          </a:rPr>
                          <m:t>𝒎</m:t>
                        </m:r>
                      </m:e>
                      <m:sub>
                        <m:r>
                          <a:rPr lang="en-US" sz="2800" b="1" i="1">
                            <a:latin typeface="Cambria Math" panose="02040503050406030204" pitchFamily="18" charset="0"/>
                            <a:ea typeface="Times New Roman" panose="02020603050405020304" pitchFamily="18" charset="0"/>
                          </a:rPr>
                          <m:t>𝟎</m:t>
                        </m:r>
                      </m:sub>
                    </m:sSub>
                    <m:sSub>
                      <m:sSubPr>
                        <m:ctrlPr>
                          <a:rPr lang="en-US" sz="2800" b="1" i="1">
                            <a:latin typeface="Cambria Math"/>
                            <a:ea typeface="Times New Roman" panose="02020603050405020304" pitchFamily="18" charset="0"/>
                          </a:rPr>
                        </m:ctrlPr>
                      </m:sSubPr>
                      <m:e>
                        <m:r>
                          <a:rPr lang="en-US" sz="2800" b="1" i="1">
                            <a:latin typeface="Cambria Math" panose="02040503050406030204" pitchFamily="18" charset="0"/>
                            <a:ea typeface="Times New Roman" panose="02020603050405020304" pitchFamily="18" charset="0"/>
                          </a:rPr>
                          <m:t>𝒙</m:t>
                        </m:r>
                      </m:e>
                      <m:sub>
                        <m:r>
                          <a:rPr lang="en-US" sz="2800" b="1" i="1">
                            <a:latin typeface="Cambria Math" panose="02040503050406030204" pitchFamily="18" charset="0"/>
                            <a:ea typeface="Times New Roman" panose="02020603050405020304" pitchFamily="18" charset="0"/>
                          </a:rPr>
                          <m:t>𝟎</m:t>
                        </m:r>
                      </m:sub>
                    </m:sSub>
                    <m:r>
                      <a:rPr lang="en-US" sz="2800" b="1" i="1">
                        <a:latin typeface="Cambria Math" panose="02040503050406030204" pitchFamily="18" charset="0"/>
                        <a:ea typeface="Times New Roman" panose="02020603050405020304" pitchFamily="18" charset="0"/>
                      </a:rPr>
                      <m:t>+</m:t>
                    </m:r>
                    <m:sSub>
                      <m:sSubPr>
                        <m:ctrlPr>
                          <a:rPr lang="en-US" sz="2800" b="1" i="1">
                            <a:latin typeface="Cambria Math"/>
                            <a:ea typeface="Times New Roman" panose="02020603050405020304" pitchFamily="18" charset="0"/>
                          </a:rPr>
                        </m:ctrlPr>
                      </m:sSubPr>
                      <m:e>
                        <m:r>
                          <a:rPr lang="en-US" sz="2800" b="1" i="1">
                            <a:latin typeface="Cambria Math" panose="02040503050406030204" pitchFamily="18" charset="0"/>
                            <a:ea typeface="Times New Roman" panose="02020603050405020304" pitchFamily="18" charset="0"/>
                          </a:rPr>
                          <m:t>𝒎</m:t>
                        </m:r>
                      </m:e>
                      <m:sub>
                        <m:r>
                          <a:rPr lang="en-US" sz="2800" b="1" i="1">
                            <a:latin typeface="Cambria Math" panose="02040503050406030204" pitchFamily="18" charset="0"/>
                            <a:ea typeface="Times New Roman" panose="02020603050405020304" pitchFamily="18" charset="0"/>
                          </a:rPr>
                          <m:t>𝟎</m:t>
                        </m:r>
                      </m:sub>
                    </m:sSub>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r>
                      <a:rPr lang="en-US" sz="2800" b="1" i="1">
                        <a:latin typeface="Cambria Math" panose="02040503050406030204" pitchFamily="18" charset="0"/>
                        <a:ea typeface="Times New Roman" panose="02020603050405020304" pitchFamily="18" charset="0"/>
                      </a:rPr>
                      <m:t>=−</m:t>
                    </m:r>
                    <m:sSub>
                      <m:sSubPr>
                        <m:ctrlPr>
                          <a:rPr lang="en-US" sz="2800" b="1" i="1">
                            <a:latin typeface="Cambria Math"/>
                            <a:ea typeface="Times New Roman" panose="02020603050405020304" pitchFamily="18" charset="0"/>
                          </a:rPr>
                        </m:ctrlPr>
                      </m:sSubPr>
                      <m:e>
                        <m:r>
                          <a:rPr lang="en-US" sz="2800" b="1" i="1">
                            <a:latin typeface="Cambria Math" panose="02040503050406030204" pitchFamily="18" charset="0"/>
                            <a:ea typeface="Times New Roman" panose="02020603050405020304" pitchFamily="18" charset="0"/>
                          </a:rPr>
                          <m:t>𝒎</m:t>
                        </m:r>
                      </m:e>
                      <m:sub>
                        <m:r>
                          <a:rPr lang="en-US" sz="2800" b="1" i="1">
                            <a:latin typeface="Cambria Math" panose="02040503050406030204" pitchFamily="18" charset="0"/>
                            <a:ea typeface="Times New Roman" panose="02020603050405020304" pitchFamily="18" charset="0"/>
                          </a:rPr>
                          <m:t>𝟎</m:t>
                        </m:r>
                      </m:sub>
                    </m:sSub>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𝟐</m:t>
                    </m:r>
                  </m:oMath>
                </a14:m>
                <a:endParaRPr lang="vi-VN" sz="2800" dirty="0">
                  <a:latin typeface="+mj-lt"/>
                </a:endParaRPr>
              </a:p>
            </p:txBody>
          </p:sp>
        </mc:Choice>
        <mc:Fallback xmlns="">
          <p:sp>
            <p:nvSpPr>
              <p:cNvPr id="4" name="Rectangle 3"/>
              <p:cNvSpPr>
                <a:spLocks noRot="1" noChangeAspect="1" noMove="1" noResize="1" noEditPoints="1" noAdjustHandles="1" noChangeArrowheads="1" noChangeShapeType="1" noTextEdit="1"/>
              </p:cNvSpPr>
              <p:nvPr/>
            </p:nvSpPr>
            <p:spPr>
              <a:xfrm>
                <a:off x="249105" y="3626451"/>
                <a:ext cx="12209596" cy="2273626"/>
              </a:xfrm>
              <a:prstGeom prst="rect">
                <a:avLst/>
              </a:prstGeom>
              <a:blipFill rotWithShape="1">
                <a:blip r:embed="rId8"/>
                <a:stretch>
                  <a:fillRect l="-1398" b="-75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47057" y="5739031"/>
                <a:ext cx="11793832" cy="960574"/>
              </a:xfrm>
              <a:prstGeom prst="rect">
                <a:avLst/>
              </a:prstGeom>
            </p:spPr>
            <p:txBody>
              <a:bodyPr wrap="square" lIns="45711" tIns="22855" rIns="45711" bIns="22855">
                <a:spAutoFit/>
              </a:bodyPr>
              <a:lstStyle/>
              <a:p>
                <a:pPr>
                  <a:lnSpc>
                    <a:spcPct val="107000"/>
                  </a:lnSpc>
                  <a:spcAft>
                    <a:spcPts val="400"/>
                  </a:spcAft>
                </a:pPr>
                <a14:m>
                  <m:oMathPara xmlns:m="http://schemas.openxmlformats.org/officeDocument/2006/math">
                    <m:oMathParaPr>
                      <m:jc m:val="centerGroup"/>
                    </m:oMathParaPr>
                    <m:oMath xmlns:m="http://schemas.openxmlformats.org/officeDocument/2006/math">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𝟑</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𝟔</m:t>
                      </m:r>
                      <m:sSub>
                        <m:sSubPr>
                          <m:ctrlPr>
                            <a:rPr lang="en-US" sz="2800" b="1" i="1">
                              <a:latin typeface="Cambria Math"/>
                              <a:ea typeface="Times New Roman" panose="02020603050405020304" pitchFamily="18" charset="0"/>
                            </a:rPr>
                          </m:ctrlPr>
                        </m:sSubPr>
                        <m:e>
                          <m:r>
                            <a:rPr lang="en-US" sz="2800" b="1" i="1">
                              <a:latin typeface="Cambria Math" panose="02040503050406030204" pitchFamily="18" charset="0"/>
                              <a:ea typeface="Times New Roman" panose="02020603050405020304" pitchFamily="18" charset="0"/>
                            </a:rPr>
                            <m:t>𝒎</m:t>
                          </m:r>
                        </m:e>
                        <m:sub>
                          <m:r>
                            <a:rPr lang="en-US" sz="2800" b="1" i="1">
                              <a:latin typeface="Cambria Math" panose="02040503050406030204" pitchFamily="18" charset="0"/>
                              <a:ea typeface="Times New Roman" panose="02020603050405020304" pitchFamily="18" charset="0"/>
                            </a:rPr>
                            <m:t>𝟎</m:t>
                          </m:r>
                        </m:sub>
                      </m:sSub>
                      <m:r>
                        <a:rPr lang="en-US" sz="2800" b="1" i="1">
                          <a:latin typeface="Cambria Math" panose="02040503050406030204" pitchFamily="18" charset="0"/>
                          <a:ea typeface="Times New Roman" panose="02020603050405020304" pitchFamily="18" charset="0"/>
                        </a:rPr>
                        <m:t>+</m:t>
                      </m:r>
                      <m:sSub>
                        <m:sSubPr>
                          <m:ctrlPr>
                            <a:rPr lang="en-US" sz="2800" b="1" i="1">
                              <a:latin typeface="Cambria Math"/>
                              <a:ea typeface="Times New Roman" panose="02020603050405020304" pitchFamily="18" charset="0"/>
                            </a:rPr>
                          </m:ctrlPr>
                        </m:sSubPr>
                        <m:e>
                          <m:r>
                            <a:rPr lang="en-US" sz="2800" b="1" i="1">
                              <a:latin typeface="Cambria Math" panose="02040503050406030204" pitchFamily="18" charset="0"/>
                              <a:ea typeface="Times New Roman" panose="02020603050405020304" pitchFamily="18" charset="0"/>
                            </a:rPr>
                            <m:t>𝒎</m:t>
                          </m:r>
                        </m:e>
                        <m:sub>
                          <m:r>
                            <a:rPr lang="en-US" sz="2800" b="1" i="1">
                              <a:latin typeface="Cambria Math" panose="02040503050406030204" pitchFamily="18" charset="0"/>
                              <a:ea typeface="Times New Roman" panose="02020603050405020304" pitchFamily="18" charset="0"/>
                            </a:rPr>
                            <m:t>𝟎</m:t>
                          </m:r>
                        </m:sub>
                      </m:sSub>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r>
                        <a:rPr lang="en-US" sz="2800" b="1" i="1">
                          <a:latin typeface="Cambria Math" panose="02040503050406030204" pitchFamily="18" charset="0"/>
                          <a:ea typeface="Times New Roman" panose="02020603050405020304" pitchFamily="18" charset="0"/>
                        </a:rPr>
                        <m:t>=−</m:t>
                      </m:r>
                      <m:sSub>
                        <m:sSubPr>
                          <m:ctrlPr>
                            <a:rPr lang="en-US" sz="2800" b="1" i="1">
                              <a:latin typeface="Cambria Math"/>
                              <a:ea typeface="Times New Roman" panose="02020603050405020304" pitchFamily="18" charset="0"/>
                            </a:rPr>
                          </m:ctrlPr>
                        </m:sSubPr>
                        <m:e>
                          <m:r>
                            <a:rPr lang="en-US" sz="2800" b="1" i="1">
                              <a:latin typeface="Cambria Math" panose="02040503050406030204" pitchFamily="18" charset="0"/>
                              <a:ea typeface="Times New Roman" panose="02020603050405020304" pitchFamily="18" charset="0"/>
                            </a:rPr>
                            <m:t>𝒎</m:t>
                          </m:r>
                        </m:e>
                        <m:sub>
                          <m:r>
                            <a:rPr lang="en-US" sz="2800" b="1" i="1">
                              <a:latin typeface="Cambria Math" panose="02040503050406030204" pitchFamily="18" charset="0"/>
                              <a:ea typeface="Times New Roman" panose="02020603050405020304" pitchFamily="18" charset="0"/>
                            </a:rPr>
                            <m:t>𝟎</m:t>
                          </m:r>
                        </m:sub>
                      </m:sSub>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𝟐</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𝟒</m:t>
                      </m:r>
                      <m:sSub>
                        <m:sSubPr>
                          <m:ctrlPr>
                            <a:rPr lang="en-US" sz="2800" b="1" i="1">
                              <a:latin typeface="Cambria Math"/>
                              <a:ea typeface="Times New Roman" panose="02020603050405020304" pitchFamily="18" charset="0"/>
                            </a:rPr>
                          </m:ctrlPr>
                        </m:sSubPr>
                        <m:e>
                          <m:r>
                            <a:rPr lang="en-US" sz="2800" b="1" i="1">
                              <a:latin typeface="Cambria Math" panose="02040503050406030204" pitchFamily="18" charset="0"/>
                              <a:ea typeface="Times New Roman" panose="02020603050405020304" pitchFamily="18" charset="0"/>
                            </a:rPr>
                            <m:t>𝒎</m:t>
                          </m:r>
                        </m:e>
                        <m:sub>
                          <m:r>
                            <a:rPr lang="en-US" sz="2800" b="1" i="1">
                              <a:latin typeface="Cambria Math" panose="02040503050406030204" pitchFamily="18" charset="0"/>
                              <a:ea typeface="Times New Roman" panose="02020603050405020304" pitchFamily="18" charset="0"/>
                            </a:rPr>
                            <m:t>𝟎</m:t>
                          </m:r>
                        </m:sub>
                      </m:sSub>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𝟐</m:t>
                      </m:r>
                      <m:r>
                        <a:rPr lang="en-US" sz="2800" b="1" i="1">
                          <a:latin typeface="Cambria Math" panose="02040503050406030204" pitchFamily="18" charset="0"/>
                          <a:ea typeface="Times New Roman" panose="02020603050405020304" pitchFamily="18" charset="0"/>
                        </a:rPr>
                        <m:t>⇔</m:t>
                      </m:r>
                      <m:sSub>
                        <m:sSubPr>
                          <m:ctrlPr>
                            <a:rPr lang="en-US" sz="2800" b="1" i="1">
                              <a:latin typeface="Cambria Math"/>
                              <a:ea typeface="Times New Roman" panose="02020603050405020304" pitchFamily="18" charset="0"/>
                            </a:rPr>
                          </m:ctrlPr>
                        </m:sSubPr>
                        <m:e>
                          <m:r>
                            <a:rPr lang="en-US" sz="2800" b="1" i="1">
                              <a:latin typeface="Cambria Math" panose="02040503050406030204" pitchFamily="18" charset="0"/>
                              <a:ea typeface="Times New Roman" panose="02020603050405020304" pitchFamily="18" charset="0"/>
                            </a:rPr>
                            <m:t>𝒎</m:t>
                          </m:r>
                        </m:e>
                        <m:sub>
                          <m:r>
                            <a:rPr lang="en-US" sz="2800" b="1" i="1">
                              <a:latin typeface="Cambria Math" panose="02040503050406030204" pitchFamily="18" charset="0"/>
                              <a:ea typeface="Times New Roman" panose="02020603050405020304" pitchFamily="18" charset="0"/>
                            </a:rPr>
                            <m:t>𝟎</m:t>
                          </m:r>
                        </m:sub>
                      </m:sSub>
                      <m:r>
                        <a:rPr lang="en-US" sz="2800" b="1" i="1">
                          <a:latin typeface="Cambria Math" panose="02040503050406030204" pitchFamily="18" charset="0"/>
                          <a:ea typeface="Times New Roman" panose="02020603050405020304" pitchFamily="18" charset="0"/>
                        </a:rPr>
                        <m:t>=</m:t>
                      </m:r>
                      <m:f>
                        <m:fPr>
                          <m:ctrlPr>
                            <a:rPr lang="en-US" sz="2800" b="1" i="1">
                              <a:latin typeface="Cambria Math"/>
                              <a:ea typeface="Times New Roman" panose="02020603050405020304" pitchFamily="18" charset="0"/>
                            </a:rPr>
                          </m:ctrlPr>
                        </m:fPr>
                        <m:num>
                          <m:r>
                            <a:rPr lang="en-US" sz="2800" b="1" i="1">
                              <a:latin typeface="Cambria Math" panose="02040503050406030204" pitchFamily="18" charset="0"/>
                              <a:ea typeface="Times New Roman" panose="02020603050405020304" pitchFamily="18" charset="0"/>
                            </a:rPr>
                            <m:t>𝟏</m:t>
                          </m:r>
                        </m:num>
                        <m:den>
                          <m:r>
                            <a:rPr lang="en-US" sz="2800" b="1" i="1">
                              <a:latin typeface="Cambria Math" panose="02040503050406030204" pitchFamily="18" charset="0"/>
                              <a:ea typeface="Times New Roman" panose="02020603050405020304" pitchFamily="18" charset="0"/>
                            </a:rPr>
                            <m:t>𝟐</m:t>
                          </m:r>
                        </m:den>
                      </m:f>
                      <m:r>
                        <m:rPr>
                          <m:nor/>
                        </m:rPr>
                        <a:rPr lang="fr-FR" sz="2800" b="1" dirty="0">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vi-VN" sz="3000" dirty="0">
                  <a:latin typeface="+mj-lt"/>
                  <a:ea typeface="Arial" panose="020B060402020202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47057" y="5739031"/>
                <a:ext cx="11793832" cy="960574"/>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3046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500"/>
                                        <p:tgtEl>
                                          <p:spTgt spid="46"/>
                                        </p:tgtEl>
                                      </p:cBhvr>
                                    </p:animEffect>
                                  </p:childTnLst>
                                </p:cTn>
                              </p:par>
                              <p:par>
                                <p:cTn id="11" presetID="22" presetClass="entr" presetSubtype="8"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par>
                                <p:cTn id="14" presetID="22" presetClass="entr" presetSubtype="8"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left)">
                                      <p:cBhvr>
                                        <p:cTn id="16" dur="500"/>
                                        <p:tgtEl>
                                          <p:spTgt spid="6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left)">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left)">
                                      <p:cBhvr>
                                        <p:cTn id="36" dur="500"/>
                                        <p:tgtEl>
                                          <p:spTgt spid="4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2" grpId="0" animBg="1"/>
      <p:bldP spid="4"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53174" y="2519335"/>
            <a:ext cx="11834900" cy="4224365"/>
            <a:chOff x="184495" y="3636273"/>
            <a:chExt cx="11834900" cy="4481560"/>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 name="Group 5"/>
            <p:cNvGrpSpPr/>
            <p:nvPr/>
          </p:nvGrpSpPr>
          <p:grpSpPr>
            <a:xfrm>
              <a:off x="203200" y="3636273"/>
              <a:ext cx="2342698" cy="587728"/>
              <a:chOff x="1275608" y="6239450"/>
              <a:chExt cx="4592537" cy="1067874"/>
            </a:xfrm>
          </p:grpSpPr>
          <p:sp>
            <p:nvSpPr>
              <p:cNvPr id="7" name="Freeform 20"/>
              <p:cNvSpPr>
                <a:spLocks/>
              </p:cNvSpPr>
              <p:nvPr/>
            </p:nvSpPr>
            <p:spPr bwMode="auto">
              <a:xfrm rot="16200000" flipV="1">
                <a:off x="3417884" y="4701171"/>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67874"/>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45025"/>
            <a:ext cx="11937109" cy="1344149"/>
            <a:chOff x="534987" y="1869705"/>
            <a:chExt cx="23401058"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328128" y="1653394"/>
                  <a:ext cx="2690581" cy="92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13</a:t>
                  </a:r>
                </a:p>
              </p:txBody>
            </p:sp>
          </p:grpSp>
        </p:grpSp>
        <mc:AlternateContent xmlns:mc="http://schemas.openxmlformats.org/markup-compatibility/2006" xmlns:a14="http://schemas.microsoft.com/office/drawing/2010/main">
          <mc:Choice Requires="a14">
            <p:sp>
              <p:nvSpPr>
                <p:cNvPr id="23" name="Rectangle 22"/>
                <p:cNvSpPr/>
                <p:nvPr/>
              </p:nvSpPr>
              <p:spPr>
                <a:xfrm>
                  <a:off x="3364333" y="1972306"/>
                  <a:ext cx="20571712" cy="18758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ctr" fontAlgn="base">
                    <a:buClr>
                      <a:srgbClr val="0000FF"/>
                    </a:buClr>
                    <a:tabLst>
                      <a:tab pos="629826" algn="l"/>
                    </a:tabLst>
                  </a:pPr>
                  <a:r>
                    <a:rPr 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Đường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thẳng</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1" i="1">
                          <a:latin typeface="Cambria Math" panose="02040503050406030204" pitchFamily="18" charset="0"/>
                          <a:ea typeface="Times New Roman" panose="02020603050405020304" pitchFamily="18" charset="0"/>
                        </a:rPr>
                        <m:t>𝒚</m:t>
                      </m:r>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𝒎</m:t>
                      </m:r>
                    </m:oMath>
                  </a14:m>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000" b="1" i="1">
                              <a:latin typeface="Cambria Math"/>
                              <a:ea typeface="Times New Roman" panose="02020603050405020304" pitchFamily="18" charset="0"/>
                            </a:rPr>
                          </m:ctrlPr>
                        </m:dPr>
                        <m:e>
                          <m:r>
                            <a:rPr lang="en-US" sz="3000" b="1" i="1">
                              <a:latin typeface="Cambria Math" panose="02040503050406030204" pitchFamily="18" charset="0"/>
                              <a:ea typeface="Times New Roman" panose="02020603050405020304" pitchFamily="18" charset="0"/>
                            </a:rPr>
                            <m:t>𝑪</m:t>
                          </m:r>
                        </m:e>
                      </m:d>
                    </m:oMath>
                  </a14:m>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1" i="1">
                          <a:latin typeface="Cambria Math" panose="02040503050406030204" pitchFamily="18" charset="0"/>
                          <a:ea typeface="Times New Roman" panose="02020603050405020304" pitchFamily="18" charset="0"/>
                        </a:rPr>
                        <m:t>𝒚</m:t>
                      </m:r>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𝟐</m:t>
                      </m:r>
                      <m:sSup>
                        <m:sSupPr>
                          <m:ctrlPr>
                            <a:rPr lang="en-US" sz="3000" b="1" i="1">
                              <a:latin typeface="Cambria Math"/>
                              <a:ea typeface="Times New Roman" panose="02020603050405020304" pitchFamily="18" charset="0"/>
                            </a:rPr>
                          </m:ctrlPr>
                        </m:sSupPr>
                        <m:e>
                          <m:r>
                            <a:rPr lang="en-US" sz="3000" b="1" i="1">
                              <a:latin typeface="Cambria Math" panose="02040503050406030204" pitchFamily="18" charset="0"/>
                              <a:ea typeface="Times New Roman" panose="02020603050405020304" pitchFamily="18" charset="0"/>
                            </a:rPr>
                            <m:t>𝒙</m:t>
                          </m:r>
                        </m:e>
                        <m:sup>
                          <m:r>
                            <a:rPr lang="en-US" sz="3000" b="1" i="1">
                              <a:latin typeface="Cambria Math" panose="02040503050406030204" pitchFamily="18" charset="0"/>
                              <a:ea typeface="Times New Roman" panose="02020603050405020304" pitchFamily="18" charset="0"/>
                            </a:rPr>
                            <m:t>𝟒</m:t>
                          </m:r>
                        </m:sup>
                      </m:sSup>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𝟒</m:t>
                      </m:r>
                      <m:sSup>
                        <m:sSupPr>
                          <m:ctrlPr>
                            <a:rPr lang="en-US" sz="3000" b="1" i="1">
                              <a:latin typeface="Cambria Math"/>
                              <a:ea typeface="Times New Roman" panose="02020603050405020304" pitchFamily="18" charset="0"/>
                            </a:rPr>
                          </m:ctrlPr>
                        </m:sSupPr>
                        <m:e>
                          <m:r>
                            <a:rPr lang="en-US" sz="3000" b="1" i="1">
                              <a:latin typeface="Cambria Math" panose="02040503050406030204" pitchFamily="18" charset="0"/>
                              <a:ea typeface="Times New Roman" panose="02020603050405020304" pitchFamily="18" charset="0"/>
                            </a:rPr>
                            <m:t>𝒙</m:t>
                          </m:r>
                        </m:e>
                        <m:sup>
                          <m:r>
                            <a:rPr lang="en-US" sz="3000" b="1" i="1">
                              <a:latin typeface="Cambria Math" panose="02040503050406030204" pitchFamily="18" charset="0"/>
                              <a:ea typeface="Times New Roman" panose="02020603050405020304" pitchFamily="18" charset="0"/>
                            </a:rPr>
                            <m:t>𝟐</m:t>
                          </m:r>
                        </m:sup>
                      </m:sSup>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𝟏</m:t>
                      </m:r>
                    </m:oMath>
                  </a14:m>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biệt</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tung</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ea typeface="Times New Roman" panose="02020603050405020304" pitchFamily="18" charset="0"/>
                      <a:cs typeface="Times New Roman" panose="02020603050405020304" pitchFamily="18" charset="0"/>
                    </a:rPr>
                    <a:t>điểm</a:t>
                  </a:r>
                  <a:r>
                    <a:rPr lang="en-US" sz="3000"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latin typeface="+mj-lt"/>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364333" y="1972306"/>
                  <a:ext cx="20571712" cy="1875853"/>
                </a:xfrm>
                <a:prstGeom prst="rect">
                  <a:avLst/>
                </a:prstGeom>
                <a:blipFill rotWithShape="1">
                  <a:blip r:embed="rId3"/>
                  <a:stretch>
                    <a:fillRect t="-1630" b="-1141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247182" y="1501340"/>
            <a:ext cx="11838141" cy="914405"/>
            <a:chOff x="247181" y="1501340"/>
            <a:chExt cx="11838141" cy="914405"/>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4" name="TextBox 53"/>
                  <p:cNvSpPr txBox="1"/>
                  <p:nvPr/>
                </p:nvSpPr>
                <p:spPr>
                  <a:xfrm>
                    <a:off x="6108332" y="1732392"/>
                    <a:ext cx="2280848" cy="5150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a:latin typeface="Cambria Math"/>
                            </a:rPr>
                            <m:t>1</m:t>
                          </m:r>
                          <m:r>
                            <m:rPr>
                              <m:nor/>
                            </m:rPr>
                            <a:rPr lang="vi-VN" sz="3000" dirty="0"/>
                            <m:t>.</m:t>
                          </m:r>
                        </m:oMath>
                      </m:oMathPara>
                    </a14:m>
                    <a:endParaRPr lang="en-US" sz="3000" dirty="0"/>
                  </a:p>
                </p:txBody>
              </p:sp>
            </mc:Choice>
            <mc:Fallback xmlns="">
              <p:sp>
                <p:nvSpPr>
                  <p:cNvPr id="54" name="TextBox 53"/>
                  <p:cNvSpPr txBox="1">
                    <a:spLocks noRot="1" noChangeAspect="1" noMove="1" noResize="1" noEditPoints="1" noAdjustHandles="1" noChangeArrowheads="1" noChangeShapeType="1" noTextEdit="1"/>
                  </p:cNvSpPr>
                  <p:nvPr/>
                </p:nvSpPr>
                <p:spPr>
                  <a:xfrm>
                    <a:off x="6108332" y="1732392"/>
                    <a:ext cx="2280848" cy="515019"/>
                  </a:xfrm>
                  <a:prstGeom prst="rect">
                    <a:avLst/>
                  </a:prstGeom>
                  <a:blipFill rotWithShape="1">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8" name="TextBox 57"/>
                  <p:cNvSpPr txBox="1"/>
                  <p:nvPr/>
                </p:nvSpPr>
                <p:spPr>
                  <a:xfrm>
                    <a:off x="5978841" y="1767772"/>
                    <a:ext cx="2280848" cy="5150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−1</m:t>
                          </m:r>
                          <m:r>
                            <m:rPr>
                              <m:nor/>
                            </m:rPr>
                            <a:rPr lang="vi-VN" sz="3000" dirty="0"/>
                            <m:t>.</m:t>
                          </m:r>
                        </m:oMath>
                      </m:oMathPara>
                    </a14:m>
                    <a:endParaRPr lang="en-US" sz="30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978841" y="1767772"/>
                    <a:ext cx="2280848" cy="515019"/>
                  </a:xfrm>
                  <a:prstGeom prst="rect">
                    <a:avLst/>
                  </a:prstGeom>
                  <a:blipFill rotWithShape="1">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48" name="TextBox 47"/>
                  <p:cNvSpPr txBox="1"/>
                  <p:nvPr/>
                </p:nvSpPr>
                <p:spPr>
                  <a:xfrm>
                    <a:off x="6123623" y="1753409"/>
                    <a:ext cx="2280848" cy="515018"/>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0</m:t>
                          </m:r>
                          <m:r>
                            <m:rPr>
                              <m:nor/>
                            </m:rPr>
                            <a:rPr lang="vi-VN" sz="3000" dirty="0"/>
                            <m:t>.</m:t>
                          </m:r>
                        </m:oMath>
                      </m:oMathPara>
                    </a14:m>
                    <a:endParaRPr lang="en-US" sz="30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123623" y="1753409"/>
                    <a:ext cx="2280848" cy="515018"/>
                  </a:xfrm>
                  <a:prstGeom prst="rect">
                    <a:avLst/>
                  </a:prstGeom>
                  <a:blipFill rotWithShape="1">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1" y="1501345"/>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2" name="TextBox 61"/>
                  <p:cNvSpPr txBox="1"/>
                  <p:nvPr/>
                </p:nvSpPr>
                <p:spPr>
                  <a:xfrm>
                    <a:off x="6078059" y="1779051"/>
                    <a:ext cx="2493487" cy="5150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3</m:t>
                          </m:r>
                          <m:r>
                            <m:rPr>
                              <m:nor/>
                            </m:rPr>
                            <a:rPr lang="vi-VN" sz="3000" dirty="0"/>
                            <m:t>.</m:t>
                          </m:r>
                        </m:oMath>
                      </m:oMathPara>
                    </a14:m>
                    <a:endParaRPr lang="en-US" sz="30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078059" y="1779051"/>
                    <a:ext cx="2493487" cy="515019"/>
                  </a:xfrm>
                  <a:prstGeom prst="rect">
                    <a:avLst/>
                  </a:prstGeom>
                  <a:blipFill rotWithShape="1">
                    <a:blip r:embed="rId7"/>
                    <a:stretch>
                      <a:fillRect/>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mc:AlternateContent xmlns:mc="http://schemas.openxmlformats.org/markup-compatibility/2006" xmlns:a14="http://schemas.microsoft.com/office/drawing/2010/main">
        <mc:Choice Requires="a14">
          <p:sp>
            <p:nvSpPr>
              <p:cNvPr id="2" name="Rectangle 1">
                <a:extLst>
                  <a:ext uri="{FF2B5EF4-FFF2-40B4-BE49-F238E27FC236}">
                    <a16:creationId xmlns="" xmlns:a16="http://schemas.microsoft.com/office/drawing/2014/main" id="{4823D76B-66E2-4C33-8C3D-0C3DB6C6C71D}"/>
                  </a:ext>
                </a:extLst>
              </p:cNvPr>
              <p:cNvSpPr/>
              <p:nvPr/>
            </p:nvSpPr>
            <p:spPr>
              <a:xfrm>
                <a:off x="171878" y="2589129"/>
                <a:ext cx="11583393" cy="3859893"/>
              </a:xfrm>
              <a:prstGeom prst="rect">
                <a:avLst/>
              </a:prstGeom>
            </p:spPr>
            <p:txBody>
              <a:bodyPr wrap="square" lIns="45711" tIns="22855" rIns="45711" bIns="22855">
                <a:spAutoFit/>
              </a:bodyPr>
              <a:lstStyle/>
              <a:p>
                <a:pPr indent="89835">
                  <a:lnSpc>
                    <a:spcPct val="107000"/>
                  </a:lnSpc>
                  <a:spcAft>
                    <a:spcPts val="400"/>
                  </a:spcAft>
                  <a:tabLst>
                    <a:tab pos="859618" algn="l"/>
                    <a:tab pos="1630989" algn="l"/>
                    <a:tab pos="2402677" algn="l"/>
                  </a:tabLst>
                </a:pPr>
                <a:r>
                  <a:rPr lang="fr-FR" sz="3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smtClean="0">
                    <a:latin typeface="Times New Roman" panose="02020603050405020304" pitchFamily="18" charset="0"/>
                    <a:ea typeface="Times New Roman" panose="02020603050405020304" pitchFamily="18" charset="0"/>
                    <a:cs typeface="Times New Roman" panose="02020603050405020304" pitchFamily="18" charset="0"/>
                  </a:rPr>
                  <a:t>Đường</a:t>
                </a:r>
                <a:r>
                  <a:rPr lang="fr-FR" sz="28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a:t>thẳng</a:t>
                </a:r>
                <a:r>
                  <a:rPr lang="fr-FR"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b="1" i="1">
                        <a:latin typeface="Cambria Math" panose="02040503050406030204" pitchFamily="18" charset="0"/>
                        <a:ea typeface="Times New Roman" panose="02020603050405020304" pitchFamily="18" charset="0"/>
                      </a:rPr>
                      <m:t>𝒚</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𝒎</m:t>
                    </m:r>
                  </m:oMath>
                </a14:m>
                <a:r>
                  <a:rPr lang="fr-FR"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fr-FR"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a:t>xúc</a:t>
                </a:r>
                <a:r>
                  <a:rPr lang="fr-FR"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fr-FR"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𝑪</m:t>
                        </m:r>
                      </m:e>
                    </m:d>
                  </m:oMath>
                </a14:m>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a:latin typeface="Times New Roman" panose="02020603050405020304" pitchFamily="18" charset="0"/>
                    <a:ea typeface="Times New Roman" panose="02020603050405020304" pitchFamily="18" charset="0"/>
                    <a:cs typeface="Times New Roman" panose="02020603050405020304" pitchFamily="18" charset="0"/>
                  </a:rPr>
                  <a:t>khi </a:t>
                </a:r>
                <a: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fr-FR"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fr-FR" sz="2800" b="1" dirty="0">
                    <a:latin typeface="Times New Roman" panose="02020603050405020304" pitchFamily="18" charset="0"/>
                    <a:ea typeface="Times New Roman" panose="02020603050405020304" pitchFamily="18" charset="0"/>
                    <a:cs typeface="Times New Roman" panose="02020603050405020304" pitchFamily="18" charset="0"/>
                  </a:rPr>
                  <a:t> khi </a:t>
                </a:r>
                <a: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a:t>hệ</a:t>
                </a:r>
                <a:r>
                  <a:rPr lang="fr-FR" sz="28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fr-FR" sz="28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89835">
                  <a:lnSpc>
                    <a:spcPct val="107000"/>
                  </a:lnSpc>
                  <a:spcAft>
                    <a:spcPts val="400"/>
                  </a:spcAft>
                  <a:tabLst>
                    <a:tab pos="859618" algn="l"/>
                    <a:tab pos="1630989" algn="l"/>
                    <a:tab pos="2402677" algn="l"/>
                  </a:tabLst>
                </a:pPr>
                <a:r>
                  <a:rPr lang="fr-FR" sz="2800" b="1" dirty="0" err="1" smtClean="0">
                    <a:latin typeface="Times New Roman" panose="02020603050405020304" pitchFamily="18" charset="0"/>
                    <a:ea typeface="Times New Roman" panose="02020603050405020304" pitchFamily="18" charset="0"/>
                    <a:cs typeface="Times New Roman" panose="02020603050405020304" pitchFamily="18" charset="0"/>
                  </a:rPr>
                  <a:t>sau</a:t>
                </a:r>
                <a:r>
                  <a:rPr lang="fr-FR" sz="28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fr-FR"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a:t>nghiệm</a:t>
                </a:r>
                <a:r>
                  <a:rPr lang="fr-FR" sz="2800" b="1" dirty="0" smtClean="0">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en-US" sz="2800" b="1" i="1">
                            <a:latin typeface="Cambria Math"/>
                          </a:rPr>
                        </m:ctrlPr>
                      </m:dPr>
                      <m:e>
                        <m:eqArr>
                          <m:eqArrPr>
                            <m:ctrlPr>
                              <a:rPr lang="en-US" sz="2800" b="1" i="1">
                                <a:latin typeface="Cambria Math"/>
                              </a:rPr>
                            </m:ctrlPr>
                          </m:eqArrPr>
                          <m:e>
                            <m:r>
                              <a:rPr lang="en-US" sz="2800" b="1">
                                <a:latin typeface="Cambria Math" panose="02040503050406030204" pitchFamily="18" charset="0"/>
                              </a:rPr>
                              <m:t>&amp;−</m:t>
                            </m:r>
                            <m:r>
                              <a:rPr lang="en-US" sz="2800" b="1">
                                <a:latin typeface="Cambria Math" panose="02040503050406030204" pitchFamily="18" charset="0"/>
                              </a:rPr>
                              <m:t>𝟐</m:t>
                            </m:r>
                            <m:sSup>
                              <m:sSupPr>
                                <m:ctrlPr>
                                  <a:rPr lang="en-US" sz="2800" b="1" i="1">
                                    <a:latin typeface="Cambria Math"/>
                                  </a:rPr>
                                </m:ctrlPr>
                              </m:sSupPr>
                              <m:e>
                                <m:r>
                                  <a:rPr lang="en-US" sz="2800" b="1" i="1">
                                    <a:latin typeface="Cambria Math" panose="02040503050406030204" pitchFamily="18" charset="0"/>
                                  </a:rPr>
                                  <m:t>𝒙</m:t>
                                </m:r>
                              </m:e>
                              <m:sup>
                                <m:r>
                                  <a:rPr lang="en-US" sz="2800" b="1">
                                    <a:latin typeface="Cambria Math" panose="02040503050406030204" pitchFamily="18" charset="0"/>
                                  </a:rPr>
                                  <m:t>𝟒</m:t>
                                </m:r>
                              </m:sup>
                            </m:sSup>
                            <m:r>
                              <a:rPr lang="en-US" sz="2800" b="1">
                                <a:latin typeface="Cambria Math" panose="02040503050406030204" pitchFamily="18" charset="0"/>
                              </a:rPr>
                              <m:t>+</m:t>
                            </m:r>
                            <m:r>
                              <a:rPr lang="en-US" sz="2800" b="1">
                                <a:latin typeface="Cambria Math" panose="02040503050406030204" pitchFamily="18" charset="0"/>
                              </a:rPr>
                              <m:t>𝟒</m:t>
                            </m:r>
                            <m:sSup>
                              <m:sSupPr>
                                <m:ctrlPr>
                                  <a:rPr lang="en-US" sz="2800" b="1" i="1">
                                    <a:latin typeface="Cambria Math"/>
                                  </a:rPr>
                                </m:ctrlPr>
                              </m:sSupPr>
                              <m:e>
                                <m:r>
                                  <a:rPr lang="en-US" sz="2800" b="1" i="1">
                                    <a:latin typeface="Cambria Math" panose="02040503050406030204" pitchFamily="18" charset="0"/>
                                  </a:rPr>
                                  <m:t>𝒙</m:t>
                                </m:r>
                              </m:e>
                              <m:sup>
                                <m:r>
                                  <a:rPr lang="en-US" sz="2800" b="1">
                                    <a:latin typeface="Cambria Math" panose="02040503050406030204" pitchFamily="18" charset="0"/>
                                  </a:rPr>
                                  <m:t>𝟐</m:t>
                                </m:r>
                              </m:sup>
                            </m:sSup>
                            <m:r>
                              <a:rPr lang="en-US" sz="2800" b="1">
                                <a:latin typeface="Cambria Math" panose="02040503050406030204" pitchFamily="18" charset="0"/>
                              </a:rPr>
                              <m:t>−</m:t>
                            </m:r>
                            <m:r>
                              <a:rPr lang="en-US" sz="2800" b="1">
                                <a:latin typeface="Cambria Math" panose="02040503050406030204" pitchFamily="18" charset="0"/>
                              </a:rPr>
                              <m:t>𝟏</m:t>
                            </m:r>
                            <m:r>
                              <a:rPr lang="en-US" sz="2800" b="1">
                                <a:latin typeface="Cambria Math" panose="02040503050406030204" pitchFamily="18" charset="0"/>
                              </a:rPr>
                              <m:t>=</m:t>
                            </m:r>
                            <m:r>
                              <a:rPr lang="en-US" sz="2800" b="1" i="1">
                                <a:latin typeface="Cambria Math" panose="02040503050406030204" pitchFamily="18" charset="0"/>
                              </a:rPr>
                              <m:t>𝒎</m:t>
                            </m:r>
                            <m:d>
                              <m:dPr>
                                <m:ctrlPr>
                                  <a:rPr lang="en-US" sz="2800" b="1" i="1">
                                    <a:latin typeface="Cambria Math"/>
                                  </a:rPr>
                                </m:ctrlPr>
                              </m:dPr>
                              <m:e>
                                <m:r>
                                  <a:rPr lang="en-US" sz="2800" b="1">
                                    <a:latin typeface="Cambria Math" panose="02040503050406030204" pitchFamily="18" charset="0"/>
                                  </a:rPr>
                                  <m:t>𝟏</m:t>
                                </m:r>
                              </m:e>
                            </m:d>
                          </m:e>
                          <m:e>
                            <m:r>
                              <a:rPr lang="en-US" sz="2800" b="1">
                                <a:latin typeface="Cambria Math" panose="02040503050406030204" pitchFamily="18" charset="0"/>
                              </a:rPr>
                              <m:t>&amp;−</m:t>
                            </m:r>
                            <m:r>
                              <a:rPr lang="en-US" sz="2800" b="1">
                                <a:latin typeface="Cambria Math" panose="02040503050406030204" pitchFamily="18" charset="0"/>
                              </a:rPr>
                              <m:t>𝟖</m:t>
                            </m:r>
                            <m:sSup>
                              <m:sSupPr>
                                <m:ctrlPr>
                                  <a:rPr lang="en-US" sz="2800" b="1" i="1">
                                    <a:latin typeface="Cambria Math"/>
                                  </a:rPr>
                                </m:ctrlPr>
                              </m:sSupPr>
                              <m:e>
                                <m:r>
                                  <a:rPr lang="en-US" sz="2800" b="1" i="1">
                                    <a:latin typeface="Cambria Math" panose="02040503050406030204" pitchFamily="18" charset="0"/>
                                  </a:rPr>
                                  <m:t>𝒙</m:t>
                                </m:r>
                              </m:e>
                              <m:sup>
                                <m:r>
                                  <a:rPr lang="en-US" sz="2800" b="1">
                                    <a:latin typeface="Cambria Math" panose="02040503050406030204" pitchFamily="18" charset="0"/>
                                  </a:rPr>
                                  <m:t>𝟑</m:t>
                                </m:r>
                              </m:sup>
                            </m:sSup>
                            <m:r>
                              <a:rPr lang="en-US" sz="2800" b="1">
                                <a:latin typeface="Cambria Math" panose="02040503050406030204" pitchFamily="18" charset="0"/>
                              </a:rPr>
                              <m:t>+</m:t>
                            </m:r>
                            <m:r>
                              <a:rPr lang="en-US" sz="2800" b="1">
                                <a:latin typeface="Cambria Math" panose="02040503050406030204" pitchFamily="18" charset="0"/>
                              </a:rPr>
                              <m:t>𝟖</m:t>
                            </m:r>
                            <m:r>
                              <a:rPr lang="en-US" sz="2800" b="1" i="1">
                                <a:latin typeface="Cambria Math" panose="02040503050406030204" pitchFamily="18" charset="0"/>
                              </a:rPr>
                              <m:t>𝒙</m:t>
                            </m:r>
                            <m:r>
                              <a:rPr lang="en-US" sz="2800" b="1">
                                <a:latin typeface="Cambria Math" panose="02040503050406030204" pitchFamily="18" charset="0"/>
                              </a:rPr>
                              <m:t>=</m:t>
                            </m:r>
                            <m:r>
                              <a:rPr lang="en-US" sz="2800" b="1">
                                <a:latin typeface="Cambria Math" panose="02040503050406030204" pitchFamily="18" charset="0"/>
                              </a:rPr>
                              <m:t>𝟎</m:t>
                            </m:r>
                            <m:d>
                              <m:dPr>
                                <m:ctrlPr>
                                  <a:rPr lang="en-US" sz="2800" b="1" i="1">
                                    <a:latin typeface="Cambria Math"/>
                                  </a:rPr>
                                </m:ctrlPr>
                              </m:dPr>
                              <m:e>
                                <m:r>
                                  <a:rPr lang="en-US" sz="2800" b="1">
                                    <a:latin typeface="Cambria Math" panose="02040503050406030204" pitchFamily="18" charset="0"/>
                                  </a:rPr>
                                  <m:t>𝟐</m:t>
                                </m:r>
                              </m:e>
                            </m:d>
                          </m:e>
                        </m:eqArr>
                      </m:e>
                    </m:d>
                    <m:d>
                      <m:dPr>
                        <m:ctrlPr>
                          <a:rPr lang="en-US" sz="2800" b="1" i="1">
                            <a:latin typeface="Cambria Math"/>
                          </a:rPr>
                        </m:ctrlPr>
                      </m:dPr>
                      <m:e>
                        <m:r>
                          <a:rPr lang="en-US" sz="2800" b="1" i="1">
                            <a:latin typeface="Cambria Math" panose="02040503050406030204" pitchFamily="18" charset="0"/>
                          </a:rPr>
                          <m:t>𝟐</m:t>
                        </m:r>
                      </m:e>
                    </m:d>
                    <m:r>
                      <a:rPr lang="en-US" sz="2800" b="1">
                        <a:latin typeface="Cambria Math" panose="02040503050406030204" pitchFamily="18" charset="0"/>
                      </a:rPr>
                      <m:t>⇔</m:t>
                    </m:r>
                    <m:d>
                      <m:dPr>
                        <m:begChr m:val="["/>
                        <m:endChr m:val=""/>
                        <m:ctrlPr>
                          <a:rPr lang="en-US" sz="2800" b="1" i="1">
                            <a:latin typeface="Cambria Math"/>
                          </a:rPr>
                        </m:ctrlPr>
                      </m:dPr>
                      <m:e>
                        <m:eqArr>
                          <m:eqArrPr>
                            <m:ctrlPr>
                              <a:rPr lang="en-US" sz="2800" b="1" i="1">
                                <a:latin typeface="Cambria Math"/>
                              </a:rPr>
                            </m:ctrlPr>
                          </m:eqArrPr>
                          <m:e>
                            <m:r>
                              <a:rPr lang="en-US" sz="2800" b="1">
                                <a:latin typeface="Cambria Math" panose="02040503050406030204" pitchFamily="18" charset="0"/>
                              </a:rPr>
                              <m:t>&amp;</m:t>
                            </m:r>
                            <m:r>
                              <a:rPr lang="en-US" sz="2800" b="1" i="1">
                                <a:latin typeface="Cambria Math" panose="02040503050406030204" pitchFamily="18" charset="0"/>
                              </a:rPr>
                              <m:t>𝒙</m:t>
                            </m:r>
                            <m:r>
                              <a:rPr lang="en-US" sz="2800" b="1">
                                <a:latin typeface="Cambria Math" panose="02040503050406030204" pitchFamily="18" charset="0"/>
                              </a:rPr>
                              <m:t>=</m:t>
                            </m:r>
                            <m:r>
                              <a:rPr lang="en-US" sz="2800" b="1">
                                <a:latin typeface="Cambria Math" panose="02040503050406030204" pitchFamily="18" charset="0"/>
                              </a:rPr>
                              <m:t>𝟎</m:t>
                            </m:r>
                          </m:e>
                          <m:e>
                            <m:r>
                              <a:rPr lang="en-US" sz="2800" b="1">
                                <a:latin typeface="Cambria Math" panose="02040503050406030204" pitchFamily="18" charset="0"/>
                              </a:rPr>
                              <m:t>&amp;</m:t>
                            </m:r>
                            <m:r>
                              <a:rPr lang="en-US" sz="2800" b="1" i="1">
                                <a:latin typeface="Cambria Math" panose="02040503050406030204" pitchFamily="18" charset="0"/>
                              </a:rPr>
                              <m:t>𝒙</m:t>
                            </m:r>
                            <m:r>
                              <a:rPr lang="en-US" sz="2800" b="1">
                                <a:latin typeface="Cambria Math" panose="02040503050406030204" pitchFamily="18" charset="0"/>
                              </a:rPr>
                              <m:t>=</m:t>
                            </m:r>
                            <m:r>
                              <a:rPr lang="en-US" sz="2800" b="1">
                                <a:latin typeface="Cambria Math" panose="02040503050406030204" pitchFamily="18" charset="0"/>
                              </a:rPr>
                              <m:t>𝟏</m:t>
                            </m:r>
                          </m:e>
                          <m:e>
                            <m:r>
                              <a:rPr lang="en-US" sz="2800" b="1">
                                <a:latin typeface="Cambria Math" panose="02040503050406030204" pitchFamily="18" charset="0"/>
                              </a:rPr>
                              <m:t>&amp;</m:t>
                            </m:r>
                            <m:r>
                              <a:rPr lang="en-US" sz="2800" b="1" i="1">
                                <a:latin typeface="Cambria Math" panose="02040503050406030204" pitchFamily="18" charset="0"/>
                              </a:rPr>
                              <m:t>𝒙</m:t>
                            </m:r>
                            <m:r>
                              <a:rPr lang="en-US" sz="2800" b="1">
                                <a:latin typeface="Cambria Math" panose="02040503050406030204" pitchFamily="18" charset="0"/>
                              </a:rPr>
                              <m:t>=−</m:t>
                            </m:r>
                            <m:r>
                              <a:rPr lang="en-US" sz="2800" b="1">
                                <a:latin typeface="Cambria Math" panose="02040503050406030204" pitchFamily="18" charset="0"/>
                              </a:rPr>
                              <m:t>𝟏</m:t>
                            </m:r>
                          </m:e>
                        </m:eqArr>
                      </m:e>
                    </m:d>
                  </m:oMath>
                </a14:m>
                <a:endParaRPr lang="en-US" sz="2800" b="1" dirty="0" smtClean="0">
                  <a:latin typeface="Times New Roman" panose="02020603050405020304" pitchFamily="18" charset="0"/>
                  <a:cs typeface="Times New Roman" panose="02020603050405020304" pitchFamily="18" charset="0"/>
                </a:endParaRPr>
              </a:p>
              <a:p>
                <a:pPr indent="89835">
                  <a:lnSpc>
                    <a:spcPct val="107000"/>
                  </a:lnSpc>
                  <a:spcAft>
                    <a:spcPts val="400"/>
                  </a:spcAft>
                  <a:tabLst>
                    <a:tab pos="859618" algn="l"/>
                    <a:tab pos="1630989" algn="l"/>
                    <a:tab pos="2402677" algn="l"/>
                  </a:tabLst>
                </a:pPr>
                <a:r>
                  <a:rPr lang="fr-FR" sz="2800" b="1" dirty="0">
                    <a:latin typeface="Times New Roman" panose="02020603050405020304" pitchFamily="18" charset="0"/>
                    <a:ea typeface="Times New Roman" panose="02020603050405020304" pitchFamily="18" charset="0"/>
                    <a:cs typeface="Times New Roman" panose="02020603050405020304" pitchFamily="18" charset="0"/>
                  </a:rPr>
                  <a:t>Với </a:t>
                </a:r>
                <a14:m>
                  <m:oMath xmlns:m="http://schemas.openxmlformats.org/officeDocument/2006/math">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𝟎</m:t>
                    </m:r>
                  </m:oMath>
                </a14:m>
                <a:r>
                  <a:rPr lang="fr-FR"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a:t>thay</a:t>
                </a:r>
                <a:r>
                  <a:rPr lang="fr-FR"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a:t>vào</a:t>
                </a:r>
                <a:r>
                  <a:rPr lang="fr-FR"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𝟏</m:t>
                        </m:r>
                      </m:e>
                    </m:d>
                  </m:oMath>
                </a14:m>
                <a:r>
                  <a:rPr lang="fr-FR" sz="2800" b="1" dirty="0">
                    <a:latin typeface="Times New Roman" panose="02020603050405020304" pitchFamily="18" charset="0"/>
                    <a:ea typeface="Times New Roman" panose="02020603050405020304" pitchFamily="18" charset="0"/>
                    <a:cs typeface="Times New Roman" panose="02020603050405020304" pitchFamily="18" charset="0"/>
                  </a:rPr>
                  <a:t> ta </a:t>
                </a:r>
                <a:r>
                  <a:rPr lang="fr-FR" sz="2800" b="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fr-FR"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b="1" i="1">
                        <a:latin typeface="Cambria Math" panose="02040503050406030204" pitchFamily="18" charset="0"/>
                        <a:ea typeface="Times New Roman" panose="02020603050405020304" pitchFamily="18" charset="0"/>
                      </a:rPr>
                      <m:t>𝒎</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oMath>
                </a14:m>
                <a:r>
                  <a:rPr lang="en-US" sz="2800" b="1" dirty="0" smtClean="0">
                    <a:latin typeface="Times New Roman" panose="02020603050405020304" pitchFamily="18" charset="0"/>
                    <a:cs typeface="Times New Roman" panose="02020603050405020304" pitchFamily="18" charset="0"/>
                  </a:rPr>
                  <a:t>.</a:t>
                </a:r>
              </a:p>
              <a:p>
                <a:pPr indent="89835">
                  <a:lnSpc>
                    <a:spcPct val="107000"/>
                  </a:lnSpc>
                  <a:spcAft>
                    <a:spcPts val="400"/>
                  </a:spcAft>
                  <a:tabLst>
                    <a:tab pos="859618" algn="l"/>
                    <a:tab pos="1630989" algn="l"/>
                    <a:tab pos="2402677" algn="l"/>
                  </a:tabLs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Với </a:t>
                </a:r>
                <a14:m>
                  <m:oMath xmlns:m="http://schemas.openxmlformats.org/officeDocument/2006/math">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oMath>
                </a14:m>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thay</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𝟏</m:t>
                        </m:r>
                      </m:e>
                    </m:d>
                  </m:oMath>
                </a14:m>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b="1" i="1">
                        <a:latin typeface="Cambria Math" panose="02040503050406030204" pitchFamily="18" charset="0"/>
                        <a:ea typeface="Times New Roman" panose="02020603050405020304" pitchFamily="18" charset="0"/>
                      </a:rPr>
                      <m:t>𝒎</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oMath>
                </a14:m>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p>
              <a:p>
                <a:pPr indent="89835">
                  <a:lnSpc>
                    <a:spcPct val="107000"/>
                  </a:lnSpc>
                  <a:spcAft>
                    <a:spcPts val="400"/>
                  </a:spcAft>
                  <a:tabLst>
                    <a:tab pos="859618" algn="l"/>
                    <a:tab pos="1630989" algn="l"/>
                    <a:tab pos="2402677" algn="l"/>
                  </a:tabLs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Với </a:t>
                </a:r>
                <a14:m>
                  <m:oMath xmlns:m="http://schemas.openxmlformats.org/officeDocument/2006/math">
                    <m:r>
                      <a:rPr lang="en-US" sz="2800" b="1" i="1">
                        <a:latin typeface="Cambria Math" panose="02040503050406030204" pitchFamily="18" charset="0"/>
                        <a:ea typeface="Times New Roman" panose="02020603050405020304" pitchFamily="18" charset="0"/>
                      </a:rPr>
                      <m:t>𝒙</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oMath>
                </a14:m>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thay</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𝟏</m:t>
                        </m:r>
                      </m:e>
                    </m:d>
                  </m:oMath>
                </a14:m>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b="1" i="1">
                        <a:latin typeface="Cambria Math" panose="02040503050406030204" pitchFamily="18" charset="0"/>
                        <a:ea typeface="Times New Roman" panose="02020603050405020304" pitchFamily="18" charset="0"/>
                      </a:rPr>
                      <m:t>𝒎</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oMath>
                </a14:m>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p>
              <a:p>
                <a:pPr indent="89835">
                  <a:lnSpc>
                    <a:spcPct val="107000"/>
                  </a:lnSpc>
                  <a:spcAft>
                    <a:spcPts val="400"/>
                  </a:spcAft>
                  <a:tabLst>
                    <a:tab pos="859618" algn="l"/>
                    <a:tab pos="1630989" algn="l"/>
                    <a:tab pos="2402677" algn="l"/>
                  </a:tabLst>
                </a:pPr>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xmlns="" xmlns:a14="http://schemas.microsoft.com/office/drawing/2010/main" id="{4823D76B-66E2-4C33-8C3D-0C3DB6C6C71D}"/>
                  </a:ext>
                </a:extLst>
              </p:cNvPr>
              <p:cNvSpPr>
                <a:spLocks noRot="1" noChangeAspect="1" noMove="1" noResize="1" noEditPoints="1" noAdjustHandles="1" noChangeArrowheads="1" noChangeShapeType="1" noTextEdit="1"/>
              </p:cNvSpPr>
              <p:nvPr/>
            </p:nvSpPr>
            <p:spPr>
              <a:xfrm>
                <a:off x="171878" y="2589129"/>
                <a:ext cx="11583393" cy="3859893"/>
              </a:xfrm>
              <a:prstGeom prst="rect">
                <a:avLst/>
              </a:prstGeom>
              <a:blipFill rotWithShape="1">
                <a:blip r:embed="rId8"/>
                <a:stretch>
                  <a:fillRect l="-684" t="-15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 xmlns:a16="http://schemas.microsoft.com/office/drawing/2014/main" id="{E8F28D32-F272-4A6B-A482-DAA9B8949234}"/>
                  </a:ext>
                </a:extLst>
              </p:cNvPr>
              <p:cNvSpPr/>
              <p:nvPr/>
            </p:nvSpPr>
            <p:spPr>
              <a:xfrm>
                <a:off x="242228" y="5743838"/>
                <a:ext cx="11110524" cy="950635"/>
              </a:xfrm>
              <a:prstGeom prst="rect">
                <a:avLst/>
              </a:prstGeom>
            </p:spPr>
            <p:txBody>
              <a:bodyPr wrap="none" lIns="45711" tIns="22855" rIns="45711" bIns="22855">
                <a:spAutoFit/>
              </a:bodyPr>
              <a:lstStyle/>
              <a:p>
                <a:pPr/>
                <a14:m>
                  <m:oMathPara xmlns:m="http://schemas.openxmlformats.org/officeDocument/2006/math">
                    <m:oMathParaPr>
                      <m:jc m:val="left"/>
                    </m:oMathParaPr>
                    <m:oMath xmlns:m="http://schemas.openxmlformats.org/officeDocument/2006/math">
                      <m:r>
                        <m:rPr>
                          <m:nor/>
                        </m:rP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m:t>Do</m:t>
                      </m:r>
                      <m:r>
                        <m:rPr>
                          <m:nor/>
                        </m:rP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m:t> đó đườ</m:t>
                      </m:r>
                      <m:r>
                        <m:rPr>
                          <m:nor/>
                        </m:rP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m:t>ng</m:t>
                      </m:r>
                      <m:r>
                        <m:rPr>
                          <m:nor/>
                        </m:rP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m:t>th</m:t>
                      </m:r>
                      <m:r>
                        <m:rPr>
                          <m:nor/>
                        </m:rP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m:t>ẳ</m:t>
                      </m:r>
                      <m:r>
                        <m:rPr>
                          <m:nor/>
                        </m:rP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m:t>ng</m:t>
                      </m:r>
                      <m:r>
                        <m:rPr>
                          <m:nor/>
                        </m:rP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m:t> </m:t>
                      </m:r>
                      <m:r>
                        <a:rPr lang="en-US" sz="2800" b="1" i="1">
                          <a:latin typeface="Cambria Math" panose="02040503050406030204" pitchFamily="18" charset="0"/>
                          <a:ea typeface="Times New Roman" panose="02020603050405020304" pitchFamily="18" charset="0"/>
                          <a:cs typeface="Times New Roman" panose="02020603050405020304" pitchFamily="18" charset="0"/>
                        </a:rPr>
                        <m:t>𝒚</m:t>
                      </m:r>
                      <m:r>
                        <a:rPr lang="en-US" sz="2800" b="1" i="1">
                          <a:latin typeface="Cambria Math" panose="02040503050406030204" pitchFamily="18" charset="0"/>
                          <a:ea typeface="Times New Roman" panose="02020603050405020304" pitchFamily="18" charset="0"/>
                          <a:cs typeface="Times New Roman" panose="02020603050405020304" pitchFamily="18" charset="0"/>
                        </a:rPr>
                        <m:t>=</m:t>
                      </m:r>
                      <m:r>
                        <a:rPr lang="en-US" sz="2800" b="1" i="1">
                          <a:latin typeface="Cambria Math" panose="02040503050406030204" pitchFamily="18" charset="0"/>
                          <a:ea typeface="Times New Roman" panose="02020603050405020304" pitchFamily="18" charset="0"/>
                          <a:cs typeface="Times New Roman" panose="02020603050405020304" pitchFamily="18" charset="0"/>
                        </a:rPr>
                        <m:t>𝒎</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ti</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ế</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p</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x</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ú</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v</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ớ</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i</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đồ</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th</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ị </m:t>
                      </m:r>
                      <m:d>
                        <m:dPr>
                          <m:ctrlPr>
                            <a:rPr lang="en-US" sz="2800" b="1" i="1">
                              <a:latin typeface="Cambria Math"/>
                            </a:rPr>
                          </m:ctrlPr>
                        </m:dPr>
                        <m:e>
                          <m:r>
                            <a:rPr lang="en-US" sz="2800" b="1" i="1">
                              <a:latin typeface="Cambria Math" panose="02040503050406030204" pitchFamily="18" charset="0"/>
                              <a:ea typeface="Times New Roman" panose="02020603050405020304" pitchFamily="18" charset="0"/>
                              <a:cs typeface="Times New Roman" panose="02020603050405020304" pitchFamily="18" charset="0"/>
                            </a:rPr>
                            <m:t>𝑪</m:t>
                          </m:r>
                        </m:e>
                      </m:d>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a:rPr lang="en-US" sz="2800" b="1" i="1">
                          <a:latin typeface="Cambria Math" panose="02040503050406030204" pitchFamily="18" charset="0"/>
                          <a:ea typeface="Times New Roman" panose="02020603050405020304" pitchFamily="18" charset="0"/>
                          <a:cs typeface="Times New Roman" panose="02020603050405020304" pitchFamily="18" charset="0"/>
                        </a:rPr>
                        <m:t>𝒚</m:t>
                      </m:r>
                      <m:r>
                        <a:rPr lang="en-US" sz="2800" b="1" i="1">
                          <a:latin typeface="Cambria Math" panose="02040503050406030204" pitchFamily="18" charset="0"/>
                          <a:ea typeface="Times New Roman" panose="02020603050405020304" pitchFamily="18" charset="0"/>
                          <a:cs typeface="Times New Roman" panose="02020603050405020304" pitchFamily="18" charset="0"/>
                        </a:rPr>
                        <m:t>=−</m:t>
                      </m:r>
                      <m:r>
                        <a:rPr lang="en-US" sz="2800" b="1" i="1">
                          <a:latin typeface="Cambria Math" panose="02040503050406030204" pitchFamily="18" charset="0"/>
                          <a:ea typeface="Times New Roman" panose="02020603050405020304" pitchFamily="18" charset="0"/>
                          <a:cs typeface="Times New Roman" panose="02020603050405020304" pitchFamily="18" charset="0"/>
                        </a:rPr>
                        <m:t>𝟐</m:t>
                      </m:r>
                      <m:sSup>
                        <m:sSupPr>
                          <m:ctrlPr>
                            <a:rPr lang="en-US" sz="2800" b="1" i="1">
                              <a:latin typeface="Cambria Math"/>
                            </a:rPr>
                          </m:ctrlPr>
                        </m:sSupPr>
                        <m:e>
                          <m:r>
                            <a:rPr lang="en-US" sz="2800" b="1" i="1">
                              <a:latin typeface="Cambria Math" panose="02040503050406030204" pitchFamily="18" charset="0"/>
                              <a:ea typeface="Times New Roman" panose="02020603050405020304" pitchFamily="18" charset="0"/>
                              <a:cs typeface="Times New Roman" panose="02020603050405020304" pitchFamily="18" charset="0"/>
                            </a:rPr>
                            <m:t>𝒙</m:t>
                          </m:r>
                        </m:e>
                        <m:sup>
                          <m:r>
                            <a:rPr lang="en-US" sz="2800" b="1" i="1">
                              <a:latin typeface="Cambria Math" panose="02040503050406030204" pitchFamily="18" charset="0"/>
                              <a:ea typeface="Times New Roman" panose="02020603050405020304" pitchFamily="18" charset="0"/>
                              <a:cs typeface="Times New Roman" panose="02020603050405020304" pitchFamily="18" charset="0"/>
                            </a:rPr>
                            <m:t>𝟒</m:t>
                          </m:r>
                        </m:sup>
                      </m:sSup>
                      <m:r>
                        <a:rPr lang="en-US" sz="2800" b="1" i="1">
                          <a:latin typeface="Cambria Math" panose="02040503050406030204" pitchFamily="18" charset="0"/>
                          <a:ea typeface="Times New Roman" panose="02020603050405020304" pitchFamily="18" charset="0"/>
                          <a:cs typeface="Times New Roman" panose="02020603050405020304" pitchFamily="18" charset="0"/>
                        </a:rPr>
                        <m:t>+</m:t>
                      </m:r>
                      <m:r>
                        <a:rPr lang="en-US" sz="2800" b="1" i="1">
                          <a:latin typeface="Cambria Math" panose="02040503050406030204" pitchFamily="18" charset="0"/>
                          <a:ea typeface="Times New Roman" panose="02020603050405020304" pitchFamily="18" charset="0"/>
                          <a:cs typeface="Times New Roman" panose="02020603050405020304" pitchFamily="18" charset="0"/>
                        </a:rPr>
                        <m:t>𝟒</m:t>
                      </m:r>
                      <m:sSup>
                        <m:sSupPr>
                          <m:ctrlPr>
                            <a:rPr lang="en-US" sz="2800" b="1" i="1">
                              <a:latin typeface="Cambria Math"/>
                            </a:rPr>
                          </m:ctrlPr>
                        </m:sSupPr>
                        <m:e>
                          <m:r>
                            <a:rPr lang="en-US" sz="2800" b="1" i="1">
                              <a:latin typeface="Cambria Math" panose="02040503050406030204" pitchFamily="18" charset="0"/>
                              <a:ea typeface="Times New Roman" panose="02020603050405020304" pitchFamily="18" charset="0"/>
                              <a:cs typeface="Times New Roman" panose="02020603050405020304" pitchFamily="18" charset="0"/>
                            </a:rPr>
                            <m:t>𝒙</m:t>
                          </m:r>
                        </m:e>
                        <m:sup>
                          <m:r>
                            <a:rPr lang="en-US" sz="2800" b="1" i="1">
                              <a:latin typeface="Cambria Math" panose="02040503050406030204" pitchFamily="18" charset="0"/>
                              <a:ea typeface="Times New Roman" panose="02020603050405020304" pitchFamily="18" charset="0"/>
                              <a:cs typeface="Times New Roman" panose="02020603050405020304" pitchFamily="18" charset="0"/>
                            </a:rPr>
                            <m:t>𝟐</m:t>
                          </m:r>
                        </m:sup>
                      </m:sSup>
                      <m:r>
                        <a:rPr lang="en-US" sz="2800" b="1" i="1">
                          <a:latin typeface="Cambria Math" panose="02040503050406030204" pitchFamily="18" charset="0"/>
                          <a:ea typeface="Times New Roman" panose="02020603050405020304" pitchFamily="18" charset="0"/>
                          <a:cs typeface="Times New Roman" panose="02020603050405020304" pitchFamily="18" charset="0"/>
                        </a:rPr>
                        <m:t>−</m:t>
                      </m:r>
                      <m:r>
                        <a:rPr lang="en-US" sz="2800" b="1" i="1">
                          <a:latin typeface="Cambria Math" panose="02040503050406030204" pitchFamily="18" charset="0"/>
                          <a:ea typeface="Times New Roman" panose="02020603050405020304" pitchFamily="18" charset="0"/>
                          <a:cs typeface="Times New Roman" panose="02020603050405020304" pitchFamily="18" charset="0"/>
                        </a:rPr>
                        <m:t>𝟏</m:t>
                      </m:r>
                    </m:oMath>
                  </m:oMathPara>
                </a14:m>
                <a:endParaRPr lang="en-US" sz="2800" b="1" i="1" dirty="0" smtClean="0">
                  <a:latin typeface="Cambria Math" panose="02040503050406030204" pitchFamily="18" charset="0"/>
                  <a:ea typeface="Times New Roman" panose="02020603050405020304" pitchFamily="18" charset="0"/>
                  <a:cs typeface="Times New Roman" panose="02020603050405020304" pitchFamily="18" charset="0"/>
                </a:endParaRPr>
              </a:p>
              <a:p>
                <a14:m>
                  <m:oMath xmlns:m="http://schemas.openxmlformats.org/officeDocument/2006/math">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t</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ạ</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i</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hai</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đ</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i</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ể</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m</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ph</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â</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n</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bi</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ệ</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t</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m:t>khi</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a:rPr lang="en-US" sz="2800" b="1" i="1">
                        <a:latin typeface="Cambria Math" panose="02040503050406030204" pitchFamily="18" charset="0"/>
                        <a:ea typeface="Times New Roman" panose="02020603050405020304" pitchFamily="18" charset="0"/>
                        <a:cs typeface="Times New Roman" panose="02020603050405020304" pitchFamily="18" charset="0"/>
                      </a:rPr>
                      <m:t>𝒎</m:t>
                    </m:r>
                    <m:r>
                      <a:rPr lang="en-US" sz="2800" b="1" i="1">
                        <a:latin typeface="Cambria Math" panose="02040503050406030204" pitchFamily="18" charset="0"/>
                        <a:ea typeface="Times New Roman" panose="02020603050405020304" pitchFamily="18" charset="0"/>
                        <a:cs typeface="Times New Roman" panose="02020603050405020304" pitchFamily="18" charset="0"/>
                      </a:rPr>
                      <m:t>=</m:t>
                    </m:r>
                    <m:r>
                      <a:rPr lang="en-US" sz="2800" b="1" i="1">
                        <a:latin typeface="Cambria Math" panose="02040503050406030204" pitchFamily="18" charset="0"/>
                        <a:ea typeface="Times New Roman" panose="02020603050405020304" pitchFamily="18" charset="0"/>
                        <a:cs typeface="Times New Roman" panose="02020603050405020304" pitchFamily="18" charset="0"/>
                      </a:rPr>
                      <m:t>𝟏</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oMath>
                </a14:m>
                <a:r>
                  <a:rPr lang="en-US" sz="2800" b="1" dirty="0">
                    <a:latin typeface="Times New Roman" panose="02020603050405020304" pitchFamily="18" charset="0"/>
                    <a:ea typeface="Times New Roman" panose="02020603050405020304" pitchFamily="18" charset="0"/>
                    <a:cs typeface="Times New Roman" panose="02020603050405020304" pitchFamily="18" charset="0"/>
                  </a:rPr>
                  <a:t>Vậy tung độ tiếp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 1.</a:t>
                </a:r>
                <a:endParaRPr lang="en-US" sz="2800" dirty="0">
                  <a:latin typeface="Times New Roman" panose="02020603050405020304" pitchFamily="18" charset="0"/>
                  <a:cs typeface="Times New Roman" panose="02020603050405020304" pitchFamily="18" charset="0"/>
                </a:endParaRPr>
              </a:p>
            </p:txBody>
          </p:sp>
        </mc:Choice>
        <mc:Fallback xmlns="">
          <p:sp>
            <p:nvSpPr>
              <p:cNvPr id="17" name="Rectangle 16">
                <a:extLst>
                  <a:ext uri="{FF2B5EF4-FFF2-40B4-BE49-F238E27FC236}">
                    <a16:creationId xmlns:a16="http://schemas.microsoft.com/office/drawing/2014/main" xmlns="" xmlns:a14="http://schemas.microsoft.com/office/drawing/2010/main" id="{E8F28D32-F272-4A6B-A482-DAA9B8949234}"/>
                  </a:ext>
                </a:extLst>
              </p:cNvPr>
              <p:cNvSpPr>
                <a:spLocks noRot="1" noChangeAspect="1" noMove="1" noResize="1" noEditPoints="1" noAdjustHandles="1" noChangeArrowheads="1" noChangeShapeType="1" noTextEdit="1"/>
              </p:cNvSpPr>
              <p:nvPr/>
            </p:nvSpPr>
            <p:spPr>
              <a:xfrm>
                <a:off x="242228" y="5743838"/>
                <a:ext cx="11110524" cy="950635"/>
              </a:xfrm>
              <a:prstGeom prst="rect">
                <a:avLst/>
              </a:prstGeom>
              <a:blipFill rotWithShape="1">
                <a:blip r:embed="rId9"/>
                <a:stretch>
                  <a:fillRect b="-19231"/>
                </a:stretch>
              </a:blipFill>
            </p:spPr>
            <p:txBody>
              <a:bodyPr/>
              <a:lstStyle/>
              <a:p>
                <a:r>
                  <a:rPr lang="en-US">
                    <a:noFill/>
                  </a:rPr>
                  <a:t> </a:t>
                </a:r>
              </a:p>
            </p:txBody>
          </p:sp>
        </mc:Fallback>
      </mc:AlternateContent>
      <p:sp>
        <p:nvSpPr>
          <p:cNvPr id="64" name="Oval 63">
            <a:extLst>
              <a:ext uri="{FF2B5EF4-FFF2-40B4-BE49-F238E27FC236}">
                <a16:creationId xmlns="" xmlns:a16="http://schemas.microsoft.com/office/drawing/2014/main" id="{2DC39BCC-9FE6-4303-9360-F09BD1FD9AC5}"/>
              </a:ext>
            </a:extLst>
          </p:cNvPr>
          <p:cNvSpPr/>
          <p:nvPr/>
        </p:nvSpPr>
        <p:spPr>
          <a:xfrm>
            <a:off x="267459" y="1790700"/>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en-US" sz="3200" b="1" dirty="0">
                <a:latin typeface="Tahoma" pitchFamily="34" charset="0"/>
                <a:ea typeface="Tahoma" pitchFamily="34" charset="0"/>
                <a:cs typeface="Tahoma" pitchFamily="34" charset="0"/>
              </a:rPr>
              <a:t>A</a:t>
            </a:r>
            <a:endParaRPr lang="en-US" sz="3200" dirty="0"/>
          </a:p>
        </p:txBody>
      </p:sp>
    </p:spTree>
    <p:extLst>
      <p:ext uri="{BB962C8B-B14F-4D97-AF65-F5344CB8AC3E}">
        <p14:creationId xmlns:p14="http://schemas.microsoft.com/office/powerpoint/2010/main" val="254157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left)">
                                      <p:cBhvr>
                                        <p:cTn id="27" dur="500"/>
                                        <p:tgtEl>
                                          <p:spTgt spid="6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wipe(left)">
                                      <p:cBhvr>
                                        <p:cTn id="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2" grpId="0"/>
      <p:bldP spid="17" grpId="0"/>
      <p:bldP spid="6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78550" y="2499384"/>
            <a:ext cx="11906773" cy="4244316"/>
            <a:chOff x="184495" y="3636273"/>
            <a:chExt cx="12013450" cy="4480160"/>
          </a:xfrm>
        </p:grpSpPr>
        <p:sp>
          <p:nvSpPr>
            <p:cNvPr id="5" name="Rounded Rectangle 4"/>
            <p:cNvSpPr/>
            <p:nvPr/>
          </p:nvSpPr>
          <p:spPr>
            <a:xfrm>
              <a:off x="184495" y="3865218"/>
              <a:ext cx="12013450" cy="42512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 name="Group 5"/>
            <p:cNvGrpSpPr/>
            <p:nvPr/>
          </p:nvGrpSpPr>
          <p:grpSpPr>
            <a:xfrm>
              <a:off x="203200" y="3636273"/>
              <a:ext cx="2342698" cy="584783"/>
              <a:chOff x="1275608" y="6239450"/>
              <a:chExt cx="4592537" cy="1062523"/>
            </a:xfrm>
          </p:grpSpPr>
          <p:sp>
            <p:nvSpPr>
              <p:cNvPr id="7" name="Freeform 20"/>
              <p:cNvSpPr>
                <a:spLocks/>
              </p:cNvSpPr>
              <p:nvPr/>
            </p:nvSpPr>
            <p:spPr bwMode="auto">
              <a:xfrm rot="16200000" flipV="1">
                <a:off x="3417884" y="4701171"/>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38340" cy="1062523"/>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8" y="45025"/>
            <a:ext cx="11915479" cy="1344148"/>
            <a:chOff x="534987" y="1869705"/>
            <a:chExt cx="23358656"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328128" y="1653394"/>
                  <a:ext cx="2690581" cy="92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14</a:t>
                  </a:r>
                </a:p>
              </p:txBody>
            </p:sp>
          </p:grpSp>
        </p:grpSp>
        <mc:AlternateContent xmlns:mc="http://schemas.openxmlformats.org/markup-compatibility/2006" xmlns:a14="http://schemas.microsoft.com/office/drawing/2010/main">
          <mc:Choice Requires="a14">
            <p:sp>
              <p:nvSpPr>
                <p:cNvPr id="23" name="Rectangle 22"/>
                <p:cNvSpPr/>
                <p:nvPr/>
              </p:nvSpPr>
              <p:spPr>
                <a:xfrm>
                  <a:off x="769529" y="2058747"/>
                  <a:ext cx="23124114" cy="18758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marL="90170" indent="-629920">
                    <a:spcBef>
                      <a:spcPts val="600"/>
                    </a:spcBef>
                    <a:spcAft>
                      <a:spcPts val="0"/>
                    </a:spcAft>
                  </a:pPr>
                  <a:r>
                    <a:rPr lang="en-US" sz="3000" b="1" dirty="0" smtClean="0">
                      <a:latin typeface="Times New Roman" panose="02020603050405020304" pitchFamily="18" charset="0"/>
                      <a:ea typeface="Yu Gothic" panose="020B0400000000000000" pitchFamily="34" charset="-128"/>
                      <a:cs typeface="Times New Roman" panose="02020603050405020304" pitchFamily="18" charset="0"/>
                    </a:rPr>
                    <a:t>                       </a:t>
                  </a:r>
                  <a:r>
                    <a:rPr lang="en-US" sz="3000" b="1" dirty="0" err="1" smtClean="0">
                      <a:latin typeface="Times New Roman" panose="02020603050405020304" pitchFamily="18" charset="0"/>
                      <a:ea typeface="Yu Gothic" panose="020B0400000000000000" pitchFamily="34" charset="-128"/>
                      <a:cs typeface="Times New Roman" panose="02020603050405020304" pitchFamily="18" charset="0"/>
                    </a:rPr>
                    <a:t>Đường</a:t>
                  </a:r>
                  <a:r>
                    <a:rPr lang="en-US" sz="3000" b="1" dirty="0" smtClean="0">
                      <a:latin typeface="Times New Roman" panose="02020603050405020304" pitchFamily="18" charset="0"/>
                      <a:ea typeface="Yu Gothic" panose="020B0400000000000000" pitchFamily="34" charset="-128"/>
                      <a:cs typeface="Times New Roman" panose="02020603050405020304" pitchFamily="18" charset="0"/>
                    </a:rPr>
                    <a:t> </a:t>
                  </a:r>
                  <a:r>
                    <a:rPr lang="en-US" sz="3000" b="1" dirty="0" err="1">
                      <a:latin typeface="Times New Roman" panose="02020603050405020304" pitchFamily="18" charset="0"/>
                      <a:ea typeface="Yu Gothic" panose="020B0400000000000000" pitchFamily="34" charset="-128"/>
                      <a:cs typeface="Times New Roman" panose="02020603050405020304" pitchFamily="18" charset="0"/>
                    </a:rPr>
                    <a:t>thẳng</a:t>
                  </a:r>
                  <a:r>
                    <a:rPr lang="en-US" sz="3000" b="1" dirty="0">
                      <a:latin typeface="Times New Roman" panose="02020603050405020304" pitchFamily="18" charset="0"/>
                      <a:ea typeface="Yu Gothic" panose="020B0400000000000000" pitchFamily="34" charset="-128"/>
                      <a:cs typeface="Times New Roman" panose="02020603050405020304" pitchFamily="18" charset="0"/>
                    </a:rPr>
                    <a:t> </a:t>
                  </a:r>
                  <a14:m>
                    <m:oMath xmlns:m="http://schemas.openxmlformats.org/officeDocument/2006/math">
                      <m:r>
                        <a:rPr lang="en-US" sz="3000" b="1">
                          <a:latin typeface="Cambria Math" panose="02040503050406030204" pitchFamily="18" charset="0"/>
                          <a:ea typeface="Times New Roman" panose="02020603050405020304" pitchFamily="18" charset="0"/>
                        </a:rPr>
                        <m:t>𝐝</m:t>
                      </m:r>
                      <m:r>
                        <a:rPr lang="en-US" sz="3000" b="1">
                          <a:latin typeface="Cambria Math" panose="02040503050406030204" pitchFamily="18" charset="0"/>
                          <a:ea typeface="Times New Roman" panose="02020603050405020304" pitchFamily="18" charset="0"/>
                        </a:rPr>
                        <m:t>: </m:t>
                      </m:r>
                      <m:r>
                        <a:rPr lang="en-US" sz="3000" b="1" i="1">
                          <a:latin typeface="Cambria Math" panose="02040503050406030204" pitchFamily="18" charset="0"/>
                          <a:ea typeface="Times New Roman" panose="02020603050405020304" pitchFamily="18" charset="0"/>
                        </a:rPr>
                        <m:t>𝒙</m:t>
                      </m:r>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𝒚</m:t>
                      </m:r>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𝟐</m:t>
                      </m:r>
                      <m:r>
                        <a:rPr lang="en-US" sz="3000" b="1" i="1">
                          <a:latin typeface="Cambria Math" panose="02040503050406030204" pitchFamily="18" charset="0"/>
                          <a:ea typeface="Times New Roman" panose="02020603050405020304" pitchFamily="18" charset="0"/>
                        </a:rPr>
                        <m:t>𝒎</m:t>
                      </m:r>
                    </m:oMath>
                  </a14:m>
                  <a:r>
                    <a:rPr lang="en-US" sz="3000" b="1" dirty="0">
                      <a:latin typeface="Times New Roman" panose="02020603050405020304" pitchFamily="18" charset="0"/>
                      <a:ea typeface="Yu Gothic" panose="020B0400000000000000" pitchFamily="34" charset="-128"/>
                      <a:cs typeface="Times New Roman" panose="02020603050405020304" pitchFamily="18" charset="0"/>
                    </a:rPr>
                    <a:t> </a:t>
                  </a:r>
                  <a:r>
                    <a:rPr lang="en-US" sz="3000" b="1" dirty="0" err="1">
                      <a:latin typeface="Times New Roman" panose="02020603050405020304" pitchFamily="18" charset="0"/>
                      <a:ea typeface="Yu Gothic" panose="020B0400000000000000" pitchFamily="34" charset="-128"/>
                      <a:cs typeface="Times New Roman" panose="02020603050405020304" pitchFamily="18" charset="0"/>
                    </a:rPr>
                    <a:t>là</a:t>
                  </a:r>
                  <a:r>
                    <a:rPr lang="en-US" sz="3000" b="1" dirty="0">
                      <a:latin typeface="Times New Roman" panose="02020603050405020304" pitchFamily="18" charset="0"/>
                      <a:ea typeface="Yu Gothic" panose="020B0400000000000000" pitchFamily="34" charset="-128"/>
                      <a:cs typeface="Times New Roman" panose="02020603050405020304" pitchFamily="18" charset="0"/>
                    </a:rPr>
                    <a:t> </a:t>
                  </a:r>
                  <a:r>
                    <a:rPr lang="en-US" sz="3000" b="1" dirty="0" err="1">
                      <a:latin typeface="Times New Roman" panose="02020603050405020304" pitchFamily="18" charset="0"/>
                      <a:ea typeface="Yu Gothic" panose="020B0400000000000000" pitchFamily="34" charset="-128"/>
                      <a:cs typeface="Times New Roman" panose="02020603050405020304" pitchFamily="18" charset="0"/>
                    </a:rPr>
                    <a:t>tiếp</a:t>
                  </a:r>
                  <a:r>
                    <a:rPr lang="en-US" sz="3000" b="1" dirty="0">
                      <a:latin typeface="Times New Roman" panose="02020603050405020304" pitchFamily="18" charset="0"/>
                      <a:ea typeface="Yu Gothic" panose="020B0400000000000000" pitchFamily="34" charset="-128"/>
                      <a:cs typeface="Times New Roman" panose="02020603050405020304" pitchFamily="18" charset="0"/>
                    </a:rPr>
                    <a:t> </a:t>
                  </a:r>
                  <a:r>
                    <a:rPr lang="en-US" sz="3000" b="1" dirty="0" err="1">
                      <a:latin typeface="Times New Roman" panose="02020603050405020304" pitchFamily="18" charset="0"/>
                      <a:ea typeface="Yu Gothic" panose="020B0400000000000000" pitchFamily="34" charset="-128"/>
                      <a:cs typeface="Times New Roman" panose="02020603050405020304" pitchFamily="18" charset="0"/>
                    </a:rPr>
                    <a:t>tuyến</a:t>
                  </a:r>
                  <a:r>
                    <a:rPr lang="en-US" sz="3000" b="1" dirty="0">
                      <a:latin typeface="Times New Roman" panose="02020603050405020304" pitchFamily="18" charset="0"/>
                      <a:ea typeface="Yu Gothic" panose="020B0400000000000000" pitchFamily="34" charset="-128"/>
                      <a:cs typeface="Times New Roman" panose="02020603050405020304" pitchFamily="18" charset="0"/>
                    </a:rPr>
                    <a:t> </a:t>
                  </a:r>
                  <a:r>
                    <a:rPr lang="en-US" sz="3000" b="1" dirty="0" err="1">
                      <a:latin typeface="Times New Roman" panose="02020603050405020304" pitchFamily="18" charset="0"/>
                      <a:ea typeface="Yu Gothic" panose="020B0400000000000000" pitchFamily="34" charset="-128"/>
                      <a:cs typeface="Times New Roman" panose="02020603050405020304" pitchFamily="18" charset="0"/>
                    </a:rPr>
                    <a:t>của</a:t>
                  </a:r>
                  <a:r>
                    <a:rPr lang="en-US" sz="3000" b="1" dirty="0">
                      <a:latin typeface="Times New Roman" panose="02020603050405020304" pitchFamily="18" charset="0"/>
                      <a:ea typeface="Yu Gothic" panose="020B0400000000000000" pitchFamily="34" charset="-128"/>
                      <a:cs typeface="Times New Roman" panose="02020603050405020304" pitchFamily="18" charset="0"/>
                    </a:rPr>
                    <a:t> </a:t>
                  </a:r>
                  <a:r>
                    <a:rPr lang="en-US" sz="3000" b="1" dirty="0" err="1">
                      <a:latin typeface="Times New Roman" panose="02020603050405020304" pitchFamily="18" charset="0"/>
                      <a:ea typeface="Yu Gothic" panose="020B0400000000000000" pitchFamily="34" charset="-128"/>
                      <a:cs typeface="Times New Roman" panose="02020603050405020304" pitchFamily="18" charset="0"/>
                    </a:rPr>
                    <a:t>đường</a:t>
                  </a:r>
                  <a:r>
                    <a:rPr lang="en-US" sz="3000" b="1" dirty="0">
                      <a:latin typeface="Times New Roman" panose="02020603050405020304" pitchFamily="18" charset="0"/>
                      <a:ea typeface="Yu Gothic" panose="020B0400000000000000" pitchFamily="34" charset="-128"/>
                      <a:cs typeface="Times New Roman" panose="02020603050405020304" pitchFamily="18" charset="0"/>
                    </a:rPr>
                    <a:t> </a:t>
                  </a:r>
                  <a:r>
                    <a:rPr lang="en-US" sz="3000" b="1" dirty="0" err="1">
                      <a:latin typeface="Times New Roman" panose="02020603050405020304" pitchFamily="18" charset="0"/>
                      <a:ea typeface="Yu Gothic" panose="020B0400000000000000" pitchFamily="34" charset="-128"/>
                      <a:cs typeface="Times New Roman" panose="02020603050405020304" pitchFamily="18" charset="0"/>
                    </a:rPr>
                    <a:t>cong</a:t>
                  </a:r>
                  <a:r>
                    <a:rPr lang="en-US" sz="3000" b="1" dirty="0">
                      <a:latin typeface="Times New Roman" panose="02020603050405020304" pitchFamily="18" charset="0"/>
                      <a:ea typeface="Yu Gothic" panose="020B0400000000000000" pitchFamily="34" charset="-128"/>
                      <a:cs typeface="Times New Roman" panose="02020603050405020304" pitchFamily="18" charset="0"/>
                    </a:rPr>
                    <a:t> </a:t>
                  </a:r>
                  <a14:m>
                    <m:oMath xmlns:m="http://schemas.openxmlformats.org/officeDocument/2006/math">
                      <m:r>
                        <a:rPr lang="en-US" sz="3000" b="1">
                          <a:latin typeface="Cambria Math" panose="02040503050406030204" pitchFamily="18" charset="0"/>
                          <a:ea typeface="Times New Roman" panose="02020603050405020304" pitchFamily="18" charset="0"/>
                        </a:rPr>
                        <m:t>  </m:t>
                      </m:r>
                      <m:r>
                        <a:rPr lang="en-US" sz="3000" b="1" i="1">
                          <a:latin typeface="Cambria Math" panose="02040503050406030204" pitchFamily="18" charset="0"/>
                          <a:ea typeface="Times New Roman" panose="02020603050405020304" pitchFamily="18" charset="0"/>
                        </a:rPr>
                        <m:t>𝒚</m:t>
                      </m:r>
                      <m:r>
                        <a:rPr lang="en-US" sz="3000" b="1" i="1">
                          <a:latin typeface="Cambria Math" panose="02040503050406030204" pitchFamily="18" charset="0"/>
                          <a:ea typeface="Times New Roman" panose="02020603050405020304" pitchFamily="18" charset="0"/>
                        </a:rPr>
                        <m:t>=−</m:t>
                      </m:r>
                      <m:sSup>
                        <m:sSupPr>
                          <m:ctrlPr>
                            <a:rPr lang="en-US" sz="3000" b="1" i="1">
                              <a:latin typeface="Cambria Math"/>
                              <a:ea typeface="Times New Roman" panose="02020603050405020304" pitchFamily="18" charset="0"/>
                            </a:rPr>
                          </m:ctrlPr>
                        </m:sSupPr>
                        <m:e>
                          <m:r>
                            <a:rPr lang="en-US" sz="3000" b="1" i="1">
                              <a:latin typeface="Cambria Math" panose="02040503050406030204" pitchFamily="18" charset="0"/>
                              <a:ea typeface="Times New Roman" panose="02020603050405020304" pitchFamily="18" charset="0"/>
                            </a:rPr>
                            <m:t>𝒙</m:t>
                          </m:r>
                        </m:e>
                        <m:sup>
                          <m:r>
                            <a:rPr lang="en-US" sz="3000" b="1" i="1">
                              <a:latin typeface="Cambria Math" panose="02040503050406030204" pitchFamily="18" charset="0"/>
                              <a:ea typeface="Times New Roman" panose="02020603050405020304" pitchFamily="18" charset="0"/>
                            </a:rPr>
                            <m:t>𝟑</m:t>
                          </m:r>
                        </m:sup>
                      </m:sSup>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𝟐</m:t>
                      </m:r>
                      <m:r>
                        <a:rPr lang="en-US" sz="3000" b="1" i="1">
                          <a:latin typeface="Cambria Math" panose="02040503050406030204" pitchFamily="18" charset="0"/>
                          <a:ea typeface="Times New Roman" panose="02020603050405020304" pitchFamily="18" charset="0"/>
                        </a:rPr>
                        <m:t>𝒙</m:t>
                      </m:r>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𝟒</m:t>
                      </m:r>
                    </m:oMath>
                  </a14:m>
                  <a:r>
                    <a:rPr lang="en-US" sz="3000" b="1" dirty="0">
                      <a:latin typeface="Times New Roman" panose="02020603050405020304" pitchFamily="18" charset="0"/>
                      <a:ea typeface="Yu Gothic" panose="020B0400000000000000" pitchFamily="34" charset="-128"/>
                      <a:cs typeface="Times New Roman" panose="02020603050405020304" pitchFamily="18" charset="0"/>
                    </a:rPr>
                    <a:t> </a:t>
                  </a:r>
                  <a:r>
                    <a:rPr lang="en-US" sz="3000" b="1" dirty="0" err="1">
                      <a:latin typeface="Times New Roman" panose="02020603050405020304" pitchFamily="18" charset="0"/>
                      <a:ea typeface="Yu Gothic" panose="020B0400000000000000" pitchFamily="34" charset="-128"/>
                      <a:cs typeface="Times New Roman" panose="02020603050405020304" pitchFamily="18" charset="0"/>
                    </a:rPr>
                    <a:t>khi</a:t>
                  </a:r>
                  <a:r>
                    <a:rPr lang="en-US" sz="3000" b="1" dirty="0">
                      <a:latin typeface="Times New Roman" panose="02020603050405020304" pitchFamily="18" charset="0"/>
                      <a:ea typeface="Yu Gothic" panose="020B0400000000000000" pitchFamily="34" charset="-128"/>
                      <a:cs typeface="Times New Roman" panose="02020603050405020304" pitchFamily="18" charset="0"/>
                    </a:rPr>
                    <a:t> </a:t>
                  </a:r>
                  <a14:m>
                    <m:oMath xmlns:m="http://schemas.openxmlformats.org/officeDocument/2006/math">
                      <m:r>
                        <a:rPr lang="en-US" sz="3000" b="1" i="1">
                          <a:latin typeface="Cambria Math" panose="02040503050406030204" pitchFamily="18" charset="0"/>
                          <a:ea typeface="Times New Roman" panose="02020603050405020304" pitchFamily="18" charset="0"/>
                        </a:rPr>
                        <m:t>𝒎</m:t>
                      </m:r>
                    </m:oMath>
                  </a14:m>
                  <a:r>
                    <a:rPr lang="en-US" sz="3000" b="1" dirty="0">
                      <a:latin typeface="Times New Roman" panose="02020603050405020304" pitchFamily="18" charset="0"/>
                      <a:ea typeface="Yu Gothic" panose="020B0400000000000000" pitchFamily="34" charset="-128"/>
                      <a:cs typeface="Times New Roman" panose="02020603050405020304" pitchFamily="18" charset="0"/>
                    </a:rPr>
                    <a:t> </a:t>
                  </a:r>
                  <a:r>
                    <a:rPr lang="en-US" sz="3000" b="1" dirty="0" smtClean="0">
                      <a:latin typeface="Times New Roman" panose="02020603050405020304" pitchFamily="18" charset="0"/>
                      <a:ea typeface="Yu Gothic" panose="020B0400000000000000" pitchFamily="34" charset="-128"/>
                      <a:cs typeface="Times New Roman" panose="02020603050405020304" pitchFamily="18" charset="0"/>
                    </a:rPr>
                    <a:t>bằng</a:t>
                  </a:r>
                  <a:endParaRPr lang="en-US" sz="3000" dirty="0">
                    <a:latin typeface="+mj-lt"/>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769529" y="2058747"/>
                  <a:ext cx="23124114" cy="1875854"/>
                </a:xfrm>
                <a:prstGeom prst="rect">
                  <a:avLst/>
                </a:prstGeom>
                <a:blipFill rotWithShape="1">
                  <a:blip r:embed="rId3"/>
                  <a:stretch>
                    <a:fillRect t="-3279" b="-1147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247182" y="1501340"/>
            <a:ext cx="11838141" cy="914405"/>
            <a:chOff x="247181" y="1501340"/>
            <a:chExt cx="11838141" cy="914405"/>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4" name="TextBox 53"/>
                  <p:cNvSpPr txBox="1"/>
                  <p:nvPr/>
                </p:nvSpPr>
                <p:spPr>
                  <a:xfrm>
                    <a:off x="6089347" y="1732392"/>
                    <a:ext cx="2280848" cy="515019"/>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3000" b="1">
                            <a:latin typeface="Cambria Math" panose="02040503050406030204" pitchFamily="18" charset="0"/>
                            <a:ea typeface="Times New Roman" panose="02020603050405020304" pitchFamily="18" charset="0"/>
                          </a:rPr>
                          <m:t>−</m:t>
                        </m:r>
                        <m:r>
                          <a:rPr lang="en-US" sz="3000" b="1">
                            <a:latin typeface="Cambria Math" panose="02040503050406030204" pitchFamily="18" charset="0"/>
                            <a:ea typeface="Times New Roman" panose="02020603050405020304" pitchFamily="18" charset="0"/>
                          </a:rPr>
                          <m:t>𝟑</m:t>
                        </m:r>
                      </m:oMath>
                    </a14:m>
                    <a:r>
                      <a:rPr lang="en-US" sz="3000" b="1" dirty="0">
                        <a:latin typeface="Times New Roman" panose="02020603050405020304" pitchFamily="18" charset="0"/>
                        <a:ea typeface="Yu Gothic" panose="020B0400000000000000" pitchFamily="34" charset="-128"/>
                        <a:cs typeface="Times New Roman" panose="02020603050405020304" pitchFamily="18" charset="0"/>
                      </a:rPr>
                      <a:t> </a:t>
                    </a:r>
                    <a:r>
                      <a:rPr lang="en-US" sz="3000" b="1" dirty="0" err="1">
                        <a:latin typeface="Times New Roman" panose="02020603050405020304" pitchFamily="18" charset="0"/>
                        <a:ea typeface="Yu Gothic" panose="020B0400000000000000" pitchFamily="34" charset="-128"/>
                        <a:cs typeface="Times New Roman" panose="02020603050405020304" pitchFamily="18" charset="0"/>
                      </a:rPr>
                      <a:t>hoặc</a:t>
                    </a:r>
                    <a:r>
                      <a:rPr lang="en-US" sz="3000" b="1" dirty="0">
                        <a:latin typeface="Times New Roman" panose="02020603050405020304" pitchFamily="18" charset="0"/>
                        <a:ea typeface="Yu Gothic" panose="020B0400000000000000" pitchFamily="34" charset="-128"/>
                        <a:cs typeface="Times New Roman" panose="02020603050405020304" pitchFamily="18" charset="0"/>
                      </a:rPr>
                      <a:t> </a:t>
                    </a:r>
                    <a14:m>
                      <m:oMath xmlns:m="http://schemas.openxmlformats.org/officeDocument/2006/math">
                        <m:r>
                          <a:rPr lang="en-US" sz="3000" b="1">
                            <a:latin typeface="Cambria Math" panose="02040503050406030204" pitchFamily="18" charset="0"/>
                            <a:ea typeface="Times New Roman" panose="02020603050405020304" pitchFamily="18" charset="0"/>
                          </a:rPr>
                          <m:t>𝟏</m:t>
                        </m:r>
                        <m:r>
                          <a:rPr lang="en-US" sz="3000" b="1">
                            <a:latin typeface="Cambria Math" panose="02040503050406030204" pitchFamily="18" charset="0"/>
                            <a:ea typeface="Times New Roman" panose="02020603050405020304" pitchFamily="18" charset="0"/>
                          </a:rPr>
                          <m:t> </m:t>
                        </m:r>
                        <m:r>
                          <m:rPr>
                            <m:nor/>
                          </m:rPr>
                          <a:rPr lang="vi-VN" sz="3000" dirty="0"/>
                          <m:t>.</m:t>
                        </m:r>
                      </m:oMath>
                    </a14:m>
                    <a:endParaRPr lang="en-US" sz="3000" dirty="0"/>
                  </a:p>
                </p:txBody>
              </p:sp>
            </mc:Choice>
            <mc:Fallback xmlns="">
              <p:sp>
                <p:nvSpPr>
                  <p:cNvPr id="54" name="TextBox 53"/>
                  <p:cNvSpPr txBox="1">
                    <a:spLocks noRot="1" noChangeAspect="1" noMove="1" noResize="1" noEditPoints="1" noAdjustHandles="1" noChangeArrowheads="1" noChangeShapeType="1" noTextEdit="1"/>
                  </p:cNvSpPr>
                  <p:nvPr/>
                </p:nvSpPr>
                <p:spPr>
                  <a:xfrm>
                    <a:off x="6089347" y="1732392"/>
                    <a:ext cx="2280848" cy="515019"/>
                  </a:xfrm>
                  <a:prstGeom prst="rect">
                    <a:avLst/>
                  </a:prstGeom>
                  <a:blipFill rotWithShape="1">
                    <a:blip r:embed="rId4"/>
                    <a:stretch>
                      <a:fillRect t="-15385" b="-31868"/>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8" name="TextBox 57"/>
                  <p:cNvSpPr txBox="1"/>
                  <p:nvPr/>
                </p:nvSpPr>
                <p:spPr>
                  <a:xfrm>
                    <a:off x="5978841" y="1767772"/>
                    <a:ext cx="2280848" cy="5150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m:rPr>
                              <m:nor/>
                            </m:rPr>
                            <a:rPr lang="en-US" sz="3000" b="1" dirty="0">
                              <a:latin typeface="Cambria Math"/>
                              <a:ea typeface="Yu Gothic" panose="020B0400000000000000" pitchFamily="34" charset="-128"/>
                              <a:cs typeface="Times New Roman" panose="02020603050405020304" pitchFamily="18" charset="0"/>
                            </a:rPr>
                            <m:t>−</m:t>
                          </m:r>
                          <m:r>
                            <m:rPr>
                              <m:nor/>
                            </m:rPr>
                            <a:rPr lang="en-US" sz="3000" b="1" i="1" dirty="0" smtClean="0">
                              <a:latin typeface="Cambria Math"/>
                              <a:ea typeface="Yu Gothic" panose="020B0400000000000000" pitchFamily="34" charset="-128"/>
                              <a:cs typeface="Times New Roman" panose="02020603050405020304" pitchFamily="18" charset="0"/>
                            </a:rPr>
                            <m:t> </m:t>
                          </m:r>
                          <m:r>
                            <m:rPr>
                              <m:nor/>
                            </m:rPr>
                            <a:rPr lang="en-US" sz="3000" b="1" i="1" dirty="0" smtClean="0">
                              <a:latin typeface="Times New Roman" panose="02020603050405020304" pitchFamily="18" charset="0"/>
                              <a:ea typeface="Yu Gothic" panose="020B0400000000000000" pitchFamily="34" charset="-128"/>
                              <a:cs typeface="Times New Roman" panose="02020603050405020304" pitchFamily="18" charset="0"/>
                            </a:rPr>
                            <m:t>1</m:t>
                          </m:r>
                          <m:r>
                            <m:rPr>
                              <m:nor/>
                            </m:rPr>
                            <a:rPr lang="en-US" sz="3000" b="1" dirty="0">
                              <a:latin typeface="Times New Roman" panose="02020603050405020304" pitchFamily="18" charset="0"/>
                              <a:ea typeface="Yu Gothic" panose="020B0400000000000000" pitchFamily="34" charset="-128"/>
                              <a:cs typeface="Times New Roman" panose="02020603050405020304" pitchFamily="18" charset="0"/>
                            </a:rPr>
                            <m:t> </m:t>
                          </m:r>
                          <m:r>
                            <m:rPr>
                              <m:nor/>
                            </m:rPr>
                            <a:rPr lang="en-US" sz="3000" b="1" dirty="0" err="1">
                              <a:latin typeface="Times New Roman" panose="02020603050405020304" pitchFamily="18" charset="0"/>
                              <a:ea typeface="Yu Gothic" panose="020B0400000000000000" pitchFamily="34" charset="-128"/>
                              <a:cs typeface="Times New Roman" panose="02020603050405020304" pitchFamily="18" charset="0"/>
                            </a:rPr>
                            <m:t>ho</m:t>
                          </m:r>
                          <m:r>
                            <m:rPr>
                              <m:nor/>
                            </m:rPr>
                            <a:rPr lang="en-US" sz="3000" b="1" dirty="0" err="1">
                              <a:latin typeface="Times New Roman" panose="02020603050405020304" pitchFamily="18" charset="0"/>
                              <a:ea typeface="Yu Gothic" panose="020B0400000000000000" pitchFamily="34" charset="-128"/>
                              <a:cs typeface="Times New Roman" panose="02020603050405020304" pitchFamily="18" charset="0"/>
                            </a:rPr>
                            <m:t>ặ</m:t>
                          </m:r>
                          <m:r>
                            <m:rPr>
                              <m:nor/>
                            </m:rPr>
                            <a:rPr lang="en-US" sz="3000" b="1" dirty="0" err="1">
                              <a:latin typeface="Times New Roman" panose="02020603050405020304" pitchFamily="18" charset="0"/>
                              <a:ea typeface="Yu Gothic" panose="020B0400000000000000" pitchFamily="34" charset="-128"/>
                              <a:cs typeface="Times New Roman" panose="02020603050405020304" pitchFamily="18" charset="0"/>
                            </a:rPr>
                            <m:t>c</m:t>
                          </m:r>
                          <m:r>
                            <m:rPr>
                              <m:nor/>
                            </m:rPr>
                            <a:rPr lang="en-US" sz="3000" b="1" dirty="0">
                              <a:latin typeface="Times New Roman" panose="02020603050405020304" pitchFamily="18" charset="0"/>
                              <a:ea typeface="Yu Gothic" panose="020B0400000000000000" pitchFamily="34" charset="-128"/>
                              <a:cs typeface="Times New Roman" panose="02020603050405020304" pitchFamily="18" charset="0"/>
                            </a:rPr>
                            <m:t> </m:t>
                          </m:r>
                          <m:r>
                            <m:rPr>
                              <m:nor/>
                            </m:rPr>
                            <a:rPr lang="en-US" sz="3000" b="0" i="1" dirty="0" smtClean="0">
                              <a:latin typeface="Times New Roman" panose="02020603050405020304" pitchFamily="18" charset="0"/>
                              <a:ea typeface="Yu Gothic" panose="020B0400000000000000" pitchFamily="34" charset="-128"/>
                              <a:cs typeface="Times New Roman" panose="02020603050405020304" pitchFamily="18" charset="0"/>
                            </a:rPr>
                            <m:t>3</m:t>
                          </m:r>
                          <m:r>
                            <m:rPr>
                              <m:nor/>
                            </m:rPr>
                            <a:rPr lang="vi-VN" sz="3000" dirty="0"/>
                            <m:t>.</m:t>
                          </m:r>
                        </m:oMath>
                      </m:oMathPara>
                    </a14:m>
                    <a:endParaRPr lang="en-US" sz="30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978841" y="1767772"/>
                    <a:ext cx="2280848" cy="515019"/>
                  </a:xfrm>
                  <a:prstGeom prst="rect">
                    <a:avLst/>
                  </a:prstGeom>
                  <a:blipFill rotWithShape="1">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48" name="TextBox 47"/>
                  <p:cNvSpPr txBox="1"/>
                  <p:nvPr/>
                </p:nvSpPr>
                <p:spPr>
                  <a:xfrm>
                    <a:off x="6123623" y="1753409"/>
                    <a:ext cx="2280848" cy="515018"/>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m:rPr>
                              <m:nor/>
                            </m:rPr>
                            <a:rPr lang="en-US" sz="3000" b="1" i="1" smtClean="0">
                              <a:latin typeface="Cambria Math" panose="02040503050406030204" pitchFamily="18" charset="0"/>
                              <a:ea typeface="Times New Roman" panose="02020603050405020304" pitchFamily="18" charset="0"/>
                            </a:rPr>
                            <m:t>1</m:t>
                          </m:r>
                          <m:r>
                            <m:rPr>
                              <m:nor/>
                            </m:rPr>
                            <a:rPr lang="en-US" sz="3000" b="1" dirty="0">
                              <a:latin typeface="Times New Roman" panose="02020603050405020304" pitchFamily="18" charset="0"/>
                              <a:ea typeface="Yu Gothic" panose="020B0400000000000000" pitchFamily="34" charset="-128"/>
                              <a:cs typeface="Times New Roman" panose="02020603050405020304" pitchFamily="18" charset="0"/>
                            </a:rPr>
                            <m:t> </m:t>
                          </m:r>
                          <m:r>
                            <m:rPr>
                              <m:nor/>
                            </m:rPr>
                            <a:rPr lang="en-US" sz="3000" b="1" dirty="0" err="1">
                              <a:latin typeface="Times New Roman" panose="02020603050405020304" pitchFamily="18" charset="0"/>
                              <a:ea typeface="Yu Gothic" panose="020B0400000000000000" pitchFamily="34" charset="-128"/>
                              <a:cs typeface="Times New Roman" panose="02020603050405020304" pitchFamily="18" charset="0"/>
                            </a:rPr>
                            <m:t>ho</m:t>
                          </m:r>
                          <m:r>
                            <m:rPr>
                              <m:nor/>
                            </m:rPr>
                            <a:rPr lang="en-US" sz="3000" b="1" dirty="0" err="1">
                              <a:latin typeface="Times New Roman" panose="02020603050405020304" pitchFamily="18" charset="0"/>
                              <a:ea typeface="Yu Gothic" panose="020B0400000000000000" pitchFamily="34" charset="-128"/>
                              <a:cs typeface="Times New Roman" panose="02020603050405020304" pitchFamily="18" charset="0"/>
                            </a:rPr>
                            <m:t>ặ</m:t>
                          </m:r>
                          <m:r>
                            <m:rPr>
                              <m:nor/>
                            </m:rPr>
                            <a:rPr lang="en-US" sz="3000" b="1" dirty="0" err="1">
                              <a:latin typeface="Times New Roman" panose="02020603050405020304" pitchFamily="18" charset="0"/>
                              <a:ea typeface="Yu Gothic" panose="020B0400000000000000" pitchFamily="34" charset="-128"/>
                              <a:cs typeface="Times New Roman" panose="02020603050405020304" pitchFamily="18" charset="0"/>
                            </a:rPr>
                            <m:t>c</m:t>
                          </m:r>
                          <m:r>
                            <m:rPr>
                              <m:nor/>
                            </m:rPr>
                            <a:rPr lang="en-US" sz="3000" b="1" dirty="0">
                              <a:latin typeface="Times New Roman" panose="02020603050405020304" pitchFamily="18" charset="0"/>
                              <a:ea typeface="Yu Gothic" panose="020B0400000000000000" pitchFamily="34" charset="-128"/>
                              <a:cs typeface="Times New Roman" panose="02020603050405020304" pitchFamily="18" charset="0"/>
                            </a:rPr>
                            <m:t> </m:t>
                          </m:r>
                          <m:r>
                            <m:rPr>
                              <m:nor/>
                            </m:rPr>
                            <a:rPr lang="en-US" sz="3000" b="0" i="1" dirty="0" smtClean="0">
                              <a:latin typeface="Times New Roman" panose="02020603050405020304" pitchFamily="18" charset="0"/>
                              <a:ea typeface="Yu Gothic" panose="020B0400000000000000" pitchFamily="34" charset="-128"/>
                              <a:cs typeface="Times New Roman" panose="02020603050405020304" pitchFamily="18" charset="0"/>
                            </a:rPr>
                            <m:t>3</m:t>
                          </m:r>
                          <m:r>
                            <m:rPr>
                              <m:nor/>
                            </m:rPr>
                            <a:rPr lang="vi-VN" sz="3000" dirty="0"/>
                            <m:t>.</m:t>
                          </m:r>
                        </m:oMath>
                      </m:oMathPara>
                    </a14:m>
                    <a:endParaRPr lang="en-US" sz="30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123623" y="1753409"/>
                    <a:ext cx="2280848" cy="515018"/>
                  </a:xfrm>
                  <a:prstGeom prst="rect">
                    <a:avLst/>
                  </a:prstGeom>
                  <a:blipFill rotWithShape="1">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1" y="1501345"/>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2" name="TextBox 61"/>
                  <p:cNvSpPr txBox="1"/>
                  <p:nvPr/>
                </p:nvSpPr>
                <p:spPr>
                  <a:xfrm>
                    <a:off x="6078059" y="1779051"/>
                    <a:ext cx="2493487" cy="515019"/>
                  </a:xfrm>
                  <a:prstGeom prst="rect">
                    <a:avLst/>
                  </a:prstGeom>
                  <a:noFill/>
                </p:spPr>
                <p:txBody>
                  <a:bodyPr wrap="square" rtlCol="0">
                    <a:spAutoFit/>
                  </a:bodyPr>
                  <a:lstStyle>
                    <a:defPPr>
                      <a:defRPr lang="vi-VN"/>
                    </a:defPPr>
                    <a:lvl1pPr>
                      <a:defRPr sz="3200" i="1">
                        <a:solidFill>
                          <a:schemeClr val="bg1"/>
                        </a:solidFill>
                      </a:defRPr>
                    </a:lvl1pPr>
                  </a:lstStyle>
                  <a:p>
                    <a:pPr>
                      <a:spcBef>
                        <a:spcPts val="1200"/>
                      </a:spcBef>
                    </a:pPr>
                    <a14:m>
                      <m:oMathPara xmlns:m="http://schemas.openxmlformats.org/officeDocument/2006/math">
                        <m:oMathParaPr>
                          <m:jc m:val="centerGroup"/>
                        </m:oMathParaPr>
                        <m:oMath xmlns:m="http://schemas.openxmlformats.org/officeDocument/2006/math">
                          <m:r>
                            <a:rPr lang="en-US" sz="3000" b="1" smtClean="0">
                              <a:latin typeface="Cambria Math" panose="02040503050406030204" pitchFamily="18" charset="0"/>
                              <a:ea typeface="Times New Roman" panose="02020603050405020304" pitchFamily="18" charset="0"/>
                            </a:rPr>
                            <m:t>−</m:t>
                          </m:r>
                          <m:r>
                            <a:rPr lang="en-US" sz="3000" b="1" smtClean="0">
                              <a:latin typeface="Cambria Math" panose="02040503050406030204" pitchFamily="18" charset="0"/>
                              <a:ea typeface="Times New Roman" panose="02020603050405020304" pitchFamily="18" charset="0"/>
                            </a:rPr>
                            <m:t>𝟑</m:t>
                          </m:r>
                          <m:r>
                            <m:rPr>
                              <m:nor/>
                            </m:rPr>
                            <a:rPr lang="en-US" sz="3000" b="1" dirty="0">
                              <a:latin typeface="Times New Roman" panose="02020603050405020304" pitchFamily="18" charset="0"/>
                              <a:ea typeface="Yu Gothic" panose="020B0400000000000000" pitchFamily="34" charset="-128"/>
                              <a:cs typeface="Times New Roman" panose="02020603050405020304" pitchFamily="18" charset="0"/>
                            </a:rPr>
                            <m:t> </m:t>
                          </m:r>
                          <m:r>
                            <m:rPr>
                              <m:nor/>
                            </m:rPr>
                            <a:rPr lang="en-US" sz="3000" b="1" dirty="0" err="1">
                              <a:latin typeface="Times New Roman" panose="02020603050405020304" pitchFamily="18" charset="0"/>
                              <a:ea typeface="Yu Gothic" panose="020B0400000000000000" pitchFamily="34" charset="-128"/>
                              <a:cs typeface="Times New Roman" panose="02020603050405020304" pitchFamily="18" charset="0"/>
                            </a:rPr>
                            <m:t>ho</m:t>
                          </m:r>
                          <m:r>
                            <m:rPr>
                              <m:nor/>
                            </m:rPr>
                            <a:rPr lang="en-US" sz="3000" b="1" dirty="0" err="1">
                              <a:latin typeface="Times New Roman" panose="02020603050405020304" pitchFamily="18" charset="0"/>
                              <a:ea typeface="Yu Gothic" panose="020B0400000000000000" pitchFamily="34" charset="-128"/>
                              <a:cs typeface="Times New Roman" panose="02020603050405020304" pitchFamily="18" charset="0"/>
                            </a:rPr>
                            <m:t>ặ</m:t>
                          </m:r>
                          <m:r>
                            <m:rPr>
                              <m:nor/>
                            </m:rPr>
                            <a:rPr lang="en-US" sz="3000" b="1" dirty="0" err="1">
                              <a:latin typeface="Times New Roman" panose="02020603050405020304" pitchFamily="18" charset="0"/>
                              <a:ea typeface="Yu Gothic" panose="020B0400000000000000" pitchFamily="34" charset="-128"/>
                              <a:cs typeface="Times New Roman" panose="02020603050405020304" pitchFamily="18" charset="0"/>
                            </a:rPr>
                            <m:t>c</m:t>
                          </m:r>
                          <m:r>
                            <m:rPr>
                              <m:nor/>
                            </m:rPr>
                            <a:rPr lang="en-US" sz="3000" b="1" dirty="0">
                              <a:latin typeface="Times New Roman" panose="02020603050405020304" pitchFamily="18" charset="0"/>
                              <a:ea typeface="Yu Gothic" panose="020B0400000000000000" pitchFamily="34" charset="-128"/>
                              <a:cs typeface="Times New Roman" panose="02020603050405020304" pitchFamily="18" charset="0"/>
                            </a:rPr>
                            <m:t> </m:t>
                          </m:r>
                          <m:r>
                            <a:rPr lang="en-US" sz="3000" b="1" i="1" dirty="0" smtClean="0">
                              <a:latin typeface="Cambria Math"/>
                              <a:ea typeface="Yu Gothic" panose="020B0400000000000000" pitchFamily="34" charset="-128"/>
                              <a:cs typeface="Times New Roman" panose="02020603050405020304" pitchFamily="18" charset="0"/>
                            </a:rPr>
                            <m:t>−</m:t>
                          </m:r>
                          <m:r>
                            <a:rPr lang="en-US" sz="3000" b="1">
                              <a:latin typeface="Cambria Math" panose="02040503050406030204" pitchFamily="18" charset="0"/>
                              <a:ea typeface="Times New Roman" panose="02020603050405020304" pitchFamily="18" charset="0"/>
                            </a:rPr>
                            <m:t>𝟏</m:t>
                          </m:r>
                          <m:r>
                            <m:rPr>
                              <m:nor/>
                            </m:rPr>
                            <a:rPr lang="vi-VN" sz="3000" dirty="0"/>
                            <m:t>.</m:t>
                          </m:r>
                        </m:oMath>
                      </m:oMathPara>
                    </a14:m>
                    <a:endParaRPr lang="vi-VN" sz="30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078059" y="1779051"/>
                    <a:ext cx="2493487" cy="515019"/>
                  </a:xfrm>
                  <a:prstGeom prst="rect">
                    <a:avLst/>
                  </a:prstGeom>
                  <a:blipFill rotWithShape="1">
                    <a:blip r:embed="rId7"/>
                    <a:stretch>
                      <a:fillRect/>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mc:AlternateContent xmlns:mc="http://schemas.openxmlformats.org/markup-compatibility/2006" xmlns:a14="http://schemas.microsoft.com/office/drawing/2010/main">
        <mc:Choice Requires="a14">
          <p:sp>
            <p:nvSpPr>
              <p:cNvPr id="11" name="Rectangle 10">
                <a:extLst>
                  <a:ext uri="{FF2B5EF4-FFF2-40B4-BE49-F238E27FC236}">
                    <a16:creationId xmlns="" xmlns:a16="http://schemas.microsoft.com/office/drawing/2014/main" id="{A936E0B1-43D7-41E6-8FCC-4E1DC7AD55A9}"/>
                  </a:ext>
                </a:extLst>
              </p:cNvPr>
              <p:cNvSpPr/>
              <p:nvPr/>
            </p:nvSpPr>
            <p:spPr>
              <a:xfrm>
                <a:off x="147058" y="3075538"/>
                <a:ext cx="11167962" cy="3308716"/>
              </a:xfrm>
              <a:prstGeom prst="rect">
                <a:avLst/>
              </a:prstGeom>
            </p:spPr>
            <p:txBody>
              <a:bodyPr wrap="square" lIns="45711" tIns="22855" rIns="45711" bIns="22855">
                <a:spAutoFit/>
              </a:bodyPr>
              <a:lstStyle/>
              <a:p>
                <a:pPr/>
                <a14:m>
                  <m:oMathPara xmlns:m="http://schemas.openxmlformats.org/officeDocument/2006/math">
                    <m:oMathParaPr>
                      <m:jc m:val="left"/>
                    </m:oMathParaPr>
                    <m:oMath xmlns:m="http://schemas.openxmlformats.org/officeDocument/2006/math">
                      <m:r>
                        <a:rPr lang="en-US" sz="2800" b="1" i="1" smtClean="0">
                          <a:latin typeface="Cambria Math" panose="02040503050406030204" pitchFamily="18" charset="0"/>
                          <a:ea typeface="Times New Roman" panose="02020603050405020304" pitchFamily="18" charset="0"/>
                          <a:cs typeface="Times New Roman" panose="02020603050405020304" pitchFamily="18" charset="0"/>
                        </a:rPr>
                        <m:t>𝒙</m:t>
                      </m:r>
                      <m:r>
                        <a:rPr lang="en-US" sz="2800" b="1"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800" b="1" i="1" smtClean="0">
                          <a:latin typeface="Cambria Math" panose="02040503050406030204" pitchFamily="18" charset="0"/>
                          <a:ea typeface="Times New Roman" panose="02020603050405020304" pitchFamily="18" charset="0"/>
                          <a:cs typeface="Times New Roman" panose="02020603050405020304" pitchFamily="18" charset="0"/>
                        </a:rPr>
                        <m:t>𝒚</m:t>
                      </m:r>
                      <m:r>
                        <a:rPr lang="en-US" sz="2800" b="1"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800" b="1" i="1" smtClean="0">
                          <a:latin typeface="Cambria Math" panose="02040503050406030204" pitchFamily="18" charset="0"/>
                          <a:ea typeface="Times New Roman" panose="02020603050405020304" pitchFamily="18" charset="0"/>
                          <a:cs typeface="Times New Roman" panose="02020603050405020304" pitchFamily="18" charset="0"/>
                        </a:rPr>
                        <m:t>𝟐</m:t>
                      </m:r>
                      <m:r>
                        <a:rPr lang="en-US" sz="2800" b="1" i="1" smtClean="0">
                          <a:latin typeface="Cambria Math" panose="02040503050406030204" pitchFamily="18" charset="0"/>
                          <a:ea typeface="Times New Roman" panose="02020603050405020304" pitchFamily="18" charset="0"/>
                          <a:cs typeface="Times New Roman" panose="02020603050405020304" pitchFamily="18" charset="0"/>
                        </a:rPr>
                        <m:t>𝒎</m:t>
                      </m:r>
                      <m:r>
                        <m:rPr>
                          <m:nor/>
                        </m:rPr>
                        <a:rPr lang="en-US" sz="2800" b="1" dirty="0">
                          <a:latin typeface="Times New Roman" panose="02020603050405020304" pitchFamily="18" charset="0"/>
                          <a:cs typeface="Times New Roman" panose="02020603050405020304" pitchFamily="18" charset="0"/>
                        </a:rPr>
                        <m:t> </m:t>
                      </m:r>
                      <m:r>
                        <a:rPr lang="en-US" sz="2800" b="1">
                          <a:latin typeface="Cambria Math" panose="02040503050406030204" pitchFamily="18" charset="0"/>
                        </a:rPr>
                        <m:t>⇔</m:t>
                      </m:r>
                      <m:r>
                        <m:rPr>
                          <m:nor/>
                        </m:rPr>
                        <a:rPr lang="en-US" sz="2800" b="1" dirty="0">
                          <a:latin typeface="Times New Roman" panose="02020603050405020304" pitchFamily="18" charset="0"/>
                          <a:cs typeface="Times New Roman" panose="02020603050405020304" pitchFamily="18" charset="0"/>
                        </a:rPr>
                        <m:t> </m:t>
                      </m:r>
                      <m:r>
                        <m:rPr>
                          <m:nor/>
                        </m:rPr>
                        <a:rPr lang="en-US" sz="2800" b="1" dirty="0">
                          <a:latin typeface="Times New Roman" panose="02020603050405020304" pitchFamily="18" charset="0"/>
                          <a:cs typeface="Times New Roman" panose="02020603050405020304" pitchFamily="18" charset="0"/>
                        </a:rPr>
                        <m:t>y</m:t>
                      </m:r>
                      <m:r>
                        <m:rPr>
                          <m:nor/>
                        </m:rPr>
                        <a:rPr lang="en-US" sz="2800" b="1" dirty="0">
                          <a:latin typeface="Times New Roman" panose="02020603050405020304" pitchFamily="18" charset="0"/>
                          <a:cs typeface="Times New Roman" panose="02020603050405020304" pitchFamily="18" charset="0"/>
                        </a:rPr>
                        <m:t>=</m:t>
                      </m:r>
                      <m:r>
                        <a:rPr lang="en-US" sz="2800" b="1" i="1">
                          <a:latin typeface="Cambria Math" panose="02040503050406030204" pitchFamily="18" charset="0"/>
                          <a:ea typeface="Times New Roman" panose="02020603050405020304" pitchFamily="18" charset="0"/>
                          <a:cs typeface="Times New Roman" panose="02020603050405020304" pitchFamily="18" charset="0"/>
                        </a:rPr>
                        <m:t>𝟐</m:t>
                      </m:r>
                      <m:r>
                        <a:rPr lang="en-US" sz="2800" b="1" i="1">
                          <a:latin typeface="Cambria Math" panose="02040503050406030204" pitchFamily="18" charset="0"/>
                          <a:ea typeface="Times New Roman" panose="02020603050405020304" pitchFamily="18" charset="0"/>
                          <a:cs typeface="Times New Roman" panose="02020603050405020304" pitchFamily="18" charset="0"/>
                        </a:rPr>
                        <m:t>𝒎</m:t>
                      </m:r>
                      <m:r>
                        <a:rPr lang="en-US" sz="2800" b="1" i="1">
                          <a:latin typeface="Cambria Math" panose="02040503050406030204" pitchFamily="18" charset="0"/>
                          <a:ea typeface="Times New Roman" panose="02020603050405020304" pitchFamily="18" charset="0"/>
                          <a:cs typeface="Times New Roman" panose="02020603050405020304" pitchFamily="18" charset="0"/>
                        </a:rPr>
                        <m:t>−</m:t>
                      </m:r>
                      <m:r>
                        <a:rPr lang="en-US" sz="2800" b="1" i="1">
                          <a:latin typeface="Cambria Math" panose="02040503050406030204" pitchFamily="18" charset="0"/>
                          <a:ea typeface="Times New Roman" panose="02020603050405020304" pitchFamily="18" charset="0"/>
                          <a:cs typeface="Times New Roman" panose="02020603050405020304" pitchFamily="18" charset="0"/>
                        </a:rPr>
                        <m:t>𝒙</m:t>
                      </m:r>
                    </m:oMath>
                  </m:oMathPara>
                </a14:m>
                <a:endParaRPr lang="en-US" sz="2800" b="1" i="1" dirty="0" smtClean="0">
                  <a:latin typeface="Times New Roman" panose="02020603050405020304" pitchFamily="18" charset="0"/>
                  <a:ea typeface="Yu Gothic" panose="020B0400000000000000" pitchFamily="34" charset="-128"/>
                  <a:cs typeface="Times New Roman" panose="02020603050405020304" pitchFamily="18" charset="0"/>
                </a:endParaRPr>
              </a:p>
              <a:p>
                <a:r>
                  <a:rPr lang="en-US" sz="2800" b="1" i="1" dirty="0" smtClean="0">
                    <a:latin typeface="Times New Roman" panose="02020603050405020304" pitchFamily="18" charset="0"/>
                    <a:ea typeface="Yu Gothic" panose="020B0400000000000000" pitchFamily="34" charset="-128"/>
                    <a:cs typeface="Times New Roman" panose="02020603050405020304" pitchFamily="18" charset="0"/>
                  </a:rPr>
                  <a:t>d: y </a:t>
                </a:r>
                <a14:m>
                  <m:oMath xmlns:m="http://schemas.openxmlformats.org/officeDocument/2006/math">
                    <m:r>
                      <a:rPr lang="en-US" sz="2800" b="1" i="1">
                        <a:latin typeface="Cambria Math" panose="02040503050406030204" pitchFamily="18" charset="0"/>
                        <a:ea typeface="Times New Roman" panose="02020603050405020304" pitchFamily="18" charset="0"/>
                        <a:cs typeface="Times New Roman" panose="02020603050405020304" pitchFamily="18" charset="0"/>
                      </a:rPr>
                      <m:t>=</m:t>
                    </m:r>
                    <m:r>
                      <a:rPr lang="en-US" sz="2800" b="1" i="1">
                        <a:latin typeface="Cambria Math" panose="02040503050406030204" pitchFamily="18" charset="0"/>
                        <a:ea typeface="Times New Roman" panose="02020603050405020304" pitchFamily="18" charset="0"/>
                        <a:cs typeface="Times New Roman" panose="02020603050405020304" pitchFamily="18" charset="0"/>
                      </a:rPr>
                      <m:t>𝟐</m:t>
                    </m:r>
                    <m:r>
                      <a:rPr lang="en-US" sz="2800" b="1" i="1">
                        <a:latin typeface="Cambria Math" panose="02040503050406030204" pitchFamily="18" charset="0"/>
                        <a:ea typeface="Times New Roman" panose="02020603050405020304" pitchFamily="18" charset="0"/>
                        <a:cs typeface="Times New Roman" panose="02020603050405020304" pitchFamily="18" charset="0"/>
                      </a:rPr>
                      <m:t>𝒎</m:t>
                    </m:r>
                    <m:r>
                      <a:rPr lang="en-US" sz="2800" b="1" i="1">
                        <a:latin typeface="Cambria Math" panose="02040503050406030204" pitchFamily="18" charset="0"/>
                        <a:ea typeface="Times New Roman" panose="02020603050405020304" pitchFamily="18" charset="0"/>
                        <a:cs typeface="Times New Roman" panose="02020603050405020304" pitchFamily="18" charset="0"/>
                      </a:rPr>
                      <m:t>−</m:t>
                    </m:r>
                    <m:r>
                      <a:rPr lang="en-US" sz="2800" b="1" i="1">
                        <a:latin typeface="Cambria Math" panose="02040503050406030204" pitchFamily="18" charset="0"/>
                        <a:ea typeface="Times New Roman" panose="02020603050405020304" pitchFamily="18" charset="0"/>
                        <a:cs typeface="Times New Roman" panose="02020603050405020304" pitchFamily="18" charset="0"/>
                      </a:rPr>
                      <m:t>𝒙</m:t>
                    </m:r>
                    <m:r>
                      <a:rPr lang="en-US" sz="2800" b="1" i="1">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b="1" dirty="0">
                    <a:latin typeface="Times New Roman" panose="02020603050405020304" pitchFamily="18" charset="0"/>
                    <a:ea typeface="Yu Gothic" panose="020B0400000000000000" pitchFamily="34" charset="-128"/>
                    <a:cs typeface="Times New Roman" panose="02020603050405020304" pitchFamily="18" charset="0"/>
                  </a:rPr>
                  <a:t> là </a:t>
                </a:r>
                <a:r>
                  <a:rPr lang="en-US" sz="2800" b="1" dirty="0" err="1">
                    <a:latin typeface="Times New Roman" panose="02020603050405020304" pitchFamily="18" charset="0"/>
                    <a:ea typeface="Yu Gothic" panose="020B0400000000000000" pitchFamily="34" charset="-128"/>
                    <a:cs typeface="Times New Roman" panose="02020603050405020304" pitchFamily="18" charset="0"/>
                  </a:rPr>
                  <a:t>tiếp</a:t>
                </a:r>
                <a:r>
                  <a:rPr lang="en-US" sz="2800" b="1" dirty="0">
                    <a:latin typeface="Times New Roman" panose="02020603050405020304" pitchFamily="18" charset="0"/>
                    <a:ea typeface="Yu Gothic" panose="020B0400000000000000" pitchFamily="34" charset="-128"/>
                    <a:cs typeface="Times New Roman" panose="02020603050405020304" pitchFamily="18" charset="0"/>
                  </a:rPr>
                  <a:t> </a:t>
                </a:r>
                <a:r>
                  <a:rPr lang="en-US" sz="2800" b="1" dirty="0" err="1">
                    <a:latin typeface="Times New Roman" panose="02020603050405020304" pitchFamily="18" charset="0"/>
                    <a:ea typeface="Yu Gothic" panose="020B0400000000000000" pitchFamily="34" charset="-128"/>
                    <a:cs typeface="Times New Roman" panose="02020603050405020304" pitchFamily="18" charset="0"/>
                  </a:rPr>
                  <a:t>tuyến</a:t>
                </a:r>
                <a:r>
                  <a:rPr lang="en-US" sz="2800" b="1" dirty="0">
                    <a:latin typeface="Times New Roman" panose="02020603050405020304" pitchFamily="18" charset="0"/>
                    <a:ea typeface="Yu Gothic" panose="020B0400000000000000" pitchFamily="34" charset="-128"/>
                    <a:cs typeface="Times New Roman" panose="02020603050405020304" pitchFamily="18" charset="0"/>
                  </a:rPr>
                  <a:t> </a:t>
                </a:r>
                <a:r>
                  <a:rPr lang="en-US" sz="2800" b="1" dirty="0" err="1">
                    <a:latin typeface="Times New Roman" panose="02020603050405020304" pitchFamily="18" charset="0"/>
                    <a:ea typeface="Yu Gothic" panose="020B0400000000000000" pitchFamily="34" charset="-128"/>
                    <a:cs typeface="Times New Roman" panose="02020603050405020304" pitchFamily="18" charset="0"/>
                  </a:rPr>
                  <a:t>của</a:t>
                </a:r>
                <a:r>
                  <a:rPr lang="en-US" sz="2800" b="1" dirty="0">
                    <a:latin typeface="Times New Roman" panose="02020603050405020304" pitchFamily="18" charset="0"/>
                    <a:ea typeface="Yu Gothic" panose="020B0400000000000000" pitchFamily="34" charset="-128"/>
                    <a:cs typeface="Times New Roman" panose="02020603050405020304" pitchFamily="18" charset="0"/>
                  </a:rPr>
                  <a:t> </a:t>
                </a:r>
                <a:r>
                  <a:rPr lang="en-US" sz="2800" b="1" dirty="0" err="1">
                    <a:latin typeface="Times New Roman" panose="02020603050405020304" pitchFamily="18" charset="0"/>
                    <a:ea typeface="Yu Gothic" panose="020B0400000000000000" pitchFamily="34" charset="-128"/>
                    <a:cs typeface="Times New Roman" panose="02020603050405020304" pitchFamily="18" charset="0"/>
                  </a:rPr>
                  <a:t>đường</a:t>
                </a:r>
                <a:r>
                  <a:rPr lang="en-US" sz="2800" b="1" dirty="0">
                    <a:latin typeface="Times New Roman" panose="02020603050405020304" pitchFamily="18" charset="0"/>
                    <a:ea typeface="Yu Gothic" panose="020B0400000000000000" pitchFamily="34" charset="-128"/>
                    <a:cs typeface="Times New Roman" panose="02020603050405020304" pitchFamily="18" charset="0"/>
                  </a:rPr>
                  <a:t> </a:t>
                </a:r>
                <a:r>
                  <a:rPr lang="en-US" sz="2800" b="1" dirty="0" err="1">
                    <a:latin typeface="Times New Roman" panose="02020603050405020304" pitchFamily="18" charset="0"/>
                    <a:ea typeface="Yu Gothic" panose="020B0400000000000000" pitchFamily="34" charset="-128"/>
                    <a:cs typeface="Times New Roman" panose="02020603050405020304" pitchFamily="18" charset="0"/>
                  </a:rPr>
                  <a:t>cong</a:t>
                </a:r>
                <a:r>
                  <a:rPr lang="en-US" sz="2800" b="1" dirty="0">
                    <a:latin typeface="Times New Roman" panose="02020603050405020304" pitchFamily="18" charset="0"/>
                    <a:ea typeface="Yu Gothic" panose="020B0400000000000000" pitchFamily="34" charset="-128"/>
                    <a:cs typeface="Times New Roman" panose="02020603050405020304" pitchFamily="18" charset="0"/>
                  </a:rPr>
                  <a:t> </a:t>
                </a:r>
                <a14:m>
                  <m:oMath xmlns:m="http://schemas.openxmlformats.org/officeDocument/2006/math">
                    <m:r>
                      <a:rPr lang="en-US" sz="2800" b="1" i="1">
                        <a:latin typeface="Cambria Math" panose="02040503050406030204" pitchFamily="18" charset="0"/>
                        <a:ea typeface="Times New Roman" panose="02020603050405020304" pitchFamily="18" charset="0"/>
                        <a:cs typeface="Times New Roman" panose="02020603050405020304" pitchFamily="18" charset="0"/>
                      </a:rPr>
                      <m:t>𝒚</m:t>
                    </m:r>
                    <m:r>
                      <a:rPr lang="en-US" sz="2800" b="1"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800" b="1" i="1">
                            <a:latin typeface="Cambria Math"/>
                          </a:rPr>
                        </m:ctrlPr>
                      </m:sSupPr>
                      <m:e>
                        <m:r>
                          <a:rPr lang="en-US" sz="2800" b="1" i="1">
                            <a:latin typeface="Cambria Math" panose="02040503050406030204" pitchFamily="18" charset="0"/>
                            <a:ea typeface="Times New Roman" panose="02020603050405020304" pitchFamily="18" charset="0"/>
                            <a:cs typeface="Times New Roman" panose="02020603050405020304" pitchFamily="18" charset="0"/>
                          </a:rPr>
                          <m:t>𝒙</m:t>
                        </m:r>
                      </m:e>
                      <m:sup>
                        <m:r>
                          <a:rPr lang="en-US" sz="2800" b="1" i="1">
                            <a:latin typeface="Cambria Math" panose="02040503050406030204" pitchFamily="18" charset="0"/>
                            <a:ea typeface="Times New Roman" panose="02020603050405020304" pitchFamily="18" charset="0"/>
                            <a:cs typeface="Times New Roman" panose="02020603050405020304" pitchFamily="18" charset="0"/>
                          </a:rPr>
                          <m:t>𝟑</m:t>
                        </m:r>
                      </m:sup>
                    </m:sSup>
                    <m:r>
                      <a:rPr lang="en-US" sz="2800" b="1" i="1">
                        <a:latin typeface="Cambria Math" panose="02040503050406030204" pitchFamily="18" charset="0"/>
                        <a:ea typeface="Times New Roman" panose="02020603050405020304" pitchFamily="18" charset="0"/>
                        <a:cs typeface="Times New Roman" panose="02020603050405020304" pitchFamily="18" charset="0"/>
                      </a:rPr>
                      <m:t>+</m:t>
                    </m:r>
                    <m:r>
                      <a:rPr lang="en-US" sz="2800" b="1" i="1">
                        <a:latin typeface="Cambria Math" panose="02040503050406030204" pitchFamily="18" charset="0"/>
                        <a:ea typeface="Times New Roman" panose="02020603050405020304" pitchFamily="18" charset="0"/>
                        <a:cs typeface="Times New Roman" panose="02020603050405020304" pitchFamily="18" charset="0"/>
                      </a:rPr>
                      <m:t>𝟐</m:t>
                    </m:r>
                    <m:r>
                      <a:rPr lang="en-US" sz="2800" b="1" i="1">
                        <a:latin typeface="Cambria Math" panose="02040503050406030204" pitchFamily="18" charset="0"/>
                        <a:ea typeface="Times New Roman" panose="02020603050405020304" pitchFamily="18" charset="0"/>
                        <a:cs typeface="Times New Roman" panose="02020603050405020304" pitchFamily="18" charset="0"/>
                      </a:rPr>
                      <m:t>𝒙</m:t>
                    </m:r>
                    <m:r>
                      <a:rPr lang="en-US" sz="2800" b="1" i="1">
                        <a:latin typeface="Cambria Math" panose="02040503050406030204" pitchFamily="18" charset="0"/>
                        <a:ea typeface="Times New Roman" panose="02020603050405020304" pitchFamily="18" charset="0"/>
                        <a:cs typeface="Times New Roman" panose="02020603050405020304" pitchFamily="18" charset="0"/>
                      </a:rPr>
                      <m:t>+</m:t>
                    </m:r>
                    <m:r>
                      <a:rPr lang="en-US" sz="2800" b="1" i="1">
                        <a:latin typeface="Cambria Math" panose="02040503050406030204" pitchFamily="18" charset="0"/>
                        <a:ea typeface="Times New Roman" panose="02020603050405020304" pitchFamily="18" charset="0"/>
                        <a:cs typeface="Times New Roman" panose="02020603050405020304" pitchFamily="18" charset="0"/>
                      </a:rPr>
                      <m:t>𝟒</m:t>
                    </m:r>
                  </m:oMath>
                </a14:m>
                <a:r>
                  <a:rPr lang="en-US" sz="2800" b="1" dirty="0">
                    <a:latin typeface="Times New Roman" panose="02020603050405020304" pitchFamily="18" charset="0"/>
                    <a:ea typeface="Yu Gothic" panose="020B0400000000000000" pitchFamily="34" charset="-128"/>
                    <a:cs typeface="Times New Roman" panose="02020603050405020304" pitchFamily="18" charset="0"/>
                  </a:rPr>
                  <a:t> </a:t>
                </a:r>
                <a:r>
                  <a:rPr lang="en-US" sz="2800" b="1" dirty="0" err="1">
                    <a:latin typeface="Times New Roman" panose="02020603050405020304" pitchFamily="18" charset="0"/>
                    <a:ea typeface="Yu Gothic" panose="020B0400000000000000" pitchFamily="34" charset="-128"/>
                    <a:cs typeface="Times New Roman" panose="02020603050405020304" pitchFamily="18" charset="0"/>
                  </a:rPr>
                  <a:t>khi</a:t>
                </a:r>
                <a:r>
                  <a:rPr lang="en-US" sz="2800" b="1" dirty="0">
                    <a:latin typeface="Times New Roman" panose="02020603050405020304" pitchFamily="18" charset="0"/>
                    <a:ea typeface="Yu Gothic" panose="020B0400000000000000" pitchFamily="34" charset="-128"/>
                    <a:cs typeface="Times New Roman" panose="02020603050405020304" pitchFamily="18" charset="0"/>
                  </a:rPr>
                  <a:t> </a:t>
                </a:r>
                <a:r>
                  <a:rPr lang="en-US" sz="2800" b="1" dirty="0" err="1">
                    <a:latin typeface="Times New Roman" panose="02020603050405020304" pitchFamily="18" charset="0"/>
                    <a:ea typeface="Yu Gothic" panose="020B0400000000000000" pitchFamily="34" charset="-128"/>
                    <a:cs typeface="Times New Roman" panose="02020603050405020304" pitchFamily="18" charset="0"/>
                  </a:rPr>
                  <a:t>và</a:t>
                </a:r>
                <a:r>
                  <a:rPr lang="en-US" sz="2800" b="1" dirty="0">
                    <a:latin typeface="Times New Roman" panose="02020603050405020304" pitchFamily="18" charset="0"/>
                    <a:ea typeface="Yu Gothic" panose="020B0400000000000000" pitchFamily="34" charset="-128"/>
                    <a:cs typeface="Times New Roman" panose="02020603050405020304" pitchFamily="18" charset="0"/>
                  </a:rPr>
                  <a:t> </a:t>
                </a:r>
                <a:r>
                  <a:rPr lang="en-US" sz="2800" b="1" dirty="0" err="1">
                    <a:latin typeface="Times New Roman" panose="02020603050405020304" pitchFamily="18" charset="0"/>
                    <a:ea typeface="Yu Gothic" panose="020B0400000000000000" pitchFamily="34" charset="-128"/>
                    <a:cs typeface="Times New Roman" panose="02020603050405020304" pitchFamily="18" charset="0"/>
                  </a:rPr>
                  <a:t>chỉ</a:t>
                </a:r>
                <a:r>
                  <a:rPr lang="en-US" sz="2800" b="1" dirty="0">
                    <a:latin typeface="Times New Roman" panose="02020603050405020304" pitchFamily="18" charset="0"/>
                    <a:ea typeface="Yu Gothic" panose="020B0400000000000000" pitchFamily="34" charset="-128"/>
                    <a:cs typeface="Times New Roman" panose="02020603050405020304" pitchFamily="18" charset="0"/>
                  </a:rPr>
                  <a:t> </a:t>
                </a:r>
                <a:r>
                  <a:rPr lang="en-US" sz="2800" b="1" dirty="0" err="1">
                    <a:latin typeface="Times New Roman" panose="02020603050405020304" pitchFamily="18" charset="0"/>
                    <a:ea typeface="Yu Gothic" panose="020B0400000000000000" pitchFamily="34" charset="-128"/>
                    <a:cs typeface="Times New Roman" panose="02020603050405020304" pitchFamily="18" charset="0"/>
                  </a:rPr>
                  <a:t>khi</a:t>
                </a:r>
                <a:r>
                  <a:rPr lang="en-US" sz="2800" b="1" dirty="0">
                    <a:latin typeface="Times New Roman" panose="02020603050405020304" pitchFamily="18" charset="0"/>
                    <a:ea typeface="Yu Gothic" panose="020B0400000000000000" pitchFamily="34" charset="-128"/>
                    <a:cs typeface="Times New Roman" panose="02020603050405020304" pitchFamily="18" charset="0"/>
                  </a:rPr>
                  <a:t> </a:t>
                </a:r>
                <a:r>
                  <a:rPr lang="en-US" sz="2800" b="1" dirty="0" err="1">
                    <a:latin typeface="Times New Roman" panose="02020603050405020304" pitchFamily="18" charset="0"/>
                    <a:ea typeface="Yu Gothic" panose="020B0400000000000000" pitchFamily="34" charset="-128"/>
                    <a:cs typeface="Times New Roman" panose="02020603050405020304" pitchFamily="18" charset="0"/>
                  </a:rPr>
                  <a:t>hệ</a:t>
                </a:r>
                <a:r>
                  <a:rPr lang="en-US" sz="2800" b="1" dirty="0">
                    <a:latin typeface="Times New Roman" panose="02020603050405020304" pitchFamily="18" charset="0"/>
                    <a:ea typeface="Yu Gothic" panose="020B0400000000000000" pitchFamily="34" charset="-128"/>
                    <a:cs typeface="Times New Roman" panose="02020603050405020304" pitchFamily="18" charset="0"/>
                  </a:rPr>
                  <a:t> </a:t>
                </a:r>
                <a:r>
                  <a:rPr lang="en-US" sz="2800" b="1" dirty="0" err="1">
                    <a:latin typeface="Times New Roman" panose="02020603050405020304" pitchFamily="18" charset="0"/>
                    <a:ea typeface="Yu Gothic" panose="020B0400000000000000" pitchFamily="34" charset="-128"/>
                    <a:cs typeface="Times New Roman" panose="02020603050405020304" pitchFamily="18" charset="0"/>
                  </a:rPr>
                  <a:t>phương</a:t>
                </a:r>
                <a:r>
                  <a:rPr lang="en-US" sz="2800" b="1" dirty="0">
                    <a:latin typeface="Times New Roman" panose="02020603050405020304" pitchFamily="18" charset="0"/>
                    <a:ea typeface="Yu Gothic" panose="020B0400000000000000" pitchFamily="34" charset="-128"/>
                    <a:cs typeface="Times New Roman" panose="02020603050405020304" pitchFamily="18" charset="0"/>
                  </a:rPr>
                  <a:t> </a:t>
                </a:r>
                <a:r>
                  <a:rPr lang="en-US" sz="2800" b="1" dirty="0" err="1">
                    <a:latin typeface="Times New Roman" panose="02020603050405020304" pitchFamily="18" charset="0"/>
                    <a:ea typeface="Yu Gothic" panose="020B0400000000000000" pitchFamily="34" charset="-128"/>
                    <a:cs typeface="Times New Roman" panose="02020603050405020304" pitchFamily="18" charset="0"/>
                  </a:rPr>
                  <a:t>trình</a:t>
                </a:r>
                <a:r>
                  <a:rPr lang="en-US" sz="2800" b="1" dirty="0">
                    <a:latin typeface="Times New Roman" panose="02020603050405020304" pitchFamily="18" charset="0"/>
                    <a:ea typeface="Yu Gothic" panose="020B0400000000000000" pitchFamily="34" charset="-128"/>
                    <a:cs typeface="Times New Roman" panose="02020603050405020304" pitchFamily="18" charset="0"/>
                  </a:rPr>
                  <a:t> </a:t>
                </a:r>
                <a:r>
                  <a:rPr lang="en-US" sz="2800" b="1" dirty="0" err="1">
                    <a:latin typeface="Times New Roman" panose="02020603050405020304" pitchFamily="18" charset="0"/>
                    <a:ea typeface="Yu Gothic" panose="020B0400000000000000" pitchFamily="34" charset="-128"/>
                    <a:cs typeface="Times New Roman" panose="02020603050405020304" pitchFamily="18" charset="0"/>
                  </a:rPr>
                  <a:t>sau</a:t>
                </a:r>
                <a:r>
                  <a:rPr lang="en-US" sz="2800" b="1" dirty="0">
                    <a:latin typeface="Times New Roman" panose="02020603050405020304" pitchFamily="18" charset="0"/>
                    <a:ea typeface="Yu Gothic" panose="020B0400000000000000" pitchFamily="34" charset="-128"/>
                    <a:cs typeface="Times New Roman" panose="02020603050405020304" pitchFamily="18" charset="0"/>
                  </a:rPr>
                  <a:t> </a:t>
                </a:r>
                <a:r>
                  <a:rPr lang="en-US" sz="2800" b="1" dirty="0" err="1">
                    <a:latin typeface="Times New Roman" panose="02020603050405020304" pitchFamily="18" charset="0"/>
                    <a:ea typeface="Yu Gothic" panose="020B0400000000000000" pitchFamily="34" charset="-128"/>
                    <a:cs typeface="Times New Roman" panose="02020603050405020304" pitchFamily="18" charset="0"/>
                  </a:rPr>
                  <a:t>có</a:t>
                </a:r>
                <a:r>
                  <a:rPr lang="en-US" sz="2800" b="1" dirty="0">
                    <a:latin typeface="Times New Roman" panose="02020603050405020304" pitchFamily="18" charset="0"/>
                    <a:ea typeface="Yu Gothic" panose="020B0400000000000000" pitchFamily="34" charset="-128"/>
                    <a:cs typeface="Times New Roman" panose="02020603050405020304" pitchFamily="18" charset="0"/>
                  </a:rPr>
                  <a:t> </a:t>
                </a:r>
                <a:r>
                  <a:rPr lang="en-US" sz="2800" b="1" dirty="0" err="1" smtClean="0">
                    <a:latin typeface="Times New Roman" panose="02020603050405020304" pitchFamily="18" charset="0"/>
                    <a:ea typeface="Yu Gothic" panose="020B0400000000000000" pitchFamily="34" charset="-128"/>
                    <a:cs typeface="Times New Roman" panose="02020603050405020304" pitchFamily="18" charset="0"/>
                  </a:rPr>
                  <a:t>nghiệm</a:t>
                </a:r>
                <a:r>
                  <a:rPr lang="en-US" sz="2800" b="1" dirty="0" smtClean="0">
                    <a:latin typeface="Times New Roman" panose="02020603050405020304" pitchFamily="18" charset="0"/>
                    <a:ea typeface="Yu Gothic" panose="020B0400000000000000" pitchFamily="34" charset="-128"/>
                    <a:cs typeface="Times New Roman" panose="02020603050405020304" pitchFamily="18" charset="0"/>
                  </a:rPr>
                  <a:t> :</a:t>
                </a:r>
                <a:r>
                  <a:rPr lang="en-US" sz="2800" b="1" dirty="0"/>
                  <a:t> </a:t>
                </a:r>
                <a14:m>
                  <m:oMath xmlns:m="http://schemas.openxmlformats.org/officeDocument/2006/math">
                    <m:d>
                      <m:dPr>
                        <m:begChr m:val="{"/>
                        <m:endChr m:val=""/>
                        <m:ctrlPr>
                          <a:rPr lang="en-US" sz="2800" b="1" i="1">
                            <a:latin typeface="Cambria Math"/>
                          </a:rPr>
                        </m:ctrlPr>
                      </m:dPr>
                      <m:e>
                        <m:eqArr>
                          <m:eqArrPr>
                            <m:ctrlPr>
                              <a:rPr lang="en-US" sz="2800" b="1" i="1">
                                <a:latin typeface="Cambria Math"/>
                              </a:rPr>
                            </m:ctrlPr>
                          </m:eqArrPr>
                          <m:e>
                            <m:r>
                              <a:rPr lang="en-US" sz="2800" b="1" i="1">
                                <a:latin typeface="Cambria Math" panose="02040503050406030204" pitchFamily="18" charset="0"/>
                                <a:ea typeface="Times New Roman" panose="02020603050405020304" pitchFamily="18" charset="0"/>
                                <a:cs typeface="Times New Roman" panose="02020603050405020304" pitchFamily="18" charset="0"/>
                              </a:rPr>
                              <m:t>&amp;−</m:t>
                            </m:r>
                            <m:sSup>
                              <m:sSupPr>
                                <m:ctrlPr>
                                  <a:rPr lang="en-US" sz="2800" b="1" i="1">
                                    <a:latin typeface="Cambria Math"/>
                                  </a:rPr>
                                </m:ctrlPr>
                              </m:sSupPr>
                              <m:e>
                                <m:r>
                                  <a:rPr lang="en-US" sz="2800" b="1" i="1">
                                    <a:latin typeface="Cambria Math" panose="02040503050406030204" pitchFamily="18" charset="0"/>
                                    <a:ea typeface="Times New Roman" panose="02020603050405020304" pitchFamily="18" charset="0"/>
                                    <a:cs typeface="Times New Roman" panose="02020603050405020304" pitchFamily="18" charset="0"/>
                                  </a:rPr>
                                  <m:t>𝒙</m:t>
                                </m:r>
                              </m:e>
                              <m:sup>
                                <m:r>
                                  <a:rPr lang="en-US" sz="2800" b="1" i="1">
                                    <a:latin typeface="Cambria Math" panose="02040503050406030204" pitchFamily="18" charset="0"/>
                                    <a:ea typeface="Times New Roman" panose="02020603050405020304" pitchFamily="18" charset="0"/>
                                    <a:cs typeface="Times New Roman" panose="02020603050405020304" pitchFamily="18" charset="0"/>
                                  </a:rPr>
                                  <m:t>𝟑</m:t>
                                </m:r>
                              </m:sup>
                            </m:sSup>
                            <m:r>
                              <a:rPr lang="en-US" sz="2800" b="1" i="1">
                                <a:latin typeface="Cambria Math" panose="02040503050406030204" pitchFamily="18" charset="0"/>
                                <a:ea typeface="Times New Roman" panose="02020603050405020304" pitchFamily="18" charset="0"/>
                                <a:cs typeface="Times New Roman" panose="02020603050405020304" pitchFamily="18" charset="0"/>
                              </a:rPr>
                              <m:t>+</m:t>
                            </m:r>
                            <m:r>
                              <a:rPr lang="en-US" sz="2800" b="1" i="1">
                                <a:latin typeface="Cambria Math" panose="02040503050406030204" pitchFamily="18" charset="0"/>
                                <a:ea typeface="Times New Roman" panose="02020603050405020304" pitchFamily="18" charset="0"/>
                                <a:cs typeface="Times New Roman" panose="02020603050405020304" pitchFamily="18" charset="0"/>
                              </a:rPr>
                              <m:t>𝟐</m:t>
                            </m:r>
                            <m:r>
                              <a:rPr lang="en-US" sz="2800" b="1" i="1">
                                <a:latin typeface="Cambria Math" panose="02040503050406030204" pitchFamily="18" charset="0"/>
                                <a:ea typeface="Times New Roman" panose="02020603050405020304" pitchFamily="18" charset="0"/>
                                <a:cs typeface="Times New Roman" panose="02020603050405020304" pitchFamily="18" charset="0"/>
                              </a:rPr>
                              <m:t>𝒙</m:t>
                            </m:r>
                            <m:r>
                              <a:rPr lang="en-US" sz="2800" b="1" i="1">
                                <a:latin typeface="Cambria Math" panose="02040503050406030204" pitchFamily="18" charset="0"/>
                                <a:ea typeface="Times New Roman" panose="02020603050405020304" pitchFamily="18" charset="0"/>
                                <a:cs typeface="Times New Roman" panose="02020603050405020304" pitchFamily="18" charset="0"/>
                              </a:rPr>
                              <m:t>+</m:t>
                            </m:r>
                            <m:r>
                              <a:rPr lang="en-US" sz="2800" b="1" i="1">
                                <a:latin typeface="Cambria Math" panose="02040503050406030204" pitchFamily="18" charset="0"/>
                                <a:ea typeface="Times New Roman" panose="02020603050405020304" pitchFamily="18" charset="0"/>
                                <a:cs typeface="Times New Roman" panose="02020603050405020304" pitchFamily="18" charset="0"/>
                              </a:rPr>
                              <m:t>𝟒</m:t>
                            </m:r>
                            <m:r>
                              <a:rPr lang="en-US" sz="2800" b="1" i="1">
                                <a:latin typeface="Cambria Math" panose="02040503050406030204" pitchFamily="18" charset="0"/>
                                <a:ea typeface="Times New Roman" panose="02020603050405020304" pitchFamily="18" charset="0"/>
                                <a:cs typeface="Times New Roman" panose="02020603050405020304" pitchFamily="18" charset="0"/>
                              </a:rPr>
                              <m:t>=</m:t>
                            </m:r>
                            <m:r>
                              <a:rPr lang="en-US" sz="2800" b="1" i="1">
                                <a:latin typeface="Cambria Math" panose="02040503050406030204" pitchFamily="18" charset="0"/>
                                <a:ea typeface="Times New Roman" panose="02020603050405020304" pitchFamily="18" charset="0"/>
                                <a:cs typeface="Times New Roman" panose="02020603050405020304" pitchFamily="18" charset="0"/>
                              </a:rPr>
                              <m:t>𝟐</m:t>
                            </m:r>
                            <m:r>
                              <a:rPr lang="en-US" sz="2800" b="1" i="1">
                                <a:latin typeface="Cambria Math" panose="02040503050406030204" pitchFamily="18" charset="0"/>
                                <a:ea typeface="Times New Roman" panose="02020603050405020304" pitchFamily="18" charset="0"/>
                                <a:cs typeface="Times New Roman" panose="02020603050405020304" pitchFamily="18" charset="0"/>
                              </a:rPr>
                              <m:t>𝒎</m:t>
                            </m:r>
                            <m:r>
                              <a:rPr lang="en-US" sz="2800" b="1" i="1">
                                <a:latin typeface="Cambria Math" panose="02040503050406030204" pitchFamily="18" charset="0"/>
                                <a:ea typeface="Times New Roman" panose="02020603050405020304" pitchFamily="18" charset="0"/>
                                <a:cs typeface="Times New Roman" panose="02020603050405020304" pitchFamily="18" charset="0"/>
                              </a:rPr>
                              <m:t>−</m:t>
                            </m:r>
                            <m:r>
                              <a:rPr lang="en-US" sz="2800" b="1" i="1">
                                <a:latin typeface="Cambria Math" panose="02040503050406030204" pitchFamily="18" charset="0"/>
                                <a:ea typeface="Times New Roman" panose="02020603050405020304" pitchFamily="18" charset="0"/>
                                <a:cs typeface="Times New Roman" panose="02020603050405020304" pitchFamily="18" charset="0"/>
                              </a:rPr>
                              <m:t>𝒙</m:t>
                            </m:r>
                          </m:e>
                          <m:e>
                            <m:r>
                              <a:rPr lang="en-US" sz="2800" b="1" i="1">
                                <a:latin typeface="Cambria Math" panose="02040503050406030204" pitchFamily="18" charset="0"/>
                                <a:ea typeface="Times New Roman" panose="02020603050405020304" pitchFamily="18" charset="0"/>
                                <a:cs typeface="Times New Roman" panose="02020603050405020304" pitchFamily="18" charset="0"/>
                              </a:rPr>
                              <m:t>&amp;−</m:t>
                            </m:r>
                            <m:r>
                              <a:rPr lang="en-US" sz="2800" b="1" i="1">
                                <a:latin typeface="Cambria Math" panose="02040503050406030204" pitchFamily="18" charset="0"/>
                                <a:ea typeface="Times New Roman" panose="02020603050405020304" pitchFamily="18" charset="0"/>
                                <a:cs typeface="Times New Roman" panose="02020603050405020304" pitchFamily="18" charset="0"/>
                              </a:rPr>
                              <m:t>𝟑</m:t>
                            </m:r>
                            <m:sSup>
                              <m:sSupPr>
                                <m:ctrlPr>
                                  <a:rPr lang="en-US" sz="2800" b="1" i="1">
                                    <a:latin typeface="Cambria Math"/>
                                  </a:rPr>
                                </m:ctrlPr>
                              </m:sSupPr>
                              <m:e>
                                <m:r>
                                  <a:rPr lang="en-US" sz="2800" b="1" i="1">
                                    <a:latin typeface="Cambria Math" panose="02040503050406030204" pitchFamily="18" charset="0"/>
                                    <a:ea typeface="Times New Roman" panose="02020603050405020304" pitchFamily="18" charset="0"/>
                                    <a:cs typeface="Times New Roman" panose="02020603050405020304" pitchFamily="18" charset="0"/>
                                  </a:rPr>
                                  <m:t>𝒙</m:t>
                                </m:r>
                              </m:e>
                              <m:sup>
                                <m:r>
                                  <a:rPr lang="en-US" sz="2800" b="1" i="1">
                                    <a:latin typeface="Cambria Math" panose="02040503050406030204" pitchFamily="18" charset="0"/>
                                    <a:ea typeface="Times New Roman" panose="02020603050405020304" pitchFamily="18" charset="0"/>
                                    <a:cs typeface="Times New Roman" panose="02020603050405020304" pitchFamily="18" charset="0"/>
                                  </a:rPr>
                                  <m:t>𝟐</m:t>
                                </m:r>
                              </m:sup>
                            </m:sSup>
                            <m:r>
                              <a:rPr lang="en-US" sz="2800" b="1" i="1">
                                <a:latin typeface="Cambria Math" panose="02040503050406030204" pitchFamily="18" charset="0"/>
                                <a:ea typeface="Times New Roman" panose="02020603050405020304" pitchFamily="18" charset="0"/>
                                <a:cs typeface="Times New Roman" panose="02020603050405020304" pitchFamily="18" charset="0"/>
                              </a:rPr>
                              <m:t>+</m:t>
                            </m:r>
                            <m:r>
                              <a:rPr lang="en-US" sz="2800" b="1" i="1">
                                <a:latin typeface="Cambria Math" panose="02040503050406030204" pitchFamily="18" charset="0"/>
                                <a:ea typeface="Times New Roman" panose="02020603050405020304" pitchFamily="18" charset="0"/>
                                <a:cs typeface="Times New Roman" panose="02020603050405020304" pitchFamily="18" charset="0"/>
                              </a:rPr>
                              <m:t>𝟐</m:t>
                            </m:r>
                            <m:r>
                              <a:rPr lang="en-US" sz="2800" b="1" i="1">
                                <a:latin typeface="Cambria Math" panose="02040503050406030204" pitchFamily="18" charset="0"/>
                                <a:ea typeface="Times New Roman" panose="02020603050405020304" pitchFamily="18" charset="0"/>
                                <a:cs typeface="Times New Roman" panose="02020603050405020304" pitchFamily="18" charset="0"/>
                              </a:rPr>
                              <m:t>=−</m:t>
                            </m:r>
                            <m:r>
                              <a:rPr lang="en-US" sz="2800" b="1" i="1">
                                <a:latin typeface="Cambria Math" panose="02040503050406030204" pitchFamily="18" charset="0"/>
                                <a:ea typeface="Times New Roman" panose="02020603050405020304" pitchFamily="18" charset="0"/>
                                <a:cs typeface="Times New Roman" panose="02020603050405020304" pitchFamily="18" charset="0"/>
                              </a:rPr>
                              <m:t>𝟏</m:t>
                            </m:r>
                          </m:e>
                        </m:eqArr>
                        <m:r>
                          <a:rPr lang="en-US" sz="2800" b="1" i="1">
                            <a:latin typeface="Cambria Math" panose="02040503050406030204" pitchFamily="18" charset="0"/>
                            <a:ea typeface="Times New Roman" panose="02020603050405020304" pitchFamily="18" charset="0"/>
                            <a:cs typeface="Times New Roman" panose="02020603050405020304" pitchFamily="18" charset="0"/>
                          </a:rPr>
                          <m:t>  (</m:t>
                        </m:r>
                        <m:r>
                          <a:rPr lang="en-US" sz="2800" b="1" i="1">
                            <a:latin typeface="Cambria Math" panose="02040503050406030204" pitchFamily="18" charset="0"/>
                            <a:ea typeface="Times New Roman" panose="02020603050405020304" pitchFamily="18" charset="0"/>
                            <a:cs typeface="Times New Roman" panose="02020603050405020304" pitchFamily="18" charset="0"/>
                          </a:rPr>
                          <m:t>𝑰</m:t>
                        </m:r>
                        <m:r>
                          <a:rPr lang="en-US" sz="2800" b="1" i="1">
                            <a:latin typeface="Cambria Math" panose="02040503050406030204" pitchFamily="18" charset="0"/>
                            <a:ea typeface="Times New Roman" panose="02020603050405020304" pitchFamily="18" charset="0"/>
                            <a:cs typeface="Times New Roman" panose="02020603050405020304" pitchFamily="18" charset="0"/>
                          </a:rPr>
                          <m:t>)</m:t>
                        </m:r>
                      </m:e>
                    </m:d>
                  </m:oMath>
                </a14:m>
                <a:endParaRPr lang="en-US" sz="2800" b="1" dirty="0" smtClean="0">
                  <a:ea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ea typeface="Yu Gothic" panose="020B0400000000000000" pitchFamily="34" charset="-128"/>
                    <a:cs typeface="Times New Roman" panose="02020603050405020304" pitchFamily="18" charset="0"/>
                  </a:rPr>
                  <a:t>Ta </a:t>
                </a:r>
                <a:r>
                  <a:rPr lang="en-US" sz="2800" b="1" dirty="0" err="1">
                    <a:latin typeface="Times New Roman" panose="02020603050405020304" pitchFamily="18" charset="0"/>
                    <a:ea typeface="Yu Gothic" panose="020B0400000000000000" pitchFamily="34" charset="-128"/>
                    <a:cs typeface="Times New Roman" panose="02020603050405020304" pitchFamily="18" charset="0"/>
                  </a:rPr>
                  <a:t>có</a:t>
                </a:r>
                <a:r>
                  <a:rPr lang="en-US" sz="2800" b="1" dirty="0">
                    <a:latin typeface="Times New Roman" panose="02020603050405020304" pitchFamily="18" charset="0"/>
                    <a:ea typeface="Yu Gothic" panose="020B0400000000000000" pitchFamily="34" charset="-128"/>
                    <a:cs typeface="Times New Roman" panose="02020603050405020304" pitchFamily="18" charset="0"/>
                  </a:rPr>
                  <a:t> </a:t>
                </a:r>
                <a14:m>
                  <m:oMath xmlns:m="http://schemas.openxmlformats.org/officeDocument/2006/math">
                    <m:d>
                      <m:dPr>
                        <m:ctrlPr>
                          <a:rPr lang="en-US" sz="2800" b="1" i="1">
                            <a:latin typeface="Cambria Math"/>
                          </a:rPr>
                        </m:ctrlPr>
                      </m:dPr>
                      <m:e>
                        <m:r>
                          <a:rPr lang="en-US" sz="2800" b="1" i="1">
                            <a:latin typeface="Cambria Math" panose="02040503050406030204" pitchFamily="18" charset="0"/>
                          </a:rPr>
                          <m:t>𝑰</m:t>
                        </m:r>
                      </m:e>
                    </m:d>
                  </m:oMath>
                </a14:m>
                <a:r>
                  <a:rPr lang="en-US" sz="2800" b="1" dirty="0">
                    <a:latin typeface="Times New Roman" panose="02020603050405020304" pitchFamily="18" charset="0"/>
                    <a:cs typeface="Times New Roman" panose="02020603050405020304" pitchFamily="18" charset="0"/>
                  </a:rPr>
                  <a:t> </a:t>
                </a:r>
                <a14:m>
                  <m:oMath xmlns:m="http://schemas.openxmlformats.org/officeDocument/2006/math">
                    <m:r>
                      <a:rPr lang="en-US" sz="2800" b="1">
                        <a:latin typeface="Cambria Math" panose="02040503050406030204" pitchFamily="18" charset="0"/>
                      </a:rPr>
                      <m:t>⇔</m:t>
                    </m:r>
                  </m:oMath>
                </a14:m>
                <a:r>
                  <a:rPr lang="en-US" sz="2800" b="1" dirty="0"/>
                  <a:t> </a:t>
                </a:r>
                <a14:m>
                  <m:oMath xmlns:m="http://schemas.openxmlformats.org/officeDocument/2006/math">
                    <m:d>
                      <m:dPr>
                        <m:begChr m:val="{"/>
                        <m:endChr m:val=""/>
                        <m:ctrlPr>
                          <a:rPr lang="en-US" sz="2800" b="1" i="1">
                            <a:latin typeface="Cambria Math"/>
                          </a:rPr>
                        </m:ctrlPr>
                      </m:dPr>
                      <m:e>
                        <m:eqArr>
                          <m:eqArrPr>
                            <m:ctrlPr>
                              <a:rPr lang="en-US" sz="2800" b="1" i="1">
                                <a:latin typeface="Cambria Math"/>
                              </a:rPr>
                            </m:ctrlPr>
                          </m:eqArrPr>
                          <m:e>
                            <m:r>
                              <a:rPr lang="en-US" sz="2800" b="1">
                                <a:latin typeface="Cambria Math" panose="02040503050406030204" pitchFamily="18" charset="0"/>
                              </a:rPr>
                              <m:t>&amp;</m:t>
                            </m:r>
                            <m:d>
                              <m:dPr>
                                <m:begChr m:val="["/>
                                <m:endChr m:val=""/>
                                <m:ctrlPr>
                                  <a:rPr lang="en-US" sz="2800" b="1" i="1">
                                    <a:latin typeface="Cambria Math"/>
                                  </a:rPr>
                                </m:ctrlPr>
                              </m:dPr>
                              <m:e>
                                <m:eqArr>
                                  <m:eqArrPr>
                                    <m:ctrlPr>
                                      <a:rPr lang="en-US" sz="2800" b="1" i="1">
                                        <a:latin typeface="Cambria Math"/>
                                      </a:rPr>
                                    </m:ctrlPr>
                                  </m:eqArrPr>
                                  <m:e>
                                    <m:r>
                                      <a:rPr lang="en-US" sz="2800" b="1">
                                        <a:latin typeface="Cambria Math" panose="02040503050406030204" pitchFamily="18" charset="0"/>
                                      </a:rPr>
                                      <m:t>&amp;</m:t>
                                    </m:r>
                                    <m:r>
                                      <a:rPr lang="en-US" sz="2800" b="1" i="1">
                                        <a:latin typeface="Cambria Math" panose="02040503050406030204" pitchFamily="18" charset="0"/>
                                      </a:rPr>
                                      <m:t>𝒙</m:t>
                                    </m:r>
                                    <m:r>
                                      <a:rPr lang="en-US" sz="2800" b="1">
                                        <a:latin typeface="Cambria Math" panose="02040503050406030204" pitchFamily="18" charset="0"/>
                                      </a:rPr>
                                      <m:t>=</m:t>
                                    </m:r>
                                    <m:r>
                                      <a:rPr lang="en-US" sz="2800" b="1">
                                        <a:latin typeface="Cambria Math" panose="02040503050406030204" pitchFamily="18" charset="0"/>
                                      </a:rPr>
                                      <m:t>𝟏</m:t>
                                    </m:r>
                                  </m:e>
                                  <m:e>
                                    <m:r>
                                      <a:rPr lang="en-US" sz="2800" b="1">
                                        <a:latin typeface="Cambria Math" panose="02040503050406030204" pitchFamily="18" charset="0"/>
                                      </a:rPr>
                                      <m:t>&amp;</m:t>
                                    </m:r>
                                    <m:r>
                                      <a:rPr lang="en-US" sz="2800" b="1" i="1">
                                        <a:latin typeface="Cambria Math" panose="02040503050406030204" pitchFamily="18" charset="0"/>
                                      </a:rPr>
                                      <m:t>𝒙</m:t>
                                    </m:r>
                                    <m:r>
                                      <a:rPr lang="en-US" sz="2800" b="1">
                                        <a:latin typeface="Cambria Math" panose="02040503050406030204" pitchFamily="18" charset="0"/>
                                      </a:rPr>
                                      <m:t>=−</m:t>
                                    </m:r>
                                    <m:r>
                                      <a:rPr lang="en-US" sz="2800" b="1">
                                        <a:latin typeface="Cambria Math" panose="02040503050406030204" pitchFamily="18" charset="0"/>
                                      </a:rPr>
                                      <m:t>𝟏</m:t>
                                    </m:r>
                                  </m:e>
                                </m:eqArr>
                              </m:e>
                            </m:d>
                          </m:e>
                          <m:e>
                            <m:r>
                              <a:rPr lang="en-US" sz="2800" b="1">
                                <a:latin typeface="Cambria Math" panose="02040503050406030204" pitchFamily="18" charset="0"/>
                              </a:rPr>
                              <m:t>&amp;−</m:t>
                            </m:r>
                            <m:sSup>
                              <m:sSupPr>
                                <m:ctrlPr>
                                  <a:rPr lang="en-US" sz="2800" b="1" i="1">
                                    <a:latin typeface="Cambria Math"/>
                                  </a:rPr>
                                </m:ctrlPr>
                              </m:sSupPr>
                              <m:e>
                                <m:r>
                                  <a:rPr lang="en-US" sz="2800" b="1" i="1">
                                    <a:latin typeface="Cambria Math" panose="02040503050406030204" pitchFamily="18" charset="0"/>
                                  </a:rPr>
                                  <m:t>𝒙</m:t>
                                </m:r>
                              </m:e>
                              <m:sup>
                                <m:r>
                                  <a:rPr lang="en-US" sz="2800" b="1">
                                    <a:latin typeface="Cambria Math" panose="02040503050406030204" pitchFamily="18" charset="0"/>
                                  </a:rPr>
                                  <m:t>𝟑</m:t>
                                </m:r>
                              </m:sup>
                            </m:sSup>
                            <m:r>
                              <a:rPr lang="en-US" sz="2800" b="1">
                                <a:latin typeface="Cambria Math" panose="02040503050406030204" pitchFamily="18" charset="0"/>
                              </a:rPr>
                              <m:t>+</m:t>
                            </m:r>
                            <m:r>
                              <a:rPr lang="en-US" sz="2800" b="1">
                                <a:latin typeface="Cambria Math" panose="02040503050406030204" pitchFamily="18" charset="0"/>
                              </a:rPr>
                              <m:t>𝟐</m:t>
                            </m:r>
                            <m:r>
                              <a:rPr lang="en-US" sz="2800" b="1" i="1">
                                <a:latin typeface="Cambria Math" panose="02040503050406030204" pitchFamily="18" charset="0"/>
                              </a:rPr>
                              <m:t>𝒙</m:t>
                            </m:r>
                            <m:r>
                              <a:rPr lang="en-US" sz="2800" b="1">
                                <a:latin typeface="Cambria Math" panose="02040503050406030204" pitchFamily="18" charset="0"/>
                              </a:rPr>
                              <m:t>+</m:t>
                            </m:r>
                            <m:r>
                              <a:rPr lang="en-US" sz="2800" b="1">
                                <a:latin typeface="Cambria Math" panose="02040503050406030204" pitchFamily="18" charset="0"/>
                              </a:rPr>
                              <m:t>𝟒</m:t>
                            </m:r>
                            <m:r>
                              <a:rPr lang="en-US" sz="2800" b="1">
                                <a:latin typeface="Cambria Math" panose="02040503050406030204" pitchFamily="18" charset="0"/>
                              </a:rPr>
                              <m:t>=</m:t>
                            </m:r>
                            <m:r>
                              <a:rPr lang="en-US" sz="2800" b="1">
                                <a:latin typeface="Cambria Math" panose="02040503050406030204" pitchFamily="18" charset="0"/>
                              </a:rPr>
                              <m:t>𝟐</m:t>
                            </m:r>
                            <m:r>
                              <a:rPr lang="en-US" sz="2800" b="1" i="1">
                                <a:latin typeface="Cambria Math" panose="02040503050406030204" pitchFamily="18" charset="0"/>
                              </a:rPr>
                              <m:t>𝒎</m:t>
                            </m:r>
                            <m:r>
                              <a:rPr lang="en-US" sz="2800" b="1">
                                <a:latin typeface="Cambria Math" panose="02040503050406030204" pitchFamily="18" charset="0"/>
                              </a:rPr>
                              <m:t>−</m:t>
                            </m:r>
                            <m:r>
                              <a:rPr lang="en-US" sz="2800" b="1" i="1">
                                <a:latin typeface="Cambria Math" panose="02040503050406030204" pitchFamily="18" charset="0"/>
                              </a:rPr>
                              <m:t>𝒙</m:t>
                            </m:r>
                          </m:e>
                        </m:eqArr>
                      </m:e>
                    </m:d>
                  </m:oMath>
                </a14:m>
                <a:r>
                  <a:rPr lang="en-US" sz="2800" b="1" dirty="0"/>
                  <a:t> </a:t>
                </a:r>
                <a14:m>
                  <m:oMath xmlns:m="http://schemas.openxmlformats.org/officeDocument/2006/math">
                    <m:r>
                      <a:rPr lang="en-US" sz="2800" b="1">
                        <a:latin typeface="Cambria Math" panose="02040503050406030204" pitchFamily="18" charset="0"/>
                      </a:rPr>
                      <m:t>⇔</m:t>
                    </m:r>
                    <m:d>
                      <m:dPr>
                        <m:begChr m:val="["/>
                        <m:endChr m:val=""/>
                        <m:ctrlPr>
                          <a:rPr lang="en-US" sz="2800" b="1" i="1">
                            <a:latin typeface="Cambria Math"/>
                          </a:rPr>
                        </m:ctrlPr>
                      </m:dPr>
                      <m:e>
                        <m:eqArr>
                          <m:eqArrPr>
                            <m:ctrlPr>
                              <a:rPr lang="en-US" sz="2800" b="1" i="1">
                                <a:latin typeface="Cambria Math"/>
                              </a:rPr>
                            </m:ctrlPr>
                          </m:eqArrPr>
                          <m:e>
                            <m:r>
                              <a:rPr lang="en-US" sz="2800" b="1">
                                <a:latin typeface="Cambria Math" panose="02040503050406030204" pitchFamily="18" charset="0"/>
                              </a:rPr>
                              <m:t>&amp;</m:t>
                            </m:r>
                            <m:d>
                              <m:dPr>
                                <m:begChr m:val="{"/>
                                <m:endChr m:val=""/>
                                <m:ctrlPr>
                                  <a:rPr lang="en-US" sz="2800" b="1" i="1">
                                    <a:latin typeface="Cambria Math"/>
                                  </a:rPr>
                                </m:ctrlPr>
                              </m:dPr>
                              <m:e>
                                <m:eqArr>
                                  <m:eqArrPr>
                                    <m:ctrlPr>
                                      <a:rPr lang="en-US" sz="2800" b="1" i="1">
                                        <a:latin typeface="Cambria Math"/>
                                      </a:rPr>
                                    </m:ctrlPr>
                                  </m:eqArrPr>
                                  <m:e>
                                    <m:r>
                                      <a:rPr lang="en-US" sz="2800" b="1" i="1">
                                        <a:latin typeface="Cambria Math" panose="02040503050406030204" pitchFamily="18" charset="0"/>
                                      </a:rPr>
                                      <m:t>𝒙</m:t>
                                    </m:r>
                                    <m:r>
                                      <a:rPr lang="en-US" sz="2800" b="1" i="1">
                                        <a:latin typeface="Cambria Math" panose="02040503050406030204" pitchFamily="18" charset="0"/>
                                      </a:rPr>
                                      <m:t>=</m:t>
                                    </m:r>
                                    <m:r>
                                      <a:rPr lang="en-US" sz="2800" b="1" i="1">
                                        <a:latin typeface="Cambria Math" panose="02040503050406030204" pitchFamily="18" charset="0"/>
                                      </a:rPr>
                                      <m:t>𝟏</m:t>
                                    </m:r>
                                  </m:e>
                                  <m:e>
                                    <m:r>
                                      <a:rPr lang="en-US" sz="2800" b="1" i="1">
                                        <a:latin typeface="Cambria Math" panose="02040503050406030204" pitchFamily="18" charset="0"/>
                                      </a:rPr>
                                      <m:t>𝒎</m:t>
                                    </m:r>
                                    <m:r>
                                      <a:rPr lang="en-US" sz="2800" b="1">
                                        <a:latin typeface="Cambria Math" panose="02040503050406030204" pitchFamily="18" charset="0"/>
                                      </a:rPr>
                                      <m:t>=</m:t>
                                    </m:r>
                                    <m:r>
                                      <a:rPr lang="en-US" sz="2800" b="1">
                                        <a:latin typeface="Cambria Math" panose="02040503050406030204" pitchFamily="18" charset="0"/>
                                      </a:rPr>
                                      <m:t>𝟑</m:t>
                                    </m:r>
                                  </m:e>
                                </m:eqArr>
                              </m:e>
                            </m:d>
                          </m:e>
                          <m:e>
                            <m:r>
                              <a:rPr lang="en-US" sz="2800" b="1">
                                <a:latin typeface="Cambria Math" panose="02040503050406030204" pitchFamily="18" charset="0"/>
                              </a:rPr>
                              <m:t>&amp;</m:t>
                            </m:r>
                            <m:d>
                              <m:dPr>
                                <m:begChr m:val="{"/>
                                <m:endChr m:val=""/>
                                <m:ctrlPr>
                                  <a:rPr lang="en-US" sz="2800" b="1" i="1">
                                    <a:latin typeface="Cambria Math"/>
                                  </a:rPr>
                                </m:ctrlPr>
                              </m:dPr>
                              <m:e>
                                <m:eqArr>
                                  <m:eqArrPr>
                                    <m:ctrlPr>
                                      <a:rPr lang="en-US" sz="2800" b="1" i="1">
                                        <a:latin typeface="Cambria Math"/>
                                      </a:rPr>
                                    </m:ctrlPr>
                                  </m:eqArrPr>
                                  <m:e>
                                    <m:r>
                                      <a:rPr lang="en-US" sz="2800" b="1" i="1">
                                        <a:latin typeface="Cambria Math" panose="02040503050406030204" pitchFamily="18" charset="0"/>
                                      </a:rPr>
                                      <m:t>𝒙</m:t>
                                    </m:r>
                                    <m:r>
                                      <a:rPr lang="en-US" sz="2800" b="1" i="1">
                                        <a:latin typeface="Cambria Math" panose="02040503050406030204" pitchFamily="18" charset="0"/>
                                      </a:rPr>
                                      <m:t>=−</m:t>
                                    </m:r>
                                    <m:r>
                                      <a:rPr lang="en-US" sz="2800" b="1" i="1">
                                        <a:latin typeface="Cambria Math" panose="02040503050406030204" pitchFamily="18" charset="0"/>
                                      </a:rPr>
                                      <m:t>𝟏</m:t>
                                    </m:r>
                                  </m:e>
                                  <m:e>
                                    <m:r>
                                      <a:rPr lang="en-US" sz="2800" b="1" i="1">
                                        <a:latin typeface="Cambria Math" panose="02040503050406030204" pitchFamily="18" charset="0"/>
                                      </a:rPr>
                                      <m:t>𝒎</m:t>
                                    </m:r>
                                    <m:r>
                                      <a:rPr lang="en-US" sz="2800" b="1">
                                        <a:latin typeface="Cambria Math" panose="02040503050406030204" pitchFamily="18" charset="0"/>
                                      </a:rPr>
                                      <m:t>=</m:t>
                                    </m:r>
                                    <m:r>
                                      <a:rPr lang="en-US" sz="2800" b="1">
                                        <a:latin typeface="Cambria Math" panose="02040503050406030204" pitchFamily="18" charset="0"/>
                                      </a:rPr>
                                      <m:t>𝟏</m:t>
                                    </m:r>
                                  </m:e>
                                </m:eqArr>
                              </m:e>
                            </m:d>
                          </m:e>
                        </m:eqArr>
                      </m:e>
                    </m:d>
                  </m:oMath>
                </a14:m>
                <a:endParaRPr lang="en-US" sz="2800" b="1" dirty="0">
                  <a:latin typeface="Times New Roman" panose="02020603050405020304" pitchFamily="18" charset="0"/>
                  <a:cs typeface="Times New Roman" panose="02020603050405020304" pitchFamily="18" charset="0"/>
                </a:endParaRPr>
              </a:p>
            </p:txBody>
          </p:sp>
        </mc:Choice>
        <mc:Fallback xmlns="">
          <p:sp>
            <p:nvSpPr>
              <p:cNvPr id="11" name="Rectangle 10">
                <a:extLst>
                  <a:ext uri="{FF2B5EF4-FFF2-40B4-BE49-F238E27FC236}">
                    <a16:creationId xmlns:a16="http://schemas.microsoft.com/office/drawing/2014/main" xmlns="" xmlns:a14="http://schemas.microsoft.com/office/drawing/2010/main" id="{A936E0B1-43D7-41E6-8FCC-4E1DC7AD55A9}"/>
                  </a:ext>
                </a:extLst>
              </p:cNvPr>
              <p:cNvSpPr>
                <a:spLocks noRot="1" noChangeAspect="1" noMove="1" noResize="1" noEditPoints="1" noAdjustHandles="1" noChangeArrowheads="1" noChangeShapeType="1" noTextEdit="1"/>
              </p:cNvSpPr>
              <p:nvPr/>
            </p:nvSpPr>
            <p:spPr>
              <a:xfrm>
                <a:off x="147058" y="3075538"/>
                <a:ext cx="11167962" cy="3308716"/>
              </a:xfrm>
              <a:prstGeom prst="rect">
                <a:avLst/>
              </a:prstGeom>
              <a:blipFill rotWithShape="1">
                <a:blip r:embed="rId8"/>
                <a:stretch>
                  <a:fillRect l="-15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 xmlns:a16="http://schemas.microsoft.com/office/drawing/2014/main" id="{430B8978-6292-44F1-AC06-69C79E22A028}"/>
                  </a:ext>
                </a:extLst>
              </p:cNvPr>
              <p:cNvSpPr/>
              <p:nvPr/>
            </p:nvSpPr>
            <p:spPr>
              <a:xfrm>
                <a:off x="363363" y="6130442"/>
                <a:ext cx="3819232" cy="477044"/>
              </a:xfrm>
              <a:prstGeom prst="rect">
                <a:avLst/>
              </a:prstGeom>
            </p:spPr>
            <p:txBody>
              <a:bodyPr wrap="none" lIns="45711" tIns="22855" rIns="45711" bIns="22855">
                <a:spAutoFit/>
              </a:bodyPr>
              <a:lstStyle/>
              <a:p>
                <a:pPr/>
                <a14:m>
                  <m:oMathPara xmlns:m="http://schemas.openxmlformats.org/officeDocument/2006/math">
                    <m:oMathParaPr>
                      <m:jc m:val="centerGroup"/>
                    </m:oMathParaPr>
                    <m:oMath xmlns:m="http://schemas.openxmlformats.org/officeDocument/2006/math">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V</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ậ</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y</m:t>
                      </m:r>
                      <m:r>
                        <m:rPr>
                          <m:nor/>
                        </m:rPr>
                        <a:rPr lang="en-US" sz="2800" b="1" dirty="0">
                          <a:latin typeface="Times New Roman" panose="02020603050405020304" pitchFamily="18" charset="0"/>
                          <a:ea typeface="Times New Roman" panose="02020603050405020304" pitchFamily="18" charset="0"/>
                          <a:cs typeface="Times New Roman" panose="02020603050405020304" pitchFamily="18" charset="0"/>
                        </a:rPr>
                        <m:t> </m:t>
                      </m:r>
                      <m:r>
                        <a:rPr lang="en-US" sz="2800" b="1" i="1">
                          <a:latin typeface="Cambria Math" panose="02040503050406030204" pitchFamily="18" charset="0"/>
                          <a:ea typeface="Times New Roman" panose="02020603050405020304" pitchFamily="18" charset="0"/>
                        </a:rPr>
                        <m:t>𝒎</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𝟏</m:t>
                      </m:r>
                      <m:r>
                        <m:rPr>
                          <m:nor/>
                        </m:rPr>
                        <a:rPr lang="en-US" sz="2800" b="1" i="1" dirty="0">
                          <a:latin typeface="Times New Roman" panose="02020603050405020304" pitchFamily="18" charset="0"/>
                          <a:ea typeface="Yu Gothic" panose="020B0400000000000000" pitchFamily="34" charset="-128"/>
                          <a:cs typeface="Times New Roman" panose="02020603050405020304" pitchFamily="18" charset="0"/>
                        </a:rPr>
                        <m:t> </m:t>
                      </m:r>
                      <m:r>
                        <m:rPr>
                          <m:nor/>
                        </m:rPr>
                        <a:rPr lang="en-US" sz="2800" b="1" dirty="0" err="1">
                          <a:latin typeface="Times New Roman" panose="02020603050405020304" pitchFamily="18" charset="0"/>
                          <a:ea typeface="Yu Gothic" panose="020B0400000000000000" pitchFamily="34" charset="-128"/>
                          <a:cs typeface="Times New Roman" panose="02020603050405020304" pitchFamily="18" charset="0"/>
                        </a:rPr>
                        <m:t>ho</m:t>
                      </m:r>
                      <m:r>
                        <m:rPr>
                          <m:nor/>
                        </m:rPr>
                        <a:rPr lang="en-US" sz="2800" b="1" dirty="0" err="1">
                          <a:latin typeface="Times New Roman" panose="02020603050405020304" pitchFamily="18" charset="0"/>
                          <a:ea typeface="Yu Gothic" panose="020B0400000000000000" pitchFamily="34" charset="-128"/>
                          <a:cs typeface="Times New Roman" panose="02020603050405020304" pitchFamily="18" charset="0"/>
                        </a:rPr>
                        <m:t>ặ</m:t>
                      </m:r>
                      <m:r>
                        <m:rPr>
                          <m:nor/>
                        </m:rPr>
                        <a:rPr lang="en-US" sz="2800" b="1" dirty="0" err="1">
                          <a:latin typeface="Times New Roman" panose="02020603050405020304" pitchFamily="18" charset="0"/>
                          <a:ea typeface="Yu Gothic" panose="020B0400000000000000" pitchFamily="34" charset="-128"/>
                          <a:cs typeface="Times New Roman" panose="02020603050405020304" pitchFamily="18" charset="0"/>
                        </a:rPr>
                        <m:t>c</m:t>
                      </m:r>
                      <m:r>
                        <m:rPr>
                          <m:nor/>
                        </m:rPr>
                        <a:rPr lang="en-US" sz="2800" b="1" dirty="0">
                          <a:latin typeface="Times New Roman" panose="02020603050405020304" pitchFamily="18" charset="0"/>
                          <a:ea typeface="Yu Gothic" panose="020B0400000000000000" pitchFamily="34" charset="-128"/>
                          <a:cs typeface="Times New Roman" panose="02020603050405020304" pitchFamily="18" charset="0"/>
                        </a:rPr>
                        <m:t> </m:t>
                      </m:r>
                      <m:r>
                        <a:rPr lang="en-US" sz="2800" b="1" i="1">
                          <a:latin typeface="Cambria Math" panose="02040503050406030204" pitchFamily="18" charset="0"/>
                          <a:ea typeface="Times New Roman" panose="02020603050405020304" pitchFamily="18" charset="0"/>
                        </a:rPr>
                        <m:t>𝒎</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𝟑</m:t>
                      </m:r>
                    </m:oMath>
                  </m:oMathPara>
                </a14:m>
                <a:endParaRPr lang="en-US" sz="2800" i="1" dirty="0">
                  <a:latin typeface="Times New Roman" panose="02020603050405020304" pitchFamily="18" charset="0"/>
                  <a:cs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xmlns="" xmlns:a14="http://schemas.microsoft.com/office/drawing/2010/main" id="{430B8978-6292-44F1-AC06-69C79E22A028}"/>
                  </a:ext>
                </a:extLst>
              </p:cNvPr>
              <p:cNvSpPr>
                <a:spLocks noRot="1" noChangeAspect="1" noMove="1" noResize="1" noEditPoints="1" noAdjustHandles="1" noChangeArrowheads="1" noChangeShapeType="1" noTextEdit="1"/>
              </p:cNvSpPr>
              <p:nvPr/>
            </p:nvSpPr>
            <p:spPr>
              <a:xfrm>
                <a:off x="363363" y="6130442"/>
                <a:ext cx="3819232" cy="477044"/>
              </a:xfrm>
              <a:prstGeom prst="rect">
                <a:avLst/>
              </a:prstGeom>
              <a:blipFill rotWithShape="1">
                <a:blip r:embed="rId9"/>
                <a:stretch>
                  <a:fillRect/>
                </a:stretch>
              </a:blipFill>
            </p:spPr>
            <p:txBody>
              <a:bodyPr/>
              <a:lstStyle/>
              <a:p>
                <a:r>
                  <a:rPr lang="en-US">
                    <a:noFill/>
                  </a:rPr>
                  <a:t> </a:t>
                </a:r>
              </a:p>
            </p:txBody>
          </p:sp>
        </mc:Fallback>
      </mc:AlternateContent>
      <p:sp>
        <p:nvSpPr>
          <p:cNvPr id="65" name="Oval 64">
            <a:extLst>
              <a:ext uri="{FF2B5EF4-FFF2-40B4-BE49-F238E27FC236}">
                <a16:creationId xmlns="" xmlns:a16="http://schemas.microsoft.com/office/drawing/2014/main" id="{BE362ED3-1322-4A2D-A935-4A486FCD7FEB}"/>
              </a:ext>
            </a:extLst>
          </p:cNvPr>
          <p:cNvSpPr/>
          <p:nvPr/>
        </p:nvSpPr>
        <p:spPr>
          <a:xfrm>
            <a:off x="6096000" y="1752600"/>
            <a:ext cx="546116" cy="538129"/>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en-US" sz="3200" b="1" dirty="0">
                <a:latin typeface="Tahoma" pitchFamily="34" charset="0"/>
                <a:ea typeface="Tahoma" pitchFamily="34" charset="0"/>
                <a:cs typeface="Tahoma" pitchFamily="34" charset="0"/>
              </a:rPr>
              <a:t>C</a:t>
            </a:r>
            <a:endParaRPr lang="en-US" sz="3200" dirty="0"/>
          </a:p>
        </p:txBody>
      </p:sp>
    </p:spTree>
    <p:extLst>
      <p:ext uri="{BB962C8B-B14F-4D97-AF65-F5344CB8AC3E}">
        <p14:creationId xmlns:p14="http://schemas.microsoft.com/office/powerpoint/2010/main" val="188351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left)">
                                      <p:cBhvr>
                                        <p:cTn id="27" dur="500"/>
                                        <p:tgtEl>
                                          <p:spTgt spid="6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wipe(left)">
                                      <p:cBhvr>
                                        <p:cTn id="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1" grpId="0"/>
      <p:bldP spid="13" grpId="0"/>
      <p:bldP spid="6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22956" y="2786497"/>
            <a:ext cx="11862367" cy="3919103"/>
            <a:chOff x="184495" y="3636273"/>
            <a:chExt cx="12191207" cy="4623915"/>
          </a:xfrm>
        </p:grpSpPr>
        <p:sp>
          <p:nvSpPr>
            <p:cNvPr id="5" name="Rounded Rectangle 4"/>
            <p:cNvSpPr/>
            <p:nvPr/>
          </p:nvSpPr>
          <p:spPr>
            <a:xfrm>
              <a:off x="184495" y="3865218"/>
              <a:ext cx="12191207" cy="4394970"/>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 name="Group 5"/>
            <p:cNvGrpSpPr/>
            <p:nvPr/>
          </p:nvGrpSpPr>
          <p:grpSpPr>
            <a:xfrm>
              <a:off x="203200" y="3636273"/>
              <a:ext cx="2342698" cy="653629"/>
              <a:chOff x="1275608" y="6239450"/>
              <a:chExt cx="4592537" cy="1187613"/>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91120" cy="1187613"/>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8" y="-50420"/>
            <a:ext cx="11938265" cy="1458644"/>
            <a:chOff x="534987" y="1709628"/>
            <a:chExt cx="23340848" cy="2446405"/>
          </a:xfrm>
        </p:grpSpPr>
        <p:grpSp>
          <p:nvGrpSpPr>
            <p:cNvPr id="21" name="Group 20"/>
            <p:cNvGrpSpPr/>
            <p:nvPr/>
          </p:nvGrpSpPr>
          <p:grpSpPr>
            <a:xfrm>
              <a:off x="534987" y="1869705"/>
              <a:ext cx="23340848" cy="2286328"/>
              <a:chOff x="534987" y="1647866"/>
              <a:chExt cx="23340848" cy="2286328"/>
            </a:xfrm>
          </p:grpSpPr>
          <p:sp>
            <p:nvSpPr>
              <p:cNvPr id="25" name="Rounded Rectangle 24"/>
              <p:cNvSpPr/>
              <p:nvPr/>
            </p:nvSpPr>
            <p:spPr bwMode="auto">
              <a:xfrm>
                <a:off x="755649" y="1752841"/>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331718" y="1653394"/>
                  <a:ext cx="2683399"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a:solidFill>
                        <a:schemeClr val="bg1"/>
                      </a:solidFill>
                      <a:latin typeface="Tahoma" pitchFamily="34" charset="0"/>
                      <a:cs typeface="Tahoma" pitchFamily="34" charset="0"/>
                    </a:rPr>
                    <a:t>Câu 15</a:t>
                  </a:r>
                </a:p>
              </p:txBody>
            </p:sp>
          </p:grpSp>
        </p:grpSp>
        <mc:AlternateContent xmlns:mc="http://schemas.openxmlformats.org/markup-compatibility/2006" xmlns:a14="http://schemas.microsoft.com/office/drawing/2010/main">
          <mc:Choice Requires="a14">
            <p:sp>
              <p:nvSpPr>
                <p:cNvPr id="23" name="Rectangle 22"/>
                <p:cNvSpPr/>
                <p:nvPr/>
              </p:nvSpPr>
              <p:spPr>
                <a:xfrm>
                  <a:off x="3682434" y="1709628"/>
                  <a:ext cx="19980542" cy="23306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ctr" fontAlgn="base">
                    <a:buClr>
                      <a:srgbClr val="0000FF"/>
                    </a:buClr>
                    <a:tabLst>
                      <a:tab pos="629826" algn="l"/>
                    </a:tabLst>
                  </a:pP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Cho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1" i="1">
                          <a:latin typeface="Cambria Math" panose="02040503050406030204" pitchFamily="18" charset="0"/>
                          <a:ea typeface="Times New Roman" panose="02020603050405020304" pitchFamily="18" charset="0"/>
                        </a:rPr>
                        <m:t>𝒚</m:t>
                      </m:r>
                      <m:r>
                        <a:rPr lang="en-US" sz="3000" b="1" i="1">
                          <a:latin typeface="Cambria Math" panose="02040503050406030204" pitchFamily="18" charset="0"/>
                          <a:ea typeface="Times New Roman" panose="02020603050405020304" pitchFamily="18" charset="0"/>
                        </a:rPr>
                        <m:t>=</m:t>
                      </m:r>
                      <m:f>
                        <m:fPr>
                          <m:ctrlPr>
                            <a:rPr lang="en-US" sz="3000" b="1" i="1">
                              <a:latin typeface="Cambria Math"/>
                              <a:ea typeface="Times New Roman" panose="02020603050405020304" pitchFamily="18" charset="0"/>
                            </a:rPr>
                          </m:ctrlPr>
                        </m:fPr>
                        <m:num>
                          <m:sSup>
                            <m:sSupPr>
                              <m:ctrlPr>
                                <a:rPr lang="en-US" sz="3000" b="1" i="1">
                                  <a:latin typeface="Cambria Math"/>
                                  <a:ea typeface="Times New Roman" panose="02020603050405020304" pitchFamily="18" charset="0"/>
                                </a:rPr>
                              </m:ctrlPr>
                            </m:sSupPr>
                            <m:e>
                              <m:r>
                                <a:rPr lang="en-US" sz="3000" b="1" i="1">
                                  <a:latin typeface="Cambria Math" panose="02040503050406030204" pitchFamily="18" charset="0"/>
                                  <a:ea typeface="Times New Roman" panose="02020603050405020304" pitchFamily="18" charset="0"/>
                                </a:rPr>
                                <m:t>𝒙</m:t>
                              </m:r>
                            </m:e>
                            <m:sup>
                              <m:r>
                                <a:rPr lang="en-US" sz="3000" b="1" i="1">
                                  <a:latin typeface="Cambria Math" panose="02040503050406030204" pitchFamily="18" charset="0"/>
                                  <a:ea typeface="Times New Roman" panose="02020603050405020304" pitchFamily="18" charset="0"/>
                                </a:rPr>
                                <m:t>𝟒</m:t>
                              </m:r>
                            </m:sup>
                          </m:sSup>
                        </m:num>
                        <m:den>
                          <m:r>
                            <a:rPr lang="en-US" sz="3000" b="1" i="1">
                              <a:latin typeface="Cambria Math" panose="02040503050406030204" pitchFamily="18" charset="0"/>
                              <a:ea typeface="Times New Roman" panose="02020603050405020304" pitchFamily="18" charset="0"/>
                            </a:rPr>
                            <m:t>𝟒</m:t>
                          </m:r>
                        </m:den>
                      </m:f>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𝟐</m:t>
                      </m:r>
                      <m:sSup>
                        <m:sSupPr>
                          <m:ctrlPr>
                            <a:rPr lang="en-US" sz="3000" b="1" i="1">
                              <a:latin typeface="Cambria Math"/>
                              <a:ea typeface="Times New Roman" panose="02020603050405020304" pitchFamily="18" charset="0"/>
                            </a:rPr>
                          </m:ctrlPr>
                        </m:sSupPr>
                        <m:e>
                          <m:r>
                            <a:rPr lang="en-US" sz="3000" b="1" i="1">
                              <a:latin typeface="Cambria Math" panose="02040503050406030204" pitchFamily="18" charset="0"/>
                              <a:ea typeface="Times New Roman" panose="02020603050405020304" pitchFamily="18" charset="0"/>
                            </a:rPr>
                            <m:t>𝒙</m:t>
                          </m:r>
                        </m:e>
                        <m:sup>
                          <m:r>
                            <a:rPr lang="en-US" sz="3000" b="1" i="1">
                              <a:latin typeface="Cambria Math" panose="02040503050406030204" pitchFamily="18" charset="0"/>
                              <a:ea typeface="Times New Roman" panose="02020603050405020304" pitchFamily="18" charset="0"/>
                            </a:rPr>
                            <m:t>𝟐</m:t>
                          </m:r>
                        </m:sup>
                      </m:sSup>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𝟒</m:t>
                      </m:r>
                    </m:oMath>
                  </a14:m>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000" b="1" i="1">
                              <a:latin typeface="Cambria Math"/>
                              <a:ea typeface="Times New Roman" panose="02020603050405020304" pitchFamily="18" charset="0"/>
                            </a:rPr>
                          </m:ctrlPr>
                        </m:dPr>
                        <m:e>
                          <m:r>
                            <a:rPr lang="en-US" sz="3000" b="1" i="1">
                              <a:latin typeface="Cambria Math" panose="02040503050406030204" pitchFamily="18" charset="0"/>
                              <a:ea typeface="Times New Roman" panose="02020603050405020304" pitchFamily="18" charset="0"/>
                            </a:rPr>
                            <m:t>𝑪</m:t>
                          </m:r>
                        </m:e>
                      </m:d>
                    </m:oMath>
                  </a14:m>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tham</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1" i="1">
                          <a:latin typeface="Cambria Math" panose="02040503050406030204" pitchFamily="18" charset="0"/>
                          <a:ea typeface="Times New Roman" panose="02020603050405020304" pitchFamily="18" charset="0"/>
                        </a:rPr>
                        <m:t>𝒎</m:t>
                      </m:r>
                    </m:oMath>
                  </a14:m>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000" b="1" i="1">
                              <a:latin typeface="Cambria Math"/>
                              <a:ea typeface="Times New Roman" panose="02020603050405020304" pitchFamily="18" charset="0"/>
                            </a:rPr>
                          </m:ctrlPr>
                        </m:dPr>
                        <m:e>
                          <m:r>
                            <a:rPr lang="en-US" sz="3000" b="1" i="1">
                              <a:latin typeface="Cambria Math" panose="02040503050406030204" pitchFamily="18" charset="0"/>
                              <a:ea typeface="Times New Roman" panose="02020603050405020304" pitchFamily="18" charset="0"/>
                            </a:rPr>
                            <m:t>𝑪</m:t>
                          </m:r>
                        </m:e>
                      </m:d>
                    </m:oMath>
                  </a14:m>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parabol</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000" b="1" i="1">
                              <a:latin typeface="Cambria Math"/>
                              <a:ea typeface="Times New Roman" panose="02020603050405020304" pitchFamily="18" charset="0"/>
                            </a:rPr>
                          </m:ctrlPr>
                        </m:dPr>
                        <m:e>
                          <m:r>
                            <a:rPr lang="en-US" sz="3000" b="1" i="1">
                              <a:latin typeface="Cambria Math" panose="02040503050406030204" pitchFamily="18" charset="0"/>
                              <a:ea typeface="Times New Roman" panose="02020603050405020304" pitchFamily="18" charset="0"/>
                            </a:rPr>
                            <m:t>𝑷</m:t>
                          </m:r>
                        </m:e>
                      </m:d>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𝒚</m:t>
                      </m:r>
                      <m:r>
                        <a:rPr lang="en-US" sz="3000" b="1" i="1">
                          <a:latin typeface="Cambria Math" panose="02040503050406030204" pitchFamily="18" charset="0"/>
                          <a:ea typeface="Times New Roman" panose="02020603050405020304" pitchFamily="18" charset="0"/>
                        </a:rPr>
                        <m:t>=</m:t>
                      </m:r>
                      <m:sSup>
                        <m:sSupPr>
                          <m:ctrlPr>
                            <a:rPr lang="en-US" sz="3000" b="1" i="1">
                              <a:latin typeface="Cambria Math"/>
                              <a:ea typeface="Times New Roman" panose="02020603050405020304" pitchFamily="18" charset="0"/>
                            </a:rPr>
                          </m:ctrlPr>
                        </m:sSupPr>
                        <m:e>
                          <m:r>
                            <a:rPr lang="en-US" sz="3000" b="1" i="1">
                              <a:latin typeface="Cambria Math" panose="02040503050406030204" pitchFamily="18" charset="0"/>
                              <a:ea typeface="Times New Roman" panose="02020603050405020304" pitchFamily="18" charset="0"/>
                            </a:rPr>
                            <m:t>𝒙</m:t>
                          </m:r>
                        </m:e>
                        <m:sup>
                          <m:r>
                            <a:rPr lang="en-US" sz="3000" b="1" i="1">
                              <a:latin typeface="Cambria Math" panose="02040503050406030204" pitchFamily="18" charset="0"/>
                              <a:ea typeface="Times New Roman" panose="02020603050405020304" pitchFamily="18" charset="0"/>
                            </a:rPr>
                            <m:t>𝟐</m:t>
                          </m:r>
                        </m:sup>
                      </m:sSup>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𝒎</m:t>
                      </m:r>
                    </m:oMath>
                  </a14:m>
                  <a:r>
                    <a:rPr lang="en-US" sz="3000"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latin typeface="+mj-lt"/>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682434" y="1709628"/>
                  <a:ext cx="19980542" cy="2330641"/>
                </a:xfrm>
                <a:prstGeom prst="rect">
                  <a:avLst/>
                </a:prstGeom>
                <a:blipFill rotWithShape="1">
                  <a:blip r:embed="rId3"/>
                  <a:stretch>
                    <a:fillRect b="-877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247182" y="1469131"/>
            <a:ext cx="11944819" cy="1172865"/>
            <a:chOff x="247181" y="1469131"/>
            <a:chExt cx="11944819" cy="1172865"/>
          </a:xfrm>
        </p:grpSpPr>
        <p:grpSp>
          <p:nvGrpSpPr>
            <p:cNvPr id="51" name="Group 50"/>
            <p:cNvGrpSpPr/>
            <p:nvPr/>
          </p:nvGrpSpPr>
          <p:grpSpPr>
            <a:xfrm>
              <a:off x="247181" y="1501342"/>
              <a:ext cx="3090381" cy="1101089"/>
              <a:chOff x="5537206" y="1557991"/>
              <a:chExt cx="3079904" cy="1023617"/>
            </a:xfrm>
          </p:grpSpPr>
          <p:sp>
            <p:nvSpPr>
              <p:cNvPr id="52" name="Rectangle 51"/>
              <p:cNvSpPr/>
              <p:nvPr/>
            </p:nvSpPr>
            <p:spPr>
              <a:xfrm>
                <a:off x="5827750" y="1557991"/>
                <a:ext cx="2789360" cy="102361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4" name="TextBox 53"/>
                  <p:cNvSpPr txBox="1"/>
                  <p:nvPr/>
                </p:nvSpPr>
                <p:spPr>
                  <a:xfrm>
                    <a:off x="6077104" y="1595481"/>
                    <a:ext cx="2353785" cy="944202"/>
                  </a:xfrm>
                  <a:prstGeom prst="rect">
                    <a:avLst/>
                  </a:prstGeom>
                  <a:noFill/>
                </p:spPr>
                <p:txBody>
                  <a:bodyPr wrap="square" rtlCol="0">
                    <a:spAutoFit/>
                  </a:bodyPr>
                  <a:lstStyle>
                    <a:defPPr>
                      <a:defRPr lang="vi-VN"/>
                    </a:defPPr>
                    <a:lvl1pPr>
                      <a:defRPr sz="3200" i="1">
                        <a:solidFill>
                          <a:schemeClr val="bg1"/>
                        </a:solidFill>
                      </a:defRPr>
                    </a:lvl1pPr>
                  </a:lstStyle>
                  <a:p>
                    <a:pPr>
                      <a:spcBef>
                        <a:spcPts val="1200"/>
                      </a:spcBef>
                    </a:pPr>
                    <a14:m>
                      <m:oMathPara xmlns:m="http://schemas.openxmlformats.org/officeDocument/2006/math">
                        <m:oMathParaPr>
                          <m:jc m:val="left"/>
                        </m:oMathParaPr>
                        <m:oMath xmlns:m="http://schemas.openxmlformats.org/officeDocument/2006/math">
                          <m:r>
                            <a:rPr lang="en-US" sz="3000" b="0" i="1" smtClean="0">
                              <a:latin typeface="Cambria Math"/>
                            </a:rPr>
                            <m:t>     </m:t>
                          </m:r>
                          <m:r>
                            <a:rPr lang="en-US" sz="3000">
                              <a:latin typeface="Cambria Math"/>
                            </a:rPr>
                            <m:t>𝑚</m:t>
                          </m:r>
                          <m:r>
                            <a:rPr lang="en-US" sz="3000">
                              <a:latin typeface="Cambria Math"/>
                            </a:rPr>
                            <m:t>=</m:t>
                          </m:r>
                          <m:r>
                            <a:rPr lang="en-US" sz="3000" b="0" i="1" smtClean="0">
                              <a:latin typeface="Cambria Math"/>
                            </a:rPr>
                            <m:t>12</m:t>
                          </m:r>
                          <m:r>
                            <a:rPr lang="en-US" sz="3000">
                              <a:latin typeface="Cambria Math"/>
                            </a:rPr>
                            <m:t>;</m:t>
                          </m:r>
                        </m:oMath>
                      </m:oMathPara>
                    </a14:m>
                    <a:endParaRPr lang="en-US" sz="3000" dirty="0">
                      <a:latin typeface="Cambria Math"/>
                    </a:endParaRPr>
                  </a:p>
                  <a:p>
                    <a:pPr>
                      <a:spcBef>
                        <a:spcPts val="1200"/>
                      </a:spcBef>
                    </a:pPr>
                    <a14:m>
                      <m:oMathPara xmlns:m="http://schemas.openxmlformats.org/officeDocument/2006/math">
                        <m:oMathParaPr>
                          <m:jc m:val="centerGroup"/>
                        </m:oMathParaPr>
                        <m:oMath xmlns:m="http://schemas.openxmlformats.org/officeDocument/2006/math">
                          <m:r>
                            <a:rPr lang="en-US" sz="3000">
                              <a:latin typeface="Cambria Math"/>
                            </a:rPr>
                            <m:t>𝑚</m:t>
                          </m:r>
                          <m:r>
                            <a:rPr lang="en-US" sz="3000">
                              <a:latin typeface="Cambria Math"/>
                            </a:rPr>
                            <m:t>=−5</m:t>
                          </m:r>
                          <m:r>
                            <m:rPr>
                              <m:nor/>
                            </m:rPr>
                            <a:rPr lang="vi-VN" sz="3000" dirty="0"/>
                            <m:t>.</m:t>
                          </m:r>
                        </m:oMath>
                      </m:oMathPara>
                    </a14:m>
                    <a:endParaRPr lang="vi-VN" sz="3000" dirty="0"/>
                  </a:p>
                </p:txBody>
              </p:sp>
            </mc:Choice>
            <mc:Fallback xmlns="">
              <p:sp>
                <p:nvSpPr>
                  <p:cNvPr id="54" name="TextBox 53"/>
                  <p:cNvSpPr txBox="1">
                    <a:spLocks noRot="1" noChangeAspect="1" noMove="1" noResize="1" noEditPoints="1" noAdjustHandles="1" noChangeArrowheads="1" noChangeShapeType="1" noTextEdit="1"/>
                  </p:cNvSpPr>
                  <p:nvPr/>
                </p:nvSpPr>
                <p:spPr>
                  <a:xfrm>
                    <a:off x="6077104" y="1595481"/>
                    <a:ext cx="2353785" cy="944202"/>
                  </a:xfrm>
                  <a:prstGeom prst="rect">
                    <a:avLst/>
                  </a:prstGeom>
                  <a:blipFill rotWithShape="1">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3" y="1469131"/>
              <a:ext cx="3164764" cy="1169554"/>
              <a:chOff x="5537206" y="1528041"/>
              <a:chExt cx="3154034" cy="1087262"/>
            </a:xfrm>
          </p:grpSpPr>
          <p:sp>
            <p:nvSpPr>
              <p:cNvPr id="56" name="Rectangle 55"/>
              <p:cNvSpPr/>
              <p:nvPr/>
            </p:nvSpPr>
            <p:spPr>
              <a:xfrm>
                <a:off x="5827750" y="1557992"/>
                <a:ext cx="2789360" cy="1023611"/>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8" name="TextBox 57"/>
                  <p:cNvSpPr txBox="1"/>
                  <p:nvPr/>
                </p:nvSpPr>
                <p:spPr>
                  <a:xfrm>
                    <a:off x="6272404" y="1528041"/>
                    <a:ext cx="2418836" cy="1087262"/>
                  </a:xfrm>
                  <a:prstGeom prst="rect">
                    <a:avLst/>
                  </a:prstGeom>
                  <a:noFill/>
                </p:spPr>
                <p:txBody>
                  <a:bodyPr wrap="square" rtlCol="0">
                    <a:spAutoFit/>
                  </a:bodyPr>
                  <a:lstStyle>
                    <a:defPPr>
                      <a:defRPr lang="vi-VN"/>
                    </a:defPPr>
                    <a:lvl1pPr>
                      <a:defRPr sz="3200" i="1">
                        <a:solidFill>
                          <a:schemeClr val="bg1"/>
                        </a:solidFill>
                      </a:defRPr>
                    </a:lvl1pPr>
                  </a:lstStyle>
                  <a:p>
                    <a:pPr>
                      <a:spcBef>
                        <a:spcPts val="1200"/>
                      </a:spcBef>
                    </a:pPr>
                    <a14:m>
                      <m:oMathPara xmlns:m="http://schemas.openxmlformats.org/officeDocument/2006/math">
                        <m:oMathParaPr>
                          <m:jc m:val="left"/>
                        </m:oMathParaPr>
                        <m:oMath xmlns:m="http://schemas.openxmlformats.org/officeDocument/2006/math">
                          <m:r>
                            <a:rPr lang="en-US" sz="3000">
                              <a:latin typeface="Cambria Math"/>
                            </a:rPr>
                            <m:t>𝑚</m:t>
                          </m:r>
                          <m:r>
                            <a:rPr lang="en-US" sz="3000">
                              <a:latin typeface="Cambria Math"/>
                            </a:rPr>
                            <m:t>=4;</m:t>
                          </m:r>
                        </m:oMath>
                      </m:oMathPara>
                    </a14:m>
                    <a:endParaRPr lang="en-US" sz="3000" dirty="0">
                      <a:latin typeface="Cambria Math"/>
                    </a:endParaRPr>
                  </a:p>
                  <a:p>
                    <a:pPr>
                      <a:spcBef>
                        <a:spcPts val="1200"/>
                      </a:spcBef>
                    </a:pPr>
                    <a14:m>
                      <m:oMath xmlns:m="http://schemas.openxmlformats.org/officeDocument/2006/math">
                        <m:r>
                          <a:rPr lang="en-US" sz="3000">
                            <a:latin typeface="Cambria Math"/>
                          </a:rPr>
                          <m:t>𝑚</m:t>
                        </m:r>
                        <m:r>
                          <a:rPr lang="en-US" sz="3000">
                            <a:latin typeface="Cambria Math"/>
                          </a:rPr>
                          <m:t>=</m:t>
                        </m:r>
                      </m:oMath>
                    </a14:m>
                    <a:r>
                      <a:rPr lang="en-US" sz="3000" dirty="0" smtClean="0"/>
                      <a:t>20</a:t>
                    </a:r>
                    <a:r>
                      <a:rPr lang="vi-VN" sz="3000" dirty="0" smtClean="0"/>
                      <a:t>.</a:t>
                    </a:r>
                    <a:endParaRPr lang="vi-VN" sz="3000" dirty="0"/>
                  </a:p>
                </p:txBody>
              </p:sp>
            </mc:Choice>
            <mc:Fallback xmlns="">
              <p:sp>
                <p:nvSpPr>
                  <p:cNvPr id="58" name="TextBox 57"/>
                  <p:cNvSpPr txBox="1">
                    <a:spLocks noRot="1" noChangeAspect="1" noMove="1" noResize="1" noEditPoints="1" noAdjustHandles="1" noChangeArrowheads="1" noChangeShapeType="1" noTextEdit="1"/>
                  </p:cNvSpPr>
                  <p:nvPr/>
                </p:nvSpPr>
                <p:spPr>
                  <a:xfrm>
                    <a:off x="6272404" y="1528041"/>
                    <a:ext cx="2418836" cy="1087262"/>
                  </a:xfrm>
                  <a:prstGeom prst="rect">
                    <a:avLst/>
                  </a:prstGeom>
                  <a:blipFill rotWithShape="1">
                    <a:blip r:embed="rId5"/>
                    <a:stretch>
                      <a:fillRect b="-15625"/>
                    </a:stretch>
                  </a:blipFill>
                </p:spPr>
                <p:txBody>
                  <a:bodyPr/>
                  <a:lstStyle/>
                  <a:p>
                    <a:r>
                      <a:rPr lang="en-US">
                        <a:noFill/>
                      </a:rPr>
                      <a:t> </a:t>
                    </a:r>
                  </a:p>
                </p:txBody>
              </p:sp>
            </mc:Fallback>
          </mc:AlternateContent>
        </p:grpSp>
        <p:grpSp>
          <p:nvGrpSpPr>
            <p:cNvPr id="4" name="Group 3"/>
            <p:cNvGrpSpPr/>
            <p:nvPr/>
          </p:nvGrpSpPr>
          <p:grpSpPr>
            <a:xfrm>
              <a:off x="6079021" y="1501343"/>
              <a:ext cx="3090381" cy="1101085"/>
              <a:chOff x="5537206" y="1557992"/>
              <a:chExt cx="3079904" cy="1023612"/>
            </a:xfrm>
          </p:grpSpPr>
          <p:sp>
            <p:nvSpPr>
              <p:cNvPr id="46" name="Rectangle 45"/>
              <p:cNvSpPr/>
              <p:nvPr/>
            </p:nvSpPr>
            <p:spPr>
              <a:xfrm>
                <a:off x="5827750" y="1557992"/>
                <a:ext cx="2789360" cy="1023612"/>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48" name="TextBox 47"/>
                  <p:cNvSpPr txBox="1"/>
                  <p:nvPr/>
                </p:nvSpPr>
                <p:spPr>
                  <a:xfrm>
                    <a:off x="6033851" y="1598674"/>
                    <a:ext cx="2449598" cy="944200"/>
                  </a:xfrm>
                  <a:prstGeom prst="rect">
                    <a:avLst/>
                  </a:prstGeom>
                  <a:noFill/>
                </p:spPr>
                <p:txBody>
                  <a:bodyPr wrap="square" rtlCol="0">
                    <a:spAutoFit/>
                  </a:bodyPr>
                  <a:lstStyle>
                    <a:defPPr>
                      <a:defRPr lang="vi-VN"/>
                    </a:defPPr>
                    <a:lvl1pPr>
                      <a:defRPr sz="3200" i="1">
                        <a:solidFill>
                          <a:schemeClr val="bg1"/>
                        </a:solidFill>
                      </a:defRPr>
                    </a:lvl1pPr>
                  </a:lstStyle>
                  <a:p>
                    <a:pPr>
                      <a:spcBef>
                        <a:spcPts val="1200"/>
                      </a:spcBef>
                    </a:pPr>
                    <a14:m>
                      <m:oMathPara xmlns:m="http://schemas.openxmlformats.org/officeDocument/2006/math">
                        <m:oMathParaPr>
                          <m:jc m:val="left"/>
                        </m:oMathParaPr>
                        <m:oMath xmlns:m="http://schemas.openxmlformats.org/officeDocument/2006/math">
                          <m:r>
                            <a:rPr lang="en-US" sz="3000" b="0" i="1" smtClean="0">
                              <a:latin typeface="Cambria Math"/>
                            </a:rPr>
                            <m:t>     </m:t>
                          </m:r>
                          <m:r>
                            <a:rPr lang="en-US" sz="3000">
                              <a:latin typeface="Cambria Math"/>
                            </a:rPr>
                            <m:t>𝑚</m:t>
                          </m:r>
                          <m:r>
                            <a:rPr lang="en-US" sz="3000">
                              <a:latin typeface="Cambria Math"/>
                            </a:rPr>
                            <m:t>=4;</m:t>
                          </m:r>
                        </m:oMath>
                      </m:oMathPara>
                    </a14:m>
                    <a:endParaRPr lang="en-US" sz="3000" dirty="0">
                      <a:latin typeface="Cambria Math"/>
                    </a:endParaRPr>
                  </a:p>
                  <a:p>
                    <a:pPr>
                      <a:spcBef>
                        <a:spcPts val="1200"/>
                      </a:spcBef>
                    </a:pPr>
                    <a14:m>
                      <m:oMathPara xmlns:m="http://schemas.openxmlformats.org/officeDocument/2006/math">
                        <m:oMathParaPr>
                          <m:jc m:val="centerGroup"/>
                        </m:oMathParaPr>
                        <m:oMath xmlns:m="http://schemas.openxmlformats.org/officeDocument/2006/math">
                          <m:r>
                            <a:rPr lang="en-US" sz="3000">
                              <a:latin typeface="Cambria Math"/>
                            </a:rPr>
                            <m:t>𝑚</m:t>
                          </m:r>
                          <m:r>
                            <a:rPr lang="en-US" sz="3000">
                              <a:latin typeface="Cambria Math"/>
                            </a:rPr>
                            <m:t>=</m:t>
                          </m:r>
                          <m:r>
                            <m:rPr>
                              <m:nor/>
                            </m:rPr>
                            <a:rPr lang="en-US" sz="3000" b="0" i="1" smtClean="0">
                              <a:latin typeface="Cambria Math"/>
                            </a:rPr>
                            <m:t>−20</m:t>
                          </m:r>
                          <m:r>
                            <m:rPr>
                              <m:nor/>
                            </m:rPr>
                            <a:rPr lang="vi-VN" sz="3000" dirty="0"/>
                            <m:t>.</m:t>
                          </m:r>
                        </m:oMath>
                      </m:oMathPara>
                    </a14:m>
                    <a:endParaRPr lang="vi-VN" sz="30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033851" y="1598674"/>
                    <a:ext cx="2449598" cy="944200"/>
                  </a:xfrm>
                  <a:prstGeom prst="rect">
                    <a:avLst/>
                  </a:prstGeom>
                  <a:blipFill rotWithShape="1">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2" y="1472441"/>
              <a:ext cx="3197058" cy="1169555"/>
              <a:chOff x="5537206" y="1531118"/>
              <a:chExt cx="3186219" cy="1087262"/>
            </a:xfrm>
          </p:grpSpPr>
          <p:sp>
            <p:nvSpPr>
              <p:cNvPr id="60" name="Rectangle 59"/>
              <p:cNvSpPr/>
              <p:nvPr/>
            </p:nvSpPr>
            <p:spPr>
              <a:xfrm>
                <a:off x="5827750" y="1557992"/>
                <a:ext cx="2789360" cy="1023611"/>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2" name="TextBox 61"/>
                  <p:cNvSpPr txBox="1"/>
                  <p:nvPr/>
                </p:nvSpPr>
                <p:spPr>
                  <a:xfrm>
                    <a:off x="6331262" y="1531118"/>
                    <a:ext cx="2392163" cy="1087262"/>
                  </a:xfrm>
                  <a:prstGeom prst="rect">
                    <a:avLst/>
                  </a:prstGeom>
                  <a:noFill/>
                </p:spPr>
                <p:txBody>
                  <a:bodyPr wrap="square" rtlCol="0">
                    <a:spAutoFit/>
                  </a:bodyPr>
                  <a:lstStyle>
                    <a:defPPr>
                      <a:defRPr lang="vi-VN"/>
                    </a:defPPr>
                    <a:lvl1pPr>
                      <a:defRPr sz="3200" i="1">
                        <a:solidFill>
                          <a:schemeClr val="bg1"/>
                        </a:solidFill>
                      </a:defRPr>
                    </a:lvl1pPr>
                  </a:lstStyle>
                  <a:p>
                    <a:pPr>
                      <a:spcBef>
                        <a:spcPts val="1200"/>
                      </a:spcBef>
                    </a:pPr>
                    <a14:m>
                      <m:oMathPara xmlns:m="http://schemas.openxmlformats.org/officeDocument/2006/math">
                        <m:oMathParaPr>
                          <m:jc m:val="left"/>
                        </m:oMathParaPr>
                        <m:oMath xmlns:m="http://schemas.openxmlformats.org/officeDocument/2006/math">
                          <m:r>
                            <a:rPr lang="en-US" sz="3000" b="0" i="1" smtClean="0">
                              <a:latin typeface="Cambria Math"/>
                            </a:rPr>
                            <m:t>𝑚</m:t>
                          </m:r>
                          <m:r>
                            <a:rPr lang="en-US" sz="3000" b="0" i="1" smtClean="0">
                              <a:latin typeface="Cambria Math"/>
                            </a:rPr>
                            <m:t>=4;</m:t>
                          </m:r>
                        </m:oMath>
                      </m:oMathPara>
                    </a14:m>
                    <a:endParaRPr lang="en-US" sz="3000" b="0" i="1" dirty="0" smtClean="0">
                      <a:latin typeface="Cambria Math"/>
                    </a:endParaRPr>
                  </a:p>
                  <a:p>
                    <a:pPr>
                      <a:spcBef>
                        <a:spcPts val="1200"/>
                      </a:spcBef>
                    </a:pPr>
                    <a14:m>
                      <m:oMath xmlns:m="http://schemas.openxmlformats.org/officeDocument/2006/math">
                        <m:r>
                          <a:rPr lang="en-US" sz="3000" b="0" i="1" smtClean="0">
                            <a:latin typeface="Cambria Math"/>
                          </a:rPr>
                          <m:t>𝑚</m:t>
                        </m:r>
                        <m:r>
                          <a:rPr lang="en-US" sz="3000" b="0" i="1" smtClean="0">
                            <a:latin typeface="Cambria Math"/>
                          </a:rPr>
                          <m:t>=−5</m:t>
                        </m:r>
                      </m:oMath>
                    </a14:m>
                    <a:r>
                      <a:rPr lang="vi-VN" sz="3000" dirty="0"/>
                      <a:t>.</a:t>
                    </a:r>
                  </a:p>
                </p:txBody>
              </p:sp>
            </mc:Choice>
            <mc:Fallback xmlns="">
              <p:sp>
                <p:nvSpPr>
                  <p:cNvPr id="62" name="TextBox 61"/>
                  <p:cNvSpPr txBox="1">
                    <a:spLocks noRot="1" noChangeAspect="1" noMove="1" noResize="1" noEditPoints="1" noAdjustHandles="1" noChangeArrowheads="1" noChangeShapeType="1" noTextEdit="1"/>
                  </p:cNvSpPr>
                  <p:nvPr/>
                </p:nvSpPr>
                <p:spPr>
                  <a:xfrm>
                    <a:off x="6331262" y="1531118"/>
                    <a:ext cx="2392163" cy="1087262"/>
                  </a:xfrm>
                  <a:prstGeom prst="rect">
                    <a:avLst/>
                  </a:prstGeom>
                  <a:blipFill rotWithShape="1">
                    <a:blip r:embed="rId7"/>
                    <a:stretch>
                      <a:fillRect b="-15707"/>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mc:AlternateContent xmlns:mc="http://schemas.openxmlformats.org/markup-compatibility/2006" xmlns:a14="http://schemas.microsoft.com/office/drawing/2010/main">
        <mc:Choice Requires="a14">
          <p:sp>
            <p:nvSpPr>
              <p:cNvPr id="12" name="Rectangle 11"/>
              <p:cNvSpPr/>
              <p:nvPr/>
            </p:nvSpPr>
            <p:spPr>
              <a:xfrm>
                <a:off x="223160" y="2786497"/>
                <a:ext cx="11862164" cy="2928036"/>
              </a:xfrm>
              <a:prstGeom prst="rect">
                <a:avLst/>
              </a:prstGeom>
            </p:spPr>
            <p:txBody>
              <a:bodyPr wrap="square" lIns="45711" tIns="22855" rIns="45711" bIns="22855">
                <a:spAutoFit/>
              </a:bodyPr>
              <a:lstStyle/>
              <a:p>
                <a:pPr/>
                <a14:m>
                  <m:oMathPara xmlns:m="http://schemas.openxmlformats.org/officeDocument/2006/math">
                    <m:oMathParaPr>
                      <m:jc m:val="left"/>
                    </m:oMathParaPr>
                    <m:oMath xmlns:m="http://schemas.openxmlformats.org/officeDocument/2006/math">
                      <m:r>
                        <a:rPr lang="en-US" sz="3000" b="1" i="1" smtClean="0">
                          <a:latin typeface="Cambria Math"/>
                          <a:ea typeface="Times New Roman" panose="02020603050405020304" pitchFamily="18" charset="0"/>
                        </a:rPr>
                        <m:t>                            </m:t>
                      </m:r>
                      <m:d>
                        <m:dPr>
                          <m:ctrlPr>
                            <a:rPr lang="en-US" sz="3000" b="1" i="1">
                              <a:latin typeface="Cambria Math"/>
                              <a:ea typeface="Times New Roman" panose="02020603050405020304" pitchFamily="18" charset="0"/>
                            </a:rPr>
                          </m:ctrlPr>
                        </m:dPr>
                        <m:e>
                          <m:r>
                            <a:rPr lang="en-US" sz="3000" b="1" i="1">
                              <a:latin typeface="Cambria Math" panose="02040503050406030204" pitchFamily="18" charset="0"/>
                              <a:ea typeface="Times New Roman" panose="02020603050405020304" pitchFamily="18" charset="0"/>
                            </a:rPr>
                            <m:t>𝑪</m:t>
                          </m:r>
                        </m:e>
                      </m:d>
                      <m:r>
                        <m:rPr>
                          <m:nor/>
                        </m:rPr>
                        <a:rPr lang="en-US" sz="30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ti</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ế</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p</m:t>
                      </m:r>
                      <m:r>
                        <m:rPr>
                          <m:nor/>
                        </m:rPr>
                        <a:rPr lang="en-US" sz="30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x</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ú</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3000" b="1" dirty="0">
                          <a:latin typeface="Times New Roman" panose="02020603050405020304" pitchFamily="18" charset="0"/>
                          <a:ea typeface="Times New Roman" panose="02020603050405020304" pitchFamily="18" charset="0"/>
                          <a:cs typeface="Times New Roman" panose="02020603050405020304" pitchFamily="18" charset="0"/>
                        </a:rPr>
                        <m:t> </m:t>
                      </m:r>
                      <m:d>
                        <m:dPr>
                          <m:ctrlPr>
                            <a:rPr lang="en-US" sz="3000" b="1" i="1">
                              <a:latin typeface="Cambria Math"/>
                              <a:ea typeface="Times New Roman" panose="02020603050405020304" pitchFamily="18" charset="0"/>
                            </a:rPr>
                          </m:ctrlPr>
                        </m:dPr>
                        <m:e>
                          <m:r>
                            <a:rPr lang="en-US" sz="3000" b="1" i="1">
                              <a:latin typeface="Cambria Math" panose="02040503050406030204" pitchFamily="18" charset="0"/>
                              <a:ea typeface="Times New Roman" panose="02020603050405020304" pitchFamily="18" charset="0"/>
                            </a:rPr>
                            <m:t>𝑷</m:t>
                          </m:r>
                        </m:e>
                      </m:d>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𝒚</m:t>
                      </m:r>
                      <m:r>
                        <a:rPr lang="en-US" sz="3000" b="1" i="1">
                          <a:latin typeface="Cambria Math" panose="02040503050406030204" pitchFamily="18" charset="0"/>
                          <a:ea typeface="Times New Roman" panose="02020603050405020304" pitchFamily="18" charset="0"/>
                        </a:rPr>
                        <m:t>=</m:t>
                      </m:r>
                      <m:sSup>
                        <m:sSupPr>
                          <m:ctrlPr>
                            <a:rPr lang="en-US" sz="3000" b="1" i="1">
                              <a:latin typeface="Cambria Math"/>
                              <a:ea typeface="Times New Roman" panose="02020603050405020304" pitchFamily="18" charset="0"/>
                            </a:rPr>
                          </m:ctrlPr>
                        </m:sSupPr>
                        <m:e>
                          <m:r>
                            <a:rPr lang="en-US" sz="3000" b="1" i="1">
                              <a:latin typeface="Cambria Math" panose="02040503050406030204" pitchFamily="18" charset="0"/>
                              <a:ea typeface="Times New Roman" panose="02020603050405020304" pitchFamily="18" charset="0"/>
                            </a:rPr>
                            <m:t>𝒙</m:t>
                          </m:r>
                        </m:e>
                        <m:sup>
                          <m:r>
                            <a:rPr lang="en-US" sz="3000" b="1" i="1">
                              <a:latin typeface="Cambria Math" panose="02040503050406030204" pitchFamily="18" charset="0"/>
                              <a:ea typeface="Times New Roman" panose="02020603050405020304" pitchFamily="18" charset="0"/>
                            </a:rPr>
                            <m:t>𝟐</m:t>
                          </m:r>
                        </m:sup>
                      </m:sSup>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𝒎</m:t>
                      </m:r>
                      <m:r>
                        <m:rPr>
                          <m:nor/>
                        </m:rPr>
                        <a:rPr lang="en-US" sz="30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t</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ạ</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i</m:t>
                      </m:r>
                      <m:r>
                        <m:rPr>
                          <m:nor/>
                        </m:rPr>
                        <a:rPr lang="en-US" sz="30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đ</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i</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ể</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m</m:t>
                      </m:r>
                      <m:r>
                        <m:rPr>
                          <m:nor/>
                        </m:rPr>
                        <a:rPr lang="en-US" sz="30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ó </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ho</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à</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nh</m:t>
                      </m:r>
                      <m:r>
                        <m:rPr>
                          <m:nor/>
                        </m:rPr>
                        <a:rPr lang="en-US" sz="30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độ</m:t>
                      </m:r>
                      <m:r>
                        <m:rPr>
                          <m:nor/>
                        </m:rPr>
                        <a:rPr lang="en-US" sz="3000" b="1" dirty="0">
                          <a:latin typeface="Times New Roman" panose="02020603050405020304" pitchFamily="18" charset="0"/>
                          <a:ea typeface="Times New Roman" panose="02020603050405020304" pitchFamily="18" charset="0"/>
                          <a:cs typeface="Times New Roman" panose="02020603050405020304" pitchFamily="18" charset="0"/>
                        </a:rPr>
                        <m:t> </m:t>
                      </m:r>
                    </m:oMath>
                  </m:oMathPara>
                </a14:m>
                <a:endParaRPr lang="en-US" sz="30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sSub>
                        <m:sSubPr>
                          <m:ctrlPr>
                            <a:rPr lang="en-US" sz="3000" b="1" i="1">
                              <a:latin typeface="Cambria Math"/>
                              <a:ea typeface="Times New Roman" panose="02020603050405020304" pitchFamily="18" charset="0"/>
                            </a:rPr>
                          </m:ctrlPr>
                        </m:sSubPr>
                        <m:e>
                          <m:r>
                            <a:rPr lang="en-US" sz="3000" b="1" i="1">
                              <a:latin typeface="Cambria Math" panose="02040503050406030204" pitchFamily="18" charset="0"/>
                              <a:ea typeface="Times New Roman" panose="02020603050405020304" pitchFamily="18" charset="0"/>
                            </a:rPr>
                            <m:t>𝒙</m:t>
                          </m:r>
                        </m:e>
                        <m:sub>
                          <m:r>
                            <a:rPr lang="en-US" sz="3000" b="1" i="1">
                              <a:latin typeface="Cambria Math" panose="02040503050406030204" pitchFamily="18" charset="0"/>
                              <a:ea typeface="Times New Roman" panose="02020603050405020304" pitchFamily="18" charset="0"/>
                            </a:rPr>
                            <m:t>𝟎</m:t>
                          </m:r>
                        </m:sub>
                      </m:sSub>
                      <m:r>
                        <m:rPr>
                          <m:nor/>
                        </m:rPr>
                        <a:rPr lang="en-US" sz="30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khi</m:t>
                      </m:r>
                      <m:r>
                        <m:rPr>
                          <m:nor/>
                        </m:rPr>
                        <a:rPr lang="en-US" sz="30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v</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à </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ch</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ỉ </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khi</m:t>
                      </m:r>
                      <m:r>
                        <m:rPr>
                          <m:nor/>
                        </m:rPr>
                        <a:rPr lang="en-US" sz="30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h</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ệ </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sau</m:t>
                      </m:r>
                      <m:r>
                        <m:rPr>
                          <m:nor/>
                        </m:rPr>
                        <a:rPr lang="en-US" sz="3000" b="1" dirty="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ó </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nghi</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ệ</m:t>
                      </m:r>
                      <m:r>
                        <m:rPr>
                          <m:nor/>
                        </m:rP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m:t>m</m:t>
                      </m:r>
                      <m:r>
                        <m:rPr>
                          <m:nor/>
                        </m:rPr>
                        <a:rPr lang="en-US" sz="3000" b="1" dirty="0">
                          <a:latin typeface="Times New Roman" panose="02020603050405020304" pitchFamily="18" charset="0"/>
                          <a:ea typeface="Times New Roman" panose="02020603050405020304" pitchFamily="18" charset="0"/>
                          <a:cs typeface="Times New Roman" panose="02020603050405020304" pitchFamily="18" charset="0"/>
                        </a:rPr>
                        <m:t> </m:t>
                      </m:r>
                      <m:sSub>
                        <m:sSubPr>
                          <m:ctrlPr>
                            <a:rPr lang="en-US" sz="3000" b="1" i="1">
                              <a:latin typeface="Cambria Math"/>
                              <a:ea typeface="Times New Roman" panose="02020603050405020304" pitchFamily="18" charset="0"/>
                            </a:rPr>
                          </m:ctrlPr>
                        </m:sSubPr>
                        <m:e>
                          <m:r>
                            <a:rPr lang="en-US" sz="3000" b="1" i="1">
                              <a:latin typeface="Cambria Math" panose="02040503050406030204" pitchFamily="18" charset="0"/>
                              <a:ea typeface="Times New Roman" panose="02020603050405020304" pitchFamily="18" charset="0"/>
                            </a:rPr>
                            <m:t>𝒙</m:t>
                          </m:r>
                        </m:e>
                        <m:sub>
                          <m:r>
                            <a:rPr lang="en-US" sz="3000" b="1" i="1">
                              <a:latin typeface="Cambria Math" panose="02040503050406030204" pitchFamily="18" charset="0"/>
                              <a:ea typeface="Times New Roman" panose="02020603050405020304" pitchFamily="18" charset="0"/>
                            </a:rPr>
                            <m:t>𝟎</m:t>
                          </m:r>
                        </m:sub>
                      </m:sSub>
                      <m:r>
                        <m:rPr>
                          <m:nor/>
                        </m:rPr>
                        <a:rPr lang="en-US" sz="3000" b="1" dirty="0">
                          <a:latin typeface="Times New Roman" panose="02020603050405020304" pitchFamily="18" charset="0"/>
                          <a:ea typeface="Times New Roman" panose="02020603050405020304" pitchFamily="18" charset="0"/>
                          <a:cs typeface="Times New Roman" panose="02020603050405020304" pitchFamily="18" charset="0"/>
                        </a:rPr>
                        <m:t>: </m:t>
                      </m:r>
                      <m:d>
                        <m:dPr>
                          <m:begChr m:val="{"/>
                          <m:endChr m:val=""/>
                          <m:ctrlPr>
                            <a:rPr lang="en-US" sz="3000" b="1" i="1">
                              <a:latin typeface="Cambria Math"/>
                            </a:rPr>
                          </m:ctrlPr>
                        </m:dPr>
                        <m:e>
                          <m:eqArr>
                            <m:eqArrPr>
                              <m:ctrlPr>
                                <a:rPr lang="en-US" sz="3000" b="1" i="1">
                                  <a:latin typeface="Cambria Math"/>
                                </a:rPr>
                              </m:ctrlPr>
                            </m:eqArrPr>
                            <m:e>
                              <m:r>
                                <a:rPr lang="en-US" sz="3000" b="1">
                                  <a:latin typeface="Cambria Math" panose="02040503050406030204" pitchFamily="18" charset="0"/>
                                </a:rPr>
                                <m:t>&amp;</m:t>
                              </m:r>
                              <m:f>
                                <m:fPr>
                                  <m:ctrlPr>
                                    <a:rPr lang="en-US" sz="3000" b="1" i="1">
                                      <a:latin typeface="Cambria Math"/>
                                      <a:ea typeface="Times New Roman" panose="02020603050405020304" pitchFamily="18" charset="0"/>
                                    </a:rPr>
                                  </m:ctrlPr>
                                </m:fPr>
                                <m:num>
                                  <m:sSup>
                                    <m:sSupPr>
                                      <m:ctrlPr>
                                        <a:rPr lang="en-US" sz="3000" b="1" i="1">
                                          <a:latin typeface="Cambria Math"/>
                                          <a:ea typeface="Times New Roman" panose="02020603050405020304" pitchFamily="18" charset="0"/>
                                        </a:rPr>
                                      </m:ctrlPr>
                                    </m:sSupPr>
                                    <m:e>
                                      <m:r>
                                        <a:rPr lang="en-US" sz="3000" b="1" i="1">
                                          <a:latin typeface="Cambria Math" panose="02040503050406030204" pitchFamily="18" charset="0"/>
                                          <a:ea typeface="Times New Roman" panose="02020603050405020304" pitchFamily="18" charset="0"/>
                                        </a:rPr>
                                        <m:t>𝒙</m:t>
                                      </m:r>
                                    </m:e>
                                    <m:sup>
                                      <m:r>
                                        <a:rPr lang="en-US" sz="3000" b="1" i="1">
                                          <a:latin typeface="Cambria Math" panose="02040503050406030204" pitchFamily="18" charset="0"/>
                                          <a:ea typeface="Times New Roman" panose="02020603050405020304" pitchFamily="18" charset="0"/>
                                        </a:rPr>
                                        <m:t>𝟒</m:t>
                                      </m:r>
                                    </m:sup>
                                  </m:sSup>
                                </m:num>
                                <m:den>
                                  <m:r>
                                    <a:rPr lang="en-US" sz="3000" b="1" i="1">
                                      <a:latin typeface="Cambria Math" panose="02040503050406030204" pitchFamily="18" charset="0"/>
                                      <a:ea typeface="Times New Roman" panose="02020603050405020304" pitchFamily="18" charset="0"/>
                                    </a:rPr>
                                    <m:t>𝟒</m:t>
                                  </m:r>
                                </m:den>
                              </m:f>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𝟐</m:t>
                              </m:r>
                              <m:sSup>
                                <m:sSupPr>
                                  <m:ctrlPr>
                                    <a:rPr lang="en-US" sz="3000" b="1" i="1">
                                      <a:latin typeface="Cambria Math"/>
                                      <a:ea typeface="Times New Roman" panose="02020603050405020304" pitchFamily="18" charset="0"/>
                                    </a:rPr>
                                  </m:ctrlPr>
                                </m:sSupPr>
                                <m:e>
                                  <m:r>
                                    <a:rPr lang="en-US" sz="3000" b="1" i="1">
                                      <a:latin typeface="Cambria Math" panose="02040503050406030204" pitchFamily="18" charset="0"/>
                                      <a:ea typeface="Times New Roman" panose="02020603050405020304" pitchFamily="18" charset="0"/>
                                    </a:rPr>
                                    <m:t>𝒙</m:t>
                                  </m:r>
                                </m:e>
                                <m:sup>
                                  <m:r>
                                    <a:rPr lang="en-US" sz="3000" b="1" i="1">
                                      <a:latin typeface="Cambria Math" panose="02040503050406030204" pitchFamily="18" charset="0"/>
                                      <a:ea typeface="Times New Roman" panose="02020603050405020304" pitchFamily="18" charset="0"/>
                                    </a:rPr>
                                    <m:t>𝟐</m:t>
                                  </m:r>
                                </m:sup>
                              </m:sSup>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𝟒</m:t>
                              </m:r>
                              <m:r>
                                <a:rPr lang="en-US" sz="3000" b="1">
                                  <a:latin typeface="Cambria Math" panose="02040503050406030204" pitchFamily="18" charset="0"/>
                                </a:rPr>
                                <m:t>=</m:t>
                              </m:r>
                              <m:sSup>
                                <m:sSupPr>
                                  <m:ctrlPr>
                                    <a:rPr lang="en-US" sz="3000" b="1" i="1">
                                      <a:latin typeface="Cambria Math"/>
                                      <a:ea typeface="Times New Roman" panose="02020603050405020304" pitchFamily="18" charset="0"/>
                                    </a:rPr>
                                  </m:ctrlPr>
                                </m:sSupPr>
                                <m:e>
                                  <m:r>
                                    <a:rPr lang="en-US" sz="3000" b="1" i="1">
                                      <a:latin typeface="Cambria Math" panose="02040503050406030204" pitchFamily="18" charset="0"/>
                                      <a:ea typeface="Times New Roman" panose="02020603050405020304" pitchFamily="18" charset="0"/>
                                    </a:rPr>
                                    <m:t>𝒙</m:t>
                                  </m:r>
                                </m:e>
                                <m:sup>
                                  <m:r>
                                    <a:rPr lang="en-US" sz="3000" b="1" i="1">
                                      <a:latin typeface="Cambria Math" panose="02040503050406030204" pitchFamily="18" charset="0"/>
                                      <a:ea typeface="Times New Roman" panose="02020603050405020304" pitchFamily="18" charset="0"/>
                                    </a:rPr>
                                    <m:t>𝟐</m:t>
                                  </m:r>
                                </m:sup>
                              </m:sSup>
                              <m:r>
                                <a:rPr lang="en-US" sz="3000" b="1">
                                  <a:latin typeface="Cambria Math" panose="02040503050406030204" pitchFamily="18" charset="0"/>
                                </a:rPr>
                                <m:t>+</m:t>
                              </m:r>
                              <m:r>
                                <a:rPr lang="en-US" sz="3000" b="1" i="1">
                                  <a:latin typeface="Cambria Math" panose="02040503050406030204" pitchFamily="18" charset="0"/>
                                </a:rPr>
                                <m:t>𝒎</m:t>
                              </m:r>
                            </m:e>
                            <m:e>
                              <m:r>
                                <a:rPr lang="en-US" sz="3000" b="1">
                                  <a:latin typeface="Cambria Math" panose="02040503050406030204" pitchFamily="18" charset="0"/>
                                </a:rPr>
                                <m:t>&amp;</m:t>
                              </m:r>
                              <m:sSup>
                                <m:sSupPr>
                                  <m:ctrlPr>
                                    <a:rPr lang="en-US" sz="3000" b="1" i="1">
                                      <a:latin typeface="Cambria Math"/>
                                    </a:rPr>
                                  </m:ctrlPr>
                                </m:sSupPr>
                                <m:e>
                                  <m:r>
                                    <a:rPr lang="en-US" sz="3000" b="1" i="1">
                                      <a:latin typeface="Cambria Math" panose="02040503050406030204" pitchFamily="18" charset="0"/>
                                    </a:rPr>
                                    <m:t>𝒙</m:t>
                                  </m:r>
                                </m:e>
                                <m:sup>
                                  <m:r>
                                    <a:rPr lang="en-US" sz="3000" b="1" i="1">
                                      <a:latin typeface="Cambria Math" panose="02040503050406030204" pitchFamily="18" charset="0"/>
                                    </a:rPr>
                                    <m:t>𝟑</m:t>
                                  </m:r>
                                </m:sup>
                              </m:sSup>
                              <m:r>
                                <a:rPr lang="en-US" sz="3000" b="1" i="1">
                                  <a:latin typeface="Cambria Math" panose="02040503050406030204" pitchFamily="18" charset="0"/>
                                </a:rPr>
                                <m:t>−</m:t>
                              </m:r>
                              <m:r>
                                <a:rPr lang="en-US" sz="3000" b="1" i="1">
                                  <a:latin typeface="Cambria Math" panose="02040503050406030204" pitchFamily="18" charset="0"/>
                                </a:rPr>
                                <m:t>𝟒</m:t>
                              </m:r>
                              <m:r>
                                <a:rPr lang="en-US" sz="3000" b="1" i="1">
                                  <a:latin typeface="Cambria Math" panose="02040503050406030204" pitchFamily="18" charset="0"/>
                                </a:rPr>
                                <m:t>𝒙</m:t>
                              </m:r>
                              <m:r>
                                <a:rPr lang="en-US" sz="3000" b="1">
                                  <a:latin typeface="Cambria Math" panose="02040503050406030204" pitchFamily="18" charset="0"/>
                                </a:rPr>
                                <m:t>=</m:t>
                              </m:r>
                              <m:r>
                                <a:rPr lang="en-US" sz="3000" b="1">
                                  <a:latin typeface="Cambria Math" panose="02040503050406030204" pitchFamily="18" charset="0"/>
                                </a:rPr>
                                <m:t>𝟐</m:t>
                              </m:r>
                              <m:r>
                                <a:rPr lang="en-US" sz="3000" b="1" i="1">
                                  <a:latin typeface="Cambria Math" panose="02040503050406030204" pitchFamily="18" charset="0"/>
                                </a:rPr>
                                <m:t>𝒙</m:t>
                              </m:r>
                            </m:e>
                          </m:eqArr>
                        </m:e>
                      </m:d>
                      <m:r>
                        <m:rPr>
                          <m:nor/>
                        </m:rPr>
                        <a:rPr lang="en-US" sz="3000" b="1" dirty="0">
                          <a:latin typeface="Times New Roman" panose="02020603050405020304" pitchFamily="18" charset="0"/>
                          <a:cs typeface="Times New Roman" panose="02020603050405020304" pitchFamily="18" charset="0"/>
                        </a:rPr>
                        <m:t> (</m:t>
                      </m:r>
                      <m:r>
                        <m:rPr>
                          <m:nor/>
                        </m:rPr>
                        <a:rPr lang="en-US" sz="3000" b="1" dirty="0">
                          <a:latin typeface="Times New Roman" panose="02020603050405020304" pitchFamily="18" charset="0"/>
                          <a:cs typeface="Times New Roman" panose="02020603050405020304" pitchFamily="18" charset="0"/>
                        </a:rPr>
                        <m:t>I</m:t>
                      </m:r>
                      <m:r>
                        <m:rPr>
                          <m:nor/>
                        </m:rPr>
                        <a:rPr lang="en-US" sz="3000" b="1" dirty="0">
                          <a:latin typeface="Times New Roman" panose="02020603050405020304" pitchFamily="18" charset="0"/>
                          <a:cs typeface="Times New Roman" panose="02020603050405020304" pitchFamily="18" charset="0"/>
                        </a:rPr>
                        <m:t>)</m:t>
                      </m:r>
                    </m:oMath>
                  </m:oMathPara>
                </a14:m>
                <a:endParaRPr lang="en-US" sz="3000" b="1" dirty="0" smtClean="0">
                  <a:latin typeface="Times New Roman" panose="02020603050405020304" pitchFamily="18" charset="0"/>
                  <a:cs typeface="Times New Roman" panose="02020603050405020304" pitchFamily="18" charset="0"/>
                </a:endParaRPr>
              </a:p>
              <a:p>
                <a:endParaRPr lang="en-US" sz="3000" b="1" dirty="0">
                  <a:latin typeface="Times New Roman" panose="02020603050405020304" pitchFamily="18" charset="0"/>
                  <a:cs typeface="Times New Roman" panose="02020603050405020304" pitchFamily="18" charset="0"/>
                </a:endParaRPr>
              </a:p>
              <a:p>
                <a:endParaRPr lang="vi-VN" sz="3000" dirty="0">
                  <a:latin typeface="+mj-lt"/>
                </a:endParaRPr>
              </a:p>
            </p:txBody>
          </p:sp>
        </mc:Choice>
        <mc:Fallback xmlns="">
          <p:sp>
            <p:nvSpPr>
              <p:cNvPr id="12" name="Rectangle 11"/>
              <p:cNvSpPr>
                <a:spLocks noRot="1" noChangeAspect="1" noMove="1" noResize="1" noEditPoints="1" noAdjustHandles="1" noChangeArrowheads="1" noChangeShapeType="1" noTextEdit="1"/>
              </p:cNvSpPr>
              <p:nvPr/>
            </p:nvSpPr>
            <p:spPr>
              <a:xfrm>
                <a:off x="223160" y="2786497"/>
                <a:ext cx="11862164" cy="2928036"/>
              </a:xfrm>
              <a:prstGeom prst="rect">
                <a:avLst/>
              </a:prstGeom>
              <a:blipFill rotWithShape="1">
                <a:blip r:embed="rId8"/>
                <a:stretch>
                  <a:fillRect/>
                </a:stretch>
              </a:blipFill>
            </p:spPr>
            <p:txBody>
              <a:bodyPr/>
              <a:lstStyle/>
              <a:p>
                <a:r>
                  <a:rPr lang="en-US">
                    <a:noFill/>
                  </a:rPr>
                  <a:t> </a:t>
                </a:r>
              </a:p>
            </p:txBody>
          </p:sp>
        </mc:Fallback>
      </mc:AlternateContent>
      <p:sp>
        <p:nvSpPr>
          <p:cNvPr id="64" name="Oval 63"/>
          <p:cNvSpPr/>
          <p:nvPr/>
        </p:nvSpPr>
        <p:spPr>
          <a:xfrm>
            <a:off x="8991223" y="1752600"/>
            <a:ext cx="546116" cy="538129"/>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50" name="Rectangle 49"/>
              <p:cNvSpPr/>
              <p:nvPr/>
            </p:nvSpPr>
            <p:spPr>
              <a:xfrm>
                <a:off x="407033" y="4610104"/>
                <a:ext cx="11569418" cy="2260545"/>
              </a:xfrm>
              <a:prstGeom prst="rect">
                <a:avLst/>
              </a:prstGeom>
            </p:spPr>
            <p:txBody>
              <a:bodyPr wrap="square" lIns="45711" tIns="22855" rIns="45711" bIns="22855">
                <a:spAutoFit/>
              </a:bodyPr>
              <a:lstStyle/>
              <a:p>
                <a:pPr/>
                <a14:m>
                  <m:oMathPara xmlns:m="http://schemas.openxmlformats.org/officeDocument/2006/math">
                    <m:oMathParaPr>
                      <m:jc m:val="centerGroup"/>
                    </m:oMathParaPr>
                    <m:oMath xmlns:m="http://schemas.openxmlformats.org/officeDocument/2006/math">
                      <m:r>
                        <a:rPr lang="en-US" sz="2800" b="1" i="1">
                          <a:latin typeface="Cambria Math" panose="02040503050406030204" pitchFamily="18" charset="0"/>
                          <a:sym typeface="Symbol" panose="05050102010706020507" pitchFamily="18" charset="2"/>
                        </a:rPr>
                        <m:t>(</m:t>
                      </m:r>
                      <m:r>
                        <a:rPr lang="en-US" sz="2800" b="1" i="1">
                          <a:latin typeface="Cambria Math" panose="02040503050406030204" pitchFamily="18" charset="0"/>
                          <a:sym typeface="Symbol" panose="05050102010706020507" pitchFamily="18" charset="2"/>
                        </a:rPr>
                        <m:t>𝑰</m:t>
                      </m:r>
                      <m:r>
                        <a:rPr lang="en-US" sz="2800" b="1" i="1">
                          <a:latin typeface="Cambria Math" panose="02040503050406030204" pitchFamily="18" charset="0"/>
                          <a:sym typeface="Symbol" panose="05050102010706020507" pitchFamily="18" charset="2"/>
                        </a:rPr>
                        <m:t>)</m:t>
                      </m:r>
                      <m:d>
                        <m:dPr>
                          <m:begChr m:val="{"/>
                          <m:endChr m:val=""/>
                          <m:ctrlPr>
                            <a:rPr lang="en-US" sz="2800" b="1" i="1">
                              <a:latin typeface="Cambria Math"/>
                            </a:rPr>
                          </m:ctrlPr>
                        </m:dPr>
                        <m:e>
                          <m:eqArr>
                            <m:eqArrPr>
                              <m:ctrlPr>
                                <a:rPr lang="en-US" sz="2800" b="1" i="1">
                                  <a:latin typeface="Cambria Math"/>
                                </a:rPr>
                              </m:ctrlPr>
                            </m:eqArrPr>
                            <m:e>
                              <m:r>
                                <a:rPr lang="en-US" sz="2800" b="1">
                                  <a:latin typeface="Cambria Math" panose="02040503050406030204" pitchFamily="18" charset="0"/>
                                </a:rPr>
                                <m:t>&amp;</m:t>
                              </m:r>
                              <m:f>
                                <m:fPr>
                                  <m:ctrlPr>
                                    <a:rPr lang="en-US" sz="2800" b="1" i="1">
                                      <a:latin typeface="Cambria Math"/>
                                      <a:ea typeface="Times New Roman" panose="02020603050405020304" pitchFamily="18" charset="0"/>
                                    </a:rPr>
                                  </m:ctrlPr>
                                </m:fPr>
                                <m:num>
                                  <m:sSup>
                                    <m:sSupPr>
                                      <m:ctrlPr>
                                        <a:rPr lang="en-US" sz="2800" b="1" i="1">
                                          <a:latin typeface="Cambria Math"/>
                                          <a:ea typeface="Times New Roman" panose="02020603050405020304" pitchFamily="18" charset="0"/>
                                        </a:rPr>
                                      </m:ctrlPr>
                                    </m:sSupPr>
                                    <m:e>
                                      <m:r>
                                        <a:rPr lang="en-US" sz="2800" b="1" i="1">
                                          <a:latin typeface="Cambria Math" panose="02040503050406030204" pitchFamily="18" charset="0"/>
                                          <a:ea typeface="Times New Roman" panose="02020603050405020304" pitchFamily="18" charset="0"/>
                                        </a:rPr>
                                        <m:t>𝒙</m:t>
                                      </m:r>
                                    </m:e>
                                    <m:sup>
                                      <m:r>
                                        <a:rPr lang="en-US" sz="2800" b="1" i="1">
                                          <a:latin typeface="Cambria Math" panose="02040503050406030204" pitchFamily="18" charset="0"/>
                                          <a:ea typeface="Times New Roman" panose="02020603050405020304" pitchFamily="18" charset="0"/>
                                        </a:rPr>
                                        <m:t>𝟒</m:t>
                                      </m:r>
                                    </m:sup>
                                  </m:sSup>
                                </m:num>
                                <m:den>
                                  <m:r>
                                    <a:rPr lang="en-US" sz="2800" b="1" i="1">
                                      <a:latin typeface="Cambria Math" panose="02040503050406030204" pitchFamily="18" charset="0"/>
                                      <a:ea typeface="Times New Roman" panose="02020603050405020304" pitchFamily="18" charset="0"/>
                                    </a:rPr>
                                    <m:t>𝟒</m:t>
                                  </m:r>
                                </m:den>
                              </m:f>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𝟐</m:t>
                              </m:r>
                              <m:sSup>
                                <m:sSupPr>
                                  <m:ctrlPr>
                                    <a:rPr lang="en-US" sz="2800" b="1" i="1">
                                      <a:latin typeface="Cambria Math"/>
                                      <a:ea typeface="Times New Roman" panose="02020603050405020304" pitchFamily="18" charset="0"/>
                                    </a:rPr>
                                  </m:ctrlPr>
                                </m:sSupPr>
                                <m:e>
                                  <m:r>
                                    <a:rPr lang="en-US" sz="2800" b="1" i="1">
                                      <a:latin typeface="Cambria Math" panose="02040503050406030204" pitchFamily="18" charset="0"/>
                                      <a:ea typeface="Times New Roman" panose="02020603050405020304" pitchFamily="18" charset="0"/>
                                    </a:rPr>
                                    <m:t>𝒙</m:t>
                                  </m:r>
                                </m:e>
                                <m:sup>
                                  <m:r>
                                    <a:rPr lang="en-US" sz="2800" b="1" i="1">
                                      <a:latin typeface="Cambria Math" panose="02040503050406030204" pitchFamily="18" charset="0"/>
                                      <a:ea typeface="Times New Roman" panose="02020603050405020304" pitchFamily="18" charset="0"/>
                                    </a:rPr>
                                    <m:t>𝟐</m:t>
                                  </m:r>
                                </m:sup>
                              </m:sSup>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𝟒</m:t>
                              </m:r>
                              <m:r>
                                <a:rPr lang="en-US" sz="2800" b="1">
                                  <a:latin typeface="Cambria Math" panose="02040503050406030204" pitchFamily="18" charset="0"/>
                                </a:rPr>
                                <m:t>=</m:t>
                              </m:r>
                              <m:sSup>
                                <m:sSupPr>
                                  <m:ctrlPr>
                                    <a:rPr lang="en-US" sz="2800" b="1" i="1">
                                      <a:latin typeface="Cambria Math"/>
                                      <a:ea typeface="Times New Roman" panose="02020603050405020304" pitchFamily="18" charset="0"/>
                                    </a:rPr>
                                  </m:ctrlPr>
                                </m:sSupPr>
                                <m:e>
                                  <m:r>
                                    <a:rPr lang="en-US" sz="2800" b="1" i="1">
                                      <a:latin typeface="Cambria Math" panose="02040503050406030204" pitchFamily="18" charset="0"/>
                                      <a:ea typeface="Times New Roman" panose="02020603050405020304" pitchFamily="18" charset="0"/>
                                    </a:rPr>
                                    <m:t>𝒙</m:t>
                                  </m:r>
                                </m:e>
                                <m:sup>
                                  <m:r>
                                    <a:rPr lang="en-US" sz="2800" b="1" i="1">
                                      <a:latin typeface="Cambria Math" panose="02040503050406030204" pitchFamily="18" charset="0"/>
                                      <a:ea typeface="Times New Roman" panose="02020603050405020304" pitchFamily="18" charset="0"/>
                                    </a:rPr>
                                    <m:t>𝟐</m:t>
                                  </m:r>
                                </m:sup>
                              </m:sSup>
                              <m:r>
                                <a:rPr lang="en-US" sz="2800" b="1">
                                  <a:latin typeface="Cambria Math" panose="02040503050406030204" pitchFamily="18" charset="0"/>
                                </a:rPr>
                                <m:t>+</m:t>
                              </m:r>
                              <m:r>
                                <a:rPr lang="en-US" sz="2800" b="1" i="1">
                                  <a:latin typeface="Cambria Math" panose="02040503050406030204" pitchFamily="18" charset="0"/>
                                </a:rPr>
                                <m:t>𝒎</m:t>
                              </m:r>
                            </m:e>
                            <m:e>
                              <m:r>
                                <a:rPr lang="en-US" sz="2800" b="1">
                                  <a:latin typeface="Cambria Math" panose="02040503050406030204" pitchFamily="18" charset="0"/>
                                </a:rPr>
                                <m:t>&amp;</m:t>
                              </m:r>
                              <m:sSup>
                                <m:sSupPr>
                                  <m:ctrlPr>
                                    <a:rPr lang="en-US" sz="2800" b="1" i="1">
                                      <a:latin typeface="Cambria Math"/>
                                    </a:rPr>
                                  </m:ctrlPr>
                                </m:sSupPr>
                                <m:e>
                                  <m:r>
                                    <a:rPr lang="en-US" sz="2800" b="1" i="1">
                                      <a:latin typeface="Cambria Math" panose="02040503050406030204" pitchFamily="18" charset="0"/>
                                    </a:rPr>
                                    <m:t>𝒙</m:t>
                                  </m:r>
                                  <m:r>
                                    <a:rPr lang="en-US" sz="2800" b="1" i="1">
                                      <a:latin typeface="Cambria Math" panose="02040503050406030204" pitchFamily="18" charset="0"/>
                                    </a:rPr>
                                    <m:t>(</m:t>
                                  </m:r>
                                  <m:r>
                                    <a:rPr lang="en-US" sz="2800" b="1" i="1">
                                      <a:latin typeface="Cambria Math" panose="02040503050406030204" pitchFamily="18" charset="0"/>
                                    </a:rPr>
                                    <m:t>𝒙</m:t>
                                  </m:r>
                                </m:e>
                                <m:sup>
                                  <m:r>
                                    <a:rPr lang="en-US" sz="2800" b="1" i="1">
                                      <a:latin typeface="Cambria Math" panose="02040503050406030204" pitchFamily="18" charset="0"/>
                                    </a:rPr>
                                    <m:t>𝟐</m:t>
                                  </m:r>
                                </m:sup>
                              </m:sSup>
                              <m:r>
                                <a:rPr lang="en-US" sz="2800" b="1" i="1">
                                  <a:latin typeface="Cambria Math" panose="02040503050406030204" pitchFamily="18" charset="0"/>
                                </a:rPr>
                                <m:t>−</m:t>
                              </m:r>
                              <m:r>
                                <a:rPr lang="en-US" sz="2800" b="1" i="1">
                                  <a:latin typeface="Cambria Math" panose="02040503050406030204" pitchFamily="18" charset="0"/>
                                </a:rPr>
                                <m:t>𝟔</m:t>
                              </m:r>
                              <m:r>
                                <a:rPr lang="en-US" sz="2800" b="1" i="1">
                                  <a:latin typeface="Cambria Math" panose="02040503050406030204" pitchFamily="18" charset="0"/>
                                </a:rPr>
                                <m:t>)=</m:t>
                              </m:r>
                              <m:r>
                                <a:rPr lang="en-US" sz="2800" b="1" i="1">
                                  <a:latin typeface="Cambria Math" panose="02040503050406030204" pitchFamily="18" charset="0"/>
                                </a:rPr>
                                <m:t>𝟎</m:t>
                              </m:r>
                            </m:e>
                          </m:eqArr>
                        </m:e>
                      </m:d>
                      <m:r>
                        <m:rPr>
                          <m:nor/>
                        </m:rPr>
                        <a:rPr lang="en-US" sz="2800" b="1" dirty="0">
                          <a:sym typeface="Symbol" panose="05050102010706020507" pitchFamily="18" charset="2"/>
                        </a:rPr>
                        <m:t> </m:t>
                      </m:r>
                      <m:r>
                        <a:rPr lang="en-US" sz="2800" b="1" i="1">
                          <a:latin typeface="Cambria Math" panose="02040503050406030204" pitchFamily="18" charset="0"/>
                          <a:sym typeface="Symbol" panose="05050102010706020507" pitchFamily="18" charset="2"/>
                        </a:rPr>
                        <m:t></m:t>
                      </m:r>
                      <m:d>
                        <m:dPr>
                          <m:begChr m:val="{"/>
                          <m:endChr m:val=""/>
                          <m:ctrlPr>
                            <a:rPr lang="en-US" sz="2800" b="1" i="1">
                              <a:latin typeface="Cambria Math"/>
                            </a:rPr>
                          </m:ctrlPr>
                        </m:dPr>
                        <m:e>
                          <m:eqArr>
                            <m:eqArrPr>
                              <m:ctrlPr>
                                <a:rPr lang="en-US" sz="2800" b="1" i="1">
                                  <a:latin typeface="Cambria Math"/>
                                </a:rPr>
                              </m:ctrlPr>
                            </m:eqArrPr>
                            <m:e>
                              <m:r>
                                <a:rPr lang="en-US" sz="2800" b="1">
                                  <a:latin typeface="Cambria Math" panose="02040503050406030204" pitchFamily="18" charset="0"/>
                                </a:rPr>
                                <m:t>&amp;</m:t>
                              </m:r>
                              <m:r>
                                <a:rPr lang="en-US" sz="2800" b="1" i="1">
                                  <a:latin typeface="Cambria Math" panose="02040503050406030204" pitchFamily="18" charset="0"/>
                                </a:rPr>
                                <m:t>𝒎</m:t>
                              </m:r>
                              <m:r>
                                <a:rPr lang="en-US" sz="2800" b="1" i="1">
                                  <a:latin typeface="Cambria Math" panose="02040503050406030204" pitchFamily="18" charset="0"/>
                                </a:rPr>
                                <m:t>=</m:t>
                              </m:r>
                              <m:f>
                                <m:fPr>
                                  <m:ctrlPr>
                                    <a:rPr lang="en-US" sz="2800" b="1" i="1">
                                      <a:latin typeface="Cambria Math"/>
                                      <a:ea typeface="Times New Roman" panose="02020603050405020304" pitchFamily="18" charset="0"/>
                                    </a:rPr>
                                  </m:ctrlPr>
                                </m:fPr>
                                <m:num>
                                  <m:sSup>
                                    <m:sSupPr>
                                      <m:ctrlPr>
                                        <a:rPr lang="en-US" sz="2800" b="1" i="1">
                                          <a:latin typeface="Cambria Math"/>
                                          <a:ea typeface="Times New Roman" panose="02020603050405020304" pitchFamily="18" charset="0"/>
                                        </a:rPr>
                                      </m:ctrlPr>
                                    </m:sSupPr>
                                    <m:e>
                                      <m:r>
                                        <a:rPr lang="en-US" sz="2800" b="1" i="1">
                                          <a:latin typeface="Cambria Math" panose="02040503050406030204" pitchFamily="18" charset="0"/>
                                          <a:ea typeface="Times New Roman" panose="02020603050405020304" pitchFamily="18" charset="0"/>
                                        </a:rPr>
                                        <m:t>𝒙</m:t>
                                      </m:r>
                                    </m:e>
                                    <m:sup>
                                      <m:r>
                                        <a:rPr lang="en-US" sz="2800" b="1" i="1">
                                          <a:latin typeface="Cambria Math" panose="02040503050406030204" pitchFamily="18" charset="0"/>
                                          <a:ea typeface="Times New Roman" panose="02020603050405020304" pitchFamily="18" charset="0"/>
                                        </a:rPr>
                                        <m:t>𝟒</m:t>
                                      </m:r>
                                    </m:sup>
                                  </m:sSup>
                                </m:num>
                                <m:den>
                                  <m:r>
                                    <a:rPr lang="en-US" sz="2800" b="1" i="1">
                                      <a:latin typeface="Cambria Math" panose="02040503050406030204" pitchFamily="18" charset="0"/>
                                      <a:ea typeface="Times New Roman" panose="02020603050405020304" pitchFamily="18" charset="0"/>
                                    </a:rPr>
                                    <m:t>𝟒</m:t>
                                  </m:r>
                                </m:den>
                              </m:f>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𝟑</m:t>
                              </m:r>
                              <m:sSup>
                                <m:sSupPr>
                                  <m:ctrlPr>
                                    <a:rPr lang="en-US" sz="2800" b="1" i="1">
                                      <a:latin typeface="Cambria Math"/>
                                      <a:ea typeface="Times New Roman" panose="02020603050405020304" pitchFamily="18" charset="0"/>
                                    </a:rPr>
                                  </m:ctrlPr>
                                </m:sSupPr>
                                <m:e>
                                  <m:r>
                                    <a:rPr lang="en-US" sz="2800" b="1" i="1">
                                      <a:latin typeface="Cambria Math" panose="02040503050406030204" pitchFamily="18" charset="0"/>
                                      <a:ea typeface="Times New Roman" panose="02020603050405020304" pitchFamily="18" charset="0"/>
                                    </a:rPr>
                                    <m:t>𝒙</m:t>
                                  </m:r>
                                </m:e>
                                <m:sup>
                                  <m:r>
                                    <a:rPr lang="en-US" sz="2800" b="1" i="1">
                                      <a:latin typeface="Cambria Math" panose="02040503050406030204" pitchFamily="18" charset="0"/>
                                      <a:ea typeface="Times New Roman" panose="02020603050405020304" pitchFamily="18" charset="0"/>
                                    </a:rPr>
                                    <m:t>𝟐</m:t>
                                  </m:r>
                                </m:sup>
                              </m:sSup>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𝟒</m:t>
                              </m:r>
                            </m:e>
                            <m:e>
                              <m:r>
                                <a:rPr lang="en-US" sz="2800" b="1">
                                  <a:latin typeface="Cambria Math" panose="02040503050406030204" pitchFamily="18" charset="0"/>
                                </a:rPr>
                                <m:t>&amp;</m:t>
                              </m:r>
                              <m:sSup>
                                <m:sSupPr>
                                  <m:ctrlPr>
                                    <a:rPr lang="en-US" sz="2800" b="1" i="1">
                                      <a:latin typeface="Cambria Math"/>
                                    </a:rPr>
                                  </m:ctrlPr>
                                </m:sSupPr>
                                <m:e>
                                  <m:d>
                                    <m:dPr>
                                      <m:begChr m:val="["/>
                                      <m:endChr m:val=""/>
                                      <m:ctrlPr>
                                        <a:rPr lang="en-US" sz="2800" b="1" i="1">
                                          <a:latin typeface="Cambria Math"/>
                                        </a:rPr>
                                      </m:ctrlPr>
                                    </m:dPr>
                                    <m:e>
                                      <m:eqArr>
                                        <m:eqArrPr>
                                          <m:ctrlPr>
                                            <a:rPr lang="en-US" sz="2800" b="1" i="1">
                                              <a:latin typeface="Cambria Math"/>
                                            </a:rPr>
                                          </m:ctrlPr>
                                        </m:eqArrPr>
                                        <m:e>
                                          <m:r>
                                            <a:rPr lang="en-US" sz="2800" b="1" i="1">
                                              <a:latin typeface="Cambria Math" panose="02040503050406030204" pitchFamily="18" charset="0"/>
                                            </a:rPr>
                                            <m:t>𝒙</m:t>
                                          </m:r>
                                          <m:r>
                                            <a:rPr lang="en-US" sz="2800" b="1" i="1">
                                              <a:latin typeface="Cambria Math" panose="02040503050406030204" pitchFamily="18" charset="0"/>
                                            </a:rPr>
                                            <m:t>=</m:t>
                                          </m:r>
                                          <m:r>
                                            <a:rPr lang="en-US" sz="2800" b="1" i="1">
                                              <a:latin typeface="Cambria Math" panose="02040503050406030204" pitchFamily="18" charset="0"/>
                                            </a:rPr>
                                            <m:t>𝟎</m:t>
                                          </m:r>
                                        </m:e>
                                        <m:e>
                                          <m:sSup>
                                            <m:sSupPr>
                                              <m:ctrlPr>
                                                <a:rPr lang="en-US" sz="2800" b="1" i="1">
                                                  <a:latin typeface="Cambria Math"/>
                                                  <a:ea typeface="Times New Roman" panose="02020603050405020304" pitchFamily="18" charset="0"/>
                                                </a:rPr>
                                              </m:ctrlPr>
                                            </m:sSupPr>
                                            <m:e>
                                              <m:r>
                                                <a:rPr lang="en-US" sz="2800" b="1" i="1">
                                                  <a:latin typeface="Cambria Math" panose="02040503050406030204" pitchFamily="18" charset="0"/>
                                                  <a:ea typeface="Times New Roman" panose="02020603050405020304" pitchFamily="18" charset="0"/>
                                                </a:rPr>
                                                <m:t>𝒙</m:t>
                                              </m:r>
                                            </m:e>
                                            <m:sup>
                                              <m:r>
                                                <a:rPr lang="en-US" sz="2800" b="1" i="1">
                                                  <a:latin typeface="Cambria Math" panose="02040503050406030204" pitchFamily="18" charset="0"/>
                                                  <a:ea typeface="Times New Roman" panose="02020603050405020304" pitchFamily="18" charset="0"/>
                                                </a:rPr>
                                                <m:t>𝟐</m:t>
                                              </m:r>
                                            </m:sup>
                                          </m:sSup>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𝟔</m:t>
                                          </m:r>
                                        </m:e>
                                      </m:eqArr>
                                    </m:e>
                                  </m:d>
                                </m:e>
                                <m:sup>
                                  <m:r>
                                    <a:rPr lang="en-US" sz="2800" b="1" i="1">
                                      <a:latin typeface="Cambria Math" panose="02040503050406030204" pitchFamily="18" charset="0"/>
                                    </a:rPr>
                                    <m:t>𝟑</m:t>
                                  </m:r>
                                </m:sup>
                              </m:sSup>
                            </m:e>
                          </m:eqArr>
                        </m:e>
                      </m:d>
                      <m:r>
                        <a:rPr lang="en-US" sz="2800" b="1">
                          <a:latin typeface="Cambria Math" panose="02040503050406030204" pitchFamily="18" charset="0"/>
                        </a:rPr>
                        <m:t>⇔</m:t>
                      </m:r>
                      <m:d>
                        <m:dPr>
                          <m:begChr m:val="["/>
                          <m:endChr m:val=""/>
                          <m:ctrlPr>
                            <a:rPr lang="en-US" sz="2800" b="1" i="1">
                              <a:latin typeface="Cambria Math"/>
                            </a:rPr>
                          </m:ctrlPr>
                        </m:dPr>
                        <m:e>
                          <m:eqArr>
                            <m:eqArrPr>
                              <m:ctrlPr>
                                <a:rPr lang="en-US" sz="2800" b="1" i="1">
                                  <a:latin typeface="Cambria Math"/>
                                </a:rPr>
                              </m:ctrlPr>
                            </m:eqArrPr>
                            <m:e>
                              <m:r>
                                <a:rPr lang="en-US" sz="2800" b="1">
                                  <a:latin typeface="Cambria Math" panose="02040503050406030204" pitchFamily="18" charset="0"/>
                                </a:rPr>
                                <m:t>&amp;</m:t>
                              </m:r>
                              <m:d>
                                <m:dPr>
                                  <m:begChr m:val="{"/>
                                  <m:endChr m:val=""/>
                                  <m:ctrlPr>
                                    <a:rPr lang="en-US" sz="2800" b="1" i="1">
                                      <a:latin typeface="Cambria Math"/>
                                    </a:rPr>
                                  </m:ctrlPr>
                                </m:dPr>
                                <m:e>
                                  <m:eqArr>
                                    <m:eqArrPr>
                                      <m:ctrlPr>
                                        <a:rPr lang="en-US" sz="2800" b="1" i="1">
                                          <a:latin typeface="Cambria Math"/>
                                        </a:rPr>
                                      </m:ctrlPr>
                                    </m:eqArrPr>
                                    <m:e>
                                      <m:r>
                                        <a:rPr lang="en-US" sz="2800" b="1" i="1">
                                          <a:latin typeface="Cambria Math" panose="02040503050406030204" pitchFamily="18" charset="0"/>
                                        </a:rPr>
                                        <m:t>𝒙</m:t>
                                      </m:r>
                                      <m:r>
                                        <a:rPr lang="en-US" sz="2800" b="1" i="1">
                                          <a:latin typeface="Cambria Math" panose="02040503050406030204" pitchFamily="18" charset="0"/>
                                        </a:rPr>
                                        <m:t>=</m:t>
                                      </m:r>
                                      <m:r>
                                        <a:rPr lang="en-US" sz="2800" b="1" i="1">
                                          <a:latin typeface="Cambria Math" panose="02040503050406030204" pitchFamily="18" charset="0"/>
                                        </a:rPr>
                                        <m:t>𝟎</m:t>
                                      </m:r>
                                    </m:e>
                                    <m:e>
                                      <m:r>
                                        <a:rPr lang="en-US" sz="2800" b="1" i="1">
                                          <a:latin typeface="Cambria Math" panose="02040503050406030204" pitchFamily="18" charset="0"/>
                                        </a:rPr>
                                        <m:t>𝒎</m:t>
                                      </m:r>
                                      <m:r>
                                        <a:rPr lang="en-US" sz="2800" b="1">
                                          <a:latin typeface="Cambria Math" panose="02040503050406030204" pitchFamily="18" charset="0"/>
                                        </a:rPr>
                                        <m:t>=</m:t>
                                      </m:r>
                                      <m:r>
                                        <a:rPr lang="en-US" sz="2800" b="1">
                                          <a:latin typeface="Cambria Math" panose="02040503050406030204" pitchFamily="18" charset="0"/>
                                        </a:rPr>
                                        <m:t>𝟒</m:t>
                                      </m:r>
                                    </m:e>
                                  </m:eqArr>
                                </m:e>
                              </m:d>
                            </m:e>
                            <m:e>
                              <m:r>
                                <a:rPr lang="en-US" sz="2800" b="1">
                                  <a:latin typeface="Cambria Math" panose="02040503050406030204" pitchFamily="18" charset="0"/>
                                </a:rPr>
                                <m:t>&amp;</m:t>
                              </m:r>
                              <m:d>
                                <m:dPr>
                                  <m:begChr m:val="{"/>
                                  <m:endChr m:val=""/>
                                  <m:ctrlPr>
                                    <a:rPr lang="en-US" sz="2800" b="1" i="1">
                                      <a:latin typeface="Cambria Math"/>
                                    </a:rPr>
                                  </m:ctrlPr>
                                </m:dPr>
                                <m:e>
                                  <m:eqArr>
                                    <m:eqArrPr>
                                      <m:ctrlPr>
                                        <a:rPr lang="en-US" sz="2800" b="1" i="1">
                                          <a:latin typeface="Cambria Math"/>
                                        </a:rPr>
                                      </m:ctrlPr>
                                    </m:eqArrPr>
                                    <m:e>
                                      <m:sSup>
                                        <m:sSupPr>
                                          <m:ctrlPr>
                                            <a:rPr lang="en-US" sz="2800" b="1" i="1">
                                              <a:latin typeface="Cambria Math"/>
                                              <a:ea typeface="Times New Roman" panose="02020603050405020304" pitchFamily="18" charset="0"/>
                                            </a:rPr>
                                          </m:ctrlPr>
                                        </m:sSupPr>
                                        <m:e>
                                          <m:r>
                                            <a:rPr lang="en-US" sz="2800" b="1" i="1">
                                              <a:latin typeface="Cambria Math" panose="02040503050406030204" pitchFamily="18" charset="0"/>
                                              <a:ea typeface="Times New Roman" panose="02020603050405020304" pitchFamily="18" charset="0"/>
                                            </a:rPr>
                                            <m:t>𝒙</m:t>
                                          </m:r>
                                        </m:e>
                                        <m:sup>
                                          <m:r>
                                            <a:rPr lang="en-US" sz="2800" b="1" i="1">
                                              <a:latin typeface="Cambria Math" panose="02040503050406030204" pitchFamily="18" charset="0"/>
                                              <a:ea typeface="Times New Roman" panose="02020603050405020304" pitchFamily="18" charset="0"/>
                                            </a:rPr>
                                            <m:t>𝟐</m:t>
                                          </m:r>
                                        </m:sup>
                                      </m:sSup>
                                      <m:r>
                                        <a:rPr lang="en-US" sz="2800" i="1">
                                          <a:latin typeface="Cambria Math" panose="02040503050406030204" pitchFamily="18" charset="0"/>
                                          <a:ea typeface="Times New Roman" panose="02020603050405020304" pitchFamily="18" charset="0"/>
                                        </a:rPr>
                                        <m:t>=6</m:t>
                                      </m:r>
                                    </m:e>
                                    <m:e>
                                      <m:r>
                                        <a:rPr lang="en-US" sz="2800" b="1" i="1">
                                          <a:latin typeface="Cambria Math" panose="02040503050406030204" pitchFamily="18" charset="0"/>
                                        </a:rPr>
                                        <m:t>𝒎</m:t>
                                      </m:r>
                                      <m:r>
                                        <a:rPr lang="en-US" sz="2800" b="1">
                                          <a:latin typeface="Cambria Math" panose="02040503050406030204" pitchFamily="18" charset="0"/>
                                        </a:rPr>
                                        <m:t>=−</m:t>
                                      </m:r>
                                      <m:r>
                                        <a:rPr lang="en-US" sz="2800" b="1">
                                          <a:latin typeface="Cambria Math" panose="02040503050406030204" pitchFamily="18" charset="0"/>
                                        </a:rPr>
                                        <m:t>𝟓</m:t>
                                      </m:r>
                                    </m:e>
                                  </m:eqArr>
                                </m:e>
                              </m:d>
                            </m:e>
                          </m:eqArr>
                        </m:e>
                      </m:d>
                    </m:oMath>
                  </m:oMathPara>
                </a14:m>
                <a:endParaRPr lang="en-US" sz="2800" b="1" dirty="0">
                  <a:latin typeface="Times New Roman" panose="02020603050405020304" pitchFamily="18" charset="0"/>
                  <a:cs typeface="Times New Roman" panose="02020603050405020304" pitchFamily="18" charset="0"/>
                </a:endParaRPr>
              </a:p>
              <a:p>
                <a:endParaRPr lang="vi-VN" sz="3000" dirty="0"/>
              </a:p>
            </p:txBody>
          </p:sp>
        </mc:Choice>
        <mc:Fallback xmlns="">
          <p:sp>
            <p:nvSpPr>
              <p:cNvPr id="50" name="Rectangle 49"/>
              <p:cNvSpPr>
                <a:spLocks noRot="1" noChangeAspect="1" noMove="1" noResize="1" noEditPoints="1" noAdjustHandles="1" noChangeArrowheads="1" noChangeShapeType="1" noTextEdit="1"/>
              </p:cNvSpPr>
              <p:nvPr/>
            </p:nvSpPr>
            <p:spPr>
              <a:xfrm>
                <a:off x="407033" y="4610104"/>
                <a:ext cx="11569418" cy="2260545"/>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0111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left)">
                                      <p:cBhvr>
                                        <p:cTn id="27" dur="500"/>
                                        <p:tgtEl>
                                          <p:spTgt spid="6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wipe(left)">
                                      <p:cBhvr>
                                        <p:cTn id="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 grpId="0"/>
      <p:bldP spid="64" grpId="0" animBg="1"/>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22956" y="2786497"/>
            <a:ext cx="11862367" cy="3919103"/>
            <a:chOff x="184495" y="3636273"/>
            <a:chExt cx="12191207" cy="4623915"/>
          </a:xfrm>
        </p:grpSpPr>
        <p:sp>
          <p:nvSpPr>
            <p:cNvPr id="5" name="Rounded Rectangle 4"/>
            <p:cNvSpPr/>
            <p:nvPr/>
          </p:nvSpPr>
          <p:spPr>
            <a:xfrm>
              <a:off x="184495" y="3865218"/>
              <a:ext cx="12191207" cy="4394970"/>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 name="Group 5"/>
            <p:cNvGrpSpPr/>
            <p:nvPr/>
          </p:nvGrpSpPr>
          <p:grpSpPr>
            <a:xfrm>
              <a:off x="203200" y="3636273"/>
              <a:ext cx="2342698" cy="653629"/>
              <a:chOff x="1275608" y="6239450"/>
              <a:chExt cx="4592537" cy="1187613"/>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91120" cy="1187613"/>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8" y="-50420"/>
            <a:ext cx="11938265" cy="1458644"/>
            <a:chOff x="534987" y="1709628"/>
            <a:chExt cx="23340848" cy="2446405"/>
          </a:xfrm>
        </p:grpSpPr>
        <p:grpSp>
          <p:nvGrpSpPr>
            <p:cNvPr id="21" name="Group 20"/>
            <p:cNvGrpSpPr/>
            <p:nvPr/>
          </p:nvGrpSpPr>
          <p:grpSpPr>
            <a:xfrm>
              <a:off x="534987" y="1869705"/>
              <a:ext cx="23340848" cy="2286328"/>
              <a:chOff x="534987" y="1647866"/>
              <a:chExt cx="23340848" cy="2286328"/>
            </a:xfrm>
          </p:grpSpPr>
          <p:sp>
            <p:nvSpPr>
              <p:cNvPr id="25" name="Rounded Rectangle 24"/>
              <p:cNvSpPr/>
              <p:nvPr/>
            </p:nvSpPr>
            <p:spPr bwMode="auto">
              <a:xfrm>
                <a:off x="755649" y="1752841"/>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331718" y="1653394"/>
                  <a:ext cx="2683399"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a:solidFill>
                        <a:schemeClr val="bg1"/>
                      </a:solidFill>
                      <a:latin typeface="Tahoma" pitchFamily="34" charset="0"/>
                      <a:cs typeface="Tahoma" pitchFamily="34" charset="0"/>
                    </a:rPr>
                    <a:t>Câu 15</a:t>
                  </a:r>
                </a:p>
              </p:txBody>
            </p:sp>
          </p:grpSp>
        </p:grpSp>
        <mc:AlternateContent xmlns:mc="http://schemas.openxmlformats.org/markup-compatibility/2006" xmlns:a14="http://schemas.microsoft.com/office/drawing/2010/main">
          <mc:Choice Requires="a14">
            <p:sp>
              <p:nvSpPr>
                <p:cNvPr id="23" name="Rectangle 22"/>
                <p:cNvSpPr/>
                <p:nvPr/>
              </p:nvSpPr>
              <p:spPr>
                <a:xfrm>
                  <a:off x="3682434" y="1709628"/>
                  <a:ext cx="19980542" cy="23306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ctr" fontAlgn="base">
                    <a:buClr>
                      <a:srgbClr val="0000FF"/>
                    </a:buClr>
                    <a:tabLst>
                      <a:tab pos="629826" algn="l"/>
                    </a:tabLst>
                  </a:pP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Cho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1" i="1">
                          <a:latin typeface="Cambria Math" panose="02040503050406030204" pitchFamily="18" charset="0"/>
                          <a:ea typeface="Times New Roman" panose="02020603050405020304" pitchFamily="18" charset="0"/>
                        </a:rPr>
                        <m:t>𝒚</m:t>
                      </m:r>
                      <m:r>
                        <a:rPr lang="en-US" sz="3000" b="1" i="1">
                          <a:latin typeface="Cambria Math" panose="02040503050406030204" pitchFamily="18" charset="0"/>
                          <a:ea typeface="Times New Roman" panose="02020603050405020304" pitchFamily="18" charset="0"/>
                        </a:rPr>
                        <m:t>=</m:t>
                      </m:r>
                      <m:f>
                        <m:fPr>
                          <m:ctrlPr>
                            <a:rPr lang="en-US" sz="3000" b="1" i="1">
                              <a:latin typeface="Cambria Math"/>
                              <a:ea typeface="Times New Roman" panose="02020603050405020304" pitchFamily="18" charset="0"/>
                            </a:rPr>
                          </m:ctrlPr>
                        </m:fPr>
                        <m:num>
                          <m:sSup>
                            <m:sSupPr>
                              <m:ctrlPr>
                                <a:rPr lang="en-US" sz="3000" b="1" i="1">
                                  <a:latin typeface="Cambria Math"/>
                                  <a:ea typeface="Times New Roman" panose="02020603050405020304" pitchFamily="18" charset="0"/>
                                </a:rPr>
                              </m:ctrlPr>
                            </m:sSupPr>
                            <m:e>
                              <m:r>
                                <a:rPr lang="en-US" sz="3000" b="1" i="1">
                                  <a:latin typeface="Cambria Math" panose="02040503050406030204" pitchFamily="18" charset="0"/>
                                  <a:ea typeface="Times New Roman" panose="02020603050405020304" pitchFamily="18" charset="0"/>
                                </a:rPr>
                                <m:t>𝒙</m:t>
                              </m:r>
                            </m:e>
                            <m:sup>
                              <m:r>
                                <a:rPr lang="en-US" sz="3000" b="1" i="1">
                                  <a:latin typeface="Cambria Math" panose="02040503050406030204" pitchFamily="18" charset="0"/>
                                  <a:ea typeface="Times New Roman" panose="02020603050405020304" pitchFamily="18" charset="0"/>
                                </a:rPr>
                                <m:t>𝟒</m:t>
                              </m:r>
                            </m:sup>
                          </m:sSup>
                        </m:num>
                        <m:den>
                          <m:r>
                            <a:rPr lang="en-US" sz="3000" b="1" i="1">
                              <a:latin typeface="Cambria Math" panose="02040503050406030204" pitchFamily="18" charset="0"/>
                              <a:ea typeface="Times New Roman" panose="02020603050405020304" pitchFamily="18" charset="0"/>
                            </a:rPr>
                            <m:t>𝟒</m:t>
                          </m:r>
                        </m:den>
                      </m:f>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𝟐</m:t>
                      </m:r>
                      <m:sSup>
                        <m:sSupPr>
                          <m:ctrlPr>
                            <a:rPr lang="en-US" sz="3000" b="1" i="1">
                              <a:latin typeface="Cambria Math"/>
                              <a:ea typeface="Times New Roman" panose="02020603050405020304" pitchFamily="18" charset="0"/>
                            </a:rPr>
                          </m:ctrlPr>
                        </m:sSupPr>
                        <m:e>
                          <m:r>
                            <a:rPr lang="en-US" sz="3000" b="1" i="1">
                              <a:latin typeface="Cambria Math" panose="02040503050406030204" pitchFamily="18" charset="0"/>
                              <a:ea typeface="Times New Roman" panose="02020603050405020304" pitchFamily="18" charset="0"/>
                            </a:rPr>
                            <m:t>𝒙</m:t>
                          </m:r>
                        </m:e>
                        <m:sup>
                          <m:r>
                            <a:rPr lang="en-US" sz="3000" b="1" i="1">
                              <a:latin typeface="Cambria Math" panose="02040503050406030204" pitchFamily="18" charset="0"/>
                              <a:ea typeface="Times New Roman" panose="02020603050405020304" pitchFamily="18" charset="0"/>
                            </a:rPr>
                            <m:t>𝟐</m:t>
                          </m:r>
                        </m:sup>
                      </m:sSup>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𝟒</m:t>
                      </m:r>
                    </m:oMath>
                  </a14:m>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000" b="1" i="1">
                              <a:latin typeface="Cambria Math"/>
                              <a:ea typeface="Times New Roman" panose="02020603050405020304" pitchFamily="18" charset="0"/>
                            </a:rPr>
                          </m:ctrlPr>
                        </m:dPr>
                        <m:e>
                          <m:r>
                            <a:rPr lang="en-US" sz="3000" b="1" i="1">
                              <a:latin typeface="Cambria Math" panose="02040503050406030204" pitchFamily="18" charset="0"/>
                              <a:ea typeface="Times New Roman" panose="02020603050405020304" pitchFamily="18" charset="0"/>
                            </a:rPr>
                            <m:t>𝑪</m:t>
                          </m:r>
                        </m:e>
                      </m:d>
                    </m:oMath>
                  </a14:m>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tham</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1" i="1">
                          <a:latin typeface="Cambria Math" panose="02040503050406030204" pitchFamily="18" charset="0"/>
                          <a:ea typeface="Times New Roman" panose="02020603050405020304" pitchFamily="18" charset="0"/>
                        </a:rPr>
                        <m:t>𝒎</m:t>
                      </m:r>
                    </m:oMath>
                  </a14:m>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000" b="1" i="1">
                              <a:latin typeface="Cambria Math"/>
                              <a:ea typeface="Times New Roman" panose="02020603050405020304" pitchFamily="18" charset="0"/>
                            </a:rPr>
                          </m:ctrlPr>
                        </m:dPr>
                        <m:e>
                          <m:r>
                            <a:rPr lang="en-US" sz="3000" b="1" i="1">
                              <a:latin typeface="Cambria Math" panose="02040503050406030204" pitchFamily="18" charset="0"/>
                              <a:ea typeface="Times New Roman" panose="02020603050405020304" pitchFamily="18" charset="0"/>
                            </a:rPr>
                            <m:t>𝑪</m:t>
                          </m:r>
                        </m:e>
                      </m:d>
                    </m:oMath>
                  </a14:m>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parabol</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000" b="1" i="1">
                              <a:latin typeface="Cambria Math"/>
                              <a:ea typeface="Times New Roman" panose="02020603050405020304" pitchFamily="18" charset="0"/>
                            </a:rPr>
                          </m:ctrlPr>
                        </m:dPr>
                        <m:e>
                          <m:r>
                            <a:rPr lang="en-US" sz="3000" b="1" i="1">
                              <a:latin typeface="Cambria Math" panose="02040503050406030204" pitchFamily="18" charset="0"/>
                              <a:ea typeface="Times New Roman" panose="02020603050405020304" pitchFamily="18" charset="0"/>
                            </a:rPr>
                            <m:t>𝑷</m:t>
                          </m:r>
                        </m:e>
                      </m:d>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𝒚</m:t>
                      </m:r>
                      <m:r>
                        <a:rPr lang="en-US" sz="3000" b="1" i="1">
                          <a:latin typeface="Cambria Math" panose="02040503050406030204" pitchFamily="18" charset="0"/>
                          <a:ea typeface="Times New Roman" panose="02020603050405020304" pitchFamily="18" charset="0"/>
                        </a:rPr>
                        <m:t>=</m:t>
                      </m:r>
                      <m:sSup>
                        <m:sSupPr>
                          <m:ctrlPr>
                            <a:rPr lang="en-US" sz="3000" b="1" i="1">
                              <a:latin typeface="Cambria Math"/>
                              <a:ea typeface="Times New Roman" panose="02020603050405020304" pitchFamily="18" charset="0"/>
                            </a:rPr>
                          </m:ctrlPr>
                        </m:sSupPr>
                        <m:e>
                          <m:r>
                            <a:rPr lang="en-US" sz="3000" b="1" i="1">
                              <a:latin typeface="Cambria Math" panose="02040503050406030204" pitchFamily="18" charset="0"/>
                              <a:ea typeface="Times New Roman" panose="02020603050405020304" pitchFamily="18" charset="0"/>
                            </a:rPr>
                            <m:t>𝒙</m:t>
                          </m:r>
                        </m:e>
                        <m:sup>
                          <m:r>
                            <a:rPr lang="en-US" sz="3000" b="1" i="1">
                              <a:latin typeface="Cambria Math" panose="02040503050406030204" pitchFamily="18" charset="0"/>
                              <a:ea typeface="Times New Roman" panose="02020603050405020304" pitchFamily="18" charset="0"/>
                            </a:rPr>
                            <m:t>𝟐</m:t>
                          </m:r>
                        </m:sup>
                      </m:sSup>
                      <m:r>
                        <a:rPr lang="en-US" sz="3000" b="1" i="1">
                          <a:latin typeface="Cambria Math" panose="02040503050406030204" pitchFamily="18" charset="0"/>
                          <a:ea typeface="Times New Roman" panose="02020603050405020304" pitchFamily="18" charset="0"/>
                        </a:rPr>
                        <m:t>+</m:t>
                      </m:r>
                      <m:r>
                        <a:rPr lang="en-US" sz="3000" b="1" i="1">
                          <a:latin typeface="Cambria Math" panose="02040503050406030204" pitchFamily="18" charset="0"/>
                          <a:ea typeface="Times New Roman" panose="02020603050405020304" pitchFamily="18" charset="0"/>
                        </a:rPr>
                        <m:t>𝒎</m:t>
                      </m:r>
                    </m:oMath>
                  </a14:m>
                  <a:r>
                    <a:rPr lang="en-US" sz="3000"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latin typeface="+mj-lt"/>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682434" y="1709628"/>
                  <a:ext cx="19980542" cy="2330641"/>
                </a:xfrm>
                <a:prstGeom prst="rect">
                  <a:avLst/>
                </a:prstGeom>
                <a:blipFill rotWithShape="1">
                  <a:blip r:embed="rId3"/>
                  <a:stretch>
                    <a:fillRect b="-877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247182" y="1469131"/>
            <a:ext cx="11944819" cy="1172865"/>
            <a:chOff x="247181" y="1469131"/>
            <a:chExt cx="11944819" cy="1172865"/>
          </a:xfrm>
        </p:grpSpPr>
        <p:grpSp>
          <p:nvGrpSpPr>
            <p:cNvPr id="51" name="Group 50"/>
            <p:cNvGrpSpPr/>
            <p:nvPr/>
          </p:nvGrpSpPr>
          <p:grpSpPr>
            <a:xfrm>
              <a:off x="247181" y="1501342"/>
              <a:ext cx="3090381" cy="1101089"/>
              <a:chOff x="5537206" y="1557991"/>
              <a:chExt cx="3079904" cy="1023617"/>
            </a:xfrm>
          </p:grpSpPr>
          <p:sp>
            <p:nvSpPr>
              <p:cNvPr id="52" name="Rectangle 51"/>
              <p:cNvSpPr/>
              <p:nvPr/>
            </p:nvSpPr>
            <p:spPr>
              <a:xfrm>
                <a:off x="5827750" y="1557991"/>
                <a:ext cx="2789360" cy="1023617"/>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4" name="TextBox 53"/>
                  <p:cNvSpPr txBox="1"/>
                  <p:nvPr/>
                </p:nvSpPr>
                <p:spPr>
                  <a:xfrm>
                    <a:off x="6077104" y="1595481"/>
                    <a:ext cx="2353785" cy="944202"/>
                  </a:xfrm>
                  <a:prstGeom prst="rect">
                    <a:avLst/>
                  </a:prstGeom>
                  <a:noFill/>
                </p:spPr>
                <p:txBody>
                  <a:bodyPr wrap="square" rtlCol="0">
                    <a:spAutoFit/>
                  </a:bodyPr>
                  <a:lstStyle>
                    <a:defPPr>
                      <a:defRPr lang="vi-VN"/>
                    </a:defPPr>
                    <a:lvl1pPr>
                      <a:defRPr sz="3200" i="1">
                        <a:solidFill>
                          <a:schemeClr val="bg1"/>
                        </a:solidFill>
                      </a:defRPr>
                    </a:lvl1pPr>
                  </a:lstStyle>
                  <a:p>
                    <a:pPr>
                      <a:spcBef>
                        <a:spcPts val="1200"/>
                      </a:spcBef>
                    </a:pPr>
                    <a14:m>
                      <m:oMathPara xmlns:m="http://schemas.openxmlformats.org/officeDocument/2006/math">
                        <m:oMathParaPr>
                          <m:jc m:val="left"/>
                        </m:oMathParaPr>
                        <m:oMath xmlns:m="http://schemas.openxmlformats.org/officeDocument/2006/math">
                          <m:r>
                            <a:rPr lang="en-US" sz="3000" b="0" i="1" smtClean="0">
                              <a:latin typeface="Cambria Math"/>
                            </a:rPr>
                            <m:t>     </m:t>
                          </m:r>
                          <m:r>
                            <a:rPr lang="en-US" sz="3000">
                              <a:latin typeface="Cambria Math"/>
                            </a:rPr>
                            <m:t>𝑚</m:t>
                          </m:r>
                          <m:r>
                            <a:rPr lang="en-US" sz="3000">
                              <a:latin typeface="Cambria Math"/>
                            </a:rPr>
                            <m:t>=</m:t>
                          </m:r>
                          <m:r>
                            <a:rPr lang="en-US" sz="3000" b="0" i="1" smtClean="0">
                              <a:latin typeface="Cambria Math"/>
                            </a:rPr>
                            <m:t>12</m:t>
                          </m:r>
                          <m:r>
                            <a:rPr lang="en-US" sz="3000">
                              <a:latin typeface="Cambria Math"/>
                            </a:rPr>
                            <m:t>;</m:t>
                          </m:r>
                        </m:oMath>
                      </m:oMathPara>
                    </a14:m>
                    <a:endParaRPr lang="en-US" sz="3000" dirty="0">
                      <a:latin typeface="Cambria Math"/>
                    </a:endParaRPr>
                  </a:p>
                  <a:p>
                    <a:pPr>
                      <a:spcBef>
                        <a:spcPts val="1200"/>
                      </a:spcBef>
                    </a:pPr>
                    <a14:m>
                      <m:oMathPara xmlns:m="http://schemas.openxmlformats.org/officeDocument/2006/math">
                        <m:oMathParaPr>
                          <m:jc m:val="centerGroup"/>
                        </m:oMathParaPr>
                        <m:oMath xmlns:m="http://schemas.openxmlformats.org/officeDocument/2006/math">
                          <m:r>
                            <a:rPr lang="en-US" sz="3000">
                              <a:latin typeface="Cambria Math"/>
                            </a:rPr>
                            <m:t>𝑚</m:t>
                          </m:r>
                          <m:r>
                            <a:rPr lang="en-US" sz="3000">
                              <a:latin typeface="Cambria Math"/>
                            </a:rPr>
                            <m:t>=−5</m:t>
                          </m:r>
                          <m:r>
                            <m:rPr>
                              <m:nor/>
                            </m:rPr>
                            <a:rPr lang="vi-VN" sz="3000" dirty="0"/>
                            <m:t>.</m:t>
                          </m:r>
                        </m:oMath>
                      </m:oMathPara>
                    </a14:m>
                    <a:endParaRPr lang="vi-VN" sz="3000" dirty="0"/>
                  </a:p>
                </p:txBody>
              </p:sp>
            </mc:Choice>
            <mc:Fallback xmlns="">
              <p:sp>
                <p:nvSpPr>
                  <p:cNvPr id="54" name="TextBox 53"/>
                  <p:cNvSpPr txBox="1">
                    <a:spLocks noRot="1" noChangeAspect="1" noMove="1" noResize="1" noEditPoints="1" noAdjustHandles="1" noChangeArrowheads="1" noChangeShapeType="1" noTextEdit="1"/>
                  </p:cNvSpPr>
                  <p:nvPr/>
                </p:nvSpPr>
                <p:spPr>
                  <a:xfrm>
                    <a:off x="6077104" y="1595481"/>
                    <a:ext cx="2353785" cy="944202"/>
                  </a:xfrm>
                  <a:prstGeom prst="rect">
                    <a:avLst/>
                  </a:prstGeom>
                  <a:blipFill rotWithShape="1">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3" y="1469131"/>
              <a:ext cx="3164764" cy="1169554"/>
              <a:chOff x="5537206" y="1528041"/>
              <a:chExt cx="3154034" cy="1087262"/>
            </a:xfrm>
          </p:grpSpPr>
          <p:sp>
            <p:nvSpPr>
              <p:cNvPr id="56" name="Rectangle 55"/>
              <p:cNvSpPr/>
              <p:nvPr/>
            </p:nvSpPr>
            <p:spPr>
              <a:xfrm>
                <a:off x="5827750" y="1557992"/>
                <a:ext cx="2789360" cy="1023611"/>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8" name="TextBox 57"/>
                  <p:cNvSpPr txBox="1"/>
                  <p:nvPr/>
                </p:nvSpPr>
                <p:spPr>
                  <a:xfrm>
                    <a:off x="6272404" y="1528041"/>
                    <a:ext cx="2418836" cy="1087262"/>
                  </a:xfrm>
                  <a:prstGeom prst="rect">
                    <a:avLst/>
                  </a:prstGeom>
                  <a:noFill/>
                </p:spPr>
                <p:txBody>
                  <a:bodyPr wrap="square" rtlCol="0">
                    <a:spAutoFit/>
                  </a:bodyPr>
                  <a:lstStyle>
                    <a:defPPr>
                      <a:defRPr lang="vi-VN"/>
                    </a:defPPr>
                    <a:lvl1pPr>
                      <a:defRPr sz="3200" i="1">
                        <a:solidFill>
                          <a:schemeClr val="bg1"/>
                        </a:solidFill>
                      </a:defRPr>
                    </a:lvl1pPr>
                  </a:lstStyle>
                  <a:p>
                    <a:pPr>
                      <a:spcBef>
                        <a:spcPts val="1200"/>
                      </a:spcBef>
                    </a:pPr>
                    <a14:m>
                      <m:oMathPara xmlns:m="http://schemas.openxmlformats.org/officeDocument/2006/math">
                        <m:oMathParaPr>
                          <m:jc m:val="left"/>
                        </m:oMathParaPr>
                        <m:oMath xmlns:m="http://schemas.openxmlformats.org/officeDocument/2006/math">
                          <m:r>
                            <a:rPr lang="en-US" sz="3000">
                              <a:latin typeface="Cambria Math"/>
                            </a:rPr>
                            <m:t>𝑚</m:t>
                          </m:r>
                          <m:r>
                            <a:rPr lang="en-US" sz="3000">
                              <a:latin typeface="Cambria Math"/>
                            </a:rPr>
                            <m:t>=4;</m:t>
                          </m:r>
                        </m:oMath>
                      </m:oMathPara>
                    </a14:m>
                    <a:endParaRPr lang="en-US" sz="3000" dirty="0">
                      <a:latin typeface="Cambria Math"/>
                    </a:endParaRPr>
                  </a:p>
                  <a:p>
                    <a:pPr>
                      <a:spcBef>
                        <a:spcPts val="1200"/>
                      </a:spcBef>
                    </a:pPr>
                    <a14:m>
                      <m:oMath xmlns:m="http://schemas.openxmlformats.org/officeDocument/2006/math">
                        <m:r>
                          <a:rPr lang="en-US" sz="3000">
                            <a:latin typeface="Cambria Math"/>
                          </a:rPr>
                          <m:t>𝑚</m:t>
                        </m:r>
                        <m:r>
                          <a:rPr lang="en-US" sz="3000">
                            <a:latin typeface="Cambria Math"/>
                          </a:rPr>
                          <m:t>=</m:t>
                        </m:r>
                      </m:oMath>
                    </a14:m>
                    <a:r>
                      <a:rPr lang="en-US" sz="3000" dirty="0" smtClean="0"/>
                      <a:t>20</a:t>
                    </a:r>
                    <a:r>
                      <a:rPr lang="vi-VN" sz="3000" dirty="0" smtClean="0"/>
                      <a:t>.</a:t>
                    </a:r>
                    <a:endParaRPr lang="vi-VN" sz="3000" dirty="0"/>
                  </a:p>
                </p:txBody>
              </p:sp>
            </mc:Choice>
            <mc:Fallback xmlns="">
              <p:sp>
                <p:nvSpPr>
                  <p:cNvPr id="58" name="TextBox 57"/>
                  <p:cNvSpPr txBox="1">
                    <a:spLocks noRot="1" noChangeAspect="1" noMove="1" noResize="1" noEditPoints="1" noAdjustHandles="1" noChangeArrowheads="1" noChangeShapeType="1" noTextEdit="1"/>
                  </p:cNvSpPr>
                  <p:nvPr/>
                </p:nvSpPr>
                <p:spPr>
                  <a:xfrm>
                    <a:off x="6272404" y="1528041"/>
                    <a:ext cx="2418836" cy="1087262"/>
                  </a:xfrm>
                  <a:prstGeom prst="rect">
                    <a:avLst/>
                  </a:prstGeom>
                  <a:blipFill rotWithShape="1">
                    <a:blip r:embed="rId5"/>
                    <a:stretch>
                      <a:fillRect b="-15625"/>
                    </a:stretch>
                  </a:blipFill>
                </p:spPr>
                <p:txBody>
                  <a:bodyPr/>
                  <a:lstStyle/>
                  <a:p>
                    <a:r>
                      <a:rPr lang="en-US">
                        <a:noFill/>
                      </a:rPr>
                      <a:t> </a:t>
                    </a:r>
                  </a:p>
                </p:txBody>
              </p:sp>
            </mc:Fallback>
          </mc:AlternateContent>
        </p:grpSp>
        <p:grpSp>
          <p:nvGrpSpPr>
            <p:cNvPr id="4" name="Group 3"/>
            <p:cNvGrpSpPr/>
            <p:nvPr/>
          </p:nvGrpSpPr>
          <p:grpSpPr>
            <a:xfrm>
              <a:off x="6079021" y="1501343"/>
              <a:ext cx="3090381" cy="1101085"/>
              <a:chOff x="5537206" y="1557992"/>
              <a:chExt cx="3079904" cy="1023612"/>
            </a:xfrm>
          </p:grpSpPr>
          <p:sp>
            <p:nvSpPr>
              <p:cNvPr id="46" name="Rectangle 45"/>
              <p:cNvSpPr/>
              <p:nvPr/>
            </p:nvSpPr>
            <p:spPr>
              <a:xfrm>
                <a:off x="5827750" y="1557992"/>
                <a:ext cx="2789360" cy="1023612"/>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48" name="TextBox 47"/>
                  <p:cNvSpPr txBox="1"/>
                  <p:nvPr/>
                </p:nvSpPr>
                <p:spPr>
                  <a:xfrm>
                    <a:off x="6033851" y="1598674"/>
                    <a:ext cx="2449598" cy="944200"/>
                  </a:xfrm>
                  <a:prstGeom prst="rect">
                    <a:avLst/>
                  </a:prstGeom>
                  <a:noFill/>
                </p:spPr>
                <p:txBody>
                  <a:bodyPr wrap="square" rtlCol="0">
                    <a:spAutoFit/>
                  </a:bodyPr>
                  <a:lstStyle>
                    <a:defPPr>
                      <a:defRPr lang="vi-VN"/>
                    </a:defPPr>
                    <a:lvl1pPr>
                      <a:defRPr sz="3200" i="1">
                        <a:solidFill>
                          <a:schemeClr val="bg1"/>
                        </a:solidFill>
                      </a:defRPr>
                    </a:lvl1pPr>
                  </a:lstStyle>
                  <a:p>
                    <a:pPr>
                      <a:spcBef>
                        <a:spcPts val="1200"/>
                      </a:spcBef>
                    </a:pPr>
                    <a14:m>
                      <m:oMathPara xmlns:m="http://schemas.openxmlformats.org/officeDocument/2006/math">
                        <m:oMathParaPr>
                          <m:jc m:val="left"/>
                        </m:oMathParaPr>
                        <m:oMath xmlns:m="http://schemas.openxmlformats.org/officeDocument/2006/math">
                          <m:r>
                            <a:rPr lang="en-US" sz="3000" b="0" i="1" smtClean="0">
                              <a:latin typeface="Cambria Math"/>
                            </a:rPr>
                            <m:t>     </m:t>
                          </m:r>
                          <m:r>
                            <a:rPr lang="en-US" sz="3000">
                              <a:latin typeface="Cambria Math"/>
                            </a:rPr>
                            <m:t>𝑚</m:t>
                          </m:r>
                          <m:r>
                            <a:rPr lang="en-US" sz="3000">
                              <a:latin typeface="Cambria Math"/>
                            </a:rPr>
                            <m:t>=4;</m:t>
                          </m:r>
                        </m:oMath>
                      </m:oMathPara>
                    </a14:m>
                    <a:endParaRPr lang="en-US" sz="3000" dirty="0">
                      <a:latin typeface="Cambria Math"/>
                    </a:endParaRPr>
                  </a:p>
                  <a:p>
                    <a:pPr>
                      <a:spcBef>
                        <a:spcPts val="1200"/>
                      </a:spcBef>
                    </a:pPr>
                    <a14:m>
                      <m:oMathPara xmlns:m="http://schemas.openxmlformats.org/officeDocument/2006/math">
                        <m:oMathParaPr>
                          <m:jc m:val="centerGroup"/>
                        </m:oMathParaPr>
                        <m:oMath xmlns:m="http://schemas.openxmlformats.org/officeDocument/2006/math">
                          <m:r>
                            <a:rPr lang="en-US" sz="3000">
                              <a:latin typeface="Cambria Math"/>
                            </a:rPr>
                            <m:t>𝑚</m:t>
                          </m:r>
                          <m:r>
                            <a:rPr lang="en-US" sz="3000">
                              <a:latin typeface="Cambria Math"/>
                            </a:rPr>
                            <m:t>=</m:t>
                          </m:r>
                          <m:r>
                            <m:rPr>
                              <m:nor/>
                            </m:rPr>
                            <a:rPr lang="en-US" sz="3000" b="0" i="1" smtClean="0">
                              <a:latin typeface="Cambria Math"/>
                            </a:rPr>
                            <m:t>−20</m:t>
                          </m:r>
                          <m:r>
                            <m:rPr>
                              <m:nor/>
                            </m:rPr>
                            <a:rPr lang="vi-VN" sz="3000" dirty="0"/>
                            <m:t>.</m:t>
                          </m:r>
                        </m:oMath>
                      </m:oMathPara>
                    </a14:m>
                    <a:endParaRPr lang="vi-VN" sz="30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033851" y="1598674"/>
                    <a:ext cx="2449598" cy="944200"/>
                  </a:xfrm>
                  <a:prstGeom prst="rect">
                    <a:avLst/>
                  </a:prstGeom>
                  <a:blipFill rotWithShape="1">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2" y="1472441"/>
              <a:ext cx="3197058" cy="1169555"/>
              <a:chOff x="5537206" y="1531118"/>
              <a:chExt cx="3186219" cy="1087262"/>
            </a:xfrm>
          </p:grpSpPr>
          <p:sp>
            <p:nvSpPr>
              <p:cNvPr id="60" name="Rectangle 59"/>
              <p:cNvSpPr/>
              <p:nvPr/>
            </p:nvSpPr>
            <p:spPr>
              <a:xfrm>
                <a:off x="5827750" y="1557992"/>
                <a:ext cx="2789360" cy="1023611"/>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2" name="TextBox 61"/>
                  <p:cNvSpPr txBox="1"/>
                  <p:nvPr/>
                </p:nvSpPr>
                <p:spPr>
                  <a:xfrm>
                    <a:off x="6331262" y="1531118"/>
                    <a:ext cx="2392163" cy="1087262"/>
                  </a:xfrm>
                  <a:prstGeom prst="rect">
                    <a:avLst/>
                  </a:prstGeom>
                  <a:noFill/>
                </p:spPr>
                <p:txBody>
                  <a:bodyPr wrap="square" rtlCol="0">
                    <a:spAutoFit/>
                  </a:bodyPr>
                  <a:lstStyle>
                    <a:defPPr>
                      <a:defRPr lang="vi-VN"/>
                    </a:defPPr>
                    <a:lvl1pPr>
                      <a:defRPr sz="3200" i="1">
                        <a:solidFill>
                          <a:schemeClr val="bg1"/>
                        </a:solidFill>
                      </a:defRPr>
                    </a:lvl1pPr>
                  </a:lstStyle>
                  <a:p>
                    <a:pPr>
                      <a:spcBef>
                        <a:spcPts val="1200"/>
                      </a:spcBef>
                    </a:pPr>
                    <a14:m>
                      <m:oMathPara xmlns:m="http://schemas.openxmlformats.org/officeDocument/2006/math">
                        <m:oMathParaPr>
                          <m:jc m:val="left"/>
                        </m:oMathParaPr>
                        <m:oMath xmlns:m="http://schemas.openxmlformats.org/officeDocument/2006/math">
                          <m:r>
                            <a:rPr lang="en-US" sz="3000" b="0" i="1" smtClean="0">
                              <a:latin typeface="Cambria Math"/>
                            </a:rPr>
                            <m:t>𝑚</m:t>
                          </m:r>
                          <m:r>
                            <a:rPr lang="en-US" sz="3000" b="0" i="1" smtClean="0">
                              <a:latin typeface="Cambria Math"/>
                            </a:rPr>
                            <m:t>=4;</m:t>
                          </m:r>
                        </m:oMath>
                      </m:oMathPara>
                    </a14:m>
                    <a:endParaRPr lang="en-US" sz="3000" b="0" i="1" dirty="0" smtClean="0">
                      <a:latin typeface="Cambria Math"/>
                    </a:endParaRPr>
                  </a:p>
                  <a:p>
                    <a:pPr>
                      <a:spcBef>
                        <a:spcPts val="1200"/>
                      </a:spcBef>
                    </a:pPr>
                    <a14:m>
                      <m:oMath xmlns:m="http://schemas.openxmlformats.org/officeDocument/2006/math">
                        <m:r>
                          <a:rPr lang="en-US" sz="3000" b="0" i="1" smtClean="0">
                            <a:latin typeface="Cambria Math"/>
                          </a:rPr>
                          <m:t>𝑚</m:t>
                        </m:r>
                        <m:r>
                          <a:rPr lang="en-US" sz="3000" b="0" i="1" smtClean="0">
                            <a:latin typeface="Cambria Math"/>
                          </a:rPr>
                          <m:t>=−5</m:t>
                        </m:r>
                      </m:oMath>
                    </a14:m>
                    <a:r>
                      <a:rPr lang="vi-VN" sz="3000" dirty="0"/>
                      <a:t>.</a:t>
                    </a:r>
                  </a:p>
                </p:txBody>
              </p:sp>
            </mc:Choice>
            <mc:Fallback xmlns="">
              <p:sp>
                <p:nvSpPr>
                  <p:cNvPr id="62" name="TextBox 61"/>
                  <p:cNvSpPr txBox="1">
                    <a:spLocks noRot="1" noChangeAspect="1" noMove="1" noResize="1" noEditPoints="1" noAdjustHandles="1" noChangeArrowheads="1" noChangeShapeType="1" noTextEdit="1"/>
                  </p:cNvSpPr>
                  <p:nvPr/>
                </p:nvSpPr>
                <p:spPr>
                  <a:xfrm>
                    <a:off x="6331262" y="1531118"/>
                    <a:ext cx="2392163" cy="1087262"/>
                  </a:xfrm>
                  <a:prstGeom prst="rect">
                    <a:avLst/>
                  </a:prstGeom>
                  <a:blipFill rotWithShape="1">
                    <a:blip r:embed="rId7"/>
                    <a:stretch>
                      <a:fillRect b="-15707"/>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64" name="Oval 63"/>
          <p:cNvSpPr/>
          <p:nvPr/>
        </p:nvSpPr>
        <p:spPr>
          <a:xfrm>
            <a:off x="8991223" y="1752600"/>
            <a:ext cx="546116" cy="538129"/>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en-US" sz="3200" b="1" dirty="0">
                <a:latin typeface="Tahoma" pitchFamily="34" charset="0"/>
                <a:ea typeface="Tahoma" pitchFamily="34" charset="0"/>
                <a:cs typeface="Tahoma" pitchFamily="34" charset="0"/>
              </a:rPr>
              <a:t>D</a:t>
            </a:r>
            <a:endParaRPr lang="en-US" sz="3200" dirty="0"/>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3134" y="3323412"/>
            <a:ext cx="3335337" cy="3293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48"/>
          <p:cNvPicPr>
            <a:picLocks noChangeAspect="1"/>
          </p:cNvPicPr>
          <p:nvPr/>
        </p:nvPicPr>
        <p:blipFill>
          <a:blip r:embed="rId9"/>
          <a:stretch>
            <a:fillRect/>
          </a:stretch>
        </p:blipFill>
        <p:spPr>
          <a:xfrm>
            <a:off x="6672975" y="3234087"/>
            <a:ext cx="3248478" cy="3332450"/>
          </a:xfrm>
          <a:prstGeom prst="rect">
            <a:avLst/>
          </a:prstGeom>
        </p:spPr>
      </p:pic>
    </p:spTree>
    <p:extLst>
      <p:ext uri="{BB962C8B-B14F-4D97-AF65-F5344CB8AC3E}">
        <p14:creationId xmlns:p14="http://schemas.microsoft.com/office/powerpoint/2010/main" val="36071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wipe(left)">
                                      <p:cBhvr>
                                        <p:cTn id="20" dur="500"/>
                                        <p:tgtEl>
                                          <p:spTgt spid="6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hlinkClick r:id="rId2" action="ppaction://hlinksldjump"/>
            <a:extLst>
              <a:ext uri="{FF2B5EF4-FFF2-40B4-BE49-F238E27FC236}">
                <a16:creationId xmlns:a16="http://schemas.microsoft.com/office/drawing/2014/main" xmlns="" id="{7E0795DD-8B0B-4375-8115-7BE3D3964F2B}"/>
              </a:ext>
            </a:extLst>
          </p:cNvPr>
          <p:cNvSpPr txBox="1"/>
          <p:nvPr/>
        </p:nvSpPr>
        <p:spPr>
          <a:xfrm>
            <a:off x="9190038"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10</a:t>
            </a:r>
            <a:endParaRPr lang="en-US" sz="3200" dirty="0">
              <a:latin typeface="Times New Roman" pitchFamily="18" charset="0"/>
              <a:cs typeface="Times New Roman" pitchFamily="18" charset="0"/>
            </a:endParaRPr>
          </a:p>
        </p:txBody>
      </p:sp>
      <p:sp>
        <p:nvSpPr>
          <p:cNvPr id="4"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304335" y="7885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thấp</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20" name="TextBox 19">
            <a:hlinkClick r:id="rId3" action="ppaction://hlinksldjump"/>
            <a:extLst>
              <a:ext uri="{FF2B5EF4-FFF2-40B4-BE49-F238E27FC236}">
                <a16:creationId xmlns:a16="http://schemas.microsoft.com/office/drawing/2014/main" xmlns="" id="{33E0B09E-1316-4544-8A9E-E2A7D5A33271}"/>
              </a:ext>
            </a:extLst>
          </p:cNvPr>
          <p:cNvSpPr txBox="1"/>
          <p:nvPr/>
        </p:nvSpPr>
        <p:spPr>
          <a:xfrm>
            <a:off x="318135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12</a:t>
            </a:r>
            <a:endParaRPr lang="en-US" sz="3200" dirty="0">
              <a:latin typeface="Times New Roman" pitchFamily="18" charset="0"/>
              <a:cs typeface="Times New Roman" pitchFamily="18" charset="0"/>
            </a:endParaRPr>
          </a:p>
        </p:txBody>
      </p:sp>
      <p:sp>
        <p:nvSpPr>
          <p:cNvPr id="21" name="TextBox 20">
            <a:hlinkClick r:id="rId3" action="ppaction://hlinksldjump"/>
            <a:extLst>
              <a:ext uri="{FF2B5EF4-FFF2-40B4-BE49-F238E27FC236}">
                <a16:creationId xmlns:a16="http://schemas.microsoft.com/office/drawing/2014/main" xmlns="" id="{E2F6554B-AA50-44B2-B08E-F52F90684437}"/>
              </a:ext>
            </a:extLst>
          </p:cNvPr>
          <p:cNvSpPr txBox="1"/>
          <p:nvPr/>
        </p:nvSpPr>
        <p:spPr>
          <a:xfrm>
            <a:off x="5219700" y="449579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13</a:t>
            </a:r>
            <a:endParaRPr lang="en-US" sz="3200" dirty="0">
              <a:latin typeface="Times New Roman" pitchFamily="18" charset="0"/>
              <a:cs typeface="Times New Roman" pitchFamily="18" charset="0"/>
            </a:endParaRPr>
          </a:p>
        </p:txBody>
      </p:sp>
      <p:sp>
        <p:nvSpPr>
          <p:cNvPr id="22" name="TextBox 21">
            <a:hlinkClick r:id="rId4" action="ppaction://hlinksldjump"/>
            <a:extLst>
              <a:ext uri="{FF2B5EF4-FFF2-40B4-BE49-F238E27FC236}">
                <a16:creationId xmlns:a16="http://schemas.microsoft.com/office/drawing/2014/main" xmlns="" id="{DC4BF410-8D3D-45DE-84D0-491BCAD6B787}"/>
              </a:ext>
            </a:extLst>
          </p:cNvPr>
          <p:cNvSpPr txBox="1"/>
          <p:nvPr/>
        </p:nvSpPr>
        <p:spPr>
          <a:xfrm>
            <a:off x="716280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14</a:t>
            </a:r>
            <a:endParaRPr lang="en-US" sz="3200" dirty="0">
              <a:latin typeface="Times New Roman" pitchFamily="18" charset="0"/>
              <a:cs typeface="Times New Roman" pitchFamily="18" charset="0"/>
            </a:endParaRPr>
          </a:p>
        </p:txBody>
      </p:sp>
      <p:sp>
        <p:nvSpPr>
          <p:cNvPr id="23" name="TextBox 22">
            <a:hlinkClick r:id="rId5" action="ppaction://hlinksldjump"/>
            <a:extLst>
              <a:ext uri="{FF2B5EF4-FFF2-40B4-BE49-F238E27FC236}">
                <a16:creationId xmlns:a16="http://schemas.microsoft.com/office/drawing/2014/main" xmlns="" id="{6791AD9B-4484-4E33-9F43-E383441B4775}"/>
              </a:ext>
            </a:extLst>
          </p:cNvPr>
          <p:cNvSpPr txBox="1"/>
          <p:nvPr/>
        </p:nvSpPr>
        <p:spPr>
          <a:xfrm>
            <a:off x="9256713"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15</a:t>
            </a:r>
            <a:endParaRPr lang="en-US" sz="3200" dirty="0">
              <a:latin typeface="Times New Roman" pitchFamily="18" charset="0"/>
              <a:cs typeface="Times New Roman" pitchFamily="18" charset="0"/>
            </a:endParaRPr>
          </a:p>
        </p:txBody>
      </p:sp>
      <p:sp>
        <p:nvSpPr>
          <p:cNvPr id="24" name="TextBox 23">
            <a:hlinkClick r:id="rId6" action="ppaction://hlinksldjump"/>
            <a:extLst>
              <a:ext uri="{FF2B5EF4-FFF2-40B4-BE49-F238E27FC236}">
                <a16:creationId xmlns:a16="http://schemas.microsoft.com/office/drawing/2014/main" xmlns="" id="{D369527D-B458-4701-803E-7B7683AD437B}"/>
              </a:ext>
            </a:extLst>
          </p:cNvPr>
          <p:cNvSpPr txBox="1"/>
          <p:nvPr/>
        </p:nvSpPr>
        <p:spPr>
          <a:xfrm>
            <a:off x="3181350" y="350606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7</a:t>
            </a:r>
            <a:endParaRPr lang="en-US" sz="3200" dirty="0">
              <a:latin typeface="Times New Roman" pitchFamily="18" charset="0"/>
              <a:cs typeface="Times New Roman" pitchFamily="18" charset="0"/>
            </a:endParaRPr>
          </a:p>
        </p:txBody>
      </p:sp>
      <p:sp>
        <p:nvSpPr>
          <p:cNvPr id="25" name="TextBox 24">
            <a:hlinkClick r:id="rId7" action="ppaction://hlinksldjump"/>
            <a:extLst>
              <a:ext uri="{FF2B5EF4-FFF2-40B4-BE49-F238E27FC236}">
                <a16:creationId xmlns:a16="http://schemas.microsoft.com/office/drawing/2014/main" xmlns="" id="{2AD7AB7B-6F53-4847-BC13-76796FAEC5F8}"/>
              </a:ext>
            </a:extLst>
          </p:cNvPr>
          <p:cNvSpPr txBox="1"/>
          <p:nvPr/>
        </p:nvSpPr>
        <p:spPr>
          <a:xfrm>
            <a:off x="5219699" y="350606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8</a:t>
            </a:r>
            <a:endParaRPr lang="en-US" sz="3200" dirty="0">
              <a:latin typeface="Times New Roman" pitchFamily="18" charset="0"/>
              <a:cs typeface="Times New Roman" pitchFamily="18" charset="0"/>
            </a:endParaRPr>
          </a:p>
        </p:txBody>
      </p:sp>
      <p:sp>
        <p:nvSpPr>
          <p:cNvPr id="26" name="TextBox 25">
            <a:hlinkClick r:id="rId8" action="ppaction://hlinksldjump"/>
            <a:extLst>
              <a:ext uri="{FF2B5EF4-FFF2-40B4-BE49-F238E27FC236}">
                <a16:creationId xmlns:a16="http://schemas.microsoft.com/office/drawing/2014/main" xmlns="" id="{93BFC503-ED44-4BC2-8E3E-B238B93AD157}"/>
              </a:ext>
            </a:extLst>
          </p:cNvPr>
          <p:cNvSpPr txBox="1"/>
          <p:nvPr/>
        </p:nvSpPr>
        <p:spPr>
          <a:xfrm>
            <a:off x="7162800"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9</a:t>
            </a:r>
            <a:endParaRPr lang="en-US" sz="3200" dirty="0">
              <a:latin typeface="Times New Roman" pitchFamily="18" charset="0"/>
              <a:cs typeface="Times New Roman" pitchFamily="18" charset="0"/>
            </a:endParaRPr>
          </a:p>
        </p:txBody>
      </p:sp>
      <p:sp>
        <p:nvSpPr>
          <p:cNvPr id="28" name="TextBox 27">
            <a:hlinkClick r:id="rId9" action="ppaction://hlinksldjump"/>
            <a:extLst>
              <a:ext uri="{FF2B5EF4-FFF2-40B4-BE49-F238E27FC236}">
                <a16:creationId xmlns:a16="http://schemas.microsoft.com/office/drawing/2014/main" xmlns="" id="{5929A7A2-0EC4-4887-99DE-8FF3E3467BF8}"/>
              </a:ext>
            </a:extLst>
          </p:cNvPr>
          <p:cNvSpPr txBox="1"/>
          <p:nvPr/>
        </p:nvSpPr>
        <p:spPr>
          <a:xfrm>
            <a:off x="9175751"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5</a:t>
            </a:r>
            <a:endParaRPr lang="en-US" sz="3200" dirty="0">
              <a:latin typeface="Times New Roman" pitchFamily="18" charset="0"/>
              <a:cs typeface="Times New Roman" pitchFamily="18" charset="0"/>
            </a:endParaRPr>
          </a:p>
        </p:txBody>
      </p:sp>
      <p:sp>
        <p:nvSpPr>
          <p:cNvPr id="29" name="TextBox 28">
            <a:hlinkClick r:id="rId10" action="ppaction://hlinksldjump"/>
            <a:extLst>
              <a:ext uri="{FF2B5EF4-FFF2-40B4-BE49-F238E27FC236}">
                <a16:creationId xmlns:a16="http://schemas.microsoft.com/office/drawing/2014/main" xmlns="" id="{93072E0F-1051-4B0B-BA80-BBEDACEA5093}"/>
              </a:ext>
            </a:extLst>
          </p:cNvPr>
          <p:cNvSpPr txBox="1"/>
          <p:nvPr/>
        </p:nvSpPr>
        <p:spPr>
          <a:xfrm>
            <a:off x="71628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4</a:t>
            </a:r>
            <a:endParaRPr lang="en-US" sz="3200" dirty="0">
              <a:latin typeface="Times New Roman" pitchFamily="18" charset="0"/>
              <a:cs typeface="Times New Roman" pitchFamily="18" charset="0"/>
            </a:endParaRPr>
          </a:p>
        </p:txBody>
      </p:sp>
      <p:sp>
        <p:nvSpPr>
          <p:cNvPr id="30" name="TextBox 29">
            <a:hlinkClick r:id="rId11" action="ppaction://hlinksldjump"/>
            <a:extLst>
              <a:ext uri="{FF2B5EF4-FFF2-40B4-BE49-F238E27FC236}">
                <a16:creationId xmlns:a16="http://schemas.microsoft.com/office/drawing/2014/main" xmlns="" id="{53AEA5F0-DF98-4F88-B69E-C245CB90AB30}"/>
              </a:ext>
            </a:extLst>
          </p:cNvPr>
          <p:cNvSpPr txBox="1"/>
          <p:nvPr/>
        </p:nvSpPr>
        <p:spPr>
          <a:xfrm>
            <a:off x="52197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a:latin typeface="Times New Roman" pitchFamily="18" charset="0"/>
                <a:cs typeface="Times New Roman" pitchFamily="18" charset="0"/>
              </a:rPr>
              <a:t>Câu 3</a:t>
            </a:r>
            <a:endParaRPr lang="en-US" sz="3200" dirty="0">
              <a:latin typeface="Times New Roman" pitchFamily="18" charset="0"/>
              <a:cs typeface="Times New Roman" pitchFamily="18" charset="0"/>
            </a:endParaRPr>
          </a:p>
        </p:txBody>
      </p:sp>
      <p:sp>
        <p:nvSpPr>
          <p:cNvPr id="31" name="TextBox 30">
            <a:hlinkClick r:id="rId12" action="ppaction://hlinksldjump"/>
            <a:extLst>
              <a:ext uri="{FF2B5EF4-FFF2-40B4-BE49-F238E27FC236}">
                <a16:creationId xmlns:a16="http://schemas.microsoft.com/office/drawing/2014/main" xmlns="" id="{0B7C6F0E-D42E-4076-91FD-BF16A446187C}"/>
              </a:ext>
            </a:extLst>
          </p:cNvPr>
          <p:cNvSpPr txBox="1"/>
          <p:nvPr/>
        </p:nvSpPr>
        <p:spPr>
          <a:xfrm>
            <a:off x="3152775" y="2508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a:t>
            </a:r>
            <a:endParaRPr lang="en-US" sz="3200" dirty="0">
              <a:latin typeface="Times New Roman" pitchFamily="18" charset="0"/>
              <a:cs typeface="Times New Roman" pitchFamily="18" charset="0"/>
            </a:endParaRPr>
          </a:p>
        </p:txBody>
      </p:sp>
      <p:sp>
        <p:nvSpPr>
          <p:cNvPr id="32" name="TextBox 31">
            <a:hlinkClick r:id="rId3" action="ppaction://hlinksldjump"/>
            <a:extLst>
              <a:ext uri="{FF2B5EF4-FFF2-40B4-BE49-F238E27FC236}">
                <a16:creationId xmlns:a16="http://schemas.microsoft.com/office/drawing/2014/main" xmlns="" id="{6E52091B-3AAE-4DA4-BDD2-AB56358481DF}"/>
              </a:ext>
            </a:extLst>
          </p:cNvPr>
          <p:cNvSpPr txBox="1"/>
          <p:nvPr/>
        </p:nvSpPr>
        <p:spPr>
          <a:xfrm>
            <a:off x="1123950" y="451485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11</a:t>
            </a:r>
            <a:endParaRPr lang="en-US" sz="3200" dirty="0">
              <a:latin typeface="Times New Roman" pitchFamily="18" charset="0"/>
              <a:cs typeface="Times New Roman" pitchFamily="18" charset="0"/>
            </a:endParaRPr>
          </a:p>
        </p:txBody>
      </p:sp>
      <p:sp>
        <p:nvSpPr>
          <p:cNvPr id="33" name="TextBox 32">
            <a:hlinkClick r:id="rId13" action="ppaction://hlinksldjump"/>
            <a:extLst>
              <a:ext uri="{FF2B5EF4-FFF2-40B4-BE49-F238E27FC236}">
                <a16:creationId xmlns:a16="http://schemas.microsoft.com/office/drawing/2014/main" xmlns="" id="{A830A629-0599-412F-A2C9-ACA68A60D94A}"/>
              </a:ext>
            </a:extLst>
          </p:cNvPr>
          <p:cNvSpPr txBox="1"/>
          <p:nvPr/>
        </p:nvSpPr>
        <p:spPr>
          <a:xfrm>
            <a:off x="1123950" y="352511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6</a:t>
            </a:r>
            <a:endParaRPr lang="en-US" sz="3200" dirty="0">
              <a:latin typeface="Times New Roman" pitchFamily="18" charset="0"/>
              <a:cs typeface="Times New Roman" pitchFamily="18" charset="0"/>
            </a:endParaRPr>
          </a:p>
        </p:txBody>
      </p:sp>
      <p:sp>
        <p:nvSpPr>
          <p:cNvPr id="34" name="TextBox 33">
            <a:hlinkClick r:id="rId14" action="ppaction://hlinksldjump"/>
            <a:extLst>
              <a:ext uri="{FF2B5EF4-FFF2-40B4-BE49-F238E27FC236}">
                <a16:creationId xmlns:a16="http://schemas.microsoft.com/office/drawing/2014/main" xmlns="" id="{B5DDC732-3520-4B92-85B9-575A92B130CB}"/>
              </a:ext>
            </a:extLst>
          </p:cNvPr>
          <p:cNvSpPr txBox="1"/>
          <p:nvPr/>
        </p:nvSpPr>
        <p:spPr>
          <a:xfrm>
            <a:off x="1095375" y="252787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a:t>
            </a:r>
          </a:p>
        </p:txBody>
      </p:sp>
    </p:spTree>
    <p:extLst>
      <p:ext uri="{BB962C8B-B14F-4D97-AF65-F5344CB8AC3E}">
        <p14:creationId xmlns:p14="http://schemas.microsoft.com/office/powerpoint/2010/main" val="10958463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90508" y="3911859"/>
            <a:ext cx="11762945" cy="2944779"/>
            <a:chOff x="184495" y="3636276"/>
            <a:chExt cx="11834900" cy="3246189"/>
          </a:xfrm>
        </p:grpSpPr>
        <p:sp>
          <p:nvSpPr>
            <p:cNvPr id="5" name="Rounded Rectangle 4"/>
            <p:cNvSpPr/>
            <p:nvPr/>
          </p:nvSpPr>
          <p:spPr>
            <a:xfrm>
              <a:off x="184495" y="3865218"/>
              <a:ext cx="11834900" cy="3017247"/>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6"/>
              <a:ext cx="2342698" cy="553998"/>
              <a:chOff x="1275608" y="6239450"/>
              <a:chExt cx="4592537" cy="1006587"/>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2" y="6239450"/>
                <a:ext cx="2830343" cy="1006587"/>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480917"/>
            <a:ext cx="11939057" cy="1424083"/>
            <a:chOff x="534987" y="1896768"/>
            <a:chExt cx="23404874" cy="2329293"/>
          </a:xfrm>
        </p:grpSpPr>
        <p:grpSp>
          <p:nvGrpSpPr>
            <p:cNvPr id="21" name="Group 20"/>
            <p:cNvGrpSpPr/>
            <p:nvPr/>
          </p:nvGrpSpPr>
          <p:grpSpPr>
            <a:xfrm>
              <a:off x="534987" y="1896768"/>
              <a:ext cx="23340848" cy="2329293"/>
              <a:chOff x="534987" y="1674929"/>
              <a:chExt cx="23340848" cy="2329293"/>
            </a:xfrm>
          </p:grpSpPr>
          <p:sp>
            <p:nvSpPr>
              <p:cNvPr id="25" name="Rounded Rectangle 24"/>
              <p:cNvSpPr/>
              <p:nvPr/>
            </p:nvSpPr>
            <p:spPr bwMode="auto">
              <a:xfrm>
                <a:off x="755649" y="1720891"/>
                <a:ext cx="23120186"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p>
            </p:txBody>
          </p:sp>
          <p:grpSp>
            <p:nvGrpSpPr>
              <p:cNvPr id="26" name="Group 25"/>
              <p:cNvGrpSpPr/>
              <p:nvPr/>
            </p:nvGrpSpPr>
            <p:grpSpPr>
              <a:xfrm>
                <a:off x="534987" y="1674929"/>
                <a:ext cx="3505200" cy="1149274"/>
                <a:chOff x="534987" y="1674929"/>
                <a:chExt cx="3505200" cy="1149274"/>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74929"/>
                  <a:ext cx="3505200" cy="955678"/>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4"/>
                  <a:ext cx="582199" cy="537958"/>
                  <a:chOff x="7440266" y="3398548"/>
                  <a:chExt cx="757238" cy="765178"/>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2" y="3398548"/>
                    <a:ext cx="341312" cy="288926"/>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533960" y="1836994"/>
                  <a:ext cx="2278917" cy="90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en-US" sz="3000" dirty="0" smtClean="0">
                      <a:solidFill>
                        <a:schemeClr val="bg1"/>
                      </a:solidFill>
                      <a:latin typeface="Tahoma" pitchFamily="34" charset="0"/>
                      <a:cs typeface="Tahoma" pitchFamily="34" charset="0"/>
                    </a:rPr>
                    <a:t>1</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539751" y="1936624"/>
                  <a:ext cx="23400110" cy="19230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nSpc>
                      <a:spcPct val="115000"/>
                    </a:lnSpc>
                    <a:spcBef>
                      <a:spcPts val="600"/>
                    </a:spcBef>
                    <a:buClr>
                      <a:srgbClr val="0000FF"/>
                    </a:buClr>
                    <a:tabLst>
                      <a:tab pos="629826" algn="l"/>
                    </a:tabLst>
                  </a:pPr>
                  <a:r>
                    <a:rPr lang="en-US" sz="2800" dirty="0" smtClean="0">
                      <a:latin typeface="Times New Roman" panose="02020603050405020304" pitchFamily="18" charset="0"/>
                      <a:cs typeface="Times New Roman" panose="02020603050405020304" pitchFamily="18" charset="0"/>
                    </a:rPr>
                    <a:t>                    Cho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rPr>
                        <m:t>𝑦</m:t>
                      </m:r>
                      <m:r>
                        <a:rPr lang="en-US" sz="2800">
                          <a:latin typeface="Cambria Math" panose="02040503050406030204" pitchFamily="18" charset="0"/>
                        </a:rPr>
                        <m:t>=</m:t>
                      </m:r>
                      <m:sSup>
                        <m:sSupPr>
                          <m:ctrlPr>
                            <a:rPr lang="en-US" sz="2800" i="1">
                              <a:latin typeface="Cambria Math"/>
                            </a:rPr>
                          </m:ctrlPr>
                        </m:sSupPr>
                        <m:e>
                          <m:r>
                            <a:rPr lang="en-US" sz="2800" i="1">
                              <a:latin typeface="Cambria Math" panose="02040503050406030204" pitchFamily="18" charset="0"/>
                            </a:rPr>
                            <m:t>𝑥</m:t>
                          </m:r>
                        </m:e>
                        <m:sup>
                          <m:r>
                            <a:rPr lang="en-US" sz="2800">
                              <a:latin typeface="Cambria Math" panose="02040503050406030204" pitchFamily="18" charset="0"/>
                            </a:rPr>
                            <m:t>3</m:t>
                          </m:r>
                        </m:sup>
                      </m:sSup>
                      <m:r>
                        <a:rPr lang="en-US" sz="2800">
                          <a:latin typeface="Cambria Math" panose="02040503050406030204" pitchFamily="18" charset="0"/>
                        </a:rPr>
                        <m:t>−3</m:t>
                      </m:r>
                      <m:sSup>
                        <m:sSupPr>
                          <m:ctrlPr>
                            <a:rPr lang="en-US" sz="2800" i="1">
                              <a:latin typeface="Cambria Math"/>
                            </a:rPr>
                          </m:ctrlPr>
                        </m:sSupPr>
                        <m:e>
                          <m:r>
                            <a:rPr lang="en-US" sz="2800" i="1">
                              <a:latin typeface="Cambria Math" panose="02040503050406030204" pitchFamily="18" charset="0"/>
                            </a:rPr>
                            <m:t>𝑥</m:t>
                          </m:r>
                        </m:e>
                        <m:sup>
                          <m:r>
                            <a:rPr lang="en-US" sz="2800">
                              <a:latin typeface="Cambria Math" panose="02040503050406030204" pitchFamily="18" charset="0"/>
                            </a:rPr>
                            <m:t>2</m:t>
                          </m:r>
                        </m:sup>
                      </m:sSup>
                      <m:r>
                        <a:rPr lang="en-US" sz="2800" i="1">
                          <a:latin typeface="Cambria Math" panose="02040503050406030204" pitchFamily="18" charset="0"/>
                        </a:rPr>
                        <m:t>+6</m:t>
                      </m:r>
                      <m:r>
                        <a:rPr lang="en-US" sz="2800" i="1">
                          <a:latin typeface="Cambria Math" panose="02040503050406030204" pitchFamily="18" charset="0"/>
                        </a:rPr>
                        <m:t>𝑥</m:t>
                      </m:r>
                      <m:r>
                        <a:rPr lang="en-US" sz="2800" i="1">
                          <a:latin typeface="Cambria Math" panose="02040503050406030204" pitchFamily="18" charset="0"/>
                        </a:rPr>
                        <m:t>+5</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a:t>
                  </a:r>
                  <a:endParaRPr lang="en-US" sz="3000" dirty="0">
                    <a:latin typeface="+mj-lt"/>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539751" y="1936624"/>
                  <a:ext cx="23400110" cy="1923055"/>
                </a:xfrm>
                <a:prstGeom prst="rect">
                  <a:avLst/>
                </a:prstGeom>
                <a:blipFill rotWithShape="1">
                  <a:blip r:embed="rId3"/>
                  <a:stretch>
                    <a:fillRect l="-306" b="-62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43" name="Action Button: Forward or Next 4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grpSp>
        <p:nvGrpSpPr>
          <p:cNvPr id="2" name="Group 1">
            <a:extLst>
              <a:ext uri="{FF2B5EF4-FFF2-40B4-BE49-F238E27FC236}">
                <a16:creationId xmlns:a16="http://schemas.microsoft.com/office/drawing/2014/main" xmlns="" id="{4D0AB9FB-A402-43C6-830F-BAC47ED452D0}"/>
              </a:ext>
            </a:extLst>
          </p:cNvPr>
          <p:cNvGrpSpPr/>
          <p:nvPr/>
        </p:nvGrpSpPr>
        <p:grpSpPr>
          <a:xfrm>
            <a:off x="433441" y="2000250"/>
            <a:ext cx="5334154" cy="784005"/>
            <a:chOff x="379016" y="6334162"/>
            <a:chExt cx="13689238" cy="1234536"/>
          </a:xfrm>
        </p:grpSpPr>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xmlns="" id="{0839FD11-1E39-4EBB-A7FB-DEB39691C378}"/>
                    </a:ext>
                  </a:extLst>
                </p:cNvPr>
                <p:cNvSpPr/>
                <p:nvPr/>
              </p:nvSpPr>
              <p:spPr>
                <a:xfrm>
                  <a:off x="967051"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800" dirty="0" smtClean="0">
                            <a:solidFill>
                              <a:schemeClr val="bg1"/>
                            </a:solidFill>
                            <a:latin typeface="Cambria Math" panose="02040503050406030204" pitchFamily="18" charset="0"/>
                          </a:rPr>
                          <m:t>y</m:t>
                        </m:r>
                        <m:r>
                          <a:rPr lang="en-US" sz="2800" dirty="0" smtClean="0">
                            <a:solidFill>
                              <a:schemeClr val="bg1"/>
                            </a:solidFill>
                            <a:latin typeface="Cambria Math" panose="02040503050406030204" pitchFamily="18" charset="0"/>
                          </a:rPr>
                          <m:t>=3</m:t>
                        </m:r>
                        <m:r>
                          <m:rPr>
                            <m:sty m:val="p"/>
                          </m:rPr>
                          <a:rPr lang="en-US" sz="2800" dirty="0" smtClean="0">
                            <a:solidFill>
                              <a:schemeClr val="bg1"/>
                            </a:solidFill>
                            <a:latin typeface="Cambria Math" panose="02040503050406030204" pitchFamily="18" charset="0"/>
                          </a:rPr>
                          <m:t>x</m:t>
                        </m:r>
                        <m:r>
                          <a:rPr lang="en-US" sz="2800" dirty="0" smtClean="0">
                            <a:solidFill>
                              <a:schemeClr val="bg1"/>
                            </a:solidFill>
                            <a:latin typeface="Cambria Math" panose="02040503050406030204" pitchFamily="18" charset="0"/>
                          </a:rPr>
                          <m:t>+6</m:t>
                        </m:r>
                        <m:r>
                          <m:rPr>
                            <m:nor/>
                          </m:rPr>
                          <a:rPr lang="en-US" sz="2800" b="1" dirty="0">
                            <a:solidFill>
                              <a:schemeClr val="bg1"/>
                            </a:solidFill>
                            <a:latin typeface="Times New Roman" panose="02020603050405020304" pitchFamily="18" charset="0"/>
                            <a:cs typeface="Times New Roman" panose="02020603050405020304" pitchFamily="18" charset="0"/>
                          </a:rPr>
                          <m:t>.</m:t>
                        </m:r>
                      </m:oMath>
                    </m:oMathPara>
                  </a14:m>
                  <a:endParaRPr lang="en-US" sz="3000" b="1" dirty="0">
                    <a:latin typeface="+mj-lt"/>
                    <a:ea typeface="Tahoma" pitchFamily="34" charset="0"/>
                    <a:cs typeface="Tahoma" pitchFamily="34" charset="0"/>
                  </a:endParaRPr>
                </a:p>
              </p:txBody>
            </p:sp>
          </mc:Choice>
          <mc:Fallback xmlns="">
            <p:sp>
              <p:nvSpPr>
                <p:cNvPr id="44" name="Rectangle 43">
                  <a:extLst>
                    <a:ext uri="{FF2B5EF4-FFF2-40B4-BE49-F238E27FC236}">
                      <a16:creationId xmlns:a16="http://schemas.microsoft.com/office/drawing/2014/main" xmlns="" xmlns:a14="http://schemas.microsoft.com/office/drawing/2010/main" id="{0839FD11-1E39-4EBB-A7FB-DEB39691C378}"/>
                    </a:ext>
                  </a:extLst>
                </p:cNvPr>
                <p:cNvSpPr>
                  <a:spLocks noRot="1" noChangeAspect="1" noMove="1" noResize="1" noEditPoints="1" noAdjustHandles="1" noChangeArrowheads="1" noChangeShapeType="1" noTextEdit="1"/>
                </p:cNvSpPr>
                <p:nvPr/>
              </p:nvSpPr>
              <p:spPr>
                <a:xfrm>
                  <a:off x="967051" y="6334162"/>
                  <a:ext cx="13101203" cy="1234536"/>
                </a:xfrm>
                <a:prstGeom prst="rect">
                  <a:avLst/>
                </a:prstGeom>
                <a:blipFill rotWithShape="1">
                  <a:blip r:embed="rId4"/>
                  <a:stretch>
                    <a:fillRect/>
                  </a:stretch>
                </a:blipFill>
                <a:ln w="19050">
                  <a:solidFill>
                    <a:schemeClr val="bg1"/>
                  </a:solidFill>
                </a:ln>
              </p:spPr>
              <p:txBody>
                <a:bodyPr/>
                <a:lstStyle/>
                <a:p>
                  <a:r>
                    <a:rPr lang="en-US">
                      <a:noFill/>
                    </a:rPr>
                    <a:t> </a:t>
                  </a:r>
                </a:p>
              </p:txBody>
            </p:sp>
          </mc:Fallback>
        </mc:AlternateContent>
        <p:sp>
          <p:nvSpPr>
            <p:cNvPr id="45" name="Oval 44">
              <a:extLst>
                <a:ext uri="{FF2B5EF4-FFF2-40B4-BE49-F238E27FC236}">
                  <a16:creationId xmlns:a16="http://schemas.microsoft.com/office/drawing/2014/main" xmlns="" id="{8634B6D4-DECA-4F71-9C3F-B85DE60414F0}"/>
                </a:ext>
              </a:extLst>
            </p:cNvPr>
            <p:cNvSpPr/>
            <p:nvPr/>
          </p:nvSpPr>
          <p:spPr>
            <a:xfrm>
              <a:off x="379016" y="6482000"/>
              <a:ext cx="1088671" cy="893203"/>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Tahoma" pitchFamily="34" charset="0"/>
                </a:rPr>
                <a:t>A</a:t>
              </a:r>
              <a:endParaRPr lang="en-US" sz="3000" dirty="0">
                <a:latin typeface="+mj-lt"/>
              </a:endParaRPr>
            </a:p>
          </p:txBody>
        </p:sp>
      </p:grpSp>
      <p:grpSp>
        <p:nvGrpSpPr>
          <p:cNvPr id="46" name="Group 45">
            <a:extLst>
              <a:ext uri="{FF2B5EF4-FFF2-40B4-BE49-F238E27FC236}">
                <a16:creationId xmlns:a16="http://schemas.microsoft.com/office/drawing/2014/main" xmlns="" id="{A2194087-0D43-42CA-A1D2-4373C69CC457}"/>
              </a:ext>
            </a:extLst>
          </p:cNvPr>
          <p:cNvGrpSpPr/>
          <p:nvPr/>
        </p:nvGrpSpPr>
        <p:grpSpPr>
          <a:xfrm>
            <a:off x="6359275" y="1981200"/>
            <a:ext cx="5359563" cy="784005"/>
            <a:chOff x="1458731" y="6334162"/>
            <a:chExt cx="13782856" cy="1234536"/>
          </a:xfrm>
        </p:grpSpPr>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xmlns="" id="{FB0B6341-256C-4170-AF4E-1216E5EDD04C}"/>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3000" b="0" i="1" smtClean="0">
                          <a:latin typeface="Cambria Math"/>
                        </a:rPr>
                        <m:t>𝑦</m:t>
                      </m:r>
                      <m:r>
                        <a:rPr lang="en-US" sz="3000" b="0" i="1" smtClean="0">
                          <a:latin typeface="Cambria Math"/>
                        </a:rPr>
                        <m:t>=3</m:t>
                      </m:r>
                      <m:r>
                        <a:rPr lang="en-US" sz="3000" b="0" i="1" smtClean="0">
                          <a:latin typeface="Cambria Math"/>
                        </a:rPr>
                        <m:t>𝑥</m:t>
                      </m:r>
                      <m:r>
                        <a:rPr lang="en-US" sz="3000" b="0" i="1" smtClean="0">
                          <a:latin typeface="Cambria Math"/>
                        </a:rPr>
                        <m:t>+12</m:t>
                      </m:r>
                    </m:oMath>
                  </a14:m>
                  <a:r>
                    <a:rPr lang="vi-VN" sz="3000" dirty="0"/>
                    <a:t>.	</a:t>
                  </a:r>
                  <a:endParaRPr lang="en-US" sz="3000" b="1" dirty="0">
                    <a:latin typeface="+mj-lt"/>
                    <a:ea typeface="Tahoma" pitchFamily="34" charset="0"/>
                    <a:cs typeface="Tahoma" pitchFamily="34" charset="0"/>
                  </a:endParaRPr>
                </a:p>
              </p:txBody>
            </p:sp>
          </mc:Choice>
          <mc:Fallback xmlns="">
            <p:sp>
              <p:nvSpPr>
                <p:cNvPr id="47" name="Rectangle 46">
                  <a:extLst>
                    <a:ext uri="{FF2B5EF4-FFF2-40B4-BE49-F238E27FC236}">
                      <a16:creationId xmlns:a16="http://schemas.microsoft.com/office/drawing/2014/main" xmlns="" xmlns:a14="http://schemas.microsoft.com/office/drawing/2010/main" id="{FB0B6341-256C-4170-AF4E-1216E5EDD04C}"/>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1">
                  <a:blip r:embed="rId5"/>
                  <a:stretch>
                    <a:fillRect b="-3650"/>
                  </a:stretch>
                </a:blipFill>
                <a:ln w="19050">
                  <a:solidFill>
                    <a:schemeClr val="bg1"/>
                  </a:solidFill>
                </a:ln>
              </p:spPr>
              <p:txBody>
                <a:bodyPr/>
                <a:lstStyle/>
                <a:p>
                  <a:r>
                    <a:rPr lang="en-US">
                      <a:noFill/>
                    </a:rPr>
                    <a:t> </a:t>
                  </a:r>
                </a:p>
              </p:txBody>
            </p:sp>
          </mc:Fallback>
        </mc:AlternateContent>
        <p:sp>
          <p:nvSpPr>
            <p:cNvPr id="48" name="Oval 47">
              <a:extLst>
                <a:ext uri="{FF2B5EF4-FFF2-40B4-BE49-F238E27FC236}">
                  <a16:creationId xmlns:a16="http://schemas.microsoft.com/office/drawing/2014/main" xmlns="" id="{13A7BA64-0BA1-4ADF-A17E-617425026AFB}"/>
                </a:ext>
              </a:extLst>
            </p:cNvPr>
            <p:cNvSpPr/>
            <p:nvPr/>
          </p:nvSpPr>
          <p:spPr>
            <a:xfrm>
              <a:off x="1458731" y="6481813"/>
              <a:ext cx="1088672" cy="955719"/>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B</a:t>
              </a:r>
              <a:endParaRPr lang="en-US" sz="3000" dirty="0">
                <a:latin typeface="+mj-lt"/>
              </a:endParaRPr>
            </a:p>
          </p:txBody>
        </p:sp>
      </p:grpSp>
      <p:grpSp>
        <p:nvGrpSpPr>
          <p:cNvPr id="49" name="Group 48">
            <a:extLst>
              <a:ext uri="{FF2B5EF4-FFF2-40B4-BE49-F238E27FC236}">
                <a16:creationId xmlns:a16="http://schemas.microsoft.com/office/drawing/2014/main" xmlns="" id="{4D274B26-9415-432A-9282-BDEF246F0009}"/>
              </a:ext>
            </a:extLst>
          </p:cNvPr>
          <p:cNvGrpSpPr/>
          <p:nvPr/>
        </p:nvGrpSpPr>
        <p:grpSpPr>
          <a:xfrm>
            <a:off x="462092" y="3083205"/>
            <a:ext cx="5370633" cy="712416"/>
            <a:chOff x="1458731" y="6334161"/>
            <a:chExt cx="13782856" cy="1424831"/>
          </a:xfrm>
        </p:grpSpPr>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xmlns="" id="{6E15A8FC-94CE-45FB-8D02-B33F2327F992}"/>
                    </a:ext>
                  </a:extLst>
                </p:cNvPr>
                <p:cNvSpPr/>
                <p:nvPr/>
              </p:nvSpPr>
              <p:spPr>
                <a:xfrm>
                  <a:off x="2140384" y="6334161"/>
                  <a:ext cx="13101203" cy="1424831"/>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900"/>
                    </a:spcBef>
                  </a:pPr>
                  <a14:m>
                    <m:oMath xmlns:m="http://schemas.openxmlformats.org/officeDocument/2006/math">
                      <m:r>
                        <a:rPr lang="en-US" sz="3000" b="0" i="1" smtClean="0">
                          <a:latin typeface="Cambria Math"/>
                        </a:rPr>
                        <m:t>𝑦</m:t>
                      </m:r>
                      <m:r>
                        <a:rPr lang="en-US" sz="3000" b="0" i="1" smtClean="0">
                          <a:latin typeface="Cambria Math"/>
                        </a:rPr>
                        <m:t>=3</m:t>
                      </m:r>
                      <m:r>
                        <a:rPr lang="en-US" sz="3000" b="0" i="1" smtClean="0">
                          <a:latin typeface="Cambria Math"/>
                        </a:rPr>
                        <m:t>𝑥</m:t>
                      </m:r>
                      <m:r>
                        <a:rPr lang="en-US" sz="3000" b="0" i="1" smtClean="0">
                          <a:latin typeface="Cambria Math"/>
                        </a:rPr>
                        <m:t>+9</m:t>
                      </m:r>
                    </m:oMath>
                  </a14:m>
                  <a:r>
                    <a:rPr lang="vi-VN" sz="3000" dirty="0"/>
                    <a:t>.	</a:t>
                  </a:r>
                  <a:endParaRPr lang="vi-VN" sz="3000" b="1" dirty="0">
                    <a:latin typeface="+mj-lt"/>
                  </a:endParaRPr>
                </a:p>
              </p:txBody>
            </p:sp>
          </mc:Choice>
          <mc:Fallback xmlns="">
            <p:sp>
              <p:nvSpPr>
                <p:cNvPr id="63" name="Rectangle 62">
                  <a:extLst>
                    <a:ext uri="{FF2B5EF4-FFF2-40B4-BE49-F238E27FC236}">
                      <a16:creationId xmlns:a16="http://schemas.microsoft.com/office/drawing/2014/main" xmlns="" xmlns:a14="http://schemas.microsoft.com/office/drawing/2010/main" id="{6E15A8FC-94CE-45FB-8D02-B33F2327F992}"/>
                    </a:ext>
                  </a:extLst>
                </p:cNvPr>
                <p:cNvSpPr>
                  <a:spLocks noRot="1" noChangeAspect="1" noMove="1" noResize="1" noEditPoints="1" noAdjustHandles="1" noChangeArrowheads="1" noChangeShapeType="1" noTextEdit="1"/>
                </p:cNvSpPr>
                <p:nvPr/>
              </p:nvSpPr>
              <p:spPr>
                <a:xfrm>
                  <a:off x="2140384" y="6334161"/>
                  <a:ext cx="13101203" cy="1424831"/>
                </a:xfrm>
                <a:prstGeom prst="rect">
                  <a:avLst/>
                </a:prstGeom>
                <a:blipFill rotWithShape="1">
                  <a:blip r:embed="rId6"/>
                  <a:stretch>
                    <a:fillRect b="-9600"/>
                  </a:stretch>
                </a:blipFill>
                <a:ln w="19050">
                  <a:solidFill>
                    <a:schemeClr val="bg1"/>
                  </a:solidFill>
                </a:ln>
              </p:spPr>
              <p:txBody>
                <a:bodyPr/>
                <a:lstStyle/>
                <a:p>
                  <a:r>
                    <a:rPr lang="en-US">
                      <a:noFill/>
                    </a:rPr>
                    <a:t> </a:t>
                  </a:r>
                </a:p>
              </p:txBody>
            </p:sp>
          </mc:Fallback>
        </mc:AlternateContent>
        <p:sp>
          <p:nvSpPr>
            <p:cNvPr id="64" name="Oval 63">
              <a:extLst>
                <a:ext uri="{FF2B5EF4-FFF2-40B4-BE49-F238E27FC236}">
                  <a16:creationId xmlns:a16="http://schemas.microsoft.com/office/drawing/2014/main" xmlns="" id="{0D6B711C-CC2A-45AE-A2BD-46B4ECA3D81C}"/>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C</a:t>
              </a:r>
              <a:endParaRPr lang="en-US" sz="3000" dirty="0">
                <a:latin typeface="+mj-lt"/>
              </a:endParaRPr>
            </a:p>
          </p:txBody>
        </p:sp>
      </p:grpSp>
      <p:grpSp>
        <p:nvGrpSpPr>
          <p:cNvPr id="65" name="Group 64">
            <a:extLst>
              <a:ext uri="{FF2B5EF4-FFF2-40B4-BE49-F238E27FC236}">
                <a16:creationId xmlns:a16="http://schemas.microsoft.com/office/drawing/2014/main" xmlns="" id="{E278C7C5-EAEF-4F1A-B3FB-29FCE054F0E0}"/>
              </a:ext>
            </a:extLst>
          </p:cNvPr>
          <p:cNvGrpSpPr/>
          <p:nvPr/>
        </p:nvGrpSpPr>
        <p:grpSpPr>
          <a:xfrm>
            <a:off x="6378325" y="3026055"/>
            <a:ext cx="5340513" cy="712415"/>
            <a:chOff x="723881" y="6334162"/>
            <a:chExt cx="13733870" cy="1424830"/>
          </a:xfrm>
        </p:grpSpPr>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xmlns="" id="{C4F0F9CE-3F15-4D47-A2C9-5C6F65E0E3FB}"/>
                    </a:ext>
                  </a:extLst>
                </p:cNvPr>
                <p:cNvSpPr/>
                <p:nvPr/>
              </p:nvSpPr>
              <p:spPr>
                <a:xfrm>
                  <a:off x="1356549" y="6334162"/>
                  <a:ext cx="13101202" cy="1424830"/>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14:m>
                    <m:oMath xmlns:m="http://schemas.openxmlformats.org/officeDocument/2006/math">
                      <m:r>
                        <a:rPr lang="en-US" sz="3000" b="0" i="1" smtClean="0">
                          <a:latin typeface="Cambria Math"/>
                        </a:rPr>
                        <m:t>𝑦</m:t>
                      </m:r>
                      <m:r>
                        <a:rPr lang="en-US" sz="3000" b="0" i="1" smtClean="0">
                          <a:latin typeface="Cambria Math"/>
                        </a:rPr>
                        <m:t>=3</m:t>
                      </m:r>
                      <m:r>
                        <a:rPr lang="en-US" sz="3000" b="0" i="1" smtClean="0">
                          <a:latin typeface="Cambria Math"/>
                        </a:rPr>
                        <m:t>𝑥</m:t>
                      </m:r>
                      <m:r>
                        <a:rPr lang="en-US" sz="3000" b="0" i="1" smtClean="0">
                          <a:latin typeface="Cambria Math"/>
                        </a:rPr>
                        <m:t>+3</m:t>
                      </m:r>
                    </m:oMath>
                  </a14:m>
                  <a:r>
                    <a:rPr lang="vi-VN" sz="3000" dirty="0"/>
                    <a:t>.</a:t>
                  </a:r>
                </a:p>
              </p:txBody>
            </p:sp>
          </mc:Choice>
          <mc:Fallback xmlns="">
            <p:sp>
              <p:nvSpPr>
                <p:cNvPr id="66" name="Rectangle 65">
                  <a:extLst>
                    <a:ext uri="{FF2B5EF4-FFF2-40B4-BE49-F238E27FC236}">
                      <a16:creationId xmlns:a16="http://schemas.microsoft.com/office/drawing/2014/main" xmlns="" xmlns:a14="http://schemas.microsoft.com/office/drawing/2010/main" id="{C4F0F9CE-3F15-4D47-A2C9-5C6F65E0E3FB}"/>
                    </a:ext>
                  </a:extLst>
                </p:cNvPr>
                <p:cNvSpPr>
                  <a:spLocks noRot="1" noChangeAspect="1" noMove="1" noResize="1" noEditPoints="1" noAdjustHandles="1" noChangeArrowheads="1" noChangeShapeType="1" noTextEdit="1"/>
                </p:cNvSpPr>
                <p:nvPr/>
              </p:nvSpPr>
              <p:spPr>
                <a:xfrm>
                  <a:off x="1356549" y="6334162"/>
                  <a:ext cx="13101202" cy="1424830"/>
                </a:xfrm>
                <a:prstGeom prst="rect">
                  <a:avLst/>
                </a:prstGeom>
                <a:blipFill rotWithShape="1">
                  <a:blip r:embed="rId7"/>
                  <a:stretch>
                    <a:fillRect b="-11200"/>
                  </a:stretch>
                </a:blipFill>
                <a:ln w="19050">
                  <a:solidFill>
                    <a:schemeClr val="bg1"/>
                  </a:solidFill>
                </a:ln>
              </p:spPr>
              <p:txBody>
                <a:bodyPr/>
                <a:lstStyle/>
                <a:p>
                  <a:r>
                    <a:rPr lang="en-US">
                      <a:noFill/>
                    </a:rPr>
                    <a:t> </a:t>
                  </a:r>
                </a:p>
              </p:txBody>
            </p:sp>
          </mc:Fallback>
        </mc:AlternateContent>
        <p:sp>
          <p:nvSpPr>
            <p:cNvPr id="68" name="Oval 67">
              <a:extLst>
                <a:ext uri="{FF2B5EF4-FFF2-40B4-BE49-F238E27FC236}">
                  <a16:creationId xmlns:a16="http://schemas.microsoft.com/office/drawing/2014/main" xmlns="" id="{17C2C013-2C1D-4DEE-A68B-FF23256FE92A}"/>
                </a:ext>
              </a:extLst>
            </p:cNvPr>
            <p:cNvSpPr/>
            <p:nvPr/>
          </p:nvSpPr>
          <p:spPr>
            <a:xfrm>
              <a:off x="723881" y="6481814"/>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D</a:t>
              </a:r>
              <a:endParaRPr lang="en-US" sz="3000" dirty="0">
                <a:latin typeface="+mj-lt"/>
              </a:endParaRPr>
            </a:p>
          </p:txBody>
        </p:sp>
      </p:grpSp>
      <p:sp>
        <p:nvSpPr>
          <p:cNvPr id="42" name="Oval 41">
            <a:extLst>
              <a:ext uri="{FF2B5EF4-FFF2-40B4-BE49-F238E27FC236}">
                <a16:creationId xmlns:a16="http://schemas.microsoft.com/office/drawing/2014/main" xmlns="" id="{17C2C013-2C1D-4DEE-A68B-FF23256FE92A}"/>
              </a:ext>
            </a:extLst>
          </p:cNvPr>
          <p:cNvSpPr/>
          <p:nvPr/>
        </p:nvSpPr>
        <p:spPr>
          <a:xfrm>
            <a:off x="6311230" y="3141706"/>
            <a:ext cx="484520" cy="500266"/>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en-US" sz="3000" b="1" dirty="0">
                <a:latin typeface="+mj-lt"/>
                <a:ea typeface="Tahoma" pitchFamily="34" charset="0"/>
                <a:cs typeface="Tahoma" pitchFamily="34" charset="0"/>
              </a:rPr>
              <a:t>D</a:t>
            </a:r>
            <a:endParaRPr lang="en-US" sz="3000" dirty="0">
              <a:latin typeface="+mj-lt"/>
            </a:endParaRPr>
          </a:p>
        </p:txBody>
      </p:sp>
      <mc:AlternateContent xmlns:mc="http://schemas.openxmlformats.org/markup-compatibility/2006" xmlns:a14="http://schemas.microsoft.com/office/drawing/2010/main">
        <mc:Choice Requires="a14">
          <p:sp>
            <p:nvSpPr>
              <p:cNvPr id="4" name="Rectangle 3"/>
              <p:cNvSpPr/>
              <p:nvPr/>
            </p:nvSpPr>
            <p:spPr>
              <a:xfrm>
                <a:off x="222955" y="37204"/>
                <a:ext cx="8131816" cy="498460"/>
              </a:xfrm>
              <a:prstGeom prst="rect">
                <a:avLst/>
              </a:prstGeom>
            </p:spPr>
            <p:txBody>
              <a:bodyPr wrap="square" lIns="45711" tIns="22855" rIns="45711" bIns="22855">
                <a:spAutoFit/>
              </a:bodyPr>
              <a:lstStyle/>
              <a:p>
                <a:pPr/>
                <a14:m>
                  <m:oMathPara xmlns:m="http://schemas.openxmlformats.org/officeDocument/2006/math">
                    <m:oMathParaPr>
                      <m:jc m:val="centerGroup"/>
                    </m:oMathParaPr>
                    <m:oMath xmlns:m="http://schemas.openxmlformats.org/officeDocument/2006/math">
                      <m:r>
                        <m:rPr>
                          <m:nor/>
                        </m:rPr>
                        <a:rPr lang="en-US" altLang="ja-JP" sz="2800" b="1" dirty="0">
                          <a:solidFill>
                            <a:srgbClr val="0000FF"/>
                          </a:solidFill>
                          <a:latin typeface="Times New Roman" panose="02020603050405020304" pitchFamily="18" charset="0"/>
                          <a:cs typeface="Times New Roman" panose="02020603050405020304" pitchFamily="18" charset="0"/>
                        </a:rPr>
                        <m:t>3. </m:t>
                      </m:r>
                      <m:r>
                        <m:rPr>
                          <m:nor/>
                        </m:rPr>
                        <a:rPr lang="en-US" altLang="ja-JP" sz="2800" b="1" dirty="0">
                          <a:solidFill>
                            <a:srgbClr val="0000FF"/>
                          </a:solidFill>
                          <a:latin typeface="Times New Roman" panose="02020603050405020304" pitchFamily="18" charset="0"/>
                          <a:cs typeface="Times New Roman" panose="02020603050405020304" pitchFamily="18" charset="0"/>
                        </a:rPr>
                        <m:t>D</m:t>
                      </m:r>
                      <m:r>
                        <m:rPr>
                          <m:nor/>
                        </m:rPr>
                        <a:rPr lang="en-US" altLang="ja-JP" sz="2800" b="1" dirty="0">
                          <a:solidFill>
                            <a:srgbClr val="0000FF"/>
                          </a:solidFill>
                          <a:latin typeface="Times New Roman" panose="02020603050405020304" pitchFamily="18" charset="0"/>
                          <a:cs typeface="Times New Roman" panose="02020603050405020304" pitchFamily="18" charset="0"/>
                        </a:rPr>
                        <m:t>ạ</m:t>
                      </m:r>
                      <m:r>
                        <m:rPr>
                          <m:nor/>
                        </m:rPr>
                        <a:rPr lang="en-US" altLang="ja-JP" sz="2800" b="1" dirty="0">
                          <a:solidFill>
                            <a:srgbClr val="0000FF"/>
                          </a:solidFill>
                          <a:latin typeface="Times New Roman" panose="02020603050405020304" pitchFamily="18" charset="0"/>
                          <a:cs typeface="Times New Roman" panose="02020603050405020304" pitchFamily="18" charset="0"/>
                        </a:rPr>
                        <m:t>ng</m:t>
                      </m:r>
                      <m:r>
                        <m:rPr>
                          <m:nor/>
                        </m:rPr>
                        <a:rPr lang="en-US" altLang="ja-JP" sz="2800" b="1" dirty="0">
                          <a:solidFill>
                            <a:srgbClr val="0000FF"/>
                          </a:solidFill>
                          <a:latin typeface="Times New Roman" panose="02020603050405020304" pitchFamily="18" charset="0"/>
                          <a:cs typeface="Times New Roman" panose="02020603050405020304" pitchFamily="18" charset="0"/>
                        </a:rPr>
                        <m:t> 1. </m:t>
                      </m:r>
                      <m:r>
                        <m:rPr>
                          <m:nor/>
                        </m:rPr>
                        <a:rPr lang="en-US" sz="2800" b="1" dirty="0">
                          <a:latin typeface="Times New Roman" panose="02020603050405020304" pitchFamily="18" charset="0"/>
                          <a:cs typeface="Times New Roman" panose="02020603050405020304" pitchFamily="18" charset="0"/>
                        </a:rPr>
                        <m:t>T</m:t>
                      </m:r>
                      <m:r>
                        <m:rPr>
                          <m:nor/>
                        </m:rPr>
                        <a:rPr lang="en-US" sz="2800" b="1" dirty="0">
                          <a:latin typeface="Times New Roman" panose="02020603050405020304" pitchFamily="18" charset="0"/>
                          <a:cs typeface="Times New Roman" panose="02020603050405020304" pitchFamily="18" charset="0"/>
                        </a:rPr>
                        <m:t>ì</m:t>
                      </m:r>
                      <m:r>
                        <m:rPr>
                          <m:nor/>
                        </m:rPr>
                        <a:rPr lang="en-US" sz="2800" b="1" dirty="0">
                          <a:latin typeface="Times New Roman" panose="02020603050405020304" pitchFamily="18" charset="0"/>
                          <a:cs typeface="Times New Roman" panose="02020603050405020304" pitchFamily="18" charset="0"/>
                        </a:rPr>
                        <m:t>m</m:t>
                      </m:r>
                      <m:r>
                        <m:rPr>
                          <m:nor/>
                        </m:rPr>
                        <a:rPr lang="en-US" sz="2800" b="1" dirty="0">
                          <a:latin typeface="Times New Roman" panose="02020603050405020304" pitchFamily="18" charset="0"/>
                          <a:cs typeface="Times New Roman" panose="02020603050405020304" pitchFamily="18" charset="0"/>
                        </a:rPr>
                        <m:t> </m:t>
                      </m:r>
                      <m:r>
                        <m:rPr>
                          <m:nor/>
                        </m:rPr>
                        <a:rPr lang="en-US" sz="2800" b="1" dirty="0">
                          <a:latin typeface="Times New Roman" panose="02020603050405020304" pitchFamily="18" charset="0"/>
                          <a:cs typeface="Times New Roman" panose="02020603050405020304" pitchFamily="18" charset="0"/>
                        </a:rPr>
                        <m:t>h</m:t>
                      </m:r>
                      <m:r>
                        <m:rPr>
                          <m:nor/>
                        </m:rPr>
                        <a:rPr lang="en-US" sz="2800" b="1" dirty="0">
                          <a:latin typeface="Times New Roman" panose="02020603050405020304" pitchFamily="18" charset="0"/>
                          <a:cs typeface="Times New Roman" panose="02020603050405020304" pitchFamily="18" charset="0"/>
                        </a:rPr>
                        <m:t>ệ </m:t>
                      </m:r>
                      <m:r>
                        <m:rPr>
                          <m:nor/>
                        </m:rPr>
                        <a:rPr lang="en-US" sz="2800" b="1" dirty="0">
                          <a:latin typeface="Times New Roman" panose="02020603050405020304" pitchFamily="18" charset="0"/>
                          <a:cs typeface="Times New Roman" panose="02020603050405020304" pitchFamily="18" charset="0"/>
                        </a:rPr>
                        <m:t>s</m:t>
                      </m:r>
                      <m:r>
                        <m:rPr>
                          <m:nor/>
                        </m:rPr>
                        <a:rPr lang="en-US" sz="2800" b="1" dirty="0">
                          <a:latin typeface="Times New Roman" panose="02020603050405020304" pitchFamily="18" charset="0"/>
                          <a:cs typeface="Times New Roman" panose="02020603050405020304" pitchFamily="18" charset="0"/>
                        </a:rPr>
                        <m:t>ố </m:t>
                      </m:r>
                      <m:r>
                        <m:rPr>
                          <m:nor/>
                        </m:rPr>
                        <a:rPr lang="en-US" sz="2800" b="1" dirty="0">
                          <a:latin typeface="Times New Roman" panose="02020603050405020304" pitchFamily="18" charset="0"/>
                          <a:cs typeface="Times New Roman" panose="02020603050405020304" pitchFamily="18" charset="0"/>
                        </a:rPr>
                        <m:t>g</m:t>
                      </m:r>
                      <m:r>
                        <m:rPr>
                          <m:nor/>
                        </m:rPr>
                        <a:rPr lang="en-US" sz="2800" b="1" dirty="0">
                          <a:latin typeface="Times New Roman" panose="02020603050405020304" pitchFamily="18" charset="0"/>
                          <a:cs typeface="Times New Roman" panose="02020603050405020304" pitchFamily="18" charset="0"/>
                        </a:rPr>
                        <m:t>ó</m:t>
                      </m:r>
                      <m:r>
                        <m:rPr>
                          <m:nor/>
                        </m:rPr>
                        <a:rPr lang="en-US" sz="2800" b="1" dirty="0">
                          <a:latin typeface="Times New Roman" panose="02020603050405020304" pitchFamily="18" charset="0"/>
                          <a:cs typeface="Times New Roman" panose="02020603050405020304" pitchFamily="18" charset="0"/>
                        </a:rPr>
                        <m:t>c</m:t>
                      </m:r>
                      <m:r>
                        <m:rPr>
                          <m:nor/>
                        </m:rPr>
                        <a:rPr lang="en-US" sz="2800" b="1" dirty="0">
                          <a:latin typeface="Times New Roman" panose="02020603050405020304" pitchFamily="18" charset="0"/>
                          <a:cs typeface="Times New Roman" panose="02020603050405020304" pitchFamily="18" charset="0"/>
                        </a:rPr>
                        <m:t> </m:t>
                      </m:r>
                      <m:r>
                        <m:rPr>
                          <m:nor/>
                        </m:rPr>
                        <a:rPr lang="en-US" sz="2800" b="1" dirty="0">
                          <a:latin typeface="Times New Roman" panose="02020603050405020304" pitchFamily="18" charset="0"/>
                          <a:cs typeface="Times New Roman" panose="02020603050405020304" pitchFamily="18" charset="0"/>
                        </a:rPr>
                        <m:t>c</m:t>
                      </m:r>
                      <m:r>
                        <m:rPr>
                          <m:nor/>
                        </m:rPr>
                        <a:rPr lang="en-US" sz="2800" b="1" dirty="0">
                          <a:latin typeface="Times New Roman" panose="02020603050405020304" pitchFamily="18" charset="0"/>
                          <a:cs typeface="Times New Roman" panose="02020603050405020304" pitchFamily="18" charset="0"/>
                        </a:rPr>
                        <m:t>ủ</m:t>
                      </m:r>
                      <m:r>
                        <m:rPr>
                          <m:nor/>
                        </m:rPr>
                        <a:rPr lang="en-US" sz="2800" b="1" dirty="0">
                          <a:latin typeface="Times New Roman" panose="02020603050405020304" pitchFamily="18" charset="0"/>
                          <a:cs typeface="Times New Roman" panose="02020603050405020304" pitchFamily="18" charset="0"/>
                        </a:rPr>
                        <m:t>a</m:t>
                      </m:r>
                      <m:r>
                        <m:rPr>
                          <m:nor/>
                        </m:rPr>
                        <a:rPr lang="en-US" sz="2800" b="1" dirty="0">
                          <a:latin typeface="Times New Roman" panose="02020603050405020304" pitchFamily="18" charset="0"/>
                          <a:cs typeface="Times New Roman" panose="02020603050405020304" pitchFamily="18" charset="0"/>
                        </a:rPr>
                        <m:t> </m:t>
                      </m:r>
                      <m:r>
                        <m:rPr>
                          <m:nor/>
                        </m:rPr>
                        <a:rPr lang="en-US" sz="2800" b="1" dirty="0">
                          <a:latin typeface="Times New Roman" panose="02020603050405020304" pitchFamily="18" charset="0"/>
                          <a:cs typeface="Times New Roman" panose="02020603050405020304" pitchFamily="18" charset="0"/>
                        </a:rPr>
                        <m:t>ti</m:t>
                      </m:r>
                      <m:r>
                        <m:rPr>
                          <m:nor/>
                        </m:rPr>
                        <a:rPr lang="en-US" sz="2800" b="1" dirty="0">
                          <a:latin typeface="Times New Roman" panose="02020603050405020304" pitchFamily="18" charset="0"/>
                          <a:cs typeface="Times New Roman" panose="02020603050405020304" pitchFamily="18" charset="0"/>
                        </a:rPr>
                        <m:t>ế</m:t>
                      </m:r>
                      <m:r>
                        <m:rPr>
                          <m:nor/>
                        </m:rPr>
                        <a:rPr lang="en-US" sz="2800" b="1" dirty="0">
                          <a:latin typeface="Times New Roman" panose="02020603050405020304" pitchFamily="18" charset="0"/>
                          <a:cs typeface="Times New Roman" panose="02020603050405020304" pitchFamily="18" charset="0"/>
                        </a:rPr>
                        <m:t>p</m:t>
                      </m:r>
                      <m:r>
                        <m:rPr>
                          <m:nor/>
                        </m:rPr>
                        <a:rPr lang="en-US" sz="2800" b="1" dirty="0">
                          <a:latin typeface="Times New Roman" panose="02020603050405020304" pitchFamily="18" charset="0"/>
                          <a:cs typeface="Times New Roman" panose="02020603050405020304" pitchFamily="18" charset="0"/>
                        </a:rPr>
                        <m:t> </m:t>
                      </m:r>
                      <m:r>
                        <m:rPr>
                          <m:nor/>
                        </m:rPr>
                        <a:rPr lang="en-US" sz="2800" b="1" dirty="0">
                          <a:latin typeface="Times New Roman" panose="02020603050405020304" pitchFamily="18" charset="0"/>
                          <a:cs typeface="Times New Roman" panose="02020603050405020304" pitchFamily="18" charset="0"/>
                        </a:rPr>
                        <m:t>tuy</m:t>
                      </m:r>
                      <m:r>
                        <m:rPr>
                          <m:nor/>
                        </m:rPr>
                        <a:rPr lang="en-US" sz="2800" b="1" dirty="0">
                          <a:latin typeface="Times New Roman" panose="02020603050405020304" pitchFamily="18" charset="0"/>
                          <a:cs typeface="Times New Roman" panose="02020603050405020304" pitchFamily="18" charset="0"/>
                        </a:rPr>
                        <m:t>ế</m:t>
                      </m:r>
                      <m:r>
                        <m:rPr>
                          <m:nor/>
                        </m:rPr>
                        <a:rPr lang="en-US" sz="2800" b="1" dirty="0">
                          <a:latin typeface="Times New Roman" panose="02020603050405020304" pitchFamily="18" charset="0"/>
                          <a:cs typeface="Times New Roman" panose="02020603050405020304" pitchFamily="18" charset="0"/>
                        </a:rPr>
                        <m:t>n</m:t>
                      </m:r>
                    </m:oMath>
                  </m:oMathPara>
                </a14:m>
                <a:endParaRPr lang="en-US" sz="2800" b="1" dirty="0">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22955" y="37204"/>
                <a:ext cx="8131816" cy="49846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643811" y="4666373"/>
                <a:ext cx="10576009" cy="1769705"/>
              </a:xfrm>
              <a:prstGeom prst="rect">
                <a:avLst/>
              </a:prstGeom>
            </p:spPr>
            <p:txBody>
              <a:bodyPr wrap="square" lIns="45711" tIns="22855" rIns="45711" bIns="22855">
                <a:spAutoFit/>
              </a:bodyPr>
              <a:lstStyle/>
              <a:p>
                <a:r>
                  <a:rPr lang="en-US" sz="2800" dirty="0">
                    <a:latin typeface="Times New Roman" panose="02020603050405020304" pitchFamily="18" charset="0"/>
                    <a:cs typeface="Times New Roman" panose="02020603050405020304" pitchFamily="18" charset="0"/>
                  </a:rPr>
                  <a:t>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800" i="1">
                            <a:latin typeface="Cambria Math"/>
                          </a:rPr>
                        </m:ctrlPr>
                      </m:sSupPr>
                      <m:e>
                        <m:r>
                          <a:rPr lang="en-US" sz="2800" i="1">
                            <a:latin typeface="Cambria Math" panose="02040503050406030204" pitchFamily="18" charset="0"/>
                          </a:rPr>
                          <m:t>𝑦</m:t>
                        </m:r>
                      </m:e>
                      <m:sup>
                        <m:r>
                          <a:rPr lang="en-US" sz="2800">
                            <a:latin typeface="Cambria Math" panose="02040503050406030204" pitchFamily="18" charset="0"/>
                          </a:rPr>
                          <m:t>′</m:t>
                        </m:r>
                      </m:sup>
                    </m:sSup>
                    <m:r>
                      <a:rPr lang="en-US" sz="2800">
                        <a:latin typeface="Cambria Math" panose="02040503050406030204" pitchFamily="18" charset="0"/>
                      </a:rPr>
                      <m:t>=3</m:t>
                    </m:r>
                    <m:sSup>
                      <m:sSupPr>
                        <m:ctrlPr>
                          <a:rPr lang="en-US" sz="2800" i="1">
                            <a:latin typeface="Cambria Math"/>
                          </a:rPr>
                        </m:ctrlPr>
                      </m:sSupPr>
                      <m:e>
                        <m:d>
                          <m:dPr>
                            <m:ctrlPr>
                              <a:rPr lang="en-US" sz="2800" i="1">
                                <a:latin typeface="Cambria Math"/>
                              </a:rPr>
                            </m:ctrlPr>
                          </m:dPr>
                          <m:e>
                            <m:r>
                              <m:rPr>
                                <m:sty m:val="p"/>
                              </m:rPr>
                              <a:rPr lang="en-US" sz="2800">
                                <a:latin typeface="Cambria Math" panose="02040503050406030204" pitchFamily="18" charset="0"/>
                              </a:rPr>
                              <m:t>x</m:t>
                            </m:r>
                            <m:r>
                              <a:rPr lang="en-US" sz="2800">
                                <a:latin typeface="Cambria Math" panose="02040503050406030204" pitchFamily="18" charset="0"/>
                              </a:rPr>
                              <m:t>−1</m:t>
                            </m:r>
                          </m:e>
                        </m:d>
                      </m:e>
                      <m:sup>
                        <m:r>
                          <a:rPr lang="en-US" sz="2800">
                            <a:latin typeface="Cambria Math" panose="02040503050406030204" pitchFamily="18" charset="0"/>
                          </a:rPr>
                          <m:t>2</m:t>
                        </m:r>
                      </m:sup>
                    </m:sSup>
                    <m:r>
                      <a:rPr lang="en-US" sz="2800">
                        <a:latin typeface="Cambria Math" panose="02040503050406030204" pitchFamily="18" charset="0"/>
                      </a:rPr>
                      <m:t>+3≥3</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xảy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800">
                        <a:latin typeface="Cambria Math" panose="02040503050406030204" pitchFamily="18" charset="0"/>
                      </a:rPr>
                      <m:t>x</m:t>
                    </m:r>
                    <m:r>
                      <a:rPr lang="en-US" sz="2800">
                        <a:latin typeface="Cambria Math" panose="02040503050406030204" pitchFamily="18" charset="0"/>
                      </a:rPr>
                      <m:t>=1</m:t>
                    </m:r>
                    <m:r>
                      <a:rPr lang="en-US" sz="2800" i="1">
                        <a:latin typeface="Cambria Math" panose="02040503050406030204" pitchFamily="18" charset="0"/>
                        <a:sym typeface="Symbol" panose="05050102010706020507" pitchFamily="18" charset="2"/>
                      </a:rPr>
                      <m:t></m:t>
                    </m:r>
                    <m:r>
                      <a:rPr lang="en-US" sz="2800" i="1">
                        <a:latin typeface="Cambria Math" panose="02040503050406030204" pitchFamily="18" charset="0"/>
                        <a:sym typeface="Symbol" panose="05050102010706020507" pitchFamily="18" charset="2"/>
                      </a:rPr>
                      <m:t>𝑦</m:t>
                    </m:r>
                    <m:r>
                      <a:rPr lang="en-US" sz="2800" i="1">
                        <a:latin typeface="Cambria Math" panose="02040503050406030204" pitchFamily="18" charset="0"/>
                        <a:sym typeface="Symbol" panose="05050102010706020507" pitchFamily="18" charset="2"/>
                      </a:rPr>
                      <m:t>=9</m:t>
                    </m:r>
                  </m:oMath>
                </a14:m>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Do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rPr>
                      <m:t>𝑀</m:t>
                    </m:r>
                    <m:d>
                      <m:dPr>
                        <m:ctrlPr>
                          <a:rPr lang="en-US" sz="2800" i="1">
                            <a:latin typeface="Cambria Math"/>
                          </a:rPr>
                        </m:ctrlPr>
                      </m:dPr>
                      <m:e>
                        <m:r>
                          <a:rPr lang="en-US" sz="2800" i="1">
                            <a:latin typeface="Cambria Math" panose="02040503050406030204" pitchFamily="18" charset="0"/>
                          </a:rPr>
                          <m:t>1</m:t>
                        </m:r>
                        <m:r>
                          <a:rPr lang="en-US" sz="2800">
                            <a:latin typeface="Cambria Math" panose="02040503050406030204" pitchFamily="18" charset="0"/>
                          </a:rPr>
                          <m:t>;9</m:t>
                        </m:r>
                      </m:e>
                    </m:d>
                  </m:oMath>
                </a14:m>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rPr>
                      <m:t>𝑦</m:t>
                    </m:r>
                    <m:r>
                      <a:rPr lang="en-US" sz="2800">
                        <a:latin typeface="Cambria Math" panose="02040503050406030204" pitchFamily="18" charset="0"/>
                      </a:rPr>
                      <m:t>=3</m:t>
                    </m:r>
                    <m:d>
                      <m:dPr>
                        <m:ctrlPr>
                          <a:rPr lang="en-US" sz="2800" i="1">
                            <a:latin typeface="Cambria Math"/>
                          </a:rPr>
                        </m:ctrlPr>
                      </m:dPr>
                      <m:e>
                        <m:r>
                          <a:rPr lang="en-US" sz="2800" i="1">
                            <a:latin typeface="Cambria Math" panose="02040503050406030204" pitchFamily="18" charset="0"/>
                          </a:rPr>
                          <m:t>𝑥</m:t>
                        </m:r>
                        <m:r>
                          <a:rPr lang="en-US" sz="2800">
                            <a:latin typeface="Cambria Math" panose="02040503050406030204" pitchFamily="18" charset="0"/>
                          </a:rPr>
                          <m:t>−1</m:t>
                        </m:r>
                      </m:e>
                    </m:d>
                    <m:r>
                      <a:rPr lang="en-US" sz="2800">
                        <a:latin typeface="Cambria Math" panose="02040503050406030204" pitchFamily="18" charset="0"/>
                      </a:rPr>
                      <m:t>+6⇒</m:t>
                    </m:r>
                    <m:r>
                      <a:rPr lang="en-US" sz="2800" i="1">
                        <a:latin typeface="Cambria Math" panose="02040503050406030204" pitchFamily="18" charset="0"/>
                      </a:rPr>
                      <m:t>𝑦</m:t>
                    </m:r>
                    <m:r>
                      <a:rPr lang="en-US" sz="2800">
                        <a:latin typeface="Cambria Math" panose="02040503050406030204" pitchFamily="18" charset="0"/>
                      </a:rPr>
                      <m:t>=3</m:t>
                    </m:r>
                    <m:r>
                      <a:rPr lang="en-US" sz="2800" i="1">
                        <a:latin typeface="Cambria Math" panose="02040503050406030204" pitchFamily="18" charset="0"/>
                      </a:rPr>
                      <m:t>𝑥</m:t>
                    </m:r>
                    <m:r>
                      <a:rPr lang="en-US" sz="2800" i="1">
                        <a:latin typeface="Cambria Math" panose="02040503050406030204" pitchFamily="18" charset="0"/>
                      </a:rPr>
                      <m:t>+3</m:t>
                    </m:r>
                  </m:oMath>
                </a14:m>
                <a:endParaRPr lang="en-US" sz="2800" dirty="0">
                  <a:latin typeface="Times New Roman" panose="02020603050405020304" pitchFamily="18" charset="0"/>
                  <a:cs typeface="Times New Roman" panose="02020603050405020304" pitchFamily="18" charset="0"/>
                </a:endParaRPr>
              </a:p>
            </p:txBody>
          </p:sp>
        </mc:Choice>
        <mc:Fallback xmlns="">
          <p:sp>
            <p:nvSpPr>
              <p:cNvPr id="50" name="Rectangle 49"/>
              <p:cNvSpPr>
                <a:spLocks noRot="1" noChangeAspect="1" noMove="1" noResize="1" noEditPoints="1" noAdjustHandles="1" noChangeArrowheads="1" noChangeShapeType="1" noTextEdit="1"/>
              </p:cNvSpPr>
              <p:nvPr/>
            </p:nvSpPr>
            <p:spPr>
              <a:xfrm>
                <a:off x="643811" y="4666373"/>
                <a:ext cx="10576009" cy="1769705"/>
              </a:xfrm>
              <a:prstGeom prst="rect">
                <a:avLst/>
              </a:prstGeom>
              <a:blipFill rotWithShape="1">
                <a:blip r:embed="rId9"/>
                <a:stretch>
                  <a:fillRect l="-1614" t="-4467" r="-1037" b="-9966"/>
                </a:stretch>
              </a:blipFill>
            </p:spPr>
            <p:txBody>
              <a:bodyPr/>
              <a:lstStyle/>
              <a:p>
                <a:r>
                  <a:rPr lang="en-US">
                    <a:noFill/>
                  </a:rPr>
                  <a:t> </a:t>
                </a:r>
              </a:p>
            </p:txBody>
          </p:sp>
        </mc:Fallback>
      </mc:AlternateContent>
    </p:spTree>
    <p:extLst>
      <p:ext uri="{BB962C8B-B14F-4D97-AF65-F5344CB8AC3E}">
        <p14:creationId xmlns:p14="http://schemas.microsoft.com/office/powerpoint/2010/main" val="218458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500"/>
                                        <p:tgtEl>
                                          <p:spTgt spid="46"/>
                                        </p:tgtEl>
                                      </p:cBhvr>
                                    </p:animEffect>
                                  </p:childTnLst>
                                </p:cTn>
                              </p:par>
                              <p:par>
                                <p:cTn id="16" presetID="22" presetClass="entr" presetSubtype="8"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left)">
                                      <p:cBhvr>
                                        <p:cTn id="18" dur="500"/>
                                        <p:tgtEl>
                                          <p:spTgt spid="49"/>
                                        </p:tgtEl>
                                      </p:cBhvr>
                                    </p:animEffect>
                                  </p:childTnLst>
                                </p:cTn>
                              </p:par>
                              <p:par>
                                <p:cTn id="19" presetID="22" presetClass="entr" presetSubtype="8"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wipe(left)">
                                      <p:cBhvr>
                                        <p:cTn id="21" dur="500"/>
                                        <p:tgtEl>
                                          <p:spTgt spid="6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wipe(left)">
                                      <p:cBhvr>
                                        <p:cTn id="26" dur="500"/>
                                        <p:tgtEl>
                                          <p:spTgt spid="8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left)">
                                      <p:cBhvr>
                                        <p:cTn id="31" dur="500"/>
                                        <p:tgtEl>
                                          <p:spTgt spid="5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left)">
                                      <p:cBhvr>
                                        <p:cTn id="36" dur="500"/>
                                        <p:tgtEl>
                                          <p:spTgt spid="4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2" grpId="0" animBg="1"/>
      <p:bldP spid="4" grpId="0"/>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7776" y="965645"/>
            <a:ext cx="9828520" cy="830997"/>
            <a:chOff x="-288924" y="1892299"/>
            <a:chExt cx="19659599" cy="1661991"/>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1042730" cy="738663"/>
            </a:xfrm>
            <a:prstGeom prst="rect">
              <a:avLst/>
            </a:prstGeom>
            <a:noFill/>
          </p:spPr>
          <p:txBody>
            <a:bodyPr wrap="none" rtlCol="0">
              <a:spAutoFit/>
            </a:bodyPr>
            <a:lstStyle/>
            <a:p>
              <a:r>
                <a:rPr lang="en-US" b="1" smtClean="0">
                  <a:solidFill>
                    <a:schemeClr val="bg1"/>
                  </a:solidFill>
                  <a:latin typeface="Tahoma" pitchFamily="34" charset="0"/>
                  <a:ea typeface="Tahoma" pitchFamily="34" charset="0"/>
                  <a:cs typeface="Tahoma" pitchFamily="34" charset="0"/>
                </a:rPr>
                <a:t>III</a:t>
              </a:r>
              <a:endParaRPr lang="en-US" b="1">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1661991"/>
            </a:xfrm>
            <a:prstGeom prst="rect">
              <a:avLst/>
            </a:prstGeom>
            <a:noFill/>
          </p:spPr>
          <p:txBody>
            <a:bodyPr wrap="square" rtlCol="0">
              <a:spAutoFit/>
            </a:bodyPr>
            <a:lstStyle/>
            <a:p>
              <a:r>
                <a:rPr lang="en-US" sz="2400" b="1" dirty="0" smtClean="0">
                  <a:solidFill>
                    <a:srgbClr val="145F82"/>
                  </a:solidFill>
                  <a:latin typeface="Tahoma" pitchFamily="34" charset="0"/>
                  <a:ea typeface="Tahoma" pitchFamily="34" charset="0"/>
                  <a:cs typeface="Tahoma" pitchFamily="34" charset="0"/>
                </a:rPr>
                <a:t>LÝ THUYẾT</a:t>
              </a:r>
              <a:endParaRPr lang="en-US" sz="2400" b="1" dirty="0">
                <a:solidFill>
                  <a:srgbClr val="145F82"/>
                </a:solidFill>
                <a:latin typeface="Tahoma" pitchFamily="34" charset="0"/>
                <a:ea typeface="Tahoma" pitchFamily="34" charset="0"/>
                <a:cs typeface="Tahoma" pitchFamily="34" charset="0"/>
              </a:endParaRPr>
            </a:p>
            <a:p>
              <a:endParaRPr lang="en-US" sz="2400" b="1" dirty="0">
                <a:solidFill>
                  <a:srgbClr val="145F82"/>
                </a:solidFill>
                <a:latin typeface="Tahoma" pitchFamily="34" charset="0"/>
                <a:ea typeface="Tahoma" pitchFamily="34" charset="0"/>
                <a:cs typeface="Tahoma" pitchFamily="34" charset="0"/>
              </a:endParaRPr>
            </a:p>
          </p:txBody>
        </p:sp>
      </p:grpSp>
      <p:grpSp>
        <p:nvGrpSpPr>
          <p:cNvPr id="6" name="Group 5"/>
          <p:cNvGrpSpPr/>
          <p:nvPr/>
        </p:nvGrpSpPr>
        <p:grpSpPr>
          <a:xfrm>
            <a:off x="322221" y="1432033"/>
            <a:ext cx="5126163" cy="461665"/>
            <a:chOff x="644526" y="2766774"/>
            <a:chExt cx="10253661" cy="923330"/>
          </a:xfrm>
        </p:grpSpPr>
        <p:sp>
          <p:nvSpPr>
            <p:cNvPr id="7" name="TextBox 6"/>
            <p:cNvSpPr txBox="1"/>
            <p:nvPr/>
          </p:nvSpPr>
          <p:spPr>
            <a:xfrm>
              <a:off x="1906586" y="2766774"/>
              <a:ext cx="8991601" cy="923330"/>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 </a:t>
              </a:r>
              <a:r>
                <a:rPr lang="en-US" sz="2400" b="1" i="1" dirty="0" err="1" smtClean="0">
                  <a:solidFill>
                    <a:srgbClr val="145F82"/>
                  </a:solidFill>
                  <a:latin typeface="Tahoma" pitchFamily="34" charset="0"/>
                  <a:ea typeface="Tahoma" pitchFamily="34" charset="0"/>
                  <a:cs typeface="Tahoma" pitchFamily="34" charset="0"/>
                </a:rPr>
                <a:t>Phương</a:t>
              </a:r>
              <a:r>
                <a:rPr lang="en-US" sz="2400" b="1" i="1" dirty="0" smtClean="0">
                  <a:solidFill>
                    <a:srgbClr val="145F82"/>
                  </a:solidFill>
                  <a:latin typeface="Tahoma" pitchFamily="34" charset="0"/>
                  <a:ea typeface="Tahoma" pitchFamily="34" charset="0"/>
                  <a:cs typeface="Tahoma" pitchFamily="34" charset="0"/>
                </a:rPr>
                <a:t> </a:t>
              </a:r>
              <a:r>
                <a:rPr lang="en-US" sz="2400" b="1" i="1" dirty="0" err="1" smtClean="0">
                  <a:solidFill>
                    <a:srgbClr val="145F82"/>
                  </a:solidFill>
                  <a:latin typeface="Tahoma" pitchFamily="34" charset="0"/>
                  <a:ea typeface="Tahoma" pitchFamily="34" charset="0"/>
                  <a:cs typeface="Tahoma" pitchFamily="34" charset="0"/>
                </a:rPr>
                <a:t>trình</a:t>
              </a:r>
              <a:r>
                <a:rPr lang="en-US" sz="2400" b="1" i="1" dirty="0" smtClean="0">
                  <a:solidFill>
                    <a:srgbClr val="145F82"/>
                  </a:solidFill>
                  <a:latin typeface="Tahoma" pitchFamily="34" charset="0"/>
                  <a:ea typeface="Tahoma" pitchFamily="34" charset="0"/>
                  <a:cs typeface="Tahoma" pitchFamily="34" charset="0"/>
                </a:rPr>
                <a:t> </a:t>
              </a:r>
              <a:r>
                <a:rPr lang="en-US" sz="2400" b="1" i="1" dirty="0" err="1" smtClean="0">
                  <a:solidFill>
                    <a:srgbClr val="145F82"/>
                  </a:solidFill>
                  <a:latin typeface="Tahoma" pitchFamily="34" charset="0"/>
                  <a:ea typeface="Tahoma" pitchFamily="34" charset="0"/>
                  <a:cs typeface="Tahoma" pitchFamily="34" charset="0"/>
                </a:rPr>
                <a:t>tiếp</a:t>
              </a:r>
              <a:r>
                <a:rPr lang="en-US" sz="2400" b="1" i="1" dirty="0" smtClean="0">
                  <a:solidFill>
                    <a:srgbClr val="145F82"/>
                  </a:solidFill>
                  <a:latin typeface="Tahoma" pitchFamily="34" charset="0"/>
                  <a:ea typeface="Tahoma" pitchFamily="34" charset="0"/>
                  <a:cs typeface="Tahoma" pitchFamily="34" charset="0"/>
                </a:rPr>
                <a:t> </a:t>
              </a:r>
              <a:r>
                <a:rPr lang="en-US" sz="2400" b="1" i="1" dirty="0" err="1" smtClean="0">
                  <a:solidFill>
                    <a:srgbClr val="145F82"/>
                  </a:solidFill>
                  <a:latin typeface="Tahoma" pitchFamily="34" charset="0"/>
                  <a:ea typeface="Tahoma" pitchFamily="34" charset="0"/>
                  <a:cs typeface="Tahoma" pitchFamily="34" charset="0"/>
                </a:rPr>
                <a:t>tuyến</a:t>
              </a:r>
              <a:endParaRPr lang="en-US" sz="2400" b="1" i="1" dirty="0">
                <a:solidFill>
                  <a:srgbClr val="145F82"/>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572729" y="1889933"/>
            <a:ext cx="11161337" cy="2777317"/>
            <a:chOff x="1076414" y="4403394"/>
            <a:chExt cx="22325581" cy="7289169"/>
          </a:xfrm>
        </p:grpSpPr>
        <p:grpSp>
          <p:nvGrpSpPr>
            <p:cNvPr id="22" name="Group 5"/>
            <p:cNvGrpSpPr/>
            <p:nvPr/>
          </p:nvGrpSpPr>
          <p:grpSpPr>
            <a:xfrm>
              <a:off x="1517626" y="4671091"/>
              <a:ext cx="21884369" cy="7021472"/>
              <a:chOff x="631382" y="1083939"/>
              <a:chExt cx="8617834" cy="2764385"/>
            </a:xfrm>
          </p:grpSpPr>
          <p:sp>
            <p:nvSpPr>
              <p:cNvPr id="39" name="Rounded Rectangle 38"/>
              <p:cNvSpPr/>
              <p:nvPr/>
            </p:nvSpPr>
            <p:spPr>
              <a:xfrm>
                <a:off x="637542" y="1083939"/>
                <a:ext cx="8611674" cy="2764385"/>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22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0" name="TextBox 39"/>
                  <p:cNvSpPr txBox="1"/>
                  <p:nvPr/>
                </p:nvSpPr>
                <p:spPr>
                  <a:xfrm>
                    <a:off x="631382" y="1276331"/>
                    <a:ext cx="8617834" cy="1982938"/>
                  </a:xfrm>
                  <a:prstGeom prst="rect">
                    <a:avLst/>
                  </a:prstGeom>
                  <a:noFill/>
                </p:spPr>
                <p:txBody>
                  <a:bodyPr wrap="square" rtlCol="0">
                    <a:spAutoFit/>
                  </a:bodyPr>
                  <a:lstStyle/>
                  <a:p>
                    <a:r>
                      <a:rPr lang="en-US" altLang="en-US" sz="2400" b="1" i="1" dirty="0">
                        <a:latin typeface="Tahoma" panose="020B0604030504040204" pitchFamily="34" charset="0"/>
                        <a:ea typeface="Tahoma" panose="020B0604030504040204" pitchFamily="34" charset="0"/>
                        <a:cs typeface="Tahoma" panose="020B0604030504040204" pitchFamily="34" charset="0"/>
                      </a:rPr>
                      <a:t>Phương </a:t>
                    </a:r>
                    <a:r>
                      <a:rPr lang="en-US" altLang="en-US" sz="2400" b="1" i="1" dirty="0" err="1">
                        <a:latin typeface="Tahoma" panose="020B0604030504040204" pitchFamily="34" charset="0"/>
                        <a:ea typeface="Tahoma" panose="020B0604030504040204" pitchFamily="34" charset="0"/>
                        <a:cs typeface="Tahoma" panose="020B0604030504040204" pitchFamily="34" charset="0"/>
                      </a:rPr>
                      <a:t>trình</a:t>
                    </a:r>
                    <a:r>
                      <a:rPr lang="en-US" altLang="en-US" sz="2400" b="1" i="1" dirty="0">
                        <a:latin typeface="Tahoma" panose="020B0604030504040204" pitchFamily="34" charset="0"/>
                        <a:ea typeface="Tahoma" panose="020B0604030504040204" pitchFamily="34" charset="0"/>
                        <a:cs typeface="Tahoma" panose="020B0604030504040204" pitchFamily="34" charset="0"/>
                      </a:rPr>
                      <a:t> </a:t>
                    </a:r>
                    <a:r>
                      <a:rPr lang="en-US" altLang="en-US" sz="2400" b="1" i="1" dirty="0" err="1">
                        <a:latin typeface="Tahoma" panose="020B0604030504040204" pitchFamily="34" charset="0"/>
                        <a:ea typeface="Tahoma" panose="020B0604030504040204" pitchFamily="34" charset="0"/>
                        <a:cs typeface="Tahoma" panose="020B0604030504040204" pitchFamily="34" charset="0"/>
                      </a:rPr>
                      <a:t>tiếp</a:t>
                    </a:r>
                    <a:r>
                      <a:rPr lang="en-US" altLang="en-US" sz="2400" b="1" i="1" dirty="0">
                        <a:latin typeface="Tahoma" panose="020B0604030504040204" pitchFamily="34" charset="0"/>
                        <a:ea typeface="Tahoma" panose="020B0604030504040204" pitchFamily="34" charset="0"/>
                        <a:cs typeface="Tahoma" panose="020B0604030504040204" pitchFamily="34" charset="0"/>
                      </a:rPr>
                      <a:t> </a:t>
                    </a:r>
                    <a:r>
                      <a:rPr lang="en-US" altLang="en-US" sz="2400" b="1" i="1" dirty="0" err="1">
                        <a:latin typeface="Tahoma" panose="020B0604030504040204" pitchFamily="34" charset="0"/>
                        <a:ea typeface="Tahoma" panose="020B0604030504040204" pitchFamily="34" charset="0"/>
                        <a:cs typeface="Tahoma" panose="020B0604030504040204" pitchFamily="34" charset="0"/>
                      </a:rPr>
                      <a:t>tuyến</a:t>
                    </a:r>
                    <a:r>
                      <a:rPr lang="en-US" altLang="en-US" sz="2400" b="1" i="1" dirty="0">
                        <a:latin typeface="Tahoma" panose="020B0604030504040204" pitchFamily="34" charset="0"/>
                        <a:ea typeface="Tahoma" panose="020B0604030504040204" pitchFamily="34" charset="0"/>
                        <a:cs typeface="Tahoma" panose="020B0604030504040204" pitchFamily="34" charset="0"/>
                      </a:rPr>
                      <a:t> </a:t>
                    </a:r>
                    <a:r>
                      <a:rPr lang="en-US" altLang="en-US" sz="2400" b="1" i="1" dirty="0" err="1">
                        <a:latin typeface="Tahoma" panose="020B0604030504040204" pitchFamily="34" charset="0"/>
                        <a:ea typeface="Tahoma" panose="020B0604030504040204" pitchFamily="34" charset="0"/>
                        <a:cs typeface="Tahoma" panose="020B0604030504040204" pitchFamily="34" charset="0"/>
                      </a:rPr>
                      <a:t>của</a:t>
                    </a:r>
                    <a:r>
                      <a:rPr lang="en-US" altLang="en-US" sz="2400" b="1" i="1" dirty="0">
                        <a:latin typeface="Tahoma" panose="020B0604030504040204" pitchFamily="34" charset="0"/>
                        <a:ea typeface="Tahoma" panose="020B0604030504040204" pitchFamily="34" charset="0"/>
                        <a:cs typeface="Tahoma" panose="020B0604030504040204" pitchFamily="34" charset="0"/>
                      </a:rPr>
                      <a:t> </a:t>
                    </a:r>
                    <a:r>
                      <a:rPr lang="en-US" altLang="en-US" sz="2400" b="1" i="1" dirty="0" err="1">
                        <a:latin typeface="Tahoma" panose="020B0604030504040204" pitchFamily="34" charset="0"/>
                        <a:ea typeface="Tahoma" panose="020B0604030504040204" pitchFamily="34" charset="0"/>
                        <a:cs typeface="Tahoma" panose="020B0604030504040204" pitchFamily="34" charset="0"/>
                      </a:rPr>
                      <a:t>đồ</a:t>
                    </a:r>
                    <a:r>
                      <a:rPr lang="en-US" altLang="en-US" sz="2400" b="1" i="1" dirty="0">
                        <a:latin typeface="Tahoma" panose="020B0604030504040204" pitchFamily="34" charset="0"/>
                        <a:ea typeface="Tahoma" panose="020B0604030504040204" pitchFamily="34" charset="0"/>
                        <a:cs typeface="Tahoma" panose="020B0604030504040204" pitchFamily="34" charset="0"/>
                      </a:rPr>
                      <a:t> </a:t>
                    </a:r>
                    <a:r>
                      <a:rPr lang="en-US" altLang="en-US" sz="2400" b="1" i="1" dirty="0" err="1">
                        <a:latin typeface="Tahoma" panose="020B0604030504040204" pitchFamily="34" charset="0"/>
                        <a:ea typeface="Tahoma" panose="020B0604030504040204" pitchFamily="34" charset="0"/>
                        <a:cs typeface="Tahoma" panose="020B0604030504040204" pitchFamily="34" charset="0"/>
                      </a:rPr>
                      <a:t>thị</a:t>
                    </a:r>
                    <a:r>
                      <a:rPr lang="en-US" altLang="en-US" sz="2400" b="1" i="1" dirty="0">
                        <a:latin typeface="Tahoma" panose="020B0604030504040204" pitchFamily="34" charset="0"/>
                        <a:ea typeface="Tahoma" panose="020B0604030504040204" pitchFamily="34" charset="0"/>
                        <a:cs typeface="Tahoma" panose="020B0604030504040204" pitchFamily="34" charset="0"/>
                      </a:rPr>
                      <a:t> (C) </a:t>
                    </a:r>
                    <a:r>
                      <a:rPr lang="en-US" altLang="en-US" sz="2400" b="1" i="1" dirty="0" err="1">
                        <a:latin typeface="Tahoma" panose="020B0604030504040204" pitchFamily="34" charset="0"/>
                        <a:ea typeface="Tahoma" panose="020B0604030504040204" pitchFamily="34" charset="0"/>
                        <a:cs typeface="Tahoma" panose="020B0604030504040204" pitchFamily="34" charset="0"/>
                      </a:rPr>
                      <a:t>của</a:t>
                    </a:r>
                    <a:r>
                      <a:rPr lang="en-US" altLang="en-US" sz="2400" b="1" i="1" dirty="0">
                        <a:latin typeface="Tahoma" panose="020B0604030504040204" pitchFamily="34" charset="0"/>
                        <a:ea typeface="Tahoma" panose="020B0604030504040204" pitchFamily="34" charset="0"/>
                        <a:cs typeface="Tahoma" panose="020B0604030504040204" pitchFamily="34" charset="0"/>
                      </a:rPr>
                      <a:t> </a:t>
                    </a:r>
                    <a:r>
                      <a:rPr lang="en-US" altLang="en-US" sz="2400" b="1" i="1" dirty="0" err="1">
                        <a:latin typeface="Tahoma" panose="020B0604030504040204" pitchFamily="34" charset="0"/>
                        <a:ea typeface="Tahoma" panose="020B0604030504040204" pitchFamily="34" charset="0"/>
                        <a:cs typeface="Tahoma" panose="020B0604030504040204" pitchFamily="34" charset="0"/>
                      </a:rPr>
                      <a:t>hàm</a:t>
                    </a:r>
                    <a:r>
                      <a:rPr lang="en-US" altLang="en-US" sz="2400" b="1" i="1" dirty="0">
                        <a:latin typeface="Tahoma" panose="020B0604030504040204" pitchFamily="34" charset="0"/>
                        <a:ea typeface="Tahoma" panose="020B0604030504040204" pitchFamily="34" charset="0"/>
                        <a:cs typeface="Tahoma" panose="020B0604030504040204" pitchFamily="34" charset="0"/>
                      </a:rPr>
                      <a:t> </a:t>
                    </a:r>
                    <a:r>
                      <a:rPr lang="en-US" altLang="en-US" sz="2400" b="1" i="1" dirty="0" err="1">
                        <a:latin typeface="Tahoma" panose="020B0604030504040204" pitchFamily="34" charset="0"/>
                        <a:ea typeface="Tahoma" panose="020B0604030504040204" pitchFamily="34" charset="0"/>
                        <a:cs typeface="Tahoma" panose="020B0604030504040204" pitchFamily="34" charset="0"/>
                      </a:rPr>
                      <a:t>số</a:t>
                    </a:r>
                    <a:r>
                      <a:rPr lang="en-US" altLang="en-US" sz="24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400" b="1" i="1">
                            <a:latin typeface="Cambria Math" panose="02040503050406030204" pitchFamily="18" charset="0"/>
                          </a:rPr>
                          <m:t>𝒚</m:t>
                        </m:r>
                        <m:r>
                          <a:rPr lang="en-US" sz="2400" b="1" i="1">
                            <a:latin typeface="Cambria Math" panose="02040503050406030204" pitchFamily="18" charset="0"/>
                          </a:rPr>
                          <m:t>=</m:t>
                        </m:r>
                        <m:r>
                          <a:rPr lang="en-US" sz="2400" b="1" i="1">
                            <a:latin typeface="Cambria Math" panose="02040503050406030204" pitchFamily="18" charset="0"/>
                          </a:rPr>
                          <m:t>𝒇</m:t>
                        </m:r>
                        <m:r>
                          <a:rPr lang="en-US" sz="2400" b="1" i="1">
                            <a:latin typeface="Cambria Math" panose="02040503050406030204" pitchFamily="18" charset="0"/>
                          </a:rPr>
                          <m:t>(</m:t>
                        </m:r>
                        <m:r>
                          <a:rPr lang="en-US" sz="2400" b="1" i="1">
                            <a:latin typeface="Cambria Math" panose="02040503050406030204" pitchFamily="18" charset="0"/>
                          </a:rPr>
                          <m:t>𝒙</m:t>
                        </m:r>
                        <m:r>
                          <a:rPr lang="en-US" sz="2400" b="1" i="1">
                            <a:latin typeface="Cambria Math" panose="02040503050406030204" pitchFamily="18" charset="0"/>
                          </a:rPr>
                          <m:t>) </m:t>
                        </m:r>
                      </m:oMath>
                    </a14:m>
                    <a:r>
                      <a:rPr lang="en-US" altLang="en-US" sz="2400" b="1" i="1" dirty="0" err="1">
                        <a:latin typeface="Tahoma" panose="020B0604030504040204" pitchFamily="34" charset="0"/>
                        <a:ea typeface="Tahoma" panose="020B0604030504040204" pitchFamily="34" charset="0"/>
                        <a:cs typeface="Tahoma" panose="020B0604030504040204" pitchFamily="34" charset="0"/>
                      </a:rPr>
                      <a:t>tại</a:t>
                    </a:r>
                    <a:r>
                      <a:rPr lang="en-US" altLang="en-US" sz="2400" b="1" i="1" dirty="0">
                        <a:latin typeface="Tahoma" panose="020B0604030504040204" pitchFamily="34" charset="0"/>
                        <a:ea typeface="Tahoma" panose="020B0604030504040204" pitchFamily="34" charset="0"/>
                        <a:cs typeface="Tahoma" panose="020B0604030504040204" pitchFamily="34" charset="0"/>
                      </a:rPr>
                      <a:t> </a:t>
                    </a:r>
                    <a:r>
                      <a:rPr lang="en-US" altLang="en-US" sz="2400" b="1" i="1" dirty="0" err="1">
                        <a:latin typeface="Tahoma" panose="020B0604030504040204" pitchFamily="34" charset="0"/>
                        <a:ea typeface="Tahoma" panose="020B0604030504040204" pitchFamily="34" charset="0"/>
                        <a:cs typeface="Tahoma" panose="020B0604030504040204" pitchFamily="34" charset="0"/>
                      </a:rPr>
                      <a:t>điểm</a:t>
                    </a:r>
                    <a:r>
                      <a:rPr lang="en-US" altLang="en-US" sz="24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2400" b="1" i="1">
                                <a:latin typeface="Cambria Math"/>
                              </a:rPr>
                            </m:ctrlPr>
                          </m:sSubPr>
                          <m:e>
                            <m:r>
                              <a:rPr lang="en-US" sz="2400" b="1" i="1">
                                <a:latin typeface="Cambria Math" panose="02040503050406030204" pitchFamily="18" charset="0"/>
                              </a:rPr>
                              <m:t>𝑴</m:t>
                            </m:r>
                          </m:e>
                          <m:sub>
                            <m:r>
                              <a:rPr lang="en-US" sz="2400" b="1" i="1">
                                <a:latin typeface="Cambria Math" panose="02040503050406030204" pitchFamily="18" charset="0"/>
                              </a:rPr>
                              <m:t>𝟎</m:t>
                            </m:r>
                          </m:sub>
                        </m:sSub>
                        <m:d>
                          <m:dPr>
                            <m:ctrlPr>
                              <a:rPr lang="en-US" sz="2400" b="1" i="1">
                                <a:latin typeface="Cambria Math"/>
                              </a:rPr>
                            </m:ctrlPr>
                          </m:dPr>
                          <m:e>
                            <m:sSub>
                              <m:sSubPr>
                                <m:ctrlPr>
                                  <a:rPr lang="en-US" sz="2400" b="1" i="1">
                                    <a:latin typeface="Cambria Math"/>
                                  </a:rPr>
                                </m:ctrlPr>
                              </m:sSubPr>
                              <m:e>
                                <m:r>
                                  <a:rPr lang="en-US" sz="2400" b="1" i="1">
                                    <a:latin typeface="Cambria Math" panose="02040503050406030204" pitchFamily="18" charset="0"/>
                                  </a:rPr>
                                  <m:t>𝒙</m:t>
                                </m:r>
                              </m:e>
                              <m:sub>
                                <m:r>
                                  <a:rPr lang="en-US" sz="2400" b="1" i="1">
                                    <a:latin typeface="Cambria Math" panose="02040503050406030204" pitchFamily="18" charset="0"/>
                                  </a:rPr>
                                  <m:t>𝟎</m:t>
                                </m:r>
                              </m:sub>
                            </m:sSub>
                            <m:r>
                              <a:rPr lang="en-US" sz="2400" b="1" i="1">
                                <a:latin typeface="Cambria Math" panose="02040503050406030204" pitchFamily="18" charset="0"/>
                              </a:rPr>
                              <m:t>;</m:t>
                            </m:r>
                            <m:r>
                              <a:rPr lang="en-US" sz="2400" b="1" i="1">
                                <a:latin typeface="Cambria Math" panose="02040503050406030204" pitchFamily="18" charset="0"/>
                              </a:rPr>
                              <m:t>𝒇</m:t>
                            </m:r>
                            <m:r>
                              <a:rPr lang="en-US" sz="2400" b="1" i="1">
                                <a:latin typeface="Cambria Math" panose="02040503050406030204" pitchFamily="18" charset="0"/>
                              </a:rPr>
                              <m:t>(</m:t>
                            </m:r>
                            <m:sSub>
                              <m:sSubPr>
                                <m:ctrlPr>
                                  <a:rPr lang="en-US" sz="2400" b="1" i="1">
                                    <a:latin typeface="Cambria Math"/>
                                  </a:rPr>
                                </m:ctrlPr>
                              </m:sSubPr>
                              <m:e>
                                <m:r>
                                  <a:rPr lang="en-US" sz="2400" b="1" i="1">
                                    <a:latin typeface="Cambria Math" panose="02040503050406030204" pitchFamily="18" charset="0"/>
                                  </a:rPr>
                                  <m:t>𝒙</m:t>
                                </m:r>
                              </m:e>
                              <m:sub>
                                <m:r>
                                  <a:rPr lang="en-US" sz="2400" b="1" i="1">
                                    <a:latin typeface="Cambria Math" panose="02040503050406030204" pitchFamily="18" charset="0"/>
                                  </a:rPr>
                                  <m:t>𝟎</m:t>
                                </m:r>
                              </m:sub>
                            </m:sSub>
                            <m:r>
                              <a:rPr lang="en-US" sz="2400" b="1" i="1">
                                <a:latin typeface="Cambria Math" panose="02040503050406030204" pitchFamily="18" charset="0"/>
                              </a:rPr>
                              <m:t>)</m:t>
                            </m:r>
                          </m:e>
                        </m:d>
                      </m:oMath>
                    </a14:m>
                    <a:r>
                      <a:rPr lang="en-US" sz="24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𝑪</m:t>
                        </m:r>
                        <m:r>
                          <a:rPr lang="en-US" sz="2400" b="1" i="1">
                            <a:latin typeface="Cambria Math" panose="02040503050406030204" pitchFamily="18" charset="0"/>
                          </a:rPr>
                          <m:t>) </m:t>
                        </m:r>
                      </m:oMath>
                    </a14:m>
                    <a:r>
                      <a:rPr lang="en-US" altLang="en-US" sz="2400" b="1" i="1" dirty="0" err="1">
                        <a:latin typeface="Tahoma" panose="020B0604030504040204" pitchFamily="34" charset="0"/>
                        <a:ea typeface="Tahoma" panose="020B0604030504040204" pitchFamily="34" charset="0"/>
                        <a:cs typeface="Tahoma" panose="020B0604030504040204" pitchFamily="34" charset="0"/>
                      </a:rPr>
                      <a:t>là</a:t>
                    </a:r>
                    <a:r>
                      <a:rPr lang="en-US" altLang="en-US" sz="2400" b="1" i="1" dirty="0">
                        <a:latin typeface="Tahoma" panose="020B0604030504040204" pitchFamily="34" charset="0"/>
                        <a:ea typeface="Tahoma" panose="020B0604030504040204" pitchFamily="34" charset="0"/>
                        <a:cs typeface="Tahoma" panose="020B0604030504040204" pitchFamily="34" charset="0"/>
                      </a:rPr>
                      <a:t>:</a:t>
                    </a:r>
                  </a:p>
                  <a:p>
                    <a:pPr algn="ctr"/>
                    <a:r>
                      <a:rPr lang="en-US" altLang="en-US" sz="24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400" b="1" i="1">
                            <a:latin typeface="Cambria Math" panose="02040503050406030204" pitchFamily="18" charset="0"/>
                          </a:rPr>
                          <m:t>𝒚</m:t>
                        </m:r>
                        <m:r>
                          <a:rPr lang="en-US" sz="2400" b="1" i="1">
                            <a:latin typeface="Cambria Math" panose="02040503050406030204" pitchFamily="18" charset="0"/>
                          </a:rPr>
                          <m:t>−</m:t>
                        </m:r>
                        <m:r>
                          <a:rPr lang="en-US" sz="2400" b="1" i="1">
                            <a:latin typeface="Cambria Math" panose="02040503050406030204" pitchFamily="18" charset="0"/>
                          </a:rPr>
                          <m:t>𝒇</m:t>
                        </m:r>
                        <m:r>
                          <a:rPr lang="en-US" sz="2400" b="1" i="1">
                            <a:latin typeface="Cambria Math" panose="02040503050406030204" pitchFamily="18" charset="0"/>
                          </a:rPr>
                          <m:t>(</m:t>
                        </m:r>
                        <m:sSub>
                          <m:sSubPr>
                            <m:ctrlPr>
                              <a:rPr lang="en-US" sz="2400" b="1" i="1">
                                <a:latin typeface="Cambria Math"/>
                              </a:rPr>
                            </m:ctrlPr>
                          </m:sSubPr>
                          <m:e>
                            <m:r>
                              <a:rPr lang="en-US" sz="2400" b="1" i="1">
                                <a:latin typeface="Cambria Math" panose="02040503050406030204" pitchFamily="18" charset="0"/>
                              </a:rPr>
                              <m:t>𝒙</m:t>
                            </m:r>
                          </m:e>
                          <m:sub>
                            <m:r>
                              <a:rPr lang="en-US" sz="2400" b="1" i="1">
                                <a:latin typeface="Cambria Math" panose="02040503050406030204" pitchFamily="18" charset="0"/>
                              </a:rPr>
                              <m:t>𝟎</m:t>
                            </m:r>
                          </m:sub>
                        </m:sSub>
                        <m:r>
                          <a:rPr lang="en-US" sz="2400" b="1" i="1">
                            <a:latin typeface="Cambria Math" panose="02040503050406030204" pitchFamily="18" charset="0"/>
                          </a:rPr>
                          <m:t>)=</m:t>
                        </m:r>
                        <m:sSup>
                          <m:sSupPr>
                            <m:ctrlPr>
                              <a:rPr lang="en-US" sz="2400" b="1" i="1">
                                <a:latin typeface="Cambria Math"/>
                              </a:rPr>
                            </m:ctrlPr>
                          </m:sSupPr>
                          <m:e>
                            <m:r>
                              <a:rPr lang="en-US" sz="2400" b="1" i="1">
                                <a:latin typeface="Cambria Math" panose="02040503050406030204" pitchFamily="18" charset="0"/>
                              </a:rPr>
                              <m:t>𝒇</m:t>
                            </m:r>
                          </m:e>
                          <m:sup>
                            <m:r>
                              <a:rPr lang="en-US" sz="2400" b="1" i="1">
                                <a:latin typeface="Cambria Math" panose="02040503050406030204" pitchFamily="18" charset="0"/>
                              </a:rPr>
                              <m:t>′</m:t>
                            </m:r>
                          </m:sup>
                        </m:sSup>
                        <m:r>
                          <a:rPr lang="en-US" sz="2400" b="1" i="1">
                            <a:latin typeface="Cambria Math" panose="02040503050406030204" pitchFamily="18" charset="0"/>
                          </a:rPr>
                          <m:t>(</m:t>
                        </m:r>
                        <m:sSub>
                          <m:sSubPr>
                            <m:ctrlPr>
                              <a:rPr lang="en-US" sz="2400" b="1" i="1">
                                <a:latin typeface="Cambria Math"/>
                              </a:rPr>
                            </m:ctrlPr>
                          </m:sSubPr>
                          <m:e>
                            <m:r>
                              <a:rPr lang="en-US" sz="2400" b="1" i="1">
                                <a:latin typeface="Cambria Math" panose="02040503050406030204" pitchFamily="18" charset="0"/>
                              </a:rPr>
                              <m:t>𝒙</m:t>
                            </m:r>
                          </m:e>
                          <m:sub>
                            <m:r>
                              <a:rPr lang="en-US" sz="2400" b="1" i="1">
                                <a:latin typeface="Cambria Math" panose="02040503050406030204" pitchFamily="18" charset="0"/>
                              </a:rPr>
                              <m:t>𝟎</m:t>
                            </m:r>
                          </m:sub>
                        </m:sSub>
                        <m:r>
                          <a:rPr lang="en-US" sz="2400" b="1" i="1">
                            <a:latin typeface="Cambria Math" panose="02040503050406030204" pitchFamily="18" charset="0"/>
                          </a:rPr>
                          <m:t>)</m:t>
                        </m:r>
                        <m:d>
                          <m:dPr>
                            <m:ctrlPr>
                              <a:rPr lang="en-US" sz="2400" b="1" i="1">
                                <a:latin typeface="Cambria Math"/>
                              </a:rPr>
                            </m:ctrlPr>
                          </m:dPr>
                          <m:e>
                            <m:r>
                              <a:rPr lang="en-US" sz="2400" b="1" i="1">
                                <a:latin typeface="Cambria Math" panose="02040503050406030204" pitchFamily="18" charset="0"/>
                              </a:rPr>
                              <m:t>𝒙</m:t>
                            </m:r>
                            <m:r>
                              <a:rPr lang="en-US" sz="2400" b="1" i="1">
                                <a:latin typeface="Cambria Math" panose="02040503050406030204" pitchFamily="18" charset="0"/>
                              </a:rPr>
                              <m:t>−</m:t>
                            </m:r>
                            <m:sSub>
                              <m:sSubPr>
                                <m:ctrlPr>
                                  <a:rPr lang="en-US" sz="2400" b="1" i="1">
                                    <a:latin typeface="Cambria Math"/>
                                  </a:rPr>
                                </m:ctrlPr>
                              </m:sSubPr>
                              <m:e>
                                <m:r>
                                  <a:rPr lang="en-US" sz="2400" b="1" i="1">
                                    <a:latin typeface="Cambria Math" panose="02040503050406030204" pitchFamily="18" charset="0"/>
                                  </a:rPr>
                                  <m:t>𝒙</m:t>
                                </m:r>
                              </m:e>
                              <m:sub>
                                <m:r>
                                  <a:rPr lang="en-US" sz="2400" b="1" i="1">
                                    <a:latin typeface="Cambria Math" panose="02040503050406030204" pitchFamily="18" charset="0"/>
                                  </a:rPr>
                                  <m:t>𝟎</m:t>
                                </m:r>
                              </m:sub>
                            </m:sSub>
                          </m:e>
                        </m:d>
                      </m:oMath>
                    </a14:m>
                    <a:r>
                      <a:rPr lang="vi-VN" sz="2400" b="1" i="1" dirty="0">
                        <a:latin typeface="Tahoma" panose="020B0604030504040204" pitchFamily="34" charset="0"/>
                        <a:ea typeface="Tahoma" panose="020B0604030504040204" pitchFamily="34" charset="0"/>
                        <a:cs typeface="Tahoma" panose="020B0604030504040204" pitchFamily="34" charset="0"/>
                      </a:rPr>
                      <a:t>.</a:t>
                    </a:r>
                    <a:r>
                      <a:rPr lang="en-US" altLang="en-US" sz="2400" b="1" i="1" dirty="0">
                        <a:latin typeface="Tahoma" panose="020B0604030504040204" pitchFamily="34" charset="0"/>
                        <a:ea typeface="Tahoma" panose="020B0604030504040204" pitchFamily="34" charset="0"/>
                        <a:cs typeface="Tahoma" panose="020B0604030504040204" pitchFamily="34" charset="0"/>
                      </a:rPr>
                      <a:t>      </a:t>
                    </a:r>
                  </a:p>
                  <a:p>
                    <a:r>
                      <a:rPr lang="en-US" altLang="en-US" sz="24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2400" b="1" i="1">
                                <a:latin typeface="Cambria Math"/>
                              </a:rPr>
                            </m:ctrlPr>
                          </m:sSupPr>
                          <m:e>
                            <m:r>
                              <a:rPr lang="en-US" sz="2400" b="1" i="1">
                                <a:latin typeface="Cambria Math" panose="02040503050406030204" pitchFamily="18" charset="0"/>
                              </a:rPr>
                              <m:t>𝒇</m:t>
                            </m:r>
                          </m:e>
                          <m:sup>
                            <m:r>
                              <a:rPr lang="en-US" sz="2400" b="1" i="1">
                                <a:latin typeface="Cambria Math" panose="02040503050406030204" pitchFamily="18" charset="0"/>
                              </a:rPr>
                              <m:t>′</m:t>
                            </m:r>
                          </m:sup>
                        </m:sSup>
                        <m:r>
                          <a:rPr lang="en-US" sz="2400" b="1" i="1">
                            <a:latin typeface="Cambria Math" panose="02040503050406030204" pitchFamily="18" charset="0"/>
                          </a:rPr>
                          <m:t>(</m:t>
                        </m:r>
                        <m:sSub>
                          <m:sSubPr>
                            <m:ctrlPr>
                              <a:rPr lang="en-US" sz="2400" b="1" i="1">
                                <a:latin typeface="Cambria Math"/>
                              </a:rPr>
                            </m:ctrlPr>
                          </m:sSubPr>
                          <m:e>
                            <m:r>
                              <a:rPr lang="en-US" sz="2400" b="1" i="1">
                                <a:latin typeface="Cambria Math" panose="02040503050406030204" pitchFamily="18" charset="0"/>
                              </a:rPr>
                              <m:t>𝒙</m:t>
                            </m:r>
                          </m:e>
                          <m:sub>
                            <m:r>
                              <a:rPr lang="en-US" sz="2400" b="1" i="1">
                                <a:latin typeface="Cambria Math" panose="02040503050406030204" pitchFamily="18" charset="0"/>
                              </a:rPr>
                              <m:t>𝟎</m:t>
                            </m:r>
                          </m:sub>
                        </m:sSub>
                        <m:r>
                          <a:rPr lang="en-US" sz="2400" b="1" i="1">
                            <a:latin typeface="Cambria Math" panose="02040503050406030204" pitchFamily="18" charset="0"/>
                          </a:rPr>
                          <m:t>)</m:t>
                        </m:r>
                      </m:oMath>
                    </a14:m>
                    <a:r>
                      <a:rPr lang="en-US" altLang="en-US" sz="2400" b="1" i="1" dirty="0">
                        <a:latin typeface="Tahoma" panose="020B0604030504040204" pitchFamily="34" charset="0"/>
                        <a:ea typeface="Tahoma" panose="020B0604030504040204" pitchFamily="34" charset="0"/>
                        <a:cs typeface="Tahoma" panose="020B0604030504040204" pitchFamily="34" charset="0"/>
                      </a:rPr>
                      <a:t> : </a:t>
                    </a:r>
                    <a:r>
                      <a:rPr lang="en-US" altLang="en-US" sz="2400" b="1" i="1" dirty="0" err="1">
                        <a:latin typeface="Tahoma" panose="020B0604030504040204" pitchFamily="34" charset="0"/>
                        <a:ea typeface="Tahoma" panose="020B0604030504040204" pitchFamily="34" charset="0"/>
                        <a:cs typeface="Tahoma" panose="020B0604030504040204" pitchFamily="34" charset="0"/>
                      </a:rPr>
                      <a:t>là</a:t>
                    </a:r>
                    <a:r>
                      <a:rPr lang="en-US" altLang="en-US" sz="2400" b="1" i="1" dirty="0">
                        <a:latin typeface="Tahoma" panose="020B0604030504040204" pitchFamily="34" charset="0"/>
                        <a:ea typeface="Tahoma" panose="020B0604030504040204" pitchFamily="34" charset="0"/>
                        <a:cs typeface="Tahoma" panose="020B0604030504040204" pitchFamily="34" charset="0"/>
                      </a:rPr>
                      <a:t> </a:t>
                    </a:r>
                    <a:r>
                      <a:rPr lang="en-US" altLang="en-US" sz="2400" b="1" i="1" dirty="0" err="1">
                        <a:latin typeface="Tahoma" panose="020B0604030504040204" pitchFamily="34" charset="0"/>
                        <a:ea typeface="Tahoma" panose="020B0604030504040204" pitchFamily="34" charset="0"/>
                        <a:cs typeface="Tahoma" panose="020B0604030504040204" pitchFamily="34" charset="0"/>
                      </a:rPr>
                      <a:t>hệ</a:t>
                    </a:r>
                    <a:r>
                      <a:rPr lang="en-US" altLang="en-US" sz="2400" b="1" i="1" dirty="0">
                        <a:latin typeface="Tahoma" panose="020B0604030504040204" pitchFamily="34" charset="0"/>
                        <a:ea typeface="Tahoma" panose="020B0604030504040204" pitchFamily="34" charset="0"/>
                        <a:cs typeface="Tahoma" panose="020B0604030504040204" pitchFamily="34" charset="0"/>
                      </a:rPr>
                      <a:t> </a:t>
                    </a:r>
                    <a:r>
                      <a:rPr lang="en-US" altLang="en-US" sz="2400" b="1" i="1" dirty="0" err="1">
                        <a:latin typeface="Tahoma" panose="020B0604030504040204" pitchFamily="34" charset="0"/>
                        <a:ea typeface="Tahoma" panose="020B0604030504040204" pitchFamily="34" charset="0"/>
                        <a:cs typeface="Tahoma" panose="020B0604030504040204" pitchFamily="34" charset="0"/>
                      </a:rPr>
                      <a:t>số</a:t>
                    </a:r>
                    <a:r>
                      <a:rPr lang="en-US" altLang="en-US" sz="2400" b="1" i="1" dirty="0">
                        <a:latin typeface="Tahoma" panose="020B0604030504040204" pitchFamily="34" charset="0"/>
                        <a:ea typeface="Tahoma" panose="020B0604030504040204" pitchFamily="34" charset="0"/>
                        <a:cs typeface="Tahoma" panose="020B0604030504040204" pitchFamily="34" charset="0"/>
                      </a:rPr>
                      <a:t> </a:t>
                    </a:r>
                    <a:r>
                      <a:rPr lang="en-US" altLang="en-US" sz="2400" b="1" i="1" dirty="0" err="1">
                        <a:latin typeface="Tahoma" panose="020B0604030504040204" pitchFamily="34" charset="0"/>
                        <a:ea typeface="Tahoma" panose="020B0604030504040204" pitchFamily="34" charset="0"/>
                        <a:cs typeface="Tahoma" panose="020B0604030504040204" pitchFamily="34" charset="0"/>
                      </a:rPr>
                      <a:t>góc</a:t>
                    </a:r>
                    <a:r>
                      <a:rPr lang="en-US" altLang="en-US" sz="2400" b="1" i="1" dirty="0">
                        <a:latin typeface="Tahoma" panose="020B0604030504040204" pitchFamily="34" charset="0"/>
                        <a:ea typeface="Tahoma" panose="020B0604030504040204" pitchFamily="34" charset="0"/>
                        <a:cs typeface="Tahoma" panose="020B0604030504040204" pitchFamily="34" charset="0"/>
                      </a:rPr>
                      <a:t> </a:t>
                    </a:r>
                    <a:r>
                      <a:rPr lang="en-US" altLang="en-US" sz="2400" b="1" i="1" dirty="0" err="1" smtClean="0">
                        <a:latin typeface="Tahoma" panose="020B0604030504040204" pitchFamily="34" charset="0"/>
                        <a:ea typeface="Tahoma" panose="020B0604030504040204" pitchFamily="34" charset="0"/>
                        <a:cs typeface="Tahoma" panose="020B0604030504040204" pitchFamily="34" charset="0"/>
                      </a:rPr>
                      <a:t>của</a:t>
                    </a:r>
                    <a:r>
                      <a:rPr lang="en-US" altLang="en-US" sz="2400" b="1" i="1" dirty="0" smtClean="0">
                        <a:latin typeface="Tahoma" panose="020B0604030504040204" pitchFamily="34" charset="0"/>
                        <a:ea typeface="Tahoma" panose="020B0604030504040204" pitchFamily="34" charset="0"/>
                        <a:cs typeface="Tahoma" panose="020B0604030504040204" pitchFamily="34" charset="0"/>
                      </a:rPr>
                      <a:t> </a:t>
                    </a:r>
                    <a:r>
                      <a:rPr lang="en-US" altLang="en-US" sz="2400" b="1" i="1" dirty="0" err="1" smtClean="0">
                        <a:latin typeface="Tahoma" panose="020B0604030504040204" pitchFamily="34" charset="0"/>
                        <a:ea typeface="Tahoma" panose="020B0604030504040204" pitchFamily="34" charset="0"/>
                        <a:cs typeface="Tahoma" panose="020B0604030504040204" pitchFamily="34" charset="0"/>
                      </a:rPr>
                      <a:t>tiếp</a:t>
                    </a:r>
                    <a:r>
                      <a:rPr lang="en-US" altLang="en-US" sz="2400" b="1" i="1" dirty="0" smtClean="0">
                        <a:latin typeface="Tahoma" panose="020B0604030504040204" pitchFamily="34" charset="0"/>
                        <a:ea typeface="Tahoma" panose="020B0604030504040204" pitchFamily="34" charset="0"/>
                        <a:cs typeface="Tahoma" panose="020B0604030504040204" pitchFamily="34" charset="0"/>
                      </a:rPr>
                      <a:t> </a:t>
                    </a:r>
                    <a:r>
                      <a:rPr lang="en-US" altLang="en-US" sz="2400" b="1" i="1" dirty="0" err="1" smtClean="0">
                        <a:latin typeface="Tahoma" panose="020B0604030504040204" pitchFamily="34" charset="0"/>
                        <a:ea typeface="Tahoma" panose="020B0604030504040204" pitchFamily="34" charset="0"/>
                        <a:cs typeface="Tahoma" panose="020B0604030504040204" pitchFamily="34" charset="0"/>
                      </a:rPr>
                      <a:t>tuyến</a:t>
                    </a:r>
                    <a:r>
                      <a:rPr lang="en-US" altLang="en-US" sz="2400" b="1" i="1" dirty="0" smtClean="0">
                        <a:latin typeface="Tahoma" panose="020B0604030504040204" pitchFamily="34" charset="0"/>
                        <a:ea typeface="Tahoma" panose="020B0604030504040204" pitchFamily="34" charset="0"/>
                        <a:cs typeface="Tahoma" panose="020B0604030504040204" pitchFamily="34" charset="0"/>
                      </a:rPr>
                      <a:t>.    </a:t>
                    </a:r>
                  </a:p>
                  <a:p>
                    <a14:m>
                      <m:oMath xmlns:m="http://schemas.openxmlformats.org/officeDocument/2006/math">
                        <m:sSub>
                          <m:sSubPr>
                            <m:ctrlPr>
                              <a:rPr lang="en-US" sz="2400" b="1" i="1" smtClean="0">
                                <a:latin typeface="Cambria Math"/>
                              </a:rPr>
                            </m:ctrlPr>
                          </m:sSubPr>
                          <m:e>
                            <m:r>
                              <a:rPr lang="en-US" sz="2400" b="1" i="1">
                                <a:latin typeface="Cambria Math" panose="02040503050406030204" pitchFamily="18" charset="0"/>
                              </a:rPr>
                              <m:t>𝑴</m:t>
                            </m:r>
                          </m:e>
                          <m:sub>
                            <m:r>
                              <a:rPr lang="en-US" sz="2400" b="1" i="1">
                                <a:latin typeface="Cambria Math" panose="02040503050406030204" pitchFamily="18" charset="0"/>
                              </a:rPr>
                              <m:t>𝟎</m:t>
                            </m:r>
                          </m:sub>
                        </m:sSub>
                        <m:d>
                          <m:dPr>
                            <m:ctrlPr>
                              <a:rPr lang="en-US" sz="2400" b="1" i="1" smtClean="0">
                                <a:latin typeface="Cambria Math"/>
                              </a:rPr>
                            </m:ctrlPr>
                          </m:dPr>
                          <m:e>
                            <m:sSub>
                              <m:sSubPr>
                                <m:ctrlPr>
                                  <a:rPr lang="en-US" sz="2400" b="1" i="1">
                                    <a:latin typeface="Cambria Math"/>
                                  </a:rPr>
                                </m:ctrlPr>
                              </m:sSubPr>
                              <m:e>
                                <m:r>
                                  <a:rPr lang="en-US" sz="2400" b="1" i="1">
                                    <a:latin typeface="Cambria Math" panose="02040503050406030204" pitchFamily="18" charset="0"/>
                                  </a:rPr>
                                  <m:t>𝒙</m:t>
                                </m:r>
                              </m:e>
                              <m:sub>
                                <m:r>
                                  <a:rPr lang="en-US" sz="2400" b="1" i="1">
                                    <a:latin typeface="Cambria Math" panose="02040503050406030204" pitchFamily="18" charset="0"/>
                                  </a:rPr>
                                  <m:t>𝟎</m:t>
                                </m:r>
                              </m:sub>
                            </m:sSub>
                            <m:r>
                              <a:rPr lang="en-US" sz="2400" b="1" i="1">
                                <a:latin typeface="Cambria Math" panose="02040503050406030204" pitchFamily="18" charset="0"/>
                              </a:rPr>
                              <m:t>;</m:t>
                            </m:r>
                            <m:r>
                              <a:rPr lang="en-US" sz="2400" b="1" i="1">
                                <a:latin typeface="Cambria Math" panose="02040503050406030204" pitchFamily="18" charset="0"/>
                              </a:rPr>
                              <m:t>𝒇</m:t>
                            </m:r>
                            <m:r>
                              <a:rPr lang="en-US" sz="2400" b="1" i="1">
                                <a:latin typeface="Cambria Math" panose="02040503050406030204" pitchFamily="18" charset="0"/>
                              </a:rPr>
                              <m:t>(</m:t>
                            </m:r>
                            <m:sSub>
                              <m:sSubPr>
                                <m:ctrlPr>
                                  <a:rPr lang="en-US" sz="2400" b="1" i="1">
                                    <a:latin typeface="Cambria Math"/>
                                  </a:rPr>
                                </m:ctrlPr>
                              </m:sSubPr>
                              <m:e>
                                <m:r>
                                  <a:rPr lang="en-US" sz="2400" b="1" i="1">
                                    <a:latin typeface="Cambria Math" panose="02040503050406030204" pitchFamily="18" charset="0"/>
                                  </a:rPr>
                                  <m:t>𝒙</m:t>
                                </m:r>
                              </m:e>
                              <m:sub>
                                <m:r>
                                  <a:rPr lang="en-US" sz="2400" b="1" i="1">
                                    <a:latin typeface="Cambria Math" panose="02040503050406030204" pitchFamily="18" charset="0"/>
                                  </a:rPr>
                                  <m:t>𝟎</m:t>
                                </m:r>
                              </m:sub>
                            </m:sSub>
                            <m:r>
                              <a:rPr lang="en-US" sz="2400" b="1" i="1">
                                <a:latin typeface="Cambria Math" panose="02040503050406030204" pitchFamily="18" charset="0"/>
                              </a:rPr>
                              <m:t>)</m:t>
                            </m:r>
                          </m:e>
                        </m:d>
                      </m:oMath>
                    </a14:m>
                    <a:r>
                      <a:rPr lang="en-US" altLang="en-US" sz="2400" b="1" i="1" dirty="0" smtClean="0">
                        <a:latin typeface="Tahoma" panose="020B0604030504040204" pitchFamily="34" charset="0"/>
                        <a:ea typeface="Tahoma" panose="020B0604030504040204" pitchFamily="34" charset="0"/>
                        <a:cs typeface="Tahoma" panose="020B0604030504040204" pitchFamily="34" charset="0"/>
                      </a:rPr>
                      <a:t>  </a:t>
                    </a:r>
                    <a:r>
                      <a:rPr lang="en-US" altLang="en-US" sz="2400" b="1" i="1" dirty="0" err="1" smtClean="0">
                        <a:latin typeface="Tahoma" panose="020B0604030504040204" pitchFamily="34" charset="0"/>
                        <a:ea typeface="Tahoma" panose="020B0604030504040204" pitchFamily="34" charset="0"/>
                        <a:cs typeface="Tahoma" panose="020B0604030504040204" pitchFamily="34" charset="0"/>
                      </a:rPr>
                      <a:t>là</a:t>
                    </a:r>
                    <a:r>
                      <a:rPr lang="en-US" altLang="en-US" sz="2400" b="1" i="1" dirty="0" smtClean="0">
                        <a:latin typeface="Tahoma" panose="020B0604030504040204" pitchFamily="34" charset="0"/>
                        <a:ea typeface="Tahoma" panose="020B0604030504040204" pitchFamily="34" charset="0"/>
                        <a:cs typeface="Tahoma" panose="020B0604030504040204" pitchFamily="34" charset="0"/>
                      </a:rPr>
                      <a:t> </a:t>
                    </a:r>
                    <a:r>
                      <a:rPr lang="en-US" altLang="en-US" sz="2400" b="1" i="1" dirty="0" err="1" smtClean="0">
                        <a:latin typeface="Tahoma" panose="020B0604030504040204" pitchFamily="34" charset="0"/>
                        <a:ea typeface="Tahoma" panose="020B0604030504040204" pitchFamily="34" charset="0"/>
                        <a:cs typeface="Tahoma" panose="020B0604030504040204" pitchFamily="34" charset="0"/>
                      </a:rPr>
                      <a:t>tiếp</a:t>
                    </a:r>
                    <a:r>
                      <a:rPr lang="en-US" altLang="en-US" sz="2400" b="1" i="1" dirty="0" smtClean="0">
                        <a:latin typeface="Tahoma" panose="020B0604030504040204" pitchFamily="34" charset="0"/>
                        <a:ea typeface="Tahoma" panose="020B0604030504040204" pitchFamily="34" charset="0"/>
                        <a:cs typeface="Tahoma" panose="020B0604030504040204" pitchFamily="34" charset="0"/>
                      </a:rPr>
                      <a:t> </a:t>
                    </a:r>
                    <a:r>
                      <a:rPr lang="en-US" altLang="en-US" sz="2400" b="1" i="1" dirty="0" err="1" smtClean="0">
                        <a:latin typeface="Tahoma" panose="020B0604030504040204" pitchFamily="34" charset="0"/>
                        <a:ea typeface="Tahoma" panose="020B0604030504040204" pitchFamily="34" charset="0"/>
                        <a:cs typeface="Tahoma" panose="020B0604030504040204" pitchFamily="34" charset="0"/>
                      </a:rPr>
                      <a:t>điểm</a:t>
                    </a:r>
                    <a:r>
                      <a:rPr lang="en-US" altLang="en-US" sz="2400" b="1" i="1" dirty="0" smtClean="0">
                        <a:latin typeface="Tahoma" panose="020B0604030504040204" pitchFamily="34" charset="0"/>
                        <a:ea typeface="Tahoma" panose="020B0604030504040204" pitchFamily="34" charset="0"/>
                        <a:cs typeface="Tahoma" panose="020B0604030504040204" pitchFamily="34" charset="0"/>
                      </a:rPr>
                      <a:t>.</a:t>
                    </a:r>
                  </a:p>
                  <a:p>
                    <a:pPr algn="just">
                      <a:lnSpc>
                        <a:spcPts val="2000"/>
                      </a:lnSpc>
                    </a:pPr>
                    <a:endParaRPr lang="en-US" sz="2200" b="1" i="1" dirty="0">
                      <a:latin typeface="Tahoma" pitchFamily="34" charset="0"/>
                      <a:ea typeface="Tahoma" pitchFamily="34" charset="0"/>
                      <a:cs typeface="Tahoma" pitchFamily="34"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631382" y="1276331"/>
                    <a:ext cx="8617834" cy="1982938"/>
                  </a:xfrm>
                  <a:prstGeom prst="rect">
                    <a:avLst/>
                  </a:prstGeom>
                  <a:blipFill rotWithShape="1">
                    <a:blip r:embed="rId3"/>
                    <a:stretch>
                      <a:fillRect l="-836" t="-2857" b="-6984"/>
                    </a:stretch>
                  </a:blipFill>
                </p:spPr>
                <p:txBody>
                  <a:bodyPr/>
                  <a:lstStyle/>
                  <a:p>
                    <a:r>
                      <a:rPr lang="en-US">
                        <a:noFill/>
                      </a:rPr>
                      <a:t> </a:t>
                    </a:r>
                  </a:p>
                </p:txBody>
              </p:sp>
            </mc:Fallback>
          </mc:AlternateContent>
        </p:grpSp>
        <p:grpSp>
          <p:nvGrpSpPr>
            <p:cNvPr id="25" name="Group 7"/>
            <p:cNvGrpSpPr/>
            <p:nvPr/>
          </p:nvGrpSpPr>
          <p:grpSpPr>
            <a:xfrm>
              <a:off x="1076414" y="4403394"/>
              <a:ext cx="702537" cy="704911"/>
              <a:chOff x="-145995" y="8633545"/>
              <a:chExt cx="787401" cy="790061"/>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5"/>
                <a:ext cx="787400" cy="721801"/>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3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3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00">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00">
                  <a:latin typeface="Tahoma" pitchFamily="34" charset="0"/>
                  <a:ea typeface="Tahoma" pitchFamily="34" charset="0"/>
                  <a:cs typeface="Tahoma" pitchFamily="34" charset="0"/>
                </a:endParaRPr>
              </a:p>
            </p:txBody>
          </p:sp>
        </p:grpSp>
      </p:grpSp>
      <p:sp>
        <p:nvSpPr>
          <p:cNvPr id="41" name="Rectangle 4">
            <a:extLst>
              <a:ext uri="{FF2B5EF4-FFF2-40B4-BE49-F238E27FC236}">
                <a16:creationId xmlns="" xmlns:a16="http://schemas.microsoft.com/office/drawing/2014/main" id="{C747A885-F2D1-409F-9DDA-9CB0AA9B9FF6}"/>
              </a:ext>
            </a:extLst>
          </p:cNvPr>
          <p:cNvSpPr>
            <a:spLocks noChangeArrowheads="1"/>
          </p:cNvSpPr>
          <p:nvPr/>
        </p:nvSpPr>
        <p:spPr bwMode="auto">
          <a:xfrm>
            <a:off x="394444" y="172339"/>
            <a:ext cx="11682477" cy="584757"/>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91422" tIns="45711" rIns="91422" bIns="45711" numCol="1" anchor="ctr" anchorCtr="0" compatLnSpc="1">
            <a:prstTxWarp prst="textNoShape">
              <a:avLst/>
            </a:prstTxWarp>
            <a:spAutoFit/>
          </a:bodyPr>
          <a:lstStyle/>
          <a:p>
            <a:pPr algn="ctr" defTabSz="914217" eaLnBrk="0" fontAlgn="base" hangingPunct="0">
              <a:spcBef>
                <a:spcPct val="0"/>
              </a:spcBef>
              <a:spcAft>
                <a:spcPct val="0"/>
              </a:spcAft>
            </a:pPr>
            <a:endParaRPr lang="en-US" altLang="en-US" sz="3200" b="1" dirty="0">
              <a:solidFill>
                <a:srgbClr val="0000CC"/>
              </a:solidFill>
              <a:latin typeface="Times New Roman" panose="02020603050405020304" pitchFamily="18" charset="0"/>
              <a:cs typeface="Times New Roman" panose="02020603050405020304" pitchFamily="18" charset="0"/>
            </a:endParaRPr>
          </a:p>
        </p:txBody>
      </p:sp>
      <p:sp>
        <p:nvSpPr>
          <p:cNvPr id="42" name="TextBox 41"/>
          <p:cNvSpPr txBox="1"/>
          <p:nvPr/>
        </p:nvSpPr>
        <p:spPr>
          <a:xfrm>
            <a:off x="381744" y="228600"/>
            <a:ext cx="11048636" cy="538609"/>
          </a:xfrm>
          <a:prstGeom prst="rect">
            <a:avLst/>
          </a:prstGeom>
          <a:noFill/>
        </p:spPr>
        <p:txBody>
          <a:bodyPr wrap="square" lIns="45711" tIns="22855" rIns="45711" bIns="22855"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PHƯƠNG TRÌNH TIẾP TUYẾN</a:t>
            </a:r>
            <a:endParaRPr lang="en-US" sz="3200" b="1" dirty="0">
              <a:solidFill>
                <a:srgbClr val="0000CC"/>
              </a:solidFill>
              <a:latin typeface="Times New Roman" panose="02020603050405020304" pitchFamily="18" charset="0"/>
              <a:cs typeface="Times New Roman" panose="02020603050405020304" pitchFamily="18" charset="0"/>
            </a:endParaRPr>
          </a:p>
        </p:txBody>
      </p:sp>
      <p:grpSp>
        <p:nvGrpSpPr>
          <p:cNvPr id="52" name="Group 10"/>
          <p:cNvGrpSpPr/>
          <p:nvPr/>
        </p:nvGrpSpPr>
        <p:grpSpPr>
          <a:xfrm>
            <a:off x="772831" y="4667250"/>
            <a:ext cx="10908418" cy="1933341"/>
            <a:chOff x="1270511" y="5884227"/>
            <a:chExt cx="21819676" cy="8291323"/>
          </a:xfrm>
        </p:grpSpPr>
        <p:sp>
          <p:nvSpPr>
            <p:cNvPr id="53" name="Rounded Rectangle 52"/>
            <p:cNvSpPr/>
            <p:nvPr/>
          </p:nvSpPr>
          <p:spPr>
            <a:xfrm>
              <a:off x="1272210" y="6139009"/>
              <a:ext cx="21817977" cy="803654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60"/>
            <p:cNvGrpSpPr/>
            <p:nvPr/>
          </p:nvGrpSpPr>
          <p:grpSpPr>
            <a:xfrm>
              <a:off x="1270511" y="5884227"/>
              <a:ext cx="3568119" cy="1172652"/>
              <a:chOff x="1224541" y="6322794"/>
              <a:chExt cx="3568119" cy="1172652"/>
            </a:xfrm>
          </p:grpSpPr>
          <p:sp>
            <p:nvSpPr>
              <p:cNvPr id="55" name="Freeform 20"/>
              <p:cNvSpPr>
                <a:spLocks/>
              </p:cNvSpPr>
              <p:nvPr/>
            </p:nvSpPr>
            <p:spPr bwMode="auto">
              <a:xfrm rot="16200000" flipV="1">
                <a:off x="2708132" y="5410917"/>
                <a:ext cx="117265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57" name="Round Diagonal Corner Rectangle 56"/>
              <p:cNvSpPr/>
              <p:nvPr/>
            </p:nvSpPr>
            <p:spPr>
              <a:xfrm flipV="1">
                <a:off x="1224541" y="6322797"/>
                <a:ext cx="903517" cy="1172649"/>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10" name="Rectangle 9"/>
              <p:cNvSpPr/>
              <p:nvPr/>
            </p:nvSpPr>
            <p:spPr>
              <a:xfrm>
                <a:off x="1485900" y="5411636"/>
                <a:ext cx="6096000" cy="877163"/>
              </a:xfrm>
              <a:prstGeom prst="rect">
                <a:avLst/>
              </a:prstGeom>
            </p:spPr>
            <p:txBody>
              <a:bodyPr>
                <a:spAutoFit/>
              </a:bodyPr>
              <a:lstStyle/>
              <a:p>
                <a:pPr marL="342900" lvl="0" indent="-342900">
                  <a:lnSpc>
                    <a:spcPct val="115000"/>
                  </a:lnSpc>
                  <a:spcAft>
                    <a:spcPts val="600"/>
                  </a:spcAft>
                  <a:buFont typeface="Symbol" panose="05050102010706020507" pitchFamily="18" charset="2"/>
                  <a:buChar char=""/>
                </a:pPr>
                <a:r>
                  <a:rPr lang="en-US" sz="2000" b="1" i="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Nếu</a:t>
                </a:r>
                <a:r>
                  <a:rPr lang="en-US" sz="2000" b="1" i="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000" b="1" i="1" dirty="0" err="1">
                    <a:solidFill>
                      <a:srgbClr val="000000"/>
                    </a:solidFill>
                    <a:latin typeface="Tahoma" panose="020B0604030504040204" pitchFamily="34" charset="0"/>
                    <a:ea typeface="Tahoma" panose="020B0604030504040204" pitchFamily="34" charset="0"/>
                    <a:cs typeface="Tahoma" panose="020B0604030504040204" pitchFamily="34" charset="0"/>
                  </a:rPr>
                  <a:t>cho</a:t>
                </a:r>
                <a:r>
                  <a:rPr lang="en-US" sz="2000" b="1" i="1" dirty="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2000" b="1" i="1">
                            <a:solidFill>
                              <a:srgbClr val="000000"/>
                            </a:solidFill>
                            <a:latin typeface="Cambria Math"/>
                            <a:ea typeface="Calibri" panose="020F0502020204030204" pitchFamily="34" charset="0"/>
                          </a:rPr>
                        </m:ctrlPr>
                      </m:sSubPr>
                      <m:e>
                        <m:r>
                          <a:rPr lang="en-US" sz="2000" b="1" i="1">
                            <a:solidFill>
                              <a:srgbClr val="000000"/>
                            </a:solidFill>
                            <a:latin typeface="Cambria Math" panose="02040503050406030204" pitchFamily="18" charset="0"/>
                            <a:ea typeface="Calibri" panose="020F0502020204030204" pitchFamily="34" charset="0"/>
                          </a:rPr>
                          <m:t>𝒙</m:t>
                        </m:r>
                      </m:e>
                      <m:sub>
                        <m:r>
                          <a:rPr lang="en-US" sz="2000" b="1" i="1">
                            <a:solidFill>
                              <a:srgbClr val="000000"/>
                            </a:solidFill>
                            <a:latin typeface="Cambria Math" panose="02040503050406030204" pitchFamily="18" charset="0"/>
                            <a:ea typeface="Calibri" panose="020F0502020204030204" pitchFamily="34" charset="0"/>
                          </a:rPr>
                          <m:t>𝟎</m:t>
                        </m:r>
                      </m:sub>
                    </m:sSub>
                  </m:oMath>
                </a14:m>
                <a:r>
                  <a:rPr lang="en-US" sz="2000" b="1" i="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000" b="1" i="1" dirty="0" err="1">
                    <a:solidFill>
                      <a:srgbClr val="000000"/>
                    </a:solidFill>
                    <a:latin typeface="Tahoma" panose="020B0604030504040204" pitchFamily="34" charset="0"/>
                    <a:ea typeface="Tahoma" panose="020B0604030504040204" pitchFamily="34" charset="0"/>
                    <a:cs typeface="Tahoma" panose="020B0604030504040204" pitchFamily="34" charset="0"/>
                  </a:rPr>
                  <a:t>thì</a:t>
                </a:r>
                <a:r>
                  <a:rPr lang="en-US" sz="2000" b="1" i="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000" b="1" i="1" dirty="0" err="1">
                    <a:solidFill>
                      <a:srgbClr val="000000"/>
                    </a:solidFill>
                    <a:latin typeface="Tahoma" panose="020B0604030504040204" pitchFamily="34" charset="0"/>
                    <a:ea typeface="Tahoma" panose="020B0604030504040204" pitchFamily="34" charset="0"/>
                    <a:cs typeface="Tahoma" panose="020B0604030504040204" pitchFamily="34" charset="0"/>
                  </a:rPr>
                  <a:t>thế</a:t>
                </a:r>
                <a:r>
                  <a:rPr lang="en-US" sz="2000" b="1" i="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000" b="1" i="1" dirty="0" err="1">
                    <a:solidFill>
                      <a:srgbClr val="000000"/>
                    </a:solidFill>
                    <a:latin typeface="Tahoma" panose="020B0604030504040204" pitchFamily="34" charset="0"/>
                    <a:ea typeface="Tahoma" panose="020B0604030504040204" pitchFamily="34" charset="0"/>
                    <a:cs typeface="Tahoma" panose="020B0604030504040204" pitchFamily="34" charset="0"/>
                  </a:rPr>
                  <a:t>vào</a:t>
                </a:r>
                <a:r>
                  <a:rPr lang="en-US" sz="2000" b="1" i="1" dirty="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000" b="1" i="1">
                        <a:solidFill>
                          <a:srgbClr val="000000"/>
                        </a:solidFill>
                        <a:latin typeface="Cambria Math" panose="02040503050406030204" pitchFamily="18" charset="0"/>
                        <a:ea typeface="Calibri" panose="020F0502020204030204" pitchFamily="34" charset="0"/>
                      </a:rPr>
                      <m:t>𝒚</m:t>
                    </m:r>
                    <m:r>
                      <a:rPr lang="en-US" sz="2000" b="1" i="1">
                        <a:solidFill>
                          <a:srgbClr val="000000"/>
                        </a:solidFill>
                        <a:latin typeface="Cambria Math" panose="02040503050406030204" pitchFamily="18" charset="0"/>
                        <a:ea typeface="Calibri" panose="020F0502020204030204" pitchFamily="34" charset="0"/>
                      </a:rPr>
                      <m:t>=</m:t>
                    </m:r>
                    <m:r>
                      <a:rPr lang="en-US" sz="2000" b="1" i="1">
                        <a:solidFill>
                          <a:srgbClr val="000000"/>
                        </a:solidFill>
                        <a:latin typeface="Cambria Math" panose="02040503050406030204" pitchFamily="18" charset="0"/>
                        <a:ea typeface="Calibri" panose="020F0502020204030204" pitchFamily="34" charset="0"/>
                      </a:rPr>
                      <m:t>𝒇</m:t>
                    </m:r>
                    <m:d>
                      <m:dPr>
                        <m:ctrlPr>
                          <a:rPr lang="en-US" sz="2000" b="1" i="1">
                            <a:solidFill>
                              <a:srgbClr val="000000"/>
                            </a:solidFill>
                            <a:latin typeface="Cambria Math"/>
                            <a:ea typeface="Calibri" panose="020F0502020204030204" pitchFamily="34" charset="0"/>
                          </a:rPr>
                        </m:ctrlPr>
                      </m:dPr>
                      <m:e>
                        <m:r>
                          <a:rPr lang="en-US" sz="2000" b="1" i="1">
                            <a:solidFill>
                              <a:srgbClr val="000000"/>
                            </a:solidFill>
                            <a:latin typeface="Cambria Math" panose="02040503050406030204" pitchFamily="18" charset="0"/>
                            <a:ea typeface="Calibri" panose="020F0502020204030204" pitchFamily="34" charset="0"/>
                          </a:rPr>
                          <m:t>𝒙</m:t>
                        </m:r>
                      </m:e>
                    </m:d>
                  </m:oMath>
                </a14:m>
                <a:r>
                  <a:rPr lang="en-US" sz="2000" b="1" i="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000" b="1" i="1" dirty="0" err="1">
                    <a:solidFill>
                      <a:srgbClr val="000000"/>
                    </a:solidFill>
                    <a:latin typeface="Tahoma" panose="020B0604030504040204" pitchFamily="34" charset="0"/>
                    <a:ea typeface="Tahoma" panose="020B0604030504040204" pitchFamily="34" charset="0"/>
                    <a:cs typeface="Tahoma" panose="020B0604030504040204" pitchFamily="34" charset="0"/>
                  </a:rPr>
                  <a:t>tìm</a:t>
                </a:r>
                <a:r>
                  <a:rPr lang="en-US" sz="2000" b="1" i="1" dirty="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2000" b="1" i="1">
                            <a:solidFill>
                              <a:srgbClr val="000000"/>
                            </a:solidFill>
                            <a:latin typeface="Cambria Math"/>
                            <a:ea typeface="Calibri" panose="020F0502020204030204" pitchFamily="34" charset="0"/>
                          </a:rPr>
                        </m:ctrlPr>
                      </m:sSubPr>
                      <m:e>
                        <m:r>
                          <a:rPr lang="en-US" sz="2000" b="1" i="1">
                            <a:solidFill>
                              <a:srgbClr val="000000"/>
                            </a:solidFill>
                            <a:latin typeface="Cambria Math" panose="02040503050406030204" pitchFamily="18" charset="0"/>
                            <a:ea typeface="Calibri" panose="020F0502020204030204" pitchFamily="34" charset="0"/>
                          </a:rPr>
                          <m:t>𝒚</m:t>
                        </m:r>
                      </m:e>
                      <m:sub>
                        <m:r>
                          <a:rPr lang="en-US" sz="2000" b="1" i="1">
                            <a:solidFill>
                              <a:srgbClr val="000000"/>
                            </a:solidFill>
                            <a:latin typeface="Cambria Math" panose="02040503050406030204" pitchFamily="18" charset="0"/>
                            <a:ea typeface="Calibri" panose="020F0502020204030204" pitchFamily="34" charset="0"/>
                          </a:rPr>
                          <m:t>𝟎</m:t>
                        </m:r>
                      </m:sub>
                    </m:sSub>
                  </m:oMath>
                </a14:m>
                <a:r>
                  <a:rPr lang="en-US" sz="2000" b="1" i="1"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marL="342900" lvl="0" indent="-342900">
                  <a:lnSpc>
                    <a:spcPct val="115000"/>
                  </a:lnSpc>
                  <a:spcAft>
                    <a:spcPts val="600"/>
                  </a:spcAft>
                  <a:buFont typeface="Symbol" panose="05050102010706020507" pitchFamily="18" charset="2"/>
                  <a:buChar char=""/>
                </a:pPr>
                <a:r>
                  <a:rPr lang="en-US" sz="2000" b="1" i="1" dirty="0" err="1">
                    <a:solidFill>
                      <a:srgbClr val="000000"/>
                    </a:solidFill>
                    <a:latin typeface="Tahoma" panose="020B0604030504040204" pitchFamily="34" charset="0"/>
                    <a:ea typeface="Tahoma" panose="020B0604030504040204" pitchFamily="34" charset="0"/>
                    <a:cs typeface="Tahoma" panose="020B0604030504040204" pitchFamily="34" charset="0"/>
                  </a:rPr>
                  <a:t>Nếu</a:t>
                </a:r>
                <a:r>
                  <a:rPr lang="en-US" sz="2000" b="1" i="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000" b="1" i="1" dirty="0" err="1">
                    <a:solidFill>
                      <a:srgbClr val="000000"/>
                    </a:solidFill>
                    <a:latin typeface="Tahoma" panose="020B0604030504040204" pitchFamily="34" charset="0"/>
                    <a:ea typeface="Tahoma" panose="020B0604030504040204" pitchFamily="34" charset="0"/>
                    <a:cs typeface="Tahoma" panose="020B0604030504040204" pitchFamily="34" charset="0"/>
                  </a:rPr>
                  <a:t>cho</a:t>
                </a:r>
                <a:r>
                  <a:rPr lang="en-US" sz="2000" b="1" i="1" dirty="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2000" b="1" i="1">
                            <a:solidFill>
                              <a:srgbClr val="000000"/>
                            </a:solidFill>
                            <a:latin typeface="Cambria Math"/>
                            <a:ea typeface="Calibri" panose="020F0502020204030204" pitchFamily="34" charset="0"/>
                          </a:rPr>
                        </m:ctrlPr>
                      </m:sSubPr>
                      <m:e>
                        <m:r>
                          <a:rPr lang="en-US" sz="2000" b="1" i="1">
                            <a:solidFill>
                              <a:srgbClr val="000000"/>
                            </a:solidFill>
                            <a:latin typeface="Cambria Math" panose="02040503050406030204" pitchFamily="18" charset="0"/>
                            <a:ea typeface="Calibri" panose="020F0502020204030204" pitchFamily="34" charset="0"/>
                          </a:rPr>
                          <m:t>𝒚</m:t>
                        </m:r>
                      </m:e>
                      <m:sub>
                        <m:r>
                          <a:rPr lang="en-US" sz="2000" b="1" i="1">
                            <a:solidFill>
                              <a:srgbClr val="000000"/>
                            </a:solidFill>
                            <a:latin typeface="Cambria Math" panose="02040503050406030204" pitchFamily="18" charset="0"/>
                            <a:ea typeface="Calibri" panose="020F0502020204030204" pitchFamily="34" charset="0"/>
                          </a:rPr>
                          <m:t>𝟎</m:t>
                        </m:r>
                      </m:sub>
                    </m:sSub>
                  </m:oMath>
                </a14:m>
                <a:r>
                  <a:rPr lang="en-US" sz="2000" b="1" i="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000" b="1" i="1" dirty="0" err="1">
                    <a:solidFill>
                      <a:srgbClr val="000000"/>
                    </a:solidFill>
                    <a:latin typeface="Tahoma" panose="020B0604030504040204" pitchFamily="34" charset="0"/>
                    <a:ea typeface="Tahoma" panose="020B0604030504040204" pitchFamily="34" charset="0"/>
                    <a:cs typeface="Tahoma" panose="020B0604030504040204" pitchFamily="34" charset="0"/>
                  </a:rPr>
                  <a:t>thì</a:t>
                </a:r>
                <a:r>
                  <a:rPr lang="en-US" sz="2000" b="1" i="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000" b="1" i="1" dirty="0" err="1">
                    <a:solidFill>
                      <a:srgbClr val="000000"/>
                    </a:solidFill>
                    <a:latin typeface="Tahoma" panose="020B0604030504040204" pitchFamily="34" charset="0"/>
                    <a:ea typeface="Tahoma" panose="020B0604030504040204" pitchFamily="34" charset="0"/>
                    <a:cs typeface="Tahoma" panose="020B0604030504040204" pitchFamily="34" charset="0"/>
                  </a:rPr>
                  <a:t>thế</a:t>
                </a:r>
                <a:r>
                  <a:rPr lang="en-US" sz="2000" b="1" i="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000" b="1" i="1" dirty="0" err="1">
                    <a:solidFill>
                      <a:srgbClr val="000000"/>
                    </a:solidFill>
                    <a:latin typeface="Tahoma" panose="020B0604030504040204" pitchFamily="34" charset="0"/>
                    <a:ea typeface="Tahoma" panose="020B0604030504040204" pitchFamily="34" charset="0"/>
                    <a:cs typeface="Tahoma" panose="020B0604030504040204" pitchFamily="34" charset="0"/>
                  </a:rPr>
                  <a:t>vào</a:t>
                </a:r>
                <a:r>
                  <a:rPr lang="en-US" sz="2000" b="1" i="1" dirty="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000" b="1" i="1">
                        <a:solidFill>
                          <a:srgbClr val="000000"/>
                        </a:solidFill>
                        <a:latin typeface="Cambria Math" panose="02040503050406030204" pitchFamily="18" charset="0"/>
                        <a:ea typeface="Calibri" panose="020F0502020204030204" pitchFamily="34" charset="0"/>
                      </a:rPr>
                      <m:t>𝒚</m:t>
                    </m:r>
                    <m:r>
                      <a:rPr lang="en-US" sz="2000" b="1" i="1">
                        <a:solidFill>
                          <a:srgbClr val="000000"/>
                        </a:solidFill>
                        <a:latin typeface="Cambria Math" panose="02040503050406030204" pitchFamily="18" charset="0"/>
                        <a:ea typeface="Calibri" panose="020F0502020204030204" pitchFamily="34" charset="0"/>
                      </a:rPr>
                      <m:t>=</m:t>
                    </m:r>
                    <m:r>
                      <a:rPr lang="en-US" sz="2000" b="1" i="1">
                        <a:solidFill>
                          <a:srgbClr val="000000"/>
                        </a:solidFill>
                        <a:latin typeface="Cambria Math" panose="02040503050406030204" pitchFamily="18" charset="0"/>
                        <a:ea typeface="Calibri" panose="020F0502020204030204" pitchFamily="34" charset="0"/>
                      </a:rPr>
                      <m:t>𝒇</m:t>
                    </m:r>
                    <m:d>
                      <m:dPr>
                        <m:ctrlPr>
                          <a:rPr lang="en-US" sz="2000" b="1" i="1">
                            <a:solidFill>
                              <a:srgbClr val="000000"/>
                            </a:solidFill>
                            <a:latin typeface="Cambria Math"/>
                            <a:ea typeface="Calibri" panose="020F0502020204030204" pitchFamily="34" charset="0"/>
                          </a:rPr>
                        </m:ctrlPr>
                      </m:dPr>
                      <m:e>
                        <m:r>
                          <a:rPr lang="en-US" sz="2000" b="1" i="1">
                            <a:solidFill>
                              <a:srgbClr val="000000"/>
                            </a:solidFill>
                            <a:latin typeface="Cambria Math" panose="02040503050406030204" pitchFamily="18" charset="0"/>
                            <a:ea typeface="Calibri" panose="020F0502020204030204" pitchFamily="34" charset="0"/>
                          </a:rPr>
                          <m:t>𝒙</m:t>
                        </m:r>
                      </m:e>
                    </m:d>
                  </m:oMath>
                </a14:m>
                <a:r>
                  <a:rPr lang="en-US" sz="2000" b="1" i="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000" b="1" i="1" dirty="0" err="1">
                    <a:solidFill>
                      <a:srgbClr val="000000"/>
                    </a:solidFill>
                    <a:latin typeface="Tahoma" panose="020B0604030504040204" pitchFamily="34" charset="0"/>
                    <a:ea typeface="Tahoma" panose="020B0604030504040204" pitchFamily="34" charset="0"/>
                    <a:cs typeface="Tahoma" panose="020B0604030504040204" pitchFamily="34" charset="0"/>
                  </a:rPr>
                  <a:t>tìm</a:t>
                </a:r>
                <a:r>
                  <a:rPr lang="en-US" sz="2000" b="1" i="1" dirty="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2000" b="1" i="1">
                            <a:solidFill>
                              <a:srgbClr val="000000"/>
                            </a:solidFill>
                            <a:latin typeface="Cambria Math"/>
                            <a:ea typeface="Calibri" panose="020F0502020204030204" pitchFamily="34" charset="0"/>
                          </a:rPr>
                        </m:ctrlPr>
                      </m:sSubPr>
                      <m:e>
                        <m:r>
                          <a:rPr lang="en-US" sz="2000" b="1" i="1">
                            <a:solidFill>
                              <a:srgbClr val="000000"/>
                            </a:solidFill>
                            <a:latin typeface="Cambria Math" panose="02040503050406030204" pitchFamily="18" charset="0"/>
                            <a:ea typeface="Calibri" panose="020F0502020204030204" pitchFamily="34" charset="0"/>
                          </a:rPr>
                          <m:t>𝒙</m:t>
                        </m:r>
                      </m:e>
                      <m:sub>
                        <m:r>
                          <a:rPr lang="en-US" sz="2000" b="1" i="1">
                            <a:solidFill>
                              <a:srgbClr val="000000"/>
                            </a:solidFill>
                            <a:latin typeface="Cambria Math" panose="02040503050406030204" pitchFamily="18" charset="0"/>
                            <a:ea typeface="Calibri" panose="020F0502020204030204" pitchFamily="34" charset="0"/>
                          </a:rPr>
                          <m:t>𝟎</m:t>
                        </m:r>
                      </m:sub>
                    </m:sSub>
                  </m:oMath>
                </a14:m>
                <a:r>
                  <a:rPr lang="en-US" sz="2000" b="1" i="1" dirty="0">
                    <a:solidFill>
                      <a:srgbClr val="000000"/>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0" name="Rectangle 9"/>
              <p:cNvSpPr>
                <a:spLocks noRot="1" noChangeAspect="1" noMove="1" noResize="1" noEditPoints="1" noAdjustHandles="1" noChangeArrowheads="1" noChangeShapeType="1" noTextEdit="1"/>
              </p:cNvSpPr>
              <p:nvPr/>
            </p:nvSpPr>
            <p:spPr>
              <a:xfrm>
                <a:off x="1485900" y="5411636"/>
                <a:ext cx="6096000" cy="877163"/>
              </a:xfrm>
              <a:prstGeom prst="rect">
                <a:avLst/>
              </a:prstGeom>
              <a:blipFill rotWithShape="1">
                <a:blip r:embed="rId4"/>
                <a:stretch>
                  <a:fillRect l="-1100" t="-2778" b="-7639"/>
                </a:stretch>
              </a:blipFill>
            </p:spPr>
            <p:txBody>
              <a:bodyPr/>
              <a:lstStyle/>
              <a:p>
                <a:r>
                  <a:rPr lang="en-US">
                    <a:noFill/>
                  </a:rPr>
                  <a:t> </a:t>
                </a:r>
              </a:p>
            </p:txBody>
          </p:sp>
        </mc:Fallback>
      </mc:AlternateContent>
      <p:sp>
        <p:nvSpPr>
          <p:cNvPr id="12" name="Rectangle 11"/>
          <p:cNvSpPr/>
          <p:nvPr/>
        </p:nvSpPr>
        <p:spPr>
          <a:xfrm>
            <a:off x="786381" y="4561059"/>
            <a:ext cx="1628651" cy="517065"/>
          </a:xfrm>
          <a:prstGeom prst="rect">
            <a:avLst/>
          </a:prstGeom>
        </p:spPr>
        <p:txBody>
          <a:bodyPr wrap="none">
            <a:spAutoFit/>
          </a:bodyPr>
          <a:lstStyle/>
          <a:p>
            <a:pPr marL="629920">
              <a:lnSpc>
                <a:spcPct val="115000"/>
              </a:lnSpc>
              <a:spcAft>
                <a:spcPts val="600"/>
              </a:spcAft>
            </a:pPr>
            <a:r>
              <a:rPr lang="en-US" sz="2400" dirty="0" err="1" smtClean="0">
                <a:solidFill>
                  <a:srgbClr val="000000"/>
                </a:solidFill>
                <a:latin typeface="Times New Roman" panose="02020603050405020304" pitchFamily="18" charset="0"/>
                <a:ea typeface="Calibri" panose="020F0502020204030204" pitchFamily="34" charset="0"/>
              </a:rPr>
              <a:t>Chú</a:t>
            </a:r>
            <a:r>
              <a:rPr lang="en-US" sz="2400" dirty="0" smtClean="0">
                <a:solidFill>
                  <a:srgbClr val="000000"/>
                </a:solidFill>
                <a:latin typeface="Times New Roman" panose="02020603050405020304" pitchFamily="18" charset="0"/>
                <a:ea typeface="Calibri" panose="020F0502020204030204" pitchFamily="34" charset="0"/>
              </a:rPr>
              <a:t> </a:t>
            </a:r>
            <a:r>
              <a:rPr lang="en-US" sz="2400" dirty="0">
                <a:solidFill>
                  <a:srgbClr val="000000"/>
                </a:solidFill>
                <a:latin typeface="Times New Roman" panose="02020603050405020304" pitchFamily="18" charset="0"/>
                <a:ea typeface="Calibri" panose="020F0502020204030204" pitchFamily="34" charset="0"/>
              </a:rPr>
              <a:t>ý</a:t>
            </a:r>
            <a:r>
              <a:rPr lang="en-US" dirty="0">
                <a:solidFill>
                  <a:srgbClr val="000000"/>
                </a:solidFill>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59815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left)">
                                      <p:cBhvr>
                                        <p:cTn id="2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7373" y="3319371"/>
            <a:ext cx="12164627" cy="3270567"/>
            <a:chOff x="-64716" y="3636276"/>
            <a:chExt cx="12066538" cy="3270567"/>
          </a:xfrm>
        </p:grpSpPr>
        <p:sp>
          <p:nvSpPr>
            <p:cNvPr id="5" name="Rounded Rectangle 4"/>
            <p:cNvSpPr/>
            <p:nvPr/>
          </p:nvSpPr>
          <p:spPr>
            <a:xfrm>
              <a:off x="-64716" y="4214652"/>
              <a:ext cx="12066538" cy="269219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6"/>
              <a:ext cx="2342698" cy="553998"/>
              <a:chOff x="1275608" y="6239450"/>
              <a:chExt cx="4592537" cy="1006587"/>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2" y="6239450"/>
                <a:ext cx="2830343" cy="1006587"/>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119052"/>
            <a:ext cx="11939058" cy="1404947"/>
            <a:chOff x="534987" y="1869705"/>
            <a:chExt cx="23404876" cy="2356356"/>
          </a:xfrm>
        </p:grpSpPr>
        <p:grpSp>
          <p:nvGrpSpPr>
            <p:cNvPr id="21" name="Group 20"/>
            <p:cNvGrpSpPr/>
            <p:nvPr/>
          </p:nvGrpSpPr>
          <p:grpSpPr>
            <a:xfrm>
              <a:off x="534987" y="1869705"/>
              <a:ext cx="23340848" cy="2356356"/>
              <a:chOff x="534987" y="1647866"/>
              <a:chExt cx="23340848" cy="2356356"/>
            </a:xfrm>
          </p:grpSpPr>
          <p:sp>
            <p:nvSpPr>
              <p:cNvPr id="25" name="Rounded Rectangle 24"/>
              <p:cNvSpPr/>
              <p:nvPr/>
            </p:nvSpPr>
            <p:spPr bwMode="auto">
              <a:xfrm>
                <a:off x="755649" y="1720891"/>
                <a:ext cx="23120186"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533960" y="1653394"/>
                  <a:ext cx="2278919"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en-US" sz="3000" dirty="0" smtClean="0">
                      <a:solidFill>
                        <a:schemeClr val="bg1"/>
                      </a:solidFill>
                      <a:latin typeface="Tahoma" pitchFamily="34" charset="0"/>
                      <a:cs typeface="Tahoma" pitchFamily="34" charset="0"/>
                    </a:rPr>
                    <a:t>2</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852648" y="1936625"/>
                  <a:ext cx="23087215" cy="19718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nSpc>
                      <a:spcPct val="115000"/>
                    </a:lnSpc>
                    <a:spcBef>
                      <a:spcPts val="600"/>
                    </a:spcBef>
                    <a:buClr>
                      <a:srgbClr val="0000FF"/>
                    </a:buClr>
                    <a:tabLst>
                      <a:tab pos="629826" algn="l"/>
                    </a:tabLst>
                  </a:pPr>
                  <a:r>
                    <a:rPr lang="fr-FR" sz="2800" dirty="0" smtClean="0">
                      <a:latin typeface="Times New Roman" panose="02020603050405020304" pitchFamily="18" charset="0"/>
                      <a:cs typeface="Times New Roman" panose="02020603050405020304" pitchFamily="18" charset="0"/>
                    </a:rPr>
                    <a:t>                  </a:t>
                  </a:r>
                  <a:r>
                    <a:rPr lang="fr-FR" sz="2800" dirty="0" err="1" smtClean="0">
                      <a:latin typeface="Times New Roman" panose="02020603050405020304" pitchFamily="18" charset="0"/>
                      <a:cs typeface="Times New Roman" panose="02020603050405020304" pitchFamily="18" charset="0"/>
                    </a:rPr>
                    <a:t>Điểm</a:t>
                  </a:r>
                  <a:r>
                    <a:rPr lang="fr-FR" sz="2800" dirty="0" smtClean="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M </a:t>
                  </a:r>
                  <a:r>
                    <a:rPr lang="fr-FR" sz="2800" dirty="0" err="1">
                      <a:latin typeface="Times New Roman" panose="02020603050405020304" pitchFamily="18" charset="0"/>
                      <a:cs typeface="Times New Roman" panose="02020603050405020304" pitchFamily="18" charset="0"/>
                    </a:rPr>
                    <a:t>trên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đồ</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thị</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hàm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số</a:t>
                  </a:r>
                  <a:r>
                    <a:rPr lang="fr-FR"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rPr>
                        <m:t>𝑦</m:t>
                      </m:r>
                      <m:r>
                        <a:rPr lang="en-US" sz="2800">
                          <a:latin typeface="Cambria Math" panose="02040503050406030204" pitchFamily="18" charset="0"/>
                        </a:rPr>
                        <m:t>=</m:t>
                      </m:r>
                      <m:sSup>
                        <m:sSupPr>
                          <m:ctrlPr>
                            <a:rPr lang="en-US" sz="2800" i="1">
                              <a:latin typeface="Cambria Math"/>
                            </a:rPr>
                          </m:ctrlPr>
                        </m:sSupPr>
                        <m:e>
                          <m:r>
                            <a:rPr lang="en-US" sz="2800" i="1">
                              <a:latin typeface="Cambria Math" panose="02040503050406030204" pitchFamily="18" charset="0"/>
                            </a:rPr>
                            <m:t>𝑥</m:t>
                          </m:r>
                        </m:e>
                        <m:sup>
                          <m:r>
                            <a:rPr lang="en-US" sz="2800">
                              <a:latin typeface="Cambria Math" panose="02040503050406030204" pitchFamily="18" charset="0"/>
                            </a:rPr>
                            <m:t>3</m:t>
                          </m:r>
                        </m:sup>
                      </m:sSup>
                      <m:r>
                        <a:rPr lang="en-US" sz="2800">
                          <a:latin typeface="Cambria Math" panose="02040503050406030204" pitchFamily="18" charset="0"/>
                        </a:rPr>
                        <m:t>−3</m:t>
                      </m:r>
                      <m:sSup>
                        <m:sSupPr>
                          <m:ctrlPr>
                            <a:rPr lang="en-US" sz="2800" i="1">
                              <a:latin typeface="Cambria Math"/>
                            </a:rPr>
                          </m:ctrlPr>
                        </m:sSupPr>
                        <m:e>
                          <m:r>
                            <a:rPr lang="en-US" sz="2800" i="1">
                              <a:latin typeface="Cambria Math" panose="02040503050406030204" pitchFamily="18" charset="0"/>
                            </a:rPr>
                            <m:t>𝑥</m:t>
                          </m:r>
                        </m:e>
                        <m:sup>
                          <m:r>
                            <a:rPr lang="en-US" sz="2800">
                              <a:latin typeface="Cambria Math" panose="02040503050406030204" pitchFamily="18" charset="0"/>
                            </a:rPr>
                            <m:t>2</m:t>
                          </m:r>
                        </m:sup>
                      </m:sSup>
                      <m:r>
                        <a:rPr lang="en-US" sz="2800" i="1">
                          <a:latin typeface="Cambria Math" panose="02040503050406030204" pitchFamily="18" charset="0"/>
                        </a:rPr>
                        <m:t>−1</m:t>
                      </m:r>
                      <m:r>
                        <a:rPr lang="en-US" sz="2800">
                          <a:latin typeface="Cambria Math" panose="02040503050406030204" pitchFamily="18" charset="0"/>
                        </a:rPr>
                        <m:t> </m:t>
                      </m:r>
                    </m:oMath>
                  </a14:m>
                  <a:r>
                    <a:rPr lang="fr-FR" sz="2800" dirty="0" err="1">
                      <a:latin typeface="Times New Roman" panose="02020603050405020304" pitchFamily="18" charset="0"/>
                      <a:cs typeface="Times New Roman" panose="02020603050405020304" pitchFamily="18" charset="0"/>
                    </a:rPr>
                    <a:t>mà</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tiếp</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tuyến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tại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đó</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có</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hệ</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số</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góc</a:t>
                  </a:r>
                  <a:r>
                    <a:rPr lang="fr-FR" sz="2800" dirty="0">
                      <a:latin typeface="Times New Roman" panose="02020603050405020304" pitchFamily="18" charset="0"/>
                      <a:cs typeface="Times New Roman" panose="02020603050405020304" pitchFamily="18" charset="0"/>
                    </a:rPr>
                    <a:t> k  bé </a:t>
                  </a:r>
                  <a:r>
                    <a:rPr lang="fr-FR" sz="2800" dirty="0" err="1">
                      <a:latin typeface="Times New Roman" panose="02020603050405020304" pitchFamily="18" charset="0"/>
                      <a:cs typeface="Times New Roman" panose="02020603050405020304" pitchFamily="18" charset="0"/>
                    </a:rPr>
                    <a:t>nhất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trong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tất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cả</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các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tiếp</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tuyến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của</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đồ</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thị</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thì</a:t>
                  </a:r>
                  <a:r>
                    <a:rPr lang="fr-FR" sz="2800" dirty="0">
                      <a:latin typeface="Times New Roman" panose="02020603050405020304" pitchFamily="18" charset="0"/>
                      <a:cs typeface="Times New Roman" panose="02020603050405020304" pitchFamily="18" charset="0"/>
                    </a:rPr>
                    <a:t> M, k </a:t>
                  </a:r>
                  <a:r>
                    <a:rPr lang="fr-FR" sz="2800" dirty="0" smtClean="0">
                      <a:latin typeface="Times New Roman" panose="02020603050405020304" pitchFamily="18" charset="0"/>
                      <a:cs typeface="Times New Roman" panose="02020603050405020304" pitchFamily="18" charset="0"/>
                    </a:rPr>
                    <a:t>là :</a:t>
                  </a:r>
                  <a:endParaRPr lang="en-US" sz="2800" dirty="0">
                    <a:latin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852648" y="1936625"/>
                  <a:ext cx="23087215" cy="1971895"/>
                </a:xfrm>
                <a:prstGeom prst="rect">
                  <a:avLst/>
                </a:prstGeom>
                <a:blipFill rotWithShape="1">
                  <a:blip r:embed="rId3"/>
                  <a:stretch>
                    <a:fillRect l="-311" b="-673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43" name="Action Button: Forward or Next 4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grpSp>
        <p:nvGrpSpPr>
          <p:cNvPr id="2" name="Group 1">
            <a:extLst>
              <a:ext uri="{FF2B5EF4-FFF2-40B4-BE49-F238E27FC236}">
                <a16:creationId xmlns:a16="http://schemas.microsoft.com/office/drawing/2014/main" xmlns="" id="{4D0AB9FB-A402-43C6-830F-BAC47ED452D0}"/>
              </a:ext>
            </a:extLst>
          </p:cNvPr>
          <p:cNvGrpSpPr/>
          <p:nvPr/>
        </p:nvGrpSpPr>
        <p:grpSpPr>
          <a:xfrm>
            <a:off x="473162" y="1752600"/>
            <a:ext cx="5370633" cy="784005"/>
            <a:chOff x="1458731" y="6334162"/>
            <a:chExt cx="13782856" cy="1234536"/>
          </a:xfrm>
        </p:grpSpPr>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xmlns="" id="{0839FD11-1E39-4EBB-A7FB-DEB39691C378}"/>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800" dirty="0">
                            <a:solidFill>
                              <a:schemeClr val="bg1"/>
                            </a:solidFill>
                            <a:latin typeface="Cambria Math" panose="02040503050406030204" pitchFamily="18" charset="0"/>
                          </a:rPr>
                          <m:t>M</m:t>
                        </m:r>
                        <m:d>
                          <m:dPr>
                            <m:ctrlPr>
                              <a:rPr lang="en-US" sz="2800" i="1" dirty="0">
                                <a:solidFill>
                                  <a:schemeClr val="bg1"/>
                                </a:solidFill>
                                <a:latin typeface="Cambria Math"/>
                              </a:rPr>
                            </m:ctrlPr>
                          </m:dPr>
                          <m:e>
                            <m:r>
                              <a:rPr lang="en-US" sz="2800" dirty="0">
                                <a:solidFill>
                                  <a:schemeClr val="bg1"/>
                                </a:solidFill>
                                <a:latin typeface="Cambria Math" panose="02040503050406030204" pitchFamily="18" charset="0"/>
                              </a:rPr>
                              <m:t>1;3</m:t>
                            </m:r>
                          </m:e>
                        </m:d>
                        <m:r>
                          <a:rPr lang="en-US" sz="2800" dirty="0">
                            <a:solidFill>
                              <a:schemeClr val="bg1"/>
                            </a:solidFill>
                            <a:latin typeface="Cambria Math" panose="02040503050406030204" pitchFamily="18" charset="0"/>
                          </a:rPr>
                          <m:t>, </m:t>
                        </m:r>
                        <m:r>
                          <m:rPr>
                            <m:sty m:val="p"/>
                          </m:rPr>
                          <a:rPr lang="en-US" sz="2800" dirty="0">
                            <a:solidFill>
                              <a:schemeClr val="bg1"/>
                            </a:solidFill>
                            <a:latin typeface="Cambria Math" panose="02040503050406030204" pitchFamily="18" charset="0"/>
                          </a:rPr>
                          <m:t>k</m:t>
                        </m:r>
                        <m:r>
                          <a:rPr lang="en-US" sz="2800" dirty="0">
                            <a:solidFill>
                              <a:schemeClr val="bg1"/>
                            </a:solidFill>
                            <a:latin typeface="Cambria Math" panose="02040503050406030204" pitchFamily="18" charset="0"/>
                          </a:rPr>
                          <m:t>=−3</m:t>
                        </m:r>
                        <m:r>
                          <a:rPr lang="en-US" sz="2800" i="1" dirty="0">
                            <a:solidFill>
                              <a:schemeClr val="bg1"/>
                            </a:solidFill>
                            <a:latin typeface="Cambria Math" panose="02040503050406030204" pitchFamily="18" charset="0"/>
                          </a:rPr>
                          <m:t> </m:t>
                        </m:r>
                        <m:r>
                          <m:rPr>
                            <m:nor/>
                          </m:rPr>
                          <a:rPr lang="en-US" sz="2800" b="1" dirty="0">
                            <a:solidFill>
                              <a:schemeClr val="bg1"/>
                            </a:solidFill>
                            <a:latin typeface="Times New Roman" panose="02020603050405020304" pitchFamily="18" charset="0"/>
                            <a:cs typeface="Times New Roman" panose="02020603050405020304" pitchFamily="18" charset="0"/>
                          </a:rPr>
                          <m:t>.</m:t>
                        </m:r>
                      </m:oMath>
                    </m:oMathPara>
                  </a14:m>
                  <a:endParaRPr lang="en-US" sz="3000" b="1" dirty="0">
                    <a:latin typeface="+mj-lt"/>
                    <a:ea typeface="Tahoma" pitchFamily="34" charset="0"/>
                    <a:cs typeface="Tahoma" pitchFamily="34" charset="0"/>
                  </a:endParaRPr>
                </a:p>
              </p:txBody>
            </p:sp>
          </mc:Choice>
          <mc:Fallback xmlns="">
            <p:sp>
              <p:nvSpPr>
                <p:cNvPr id="44" name="Rectangle 43">
                  <a:extLst>
                    <a:ext uri="{FF2B5EF4-FFF2-40B4-BE49-F238E27FC236}">
                      <a16:creationId xmlns:a16="http://schemas.microsoft.com/office/drawing/2014/main" xmlns="" xmlns:a14="http://schemas.microsoft.com/office/drawing/2010/main" id="{0839FD11-1E39-4EBB-A7FB-DEB39691C378}"/>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1">
                  <a:blip r:embed="rId4"/>
                  <a:stretch>
                    <a:fillRect/>
                  </a:stretch>
                </a:blipFill>
                <a:ln w="19050">
                  <a:solidFill>
                    <a:schemeClr val="bg1"/>
                  </a:solidFill>
                </a:ln>
              </p:spPr>
              <p:txBody>
                <a:bodyPr/>
                <a:lstStyle/>
                <a:p>
                  <a:r>
                    <a:rPr lang="en-US">
                      <a:noFill/>
                    </a:rPr>
                    <a:t> </a:t>
                  </a:r>
                </a:p>
              </p:txBody>
            </p:sp>
          </mc:Fallback>
        </mc:AlternateContent>
        <p:sp>
          <p:nvSpPr>
            <p:cNvPr id="45" name="Oval 44">
              <a:extLst>
                <a:ext uri="{FF2B5EF4-FFF2-40B4-BE49-F238E27FC236}">
                  <a16:creationId xmlns:a16="http://schemas.microsoft.com/office/drawing/2014/main" xmlns="" id="{8634B6D4-DECA-4F71-9C3F-B85DE60414F0}"/>
                </a:ext>
              </a:extLst>
            </p:cNvPr>
            <p:cNvSpPr/>
            <p:nvPr/>
          </p:nvSpPr>
          <p:spPr>
            <a:xfrm>
              <a:off x="1458731" y="6544330"/>
              <a:ext cx="1088672" cy="893203"/>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Tahoma" pitchFamily="34" charset="0"/>
                </a:rPr>
                <a:t>A</a:t>
              </a:r>
              <a:endParaRPr lang="en-US" sz="3000" dirty="0">
                <a:latin typeface="+mj-lt"/>
              </a:endParaRPr>
            </a:p>
          </p:txBody>
        </p:sp>
      </p:grpSp>
      <p:grpSp>
        <p:nvGrpSpPr>
          <p:cNvPr id="46" name="Group 45">
            <a:extLst>
              <a:ext uri="{FF2B5EF4-FFF2-40B4-BE49-F238E27FC236}">
                <a16:creationId xmlns:a16="http://schemas.microsoft.com/office/drawing/2014/main" xmlns="" id="{A2194087-0D43-42CA-A1D2-4373C69CC457}"/>
              </a:ext>
            </a:extLst>
          </p:cNvPr>
          <p:cNvGrpSpPr/>
          <p:nvPr/>
        </p:nvGrpSpPr>
        <p:grpSpPr>
          <a:xfrm>
            <a:off x="6359275" y="1752600"/>
            <a:ext cx="5359563" cy="784005"/>
            <a:chOff x="1458731" y="6334162"/>
            <a:chExt cx="13782856" cy="1234536"/>
          </a:xfrm>
        </p:grpSpPr>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xmlns="" id="{FB0B6341-256C-4170-AF4E-1216E5EDD04C}"/>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m:rPr>
                          <m:sty m:val="p"/>
                        </m:rPr>
                        <a:rPr lang="en-US" sz="2800" dirty="0">
                          <a:solidFill>
                            <a:schemeClr val="bg1"/>
                          </a:solidFill>
                          <a:latin typeface="Cambria Math" panose="02040503050406030204" pitchFamily="18" charset="0"/>
                        </a:rPr>
                        <m:t>M</m:t>
                      </m:r>
                      <m:d>
                        <m:dPr>
                          <m:ctrlPr>
                            <a:rPr lang="en-US" sz="2800" i="1" dirty="0">
                              <a:solidFill>
                                <a:schemeClr val="bg1"/>
                              </a:solidFill>
                              <a:latin typeface="Cambria Math"/>
                            </a:rPr>
                          </m:ctrlPr>
                        </m:dPr>
                        <m:e>
                          <m:r>
                            <a:rPr lang="en-US" sz="2800" dirty="0">
                              <a:solidFill>
                                <a:schemeClr val="bg1"/>
                              </a:solidFill>
                              <a:latin typeface="Cambria Math" panose="02040503050406030204" pitchFamily="18" charset="0"/>
                            </a:rPr>
                            <m:t>1;−3</m:t>
                          </m:r>
                        </m:e>
                      </m:d>
                      <m:r>
                        <a:rPr lang="en-US" sz="2800" dirty="0">
                          <a:solidFill>
                            <a:schemeClr val="bg1"/>
                          </a:solidFill>
                          <a:latin typeface="Cambria Math" panose="02040503050406030204" pitchFamily="18" charset="0"/>
                        </a:rPr>
                        <m:t>, </m:t>
                      </m:r>
                      <m:r>
                        <m:rPr>
                          <m:sty m:val="p"/>
                        </m:rPr>
                        <a:rPr lang="en-US" sz="2800" dirty="0">
                          <a:solidFill>
                            <a:schemeClr val="bg1"/>
                          </a:solidFill>
                          <a:latin typeface="Cambria Math" panose="02040503050406030204" pitchFamily="18" charset="0"/>
                        </a:rPr>
                        <m:t>k</m:t>
                      </m:r>
                      <m:r>
                        <a:rPr lang="en-US" sz="2800" dirty="0">
                          <a:solidFill>
                            <a:schemeClr val="bg1"/>
                          </a:solidFill>
                          <a:latin typeface="Cambria Math" panose="02040503050406030204" pitchFamily="18" charset="0"/>
                        </a:rPr>
                        <m:t>=−3</m:t>
                      </m:r>
                      <m:r>
                        <a:rPr lang="en-US" sz="2800" i="1" dirty="0">
                          <a:solidFill>
                            <a:schemeClr val="bg1"/>
                          </a:solidFill>
                          <a:latin typeface="Cambria Math" panose="02040503050406030204" pitchFamily="18" charset="0"/>
                        </a:rPr>
                        <m:t> </m:t>
                      </m:r>
                      <m:r>
                        <m:rPr>
                          <m:nor/>
                        </m:rPr>
                        <a:rPr lang="en-US" sz="2800" b="1" dirty="0">
                          <a:solidFill>
                            <a:schemeClr val="bg1"/>
                          </a:solidFill>
                          <a:latin typeface="Times New Roman" panose="02020603050405020304" pitchFamily="18" charset="0"/>
                          <a:cs typeface="Times New Roman" panose="02020603050405020304" pitchFamily="18" charset="0"/>
                        </a:rPr>
                        <m:t>.</m:t>
                      </m:r>
                    </m:oMath>
                  </a14:m>
                  <a:r>
                    <a:rPr lang="vi-VN" sz="3000" dirty="0"/>
                    <a:t>	</a:t>
                  </a:r>
                  <a:endParaRPr lang="en-US" sz="3000" b="1" dirty="0">
                    <a:latin typeface="+mj-lt"/>
                    <a:ea typeface="Tahoma" pitchFamily="34" charset="0"/>
                    <a:cs typeface="Tahoma" pitchFamily="34" charset="0"/>
                  </a:endParaRPr>
                </a:p>
              </p:txBody>
            </p:sp>
          </mc:Choice>
          <mc:Fallback xmlns="">
            <p:sp>
              <p:nvSpPr>
                <p:cNvPr id="47" name="Rectangle 46">
                  <a:extLst>
                    <a:ext uri="{FF2B5EF4-FFF2-40B4-BE49-F238E27FC236}">
                      <a16:creationId xmlns:a16="http://schemas.microsoft.com/office/drawing/2014/main" xmlns="" xmlns:a14="http://schemas.microsoft.com/office/drawing/2010/main" id="{FB0B6341-256C-4170-AF4E-1216E5EDD04C}"/>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1">
                  <a:blip r:embed="rId5"/>
                  <a:stretch>
                    <a:fillRect/>
                  </a:stretch>
                </a:blipFill>
                <a:ln w="19050">
                  <a:solidFill>
                    <a:schemeClr val="bg1"/>
                  </a:solidFill>
                </a:ln>
              </p:spPr>
              <p:txBody>
                <a:bodyPr/>
                <a:lstStyle/>
                <a:p>
                  <a:r>
                    <a:rPr lang="en-US">
                      <a:noFill/>
                    </a:rPr>
                    <a:t> </a:t>
                  </a:r>
                </a:p>
              </p:txBody>
            </p:sp>
          </mc:Fallback>
        </mc:AlternateContent>
        <p:sp>
          <p:nvSpPr>
            <p:cNvPr id="48" name="Oval 47">
              <a:extLst>
                <a:ext uri="{FF2B5EF4-FFF2-40B4-BE49-F238E27FC236}">
                  <a16:creationId xmlns:a16="http://schemas.microsoft.com/office/drawing/2014/main" xmlns="" id="{13A7BA64-0BA1-4ADF-A17E-617425026AFB}"/>
                </a:ext>
              </a:extLst>
            </p:cNvPr>
            <p:cNvSpPr/>
            <p:nvPr/>
          </p:nvSpPr>
          <p:spPr>
            <a:xfrm>
              <a:off x="1458731" y="6481813"/>
              <a:ext cx="1088672" cy="955719"/>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B</a:t>
              </a:r>
              <a:endParaRPr lang="en-US" sz="3000" dirty="0">
                <a:latin typeface="+mj-lt"/>
              </a:endParaRPr>
            </a:p>
          </p:txBody>
        </p:sp>
      </p:grpSp>
      <p:grpSp>
        <p:nvGrpSpPr>
          <p:cNvPr id="49" name="Group 48">
            <a:extLst>
              <a:ext uri="{FF2B5EF4-FFF2-40B4-BE49-F238E27FC236}">
                <a16:creationId xmlns:a16="http://schemas.microsoft.com/office/drawing/2014/main" xmlns="" id="{4D274B26-9415-432A-9282-BDEF246F0009}"/>
              </a:ext>
            </a:extLst>
          </p:cNvPr>
          <p:cNvGrpSpPr/>
          <p:nvPr/>
        </p:nvGrpSpPr>
        <p:grpSpPr>
          <a:xfrm>
            <a:off x="462092" y="2606955"/>
            <a:ext cx="5370633" cy="712416"/>
            <a:chOff x="1458731" y="6334161"/>
            <a:chExt cx="13782856" cy="1424831"/>
          </a:xfrm>
        </p:grpSpPr>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xmlns="" id="{6E15A8FC-94CE-45FB-8D02-B33F2327F992}"/>
                    </a:ext>
                  </a:extLst>
                </p:cNvPr>
                <p:cNvSpPr/>
                <p:nvPr/>
              </p:nvSpPr>
              <p:spPr>
                <a:xfrm>
                  <a:off x="2140384" y="6334161"/>
                  <a:ext cx="13101203" cy="1424831"/>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900"/>
                    </a:spcBef>
                  </a:pPr>
                  <a14:m>
                    <m:oMathPara xmlns:m="http://schemas.openxmlformats.org/officeDocument/2006/math">
                      <m:oMathParaPr>
                        <m:jc m:val="centerGroup"/>
                      </m:oMathParaPr>
                      <m:oMath xmlns:m="http://schemas.openxmlformats.org/officeDocument/2006/math">
                        <m:r>
                          <m:rPr>
                            <m:sty m:val="p"/>
                          </m:rPr>
                          <a:rPr lang="en-US" sz="2800" dirty="0">
                            <a:solidFill>
                              <a:schemeClr val="bg1"/>
                            </a:solidFill>
                            <a:latin typeface="Cambria Math" panose="02040503050406030204" pitchFamily="18" charset="0"/>
                          </a:rPr>
                          <m:t>M</m:t>
                        </m:r>
                        <m:d>
                          <m:dPr>
                            <m:ctrlPr>
                              <a:rPr lang="en-US" sz="2800" i="1" dirty="0">
                                <a:solidFill>
                                  <a:schemeClr val="bg1"/>
                                </a:solidFill>
                                <a:latin typeface="Cambria Math"/>
                              </a:rPr>
                            </m:ctrlPr>
                          </m:dPr>
                          <m:e>
                            <m:r>
                              <a:rPr lang="en-US" sz="2800" dirty="0">
                                <a:solidFill>
                                  <a:schemeClr val="bg1"/>
                                </a:solidFill>
                                <a:latin typeface="Cambria Math" panose="02040503050406030204" pitchFamily="18" charset="0"/>
                              </a:rPr>
                              <m:t>1;−3</m:t>
                            </m:r>
                          </m:e>
                        </m:d>
                        <m:r>
                          <a:rPr lang="en-US" sz="2800" dirty="0">
                            <a:solidFill>
                              <a:schemeClr val="bg1"/>
                            </a:solidFill>
                            <a:latin typeface="Cambria Math" panose="02040503050406030204" pitchFamily="18" charset="0"/>
                          </a:rPr>
                          <m:t>, </m:t>
                        </m:r>
                        <m:r>
                          <m:rPr>
                            <m:sty m:val="p"/>
                          </m:rPr>
                          <a:rPr lang="en-US" sz="2800" dirty="0">
                            <a:solidFill>
                              <a:schemeClr val="bg1"/>
                            </a:solidFill>
                            <a:latin typeface="Cambria Math" panose="02040503050406030204" pitchFamily="18" charset="0"/>
                          </a:rPr>
                          <m:t>k</m:t>
                        </m:r>
                        <m:r>
                          <a:rPr lang="en-US" sz="2800" dirty="0">
                            <a:solidFill>
                              <a:schemeClr val="bg1"/>
                            </a:solidFill>
                            <a:latin typeface="Cambria Math" panose="02040503050406030204" pitchFamily="18" charset="0"/>
                          </a:rPr>
                          <m:t>=3</m:t>
                        </m:r>
                        <m:r>
                          <a:rPr lang="en-US" sz="2800" i="1" dirty="0">
                            <a:solidFill>
                              <a:schemeClr val="bg1"/>
                            </a:solidFill>
                            <a:latin typeface="Cambria Math" panose="02040503050406030204" pitchFamily="18" charset="0"/>
                          </a:rPr>
                          <m:t> </m:t>
                        </m:r>
                        <m:r>
                          <m:rPr>
                            <m:nor/>
                          </m:rPr>
                          <a:rPr lang="en-US" sz="2800" b="1" dirty="0">
                            <a:solidFill>
                              <a:schemeClr val="bg1"/>
                            </a:solidFill>
                            <a:latin typeface="Times New Roman" panose="02020603050405020304" pitchFamily="18" charset="0"/>
                            <a:cs typeface="Times New Roman" panose="02020603050405020304" pitchFamily="18" charset="0"/>
                          </a:rPr>
                          <m:t>.</m:t>
                        </m:r>
                      </m:oMath>
                    </m:oMathPara>
                  </a14:m>
                  <a:endParaRPr lang="vi-VN" sz="3000" b="1" dirty="0">
                    <a:latin typeface="+mj-lt"/>
                  </a:endParaRPr>
                </a:p>
              </p:txBody>
            </p:sp>
          </mc:Choice>
          <mc:Fallback xmlns="">
            <p:sp>
              <p:nvSpPr>
                <p:cNvPr id="63" name="Rectangle 62">
                  <a:extLst>
                    <a:ext uri="{FF2B5EF4-FFF2-40B4-BE49-F238E27FC236}">
                      <a16:creationId xmlns:a16="http://schemas.microsoft.com/office/drawing/2014/main" xmlns="" xmlns:a14="http://schemas.microsoft.com/office/drawing/2010/main" id="{6E15A8FC-94CE-45FB-8D02-B33F2327F992}"/>
                    </a:ext>
                  </a:extLst>
                </p:cNvPr>
                <p:cNvSpPr>
                  <a:spLocks noRot="1" noChangeAspect="1" noMove="1" noResize="1" noEditPoints="1" noAdjustHandles="1" noChangeArrowheads="1" noChangeShapeType="1" noTextEdit="1"/>
                </p:cNvSpPr>
                <p:nvPr/>
              </p:nvSpPr>
              <p:spPr>
                <a:xfrm>
                  <a:off x="2140384" y="6334161"/>
                  <a:ext cx="13101203" cy="1424831"/>
                </a:xfrm>
                <a:prstGeom prst="rect">
                  <a:avLst/>
                </a:prstGeom>
                <a:blipFill rotWithShape="1">
                  <a:blip r:embed="rId6"/>
                  <a:stretch>
                    <a:fillRect/>
                  </a:stretch>
                </a:blipFill>
                <a:ln w="19050">
                  <a:solidFill>
                    <a:schemeClr val="bg1"/>
                  </a:solidFill>
                </a:ln>
              </p:spPr>
              <p:txBody>
                <a:bodyPr/>
                <a:lstStyle/>
                <a:p>
                  <a:r>
                    <a:rPr lang="en-US">
                      <a:noFill/>
                    </a:rPr>
                    <a:t> </a:t>
                  </a:r>
                </a:p>
              </p:txBody>
            </p:sp>
          </mc:Fallback>
        </mc:AlternateContent>
        <p:sp>
          <p:nvSpPr>
            <p:cNvPr id="64" name="Oval 63">
              <a:extLst>
                <a:ext uri="{FF2B5EF4-FFF2-40B4-BE49-F238E27FC236}">
                  <a16:creationId xmlns:a16="http://schemas.microsoft.com/office/drawing/2014/main" xmlns="" id="{0D6B711C-CC2A-45AE-A2BD-46B4ECA3D81C}"/>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C</a:t>
              </a:r>
              <a:endParaRPr lang="en-US" sz="3000" dirty="0">
                <a:latin typeface="+mj-lt"/>
              </a:endParaRPr>
            </a:p>
          </p:txBody>
        </p:sp>
      </p:grpSp>
      <p:grpSp>
        <p:nvGrpSpPr>
          <p:cNvPr id="65" name="Group 64">
            <a:extLst>
              <a:ext uri="{FF2B5EF4-FFF2-40B4-BE49-F238E27FC236}">
                <a16:creationId xmlns:a16="http://schemas.microsoft.com/office/drawing/2014/main" xmlns="" id="{E278C7C5-EAEF-4F1A-B3FB-29FCE054F0E0}"/>
              </a:ext>
            </a:extLst>
          </p:cNvPr>
          <p:cNvGrpSpPr/>
          <p:nvPr/>
        </p:nvGrpSpPr>
        <p:grpSpPr>
          <a:xfrm>
            <a:off x="6359275" y="2606955"/>
            <a:ext cx="5359563" cy="712415"/>
            <a:chOff x="1458731" y="6334162"/>
            <a:chExt cx="13782856" cy="1424830"/>
          </a:xfrm>
        </p:grpSpPr>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xmlns="" id="{C4F0F9CE-3F15-4D47-A2C9-5C6F65E0E3FB}"/>
                    </a:ext>
                  </a:extLst>
                </p:cNvPr>
                <p:cNvSpPr/>
                <p:nvPr/>
              </p:nvSpPr>
              <p:spPr>
                <a:xfrm>
                  <a:off x="2140384" y="6334162"/>
                  <a:ext cx="13101203" cy="1424830"/>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14:m>
                    <m:oMathPara xmlns:m="http://schemas.openxmlformats.org/officeDocument/2006/math">
                      <m:oMathParaPr>
                        <m:jc m:val="centerGroup"/>
                      </m:oMathParaPr>
                      <m:oMath xmlns:m="http://schemas.openxmlformats.org/officeDocument/2006/math">
                        <m:r>
                          <m:rPr>
                            <m:sty m:val="p"/>
                          </m:rPr>
                          <a:rPr lang="en-US" sz="2800" dirty="0" smtClean="0">
                            <a:solidFill>
                              <a:schemeClr val="bg1"/>
                            </a:solidFill>
                            <a:latin typeface="Cambria Math" panose="02040503050406030204" pitchFamily="18" charset="0"/>
                          </a:rPr>
                          <m:t>M</m:t>
                        </m:r>
                        <m:d>
                          <m:dPr>
                            <m:ctrlPr>
                              <a:rPr lang="en-US" sz="2800" i="1" dirty="0">
                                <a:solidFill>
                                  <a:schemeClr val="bg1"/>
                                </a:solidFill>
                                <a:latin typeface="Cambria Math"/>
                              </a:rPr>
                            </m:ctrlPr>
                          </m:dPr>
                          <m:e>
                            <m:r>
                              <a:rPr lang="en-US" sz="2800" b="0" i="0" dirty="0" smtClean="0">
                                <a:solidFill>
                                  <a:schemeClr val="bg1"/>
                                </a:solidFill>
                                <a:latin typeface="Cambria Math"/>
                              </a:rPr>
                              <m:t>−</m:t>
                            </m:r>
                            <m:r>
                              <a:rPr lang="en-US" sz="2800" dirty="0">
                                <a:solidFill>
                                  <a:schemeClr val="bg1"/>
                                </a:solidFill>
                                <a:latin typeface="Cambria Math" panose="02040503050406030204" pitchFamily="18" charset="0"/>
                              </a:rPr>
                              <m:t>1;−3</m:t>
                            </m:r>
                          </m:e>
                        </m:d>
                        <m:r>
                          <a:rPr lang="en-US" sz="2800" dirty="0">
                            <a:solidFill>
                              <a:schemeClr val="bg1"/>
                            </a:solidFill>
                            <a:latin typeface="Cambria Math" panose="02040503050406030204" pitchFamily="18" charset="0"/>
                          </a:rPr>
                          <m:t>, </m:t>
                        </m:r>
                        <m:r>
                          <m:rPr>
                            <m:sty m:val="p"/>
                          </m:rPr>
                          <a:rPr lang="en-US" sz="2800" dirty="0">
                            <a:solidFill>
                              <a:schemeClr val="bg1"/>
                            </a:solidFill>
                            <a:latin typeface="Cambria Math" panose="02040503050406030204" pitchFamily="18" charset="0"/>
                          </a:rPr>
                          <m:t>k</m:t>
                        </m:r>
                        <m:r>
                          <a:rPr lang="en-US" sz="2800" dirty="0">
                            <a:solidFill>
                              <a:schemeClr val="bg1"/>
                            </a:solidFill>
                            <a:latin typeface="Cambria Math" panose="02040503050406030204" pitchFamily="18" charset="0"/>
                          </a:rPr>
                          <m:t>=−3</m:t>
                        </m:r>
                        <m:r>
                          <a:rPr lang="en-US" sz="2800" i="1" dirty="0">
                            <a:solidFill>
                              <a:schemeClr val="bg1"/>
                            </a:solidFill>
                            <a:latin typeface="Cambria Math" panose="02040503050406030204" pitchFamily="18" charset="0"/>
                          </a:rPr>
                          <m:t> </m:t>
                        </m:r>
                        <m:r>
                          <m:rPr>
                            <m:nor/>
                          </m:rPr>
                          <a:rPr lang="en-US" sz="2800" b="1" dirty="0">
                            <a:solidFill>
                              <a:schemeClr val="bg1"/>
                            </a:solidFill>
                            <a:latin typeface="Times New Roman" panose="02020603050405020304" pitchFamily="18" charset="0"/>
                            <a:cs typeface="Times New Roman" panose="02020603050405020304" pitchFamily="18" charset="0"/>
                          </a:rPr>
                          <m:t>.</m:t>
                        </m:r>
                      </m:oMath>
                    </m:oMathPara>
                  </a14:m>
                  <a:endParaRPr lang="vi-VN" sz="3000" dirty="0"/>
                </a:p>
              </p:txBody>
            </p:sp>
          </mc:Choice>
          <mc:Fallback xmlns="">
            <p:sp>
              <p:nvSpPr>
                <p:cNvPr id="66" name="Rectangle 65">
                  <a:extLst>
                    <a:ext uri="{FF2B5EF4-FFF2-40B4-BE49-F238E27FC236}">
                      <a16:creationId xmlns:a16="http://schemas.microsoft.com/office/drawing/2014/main" xmlns="" xmlns:a14="http://schemas.microsoft.com/office/drawing/2010/main" id="{C4F0F9CE-3F15-4D47-A2C9-5C6F65E0E3FB}"/>
                    </a:ext>
                  </a:extLst>
                </p:cNvPr>
                <p:cNvSpPr>
                  <a:spLocks noRot="1" noChangeAspect="1" noMove="1" noResize="1" noEditPoints="1" noAdjustHandles="1" noChangeArrowheads="1" noChangeShapeType="1" noTextEdit="1"/>
                </p:cNvSpPr>
                <p:nvPr/>
              </p:nvSpPr>
              <p:spPr>
                <a:xfrm>
                  <a:off x="2140384" y="6334162"/>
                  <a:ext cx="13101203" cy="1424830"/>
                </a:xfrm>
                <a:prstGeom prst="rect">
                  <a:avLst/>
                </a:prstGeom>
                <a:blipFill rotWithShape="1">
                  <a:blip r:embed="rId7"/>
                  <a:stretch>
                    <a:fillRect/>
                  </a:stretch>
                </a:blipFill>
                <a:ln w="19050">
                  <a:solidFill>
                    <a:schemeClr val="bg1"/>
                  </a:solidFill>
                </a:ln>
              </p:spPr>
              <p:txBody>
                <a:bodyPr/>
                <a:lstStyle/>
                <a:p>
                  <a:r>
                    <a:rPr lang="en-US">
                      <a:noFill/>
                    </a:rPr>
                    <a:t> </a:t>
                  </a:r>
                </a:p>
              </p:txBody>
            </p:sp>
          </mc:Fallback>
        </mc:AlternateContent>
        <p:sp>
          <p:nvSpPr>
            <p:cNvPr id="68" name="Oval 67">
              <a:extLst>
                <a:ext uri="{FF2B5EF4-FFF2-40B4-BE49-F238E27FC236}">
                  <a16:creationId xmlns:a16="http://schemas.microsoft.com/office/drawing/2014/main" xmlns="" id="{17C2C013-2C1D-4DEE-A68B-FF23256FE92A}"/>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D</a:t>
              </a:r>
              <a:endParaRPr lang="en-US" sz="3000" dirty="0">
                <a:latin typeface="+mj-lt"/>
              </a:endParaRPr>
            </a:p>
          </p:txBody>
        </p:sp>
      </p:grpSp>
      <p:sp>
        <p:nvSpPr>
          <p:cNvPr id="42" name="Oval 41">
            <a:extLst>
              <a:ext uri="{FF2B5EF4-FFF2-40B4-BE49-F238E27FC236}">
                <a16:creationId xmlns:a16="http://schemas.microsoft.com/office/drawing/2014/main" xmlns="" id="{17C2C013-2C1D-4DEE-A68B-FF23256FE92A}"/>
              </a:ext>
            </a:extLst>
          </p:cNvPr>
          <p:cNvSpPr/>
          <p:nvPr/>
        </p:nvSpPr>
        <p:spPr>
          <a:xfrm>
            <a:off x="6311230" y="1899703"/>
            <a:ext cx="484520" cy="500266"/>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en-US" sz="3000" b="1" dirty="0">
                <a:latin typeface="+mj-lt"/>
                <a:ea typeface="Tahoma" pitchFamily="34" charset="0"/>
                <a:cs typeface="Tahoma" pitchFamily="34" charset="0"/>
              </a:rPr>
              <a:t>B</a:t>
            </a:r>
            <a:endParaRPr lang="en-US" sz="3000" dirty="0">
              <a:latin typeface="+mj-lt"/>
            </a:endParaRPr>
          </a:p>
        </p:txBody>
      </p:sp>
      <mc:AlternateContent xmlns:mc="http://schemas.openxmlformats.org/markup-compatibility/2006" xmlns:a14="http://schemas.microsoft.com/office/drawing/2010/main">
        <mc:Choice Requires="a14">
          <p:sp>
            <p:nvSpPr>
              <p:cNvPr id="4" name="Rectangle 3"/>
              <p:cNvSpPr/>
              <p:nvPr/>
            </p:nvSpPr>
            <p:spPr>
              <a:xfrm>
                <a:off x="149488" y="4250377"/>
                <a:ext cx="11936628" cy="2295618"/>
              </a:xfrm>
              <a:prstGeom prst="rect">
                <a:avLst/>
              </a:prstGeom>
            </p:spPr>
            <p:txBody>
              <a:bodyPr wrap="square" lIns="45711" tIns="22855" rIns="45711" bIns="22855">
                <a:spAutoFit/>
              </a:bodyPr>
              <a:lstStyle/>
              <a:p>
                <a:pPr/>
                <a14:m>
                  <m:oMathPara xmlns:m="http://schemas.openxmlformats.org/officeDocument/2006/math">
                    <m:oMathParaPr>
                      <m:jc m:val="centerGroup"/>
                    </m:oMathParaPr>
                    <m:oMath xmlns:m="http://schemas.openxmlformats.org/officeDocument/2006/math">
                      <m:r>
                        <m:rPr>
                          <m:nor/>
                        </m:rPr>
                        <a:rPr lang="en-US" sz="2800" dirty="0" smtClean="0">
                          <a:latin typeface="Times New Roman" panose="02020603050405020304" pitchFamily="18" charset="0"/>
                          <a:cs typeface="Times New Roman" panose="02020603050405020304" pitchFamily="18" charset="0"/>
                        </a:rPr>
                        <m:t>Ta</m:t>
                      </m:r>
                      <m:r>
                        <m:rPr>
                          <m:nor/>
                        </m:rPr>
                        <a:rPr lang="en-US" sz="2800" dirty="0" smtClean="0">
                          <a:latin typeface="Times New Roman" panose="02020603050405020304" pitchFamily="18" charset="0"/>
                          <a:cs typeface="Times New Roman" panose="02020603050405020304" pitchFamily="18" charset="0"/>
                        </a:rPr>
                        <m:t> </m:t>
                      </m:r>
                      <m:r>
                        <m:rPr>
                          <m:nor/>
                        </m:rPr>
                        <a:rPr lang="en-US" sz="2800" dirty="0" smtClean="0">
                          <a:latin typeface="Times New Roman" panose="02020603050405020304" pitchFamily="18" charset="0"/>
                          <a:cs typeface="Times New Roman" panose="02020603050405020304" pitchFamily="18" charset="0"/>
                        </a:rPr>
                        <m:t>c</m:t>
                      </m:r>
                      <m:r>
                        <m:rPr>
                          <m:nor/>
                        </m:rPr>
                        <a:rPr lang="en-US" sz="2800" dirty="0" smtClean="0">
                          <a:latin typeface="Times New Roman" panose="02020603050405020304" pitchFamily="18" charset="0"/>
                          <a:cs typeface="Times New Roman" panose="02020603050405020304" pitchFamily="18" charset="0"/>
                        </a:rPr>
                        <m:t>ó: </m:t>
                      </m:r>
                      <m:sSup>
                        <m:sSupPr>
                          <m:ctrlPr>
                            <a:rPr lang="en-US" sz="2800" i="1">
                              <a:latin typeface="Cambria Math"/>
                            </a:rPr>
                          </m:ctrlPr>
                        </m:sSupPr>
                        <m:e>
                          <m:r>
                            <a:rPr lang="en-US" sz="2800" i="1">
                              <a:latin typeface="Cambria Math" panose="02040503050406030204" pitchFamily="18" charset="0"/>
                            </a:rPr>
                            <m:t>𝑦</m:t>
                          </m:r>
                        </m:e>
                        <m:sup>
                          <m:r>
                            <a:rPr lang="en-US" sz="2800">
                              <a:latin typeface="Cambria Math" panose="02040503050406030204" pitchFamily="18" charset="0"/>
                            </a:rPr>
                            <m:t>′</m:t>
                          </m:r>
                        </m:sup>
                      </m:sSup>
                      <m:r>
                        <a:rPr lang="en-US" sz="2800">
                          <a:latin typeface="Cambria Math" panose="02040503050406030204" pitchFamily="18" charset="0"/>
                        </a:rPr>
                        <m:t>=3</m:t>
                      </m:r>
                      <m:sSup>
                        <m:sSupPr>
                          <m:ctrlPr>
                            <a:rPr lang="en-US" sz="2800" i="1">
                              <a:latin typeface="Cambria Math"/>
                            </a:rPr>
                          </m:ctrlPr>
                        </m:sSupPr>
                        <m:e>
                          <m:r>
                            <a:rPr lang="en-US" sz="2800" i="1">
                              <a:latin typeface="Cambria Math" panose="02040503050406030204" pitchFamily="18" charset="0"/>
                            </a:rPr>
                            <m:t>𝑥</m:t>
                          </m:r>
                        </m:e>
                        <m:sup>
                          <m:r>
                            <a:rPr lang="en-US" sz="2800">
                              <a:latin typeface="Cambria Math" panose="02040503050406030204" pitchFamily="18" charset="0"/>
                            </a:rPr>
                            <m:t>3</m:t>
                          </m:r>
                        </m:sup>
                      </m:sSup>
                      <m:r>
                        <a:rPr lang="en-US" sz="2800" i="1">
                          <a:latin typeface="Cambria Math" panose="02040503050406030204" pitchFamily="18" charset="0"/>
                        </a:rPr>
                        <m:t>−6</m:t>
                      </m:r>
                      <m:r>
                        <a:rPr lang="en-US" sz="2800" i="1">
                          <a:latin typeface="Cambria Math" panose="02040503050406030204" pitchFamily="18" charset="0"/>
                        </a:rPr>
                        <m:t>𝑥</m:t>
                      </m:r>
                      <m:r>
                        <a:rPr lang="en-US" sz="2800" i="1">
                          <a:latin typeface="Cambria Math" panose="02040503050406030204" pitchFamily="18" charset="0"/>
                        </a:rPr>
                        <m:t>=</m:t>
                      </m:r>
                      <m:r>
                        <a:rPr lang="en-US" sz="2800">
                          <a:latin typeface="Cambria Math" panose="02040503050406030204" pitchFamily="18" charset="0"/>
                        </a:rPr>
                        <m:t>3</m:t>
                      </m:r>
                      <m:sSup>
                        <m:sSupPr>
                          <m:ctrlPr>
                            <a:rPr lang="en-US" sz="2800" i="1">
                              <a:latin typeface="Cambria Math"/>
                            </a:rPr>
                          </m:ctrlPr>
                        </m:sSupPr>
                        <m:e>
                          <m:d>
                            <m:dPr>
                              <m:ctrlPr>
                                <a:rPr lang="en-US" sz="2800" i="1">
                                  <a:latin typeface="Cambria Math"/>
                                </a:rPr>
                              </m:ctrlPr>
                            </m:dPr>
                            <m:e>
                              <m:r>
                                <m:rPr>
                                  <m:sty m:val="p"/>
                                </m:rPr>
                                <a:rPr lang="en-US" sz="2800">
                                  <a:latin typeface="Cambria Math" panose="02040503050406030204" pitchFamily="18" charset="0"/>
                                </a:rPr>
                                <m:t>x</m:t>
                              </m:r>
                              <m:r>
                                <a:rPr lang="en-US" sz="2800">
                                  <a:latin typeface="Cambria Math" panose="02040503050406030204" pitchFamily="18" charset="0"/>
                                </a:rPr>
                                <m:t>−1</m:t>
                              </m:r>
                            </m:e>
                          </m:d>
                        </m:e>
                        <m:sup>
                          <m:r>
                            <a:rPr lang="en-US" sz="2800">
                              <a:latin typeface="Cambria Math" panose="02040503050406030204" pitchFamily="18" charset="0"/>
                            </a:rPr>
                            <m:t>2</m:t>
                          </m:r>
                        </m:sup>
                      </m:sSup>
                      <m:r>
                        <a:rPr lang="en-US" sz="2800" i="1">
                          <a:latin typeface="Cambria Math" panose="02040503050406030204" pitchFamily="18" charset="0"/>
                        </a:rPr>
                        <m:t>−3</m:t>
                      </m:r>
                      <m:r>
                        <a:rPr lang="en-US" sz="2800">
                          <a:latin typeface="Cambria Math" panose="02040503050406030204" pitchFamily="18" charset="0"/>
                        </a:rPr>
                        <m:t>≥−3</m:t>
                      </m:r>
                      <m:r>
                        <m:rPr>
                          <m:nor/>
                        </m:rPr>
                        <a:rPr lang="en-US" sz="2800" dirty="0">
                          <a:latin typeface="Times New Roman" panose="02020603050405020304" pitchFamily="18" charset="0"/>
                          <a:cs typeface="Times New Roman" panose="02020603050405020304" pitchFamily="18" charset="0"/>
                        </a:rPr>
                        <m:t> </m:t>
                      </m:r>
                      <m:r>
                        <m:rPr>
                          <m:nor/>
                        </m:rPr>
                        <a:rPr lang="en-US" sz="2800" dirty="0" err="1">
                          <a:latin typeface="Times New Roman" panose="02020603050405020304" pitchFamily="18" charset="0"/>
                          <a:cs typeface="Times New Roman" panose="02020603050405020304" pitchFamily="18" charset="0"/>
                        </a:rPr>
                        <m:t>D</m:t>
                      </m:r>
                      <m:r>
                        <m:rPr>
                          <m:nor/>
                        </m:rPr>
                        <a:rPr lang="en-US" sz="2800" dirty="0" err="1">
                          <a:latin typeface="Times New Roman" panose="02020603050405020304" pitchFamily="18" charset="0"/>
                          <a:cs typeface="Times New Roman" panose="02020603050405020304" pitchFamily="18" charset="0"/>
                        </a:rPr>
                        <m:t>ấ</m:t>
                      </m:r>
                      <m:r>
                        <m:rPr>
                          <m:nor/>
                        </m:rPr>
                        <a:rPr lang="en-US" sz="2800" dirty="0" err="1">
                          <a:latin typeface="Times New Roman" panose="02020603050405020304" pitchFamily="18" charset="0"/>
                          <a:cs typeface="Times New Roman" panose="02020603050405020304" pitchFamily="18" charset="0"/>
                        </a:rPr>
                        <m:t>u</m:t>
                      </m:r>
                      <m:r>
                        <m:rPr>
                          <m:nor/>
                        </m:rPr>
                        <a:rPr lang="en-US" sz="2800" dirty="0">
                          <a:latin typeface="Times New Roman" panose="02020603050405020304" pitchFamily="18" charset="0"/>
                          <a:cs typeface="Times New Roman" panose="02020603050405020304" pitchFamily="18" charset="0"/>
                        </a:rPr>
                        <m:t> “=“ </m:t>
                      </m:r>
                      <m:r>
                        <m:rPr>
                          <m:nor/>
                        </m:rPr>
                        <a:rPr lang="en-US" sz="2800" dirty="0" err="1">
                          <a:latin typeface="Times New Roman" panose="02020603050405020304" pitchFamily="18" charset="0"/>
                          <a:cs typeface="Times New Roman" panose="02020603050405020304" pitchFamily="18" charset="0"/>
                        </a:rPr>
                        <m:t>x</m:t>
                      </m:r>
                      <m:r>
                        <m:rPr>
                          <m:nor/>
                        </m:rPr>
                        <a:rPr lang="en-US" sz="2800" dirty="0" err="1">
                          <a:latin typeface="Times New Roman" panose="02020603050405020304" pitchFamily="18" charset="0"/>
                          <a:cs typeface="Times New Roman" panose="02020603050405020304" pitchFamily="18" charset="0"/>
                        </a:rPr>
                        <m:t>ả</m:t>
                      </m:r>
                      <m:r>
                        <m:rPr>
                          <m:nor/>
                        </m:rPr>
                        <a:rPr lang="en-US" sz="2800" dirty="0" err="1">
                          <a:latin typeface="Times New Roman" panose="02020603050405020304" pitchFamily="18" charset="0"/>
                          <a:cs typeface="Times New Roman" panose="02020603050405020304" pitchFamily="18" charset="0"/>
                        </a:rPr>
                        <m:t>y</m:t>
                      </m:r>
                      <m:r>
                        <m:rPr>
                          <m:nor/>
                        </m:rPr>
                        <a:rPr lang="en-US" sz="2800" dirty="0">
                          <a:latin typeface="Times New Roman" panose="02020603050405020304" pitchFamily="18" charset="0"/>
                          <a:cs typeface="Times New Roman" panose="02020603050405020304" pitchFamily="18" charset="0"/>
                        </a:rPr>
                        <m:t> </m:t>
                      </m:r>
                      <m:r>
                        <m:rPr>
                          <m:nor/>
                        </m:rPr>
                        <a:rPr lang="en-US" sz="2800" dirty="0" err="1">
                          <a:latin typeface="Times New Roman" panose="02020603050405020304" pitchFamily="18" charset="0"/>
                          <a:cs typeface="Times New Roman" panose="02020603050405020304" pitchFamily="18" charset="0"/>
                        </a:rPr>
                        <m:t>ra</m:t>
                      </m:r>
                      <m:r>
                        <m:rPr>
                          <m:nor/>
                        </m:rPr>
                        <a:rPr lang="en-US" sz="2800" dirty="0">
                          <a:latin typeface="Times New Roman" panose="02020603050405020304" pitchFamily="18" charset="0"/>
                          <a:cs typeface="Times New Roman" panose="02020603050405020304" pitchFamily="18" charset="0"/>
                        </a:rPr>
                        <m:t> </m:t>
                      </m:r>
                      <m:r>
                        <m:rPr>
                          <m:nor/>
                        </m:rPr>
                        <a:rPr lang="en-US" sz="2800" dirty="0" err="1">
                          <a:latin typeface="Times New Roman" panose="02020603050405020304" pitchFamily="18" charset="0"/>
                          <a:cs typeface="Times New Roman" panose="02020603050405020304" pitchFamily="18" charset="0"/>
                        </a:rPr>
                        <m:t>khi</m:t>
                      </m:r>
                      <m:r>
                        <m:rPr>
                          <m:nor/>
                        </m:rPr>
                        <a:rPr lang="en-US" sz="2800" dirty="0">
                          <a:latin typeface="Times New Roman" panose="02020603050405020304" pitchFamily="18" charset="0"/>
                          <a:cs typeface="Times New Roman" panose="02020603050405020304" pitchFamily="18" charset="0"/>
                        </a:rPr>
                        <m:t>  </m:t>
                      </m:r>
                      <m:r>
                        <m:rPr>
                          <m:sty m:val="p"/>
                        </m:rPr>
                        <a:rPr lang="en-US" sz="2800">
                          <a:latin typeface="Cambria Math" panose="02040503050406030204" pitchFamily="18" charset="0"/>
                        </a:rPr>
                        <m:t>x</m:t>
                      </m:r>
                      <m:r>
                        <a:rPr lang="en-US" sz="2800">
                          <a:latin typeface="Cambria Math" panose="02040503050406030204" pitchFamily="18" charset="0"/>
                        </a:rPr>
                        <m:t>=1</m:t>
                      </m:r>
                      <m:r>
                        <a:rPr lang="en-US" sz="2800" i="1">
                          <a:latin typeface="Cambria Math" panose="02040503050406030204" pitchFamily="18" charset="0"/>
                          <a:sym typeface="Symbol" panose="05050102010706020507" pitchFamily="18" charset="2"/>
                        </a:rPr>
                        <m:t></m:t>
                      </m:r>
                    </m:oMath>
                  </m:oMathPara>
                </a14:m>
                <a:endParaRPr lang="en-US" sz="2800" i="1" dirty="0" smtClean="0">
                  <a:latin typeface="Cambria Math" panose="02040503050406030204" pitchFamily="18" charset="0"/>
                  <a:sym typeface="Symbol" panose="05050102010706020507" pitchFamily="18" charset="2"/>
                </a:endParaRPr>
              </a:p>
              <a:p>
                <a:pPr/>
                <a14:m>
                  <m:oMathPara xmlns:m="http://schemas.openxmlformats.org/officeDocument/2006/math">
                    <m:oMathParaPr>
                      <m:jc m:val="left"/>
                    </m:oMathParaPr>
                    <m:oMath xmlns:m="http://schemas.openxmlformats.org/officeDocument/2006/math">
                      <m:r>
                        <a:rPr lang="en-US" sz="2800" b="0" i="1" smtClean="0">
                          <a:latin typeface="Cambria Math"/>
                          <a:sym typeface="Symbol" panose="05050102010706020507" pitchFamily="18" charset="2"/>
                        </a:rPr>
                        <m:t>           </m:t>
                      </m:r>
                      <m:r>
                        <a:rPr lang="en-US" sz="2800" i="1">
                          <a:latin typeface="Cambria Math" panose="02040503050406030204" pitchFamily="18" charset="0"/>
                          <a:sym typeface="Symbol" panose="05050102010706020507" pitchFamily="18" charset="2"/>
                        </a:rPr>
                        <m:t></m:t>
                      </m:r>
                      <m:r>
                        <a:rPr lang="en-US" sz="2800" i="1">
                          <a:latin typeface="Cambria Math" panose="02040503050406030204" pitchFamily="18" charset="0"/>
                          <a:sym typeface="Symbol" panose="05050102010706020507" pitchFamily="18" charset="2"/>
                        </a:rPr>
                        <m:t>𝑦</m:t>
                      </m:r>
                      <m:r>
                        <a:rPr lang="en-US" sz="2800" i="1">
                          <a:latin typeface="Cambria Math" panose="02040503050406030204" pitchFamily="18" charset="0"/>
                          <a:sym typeface="Symbol" panose="05050102010706020507" pitchFamily="18" charset="2"/>
                        </a:rPr>
                        <m:t>=−3</m:t>
                      </m:r>
                    </m:oMath>
                  </m:oMathPara>
                </a14:m>
                <a:endParaRPr lang="en-US" sz="28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m:rPr>
                          <m:nor/>
                        </m:rPr>
                        <a:rPr lang="en-US" sz="2800" b="0" i="0" dirty="0" smtClean="0">
                          <a:latin typeface="Times New Roman" panose="02020603050405020304" pitchFamily="18" charset="0"/>
                          <a:cs typeface="Times New Roman" panose="02020603050405020304" pitchFamily="18" charset="0"/>
                        </a:rPr>
                        <m:t>          </m:t>
                      </m:r>
                      <m:r>
                        <m:rPr>
                          <m:nor/>
                        </m:rPr>
                        <a:rPr lang="en-US" sz="2800" dirty="0">
                          <a:latin typeface="Times New Roman" panose="02020603050405020304" pitchFamily="18" charset="0"/>
                          <a:cs typeface="Times New Roman" panose="02020603050405020304" pitchFamily="18" charset="0"/>
                        </a:rPr>
                        <m:t>Do</m:t>
                      </m:r>
                      <m:r>
                        <m:rPr>
                          <m:nor/>
                        </m:rPr>
                        <a:rPr lang="en-US" sz="2800" dirty="0">
                          <a:latin typeface="Times New Roman" panose="02020603050405020304" pitchFamily="18" charset="0"/>
                          <a:cs typeface="Times New Roman" panose="02020603050405020304" pitchFamily="18" charset="0"/>
                        </a:rPr>
                        <m:t> đó, </m:t>
                      </m:r>
                      <m:r>
                        <m:rPr>
                          <m:nor/>
                        </m:rPr>
                        <a:rPr lang="en-US" sz="2800" dirty="0" err="1">
                          <a:latin typeface="Times New Roman" panose="02020603050405020304" pitchFamily="18" charset="0"/>
                          <a:cs typeface="Times New Roman" panose="02020603050405020304" pitchFamily="18" charset="0"/>
                        </a:rPr>
                        <m:t>ti</m:t>
                      </m:r>
                      <m:r>
                        <m:rPr>
                          <m:nor/>
                        </m:rPr>
                        <a:rPr lang="en-US" sz="2800" dirty="0" err="1">
                          <a:latin typeface="Times New Roman" panose="02020603050405020304" pitchFamily="18" charset="0"/>
                          <a:cs typeface="Times New Roman" panose="02020603050405020304" pitchFamily="18" charset="0"/>
                        </a:rPr>
                        <m:t>ế</m:t>
                      </m:r>
                      <m:r>
                        <m:rPr>
                          <m:nor/>
                        </m:rPr>
                        <a:rPr lang="en-US" sz="2800" dirty="0" err="1">
                          <a:latin typeface="Times New Roman" panose="02020603050405020304" pitchFamily="18" charset="0"/>
                          <a:cs typeface="Times New Roman" panose="02020603050405020304" pitchFamily="18" charset="0"/>
                        </a:rPr>
                        <m:t>p</m:t>
                      </m:r>
                      <m:r>
                        <m:rPr>
                          <m:nor/>
                        </m:rPr>
                        <a:rPr lang="en-US" sz="2800" dirty="0">
                          <a:latin typeface="Times New Roman" panose="02020603050405020304" pitchFamily="18" charset="0"/>
                          <a:cs typeface="Times New Roman" panose="02020603050405020304" pitchFamily="18" charset="0"/>
                        </a:rPr>
                        <m:t> </m:t>
                      </m:r>
                      <m:r>
                        <m:rPr>
                          <m:nor/>
                        </m:rPr>
                        <a:rPr lang="en-US" sz="2800" dirty="0" err="1">
                          <a:latin typeface="Times New Roman" panose="02020603050405020304" pitchFamily="18" charset="0"/>
                          <a:cs typeface="Times New Roman" panose="02020603050405020304" pitchFamily="18" charset="0"/>
                        </a:rPr>
                        <m:t>tuy</m:t>
                      </m:r>
                      <m:r>
                        <m:rPr>
                          <m:nor/>
                        </m:rPr>
                        <a:rPr lang="en-US" sz="2800" dirty="0" err="1">
                          <a:latin typeface="Times New Roman" panose="02020603050405020304" pitchFamily="18" charset="0"/>
                          <a:cs typeface="Times New Roman" panose="02020603050405020304" pitchFamily="18" charset="0"/>
                        </a:rPr>
                        <m:t>ế</m:t>
                      </m:r>
                      <m:r>
                        <m:rPr>
                          <m:nor/>
                        </m:rPr>
                        <a:rPr lang="en-US" sz="2800" dirty="0" err="1">
                          <a:latin typeface="Times New Roman" panose="02020603050405020304" pitchFamily="18" charset="0"/>
                          <a:cs typeface="Times New Roman" panose="02020603050405020304" pitchFamily="18" charset="0"/>
                        </a:rPr>
                        <m:t>n</m:t>
                      </m:r>
                      <m:r>
                        <m:rPr>
                          <m:nor/>
                        </m:rPr>
                        <a:rPr lang="en-US" sz="2800" dirty="0">
                          <a:latin typeface="Times New Roman" panose="02020603050405020304" pitchFamily="18" charset="0"/>
                          <a:cs typeface="Times New Roman" panose="02020603050405020304" pitchFamily="18" charset="0"/>
                        </a:rPr>
                        <m:t> </m:t>
                      </m:r>
                      <m:r>
                        <m:rPr>
                          <m:nor/>
                        </m:rPr>
                        <a:rPr lang="en-US" sz="2800" dirty="0" err="1">
                          <a:latin typeface="Times New Roman" panose="02020603050405020304" pitchFamily="18" charset="0"/>
                          <a:cs typeface="Times New Roman" panose="02020603050405020304" pitchFamily="18" charset="0"/>
                        </a:rPr>
                        <m:t>c</m:t>
                      </m:r>
                      <m:r>
                        <m:rPr>
                          <m:nor/>
                        </m:rPr>
                        <a:rPr lang="en-US" sz="2800" dirty="0" err="1">
                          <a:latin typeface="Times New Roman" panose="02020603050405020304" pitchFamily="18" charset="0"/>
                          <a:cs typeface="Times New Roman" panose="02020603050405020304" pitchFamily="18" charset="0"/>
                        </a:rPr>
                        <m:t>ủ</m:t>
                      </m:r>
                      <m:r>
                        <m:rPr>
                          <m:nor/>
                        </m:rPr>
                        <a:rPr lang="en-US" sz="2800" dirty="0" err="1">
                          <a:latin typeface="Times New Roman" panose="02020603050405020304" pitchFamily="18" charset="0"/>
                          <a:cs typeface="Times New Roman" panose="02020603050405020304" pitchFamily="18" charset="0"/>
                        </a:rPr>
                        <m:t>a</m:t>
                      </m:r>
                      <m:r>
                        <m:rPr>
                          <m:nor/>
                        </m:rPr>
                        <a:rPr lang="en-US" sz="2800" dirty="0">
                          <a:latin typeface="Times New Roman" panose="02020603050405020304" pitchFamily="18" charset="0"/>
                          <a:cs typeface="Times New Roman" panose="02020603050405020304" pitchFamily="18" charset="0"/>
                        </a:rPr>
                        <m:t> </m:t>
                      </m:r>
                      <m:r>
                        <m:rPr>
                          <m:nor/>
                        </m:rPr>
                        <a:rPr lang="en-US" sz="2800" dirty="0" err="1">
                          <a:latin typeface="Times New Roman" panose="02020603050405020304" pitchFamily="18" charset="0"/>
                          <a:cs typeface="Times New Roman" panose="02020603050405020304" pitchFamily="18" charset="0"/>
                        </a:rPr>
                        <m:t>đồ</m:t>
                      </m:r>
                      <m:r>
                        <m:rPr>
                          <m:nor/>
                        </m:rPr>
                        <a:rPr lang="en-US" sz="2800" dirty="0">
                          <a:latin typeface="Times New Roman" panose="02020603050405020304" pitchFamily="18" charset="0"/>
                          <a:cs typeface="Times New Roman" panose="02020603050405020304" pitchFamily="18" charset="0"/>
                        </a:rPr>
                        <m:t> </m:t>
                      </m:r>
                      <m:r>
                        <m:rPr>
                          <m:nor/>
                        </m:rPr>
                        <a:rPr lang="en-US" sz="2800" dirty="0" err="1">
                          <a:latin typeface="Times New Roman" panose="02020603050405020304" pitchFamily="18" charset="0"/>
                          <a:cs typeface="Times New Roman" panose="02020603050405020304" pitchFamily="18" charset="0"/>
                        </a:rPr>
                        <m:t>th</m:t>
                      </m:r>
                      <m:r>
                        <m:rPr>
                          <m:nor/>
                        </m:rPr>
                        <a:rPr lang="en-US" sz="2800" dirty="0" err="1">
                          <a:latin typeface="Times New Roman" panose="02020603050405020304" pitchFamily="18" charset="0"/>
                          <a:cs typeface="Times New Roman" panose="02020603050405020304" pitchFamily="18" charset="0"/>
                        </a:rPr>
                        <m:t>ị </m:t>
                      </m:r>
                      <m:r>
                        <m:rPr>
                          <m:nor/>
                        </m:rPr>
                        <a:rPr lang="en-US" sz="2800" dirty="0" err="1">
                          <a:latin typeface="Times New Roman" panose="02020603050405020304" pitchFamily="18" charset="0"/>
                          <a:cs typeface="Times New Roman" panose="02020603050405020304" pitchFamily="18" charset="0"/>
                        </a:rPr>
                        <m:t>c</m:t>
                      </m:r>
                      <m:r>
                        <m:rPr>
                          <m:nor/>
                        </m:rPr>
                        <a:rPr lang="en-US" sz="2800" dirty="0" err="1">
                          <a:latin typeface="Times New Roman" panose="02020603050405020304" pitchFamily="18" charset="0"/>
                          <a:cs typeface="Times New Roman" panose="02020603050405020304" pitchFamily="18" charset="0"/>
                        </a:rPr>
                        <m:t>ó </m:t>
                      </m:r>
                      <m:r>
                        <m:rPr>
                          <m:nor/>
                        </m:rPr>
                        <a:rPr lang="en-US" sz="2800" dirty="0" err="1">
                          <a:latin typeface="Times New Roman" panose="02020603050405020304" pitchFamily="18" charset="0"/>
                          <a:cs typeface="Times New Roman" panose="02020603050405020304" pitchFamily="18" charset="0"/>
                        </a:rPr>
                        <m:t>h</m:t>
                      </m:r>
                      <m:r>
                        <m:rPr>
                          <m:nor/>
                        </m:rPr>
                        <a:rPr lang="en-US" sz="2800" dirty="0" err="1">
                          <a:latin typeface="Times New Roman" panose="02020603050405020304" pitchFamily="18" charset="0"/>
                          <a:cs typeface="Times New Roman" panose="02020603050405020304" pitchFamily="18" charset="0"/>
                        </a:rPr>
                        <m:t>ệ </m:t>
                      </m:r>
                      <m:r>
                        <m:rPr>
                          <m:nor/>
                        </m:rPr>
                        <a:rPr lang="en-US" sz="2800" dirty="0" err="1">
                          <a:latin typeface="Times New Roman" panose="02020603050405020304" pitchFamily="18" charset="0"/>
                          <a:cs typeface="Times New Roman" panose="02020603050405020304" pitchFamily="18" charset="0"/>
                        </a:rPr>
                        <m:t>s</m:t>
                      </m:r>
                      <m:r>
                        <m:rPr>
                          <m:nor/>
                        </m:rPr>
                        <a:rPr lang="en-US" sz="2800" dirty="0" err="1">
                          <a:latin typeface="Times New Roman" panose="02020603050405020304" pitchFamily="18" charset="0"/>
                          <a:cs typeface="Times New Roman" panose="02020603050405020304" pitchFamily="18" charset="0"/>
                        </a:rPr>
                        <m:t>ố </m:t>
                      </m:r>
                      <m:r>
                        <m:rPr>
                          <m:nor/>
                        </m:rPr>
                        <a:rPr lang="en-US" sz="2800" dirty="0" err="1">
                          <a:latin typeface="Times New Roman" panose="02020603050405020304" pitchFamily="18" charset="0"/>
                          <a:cs typeface="Times New Roman" panose="02020603050405020304" pitchFamily="18" charset="0"/>
                        </a:rPr>
                        <m:t>g</m:t>
                      </m:r>
                      <m:r>
                        <m:rPr>
                          <m:nor/>
                        </m:rPr>
                        <a:rPr lang="en-US" sz="2800" dirty="0" err="1">
                          <a:latin typeface="Times New Roman" panose="02020603050405020304" pitchFamily="18" charset="0"/>
                          <a:cs typeface="Times New Roman" panose="02020603050405020304" pitchFamily="18" charset="0"/>
                        </a:rPr>
                        <m:t>ó</m:t>
                      </m:r>
                      <m:r>
                        <m:rPr>
                          <m:nor/>
                        </m:rPr>
                        <a:rPr lang="en-US" sz="2800" dirty="0" err="1">
                          <a:latin typeface="Times New Roman" panose="02020603050405020304" pitchFamily="18" charset="0"/>
                          <a:cs typeface="Times New Roman" panose="02020603050405020304" pitchFamily="18" charset="0"/>
                        </a:rPr>
                        <m:t>c</m:t>
                      </m:r>
                      <m:r>
                        <m:rPr>
                          <m:nor/>
                        </m:rPr>
                        <a:rPr lang="en-US" sz="2800" dirty="0">
                          <a:latin typeface="Times New Roman" panose="02020603050405020304" pitchFamily="18" charset="0"/>
                          <a:cs typeface="Times New Roman" panose="02020603050405020304" pitchFamily="18" charset="0"/>
                        </a:rPr>
                        <m:t> </m:t>
                      </m:r>
                      <m:r>
                        <m:rPr>
                          <m:nor/>
                        </m:rPr>
                        <a:rPr lang="en-US" sz="2800" dirty="0" err="1">
                          <a:latin typeface="Times New Roman" panose="02020603050405020304" pitchFamily="18" charset="0"/>
                          <a:cs typeface="Times New Roman" panose="02020603050405020304" pitchFamily="18" charset="0"/>
                        </a:rPr>
                        <m:t>nh</m:t>
                      </m:r>
                      <m:r>
                        <m:rPr>
                          <m:nor/>
                        </m:rPr>
                        <a:rPr lang="en-US" sz="2800" dirty="0" err="1">
                          <a:latin typeface="Times New Roman" panose="02020603050405020304" pitchFamily="18" charset="0"/>
                          <a:cs typeface="Times New Roman" panose="02020603050405020304" pitchFamily="18" charset="0"/>
                        </a:rPr>
                        <m:t>ỏ </m:t>
                      </m:r>
                      <m:r>
                        <m:rPr>
                          <m:nor/>
                        </m:rPr>
                        <a:rPr lang="en-US" sz="2800" dirty="0" err="1">
                          <a:latin typeface="Times New Roman" panose="02020603050405020304" pitchFamily="18" charset="0"/>
                          <a:cs typeface="Times New Roman" panose="02020603050405020304" pitchFamily="18" charset="0"/>
                        </a:rPr>
                        <m:t>nh</m:t>
                      </m:r>
                      <m:r>
                        <m:rPr>
                          <m:nor/>
                        </m:rPr>
                        <a:rPr lang="en-US" sz="2800" dirty="0" err="1">
                          <a:latin typeface="Times New Roman" panose="02020603050405020304" pitchFamily="18" charset="0"/>
                          <a:cs typeface="Times New Roman" panose="02020603050405020304" pitchFamily="18" charset="0"/>
                        </a:rPr>
                        <m:t>ấ</m:t>
                      </m:r>
                      <m:r>
                        <m:rPr>
                          <m:nor/>
                        </m:rPr>
                        <a:rPr lang="en-US" sz="2800" dirty="0" err="1">
                          <a:latin typeface="Times New Roman" panose="02020603050405020304" pitchFamily="18" charset="0"/>
                          <a:cs typeface="Times New Roman" panose="02020603050405020304" pitchFamily="18" charset="0"/>
                        </a:rPr>
                        <m:t>t</m:t>
                      </m:r>
                      <m:r>
                        <m:rPr>
                          <m:nor/>
                        </m:rPr>
                        <a:rPr lang="en-US" sz="2800" dirty="0">
                          <a:latin typeface="Times New Roman" panose="02020603050405020304" pitchFamily="18" charset="0"/>
                          <a:cs typeface="Times New Roman" panose="02020603050405020304" pitchFamily="18" charset="0"/>
                        </a:rPr>
                        <m:t> </m:t>
                      </m:r>
                      <m:r>
                        <m:rPr>
                          <m:nor/>
                        </m:rPr>
                        <a:rPr lang="en-US" sz="2800" dirty="0" err="1">
                          <a:latin typeface="Times New Roman" panose="02020603050405020304" pitchFamily="18" charset="0"/>
                          <a:cs typeface="Times New Roman" panose="02020603050405020304" pitchFamily="18" charset="0"/>
                        </a:rPr>
                        <m:t>b</m:t>
                      </m:r>
                      <m:r>
                        <m:rPr>
                          <m:nor/>
                        </m:rPr>
                        <a:rPr lang="en-US" sz="2800" dirty="0" err="1">
                          <a:latin typeface="Times New Roman" panose="02020603050405020304" pitchFamily="18" charset="0"/>
                          <a:cs typeface="Times New Roman" panose="02020603050405020304" pitchFamily="18" charset="0"/>
                        </a:rPr>
                        <m:t>ằ</m:t>
                      </m:r>
                      <m:r>
                        <m:rPr>
                          <m:nor/>
                        </m:rPr>
                        <a:rPr lang="en-US" sz="2800" dirty="0" err="1">
                          <a:latin typeface="Times New Roman" panose="02020603050405020304" pitchFamily="18" charset="0"/>
                          <a:cs typeface="Times New Roman" panose="02020603050405020304" pitchFamily="18" charset="0"/>
                        </a:rPr>
                        <m:t>ng</m:t>
                      </m:r>
                      <m:r>
                        <m:rPr>
                          <m:nor/>
                        </m:rPr>
                        <a:rPr lang="en-US" sz="2800" dirty="0">
                          <a:latin typeface="Times New Roman" panose="02020603050405020304" pitchFamily="18" charset="0"/>
                          <a:cs typeface="Times New Roman" panose="02020603050405020304" pitchFamily="18" charset="0"/>
                        </a:rPr>
                        <m:t> −3 </m:t>
                      </m:r>
                      <m:r>
                        <m:rPr>
                          <m:nor/>
                        </m:rPr>
                        <a:rPr lang="en-US" sz="2800" dirty="0" err="1">
                          <a:latin typeface="Times New Roman" panose="02020603050405020304" pitchFamily="18" charset="0"/>
                          <a:cs typeface="Times New Roman" panose="02020603050405020304" pitchFamily="18" charset="0"/>
                        </a:rPr>
                        <m:t>v</m:t>
                      </m:r>
                      <m:r>
                        <m:rPr>
                          <m:nor/>
                        </m:rPr>
                        <a:rPr lang="en-US" sz="2800" dirty="0" err="1">
                          <a:latin typeface="Times New Roman" panose="02020603050405020304" pitchFamily="18" charset="0"/>
                          <a:cs typeface="Times New Roman" panose="02020603050405020304" pitchFamily="18" charset="0"/>
                        </a:rPr>
                        <m:t>à </m:t>
                      </m:r>
                      <m:r>
                        <m:rPr>
                          <m:nor/>
                        </m:rPr>
                        <a:rPr lang="en-US" sz="2800" dirty="0" err="1">
                          <a:latin typeface="Times New Roman" panose="02020603050405020304" pitchFamily="18" charset="0"/>
                          <a:cs typeface="Times New Roman" panose="02020603050405020304" pitchFamily="18" charset="0"/>
                        </a:rPr>
                        <m:t>l</m:t>
                      </m:r>
                      <m:r>
                        <m:rPr>
                          <m:nor/>
                        </m:rPr>
                        <a:rPr lang="en-US" sz="2800" dirty="0" err="1">
                          <a:latin typeface="Times New Roman" panose="02020603050405020304" pitchFamily="18" charset="0"/>
                          <a:cs typeface="Times New Roman" panose="02020603050405020304" pitchFamily="18" charset="0"/>
                        </a:rPr>
                        <m:t>à </m:t>
                      </m:r>
                      <m:r>
                        <m:rPr>
                          <m:nor/>
                        </m:rPr>
                        <a:rPr lang="en-US" sz="2800" dirty="0" err="1">
                          <a:latin typeface="Times New Roman" panose="02020603050405020304" pitchFamily="18" charset="0"/>
                          <a:cs typeface="Times New Roman" panose="02020603050405020304" pitchFamily="18" charset="0"/>
                        </a:rPr>
                        <m:t>ti</m:t>
                      </m:r>
                      <m:r>
                        <m:rPr>
                          <m:nor/>
                        </m:rPr>
                        <a:rPr lang="en-US" sz="2800" dirty="0" err="1">
                          <a:latin typeface="Times New Roman" panose="02020603050405020304" pitchFamily="18" charset="0"/>
                          <a:cs typeface="Times New Roman" panose="02020603050405020304" pitchFamily="18" charset="0"/>
                        </a:rPr>
                        <m:t>ế</m:t>
                      </m:r>
                      <m:r>
                        <m:rPr>
                          <m:nor/>
                        </m:rPr>
                        <a:rPr lang="en-US" sz="2800" dirty="0" err="1">
                          <a:latin typeface="Times New Roman" panose="02020603050405020304" pitchFamily="18" charset="0"/>
                          <a:cs typeface="Times New Roman" panose="02020603050405020304" pitchFamily="18" charset="0"/>
                        </a:rPr>
                        <m:t>p</m:t>
                      </m:r>
                      <m:r>
                        <m:rPr>
                          <m:nor/>
                        </m:rPr>
                        <a:rPr lang="en-US" sz="2800" dirty="0">
                          <a:latin typeface="Times New Roman" panose="02020603050405020304" pitchFamily="18" charset="0"/>
                          <a:cs typeface="Times New Roman" panose="02020603050405020304" pitchFamily="18" charset="0"/>
                        </a:rPr>
                        <m:t> </m:t>
                      </m:r>
                      <m:r>
                        <m:rPr>
                          <m:nor/>
                        </m:rPr>
                        <a:rPr lang="en-US" sz="2800" dirty="0" err="1">
                          <a:latin typeface="Times New Roman" panose="02020603050405020304" pitchFamily="18" charset="0"/>
                          <a:cs typeface="Times New Roman" panose="02020603050405020304" pitchFamily="18" charset="0"/>
                        </a:rPr>
                        <m:t>tuy</m:t>
                      </m:r>
                      <m:r>
                        <m:rPr>
                          <m:nor/>
                        </m:rPr>
                        <a:rPr lang="en-US" sz="2800" dirty="0" err="1">
                          <a:latin typeface="Times New Roman" panose="02020603050405020304" pitchFamily="18" charset="0"/>
                          <a:cs typeface="Times New Roman" panose="02020603050405020304" pitchFamily="18" charset="0"/>
                        </a:rPr>
                        <m:t>ế</m:t>
                      </m:r>
                      <m:r>
                        <m:rPr>
                          <m:nor/>
                        </m:rPr>
                        <a:rPr lang="en-US" sz="2800" dirty="0" err="1">
                          <a:latin typeface="Times New Roman" panose="02020603050405020304" pitchFamily="18" charset="0"/>
                          <a:cs typeface="Times New Roman" panose="02020603050405020304" pitchFamily="18" charset="0"/>
                        </a:rPr>
                        <m:t>n</m:t>
                      </m:r>
                      <m:r>
                        <m:rPr>
                          <m:nor/>
                        </m:rPr>
                        <a:rPr lang="en-US" sz="2800" dirty="0">
                          <a:latin typeface="Times New Roman" panose="02020603050405020304" pitchFamily="18" charset="0"/>
                          <a:cs typeface="Times New Roman" panose="02020603050405020304" pitchFamily="18" charset="0"/>
                        </a:rPr>
                        <m:t> </m:t>
                      </m:r>
                      <m:r>
                        <m:rPr>
                          <m:nor/>
                        </m:rPr>
                        <a:rPr lang="en-US" sz="2800" dirty="0" err="1">
                          <a:latin typeface="Times New Roman" panose="02020603050405020304" pitchFamily="18" charset="0"/>
                          <a:cs typeface="Times New Roman" panose="02020603050405020304" pitchFamily="18" charset="0"/>
                        </a:rPr>
                        <m:t>t</m:t>
                      </m:r>
                      <m:r>
                        <m:rPr>
                          <m:nor/>
                        </m:rPr>
                        <a:rPr lang="en-US" sz="2800" dirty="0" err="1">
                          <a:latin typeface="Times New Roman" panose="02020603050405020304" pitchFamily="18" charset="0"/>
                          <a:cs typeface="Times New Roman" panose="02020603050405020304" pitchFamily="18" charset="0"/>
                        </a:rPr>
                        <m:t>ạ</m:t>
                      </m:r>
                      <m:r>
                        <m:rPr>
                          <m:nor/>
                        </m:rPr>
                        <a:rPr lang="en-US" sz="2800" dirty="0" err="1">
                          <a:latin typeface="Times New Roman" panose="02020603050405020304" pitchFamily="18" charset="0"/>
                          <a:cs typeface="Times New Roman" panose="02020603050405020304" pitchFamily="18" charset="0"/>
                        </a:rPr>
                        <m:t>i</m:t>
                      </m:r>
                      <m:r>
                        <m:rPr>
                          <m:nor/>
                        </m:rPr>
                        <a:rPr lang="en-US" sz="2800" dirty="0" smtClean="0">
                          <a:latin typeface="Times New Roman" panose="02020603050405020304" pitchFamily="18" charset="0"/>
                          <a:cs typeface="Times New Roman" panose="02020603050405020304" pitchFamily="18" charset="0"/>
                        </a:rPr>
                        <m:t> </m:t>
                      </m:r>
                      <m:r>
                        <m:rPr>
                          <m:nor/>
                        </m:rPr>
                        <a:rPr lang="en-US" sz="2800" dirty="0" err="1">
                          <a:latin typeface="Times New Roman" panose="02020603050405020304" pitchFamily="18" charset="0"/>
                          <a:cs typeface="Times New Roman" panose="02020603050405020304" pitchFamily="18" charset="0"/>
                        </a:rPr>
                        <m:t>đ</m:t>
                      </m:r>
                      <m:r>
                        <m:rPr>
                          <m:nor/>
                        </m:rPr>
                        <a:rPr lang="en-US" sz="2800" dirty="0" err="1">
                          <a:latin typeface="Times New Roman" panose="02020603050405020304" pitchFamily="18" charset="0"/>
                          <a:cs typeface="Times New Roman" panose="02020603050405020304" pitchFamily="18" charset="0"/>
                        </a:rPr>
                        <m:t>i</m:t>
                      </m:r>
                      <m:r>
                        <m:rPr>
                          <m:nor/>
                        </m:rPr>
                        <a:rPr lang="en-US" sz="2800" dirty="0" err="1">
                          <a:latin typeface="Times New Roman" panose="02020603050405020304" pitchFamily="18" charset="0"/>
                          <a:cs typeface="Times New Roman" panose="02020603050405020304" pitchFamily="18" charset="0"/>
                        </a:rPr>
                        <m:t>ể</m:t>
                      </m:r>
                      <m:r>
                        <m:rPr>
                          <m:nor/>
                        </m:rPr>
                        <a:rPr lang="en-US" sz="2800" dirty="0" err="1">
                          <a:latin typeface="Times New Roman" panose="02020603050405020304" pitchFamily="18" charset="0"/>
                          <a:cs typeface="Times New Roman" panose="02020603050405020304" pitchFamily="18" charset="0"/>
                        </a:rPr>
                        <m:t>m</m:t>
                      </m:r>
                      <m:r>
                        <m:rPr>
                          <m:nor/>
                        </m:rPr>
                        <a:rPr lang="en-US" sz="2800" dirty="0">
                          <a:latin typeface="Times New Roman" panose="02020603050405020304" pitchFamily="18" charset="0"/>
                          <a:cs typeface="Times New Roman" panose="02020603050405020304" pitchFamily="18" charset="0"/>
                        </a:rPr>
                        <m:t> </m:t>
                      </m:r>
                      <m:r>
                        <a:rPr lang="en-US" sz="2800" i="1">
                          <a:latin typeface="Cambria Math" panose="02040503050406030204" pitchFamily="18" charset="0"/>
                        </a:rPr>
                        <m:t>𝑀</m:t>
                      </m:r>
                      <m:d>
                        <m:dPr>
                          <m:ctrlPr>
                            <a:rPr lang="en-US" sz="2800" i="1">
                              <a:latin typeface="Cambria Math"/>
                            </a:rPr>
                          </m:ctrlPr>
                        </m:dPr>
                        <m:e>
                          <m:r>
                            <a:rPr lang="en-US" sz="2800" i="1">
                              <a:latin typeface="Cambria Math" panose="02040503050406030204" pitchFamily="18" charset="0"/>
                            </a:rPr>
                            <m:t>1</m:t>
                          </m:r>
                          <m:r>
                            <a:rPr lang="en-US" sz="2800">
                              <a:latin typeface="Cambria Math" panose="02040503050406030204" pitchFamily="18" charset="0"/>
                            </a:rPr>
                            <m:t>;−3</m:t>
                          </m:r>
                        </m:e>
                      </m:d>
                      <m:r>
                        <a:rPr lang="en-US" sz="2800" i="1">
                          <a:latin typeface="Cambria Math" panose="02040503050406030204" pitchFamily="18" charset="0"/>
                        </a:rPr>
                        <m:t>, </m:t>
                      </m:r>
                      <m:r>
                        <a:rPr lang="en-US" sz="2800" i="1">
                          <a:latin typeface="Cambria Math" panose="02040503050406030204" pitchFamily="18" charset="0"/>
                        </a:rPr>
                        <m:t>𝑘</m:t>
                      </m:r>
                      <m:r>
                        <a:rPr lang="en-US" sz="2800" i="1">
                          <a:latin typeface="Cambria Math" panose="02040503050406030204" pitchFamily="18" charset="0"/>
                        </a:rPr>
                        <m:t>=−3</m:t>
                      </m:r>
                    </m:oMath>
                  </m:oMathPara>
                </a14:m>
                <a:endParaRPr lang="en-US" sz="2800" dirty="0">
                  <a:latin typeface="Times New Roman" panose="02020603050405020304" pitchFamily="18" charset="0"/>
                  <a:cs typeface="Times New Roman" panose="02020603050405020304" pitchFamily="18" charset="0"/>
                </a:endParaRPr>
              </a:p>
              <a:p>
                <a:endParaRPr lang="vi-VN" sz="3000" dirty="0">
                  <a:latin typeface="+mj-lt"/>
                </a:endParaRPr>
              </a:p>
            </p:txBody>
          </p:sp>
        </mc:Choice>
        <mc:Fallback xmlns="">
          <p:sp>
            <p:nvSpPr>
              <p:cNvPr id="4" name="Rectangle 3"/>
              <p:cNvSpPr>
                <a:spLocks noRot="1" noChangeAspect="1" noMove="1" noResize="1" noEditPoints="1" noAdjustHandles="1" noChangeArrowheads="1" noChangeShapeType="1" noTextEdit="1"/>
              </p:cNvSpPr>
              <p:nvPr/>
            </p:nvSpPr>
            <p:spPr>
              <a:xfrm>
                <a:off x="149488" y="4250377"/>
                <a:ext cx="11936628" cy="2295618"/>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3806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500"/>
                                        <p:tgtEl>
                                          <p:spTgt spid="46"/>
                                        </p:tgtEl>
                                      </p:cBhvr>
                                    </p:animEffect>
                                  </p:childTnLst>
                                </p:cTn>
                              </p:par>
                              <p:par>
                                <p:cTn id="11" presetID="22" presetClass="entr" presetSubtype="8"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par>
                                <p:cTn id="14" presetID="22" presetClass="entr" presetSubtype="8"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left)">
                                      <p:cBhvr>
                                        <p:cTn id="16" dur="500"/>
                                        <p:tgtEl>
                                          <p:spTgt spid="6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left)">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left)">
                                      <p:cBhvr>
                                        <p:cTn id="31" dur="500"/>
                                        <p:tgtEl>
                                          <p:spTgt spid="4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left)">
                                      <p:cBhvr>
                                        <p:cTn id="3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2" grpId="0" animBg="1"/>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90508" y="3911859"/>
            <a:ext cx="11762945" cy="2944779"/>
            <a:chOff x="184495" y="3636276"/>
            <a:chExt cx="11834900" cy="3246189"/>
          </a:xfrm>
        </p:grpSpPr>
        <p:sp>
          <p:nvSpPr>
            <p:cNvPr id="5" name="Rounded Rectangle 4"/>
            <p:cNvSpPr/>
            <p:nvPr/>
          </p:nvSpPr>
          <p:spPr>
            <a:xfrm>
              <a:off x="184495" y="3865218"/>
              <a:ext cx="11834900" cy="3017247"/>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6"/>
              <a:ext cx="2342698" cy="553998"/>
              <a:chOff x="1275608" y="6239450"/>
              <a:chExt cx="4592537" cy="1006587"/>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2" y="6239450"/>
                <a:ext cx="2830343" cy="1006587"/>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480917"/>
            <a:ext cx="11939057" cy="1424083"/>
            <a:chOff x="534987" y="1896768"/>
            <a:chExt cx="23404874" cy="2329293"/>
          </a:xfrm>
        </p:grpSpPr>
        <p:grpSp>
          <p:nvGrpSpPr>
            <p:cNvPr id="21" name="Group 20"/>
            <p:cNvGrpSpPr/>
            <p:nvPr/>
          </p:nvGrpSpPr>
          <p:grpSpPr>
            <a:xfrm>
              <a:off x="534987" y="1896768"/>
              <a:ext cx="23340848" cy="2329293"/>
              <a:chOff x="534987" y="1674929"/>
              <a:chExt cx="23340848" cy="2329293"/>
            </a:xfrm>
          </p:grpSpPr>
          <p:sp>
            <p:nvSpPr>
              <p:cNvPr id="25" name="Rounded Rectangle 24"/>
              <p:cNvSpPr/>
              <p:nvPr/>
            </p:nvSpPr>
            <p:spPr bwMode="auto">
              <a:xfrm>
                <a:off x="755649" y="1720891"/>
                <a:ext cx="23120186"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p>
            </p:txBody>
          </p:sp>
          <p:grpSp>
            <p:nvGrpSpPr>
              <p:cNvPr id="26" name="Group 25"/>
              <p:cNvGrpSpPr/>
              <p:nvPr/>
            </p:nvGrpSpPr>
            <p:grpSpPr>
              <a:xfrm>
                <a:off x="534987" y="1674929"/>
                <a:ext cx="3505200" cy="1149274"/>
                <a:chOff x="534987" y="1674929"/>
                <a:chExt cx="3505200" cy="1149274"/>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74929"/>
                  <a:ext cx="3505200" cy="955678"/>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4"/>
                  <a:ext cx="582199" cy="537958"/>
                  <a:chOff x="7440266" y="3398548"/>
                  <a:chExt cx="757238" cy="765178"/>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2" y="3398548"/>
                    <a:ext cx="341312" cy="288926"/>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533960" y="1836994"/>
                  <a:ext cx="2278919" cy="90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3</a:t>
                  </a:r>
                </a:p>
              </p:txBody>
            </p:sp>
          </p:grpSp>
        </p:grpSp>
        <mc:AlternateContent xmlns:mc="http://schemas.openxmlformats.org/markup-compatibility/2006" xmlns:a14="http://schemas.microsoft.com/office/drawing/2010/main">
          <mc:Choice Requires="a14">
            <p:sp>
              <p:nvSpPr>
                <p:cNvPr id="23" name="Rectangle 22"/>
                <p:cNvSpPr/>
                <p:nvPr/>
              </p:nvSpPr>
              <p:spPr>
                <a:xfrm>
                  <a:off x="683775" y="1936624"/>
                  <a:ext cx="23256086" cy="20033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en-US" sz="2800"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Cho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800">
                          <a:latin typeface="Cambria Math" panose="02040503050406030204" pitchFamily="18" charset="0"/>
                        </a:rPr>
                        <m:t>y</m:t>
                      </m:r>
                      <m:r>
                        <a:rPr lang="en-US" sz="2800">
                          <a:latin typeface="Cambria Math" panose="02040503050406030204" pitchFamily="18" charset="0"/>
                        </a:rPr>
                        <m:t>=</m:t>
                      </m:r>
                      <m:f>
                        <m:fPr>
                          <m:ctrlPr>
                            <a:rPr lang="en-US" sz="2800" i="1">
                              <a:latin typeface="Cambria Math"/>
                            </a:rPr>
                          </m:ctrlPr>
                        </m:fPr>
                        <m:num>
                          <m:r>
                            <a:rPr lang="en-US" sz="2800">
                              <a:latin typeface="Cambria Math" panose="02040503050406030204" pitchFamily="18" charset="0"/>
                            </a:rPr>
                            <m:t>2</m:t>
                          </m:r>
                          <m:r>
                            <m:rPr>
                              <m:sty m:val="p"/>
                            </m:rPr>
                            <a:rPr lang="en-US" sz="2800">
                              <a:latin typeface="Cambria Math" panose="02040503050406030204" pitchFamily="18" charset="0"/>
                            </a:rPr>
                            <m:t>x</m:t>
                          </m:r>
                          <m:r>
                            <a:rPr lang="en-US" sz="2800">
                              <a:latin typeface="Cambria Math" panose="02040503050406030204" pitchFamily="18" charset="0"/>
                            </a:rPr>
                            <m:t>+</m:t>
                          </m:r>
                          <m:r>
                            <a:rPr lang="en-US" sz="2800" i="1">
                              <a:latin typeface="Cambria Math" panose="02040503050406030204" pitchFamily="18" charset="0"/>
                            </a:rPr>
                            <m:t>𝑚</m:t>
                          </m:r>
                          <m:r>
                            <a:rPr lang="en-US" sz="2800" i="1">
                              <a:latin typeface="Cambria Math" panose="02040503050406030204" pitchFamily="18" charset="0"/>
                            </a:rPr>
                            <m:t>+1</m:t>
                          </m:r>
                        </m:num>
                        <m:den>
                          <m:r>
                            <m:rPr>
                              <m:sty m:val="p"/>
                            </m:rPr>
                            <a:rPr lang="en-US" sz="2800">
                              <a:latin typeface="Cambria Math" panose="02040503050406030204" pitchFamily="18" charset="0"/>
                            </a:rPr>
                            <m:t>x</m:t>
                          </m:r>
                          <m:r>
                            <a:rPr lang="en-US" sz="2800">
                              <a:latin typeface="Cambria Math" panose="02040503050406030204" pitchFamily="18" charset="0"/>
                            </a:rPr>
                            <m:t>−1</m:t>
                          </m:r>
                        </m:den>
                      </m:f>
                      <m:d>
                        <m:dPr>
                          <m:ctrlPr>
                            <a:rPr lang="en-US" sz="2800" i="1">
                              <a:latin typeface="Cambria Math"/>
                            </a:rPr>
                          </m:ctrlPr>
                        </m:dPr>
                        <m:e>
                          <m:r>
                            <a:rPr lang="en-US" sz="2800" i="1">
                              <a:latin typeface="Cambria Math" panose="02040503050406030204" pitchFamily="18" charset="0"/>
                            </a:rPr>
                            <m:t>𝐶𝑚</m:t>
                          </m:r>
                        </m:e>
                      </m:d>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rPr>
                        <m:t>𝑚</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800" i="1">
                              <a:latin typeface="Cambria Math"/>
                            </a:rPr>
                          </m:ctrlPr>
                        </m:dPr>
                        <m:e>
                          <m:r>
                            <a:rPr lang="en-US" sz="2800" i="1">
                              <a:latin typeface="Cambria Math" panose="02040503050406030204" pitchFamily="18" charset="0"/>
                            </a:rPr>
                            <m:t>𝐶𝑚</m:t>
                          </m:r>
                        </m:e>
                      </m:d>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p>
                <a:p>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a:latin typeface="Cambria Math"/>
                            </a:rPr>
                          </m:ctrlPr>
                        </m:sSubPr>
                        <m:e>
                          <m:r>
                            <a:rPr lang="en-US" sz="2800" i="1">
                              <a:latin typeface="Cambria Math" panose="02040503050406030204" pitchFamily="18" charset="0"/>
                            </a:rPr>
                            <m:t>𝑥</m:t>
                          </m:r>
                        </m:e>
                        <m:sub>
                          <m:r>
                            <a:rPr lang="en-US" sz="2800">
                              <a:latin typeface="Cambria Math" panose="02040503050406030204" pitchFamily="18" charset="0"/>
                            </a:rPr>
                            <m:t>0</m:t>
                          </m:r>
                        </m:sub>
                      </m:sSub>
                      <m:r>
                        <a:rPr lang="en-US" sz="2800">
                          <a:latin typeface="Cambria Math" panose="02040503050406030204" pitchFamily="18" charset="0"/>
                        </a:rPr>
                        <m:t>=0</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qua </a:t>
                  </a:r>
                  <a14:m>
                    <m:oMath xmlns:m="http://schemas.openxmlformats.org/officeDocument/2006/math">
                      <m:r>
                        <a:rPr lang="en-US" sz="2800" i="1">
                          <a:latin typeface="Cambria Math" panose="02040503050406030204" pitchFamily="18" charset="0"/>
                        </a:rPr>
                        <m:t>𝑀</m:t>
                      </m:r>
                      <m:d>
                        <m:dPr>
                          <m:ctrlPr>
                            <a:rPr lang="en-US" sz="2800" i="1">
                              <a:latin typeface="Cambria Math"/>
                            </a:rPr>
                          </m:ctrlPr>
                        </m:dPr>
                        <m:e>
                          <m:r>
                            <a:rPr lang="en-US" sz="2800">
                              <a:latin typeface="Cambria Math" panose="02040503050406030204" pitchFamily="18" charset="0"/>
                            </a:rPr>
                            <m:t>4,3</m:t>
                          </m:r>
                        </m:e>
                      </m:d>
                      <m:r>
                        <a:rPr lang="en-US" sz="2800" b="0" i="0" smtClean="0">
                          <a:latin typeface="Cambria Math"/>
                        </a:rPr>
                        <m:t> .</m:t>
                      </m:r>
                    </m:oMath>
                  </a14:m>
                  <a:endParaRPr lang="en-US" sz="2800" dirty="0">
                    <a:latin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683775" y="1936624"/>
                  <a:ext cx="23256086" cy="2003392"/>
                </a:xfrm>
                <a:prstGeom prst="rect">
                  <a:avLst/>
                </a:prstGeom>
                <a:blipFill rotWithShape="1">
                  <a:blip r:embed="rId3"/>
                  <a:stretch>
                    <a:fillRect l="-308" b="-89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43" name="Action Button: Forward or Next 4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grpSp>
        <p:nvGrpSpPr>
          <p:cNvPr id="2" name="Group 1">
            <a:extLst>
              <a:ext uri="{FF2B5EF4-FFF2-40B4-BE49-F238E27FC236}">
                <a16:creationId xmlns:a16="http://schemas.microsoft.com/office/drawing/2014/main" xmlns="" id="{4D0AB9FB-A402-43C6-830F-BAC47ED452D0}"/>
              </a:ext>
            </a:extLst>
          </p:cNvPr>
          <p:cNvGrpSpPr/>
          <p:nvPr/>
        </p:nvGrpSpPr>
        <p:grpSpPr>
          <a:xfrm>
            <a:off x="416013" y="2000250"/>
            <a:ext cx="5332532" cy="1025805"/>
            <a:chOff x="383175" y="6334162"/>
            <a:chExt cx="13685079" cy="1234536"/>
          </a:xfrm>
        </p:grpSpPr>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xmlns="" id="{0839FD11-1E39-4EBB-A7FB-DEB39691C378}"/>
                    </a:ext>
                  </a:extLst>
                </p:cNvPr>
                <p:cNvSpPr/>
                <p:nvPr/>
              </p:nvSpPr>
              <p:spPr>
                <a:xfrm>
                  <a:off x="967051"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sz="2800" b="1" dirty="0">
                            <a:solidFill>
                              <a:schemeClr val="bg1"/>
                            </a:solidFill>
                            <a:latin typeface="Times New Roman" panose="02020603050405020304" pitchFamily="18" charset="0"/>
                            <a:cs typeface="Times New Roman" panose="02020603050405020304" pitchFamily="18" charset="0"/>
                          </a:rPr>
                          <m:t>. </m:t>
                        </m:r>
                        <m:r>
                          <m:rPr>
                            <m:sty m:val="p"/>
                          </m:rPr>
                          <a:rPr lang="en-US" sz="2800" dirty="0">
                            <a:solidFill>
                              <a:schemeClr val="bg1"/>
                            </a:solidFill>
                            <a:latin typeface="Cambria Math" panose="02040503050406030204" pitchFamily="18" charset="0"/>
                          </a:rPr>
                          <m:t>m</m:t>
                        </m:r>
                        <m:r>
                          <a:rPr lang="en-US" sz="2800" b="1" dirty="0">
                            <a:solidFill>
                              <a:schemeClr val="bg1"/>
                            </a:solidFill>
                            <a:latin typeface="Cambria Math" panose="02040503050406030204" pitchFamily="18" charset="0"/>
                          </a:rPr>
                          <m:t>=</m:t>
                        </m:r>
                        <m:r>
                          <a:rPr lang="en-US" sz="2800" dirty="0">
                            <a:solidFill>
                              <a:schemeClr val="bg1"/>
                            </a:solidFill>
                            <a:latin typeface="Cambria Math" panose="02040503050406030204" pitchFamily="18" charset="0"/>
                          </a:rPr>
                          <m:t>−</m:t>
                        </m:r>
                        <m:f>
                          <m:fPr>
                            <m:ctrlPr>
                              <a:rPr lang="en-US" sz="2800" i="1" dirty="0">
                                <a:solidFill>
                                  <a:schemeClr val="bg1"/>
                                </a:solidFill>
                                <a:latin typeface="Cambria Math"/>
                              </a:rPr>
                            </m:ctrlPr>
                          </m:fPr>
                          <m:num>
                            <m:r>
                              <a:rPr lang="en-US" sz="2800" dirty="0">
                                <a:solidFill>
                                  <a:schemeClr val="bg1"/>
                                </a:solidFill>
                                <a:latin typeface="Cambria Math" panose="02040503050406030204" pitchFamily="18" charset="0"/>
                              </a:rPr>
                              <m:t>16</m:t>
                            </m:r>
                          </m:num>
                          <m:den>
                            <m:r>
                              <a:rPr lang="en-US" sz="2800" dirty="0">
                                <a:solidFill>
                                  <a:schemeClr val="bg1"/>
                                </a:solidFill>
                                <a:latin typeface="Cambria Math" panose="02040503050406030204" pitchFamily="18" charset="0"/>
                              </a:rPr>
                              <m:t>15</m:t>
                            </m:r>
                          </m:den>
                        </m:f>
                        <m:r>
                          <m:rPr>
                            <m:nor/>
                          </m:rPr>
                          <a:rPr lang="en-US" sz="2800" b="1" dirty="0">
                            <a:solidFill>
                              <a:schemeClr val="bg1"/>
                            </a:solidFill>
                            <a:latin typeface="Times New Roman" panose="02020603050405020304" pitchFamily="18" charset="0"/>
                            <a:cs typeface="Times New Roman" panose="02020603050405020304" pitchFamily="18" charset="0"/>
                          </a:rPr>
                          <m:t>.</m:t>
                        </m:r>
                      </m:oMath>
                    </m:oMathPara>
                  </a14:m>
                  <a:endParaRPr lang="en-US" sz="3000" b="1" dirty="0">
                    <a:latin typeface="+mj-lt"/>
                    <a:ea typeface="Tahoma" pitchFamily="34" charset="0"/>
                    <a:cs typeface="Tahoma" pitchFamily="34" charset="0"/>
                  </a:endParaRPr>
                </a:p>
              </p:txBody>
            </p:sp>
          </mc:Choice>
          <mc:Fallback xmlns="">
            <p:sp>
              <p:nvSpPr>
                <p:cNvPr id="44" name="Rectangle 43">
                  <a:extLst>
                    <a:ext uri="{FF2B5EF4-FFF2-40B4-BE49-F238E27FC236}">
                      <a16:creationId xmlns:a16="http://schemas.microsoft.com/office/drawing/2014/main" xmlns="" xmlns:a14="http://schemas.microsoft.com/office/drawing/2010/main" id="{0839FD11-1E39-4EBB-A7FB-DEB39691C378}"/>
                    </a:ext>
                  </a:extLst>
                </p:cNvPr>
                <p:cNvSpPr>
                  <a:spLocks noRot="1" noChangeAspect="1" noMove="1" noResize="1" noEditPoints="1" noAdjustHandles="1" noChangeArrowheads="1" noChangeShapeType="1" noTextEdit="1"/>
                </p:cNvSpPr>
                <p:nvPr/>
              </p:nvSpPr>
              <p:spPr>
                <a:xfrm>
                  <a:off x="967051" y="6334162"/>
                  <a:ext cx="13101203" cy="1234536"/>
                </a:xfrm>
                <a:prstGeom prst="rect">
                  <a:avLst/>
                </a:prstGeom>
                <a:blipFill rotWithShape="1">
                  <a:blip r:embed="rId4"/>
                  <a:stretch>
                    <a:fillRect/>
                  </a:stretch>
                </a:blipFill>
                <a:ln w="19050">
                  <a:solidFill>
                    <a:schemeClr val="bg1"/>
                  </a:solidFill>
                </a:ln>
              </p:spPr>
              <p:txBody>
                <a:bodyPr/>
                <a:lstStyle/>
                <a:p>
                  <a:r>
                    <a:rPr lang="en-US">
                      <a:noFill/>
                    </a:rPr>
                    <a:t> </a:t>
                  </a:r>
                </a:p>
              </p:txBody>
            </p:sp>
          </mc:Fallback>
        </mc:AlternateContent>
        <p:sp>
          <p:nvSpPr>
            <p:cNvPr id="45" name="Oval 44">
              <a:extLst>
                <a:ext uri="{FF2B5EF4-FFF2-40B4-BE49-F238E27FC236}">
                  <a16:creationId xmlns:a16="http://schemas.microsoft.com/office/drawing/2014/main" xmlns="" id="{8634B6D4-DECA-4F71-9C3F-B85DE60414F0}"/>
                </a:ext>
              </a:extLst>
            </p:cNvPr>
            <p:cNvSpPr/>
            <p:nvPr/>
          </p:nvSpPr>
          <p:spPr>
            <a:xfrm>
              <a:off x="383175" y="6544329"/>
              <a:ext cx="1088671" cy="893203"/>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Tahoma" pitchFamily="34" charset="0"/>
                </a:rPr>
                <a:t>A</a:t>
              </a:r>
              <a:endParaRPr lang="en-US" sz="3000" dirty="0">
                <a:latin typeface="+mj-lt"/>
              </a:endParaRPr>
            </a:p>
          </p:txBody>
        </p:sp>
      </p:grpSp>
      <p:grpSp>
        <p:nvGrpSpPr>
          <p:cNvPr id="46" name="Group 45">
            <a:extLst>
              <a:ext uri="{FF2B5EF4-FFF2-40B4-BE49-F238E27FC236}">
                <a16:creationId xmlns:a16="http://schemas.microsoft.com/office/drawing/2014/main" xmlns="" id="{A2194087-0D43-42CA-A1D2-4373C69CC457}"/>
              </a:ext>
            </a:extLst>
          </p:cNvPr>
          <p:cNvGrpSpPr/>
          <p:nvPr/>
        </p:nvGrpSpPr>
        <p:grpSpPr>
          <a:xfrm>
            <a:off x="6359275" y="1981200"/>
            <a:ext cx="5359563" cy="1044855"/>
            <a:chOff x="1458731" y="6334162"/>
            <a:chExt cx="13782856" cy="1234536"/>
          </a:xfrm>
        </p:grpSpPr>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xmlns="" id="{FB0B6341-256C-4170-AF4E-1216E5EDD04C}"/>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sz="3200" b="1" dirty="0">
                            <a:solidFill>
                              <a:schemeClr val="bg1"/>
                            </a:solidFill>
                            <a:latin typeface="Times New Roman" panose="02020603050405020304" pitchFamily="18" charset="0"/>
                            <a:cs typeface="Times New Roman" panose="02020603050405020304" pitchFamily="18" charset="0"/>
                          </a:rPr>
                          <m:t>. </m:t>
                        </m:r>
                        <m:r>
                          <m:rPr>
                            <m:sty m:val="p"/>
                          </m:rPr>
                          <a:rPr lang="en-US" sz="3200" dirty="0">
                            <a:solidFill>
                              <a:schemeClr val="bg1"/>
                            </a:solidFill>
                            <a:latin typeface="Cambria Math" panose="02040503050406030204" pitchFamily="18" charset="0"/>
                          </a:rPr>
                          <m:t>m</m:t>
                        </m:r>
                        <m:r>
                          <a:rPr lang="en-US" sz="3200" b="1" dirty="0">
                            <a:solidFill>
                              <a:schemeClr val="bg1"/>
                            </a:solidFill>
                            <a:latin typeface="Cambria Math" panose="02040503050406030204" pitchFamily="18" charset="0"/>
                          </a:rPr>
                          <m:t>=</m:t>
                        </m:r>
                        <m:r>
                          <a:rPr lang="en-US" sz="3200" dirty="0">
                            <a:solidFill>
                              <a:schemeClr val="bg1"/>
                            </a:solidFill>
                            <a:latin typeface="Cambria Math" panose="02040503050406030204" pitchFamily="18" charset="0"/>
                          </a:rPr>
                          <m:t>−</m:t>
                        </m:r>
                        <m:f>
                          <m:fPr>
                            <m:ctrlPr>
                              <a:rPr lang="en-US" sz="3200" i="1" dirty="0">
                                <a:solidFill>
                                  <a:schemeClr val="bg1"/>
                                </a:solidFill>
                                <a:latin typeface="Cambria Math"/>
                              </a:rPr>
                            </m:ctrlPr>
                          </m:fPr>
                          <m:num>
                            <m:r>
                              <a:rPr lang="en-US" sz="3200" dirty="0">
                                <a:solidFill>
                                  <a:schemeClr val="bg1"/>
                                </a:solidFill>
                                <a:latin typeface="Cambria Math" panose="02040503050406030204" pitchFamily="18" charset="0"/>
                              </a:rPr>
                              <m:t>1</m:t>
                            </m:r>
                          </m:num>
                          <m:den>
                            <m:r>
                              <a:rPr lang="en-US" sz="3200" dirty="0">
                                <a:solidFill>
                                  <a:schemeClr val="bg1"/>
                                </a:solidFill>
                                <a:latin typeface="Cambria Math" panose="02040503050406030204" pitchFamily="18" charset="0"/>
                              </a:rPr>
                              <m:t>5</m:t>
                            </m:r>
                          </m:den>
                        </m:f>
                        <m:r>
                          <m:rPr>
                            <m:nor/>
                          </m:rPr>
                          <a:rPr lang="en-US" sz="3200" b="1" dirty="0">
                            <a:solidFill>
                              <a:schemeClr val="bg1"/>
                            </a:solidFill>
                            <a:latin typeface="Times New Roman" panose="02020603050405020304" pitchFamily="18" charset="0"/>
                            <a:cs typeface="Times New Roman" panose="02020603050405020304" pitchFamily="18" charset="0"/>
                          </a:rPr>
                          <m:t>.</m:t>
                        </m:r>
                      </m:oMath>
                    </m:oMathPara>
                  </a14:m>
                  <a:endParaRPr lang="en-US" sz="3000" b="1" dirty="0">
                    <a:latin typeface="+mj-lt"/>
                    <a:ea typeface="Tahoma" pitchFamily="34" charset="0"/>
                    <a:cs typeface="Tahoma" pitchFamily="34" charset="0"/>
                  </a:endParaRPr>
                </a:p>
              </p:txBody>
            </p:sp>
          </mc:Choice>
          <mc:Fallback xmlns="">
            <p:sp>
              <p:nvSpPr>
                <p:cNvPr id="47" name="Rectangle 46">
                  <a:extLst>
                    <a:ext uri="{FF2B5EF4-FFF2-40B4-BE49-F238E27FC236}">
                      <a16:creationId xmlns:a16="http://schemas.microsoft.com/office/drawing/2014/main" xmlns="" xmlns:a14="http://schemas.microsoft.com/office/drawing/2010/main" id="{FB0B6341-256C-4170-AF4E-1216E5EDD04C}"/>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1">
                  <a:blip r:embed="rId5"/>
                  <a:stretch>
                    <a:fillRect/>
                  </a:stretch>
                </a:blipFill>
                <a:ln w="19050">
                  <a:solidFill>
                    <a:schemeClr val="bg1"/>
                  </a:solidFill>
                </a:ln>
              </p:spPr>
              <p:txBody>
                <a:bodyPr/>
                <a:lstStyle/>
                <a:p>
                  <a:r>
                    <a:rPr lang="en-US">
                      <a:noFill/>
                    </a:rPr>
                    <a:t> </a:t>
                  </a:r>
                </a:p>
              </p:txBody>
            </p:sp>
          </mc:Fallback>
        </mc:AlternateContent>
        <p:sp>
          <p:nvSpPr>
            <p:cNvPr id="48" name="Oval 47">
              <a:extLst>
                <a:ext uri="{FF2B5EF4-FFF2-40B4-BE49-F238E27FC236}">
                  <a16:creationId xmlns:a16="http://schemas.microsoft.com/office/drawing/2014/main" xmlns="" id="{13A7BA64-0BA1-4ADF-A17E-617425026AFB}"/>
                </a:ext>
              </a:extLst>
            </p:cNvPr>
            <p:cNvSpPr/>
            <p:nvPr/>
          </p:nvSpPr>
          <p:spPr>
            <a:xfrm>
              <a:off x="1458731" y="6481813"/>
              <a:ext cx="1088672" cy="955719"/>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B</a:t>
              </a:r>
              <a:endParaRPr lang="en-US" sz="3000" dirty="0">
                <a:latin typeface="+mj-lt"/>
              </a:endParaRPr>
            </a:p>
          </p:txBody>
        </p:sp>
      </p:grpSp>
      <p:grpSp>
        <p:nvGrpSpPr>
          <p:cNvPr id="49" name="Group 48">
            <a:extLst>
              <a:ext uri="{FF2B5EF4-FFF2-40B4-BE49-F238E27FC236}">
                <a16:creationId xmlns:a16="http://schemas.microsoft.com/office/drawing/2014/main" xmlns="" id="{4D274B26-9415-432A-9282-BDEF246F0009}"/>
              </a:ext>
            </a:extLst>
          </p:cNvPr>
          <p:cNvGrpSpPr/>
          <p:nvPr/>
        </p:nvGrpSpPr>
        <p:grpSpPr>
          <a:xfrm>
            <a:off x="462092" y="3083205"/>
            <a:ext cx="5370633" cy="897910"/>
            <a:chOff x="1458731" y="6334161"/>
            <a:chExt cx="13782856" cy="1424831"/>
          </a:xfrm>
        </p:grpSpPr>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xmlns="" id="{6E15A8FC-94CE-45FB-8D02-B33F2327F992}"/>
                    </a:ext>
                  </a:extLst>
                </p:cNvPr>
                <p:cNvSpPr/>
                <p:nvPr/>
              </p:nvSpPr>
              <p:spPr>
                <a:xfrm>
                  <a:off x="2140384" y="6334161"/>
                  <a:ext cx="13101203" cy="1424831"/>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900"/>
                    </a:spcBef>
                  </a:pPr>
                  <a14:m>
                    <m:oMathPara xmlns:m="http://schemas.openxmlformats.org/officeDocument/2006/math">
                      <m:oMathParaPr>
                        <m:jc m:val="centerGroup"/>
                      </m:oMathParaPr>
                      <m:oMath xmlns:m="http://schemas.openxmlformats.org/officeDocument/2006/math">
                        <m:r>
                          <m:rPr>
                            <m:nor/>
                          </m:rPr>
                          <a:rPr lang="en-US" sz="3200" b="1" dirty="0">
                            <a:solidFill>
                              <a:schemeClr val="bg1"/>
                            </a:solidFill>
                            <a:latin typeface="Times New Roman" panose="02020603050405020304" pitchFamily="18" charset="0"/>
                            <a:cs typeface="Times New Roman" panose="02020603050405020304" pitchFamily="18" charset="0"/>
                          </a:rPr>
                          <m:t>. </m:t>
                        </m:r>
                        <m:r>
                          <m:rPr>
                            <m:sty m:val="p"/>
                          </m:rPr>
                          <a:rPr lang="en-US" sz="3200" dirty="0">
                            <a:solidFill>
                              <a:schemeClr val="bg1"/>
                            </a:solidFill>
                            <a:latin typeface="Cambria Math" panose="02040503050406030204" pitchFamily="18" charset="0"/>
                          </a:rPr>
                          <m:t>m</m:t>
                        </m:r>
                        <m:r>
                          <a:rPr lang="en-US" sz="3200" b="1" dirty="0">
                            <a:solidFill>
                              <a:schemeClr val="bg1"/>
                            </a:solidFill>
                            <a:latin typeface="Cambria Math" panose="02040503050406030204" pitchFamily="18" charset="0"/>
                          </a:rPr>
                          <m:t>=</m:t>
                        </m:r>
                        <m:r>
                          <a:rPr lang="en-US" sz="3200" dirty="0">
                            <a:solidFill>
                              <a:schemeClr val="bg1"/>
                            </a:solidFill>
                            <a:latin typeface="Cambria Math" panose="02040503050406030204" pitchFamily="18" charset="0"/>
                          </a:rPr>
                          <m:t>−</m:t>
                        </m:r>
                        <m:f>
                          <m:fPr>
                            <m:ctrlPr>
                              <a:rPr lang="en-US" sz="3200" i="1" dirty="0">
                                <a:solidFill>
                                  <a:schemeClr val="bg1"/>
                                </a:solidFill>
                                <a:latin typeface="Cambria Math"/>
                              </a:rPr>
                            </m:ctrlPr>
                          </m:fPr>
                          <m:num>
                            <m:r>
                              <a:rPr lang="en-US" sz="3200" dirty="0">
                                <a:solidFill>
                                  <a:schemeClr val="bg1"/>
                                </a:solidFill>
                                <a:latin typeface="Cambria Math" panose="02040503050406030204" pitchFamily="18" charset="0"/>
                              </a:rPr>
                              <m:t>16</m:t>
                            </m:r>
                          </m:num>
                          <m:den>
                            <m:r>
                              <a:rPr lang="en-US" sz="3200" dirty="0">
                                <a:solidFill>
                                  <a:schemeClr val="bg1"/>
                                </a:solidFill>
                                <a:latin typeface="Cambria Math" panose="02040503050406030204" pitchFamily="18" charset="0"/>
                              </a:rPr>
                              <m:t>5</m:t>
                            </m:r>
                          </m:den>
                        </m:f>
                        <m:r>
                          <m:rPr>
                            <m:nor/>
                          </m:rPr>
                          <a:rPr lang="en-US" sz="3200" b="1" dirty="0">
                            <a:solidFill>
                              <a:schemeClr val="bg1"/>
                            </a:solidFill>
                            <a:latin typeface="Times New Roman" panose="02020603050405020304" pitchFamily="18" charset="0"/>
                            <a:cs typeface="Times New Roman" panose="02020603050405020304" pitchFamily="18" charset="0"/>
                          </a:rPr>
                          <m:t>.</m:t>
                        </m:r>
                      </m:oMath>
                    </m:oMathPara>
                  </a14:m>
                  <a:endParaRPr lang="vi-VN" sz="3000" b="1" dirty="0">
                    <a:latin typeface="+mj-lt"/>
                  </a:endParaRPr>
                </a:p>
              </p:txBody>
            </p:sp>
          </mc:Choice>
          <mc:Fallback xmlns="">
            <p:sp>
              <p:nvSpPr>
                <p:cNvPr id="63" name="Rectangle 62">
                  <a:extLst>
                    <a:ext uri="{FF2B5EF4-FFF2-40B4-BE49-F238E27FC236}">
                      <a16:creationId xmlns:a16="http://schemas.microsoft.com/office/drawing/2014/main" xmlns="" xmlns:a14="http://schemas.microsoft.com/office/drawing/2010/main" id="{6E15A8FC-94CE-45FB-8D02-B33F2327F992}"/>
                    </a:ext>
                  </a:extLst>
                </p:cNvPr>
                <p:cNvSpPr>
                  <a:spLocks noRot="1" noChangeAspect="1" noMove="1" noResize="1" noEditPoints="1" noAdjustHandles="1" noChangeArrowheads="1" noChangeShapeType="1" noTextEdit="1"/>
                </p:cNvSpPr>
                <p:nvPr/>
              </p:nvSpPr>
              <p:spPr>
                <a:xfrm>
                  <a:off x="2140384" y="6334161"/>
                  <a:ext cx="13101203" cy="1424831"/>
                </a:xfrm>
                <a:prstGeom prst="rect">
                  <a:avLst/>
                </a:prstGeom>
                <a:blipFill rotWithShape="1">
                  <a:blip r:embed="rId6"/>
                  <a:stretch>
                    <a:fillRect/>
                  </a:stretch>
                </a:blipFill>
                <a:ln w="19050">
                  <a:solidFill>
                    <a:schemeClr val="bg1"/>
                  </a:solidFill>
                </a:ln>
              </p:spPr>
              <p:txBody>
                <a:bodyPr/>
                <a:lstStyle/>
                <a:p>
                  <a:r>
                    <a:rPr lang="en-US">
                      <a:noFill/>
                    </a:rPr>
                    <a:t> </a:t>
                  </a:r>
                </a:p>
              </p:txBody>
            </p:sp>
          </mc:Fallback>
        </mc:AlternateContent>
        <p:sp>
          <p:nvSpPr>
            <p:cNvPr id="64" name="Oval 63">
              <a:extLst>
                <a:ext uri="{FF2B5EF4-FFF2-40B4-BE49-F238E27FC236}">
                  <a16:creationId xmlns:a16="http://schemas.microsoft.com/office/drawing/2014/main" xmlns="" id="{0D6B711C-CC2A-45AE-A2BD-46B4ECA3D81C}"/>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C</a:t>
              </a:r>
              <a:endParaRPr lang="en-US" sz="3000" dirty="0">
                <a:latin typeface="+mj-lt"/>
              </a:endParaRPr>
            </a:p>
          </p:txBody>
        </p:sp>
      </p:grpSp>
      <p:grpSp>
        <p:nvGrpSpPr>
          <p:cNvPr id="65" name="Group 64">
            <a:extLst>
              <a:ext uri="{FF2B5EF4-FFF2-40B4-BE49-F238E27FC236}">
                <a16:creationId xmlns:a16="http://schemas.microsoft.com/office/drawing/2014/main" xmlns="" id="{E278C7C5-EAEF-4F1A-B3FB-29FCE054F0E0}"/>
              </a:ext>
            </a:extLst>
          </p:cNvPr>
          <p:cNvGrpSpPr/>
          <p:nvPr/>
        </p:nvGrpSpPr>
        <p:grpSpPr>
          <a:xfrm>
            <a:off x="6340225" y="3026055"/>
            <a:ext cx="5378613" cy="955060"/>
            <a:chOff x="625901" y="6334162"/>
            <a:chExt cx="13831850" cy="1424830"/>
          </a:xfrm>
        </p:grpSpPr>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xmlns="" id="{C4F0F9CE-3F15-4D47-A2C9-5C6F65E0E3FB}"/>
                    </a:ext>
                  </a:extLst>
                </p:cNvPr>
                <p:cNvSpPr/>
                <p:nvPr/>
              </p:nvSpPr>
              <p:spPr>
                <a:xfrm>
                  <a:off x="1356549" y="6334162"/>
                  <a:ext cx="13101202" cy="1424830"/>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14:m>
                    <m:oMathPara xmlns:m="http://schemas.openxmlformats.org/officeDocument/2006/math">
                      <m:oMathParaPr>
                        <m:jc m:val="centerGroup"/>
                      </m:oMathParaPr>
                      <m:oMath xmlns:m="http://schemas.openxmlformats.org/officeDocument/2006/math">
                        <m:r>
                          <m:rPr>
                            <m:nor/>
                          </m:rPr>
                          <a:rPr lang="en-US" sz="3200" b="1" dirty="0">
                            <a:solidFill>
                              <a:schemeClr val="bg1"/>
                            </a:solidFill>
                            <a:latin typeface="Times New Roman" panose="02020603050405020304" pitchFamily="18" charset="0"/>
                            <a:cs typeface="Times New Roman" panose="02020603050405020304" pitchFamily="18" charset="0"/>
                          </a:rPr>
                          <m:t>. </m:t>
                        </m:r>
                        <m:r>
                          <m:rPr>
                            <m:sty m:val="p"/>
                          </m:rPr>
                          <a:rPr lang="en-US" sz="3200" dirty="0">
                            <a:solidFill>
                              <a:schemeClr val="bg1"/>
                            </a:solidFill>
                            <a:latin typeface="Cambria Math" panose="02040503050406030204" pitchFamily="18" charset="0"/>
                          </a:rPr>
                          <m:t>m</m:t>
                        </m:r>
                        <m:r>
                          <a:rPr lang="en-US" sz="3200" b="1" dirty="0">
                            <a:solidFill>
                              <a:schemeClr val="bg1"/>
                            </a:solidFill>
                            <a:latin typeface="Cambria Math" panose="02040503050406030204" pitchFamily="18" charset="0"/>
                          </a:rPr>
                          <m:t>=</m:t>
                        </m:r>
                        <m:r>
                          <a:rPr lang="en-US" sz="3200" dirty="0">
                            <a:solidFill>
                              <a:schemeClr val="bg1"/>
                            </a:solidFill>
                            <a:latin typeface="Cambria Math" panose="02040503050406030204" pitchFamily="18" charset="0"/>
                          </a:rPr>
                          <m:t>−</m:t>
                        </m:r>
                        <m:f>
                          <m:fPr>
                            <m:ctrlPr>
                              <a:rPr lang="en-US" sz="3200" i="1" dirty="0">
                                <a:solidFill>
                                  <a:schemeClr val="bg1"/>
                                </a:solidFill>
                                <a:latin typeface="Cambria Math"/>
                              </a:rPr>
                            </m:ctrlPr>
                          </m:fPr>
                          <m:num>
                            <m:r>
                              <a:rPr lang="en-US" sz="3200" dirty="0">
                                <a:solidFill>
                                  <a:schemeClr val="bg1"/>
                                </a:solidFill>
                                <a:latin typeface="Cambria Math" panose="02040503050406030204" pitchFamily="18" charset="0"/>
                              </a:rPr>
                              <m:t>6</m:t>
                            </m:r>
                          </m:num>
                          <m:den>
                            <m:r>
                              <a:rPr lang="en-US" sz="3200" dirty="0">
                                <a:solidFill>
                                  <a:schemeClr val="bg1"/>
                                </a:solidFill>
                                <a:latin typeface="Cambria Math" panose="02040503050406030204" pitchFamily="18" charset="0"/>
                              </a:rPr>
                              <m:t>5</m:t>
                            </m:r>
                          </m:den>
                        </m:f>
                        <m:r>
                          <m:rPr>
                            <m:nor/>
                          </m:rPr>
                          <a:rPr lang="en-US" sz="3200" b="1" dirty="0">
                            <a:solidFill>
                              <a:schemeClr val="bg1"/>
                            </a:solidFill>
                            <a:latin typeface="Times New Roman" panose="02020603050405020304" pitchFamily="18" charset="0"/>
                            <a:cs typeface="Times New Roman" panose="02020603050405020304" pitchFamily="18" charset="0"/>
                          </a:rPr>
                          <m:t>.</m:t>
                        </m:r>
                      </m:oMath>
                    </m:oMathPara>
                  </a14:m>
                  <a:endParaRPr lang="vi-VN" sz="3000" dirty="0"/>
                </a:p>
              </p:txBody>
            </p:sp>
          </mc:Choice>
          <mc:Fallback xmlns="">
            <p:sp>
              <p:nvSpPr>
                <p:cNvPr id="66" name="Rectangle 65">
                  <a:extLst>
                    <a:ext uri="{FF2B5EF4-FFF2-40B4-BE49-F238E27FC236}">
                      <a16:creationId xmlns:a16="http://schemas.microsoft.com/office/drawing/2014/main" xmlns="" xmlns:a14="http://schemas.microsoft.com/office/drawing/2010/main" id="{C4F0F9CE-3F15-4D47-A2C9-5C6F65E0E3FB}"/>
                    </a:ext>
                  </a:extLst>
                </p:cNvPr>
                <p:cNvSpPr>
                  <a:spLocks noRot="1" noChangeAspect="1" noMove="1" noResize="1" noEditPoints="1" noAdjustHandles="1" noChangeArrowheads="1" noChangeShapeType="1" noTextEdit="1"/>
                </p:cNvSpPr>
                <p:nvPr/>
              </p:nvSpPr>
              <p:spPr>
                <a:xfrm>
                  <a:off x="1356549" y="6334162"/>
                  <a:ext cx="13101202" cy="1424830"/>
                </a:xfrm>
                <a:prstGeom prst="rect">
                  <a:avLst/>
                </a:prstGeom>
                <a:blipFill rotWithShape="1">
                  <a:blip r:embed="rId7"/>
                  <a:stretch>
                    <a:fillRect/>
                  </a:stretch>
                </a:blipFill>
                <a:ln w="19050">
                  <a:solidFill>
                    <a:schemeClr val="bg1"/>
                  </a:solidFill>
                </a:ln>
              </p:spPr>
              <p:txBody>
                <a:bodyPr/>
                <a:lstStyle/>
                <a:p>
                  <a:r>
                    <a:rPr lang="en-US">
                      <a:noFill/>
                    </a:rPr>
                    <a:t> </a:t>
                  </a:r>
                </a:p>
              </p:txBody>
            </p:sp>
          </mc:Fallback>
        </mc:AlternateContent>
        <p:sp>
          <p:nvSpPr>
            <p:cNvPr id="68" name="Oval 67">
              <a:extLst>
                <a:ext uri="{FF2B5EF4-FFF2-40B4-BE49-F238E27FC236}">
                  <a16:creationId xmlns:a16="http://schemas.microsoft.com/office/drawing/2014/main" xmlns="" id="{17C2C013-2C1D-4DEE-A68B-FF23256FE92A}"/>
                </a:ext>
              </a:extLst>
            </p:cNvPr>
            <p:cNvSpPr/>
            <p:nvPr/>
          </p:nvSpPr>
          <p:spPr>
            <a:xfrm>
              <a:off x="625901" y="6481814"/>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D</a:t>
              </a:r>
              <a:endParaRPr lang="en-US" sz="3000" dirty="0">
                <a:latin typeface="+mj-lt"/>
              </a:endParaRPr>
            </a:p>
          </p:txBody>
        </p:sp>
      </p:grpSp>
      <p:sp>
        <p:nvSpPr>
          <p:cNvPr id="42" name="Oval 41">
            <a:extLst>
              <a:ext uri="{FF2B5EF4-FFF2-40B4-BE49-F238E27FC236}">
                <a16:creationId xmlns:a16="http://schemas.microsoft.com/office/drawing/2014/main" xmlns="" id="{17C2C013-2C1D-4DEE-A68B-FF23256FE92A}"/>
              </a:ext>
            </a:extLst>
          </p:cNvPr>
          <p:cNvSpPr/>
          <p:nvPr/>
        </p:nvSpPr>
        <p:spPr>
          <a:xfrm>
            <a:off x="385859" y="2232033"/>
            <a:ext cx="484520" cy="630552"/>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en-US" sz="3000" b="1" dirty="0">
                <a:latin typeface="+mj-lt"/>
                <a:ea typeface="Tahoma" pitchFamily="34" charset="0"/>
                <a:cs typeface="Tahoma" pitchFamily="34" charset="0"/>
              </a:rPr>
              <a:t>A</a:t>
            </a:r>
            <a:endParaRPr lang="en-US" sz="3000" dirty="0">
              <a:latin typeface="+mj-lt"/>
            </a:endParaRPr>
          </a:p>
        </p:txBody>
      </p:sp>
      <mc:AlternateContent xmlns:mc="http://schemas.openxmlformats.org/markup-compatibility/2006" xmlns:a14="http://schemas.microsoft.com/office/drawing/2010/main">
        <mc:Choice Requires="a14">
          <p:sp>
            <p:nvSpPr>
              <p:cNvPr id="4" name="Rectangle 3"/>
              <p:cNvSpPr/>
              <p:nvPr/>
            </p:nvSpPr>
            <p:spPr>
              <a:xfrm>
                <a:off x="222955" y="37204"/>
                <a:ext cx="8131816" cy="498460"/>
              </a:xfrm>
              <a:prstGeom prst="rect">
                <a:avLst/>
              </a:prstGeom>
            </p:spPr>
            <p:txBody>
              <a:bodyPr wrap="square" lIns="45711" tIns="22855" rIns="45711" bIns="22855">
                <a:spAutoFit/>
              </a:bodyPr>
              <a:lstStyle/>
              <a:p>
                <a:pPr/>
                <a14:m>
                  <m:oMathPara xmlns:m="http://schemas.openxmlformats.org/officeDocument/2006/math">
                    <m:oMathParaPr>
                      <m:jc m:val="centerGroup"/>
                    </m:oMathParaPr>
                    <m:oMath xmlns:m="http://schemas.openxmlformats.org/officeDocument/2006/math">
                      <m:r>
                        <m:rPr>
                          <m:nor/>
                        </m:rPr>
                        <a:rPr lang="en-US" altLang="ja-JP" sz="2800" b="1" dirty="0">
                          <a:solidFill>
                            <a:srgbClr val="0000FF"/>
                          </a:solidFill>
                          <a:latin typeface="Times New Roman" panose="02020603050405020304" pitchFamily="18" charset="0"/>
                          <a:cs typeface="Times New Roman" panose="02020603050405020304" pitchFamily="18" charset="0"/>
                        </a:rPr>
                        <m:t>3. </m:t>
                      </m:r>
                      <m:r>
                        <m:rPr>
                          <m:nor/>
                        </m:rPr>
                        <a:rPr lang="en-US" altLang="ja-JP" sz="2800" b="1" dirty="0">
                          <a:solidFill>
                            <a:srgbClr val="0000FF"/>
                          </a:solidFill>
                          <a:latin typeface="Times New Roman" panose="02020603050405020304" pitchFamily="18" charset="0"/>
                          <a:cs typeface="Times New Roman" panose="02020603050405020304" pitchFamily="18" charset="0"/>
                        </a:rPr>
                        <m:t>D</m:t>
                      </m:r>
                      <m:r>
                        <m:rPr>
                          <m:nor/>
                        </m:rPr>
                        <a:rPr lang="en-US" altLang="ja-JP" sz="2800" b="1" dirty="0">
                          <a:solidFill>
                            <a:srgbClr val="0000FF"/>
                          </a:solidFill>
                          <a:latin typeface="Times New Roman" panose="02020603050405020304" pitchFamily="18" charset="0"/>
                          <a:cs typeface="Times New Roman" panose="02020603050405020304" pitchFamily="18" charset="0"/>
                        </a:rPr>
                        <m:t>ạ</m:t>
                      </m:r>
                      <m:r>
                        <m:rPr>
                          <m:nor/>
                        </m:rPr>
                        <a:rPr lang="en-US" altLang="ja-JP" sz="2800" b="1" dirty="0">
                          <a:solidFill>
                            <a:srgbClr val="0000FF"/>
                          </a:solidFill>
                          <a:latin typeface="Times New Roman" panose="02020603050405020304" pitchFamily="18" charset="0"/>
                          <a:cs typeface="Times New Roman" panose="02020603050405020304" pitchFamily="18" charset="0"/>
                        </a:rPr>
                        <m:t>ng</m:t>
                      </m:r>
                      <m:r>
                        <m:rPr>
                          <m:nor/>
                        </m:rPr>
                        <a:rPr lang="en-US" altLang="ja-JP" sz="2800" b="1" dirty="0">
                          <a:solidFill>
                            <a:srgbClr val="0000FF"/>
                          </a:solidFill>
                          <a:latin typeface="Times New Roman" panose="02020603050405020304" pitchFamily="18" charset="0"/>
                          <a:cs typeface="Times New Roman" panose="02020603050405020304" pitchFamily="18" charset="0"/>
                        </a:rPr>
                        <m:t> 2. </m:t>
                      </m:r>
                      <m:r>
                        <m:rPr>
                          <m:nor/>
                        </m:rPr>
                        <a:rPr lang="en-US" sz="2800" b="1" dirty="0">
                          <a:latin typeface="Times New Roman" panose="02020603050405020304" pitchFamily="18" charset="0"/>
                          <a:cs typeface="Times New Roman" panose="02020603050405020304" pitchFamily="18" charset="0"/>
                        </a:rPr>
                        <m:t>Ti</m:t>
                      </m:r>
                      <m:r>
                        <m:rPr>
                          <m:nor/>
                        </m:rPr>
                        <a:rPr lang="en-US" sz="2800" b="1" dirty="0">
                          <a:latin typeface="Times New Roman" panose="02020603050405020304" pitchFamily="18" charset="0"/>
                          <a:cs typeface="Times New Roman" panose="02020603050405020304" pitchFamily="18" charset="0"/>
                        </a:rPr>
                        <m:t>ế</m:t>
                      </m:r>
                      <m:r>
                        <m:rPr>
                          <m:nor/>
                        </m:rPr>
                        <a:rPr lang="en-US" sz="2800" b="1" dirty="0">
                          <a:latin typeface="Times New Roman" panose="02020603050405020304" pitchFamily="18" charset="0"/>
                          <a:cs typeface="Times New Roman" panose="02020603050405020304" pitchFamily="18" charset="0"/>
                        </a:rPr>
                        <m:t>p</m:t>
                      </m:r>
                      <m:r>
                        <m:rPr>
                          <m:nor/>
                        </m:rPr>
                        <a:rPr lang="en-US" sz="2800" b="1" dirty="0">
                          <a:latin typeface="Times New Roman" panose="02020603050405020304" pitchFamily="18" charset="0"/>
                          <a:cs typeface="Times New Roman" panose="02020603050405020304" pitchFamily="18" charset="0"/>
                        </a:rPr>
                        <m:t> </m:t>
                      </m:r>
                      <m:r>
                        <m:rPr>
                          <m:nor/>
                        </m:rPr>
                        <a:rPr lang="en-US" sz="2800" b="1" dirty="0">
                          <a:latin typeface="Times New Roman" panose="02020603050405020304" pitchFamily="18" charset="0"/>
                          <a:cs typeface="Times New Roman" panose="02020603050405020304" pitchFamily="18" charset="0"/>
                        </a:rPr>
                        <m:t>tuy</m:t>
                      </m:r>
                      <m:r>
                        <m:rPr>
                          <m:nor/>
                        </m:rPr>
                        <a:rPr lang="en-US" sz="2800" b="1" dirty="0">
                          <a:latin typeface="Times New Roman" panose="02020603050405020304" pitchFamily="18" charset="0"/>
                          <a:cs typeface="Times New Roman" panose="02020603050405020304" pitchFamily="18" charset="0"/>
                        </a:rPr>
                        <m:t>ế</m:t>
                      </m:r>
                      <m:r>
                        <m:rPr>
                          <m:nor/>
                        </m:rPr>
                        <a:rPr lang="en-US" sz="2800" b="1" dirty="0">
                          <a:latin typeface="Times New Roman" panose="02020603050405020304" pitchFamily="18" charset="0"/>
                          <a:cs typeface="Times New Roman" panose="02020603050405020304" pitchFamily="18" charset="0"/>
                        </a:rPr>
                        <m:t>n</m:t>
                      </m:r>
                      <m:r>
                        <m:rPr>
                          <m:nor/>
                        </m:rPr>
                        <a:rPr lang="en-US" sz="2800" b="1" dirty="0">
                          <a:latin typeface="Times New Roman" panose="02020603050405020304" pitchFamily="18" charset="0"/>
                          <a:cs typeface="Times New Roman" panose="02020603050405020304" pitchFamily="18" charset="0"/>
                        </a:rPr>
                        <m:t> </m:t>
                      </m:r>
                      <m:r>
                        <m:rPr>
                          <m:nor/>
                        </m:rPr>
                        <a:rPr lang="en-US" sz="2800" b="1" dirty="0">
                          <a:latin typeface="Times New Roman" panose="02020603050405020304" pitchFamily="18" charset="0"/>
                          <a:cs typeface="Times New Roman" panose="02020603050405020304" pitchFamily="18" charset="0"/>
                        </a:rPr>
                        <m:t>t</m:t>
                      </m:r>
                      <m:r>
                        <m:rPr>
                          <m:nor/>
                        </m:rPr>
                        <a:rPr lang="en-US" sz="2800" b="1" dirty="0">
                          <a:latin typeface="Times New Roman" panose="02020603050405020304" pitchFamily="18" charset="0"/>
                          <a:cs typeface="Times New Roman" panose="02020603050405020304" pitchFamily="18" charset="0"/>
                        </a:rPr>
                        <m:t>ạ</m:t>
                      </m:r>
                      <m:r>
                        <m:rPr>
                          <m:nor/>
                        </m:rPr>
                        <a:rPr lang="en-US" sz="2800" b="1" dirty="0">
                          <a:latin typeface="Times New Roman" panose="02020603050405020304" pitchFamily="18" charset="0"/>
                          <a:cs typeface="Times New Roman" panose="02020603050405020304" pitchFamily="18" charset="0"/>
                        </a:rPr>
                        <m:t>i</m:t>
                      </m:r>
                      <m:r>
                        <m:rPr>
                          <m:nor/>
                        </m:rPr>
                        <a:rPr lang="en-US" sz="2800" b="1" dirty="0">
                          <a:latin typeface="Times New Roman" panose="02020603050405020304" pitchFamily="18" charset="0"/>
                          <a:cs typeface="Times New Roman" panose="02020603050405020304" pitchFamily="18" charset="0"/>
                        </a:rPr>
                        <m:t> đ</m:t>
                      </m:r>
                      <m:r>
                        <m:rPr>
                          <m:nor/>
                        </m:rPr>
                        <a:rPr lang="en-US" sz="2800" b="1" dirty="0">
                          <a:latin typeface="Times New Roman" panose="02020603050405020304" pitchFamily="18" charset="0"/>
                          <a:cs typeface="Times New Roman" panose="02020603050405020304" pitchFamily="18" charset="0"/>
                        </a:rPr>
                        <m:t>i</m:t>
                      </m:r>
                      <m:r>
                        <m:rPr>
                          <m:nor/>
                        </m:rPr>
                        <a:rPr lang="en-US" sz="2800" b="1" dirty="0">
                          <a:latin typeface="Times New Roman" panose="02020603050405020304" pitchFamily="18" charset="0"/>
                          <a:cs typeface="Times New Roman" panose="02020603050405020304" pitchFamily="18" charset="0"/>
                        </a:rPr>
                        <m:t>ể</m:t>
                      </m:r>
                      <m:r>
                        <m:rPr>
                          <m:nor/>
                        </m:rPr>
                        <a:rPr lang="en-US" sz="2800" b="1" dirty="0">
                          <a:latin typeface="Times New Roman" panose="02020603050405020304" pitchFamily="18" charset="0"/>
                          <a:cs typeface="Times New Roman" panose="02020603050405020304" pitchFamily="18" charset="0"/>
                        </a:rPr>
                        <m:t>m</m:t>
                      </m:r>
                    </m:oMath>
                  </m:oMathPara>
                </a14:m>
                <a:endParaRPr lang="en-US" sz="2800" b="1" dirty="0">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22955" y="37204"/>
                <a:ext cx="8131816" cy="49846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263787" y="4304423"/>
                <a:ext cx="11824149" cy="2175907"/>
              </a:xfrm>
              <a:prstGeom prst="rect">
                <a:avLst/>
              </a:prstGeom>
            </p:spPr>
            <p:txBody>
              <a:bodyPr wrap="square" lIns="45711" tIns="22855" rIns="45711" bIns="22855">
                <a:spAutoFit/>
              </a:bodyPr>
              <a:lstStyle/>
              <a:p>
                <a:r>
                  <a:rPr lang="en-US" sz="2800" dirty="0">
                    <a:latin typeface="Times New Roman" panose="02020603050405020304" pitchFamily="18" charset="0"/>
                    <a:cs typeface="Times New Roman" panose="02020603050405020304" pitchFamily="18" charset="0"/>
                  </a:rPr>
                  <a:t>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vi-VN" sz="2800" i="1" dirty="0">
                            <a:solidFill>
                              <a:srgbClr val="000000"/>
                            </a:solidFill>
                            <a:latin typeface="Cambria Math"/>
                          </a:rPr>
                        </m:ctrlPr>
                      </m:sSupPr>
                      <m:e>
                        <m:r>
                          <a:rPr lang="vi-VN" sz="2800" dirty="0">
                            <a:solidFill>
                              <a:srgbClr val="000000"/>
                            </a:solidFill>
                            <a:latin typeface="Cambria Math" panose="02040503050406030204" pitchFamily="18" charset="0"/>
                          </a:rPr>
                          <m:t>𝑦</m:t>
                        </m:r>
                      </m:e>
                      <m:sup>
                        <m:r>
                          <a:rPr lang="vi-VN" sz="2800" dirty="0">
                            <a:solidFill>
                              <a:srgbClr val="000000"/>
                            </a:solidFill>
                            <a:latin typeface="Cambria Math" panose="02040503050406030204" pitchFamily="18" charset="0"/>
                          </a:rPr>
                          <m:t>′</m:t>
                        </m:r>
                      </m:sup>
                    </m:sSup>
                    <m:r>
                      <a:rPr lang="vi-VN" sz="2800" dirty="0">
                        <a:solidFill>
                          <a:srgbClr val="000000"/>
                        </a:solidFill>
                        <a:latin typeface="Cambria Math" panose="02040503050406030204" pitchFamily="18" charset="0"/>
                      </a:rPr>
                      <m:t>=</m:t>
                    </m:r>
                    <m:f>
                      <m:fPr>
                        <m:ctrlPr>
                          <a:rPr lang="vi-VN" sz="2800" i="1" dirty="0">
                            <a:solidFill>
                              <a:srgbClr val="000000"/>
                            </a:solidFill>
                            <a:latin typeface="Cambria Math"/>
                          </a:rPr>
                        </m:ctrlPr>
                      </m:fPr>
                      <m:num>
                        <m:r>
                          <a:rPr lang="en-US" sz="2800" dirty="0">
                            <a:solidFill>
                              <a:srgbClr val="000000"/>
                            </a:solidFill>
                            <a:latin typeface="Cambria Math" panose="02040503050406030204" pitchFamily="18" charset="0"/>
                          </a:rPr>
                          <m:t>−</m:t>
                        </m:r>
                        <m:r>
                          <m:rPr>
                            <m:sty m:val="p"/>
                          </m:rPr>
                          <a:rPr lang="en-US" sz="2800" dirty="0">
                            <a:solidFill>
                              <a:srgbClr val="000000"/>
                            </a:solidFill>
                            <a:latin typeface="Cambria Math" panose="02040503050406030204" pitchFamily="18" charset="0"/>
                          </a:rPr>
                          <m:t>m</m:t>
                        </m:r>
                        <m:r>
                          <a:rPr lang="vi-VN" sz="2800" dirty="0">
                            <a:solidFill>
                              <a:srgbClr val="000000"/>
                            </a:solidFill>
                            <a:latin typeface="Cambria Math" panose="02040503050406030204" pitchFamily="18" charset="0"/>
                          </a:rPr>
                          <m:t>−3</m:t>
                        </m:r>
                      </m:num>
                      <m:den>
                        <m:sSup>
                          <m:sSupPr>
                            <m:ctrlPr>
                              <a:rPr lang="vi-VN" sz="2800" i="1" dirty="0">
                                <a:solidFill>
                                  <a:srgbClr val="000000"/>
                                </a:solidFill>
                                <a:latin typeface="Cambria Math"/>
                              </a:rPr>
                            </m:ctrlPr>
                          </m:sSupPr>
                          <m:e>
                            <m:d>
                              <m:dPr>
                                <m:ctrlPr>
                                  <a:rPr lang="vi-VN" sz="2800" i="1" dirty="0">
                                    <a:solidFill>
                                      <a:srgbClr val="000000"/>
                                    </a:solidFill>
                                    <a:latin typeface="Cambria Math"/>
                                  </a:rPr>
                                </m:ctrlPr>
                              </m:dPr>
                              <m:e>
                                <m:r>
                                  <m:rPr>
                                    <m:sty m:val="p"/>
                                  </m:rPr>
                                  <a:rPr lang="en-US" sz="2800" dirty="0">
                                    <a:solidFill>
                                      <a:srgbClr val="000000"/>
                                    </a:solidFill>
                                    <a:latin typeface="Cambria Math" panose="02040503050406030204" pitchFamily="18" charset="0"/>
                                  </a:rPr>
                                  <m:t>x</m:t>
                                </m:r>
                                <m:r>
                                  <a:rPr lang="en-US" sz="2800" dirty="0">
                                    <a:solidFill>
                                      <a:srgbClr val="000000"/>
                                    </a:solidFill>
                                    <a:latin typeface="Cambria Math" panose="02040503050406030204" pitchFamily="18" charset="0"/>
                                  </a:rPr>
                                  <m:t>−1</m:t>
                                </m:r>
                              </m:e>
                            </m:d>
                          </m:e>
                          <m:sup>
                            <m:r>
                              <a:rPr lang="vi-VN" sz="2800" dirty="0">
                                <a:solidFill>
                                  <a:srgbClr val="000000"/>
                                </a:solidFill>
                                <a:latin typeface="Cambria Math" panose="02040503050406030204" pitchFamily="18" charset="0"/>
                              </a:rPr>
                              <m:t>2</m:t>
                            </m:r>
                          </m:sup>
                        </m:sSup>
                      </m:den>
                    </m:f>
                  </m:oMath>
                </a14:m>
                <a:r>
                  <a:rPr lang="en-US" sz="2800" dirty="0" smtClean="0">
                    <a:latin typeface="Times New Roman" panose="02020603050405020304" pitchFamily="18" charset="0"/>
                    <a:cs typeface="Times New Roman" panose="02020603050405020304" pitchFamily="18" charset="0"/>
                  </a:rPr>
                  <a:t>    Vì </a:t>
                </a:r>
                <a14:m>
                  <m:oMath xmlns:m="http://schemas.openxmlformats.org/officeDocument/2006/math">
                    <m:sSub>
                      <m:sSubPr>
                        <m:ctrlPr>
                          <a:rPr lang="en-US" sz="2800" i="1">
                            <a:latin typeface="Cambria Math"/>
                          </a:rPr>
                        </m:ctrlPr>
                      </m:sSubPr>
                      <m:e>
                        <m:r>
                          <a:rPr lang="en-US" sz="2800" i="1">
                            <a:latin typeface="Cambria Math" panose="02040503050406030204" pitchFamily="18" charset="0"/>
                          </a:rPr>
                          <m:t>𝑥</m:t>
                        </m:r>
                      </m:e>
                      <m:sub>
                        <m:r>
                          <a:rPr lang="en-US" sz="2800">
                            <a:latin typeface="Cambria Math" panose="02040503050406030204" pitchFamily="18" charset="0"/>
                          </a:rPr>
                          <m:t>0</m:t>
                        </m:r>
                      </m:sub>
                    </m:sSub>
                    <m:r>
                      <a:rPr lang="en-US" sz="2800">
                        <a:latin typeface="Cambria Math" panose="02040503050406030204" pitchFamily="18" charset="0"/>
                      </a:rPr>
                      <m:t>=0</m:t>
                    </m:r>
                    <m:r>
                      <a:rPr lang="en-US" sz="2800" i="1">
                        <a:latin typeface="Cambria Math" panose="02040503050406030204" pitchFamily="18" charset="0"/>
                        <a:sym typeface="Symbol" panose="05050102010706020507" pitchFamily="18" charset="2"/>
                      </a:rPr>
                      <m:t></m:t>
                    </m:r>
                    <m:sSub>
                      <m:sSubPr>
                        <m:ctrlPr>
                          <a:rPr lang="en-US" sz="2800" i="1">
                            <a:latin typeface="Cambria Math"/>
                          </a:rPr>
                        </m:ctrlPr>
                      </m:sSubPr>
                      <m:e>
                        <m:r>
                          <a:rPr lang="en-US" sz="2800" i="1">
                            <a:latin typeface="Cambria Math" panose="02040503050406030204" pitchFamily="18" charset="0"/>
                          </a:rPr>
                          <m:t>𝑦</m:t>
                        </m:r>
                      </m:e>
                      <m:sub>
                        <m:r>
                          <a:rPr lang="en-US" sz="2800">
                            <a:latin typeface="Cambria Math" panose="02040503050406030204" pitchFamily="18" charset="0"/>
                          </a:rPr>
                          <m:t>0</m:t>
                        </m:r>
                      </m:sub>
                    </m:sSub>
                    <m:r>
                      <a:rPr lang="en-US" sz="2800">
                        <a:latin typeface="Cambria Math" panose="02040503050406030204" pitchFamily="18" charset="0"/>
                      </a:rPr>
                      <m:t>=−</m:t>
                    </m:r>
                    <m:r>
                      <m:rPr>
                        <m:sty m:val="p"/>
                      </m:rPr>
                      <a:rPr lang="en-US" sz="2800">
                        <a:latin typeface="Cambria Math" panose="02040503050406030204" pitchFamily="18" charset="0"/>
                      </a:rPr>
                      <m:t>m</m:t>
                    </m:r>
                    <m:r>
                      <a:rPr lang="en-US" sz="2800">
                        <a:latin typeface="Cambria Math" panose="02040503050406030204" pitchFamily="18" charset="0"/>
                      </a:rPr>
                      <m:t>−1,</m:t>
                    </m:r>
                  </m:oMath>
                </a14:m>
                <a:r>
                  <a:rPr lang="vi-VN" sz="2800"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vi-VN" sz="2800" i="1" dirty="0">
                            <a:solidFill>
                              <a:srgbClr val="000000"/>
                            </a:solidFill>
                            <a:latin typeface="Cambria Math"/>
                          </a:rPr>
                        </m:ctrlPr>
                      </m:sSupPr>
                      <m:e>
                        <m:r>
                          <a:rPr lang="vi-VN" sz="2800" dirty="0">
                            <a:solidFill>
                              <a:srgbClr val="000000"/>
                            </a:solidFill>
                            <a:latin typeface="Cambria Math" panose="02040503050406030204" pitchFamily="18" charset="0"/>
                          </a:rPr>
                          <m:t>𝑦</m:t>
                        </m:r>
                      </m:e>
                      <m:sup>
                        <m:r>
                          <a:rPr lang="vi-VN" sz="2800" dirty="0">
                            <a:solidFill>
                              <a:srgbClr val="000000"/>
                            </a:solidFill>
                            <a:latin typeface="Cambria Math" panose="02040503050406030204" pitchFamily="18" charset="0"/>
                          </a:rPr>
                          <m:t>′</m:t>
                        </m:r>
                      </m:sup>
                    </m:sSup>
                    <m:r>
                      <a:rPr lang="en-US" sz="2800" i="1" dirty="0">
                        <a:solidFill>
                          <a:srgbClr val="000000"/>
                        </a:solidFill>
                        <a:latin typeface="Cambria Math" panose="02040503050406030204" pitchFamily="18" charset="0"/>
                      </a:rPr>
                      <m:t>=−</m:t>
                    </m:r>
                    <m:r>
                      <a:rPr lang="en-US" sz="2800" i="1" dirty="0">
                        <a:solidFill>
                          <a:srgbClr val="000000"/>
                        </a:solidFill>
                        <a:latin typeface="Cambria Math" panose="02040503050406030204" pitchFamily="18" charset="0"/>
                      </a:rPr>
                      <m:t>𝑚</m:t>
                    </m:r>
                    <m:r>
                      <a:rPr lang="en-US" sz="2800" i="1" dirty="0">
                        <a:solidFill>
                          <a:srgbClr val="000000"/>
                        </a:solidFill>
                        <a:latin typeface="Cambria Math" panose="02040503050406030204" pitchFamily="18" charset="0"/>
                      </a:rPr>
                      <m:t>−3</m:t>
                    </m:r>
                  </m:oMath>
                </a14:m>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d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800" i="1">
                            <a:latin typeface="Cambria Math"/>
                          </a:rPr>
                        </m:ctrlPr>
                      </m:dPr>
                      <m:e>
                        <m:r>
                          <a:rPr lang="en-US" sz="2800" i="1">
                            <a:latin typeface="Cambria Math" panose="02040503050406030204" pitchFamily="18" charset="0"/>
                          </a:rPr>
                          <m:t>𝐶𝑚</m:t>
                        </m:r>
                      </m:e>
                    </m:d>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a:latin typeface="Cambria Math"/>
                          </a:rPr>
                        </m:ctrlPr>
                      </m:sSubPr>
                      <m:e>
                        <m:r>
                          <a:rPr lang="en-US" sz="2800" i="1">
                            <a:latin typeface="Cambria Math" panose="02040503050406030204" pitchFamily="18" charset="0"/>
                          </a:rPr>
                          <m:t>𝑥</m:t>
                        </m:r>
                      </m:e>
                      <m:sub>
                        <m:r>
                          <a:rPr lang="en-US" sz="2800">
                            <a:latin typeface="Cambria Math" panose="02040503050406030204" pitchFamily="18" charset="0"/>
                          </a:rPr>
                          <m:t>0</m:t>
                        </m:r>
                      </m:sub>
                    </m:sSub>
                    <m:r>
                      <a:rPr lang="en-US" sz="2800">
                        <a:latin typeface="Cambria Math" panose="02040503050406030204" pitchFamily="18" charset="0"/>
                      </a:rPr>
                      <m:t>=0</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a:t>
                </a:r>
                <a14:m>
                  <m:oMath xmlns:m="http://schemas.openxmlformats.org/officeDocument/2006/math">
                    <m:r>
                      <a:rPr lang="en-US" sz="2800">
                        <a:latin typeface="Cambria Math" panose="02040503050406030204" pitchFamily="18" charset="0"/>
                      </a:rPr>
                      <m:t> </m:t>
                    </m:r>
                  </m:oMath>
                </a14:m>
                <a:endParaRPr lang="en-US" sz="28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m:rPr>
                          <m:sty m:val="p"/>
                        </m:rPr>
                        <a:rPr lang="en-US" sz="2800">
                          <a:latin typeface="Cambria Math" panose="02040503050406030204" pitchFamily="18" charset="0"/>
                        </a:rPr>
                        <m:t>y</m:t>
                      </m:r>
                      <m:r>
                        <a:rPr lang="en-US" sz="2800">
                          <a:latin typeface="Cambria Math" panose="02040503050406030204" pitchFamily="18" charset="0"/>
                        </a:rPr>
                        <m:t>=</m:t>
                      </m:r>
                      <m:d>
                        <m:dPr>
                          <m:ctrlPr>
                            <a:rPr lang="en-US" sz="2800" i="1">
                              <a:latin typeface="Cambria Math"/>
                            </a:rPr>
                          </m:ctrlPr>
                        </m:dPr>
                        <m:e>
                          <m:r>
                            <a:rPr lang="en-US" sz="2800">
                              <a:latin typeface="Cambria Math" panose="02040503050406030204" pitchFamily="18" charset="0"/>
                            </a:rPr>
                            <m:t>−</m:t>
                          </m:r>
                          <m:r>
                            <m:rPr>
                              <m:sty m:val="p"/>
                            </m:rPr>
                            <a:rPr lang="en-US" sz="2800">
                              <a:latin typeface="Cambria Math" panose="02040503050406030204" pitchFamily="18" charset="0"/>
                            </a:rPr>
                            <m:t>m</m:t>
                          </m:r>
                          <m:r>
                            <a:rPr lang="en-US" sz="2800">
                              <a:latin typeface="Cambria Math" panose="02040503050406030204" pitchFamily="18" charset="0"/>
                            </a:rPr>
                            <m:t>−3</m:t>
                          </m:r>
                        </m:e>
                      </m:d>
                      <m:r>
                        <m:rPr>
                          <m:sty m:val="p"/>
                        </m:rPr>
                        <a:rPr lang="en-US" sz="2800">
                          <a:latin typeface="Cambria Math" panose="02040503050406030204" pitchFamily="18" charset="0"/>
                        </a:rPr>
                        <m:t>x</m:t>
                      </m:r>
                      <m:r>
                        <a:rPr lang="en-US" sz="2800">
                          <a:latin typeface="Cambria Math" panose="02040503050406030204" pitchFamily="18" charset="0"/>
                        </a:rPr>
                        <m:t>−</m:t>
                      </m:r>
                      <m:r>
                        <m:rPr>
                          <m:sty m:val="p"/>
                        </m:rPr>
                        <a:rPr lang="en-US" sz="2800">
                          <a:latin typeface="Cambria Math" panose="02040503050406030204" pitchFamily="18" charset="0"/>
                        </a:rPr>
                        <m:t>m</m:t>
                      </m:r>
                      <m:r>
                        <a:rPr lang="en-US" sz="2800">
                          <a:latin typeface="Cambria Math" panose="02040503050406030204" pitchFamily="18" charset="0"/>
                        </a:rPr>
                        <m:t>−1</m:t>
                      </m:r>
                    </m:oMath>
                  </m:oMathPara>
                </a14:m>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qua </a:t>
                </a:r>
                <a14:m>
                  <m:oMath xmlns:m="http://schemas.openxmlformats.org/officeDocument/2006/math">
                    <m:r>
                      <a:rPr lang="en-US" sz="2800" i="1">
                        <a:latin typeface="Cambria Math" panose="02040503050406030204" pitchFamily="18" charset="0"/>
                      </a:rPr>
                      <m:t>𝑀</m:t>
                    </m:r>
                    <m:d>
                      <m:dPr>
                        <m:ctrlPr>
                          <a:rPr lang="en-US" sz="2800" i="1">
                            <a:latin typeface="Cambria Math"/>
                          </a:rPr>
                        </m:ctrlPr>
                      </m:dPr>
                      <m:e>
                        <m:r>
                          <a:rPr lang="en-US" sz="2800">
                            <a:latin typeface="Cambria Math" panose="02040503050406030204" pitchFamily="18" charset="0"/>
                          </a:rPr>
                          <m:t>4,3</m:t>
                        </m:r>
                      </m:e>
                    </m:d>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a:latin typeface="Cambria Math" panose="02040503050406030204" pitchFamily="18" charset="0"/>
                      </a:rPr>
                      <m:t>3=</m:t>
                    </m:r>
                    <m:d>
                      <m:dPr>
                        <m:ctrlPr>
                          <a:rPr lang="en-US" sz="2800" i="1">
                            <a:latin typeface="Cambria Math"/>
                          </a:rPr>
                        </m:ctrlPr>
                      </m:dPr>
                      <m:e>
                        <m:r>
                          <a:rPr lang="en-US" sz="2800" i="1">
                            <a:latin typeface="Cambria Math" panose="02040503050406030204" pitchFamily="18" charset="0"/>
                          </a:rPr>
                          <m:t>−</m:t>
                        </m:r>
                        <m:r>
                          <a:rPr lang="en-US" sz="2800" i="1">
                            <a:latin typeface="Cambria Math" panose="02040503050406030204" pitchFamily="18" charset="0"/>
                          </a:rPr>
                          <m:t>𝑚</m:t>
                        </m:r>
                        <m:r>
                          <a:rPr lang="en-US" sz="2800" i="1">
                            <a:latin typeface="Cambria Math" panose="02040503050406030204" pitchFamily="18" charset="0"/>
                          </a:rPr>
                          <m:t>−3</m:t>
                        </m:r>
                      </m:e>
                    </m:d>
                    <m:r>
                      <a:rPr lang="en-US" sz="2800">
                        <a:latin typeface="Cambria Math" panose="02040503050406030204" pitchFamily="18" charset="0"/>
                      </a:rPr>
                      <m:t>.4−</m:t>
                    </m:r>
                    <m:r>
                      <m:rPr>
                        <m:sty m:val="p"/>
                      </m:rPr>
                      <a:rPr lang="en-US" sz="2800">
                        <a:latin typeface="Cambria Math" panose="02040503050406030204" pitchFamily="18" charset="0"/>
                      </a:rPr>
                      <m:t>m</m:t>
                    </m:r>
                    <m:r>
                      <a:rPr lang="en-US" sz="2800">
                        <a:latin typeface="Cambria Math" panose="02040503050406030204" pitchFamily="18" charset="0"/>
                      </a:rPr>
                      <m:t>−1⇔</m:t>
                    </m:r>
                    <m:r>
                      <a:rPr lang="en-US" sz="2800" i="1">
                        <a:latin typeface="Cambria Math" panose="02040503050406030204" pitchFamily="18" charset="0"/>
                      </a:rPr>
                      <m:t>𝑚</m:t>
                    </m:r>
                    <m:r>
                      <a:rPr lang="en-US" sz="2800">
                        <a:latin typeface="Cambria Math" panose="02040503050406030204" pitchFamily="18" charset="0"/>
                      </a:rPr>
                      <m:t>=−</m:t>
                    </m:r>
                    <m:f>
                      <m:fPr>
                        <m:ctrlPr>
                          <a:rPr lang="en-US" sz="2800" i="1">
                            <a:latin typeface="Cambria Math"/>
                          </a:rPr>
                        </m:ctrlPr>
                      </m:fPr>
                      <m:num>
                        <m:r>
                          <a:rPr lang="en-US" sz="2800" i="1">
                            <a:latin typeface="Cambria Math" panose="02040503050406030204" pitchFamily="18" charset="0"/>
                          </a:rPr>
                          <m:t>16</m:t>
                        </m:r>
                      </m:num>
                      <m:den>
                        <m:r>
                          <a:rPr lang="en-US" sz="2800">
                            <a:latin typeface="Cambria Math" panose="02040503050406030204" pitchFamily="18" charset="0"/>
                          </a:rPr>
                          <m:t>5</m:t>
                        </m:r>
                      </m:den>
                    </m:f>
                  </m:oMath>
                </a14:m>
                <a:r>
                  <a:rPr lang="en-US" sz="2800" dirty="0">
                    <a:latin typeface="Times New Roman" panose="02020603050405020304" pitchFamily="18" charset="0"/>
                    <a:cs typeface="Times New Roman" panose="02020603050405020304" pitchFamily="18" charset="0"/>
                  </a:rPr>
                  <a:t> </a:t>
                </a:r>
              </a:p>
            </p:txBody>
          </p:sp>
        </mc:Choice>
        <mc:Fallback xmlns="">
          <p:sp>
            <p:nvSpPr>
              <p:cNvPr id="50" name="Rectangle 49"/>
              <p:cNvSpPr>
                <a:spLocks noRot="1" noChangeAspect="1" noMove="1" noResize="1" noEditPoints="1" noAdjustHandles="1" noChangeArrowheads="1" noChangeShapeType="1" noTextEdit="1"/>
              </p:cNvSpPr>
              <p:nvPr/>
            </p:nvSpPr>
            <p:spPr>
              <a:xfrm>
                <a:off x="263787" y="4304423"/>
                <a:ext cx="11824149" cy="2175907"/>
              </a:xfrm>
              <a:prstGeom prst="rect">
                <a:avLst/>
              </a:prstGeom>
              <a:blipFill rotWithShape="1">
                <a:blip r:embed="rId9"/>
                <a:stretch>
                  <a:fillRect l="-1443" b="-3361"/>
                </a:stretch>
              </a:blipFill>
            </p:spPr>
            <p:txBody>
              <a:bodyPr/>
              <a:lstStyle/>
              <a:p>
                <a:r>
                  <a:rPr lang="en-US">
                    <a:noFill/>
                  </a:rPr>
                  <a:t> </a:t>
                </a:r>
              </a:p>
            </p:txBody>
          </p:sp>
        </mc:Fallback>
      </mc:AlternateContent>
    </p:spTree>
    <p:extLst>
      <p:ext uri="{BB962C8B-B14F-4D97-AF65-F5344CB8AC3E}">
        <p14:creationId xmlns:p14="http://schemas.microsoft.com/office/powerpoint/2010/main" val="209253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500"/>
                                        <p:tgtEl>
                                          <p:spTgt spid="46"/>
                                        </p:tgtEl>
                                      </p:cBhvr>
                                    </p:animEffect>
                                  </p:childTnLst>
                                </p:cTn>
                              </p:par>
                              <p:par>
                                <p:cTn id="11" presetID="22" presetClass="entr" presetSubtype="8"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par>
                                <p:cTn id="14" presetID="22" presetClass="entr" presetSubtype="8"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left)">
                                      <p:cBhvr>
                                        <p:cTn id="16" dur="500"/>
                                        <p:tgtEl>
                                          <p:spTgt spid="6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left)">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left)">
                                      <p:cBhvr>
                                        <p:cTn id="31" dur="500"/>
                                        <p:tgtEl>
                                          <p:spTgt spid="5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left)">
                                      <p:cBhvr>
                                        <p:cTn id="36" dur="500"/>
                                        <p:tgtEl>
                                          <p:spTgt spid="4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2" grpId="0" animBg="1"/>
      <p:bldP spid="4"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47057" y="2653529"/>
            <a:ext cx="11834900" cy="4052071"/>
            <a:chOff x="184495" y="3636268"/>
            <a:chExt cx="11834900" cy="4481565"/>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 name="Group 5"/>
            <p:cNvGrpSpPr/>
            <p:nvPr/>
          </p:nvGrpSpPr>
          <p:grpSpPr>
            <a:xfrm>
              <a:off x="203200" y="3636268"/>
              <a:ext cx="2342698" cy="612718"/>
              <a:chOff x="1275608" y="6239450"/>
              <a:chExt cx="4592537" cy="1113281"/>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113281"/>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8" y="-36524"/>
            <a:ext cx="12306214" cy="1421306"/>
            <a:chOff x="534987" y="1732932"/>
            <a:chExt cx="24124639" cy="2383784"/>
          </a:xfrm>
        </p:grpSpPr>
        <p:grpSp>
          <p:nvGrpSpPr>
            <p:cNvPr id="21" name="Group 20"/>
            <p:cNvGrpSpPr/>
            <p:nvPr/>
          </p:nvGrpSpPr>
          <p:grpSpPr>
            <a:xfrm>
              <a:off x="534987" y="1869705"/>
              <a:ext cx="23751189" cy="2247011"/>
              <a:chOff x="534987" y="1647866"/>
              <a:chExt cx="23751189" cy="2247011"/>
            </a:xfrm>
          </p:grpSpPr>
          <p:sp>
            <p:nvSpPr>
              <p:cNvPr id="25" name="Rounded Rectangle 24"/>
              <p:cNvSpPr/>
              <p:nvPr/>
            </p:nvSpPr>
            <p:spPr bwMode="auto">
              <a:xfrm>
                <a:off x="1165990" y="1713524"/>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533960" y="1653394"/>
                  <a:ext cx="2278919" cy="92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en-US" sz="3000" dirty="0" smtClean="0">
                      <a:solidFill>
                        <a:schemeClr val="bg1"/>
                      </a:solidFill>
                      <a:latin typeface="Tahoma" pitchFamily="34" charset="0"/>
                      <a:cs typeface="Tahoma" pitchFamily="34" charset="0"/>
                    </a:rPr>
                    <a:t>4</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620149" y="1732932"/>
                  <a:ext cx="24039477" cy="23036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ctr" fontAlgn="base">
                    <a:buClr>
                      <a:srgbClr val="0000FF"/>
                    </a:buClr>
                    <a:tabLst>
                      <a:tab pos="629826" algn="l"/>
                    </a:tabLst>
                  </a:pPr>
                  <a:r>
                    <a:rPr lang="en-US" sz="3600" b="1" dirty="0" smtClean="0">
                      <a:solidFill>
                        <a:srgbClr val="FF0000"/>
                      </a:solidFill>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Cho </a:t>
                  </a:r>
                  <a:r>
                    <a:rPr lang="vi-VN" sz="3200" dirty="0">
                      <a:latin typeface="Times New Roman" panose="02020603050405020304" pitchFamily="18" charset="0"/>
                      <a:cs typeface="Times New Roman" panose="02020603050405020304" pitchFamily="18" charset="0"/>
                    </a:rPr>
                    <a:t>hàm số</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𝑦</m:t>
                      </m:r>
                      <m:r>
                        <a:rPr lang="en-US" sz="3200">
                          <a:latin typeface="Cambria Math" panose="02040503050406030204" pitchFamily="18" charset="0"/>
                        </a:rPr>
                        <m:t>=</m:t>
                      </m:r>
                      <m:f>
                        <m:fPr>
                          <m:ctrlPr>
                            <a:rPr lang="en-US" sz="3200" i="1">
                              <a:latin typeface="Cambria Math"/>
                            </a:rPr>
                          </m:ctrlPr>
                        </m:fPr>
                        <m:num>
                          <m:r>
                            <a:rPr lang="en-US" sz="3200" i="1">
                              <a:latin typeface="Cambria Math" panose="02040503050406030204" pitchFamily="18" charset="0"/>
                            </a:rPr>
                            <m:t>2</m:t>
                          </m:r>
                          <m:r>
                            <a:rPr lang="en-US" sz="3200" i="1">
                              <a:latin typeface="Cambria Math" panose="02040503050406030204" pitchFamily="18" charset="0"/>
                            </a:rPr>
                            <m:t>𝑥</m:t>
                          </m:r>
                          <m:r>
                            <a:rPr lang="en-US" sz="3200" i="1">
                              <a:latin typeface="Cambria Math" panose="02040503050406030204" pitchFamily="18" charset="0"/>
                            </a:rPr>
                            <m:t>+1</m:t>
                          </m:r>
                        </m:num>
                        <m:den>
                          <m:r>
                            <m:rPr>
                              <m:sty m:val="p"/>
                            </m:rPr>
                            <a:rPr lang="en-US" sz="3200">
                              <a:latin typeface="Cambria Math" panose="02040503050406030204" pitchFamily="18" charset="0"/>
                            </a:rPr>
                            <m:t>x</m:t>
                          </m:r>
                          <m:r>
                            <a:rPr lang="en-US" sz="3200">
                              <a:latin typeface="Cambria Math" panose="02040503050406030204" pitchFamily="18" charset="0"/>
                            </a:rPr>
                            <m:t>−1</m:t>
                          </m:r>
                        </m:den>
                      </m:f>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3200" i="1">
                              <a:latin typeface="Cambria Math"/>
                            </a:rPr>
                          </m:ctrlPr>
                        </m:dPr>
                        <m:e>
                          <m:r>
                            <a:rPr lang="en-US" sz="3200" i="1">
                              <a:latin typeface="Cambria Math" panose="02040503050406030204" pitchFamily="18" charset="0"/>
                            </a:rPr>
                            <m:t>𝐶</m:t>
                          </m:r>
                        </m:e>
                      </m:d>
                    </m:oMath>
                  </a14:m>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tuyến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3200" i="1">
                              <a:latin typeface="Cambria Math"/>
                            </a:rPr>
                          </m:ctrlPr>
                        </m:dPr>
                        <m:e>
                          <m:r>
                            <a:rPr lang="en-US" sz="3200" i="1">
                              <a:latin typeface="Cambria Math" panose="02040503050406030204" pitchFamily="18" charset="0"/>
                            </a:rPr>
                            <m:t>𝐶</m:t>
                          </m:r>
                        </m:e>
                      </m:d>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𝑀</m:t>
                      </m:r>
                      <m:d>
                        <m:dPr>
                          <m:ctrlPr>
                            <a:rPr lang="en-US" sz="3200" i="1">
                              <a:latin typeface="Cambria Math"/>
                            </a:rPr>
                          </m:ctrlPr>
                        </m:dPr>
                        <m:e>
                          <m:r>
                            <a:rPr lang="en-US" sz="3200">
                              <a:latin typeface="Cambria Math" panose="02040503050406030204" pitchFamily="18" charset="0"/>
                            </a:rPr>
                            <m:t>2,</m:t>
                          </m:r>
                          <m:r>
                            <a:rPr lang="en-US" sz="3200" i="1">
                              <a:latin typeface="Cambria Math" panose="02040503050406030204" pitchFamily="18" charset="0"/>
                            </a:rPr>
                            <m:t>5 </m:t>
                          </m:r>
                        </m:e>
                      </m:d>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tiệm</a:t>
                  </a:r>
                  <a:r>
                    <a:rPr lang="en-US" sz="3200" dirty="0">
                      <a:latin typeface="Times New Roman" panose="02020603050405020304" pitchFamily="18" charset="0"/>
                      <a:cs typeface="Times New Roman" panose="02020603050405020304" pitchFamily="18" charset="0"/>
                    </a:rPr>
                    <a:t> </a:t>
                  </a:r>
                  <a:r>
                    <a:rPr lang="pt-BR" sz="3200" dirty="0">
                      <a:latin typeface="Times New Roman" panose="02020603050405020304" pitchFamily="18" charset="0"/>
                      <a:cs typeface="Times New Roman" panose="02020603050405020304" pitchFamily="18" charset="0"/>
                    </a:rPr>
                    <a:t>cận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a:latin typeface="Cambria Math" panose="02040503050406030204" pitchFamily="18" charset="0"/>
                        </a:rPr>
                        <m:t> </m:t>
                      </m:r>
                      <m:r>
                        <m:rPr>
                          <m:sty m:val="p"/>
                        </m:rPr>
                        <a:rPr lang="en-US" sz="3200">
                          <a:latin typeface="Cambria Math" panose="02040503050406030204" pitchFamily="18" charset="0"/>
                        </a:rPr>
                        <m:t>E</m:t>
                      </m:r>
                      <m:r>
                        <a:rPr lang="en-US" sz="3200">
                          <a:latin typeface="Cambria Math" panose="02040503050406030204" pitchFamily="18" charset="0"/>
                        </a:rPr>
                        <m:t> </m:t>
                      </m:r>
                      <m:r>
                        <m:rPr>
                          <m:sty m:val="p"/>
                        </m:rPr>
                        <a:rPr lang="en-US" sz="3200">
                          <a:latin typeface="Cambria Math" panose="02040503050406030204" pitchFamily="18" charset="0"/>
                        </a:rPr>
                        <m:t>v</m:t>
                      </m:r>
                      <m:r>
                        <a:rPr lang="en-US" sz="3200">
                          <a:latin typeface="Cambria Math" panose="02040503050406030204" pitchFamily="18" charset="0"/>
                        </a:rPr>
                        <m:t>à</m:t>
                      </m:r>
                      <m:r>
                        <a:rPr lang="en-US" sz="3200" i="1">
                          <a:latin typeface="Cambria Math" panose="02040503050406030204" pitchFamily="18" charset="0"/>
                        </a:rPr>
                        <m:t> </m:t>
                      </m:r>
                      <m:r>
                        <a:rPr lang="en-US" sz="3200" i="1">
                          <a:latin typeface="Cambria Math" panose="02040503050406030204" pitchFamily="18" charset="0"/>
                        </a:rPr>
                        <m:t>𝐹</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3200">
                          <a:latin typeface="Cambria Math" panose="02040503050406030204" pitchFamily="18" charset="0"/>
                        </a:rPr>
                        <m:t>E</m:t>
                      </m:r>
                      <m:r>
                        <a:rPr lang="en-US" sz="3200" i="1">
                          <a:latin typeface="Cambria Math" panose="02040503050406030204" pitchFamily="18" charset="0"/>
                        </a:rPr>
                        <m:t>𝐹</m:t>
                      </m:r>
                    </m:oMath>
                  </a14:m>
                  <a:endParaRPr lang="en-US" sz="3000" dirty="0">
                    <a:latin typeface="+mj-lt"/>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620149" y="1732932"/>
                  <a:ext cx="24039477" cy="2303652"/>
                </a:xfrm>
                <a:prstGeom prst="rect">
                  <a:avLst/>
                </a:prstGeom>
                <a:blipFill rotWithShape="1">
                  <a:blip r:embed="rId3"/>
                  <a:stretch>
                    <a:fillRect b="-977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247182" y="1501340"/>
            <a:ext cx="11838141" cy="914405"/>
            <a:chOff x="247181" y="1501340"/>
            <a:chExt cx="11838141" cy="914405"/>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4" name="TextBox 53"/>
                  <p:cNvSpPr txBox="1"/>
                  <p:nvPr/>
                </p:nvSpPr>
                <p:spPr>
                  <a:xfrm>
                    <a:off x="6108332" y="1732392"/>
                    <a:ext cx="2280848" cy="565627"/>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ad>
                            <m:radPr>
                              <m:degHide m:val="on"/>
                              <m:ctrlPr>
                                <a:rPr lang="en-US" sz="3000" i="1">
                                  <a:latin typeface="Cambria Math"/>
                                </a:rPr>
                              </m:ctrlPr>
                            </m:radPr>
                            <m:deg/>
                            <m:e>
                              <m:r>
                                <a:rPr lang="en-US" sz="3000">
                                  <a:latin typeface="Cambria Math"/>
                                </a:rPr>
                                <m:t>10</m:t>
                              </m:r>
                            </m:e>
                          </m:rad>
                          <m:r>
                            <m:rPr>
                              <m:nor/>
                            </m:rPr>
                            <a:rPr lang="vi-VN" sz="3000" i="0"/>
                            <m:t>.</m:t>
                          </m:r>
                        </m:oMath>
                      </m:oMathPara>
                    </a14:m>
                    <a:endParaRPr lang="en-US" sz="3000" i="0" dirty="0"/>
                  </a:p>
                </p:txBody>
              </p:sp>
            </mc:Choice>
            <mc:Fallback xmlns="">
              <p:sp>
                <p:nvSpPr>
                  <p:cNvPr id="54" name="TextBox 53"/>
                  <p:cNvSpPr txBox="1">
                    <a:spLocks noRot="1" noChangeAspect="1" noMove="1" noResize="1" noEditPoints="1" noAdjustHandles="1" noChangeArrowheads="1" noChangeShapeType="1" noTextEdit="1"/>
                  </p:cNvSpPr>
                  <p:nvPr/>
                </p:nvSpPr>
                <p:spPr>
                  <a:xfrm>
                    <a:off x="6108332" y="1732392"/>
                    <a:ext cx="2280848" cy="565627"/>
                  </a:xfrm>
                  <a:prstGeom prst="rect">
                    <a:avLst/>
                  </a:prstGeom>
                  <a:blipFill rotWithShape="1">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8" name="TextBox 57"/>
                  <p:cNvSpPr txBox="1"/>
                  <p:nvPr/>
                </p:nvSpPr>
                <p:spPr>
                  <a:xfrm>
                    <a:off x="5978841" y="1767772"/>
                    <a:ext cx="2280848" cy="565627"/>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3000" i="0" smtClean="0">
                              <a:latin typeface="Cambria Math" panose="02040503050406030204" pitchFamily="18" charset="0"/>
                            </a:rPr>
                            <m:t>2</m:t>
                          </m:r>
                          <m:rad>
                            <m:radPr>
                              <m:degHide m:val="on"/>
                              <m:ctrlPr>
                                <a:rPr lang="en-US" sz="3000" i="1">
                                  <a:latin typeface="Cambria Math"/>
                                </a:rPr>
                              </m:ctrlPr>
                            </m:radPr>
                            <m:deg/>
                            <m:e>
                              <m:r>
                                <a:rPr lang="en-US" sz="3000" b="0" i="1" smtClean="0">
                                  <a:latin typeface="Cambria Math"/>
                                </a:rPr>
                                <m:t>10</m:t>
                              </m:r>
                            </m:e>
                          </m:rad>
                          <m:r>
                            <m:rPr>
                              <m:nor/>
                            </m:rPr>
                            <a:rPr lang="vi-VN" sz="3000" i="0">
                              <a:latin typeface="+mj-lt"/>
                            </a:rPr>
                            <m:t>.</m:t>
                          </m:r>
                        </m:oMath>
                      </m:oMathPara>
                    </a14:m>
                    <a:endParaRPr lang="en-US" sz="3000" i="0" dirty="0">
                      <a:latin typeface="+mj-lt"/>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5978841" y="1767772"/>
                    <a:ext cx="2280848" cy="565627"/>
                  </a:xfrm>
                  <a:prstGeom prst="rect">
                    <a:avLst/>
                  </a:prstGeom>
                  <a:blipFill rotWithShape="1">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48" name="TextBox 47"/>
                  <p:cNvSpPr txBox="1"/>
                  <p:nvPr/>
                </p:nvSpPr>
                <p:spPr>
                  <a:xfrm>
                    <a:off x="6123623" y="1753409"/>
                    <a:ext cx="2280848" cy="565626"/>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ad>
                            <m:radPr>
                              <m:degHide m:val="on"/>
                              <m:ctrlPr>
                                <a:rPr lang="en-US" sz="3000" i="1">
                                  <a:latin typeface="Cambria Math"/>
                                </a:rPr>
                              </m:ctrlPr>
                            </m:radPr>
                            <m:deg/>
                            <m:e>
                              <m:r>
                                <a:rPr lang="en-US" sz="3000">
                                  <a:latin typeface="Cambria Math"/>
                                </a:rPr>
                                <m:t>1</m:t>
                              </m:r>
                              <m:r>
                                <a:rPr lang="en-US" sz="3000" b="0" i="1" smtClean="0">
                                  <a:latin typeface="Cambria Math"/>
                                </a:rPr>
                                <m:t>3</m:t>
                              </m:r>
                            </m:e>
                          </m:rad>
                          <m:r>
                            <m:rPr>
                              <m:nor/>
                            </m:rPr>
                            <a:rPr lang="vi-VN" sz="3000" i="0"/>
                            <m:t>.</m:t>
                          </m:r>
                        </m:oMath>
                      </m:oMathPara>
                    </a14:m>
                    <a:endParaRPr lang="en-US" sz="3000" i="0" dirty="0"/>
                  </a:p>
                </p:txBody>
              </p:sp>
            </mc:Choice>
            <mc:Fallback xmlns="">
              <p:sp>
                <p:nvSpPr>
                  <p:cNvPr id="48" name="TextBox 47"/>
                  <p:cNvSpPr txBox="1">
                    <a:spLocks noRot="1" noChangeAspect="1" noMove="1" noResize="1" noEditPoints="1" noAdjustHandles="1" noChangeArrowheads="1" noChangeShapeType="1" noTextEdit="1"/>
                  </p:cNvSpPr>
                  <p:nvPr/>
                </p:nvSpPr>
                <p:spPr>
                  <a:xfrm>
                    <a:off x="6123623" y="1753409"/>
                    <a:ext cx="2280848" cy="565626"/>
                  </a:xfrm>
                  <a:prstGeom prst="rect">
                    <a:avLst/>
                  </a:prstGeom>
                  <a:blipFill rotWithShape="1">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1" y="1501345"/>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2" name="TextBox 61"/>
                  <p:cNvSpPr txBox="1"/>
                  <p:nvPr/>
                </p:nvSpPr>
                <p:spPr>
                  <a:xfrm>
                    <a:off x="6123623" y="1788837"/>
                    <a:ext cx="2493487" cy="565627"/>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2</m:t>
                          </m:r>
                          <m:rad>
                            <m:radPr>
                              <m:degHide m:val="on"/>
                              <m:ctrlPr>
                                <a:rPr lang="en-US" sz="3000" i="1" smtClean="0">
                                  <a:latin typeface="Cambria Math"/>
                                </a:rPr>
                              </m:ctrlPr>
                            </m:radPr>
                            <m:deg/>
                            <m:e>
                              <m:r>
                                <a:rPr lang="en-US" sz="3000" b="0" i="1" smtClean="0">
                                  <a:latin typeface="Cambria Math"/>
                                </a:rPr>
                                <m:t>13</m:t>
                              </m:r>
                            </m:e>
                          </m:rad>
                          <m:r>
                            <m:rPr>
                              <m:nor/>
                            </m:rPr>
                            <a:rPr lang="vi-VN" sz="3000">
                              <a:latin typeface="+mj-lt"/>
                            </a:rPr>
                            <m:t>.</m:t>
                          </m:r>
                        </m:oMath>
                      </m:oMathPara>
                    </a14:m>
                    <a:endParaRPr lang="en-US" sz="3000" dirty="0">
                      <a:latin typeface="+mj-lt"/>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6123623" y="1788837"/>
                    <a:ext cx="2493487" cy="565627"/>
                  </a:xfrm>
                  <a:prstGeom prst="rect">
                    <a:avLst/>
                  </a:prstGeom>
                  <a:blipFill rotWithShape="1">
                    <a:blip r:embed="rId7"/>
                    <a:stretch>
                      <a:fillRect/>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xmlns="" id="{630AFE6F-2C89-4580-A348-1344D231C007}"/>
                  </a:ext>
                </a:extLst>
              </p:cNvPr>
              <p:cNvSpPr/>
              <p:nvPr/>
            </p:nvSpPr>
            <p:spPr>
              <a:xfrm>
                <a:off x="147056" y="2809715"/>
                <a:ext cx="11826579" cy="3809302"/>
              </a:xfrm>
              <a:prstGeom prst="rect">
                <a:avLst/>
              </a:prstGeom>
            </p:spPr>
            <p:txBody>
              <a:bodyPr wrap="square" lIns="45711" tIns="22855" rIns="45711" bIns="22855">
                <a:spAutoFit/>
              </a:bodyPr>
              <a:lstStyle/>
              <a:p>
                <a:pPr lvl="0"/>
                <a:r>
                  <a:rPr lang="en-US" b="1" dirty="0" smtClean="0">
                    <a:solidFill>
                      <a:srgbClr val="002060"/>
                    </a:solidFill>
                    <a:latin typeface="Times New Roman" panose="02020603050405020304" pitchFamily="18" charset="0"/>
                    <a:cs typeface="Times New Roman" panose="02020603050405020304" pitchFamily="18" charset="0"/>
                    <a:sym typeface="Symbol"/>
                  </a:rPr>
                  <a:t>      			 </a:t>
                </a:r>
                <a:r>
                  <a:rPr lang="en-US" sz="2800" dirty="0" err="1" smtClean="0">
                    <a:latin typeface="Times New Roman" panose="02020603050405020304" pitchFamily="18" charset="0"/>
                    <a:cs typeface="Times New Roman" panose="02020603050405020304" pitchFamily="18" charset="0"/>
                  </a:rPr>
                  <a:t>Tiệm</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800">
                        <a:solidFill>
                          <a:srgbClr val="000000"/>
                        </a:solidFill>
                        <a:latin typeface="Cambria Math" panose="02040503050406030204" pitchFamily="18" charset="0"/>
                      </a:rPr>
                      <m:t>x</m:t>
                    </m:r>
                    <m:r>
                      <a:rPr lang="vi-VN" sz="2800" i="1">
                        <a:solidFill>
                          <a:srgbClr val="000000"/>
                        </a:solidFill>
                        <a:latin typeface="Cambria Math" panose="02040503050406030204" pitchFamily="18" charset="0"/>
                      </a:rPr>
                      <m:t>=1</m:t>
                    </m:r>
                  </m:oMath>
                </a14:m>
                <a:r>
                  <a:rPr lang="vi-VN" sz="2800" dirty="0">
                    <a:solidFill>
                      <a:srgbClr val="000000"/>
                    </a:solidFill>
                    <a:latin typeface="Times New Roman" panose="02020603050405020304" pitchFamily="18" charset="0"/>
                    <a:cs typeface="Times New Roman" panose="02020603050405020304" pitchFamily="18" charset="0"/>
                  </a:rPr>
                  <a:t> </a:t>
                </a:r>
                <a:endParaRPr lang="en-US" sz="2800" dirty="0">
                  <a:solidFill>
                    <a:srgbClr val="000000"/>
                  </a:solidFill>
                  <a:latin typeface="Times New Roman" panose="02020603050405020304" pitchFamily="18" charset="0"/>
                  <a:cs typeface="Times New Roman" panose="02020603050405020304" pitchFamily="18" charset="0"/>
                </a:endParaRPr>
              </a:p>
              <a:p>
                <a:pPr lvl="0"/>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là</a:t>
                </a:r>
                <a14:m>
                  <m:oMath xmlns:m="http://schemas.openxmlformats.org/officeDocument/2006/math">
                    <m:r>
                      <a:rPr lang="en-US" sz="2800">
                        <a:solidFill>
                          <a:srgbClr val="000000"/>
                        </a:solidFill>
                        <a:latin typeface="Cambria Math" panose="02040503050406030204" pitchFamily="18" charset="0"/>
                      </a:rPr>
                      <m:t>: </m:t>
                    </m:r>
                    <m:r>
                      <a:rPr lang="vi-VN" sz="2800" i="1">
                        <a:solidFill>
                          <a:srgbClr val="000000"/>
                        </a:solidFill>
                        <a:latin typeface="Cambria Math" panose="02040503050406030204" pitchFamily="18" charset="0"/>
                      </a:rPr>
                      <m:t>𝑦</m:t>
                    </m:r>
                    <m:r>
                      <a:rPr lang="vi-VN" sz="2800" i="1">
                        <a:solidFill>
                          <a:srgbClr val="000000"/>
                        </a:solidFill>
                        <a:latin typeface="Cambria Math" panose="02040503050406030204" pitchFamily="18" charset="0"/>
                      </a:rPr>
                      <m:t>=2</m:t>
                    </m:r>
                  </m:oMath>
                </a14:m>
                <a:r>
                  <a:rPr lang="vi-VN" sz="2800" dirty="0">
                    <a:solidFill>
                      <a:srgbClr val="000000"/>
                    </a:solidFill>
                    <a:latin typeface="Times New Roman" panose="02020603050405020304" pitchFamily="18" charset="0"/>
                    <a:cs typeface="Times New Roman" panose="02020603050405020304" pitchFamily="18" charset="0"/>
                  </a:rPr>
                  <a:t> </a:t>
                </a:r>
                <a:endParaRPr lang="en-US" sz="2800" dirty="0">
                  <a:solidFill>
                    <a:srgbClr val="000000"/>
                  </a:solidFill>
                  <a:latin typeface="Times New Roman" panose="02020603050405020304" pitchFamily="18" charset="0"/>
                  <a:cs typeface="Times New Roman" panose="02020603050405020304" pitchFamily="18" charset="0"/>
                </a:endParaRPr>
              </a:p>
              <a:p>
                <a:pPr lvl="0"/>
                <a:r>
                  <a:rPr lang="en-US" sz="2800" dirty="0">
                    <a:solidFill>
                      <a:srgbClr val="000000"/>
                    </a:solidFill>
                    <a:latin typeface="Times New Roman" panose="02020603050405020304" pitchFamily="18" charset="0"/>
                    <a:cs typeface="Times New Roman" panose="02020603050405020304" pitchFamily="18" charset="0"/>
                  </a:rPr>
                  <a:t>     Ta </a:t>
                </a:r>
                <a:r>
                  <a:rPr lang="en-US" sz="2800" dirty="0" err="1">
                    <a:solidFill>
                      <a:srgbClr val="000000"/>
                    </a:solidFill>
                    <a:latin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vi-VN" sz="2800" i="1" dirty="0">
                            <a:solidFill>
                              <a:srgbClr val="000000"/>
                            </a:solidFill>
                            <a:latin typeface="Cambria Math"/>
                          </a:rPr>
                        </m:ctrlPr>
                      </m:sSupPr>
                      <m:e>
                        <m:r>
                          <a:rPr lang="vi-VN" sz="2800" dirty="0">
                            <a:solidFill>
                              <a:srgbClr val="000000"/>
                            </a:solidFill>
                            <a:latin typeface="Cambria Math" panose="02040503050406030204" pitchFamily="18" charset="0"/>
                          </a:rPr>
                          <m:t>𝑦</m:t>
                        </m:r>
                      </m:e>
                      <m:sup>
                        <m:r>
                          <a:rPr lang="vi-VN" sz="2800" dirty="0">
                            <a:solidFill>
                              <a:srgbClr val="000000"/>
                            </a:solidFill>
                            <a:latin typeface="Cambria Math" panose="02040503050406030204" pitchFamily="18" charset="0"/>
                          </a:rPr>
                          <m:t>′</m:t>
                        </m:r>
                      </m:sup>
                    </m:sSup>
                    <m:r>
                      <a:rPr lang="vi-VN" sz="2800" dirty="0">
                        <a:solidFill>
                          <a:srgbClr val="000000"/>
                        </a:solidFill>
                        <a:latin typeface="Cambria Math" panose="02040503050406030204" pitchFamily="18" charset="0"/>
                      </a:rPr>
                      <m:t>=</m:t>
                    </m:r>
                    <m:f>
                      <m:fPr>
                        <m:ctrlPr>
                          <a:rPr lang="vi-VN" sz="2800" i="1" dirty="0">
                            <a:solidFill>
                              <a:srgbClr val="000000"/>
                            </a:solidFill>
                            <a:latin typeface="Cambria Math"/>
                          </a:rPr>
                        </m:ctrlPr>
                      </m:fPr>
                      <m:num>
                        <m:r>
                          <a:rPr lang="vi-VN" sz="2800" dirty="0">
                            <a:solidFill>
                              <a:srgbClr val="000000"/>
                            </a:solidFill>
                            <a:latin typeface="Cambria Math" panose="02040503050406030204" pitchFamily="18" charset="0"/>
                          </a:rPr>
                          <m:t>−3</m:t>
                        </m:r>
                      </m:num>
                      <m:den>
                        <m:sSup>
                          <m:sSupPr>
                            <m:ctrlPr>
                              <a:rPr lang="vi-VN" sz="2800" i="1" dirty="0">
                                <a:solidFill>
                                  <a:srgbClr val="000000"/>
                                </a:solidFill>
                                <a:latin typeface="Cambria Math"/>
                              </a:rPr>
                            </m:ctrlPr>
                          </m:sSupPr>
                          <m:e>
                            <m:d>
                              <m:dPr>
                                <m:ctrlPr>
                                  <a:rPr lang="vi-VN" sz="2800" i="1" dirty="0">
                                    <a:solidFill>
                                      <a:srgbClr val="000000"/>
                                    </a:solidFill>
                                    <a:latin typeface="Cambria Math"/>
                                  </a:rPr>
                                </m:ctrlPr>
                              </m:dPr>
                              <m:e>
                                <m:r>
                                  <m:rPr>
                                    <m:sty m:val="p"/>
                                  </m:rPr>
                                  <a:rPr lang="en-US" sz="2800" dirty="0">
                                    <a:solidFill>
                                      <a:srgbClr val="000000"/>
                                    </a:solidFill>
                                    <a:latin typeface="Cambria Math" panose="02040503050406030204" pitchFamily="18" charset="0"/>
                                  </a:rPr>
                                  <m:t>x</m:t>
                                </m:r>
                                <m:r>
                                  <a:rPr lang="en-US" sz="2800" dirty="0">
                                    <a:solidFill>
                                      <a:srgbClr val="000000"/>
                                    </a:solidFill>
                                    <a:latin typeface="Cambria Math" panose="02040503050406030204" pitchFamily="18" charset="0"/>
                                  </a:rPr>
                                  <m:t>−1</m:t>
                                </m:r>
                              </m:e>
                            </m:d>
                          </m:e>
                          <m:sup>
                            <m:r>
                              <a:rPr lang="vi-VN" sz="2800" dirty="0">
                                <a:solidFill>
                                  <a:srgbClr val="000000"/>
                                </a:solidFill>
                                <a:latin typeface="Cambria Math" panose="02040503050406030204" pitchFamily="18" charset="0"/>
                              </a:rPr>
                              <m:t>2</m:t>
                            </m:r>
                          </m:sup>
                        </m:sSup>
                      </m:den>
                    </m:f>
                  </m:oMath>
                </a14:m>
                <a:endParaRPr lang="vi-VN" sz="2800" dirty="0" smtClean="0">
                  <a:solidFill>
                    <a:srgbClr val="000000"/>
                  </a:solidFill>
                  <a:latin typeface="Times New Roman" panose="02020603050405020304" pitchFamily="18" charset="0"/>
                  <a:cs typeface="Times New Roman" panose="02020603050405020304" pitchFamily="18" charset="0"/>
                </a:endParaRPr>
              </a:p>
              <a:p>
                <a:pPr lvl="1"/>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a:solidFill>
                          <a:srgbClr val="000000"/>
                        </a:solidFill>
                        <a:latin typeface="Cambria Math" panose="02040503050406030204" pitchFamily="18" charset="0"/>
                        <a:sym typeface="Symbol"/>
                      </a:rPr>
                      <m:t> </m:t>
                    </m:r>
                    <m:d>
                      <m:dPr>
                        <m:ctrlPr>
                          <a:rPr lang="en-US" sz="2800" i="1">
                            <a:solidFill>
                              <a:srgbClr val="000000"/>
                            </a:solidFill>
                            <a:latin typeface="Cambria Math"/>
                            <a:sym typeface="Symbol"/>
                          </a:rPr>
                        </m:ctrlPr>
                      </m:dPr>
                      <m:e>
                        <m:r>
                          <m:rPr>
                            <m:sty m:val="p"/>
                          </m:rPr>
                          <a:rPr lang="en-US" sz="2800">
                            <a:solidFill>
                              <a:srgbClr val="000000"/>
                            </a:solidFill>
                            <a:latin typeface="Cambria Math" panose="02040503050406030204" pitchFamily="18" charset="0"/>
                            <a:sym typeface="Symbol"/>
                          </a:rPr>
                          <m:t>C</m:t>
                        </m:r>
                      </m:e>
                    </m:d>
                    <m:r>
                      <m:rPr>
                        <m:nor/>
                      </m:rPr>
                      <a:rPr lang="en-US" sz="2800">
                        <a:latin typeface="Times New Roman" panose="02020603050405020304" pitchFamily="18" charset="0"/>
                        <a:cs typeface="Times New Roman" panose="02020603050405020304" pitchFamily="18" charset="0"/>
                      </a:rPr>
                      <m:t>t</m:t>
                    </m:r>
                    <m:r>
                      <m:rPr>
                        <m:nor/>
                      </m:rPr>
                      <a:rPr lang="en-US" sz="2800">
                        <a:latin typeface="Times New Roman" panose="02020603050405020304" pitchFamily="18" charset="0"/>
                        <a:cs typeface="Times New Roman" panose="02020603050405020304" pitchFamily="18" charset="0"/>
                      </a:rPr>
                      <m:t>ạ</m:t>
                    </m:r>
                    <m:r>
                      <m:rPr>
                        <m:nor/>
                      </m:rPr>
                      <a:rPr lang="en-US" sz="2800">
                        <a:latin typeface="Times New Roman" panose="02020603050405020304" pitchFamily="18" charset="0"/>
                        <a:cs typeface="Times New Roman" panose="02020603050405020304" pitchFamily="18" charset="0"/>
                      </a:rPr>
                      <m:t>i</m:t>
                    </m:r>
                    <m:r>
                      <m:rPr>
                        <m:nor/>
                      </m:rPr>
                      <a:rPr lang="en-US" sz="2800">
                        <a:latin typeface="Times New Roman" panose="02020603050405020304" pitchFamily="18" charset="0"/>
                        <a:cs typeface="Times New Roman" panose="02020603050405020304" pitchFamily="18" charset="0"/>
                      </a:rPr>
                      <m:t> </m:t>
                    </m:r>
                    <m:r>
                      <a:rPr lang="en-US" sz="2800" i="1">
                        <a:latin typeface="Cambria Math" panose="02040503050406030204" pitchFamily="18" charset="0"/>
                      </a:rPr>
                      <m:t>𝑀</m:t>
                    </m:r>
                    <m:d>
                      <m:dPr>
                        <m:ctrlPr>
                          <a:rPr lang="en-US" sz="2800" i="1">
                            <a:latin typeface="Cambria Math"/>
                          </a:rPr>
                        </m:ctrlPr>
                      </m:dPr>
                      <m:e>
                        <m:r>
                          <a:rPr lang="en-US" sz="2800">
                            <a:latin typeface="Cambria Math" panose="02040503050406030204" pitchFamily="18" charset="0"/>
                          </a:rPr>
                          <m:t>2,</m:t>
                        </m:r>
                        <m:r>
                          <a:rPr lang="en-US" sz="2800" i="1">
                            <a:latin typeface="Cambria Math" panose="02040503050406030204" pitchFamily="18" charset="0"/>
                          </a:rPr>
                          <m:t>5 </m:t>
                        </m:r>
                      </m:e>
                    </m:d>
                    <m:r>
                      <a:rPr lang="en-US" sz="2800" i="1">
                        <a:latin typeface="Cambria Math" panose="02040503050406030204" pitchFamily="18" charset="0"/>
                      </a:rPr>
                      <m:t> </m:t>
                    </m:r>
                    <m:r>
                      <a:rPr lang="en-US" sz="2800" i="1">
                        <a:latin typeface="Cambria Math" panose="02040503050406030204" pitchFamily="18" charset="0"/>
                      </a:rPr>
                      <m:t>𝑙</m:t>
                    </m:r>
                    <m:r>
                      <a:rPr lang="en-US" sz="2800" i="1">
                        <a:latin typeface="Cambria Math" panose="02040503050406030204" pitchFamily="18" charset="0"/>
                      </a:rPr>
                      <m:t>à:</m:t>
                    </m:r>
                  </m:oMath>
                </a14:m>
                <a:r>
                  <a:rPr lang="en-US" sz="2800" i="1"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rPr>
                      <m:t>𝑦</m:t>
                    </m:r>
                    <m:r>
                      <a:rPr lang="en-US" sz="2800" i="1">
                        <a:latin typeface="Cambria Math" panose="02040503050406030204" pitchFamily="18" charset="0"/>
                      </a:rPr>
                      <m:t>=</m:t>
                    </m:r>
                    <m:sSup>
                      <m:sSupPr>
                        <m:ctrlPr>
                          <a:rPr lang="en-US" sz="2800" i="1">
                            <a:latin typeface="Cambria Math"/>
                          </a:rPr>
                        </m:ctrlPr>
                      </m:sSupPr>
                      <m:e>
                        <m:r>
                          <a:rPr lang="en-US" sz="2800" i="1">
                            <a:latin typeface="Cambria Math" panose="02040503050406030204" pitchFamily="18" charset="0"/>
                          </a:rPr>
                          <m:t>𝑦</m:t>
                        </m:r>
                      </m:e>
                      <m:sup>
                        <m:r>
                          <a:rPr lang="en-US" sz="2800" i="1">
                            <a:latin typeface="Cambria Math" panose="02040503050406030204" pitchFamily="18" charset="0"/>
                          </a:rPr>
                          <m:t>′</m:t>
                        </m:r>
                      </m:sup>
                    </m:sSup>
                    <m:d>
                      <m:dPr>
                        <m:ctrlPr>
                          <a:rPr lang="en-US" sz="2800" i="1">
                            <a:latin typeface="Cambria Math"/>
                          </a:rPr>
                        </m:ctrlPr>
                      </m:dPr>
                      <m:e>
                        <m:r>
                          <a:rPr lang="en-US" sz="2800" i="1">
                            <a:latin typeface="Cambria Math" panose="02040503050406030204" pitchFamily="18" charset="0"/>
                          </a:rPr>
                          <m:t>2</m:t>
                        </m:r>
                      </m:e>
                    </m:d>
                    <m:d>
                      <m:dPr>
                        <m:ctrlPr>
                          <a:rPr lang="en-US" sz="2800" i="1">
                            <a:latin typeface="Cambria Math"/>
                          </a:rPr>
                        </m:ctrlPr>
                      </m:dPr>
                      <m:e>
                        <m:r>
                          <a:rPr lang="en-US" sz="2800" i="1">
                            <a:latin typeface="Cambria Math" panose="02040503050406030204" pitchFamily="18" charset="0"/>
                          </a:rPr>
                          <m:t>𝑥</m:t>
                        </m:r>
                        <m:r>
                          <a:rPr lang="en-US" sz="2800" i="1">
                            <a:latin typeface="Cambria Math" panose="02040503050406030204" pitchFamily="18" charset="0"/>
                          </a:rPr>
                          <m:t>−2</m:t>
                        </m:r>
                      </m:e>
                    </m:d>
                    <m:r>
                      <a:rPr lang="en-US" sz="2800" i="1">
                        <a:latin typeface="Cambria Math" panose="02040503050406030204" pitchFamily="18" charset="0"/>
                      </a:rPr>
                      <m:t>+5</m:t>
                    </m:r>
                  </m:oMath>
                </a14:m>
                <a:r>
                  <a:rPr lang="en-US" sz="2800"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r>
                      <a:rPr lang="vi-VN"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𝑦</m:t>
                    </m:r>
                    <m:r>
                      <a:rPr lang="en-US" sz="2800" i="1">
                        <a:solidFill>
                          <a:srgbClr val="000000"/>
                        </a:solidFill>
                        <a:latin typeface="Cambria Math" panose="02040503050406030204" pitchFamily="18" charset="0"/>
                      </a:rPr>
                      <m:t>=−3</m:t>
                    </m:r>
                    <m:r>
                      <a:rPr lang="en-US" sz="2800" i="1">
                        <a:solidFill>
                          <a:srgbClr val="000000"/>
                        </a:solidFill>
                        <a:latin typeface="Cambria Math" panose="02040503050406030204" pitchFamily="18" charset="0"/>
                      </a:rPr>
                      <m:t>𝑥</m:t>
                    </m:r>
                    <m:r>
                      <a:rPr lang="en-US" sz="2800" i="1">
                        <a:solidFill>
                          <a:srgbClr val="000000"/>
                        </a:solidFill>
                        <a:latin typeface="Cambria Math" panose="02040503050406030204" pitchFamily="18" charset="0"/>
                      </a:rPr>
                      <m:t>+11</m:t>
                    </m:r>
                  </m:oMath>
                </a14:m>
                <a:r>
                  <a:rPr lang="vi-VN" sz="2800" dirty="0">
                    <a:solidFill>
                      <a:srgbClr val="000000"/>
                    </a:solidFill>
                    <a:latin typeface="Times New Roman" panose="02020603050405020304" pitchFamily="18" charset="0"/>
                    <a:cs typeface="Times New Roman" panose="02020603050405020304" pitchFamily="18" charset="0"/>
                  </a:rPr>
                  <a:t>.</a:t>
                </a:r>
              </a:p>
              <a:p>
                <a:pPr lvl="1"/>
                <a:r>
                  <a:rPr lang="en-US" sz="2800" dirty="0">
                    <a:latin typeface="Times New Roman" panose="02020603050405020304" pitchFamily="18" charset="0"/>
                    <a:cs typeface="Times New Roman" panose="02020603050405020304" pitchFamily="18" charset="0"/>
                    <a:sym typeface="Symbol"/>
                  </a:rPr>
                  <a:t> </a:t>
                </a:r>
                <a:r>
                  <a:rPr lang="en-US" sz="2800" dirty="0" err="1">
                    <a:latin typeface="Times New Roman" panose="02020603050405020304" pitchFamily="18" charset="0"/>
                    <a:cs typeface="Times New Roman" panose="02020603050405020304" pitchFamily="18" charset="0"/>
                    <a:sym typeface="Symbol"/>
                  </a:rPr>
                  <a:t>Gọi</a:t>
                </a:r>
                <a:r>
                  <a:rPr lang="en-US" sz="2800" dirty="0">
                    <a:latin typeface="Times New Roman" panose="02020603050405020304" pitchFamily="18" charset="0"/>
                    <a:cs typeface="Times New Roman" panose="02020603050405020304" pitchFamily="18" charset="0"/>
                    <a:sym typeface="Symbol"/>
                  </a:rPr>
                  <a:t> </a:t>
                </a:r>
                <a14:m>
                  <m:oMath xmlns:m="http://schemas.openxmlformats.org/officeDocument/2006/math">
                    <m:r>
                      <m:rPr>
                        <m:sty m:val="p"/>
                      </m:rPr>
                      <a:rPr lang="en-US" sz="2800">
                        <a:latin typeface="Cambria Math" panose="02040503050406030204" pitchFamily="18" charset="0"/>
                      </a:rPr>
                      <m:t>E</m:t>
                    </m:r>
                    <m:r>
                      <a:rPr lang="en-US" sz="2800" i="1">
                        <a:latin typeface="Cambria Math" panose="02040503050406030204" pitchFamily="18" charset="0"/>
                      </a:rPr>
                      <m:t> </m:t>
                    </m:r>
                  </m:oMath>
                </a14:m>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sym typeface="Symbol"/>
                  </a:rPr>
                  <a:t> </a:t>
                </a:r>
                <a14:m>
                  <m:oMath xmlns:m="http://schemas.openxmlformats.org/officeDocument/2006/math">
                    <m:r>
                      <m:rPr>
                        <m:sty m:val="p"/>
                      </m:rPr>
                      <a:rPr lang="en-US" sz="2800">
                        <a:latin typeface="Cambria Math" panose="02040503050406030204" pitchFamily="18" charset="0"/>
                      </a:rPr>
                      <m:t>E</m:t>
                    </m:r>
                    <m:d>
                      <m:dPr>
                        <m:ctrlPr>
                          <a:rPr lang="en-US" sz="2800" i="1">
                            <a:latin typeface="Cambria Math"/>
                            <a:sym typeface="Symbol"/>
                          </a:rPr>
                        </m:ctrlPr>
                      </m:dPr>
                      <m:e>
                        <m:r>
                          <a:rPr lang="en-US" sz="2800">
                            <a:latin typeface="Cambria Math" panose="02040503050406030204" pitchFamily="18" charset="0"/>
                            <a:sym typeface="Symbol"/>
                          </a:rPr>
                          <m:t>1,8</m:t>
                        </m:r>
                      </m:e>
                    </m:d>
                  </m:oMath>
                </a14:m>
                <a:endParaRPr lang="en-US" sz="2800" dirty="0">
                  <a:latin typeface="Times New Roman" panose="02020603050405020304" pitchFamily="18" charset="0"/>
                  <a:cs typeface="Times New Roman" panose="02020603050405020304" pitchFamily="18" charset="0"/>
                  <a:sym typeface="Symbol"/>
                </a:endParaRPr>
              </a:p>
              <a:p>
                <a:pPr lvl="1"/>
                <a:r>
                  <a:rPr lang="en-US" sz="2800" dirty="0" err="1">
                    <a:latin typeface="Times New Roman" panose="02020603050405020304" pitchFamily="18" charset="0"/>
                    <a:cs typeface="Times New Roman" panose="02020603050405020304" pitchFamily="18" charset="0"/>
                    <a:sym typeface="Symbol"/>
                  </a:rPr>
                  <a:t>Gọi</a:t>
                </a:r>
                <a:r>
                  <a:rPr lang="en-US" sz="2800" dirty="0">
                    <a:latin typeface="Times New Roman" panose="02020603050405020304" pitchFamily="18" charset="0"/>
                    <a:cs typeface="Times New Roman" panose="02020603050405020304" pitchFamily="18" charset="0"/>
                    <a:sym typeface="Symbol"/>
                  </a:rPr>
                  <a:t> </a:t>
                </a:r>
                <a14:m>
                  <m:oMath xmlns:m="http://schemas.openxmlformats.org/officeDocument/2006/math">
                    <m:r>
                      <m:rPr>
                        <m:sty m:val="p"/>
                      </m:rPr>
                      <a:rPr lang="en-US" sz="2800">
                        <a:latin typeface="Cambria Math" panose="02040503050406030204" pitchFamily="18" charset="0"/>
                      </a:rPr>
                      <m:t>F</m:t>
                    </m:r>
                    <m:r>
                      <a:rPr lang="en-US" sz="2800" i="1">
                        <a:latin typeface="Cambria Math" panose="02040503050406030204" pitchFamily="18" charset="0"/>
                      </a:rPr>
                      <m:t> </m:t>
                    </m:r>
                  </m:oMath>
                </a14:m>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sym typeface="Symbol"/>
                  </a:rPr>
                  <a:t> </a:t>
                </a:r>
                <a14:m>
                  <m:oMath xmlns:m="http://schemas.openxmlformats.org/officeDocument/2006/math">
                    <m:r>
                      <m:rPr>
                        <m:sty m:val="p"/>
                      </m:rPr>
                      <a:rPr lang="en-US" sz="2800">
                        <a:latin typeface="Cambria Math" panose="02040503050406030204" pitchFamily="18" charset="0"/>
                        <a:sym typeface="Symbol"/>
                      </a:rPr>
                      <m:t>F</m:t>
                    </m:r>
                    <m:d>
                      <m:dPr>
                        <m:ctrlPr>
                          <a:rPr lang="en-US" sz="2800" i="1">
                            <a:latin typeface="Cambria Math"/>
                            <a:sym typeface="Symbol"/>
                          </a:rPr>
                        </m:ctrlPr>
                      </m:dPr>
                      <m:e>
                        <m:r>
                          <a:rPr lang="en-US" sz="2800" i="1">
                            <a:latin typeface="Cambria Math" panose="02040503050406030204" pitchFamily="18" charset="0"/>
                            <a:sym typeface="Symbol"/>
                          </a:rPr>
                          <m:t>3</m:t>
                        </m:r>
                        <m:r>
                          <a:rPr lang="en-US" sz="2800">
                            <a:latin typeface="Cambria Math" panose="02040503050406030204" pitchFamily="18" charset="0"/>
                            <a:sym typeface="Symbol"/>
                          </a:rPr>
                          <m:t>,2</m:t>
                        </m:r>
                      </m:e>
                    </m:d>
                  </m:oMath>
                </a14:m>
                <a:endParaRPr lang="en-US" sz="2800" dirty="0">
                  <a:latin typeface="Times New Roman" panose="02020603050405020304" pitchFamily="18" charset="0"/>
                  <a:cs typeface="Times New Roman" panose="02020603050405020304" pitchFamily="18" charset="0"/>
                  <a:sym typeface="Symbol"/>
                </a:endParaRPr>
              </a:p>
              <a:p>
                <a:pPr lvl="1"/>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sym typeface="Symbol"/>
                      </a:rPr>
                      <m:t>𝐸𝐹</m:t>
                    </m:r>
                    <m:r>
                      <a:rPr lang="en-US" sz="2800">
                        <a:latin typeface="Cambria Math" panose="02040503050406030204" pitchFamily="18" charset="0"/>
                        <a:sym typeface="Symbol"/>
                      </a:rPr>
                      <m:t>=</m:t>
                    </m:r>
                    <m:rad>
                      <m:radPr>
                        <m:degHide m:val="on"/>
                        <m:ctrlPr>
                          <a:rPr lang="en-US" sz="2800" i="1">
                            <a:latin typeface="Cambria Math"/>
                            <a:sym typeface="Symbol"/>
                          </a:rPr>
                        </m:ctrlPr>
                      </m:radPr>
                      <m:deg/>
                      <m:e>
                        <m:sSup>
                          <m:sSupPr>
                            <m:ctrlPr>
                              <a:rPr lang="en-US" sz="2800" i="1">
                                <a:latin typeface="Cambria Math"/>
                                <a:sym typeface="Symbol"/>
                              </a:rPr>
                            </m:ctrlPr>
                          </m:sSupPr>
                          <m:e>
                            <m:d>
                              <m:dPr>
                                <m:ctrlPr>
                                  <a:rPr lang="en-US" sz="2800" i="1">
                                    <a:latin typeface="Cambria Math"/>
                                    <a:sym typeface="Symbol"/>
                                  </a:rPr>
                                </m:ctrlPr>
                              </m:dPr>
                              <m:e>
                                <m:r>
                                  <a:rPr lang="en-US" sz="2800">
                                    <a:latin typeface="Cambria Math" panose="02040503050406030204" pitchFamily="18" charset="0"/>
                                    <a:sym typeface="Symbol"/>
                                  </a:rPr>
                                  <m:t>3−1</m:t>
                                </m:r>
                              </m:e>
                            </m:d>
                          </m:e>
                          <m:sup>
                            <m:r>
                              <a:rPr lang="en-US" sz="2800">
                                <a:latin typeface="Cambria Math" panose="02040503050406030204" pitchFamily="18" charset="0"/>
                                <a:sym typeface="Symbol"/>
                              </a:rPr>
                              <m:t>2</m:t>
                            </m:r>
                          </m:sup>
                        </m:sSup>
                        <m:r>
                          <a:rPr lang="en-US" sz="2800">
                            <a:latin typeface="Cambria Math" panose="02040503050406030204" pitchFamily="18" charset="0"/>
                            <a:sym typeface="Symbol"/>
                          </a:rPr>
                          <m:t>+</m:t>
                        </m:r>
                        <m:sSup>
                          <m:sSupPr>
                            <m:ctrlPr>
                              <a:rPr lang="en-US" sz="2800" i="1">
                                <a:latin typeface="Cambria Math"/>
                                <a:sym typeface="Symbol"/>
                              </a:rPr>
                            </m:ctrlPr>
                          </m:sSupPr>
                          <m:e>
                            <m:d>
                              <m:dPr>
                                <m:ctrlPr>
                                  <a:rPr lang="en-US" sz="2800" i="1">
                                    <a:latin typeface="Cambria Math"/>
                                    <a:sym typeface="Symbol"/>
                                  </a:rPr>
                                </m:ctrlPr>
                              </m:dPr>
                              <m:e>
                                <m:r>
                                  <a:rPr lang="en-US" sz="2800">
                                    <a:latin typeface="Cambria Math" panose="02040503050406030204" pitchFamily="18" charset="0"/>
                                    <a:sym typeface="Symbol"/>
                                  </a:rPr>
                                  <m:t>2−8</m:t>
                                </m:r>
                              </m:e>
                            </m:d>
                          </m:e>
                          <m:sup>
                            <m:r>
                              <a:rPr lang="en-US" sz="2800">
                                <a:latin typeface="Cambria Math" panose="02040503050406030204" pitchFamily="18" charset="0"/>
                                <a:sym typeface="Symbol"/>
                              </a:rPr>
                              <m:t>2</m:t>
                            </m:r>
                          </m:sup>
                        </m:sSup>
                      </m:e>
                    </m:rad>
                    <m:r>
                      <a:rPr lang="en-US" sz="2800">
                        <a:latin typeface="Cambria Math" panose="02040503050406030204" pitchFamily="18" charset="0"/>
                        <a:sym typeface="Symbol"/>
                      </a:rPr>
                      <m:t>=2</m:t>
                    </m:r>
                    <m:rad>
                      <m:radPr>
                        <m:degHide m:val="on"/>
                        <m:ctrlPr>
                          <a:rPr lang="en-US" sz="2800" i="1">
                            <a:latin typeface="Cambria Math"/>
                            <a:sym typeface="Symbol"/>
                          </a:rPr>
                        </m:ctrlPr>
                      </m:radPr>
                      <m:deg/>
                      <m:e>
                        <m:r>
                          <a:rPr lang="en-US" sz="2800">
                            <a:latin typeface="Cambria Math" panose="02040503050406030204" pitchFamily="18" charset="0"/>
                            <a:sym typeface="Symbol"/>
                          </a:rPr>
                          <m:t>10</m:t>
                        </m:r>
                      </m:e>
                    </m:rad>
                  </m:oMath>
                </a14:m>
                <a:endParaRPr lang="en-US" sz="2800" dirty="0">
                  <a:latin typeface="+mj-lt"/>
                  <a:ea typeface="Arial" panose="020B0604020202020204" pitchFamily="34"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xmlns="" xmlns:a14="http://schemas.microsoft.com/office/drawing/2010/main" id="{630AFE6F-2C89-4580-A348-1344D231C007}"/>
                  </a:ext>
                </a:extLst>
              </p:cNvPr>
              <p:cNvSpPr>
                <a:spLocks noRot="1" noChangeAspect="1" noMove="1" noResize="1" noEditPoints="1" noAdjustHandles="1" noChangeArrowheads="1" noChangeShapeType="1" noTextEdit="1"/>
              </p:cNvSpPr>
              <p:nvPr/>
            </p:nvSpPr>
            <p:spPr>
              <a:xfrm>
                <a:off x="147056" y="2809715"/>
                <a:ext cx="11826579" cy="3809302"/>
              </a:xfrm>
              <a:prstGeom prst="rect">
                <a:avLst/>
              </a:prstGeom>
              <a:blipFill rotWithShape="1">
                <a:blip r:embed="rId8"/>
                <a:stretch>
                  <a:fillRect t="-2240" b="-3840"/>
                </a:stretch>
              </a:blipFill>
            </p:spPr>
            <p:txBody>
              <a:bodyPr/>
              <a:lstStyle/>
              <a:p>
                <a:r>
                  <a:rPr lang="en-US">
                    <a:noFill/>
                  </a:rPr>
                  <a:t> </a:t>
                </a:r>
              </a:p>
            </p:txBody>
          </p:sp>
        </mc:Fallback>
      </mc:AlternateContent>
      <p:sp>
        <p:nvSpPr>
          <p:cNvPr id="50" name="Oval 49">
            <a:extLst>
              <a:ext uri="{FF2B5EF4-FFF2-40B4-BE49-F238E27FC236}">
                <a16:creationId xmlns:a16="http://schemas.microsoft.com/office/drawing/2014/main" xmlns="" id="{55993724-0EB1-4818-B75A-5838DBD6DBFB}"/>
              </a:ext>
            </a:extLst>
          </p:cNvPr>
          <p:cNvSpPr/>
          <p:nvPr/>
        </p:nvSpPr>
        <p:spPr>
          <a:xfrm>
            <a:off x="3162682" y="1752600"/>
            <a:ext cx="546116" cy="538129"/>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vi-VN" sz="3200" b="1" dirty="0">
                <a:latin typeface="Tahoma" pitchFamily="34" charset="0"/>
                <a:ea typeface="Tahoma" pitchFamily="34" charset="0"/>
                <a:cs typeface="Tahoma" pitchFamily="34" charset="0"/>
              </a:rPr>
              <a:t>B</a:t>
            </a:r>
            <a:endParaRPr lang="en-US" sz="3200" dirty="0"/>
          </a:p>
        </p:txBody>
      </p:sp>
    </p:spTree>
    <p:extLst>
      <p:ext uri="{BB962C8B-B14F-4D97-AF65-F5344CB8AC3E}">
        <p14:creationId xmlns:p14="http://schemas.microsoft.com/office/powerpoint/2010/main" val="339248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left)">
                                      <p:cBhvr>
                                        <p:cTn id="2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2" grpId="0"/>
      <p:bldP spid="5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47057" y="3739382"/>
            <a:ext cx="11834900" cy="2966217"/>
            <a:chOff x="184495" y="3636272"/>
            <a:chExt cx="11834900" cy="4481561"/>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 name="Group 5"/>
            <p:cNvGrpSpPr/>
            <p:nvPr/>
          </p:nvGrpSpPr>
          <p:grpSpPr>
            <a:xfrm>
              <a:off x="203200" y="3636272"/>
              <a:ext cx="2342697" cy="826243"/>
              <a:chOff x="1275608" y="6239450"/>
              <a:chExt cx="4592535" cy="1501245"/>
            </a:xfrm>
          </p:grpSpPr>
          <p:sp>
            <p:nvSpPr>
              <p:cNvPr id="7" name="Freeform 20"/>
              <p:cNvSpPr>
                <a:spLocks/>
              </p:cNvSpPr>
              <p:nvPr/>
            </p:nvSpPr>
            <p:spPr bwMode="auto">
              <a:xfrm rot="16200000" flipV="1">
                <a:off x="3123247" y="4995799"/>
                <a:ext cx="1417902" cy="407189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111307"/>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45024"/>
            <a:ext cx="12099376" cy="1972209"/>
            <a:chOff x="534985" y="1869705"/>
            <a:chExt cx="23719160" cy="1959547"/>
          </a:xfrm>
        </p:grpSpPr>
        <p:grpSp>
          <p:nvGrpSpPr>
            <p:cNvPr id="21" name="Group 20"/>
            <p:cNvGrpSpPr/>
            <p:nvPr/>
          </p:nvGrpSpPr>
          <p:grpSpPr>
            <a:xfrm>
              <a:off x="534987" y="1869705"/>
              <a:ext cx="23340848" cy="1959547"/>
              <a:chOff x="534987" y="1647866"/>
              <a:chExt cx="23340848" cy="1959547"/>
            </a:xfrm>
          </p:grpSpPr>
          <p:sp>
            <p:nvSpPr>
              <p:cNvPr id="25" name="Rounded Rectangle 24"/>
              <p:cNvSpPr/>
              <p:nvPr/>
            </p:nvSpPr>
            <p:spPr bwMode="auto">
              <a:xfrm>
                <a:off x="755649" y="1720890"/>
                <a:ext cx="23120186" cy="188652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637709"/>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533960" y="1653394"/>
                  <a:ext cx="2278919"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en-US" sz="3000" dirty="0" smtClean="0">
                      <a:solidFill>
                        <a:schemeClr val="bg1"/>
                      </a:solidFill>
                      <a:latin typeface="Tahoma" pitchFamily="34" charset="0"/>
                      <a:cs typeface="Tahoma" pitchFamily="34" charset="0"/>
                    </a:rPr>
                    <a:t>5</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534985" y="1933278"/>
                  <a:ext cx="23719160" cy="18959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r>
                    <a:rPr lang="nl-NL" sz="2800" dirty="0" smtClean="0">
                      <a:latin typeface="Times New Roman" panose="02020603050405020304" pitchFamily="18" charset="0"/>
                      <a:cs typeface="Times New Roman" panose="02020603050405020304" pitchFamily="18" charset="0"/>
                    </a:rPr>
                    <a:t>		Cho </a:t>
                  </a:r>
                  <a:r>
                    <a:rPr lang="nl-NL" sz="2800" dirty="0">
                      <a:latin typeface="Times New Roman" panose="02020603050405020304" pitchFamily="18" charset="0"/>
                      <a:cs typeface="Times New Roman" panose="02020603050405020304" pitchFamily="18" charset="0"/>
                    </a:rPr>
                    <a:t>hàm số </a:t>
                  </a:r>
                  <a14:m>
                    <m:oMath xmlns:m="http://schemas.openxmlformats.org/officeDocument/2006/math">
                      <m:r>
                        <a:rPr lang="en-US" sz="2800" i="1">
                          <a:latin typeface="Cambria Math" panose="02040503050406030204" pitchFamily="18" charset="0"/>
                        </a:rPr>
                        <m:t>𝑦</m:t>
                      </m:r>
                      <m:r>
                        <a:rPr lang="en-US" sz="2800">
                          <a:latin typeface="Cambria Math" panose="02040503050406030204" pitchFamily="18" charset="0"/>
                        </a:rPr>
                        <m:t>=</m:t>
                      </m:r>
                      <m:sSup>
                        <m:sSupPr>
                          <m:ctrlPr>
                            <a:rPr lang="en-US" sz="2800" i="1">
                              <a:latin typeface="Cambria Math"/>
                            </a:rPr>
                          </m:ctrlPr>
                        </m:sSupPr>
                        <m:e>
                          <m:r>
                            <a:rPr lang="en-US" sz="2800" i="1">
                              <a:latin typeface="Cambria Math" panose="02040503050406030204" pitchFamily="18" charset="0"/>
                            </a:rPr>
                            <m:t>−</m:t>
                          </m:r>
                          <m:r>
                            <a:rPr lang="en-US" sz="2800" i="1">
                              <a:latin typeface="Cambria Math" panose="02040503050406030204" pitchFamily="18" charset="0"/>
                            </a:rPr>
                            <m:t>𝑥</m:t>
                          </m:r>
                        </m:e>
                        <m:sup>
                          <m:r>
                            <a:rPr lang="en-US" sz="2800">
                              <a:latin typeface="Cambria Math" panose="02040503050406030204" pitchFamily="18" charset="0"/>
                            </a:rPr>
                            <m:t>4</m:t>
                          </m:r>
                        </m:sup>
                      </m:sSup>
                      <m:r>
                        <a:rPr lang="en-US" sz="2800">
                          <a:latin typeface="Cambria Math" panose="02040503050406030204" pitchFamily="18" charset="0"/>
                        </a:rPr>
                        <m:t>+</m:t>
                      </m:r>
                      <m:sSup>
                        <m:sSupPr>
                          <m:ctrlPr>
                            <a:rPr lang="en-US" sz="2800" i="1">
                              <a:latin typeface="Cambria Math"/>
                            </a:rPr>
                          </m:ctrlPr>
                        </m:sSupPr>
                        <m:e>
                          <m:r>
                            <a:rPr lang="en-US" sz="2800" i="1">
                              <a:latin typeface="Cambria Math" panose="02040503050406030204" pitchFamily="18" charset="0"/>
                            </a:rPr>
                            <m:t>2</m:t>
                          </m:r>
                          <m:r>
                            <a:rPr lang="en-US" sz="2800" i="1">
                              <a:latin typeface="Cambria Math" panose="02040503050406030204" pitchFamily="18" charset="0"/>
                            </a:rPr>
                            <m:t>𝑥</m:t>
                          </m:r>
                        </m:e>
                        <m:sup>
                          <m:r>
                            <a:rPr lang="en-US" sz="2800">
                              <a:latin typeface="Cambria Math" panose="02040503050406030204" pitchFamily="18" charset="0"/>
                            </a:rPr>
                            <m:t>2</m:t>
                          </m:r>
                        </m:sup>
                      </m:sSup>
                    </m:oMath>
                  </a14:m>
                  <a:r>
                    <a:rPr lang="nl-NL" sz="2800" dirty="0">
                      <a:latin typeface="Times New Roman" panose="02020603050405020304" pitchFamily="18" charset="0"/>
                      <a:cs typeface="Times New Roman" panose="02020603050405020304" pitchFamily="18" charset="0"/>
                    </a:rPr>
                    <a:t>có đồ thị </a:t>
                  </a:r>
                  <a14:m>
                    <m:oMath xmlns:m="http://schemas.openxmlformats.org/officeDocument/2006/math">
                      <m:d>
                        <m:dPr>
                          <m:ctrlPr>
                            <a:rPr lang="en-US" sz="2800" i="1">
                              <a:latin typeface="Cambria Math"/>
                            </a:rPr>
                          </m:ctrlPr>
                        </m:dPr>
                        <m:e>
                          <m:r>
                            <a:rPr lang="en-US" sz="2800" i="1">
                              <a:latin typeface="Cambria Math" panose="02040503050406030204" pitchFamily="18" charset="0"/>
                            </a:rPr>
                            <m:t>𝐶</m:t>
                          </m:r>
                        </m:e>
                      </m:d>
                    </m:oMath>
                  </a14:m>
                  <a:r>
                    <a:rPr lang="nl-NL" sz="2800" dirty="0">
                      <a:latin typeface="Times New Roman" panose="02020603050405020304" pitchFamily="18" charset="0"/>
                      <a:cs typeface="Times New Roman" panose="02020603050405020304" pitchFamily="18" charset="0"/>
                    </a:rPr>
                    <a:t>. Xét hai mệnh đề:</a:t>
                  </a:r>
                  <a:endParaRPr lang="en-US" sz="2800" dirty="0">
                    <a:latin typeface="Times New Roman" panose="02020603050405020304" pitchFamily="18" charset="0"/>
                    <a:cs typeface="Times New Roman" panose="02020603050405020304" pitchFamily="18" charset="0"/>
                  </a:endParaRPr>
                </a:p>
                <a:p>
                  <a:r>
                    <a:rPr lang="nl-NL" sz="2800" dirty="0">
                      <a:latin typeface="Times New Roman" panose="02020603050405020304" pitchFamily="18" charset="0"/>
                      <a:cs typeface="Times New Roman" panose="02020603050405020304" pitchFamily="18" charset="0"/>
                    </a:rPr>
                    <a:t>(I) Đường thẳng </a:t>
                  </a:r>
                  <a14:m>
                    <m:oMath xmlns:m="http://schemas.openxmlformats.org/officeDocument/2006/math">
                      <m:r>
                        <a:rPr lang="nl-NL" sz="2800" i="1">
                          <a:latin typeface="Cambria Math" panose="02040503050406030204" pitchFamily="18" charset="0"/>
                        </a:rPr>
                        <m:t>𝑦</m:t>
                      </m:r>
                      <m:r>
                        <a:rPr lang="nl-NL" sz="2800">
                          <a:latin typeface="Cambria Math" panose="02040503050406030204" pitchFamily="18" charset="0"/>
                        </a:rPr>
                        <m:t>=1</m:t>
                      </m:r>
                    </m:oMath>
                  </a14:m>
                  <a:r>
                    <a:rPr lang="nl-NL" sz="2800" dirty="0">
                      <a:latin typeface="Times New Roman" panose="02020603050405020304" pitchFamily="18" charset="0"/>
                      <a:cs typeface="Times New Roman" panose="02020603050405020304" pitchFamily="18" charset="0"/>
                    </a:rPr>
                    <a:t> là tiếp tuyến với </a:t>
                  </a:r>
                  <a14:m>
                    <m:oMath xmlns:m="http://schemas.openxmlformats.org/officeDocument/2006/math">
                      <m:d>
                        <m:dPr>
                          <m:ctrlPr>
                            <a:rPr lang="en-US" sz="2800" i="1">
                              <a:latin typeface="Cambria Math"/>
                            </a:rPr>
                          </m:ctrlPr>
                        </m:dPr>
                        <m:e>
                          <m:r>
                            <a:rPr lang="en-US" sz="2800" i="1">
                              <a:latin typeface="Cambria Math" panose="02040503050406030204" pitchFamily="18" charset="0"/>
                            </a:rPr>
                            <m:t>𝐶</m:t>
                          </m:r>
                        </m:e>
                      </m:d>
                    </m:oMath>
                  </a14:m>
                  <a:r>
                    <a:rPr lang="nl-NL" sz="2800" dirty="0">
                      <a:latin typeface="Times New Roman" panose="02020603050405020304" pitchFamily="18" charset="0"/>
                      <a:cs typeface="Times New Roman" panose="02020603050405020304" pitchFamily="18" charset="0"/>
                    </a:rPr>
                    <a:t> tại </a:t>
                  </a:r>
                  <a14:m>
                    <m:oMath xmlns:m="http://schemas.openxmlformats.org/officeDocument/2006/math">
                      <m:r>
                        <a:rPr lang="en-US" sz="2800" i="1">
                          <a:latin typeface="Cambria Math" panose="02040503050406030204" pitchFamily="18" charset="0"/>
                        </a:rPr>
                        <m:t>𝑀</m:t>
                      </m:r>
                      <m:d>
                        <m:dPr>
                          <m:ctrlPr>
                            <a:rPr lang="en-US" sz="2800" i="1">
                              <a:latin typeface="Cambria Math"/>
                            </a:rPr>
                          </m:ctrlPr>
                        </m:dPr>
                        <m:e>
                          <m:r>
                            <a:rPr lang="en-US" sz="2800">
                              <a:latin typeface="Cambria Math" panose="02040503050406030204" pitchFamily="18" charset="0"/>
                            </a:rPr>
                            <m:t>−1;</m:t>
                          </m:r>
                          <m:r>
                            <a:rPr lang="en-US" sz="2800" i="1">
                              <a:latin typeface="Cambria Math" panose="02040503050406030204" pitchFamily="18" charset="0"/>
                            </a:rPr>
                            <m:t>1</m:t>
                          </m:r>
                        </m:e>
                      </m:d>
                    </m:oMath>
                  </a14:m>
                  <a:r>
                    <a:rPr lang="nl-NL" sz="2800" dirty="0">
                      <a:latin typeface="Times New Roman" panose="02020603050405020304" pitchFamily="18" charset="0"/>
                      <a:cs typeface="Times New Roman" panose="02020603050405020304" pitchFamily="18" charset="0"/>
                    </a:rPr>
                    <a:t> và tại N</a:t>
                  </a:r>
                  <a14:m>
                    <m:oMath xmlns:m="http://schemas.openxmlformats.org/officeDocument/2006/math">
                      <m:d>
                        <m:dPr>
                          <m:ctrlPr>
                            <a:rPr lang="en-US" sz="2800" i="1">
                              <a:latin typeface="Cambria Math"/>
                            </a:rPr>
                          </m:ctrlPr>
                        </m:dPr>
                        <m:e>
                          <m:r>
                            <a:rPr lang="en-US" sz="2800">
                              <a:latin typeface="Cambria Math" panose="02040503050406030204" pitchFamily="18" charset="0"/>
                            </a:rPr>
                            <m:t>−1;</m:t>
                          </m:r>
                          <m:r>
                            <a:rPr lang="en-US" sz="2800" i="1">
                              <a:latin typeface="Cambria Math" panose="02040503050406030204" pitchFamily="18" charset="0"/>
                            </a:rPr>
                            <m:t>1</m:t>
                          </m:r>
                        </m:e>
                      </m:d>
                    </m:oMath>
                  </a14:m>
                  <a:endParaRPr lang="en-US" sz="2800" dirty="0">
                    <a:latin typeface="Times New Roman" panose="02020603050405020304" pitchFamily="18" charset="0"/>
                    <a:cs typeface="Times New Roman" panose="02020603050405020304" pitchFamily="18" charset="0"/>
                  </a:endParaRPr>
                </a:p>
                <a:p>
                  <a:r>
                    <a:rPr lang="nl-NL" sz="2800" dirty="0">
                      <a:latin typeface="Times New Roman" panose="02020603050405020304" pitchFamily="18" charset="0"/>
                      <a:cs typeface="Times New Roman" panose="02020603050405020304" pitchFamily="18" charset="0"/>
                    </a:rPr>
                    <a:t>(II) Trục hoành là tiếp tuyến với </a:t>
                  </a:r>
                  <a14:m>
                    <m:oMath xmlns:m="http://schemas.openxmlformats.org/officeDocument/2006/math">
                      <m:d>
                        <m:dPr>
                          <m:ctrlPr>
                            <a:rPr lang="en-US" sz="2800" i="1">
                              <a:latin typeface="Cambria Math"/>
                            </a:rPr>
                          </m:ctrlPr>
                        </m:dPr>
                        <m:e>
                          <m:r>
                            <a:rPr lang="en-US" sz="2800" i="1">
                              <a:latin typeface="Cambria Math" panose="02040503050406030204" pitchFamily="18" charset="0"/>
                            </a:rPr>
                            <m:t>𝐶</m:t>
                          </m:r>
                        </m:e>
                      </m:d>
                    </m:oMath>
                  </a14:m>
                  <a:r>
                    <a:rPr lang="nl-NL" sz="2800" dirty="0">
                      <a:latin typeface="Times New Roman" panose="02020603050405020304" pitchFamily="18" charset="0"/>
                      <a:cs typeface="Times New Roman" panose="02020603050405020304" pitchFamily="18" charset="0"/>
                    </a:rPr>
                    <a:t> tại gốc toạ độ</a:t>
                  </a:r>
                  <a:endParaRPr lang="en-US" sz="2800" dirty="0">
                    <a:latin typeface="Times New Roman" panose="02020603050405020304" pitchFamily="18" charset="0"/>
                    <a:cs typeface="Times New Roman" panose="02020603050405020304" pitchFamily="18" charset="0"/>
                  </a:endParaRPr>
                </a:p>
                <a:p>
                  <a:r>
                    <a:rPr lang="nl-NL" sz="2800" dirty="0">
                      <a:latin typeface="Times New Roman" panose="02020603050405020304" pitchFamily="18" charset="0"/>
                      <a:cs typeface="Times New Roman" panose="02020603050405020304" pitchFamily="18" charset="0"/>
                    </a:rPr>
                    <a:t>Mệnh đề nào đúng</a:t>
                  </a:r>
                  <a:r>
                    <a:rPr lang="nl-NL"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534985" y="1933278"/>
                  <a:ext cx="23719160" cy="1895974"/>
                </a:xfrm>
                <a:prstGeom prst="rect">
                  <a:avLst/>
                </a:prstGeom>
                <a:blipFill rotWithShape="1">
                  <a:blip r:embed="rId3"/>
                  <a:stretch>
                    <a:fillRect l="-252" t="-958" b="-543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228133" y="2758640"/>
            <a:ext cx="11792420" cy="929852"/>
            <a:chOff x="247182" y="1501340"/>
            <a:chExt cx="11792420" cy="929852"/>
          </a:xfrm>
        </p:grpSpPr>
        <p:grpSp>
          <p:nvGrpSpPr>
            <p:cNvPr id="51" name="Group 50"/>
            <p:cNvGrpSpPr/>
            <p:nvPr/>
          </p:nvGrpSpPr>
          <p:grpSpPr>
            <a:xfrm>
              <a:off x="247182" y="1501340"/>
              <a:ext cx="2861676" cy="914401"/>
              <a:chOff x="5537206" y="1557991"/>
              <a:chExt cx="2851974" cy="850065"/>
            </a:xfrm>
          </p:grpSpPr>
          <p:sp>
            <p:nvSpPr>
              <p:cNvPr id="52" name="Rectangle 51"/>
              <p:cNvSpPr/>
              <p:nvPr/>
            </p:nvSpPr>
            <p:spPr>
              <a:xfrm>
                <a:off x="5827751" y="1557991"/>
                <a:ext cx="2424837"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p:sp>
            <p:nvSpPr>
              <p:cNvPr id="54" name="TextBox 53"/>
              <p:cNvSpPr txBox="1"/>
              <p:nvPr/>
            </p:nvSpPr>
            <p:spPr>
              <a:xfrm>
                <a:off x="6108332" y="1732392"/>
                <a:ext cx="2280848" cy="515019"/>
              </a:xfrm>
              <a:prstGeom prst="rect">
                <a:avLst/>
              </a:prstGeom>
              <a:noFill/>
            </p:spPr>
            <p:txBody>
              <a:bodyPr wrap="square" rtlCol="0">
                <a:spAutoFit/>
              </a:bodyPr>
              <a:lstStyle>
                <a:defPPr>
                  <a:defRPr lang="vi-VN"/>
                </a:defPPr>
                <a:lvl1pPr>
                  <a:defRPr sz="3200" i="1">
                    <a:solidFill>
                      <a:schemeClr val="bg1"/>
                    </a:solidFill>
                  </a:defRPr>
                </a:lvl1pPr>
              </a:lstStyle>
              <a:p>
                <a:r>
                  <a:rPr lang="en-US" sz="3000" dirty="0" err="1" smtClean="0"/>
                  <a:t>Chỉ</a:t>
                </a:r>
                <a:r>
                  <a:rPr lang="en-US" sz="3000" dirty="0" smtClean="0"/>
                  <a:t> (I)</a:t>
                </a:r>
                <a:endParaRPr lang="en-US" sz="3000" dirty="0"/>
              </a:p>
            </p:txBody>
          </p:sp>
        </p:grpSp>
        <p:grpSp>
          <p:nvGrpSpPr>
            <p:cNvPr id="55" name="Group 54"/>
            <p:cNvGrpSpPr/>
            <p:nvPr/>
          </p:nvGrpSpPr>
          <p:grpSpPr>
            <a:xfrm>
              <a:off x="3163101" y="1501344"/>
              <a:ext cx="2731744" cy="914401"/>
              <a:chOff x="5537206" y="1557992"/>
              <a:chExt cx="2722483" cy="850064"/>
            </a:xfrm>
          </p:grpSpPr>
          <p:sp>
            <p:nvSpPr>
              <p:cNvPr id="56" name="Rectangle 55"/>
              <p:cNvSpPr/>
              <p:nvPr/>
            </p:nvSpPr>
            <p:spPr>
              <a:xfrm>
                <a:off x="5827751" y="1557992"/>
                <a:ext cx="2042785"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8" name="TextBox 57"/>
                  <p:cNvSpPr txBox="1"/>
                  <p:nvPr/>
                </p:nvSpPr>
                <p:spPr>
                  <a:xfrm>
                    <a:off x="5978841" y="1767772"/>
                    <a:ext cx="2280848" cy="5150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m:rPr>
                              <m:nor/>
                            </m:rPr>
                            <a:rPr lang="en-US" sz="3000" b="0" i="1" dirty="0" smtClean="0"/>
                            <m:t>Ch</m:t>
                          </m:r>
                          <m:r>
                            <m:rPr>
                              <m:nor/>
                            </m:rPr>
                            <a:rPr lang="en-US" sz="3000" b="0" i="1" dirty="0" smtClean="0"/>
                            <m:t>ỉ (</m:t>
                          </m:r>
                          <m:r>
                            <m:rPr>
                              <m:nor/>
                            </m:rPr>
                            <a:rPr lang="en-US" sz="3000" b="0" i="1" dirty="0" smtClean="0"/>
                            <m:t>II</m:t>
                          </m:r>
                          <m:r>
                            <m:rPr>
                              <m:nor/>
                            </m:rPr>
                            <a:rPr lang="en-US" sz="3000" b="0" i="1" dirty="0" smtClean="0"/>
                            <m:t>)</m:t>
                          </m:r>
                          <m:r>
                            <m:rPr>
                              <m:nor/>
                            </m:rPr>
                            <a:rPr lang="vi-VN" sz="3000" dirty="0"/>
                            <m:t>.</m:t>
                          </m:r>
                        </m:oMath>
                      </m:oMathPara>
                    </a14:m>
                    <a:endParaRPr lang="en-US" sz="30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978841" y="1767772"/>
                    <a:ext cx="2280848" cy="515019"/>
                  </a:xfrm>
                  <a:prstGeom prst="rect">
                    <a:avLst/>
                  </a:prstGeom>
                  <a:blipFill rotWithShape="1">
                    <a:blip r:embed="rId4"/>
                    <a:stretch>
                      <a:fillRect/>
                    </a:stretch>
                  </a:blipFill>
                </p:spPr>
                <p:txBody>
                  <a:bodyPr/>
                  <a:lstStyle/>
                  <a:p>
                    <a:r>
                      <a:rPr lang="en-US">
                        <a:noFill/>
                      </a:rPr>
                      <a:t> </a:t>
                    </a:r>
                  </a:p>
                </p:txBody>
              </p:sp>
            </mc:Fallback>
          </mc:AlternateContent>
        </p:grpSp>
        <p:grpSp>
          <p:nvGrpSpPr>
            <p:cNvPr id="4" name="Group 3"/>
            <p:cNvGrpSpPr/>
            <p:nvPr/>
          </p:nvGrpSpPr>
          <p:grpSpPr>
            <a:xfrm>
              <a:off x="5621815" y="1501343"/>
              <a:ext cx="3335027" cy="914402"/>
              <a:chOff x="5081566" y="1557992"/>
              <a:chExt cx="3323723" cy="850064"/>
            </a:xfrm>
          </p:grpSpPr>
          <p:sp>
            <p:nvSpPr>
              <p:cNvPr id="46" name="Rectangle 45"/>
              <p:cNvSpPr/>
              <p:nvPr/>
            </p:nvSpPr>
            <p:spPr>
              <a:xfrm>
                <a:off x="5375428" y="1557992"/>
                <a:ext cx="3029861"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081566" y="179348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mc:Choice xmlns:a14="http://schemas.microsoft.com/office/drawing/2010/main" Requires="a14">
              <p:sp>
                <p:nvSpPr>
                  <p:cNvPr id="48" name="TextBox 47"/>
                  <p:cNvSpPr txBox="1"/>
                  <p:nvPr/>
                </p:nvSpPr>
                <p:spPr>
                  <a:xfrm>
                    <a:off x="5573046" y="1753409"/>
                    <a:ext cx="2280848" cy="515018"/>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𝑐</m:t>
                          </m:r>
                          <m:r>
                            <a:rPr lang="en-US" sz="3000" b="0" i="1" smtClean="0">
                              <a:latin typeface="Cambria Math"/>
                            </a:rPr>
                            <m:t>ả </m:t>
                          </m:r>
                          <m:r>
                            <a:rPr lang="en-US" sz="3000" b="0" i="1" smtClean="0">
                              <a:latin typeface="Cambria Math"/>
                            </a:rPr>
                            <m:t>h𝑎𝑖</m:t>
                          </m:r>
                          <m:r>
                            <a:rPr lang="en-US" sz="3000" b="0" i="1" smtClean="0">
                              <a:latin typeface="Cambria Math"/>
                            </a:rPr>
                            <m:t> đề</m:t>
                          </m:r>
                          <m:r>
                            <a:rPr lang="en-US" sz="3000" b="0" i="1" smtClean="0">
                              <a:latin typeface="Cambria Math"/>
                            </a:rPr>
                            <m:t>𝑢</m:t>
                          </m:r>
                          <m:r>
                            <a:rPr lang="en-US" sz="3000" b="0" i="1" smtClean="0">
                              <a:latin typeface="Cambria Math"/>
                            </a:rPr>
                            <m:t> đú</m:t>
                          </m:r>
                          <m:r>
                            <a:rPr lang="en-US" sz="3000" b="0" i="1" smtClean="0">
                              <a:latin typeface="Cambria Math"/>
                            </a:rPr>
                            <m:t>𝑛𝑔</m:t>
                          </m:r>
                        </m:oMath>
                      </m:oMathPara>
                    </a14:m>
                    <a:endParaRPr lang="en-US" sz="3000" dirty="0"/>
                  </a:p>
                </p:txBody>
              </p:sp>
            </mc:Choice>
            <mc:Fallback>
              <p:sp>
                <p:nvSpPr>
                  <p:cNvPr id="48" name="TextBox 47"/>
                  <p:cNvSpPr txBox="1">
                    <a:spLocks noRot="1" noChangeAspect="1" noMove="1" noResize="1" noEditPoints="1" noAdjustHandles="1" noChangeArrowheads="1" noChangeShapeType="1" noTextEdit="1"/>
                  </p:cNvSpPr>
                  <p:nvPr/>
                </p:nvSpPr>
                <p:spPr>
                  <a:xfrm>
                    <a:off x="5573046" y="1753409"/>
                    <a:ext cx="2280848" cy="515018"/>
                  </a:xfrm>
                  <a:prstGeom prst="rect">
                    <a:avLst/>
                  </a:prstGeom>
                  <a:blipFill rotWithShape="1">
                    <a:blip r:embed="rId5"/>
                    <a:stretch>
                      <a:fillRect r="-20267"/>
                    </a:stretch>
                  </a:blipFill>
                </p:spPr>
                <p:txBody>
                  <a:bodyPr/>
                  <a:lstStyle/>
                  <a:p>
                    <a:r>
                      <a:rPr lang="en-US">
                        <a:noFill/>
                      </a:rPr>
                      <a:t> </a:t>
                    </a:r>
                  </a:p>
                </p:txBody>
              </p:sp>
            </mc:Fallback>
          </mc:AlternateContent>
        </p:grpSp>
        <p:grpSp>
          <p:nvGrpSpPr>
            <p:cNvPr id="59" name="Group 58"/>
            <p:cNvGrpSpPr/>
            <p:nvPr/>
          </p:nvGrpSpPr>
          <p:grpSpPr>
            <a:xfrm>
              <a:off x="8956841" y="1516792"/>
              <a:ext cx="3082761" cy="914400"/>
              <a:chOff x="5499236" y="1572353"/>
              <a:chExt cx="3072310" cy="850063"/>
            </a:xfrm>
          </p:grpSpPr>
          <p:sp>
            <p:nvSpPr>
              <p:cNvPr id="60" name="Rectangle 59"/>
              <p:cNvSpPr/>
              <p:nvPr/>
            </p:nvSpPr>
            <p:spPr>
              <a:xfrm>
                <a:off x="5716443" y="1572353"/>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549923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p:sp>
            <p:nvSpPr>
              <p:cNvPr id="62" name="TextBox 61"/>
              <p:cNvSpPr txBox="1"/>
              <p:nvPr/>
            </p:nvSpPr>
            <p:spPr>
              <a:xfrm>
                <a:off x="6078059" y="1779051"/>
                <a:ext cx="2493487" cy="515019"/>
              </a:xfrm>
              <a:prstGeom prst="rect">
                <a:avLst/>
              </a:prstGeom>
              <a:noFill/>
            </p:spPr>
            <p:txBody>
              <a:bodyPr wrap="square" rtlCol="0">
                <a:spAutoFit/>
              </a:bodyPr>
              <a:lstStyle>
                <a:defPPr>
                  <a:defRPr lang="vi-VN"/>
                </a:defPPr>
                <a:lvl1pPr>
                  <a:defRPr sz="3200" i="1">
                    <a:solidFill>
                      <a:schemeClr val="bg1"/>
                    </a:solidFill>
                  </a:defRPr>
                </a:lvl1pPr>
              </a:lstStyle>
              <a:p>
                <a:r>
                  <a:rPr lang="en-US" sz="3000" dirty="0" err="1" smtClean="0">
                    <a:latin typeface="Times New Roman" panose="02020603050405020304" pitchFamily="18" charset="0"/>
                    <a:cs typeface="Times New Roman" panose="02020603050405020304" pitchFamily="18" charset="0"/>
                  </a:rPr>
                  <a:t>Cả</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hai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đều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sai</a:t>
                </a:r>
                <a:endParaRPr lang="en-US" sz="3000" dirty="0">
                  <a:latin typeface="Times New Roman" panose="02020603050405020304" pitchFamily="18" charset="0"/>
                  <a:cs typeface="Times New Roman" panose="02020603050405020304" pitchFamily="18" charset="0"/>
                </a:endParaRPr>
              </a:p>
            </p:txBody>
          </p:sp>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mc:AlternateContent xmlns:mc="http://schemas.openxmlformats.org/markup-compatibility/2006" xmlns:a14="http://schemas.microsoft.com/office/drawing/2010/main">
        <mc:Choice Requires="a14">
          <p:sp>
            <p:nvSpPr>
              <p:cNvPr id="11" name="Rectangle 10"/>
              <p:cNvSpPr/>
              <p:nvPr/>
            </p:nvSpPr>
            <p:spPr>
              <a:xfrm>
                <a:off x="2478422" y="4510385"/>
                <a:ext cx="6051895" cy="907931"/>
              </a:xfrm>
              <a:prstGeom prst="rect">
                <a:avLst/>
              </a:prstGeom>
            </p:spPr>
            <p:txBody>
              <a:bodyPr wrap="none" lIns="45711" tIns="22855" rIns="45711" bIns="22855">
                <a:spAutoFit/>
              </a:bodyPr>
              <a:lstStyle/>
              <a:p>
                <a:pPr/>
                <a14:m>
                  <m:oMathPara xmlns:m="http://schemas.openxmlformats.org/officeDocument/2006/math">
                    <m:oMathParaPr>
                      <m:jc m:val="centerGroup"/>
                    </m:oMathParaPr>
                    <m:oMath xmlns:m="http://schemas.openxmlformats.org/officeDocument/2006/math">
                      <m:r>
                        <m:rPr>
                          <m:nor/>
                        </m:rPr>
                        <a:rPr lang="nl-NL" sz="2800" dirty="0">
                          <a:latin typeface="Times New Roman" panose="02020603050405020304" pitchFamily="18" charset="0"/>
                          <a:cs typeface="Times New Roman" panose="02020603050405020304" pitchFamily="18" charset="0"/>
                        </a:rPr>
                        <m:t>Ta</m:t>
                      </m:r>
                      <m:r>
                        <m:rPr>
                          <m:nor/>
                        </m:rPr>
                        <a:rPr lang="nl-NL" sz="2800" dirty="0">
                          <a:latin typeface="Times New Roman" panose="02020603050405020304" pitchFamily="18" charset="0"/>
                          <a:cs typeface="Times New Roman" panose="02020603050405020304" pitchFamily="18" charset="0"/>
                        </a:rPr>
                        <m:t> </m:t>
                      </m:r>
                      <m:r>
                        <m:rPr>
                          <m:nor/>
                        </m:rPr>
                        <a:rPr lang="nl-NL" sz="2800" dirty="0">
                          <a:latin typeface="Times New Roman" panose="02020603050405020304" pitchFamily="18" charset="0"/>
                          <a:cs typeface="Times New Roman" panose="02020603050405020304" pitchFamily="18" charset="0"/>
                        </a:rPr>
                        <m:t>c</m:t>
                      </m:r>
                      <m:r>
                        <m:rPr>
                          <m:nor/>
                        </m:rPr>
                        <a:rPr lang="nl-NL" sz="2800" dirty="0">
                          <a:latin typeface="Times New Roman" panose="02020603050405020304" pitchFamily="18" charset="0"/>
                          <a:cs typeface="Times New Roman" panose="02020603050405020304" pitchFamily="18" charset="0"/>
                        </a:rPr>
                        <m:t>ó </m:t>
                      </m:r>
                      <m:sSup>
                        <m:sSupPr>
                          <m:ctrlPr>
                            <a:rPr lang="en-US" sz="2800" i="1">
                              <a:latin typeface="Cambria Math"/>
                            </a:rPr>
                          </m:ctrlPr>
                        </m:sSupPr>
                        <m:e>
                          <m:r>
                            <a:rPr lang="en-US" sz="2800" i="1">
                              <a:latin typeface="Cambria Math" panose="02040503050406030204" pitchFamily="18" charset="0"/>
                            </a:rPr>
                            <m:t>𝑦</m:t>
                          </m:r>
                        </m:e>
                        <m:sup>
                          <m:r>
                            <a:rPr lang="en-US" sz="2800">
                              <a:latin typeface="Cambria Math" panose="02040503050406030204" pitchFamily="18" charset="0"/>
                            </a:rPr>
                            <m:t>′</m:t>
                          </m:r>
                        </m:sup>
                      </m:sSup>
                      <m:d>
                        <m:dPr>
                          <m:ctrlPr>
                            <a:rPr lang="en-US" sz="2800" i="1">
                              <a:latin typeface="Cambria Math"/>
                            </a:rPr>
                          </m:ctrlPr>
                        </m:dPr>
                        <m:e>
                          <m:r>
                            <a:rPr lang="en-US" sz="2800">
                              <a:latin typeface="Cambria Math" panose="02040503050406030204" pitchFamily="18" charset="0"/>
                            </a:rPr>
                            <m:t>−1</m:t>
                          </m:r>
                        </m:e>
                      </m:d>
                      <m:r>
                        <a:rPr lang="en-US" sz="2800">
                          <a:latin typeface="Cambria Math" panose="02040503050406030204" pitchFamily="18" charset="0"/>
                        </a:rPr>
                        <m:t>=</m:t>
                      </m:r>
                      <m:sSup>
                        <m:sSupPr>
                          <m:ctrlPr>
                            <a:rPr lang="en-US" sz="2800" i="1">
                              <a:latin typeface="Cambria Math"/>
                            </a:rPr>
                          </m:ctrlPr>
                        </m:sSupPr>
                        <m:e>
                          <m:r>
                            <a:rPr lang="en-US" sz="2800" i="1">
                              <a:latin typeface="Cambria Math" panose="02040503050406030204" pitchFamily="18" charset="0"/>
                            </a:rPr>
                            <m:t>𝑦</m:t>
                          </m:r>
                        </m:e>
                        <m:sup>
                          <m:r>
                            <a:rPr lang="en-US" sz="2800">
                              <a:latin typeface="Cambria Math" panose="02040503050406030204" pitchFamily="18" charset="0"/>
                            </a:rPr>
                            <m:t>′</m:t>
                          </m:r>
                        </m:sup>
                      </m:sSup>
                      <m:d>
                        <m:dPr>
                          <m:ctrlPr>
                            <a:rPr lang="en-US" sz="2800" i="1">
                              <a:latin typeface="Cambria Math"/>
                            </a:rPr>
                          </m:ctrlPr>
                        </m:dPr>
                        <m:e>
                          <m:r>
                            <a:rPr lang="en-US" sz="2800">
                              <a:latin typeface="Cambria Math" panose="02040503050406030204" pitchFamily="18" charset="0"/>
                            </a:rPr>
                            <m:t>1</m:t>
                          </m:r>
                        </m:e>
                      </m:d>
                      <m:r>
                        <a:rPr lang="en-US" sz="2800">
                          <a:latin typeface="Cambria Math" panose="02040503050406030204" pitchFamily="18" charset="0"/>
                        </a:rPr>
                        <m:t>=0=</m:t>
                      </m:r>
                      <m:r>
                        <m:rPr>
                          <m:nor/>
                        </m:rPr>
                        <a:rPr lang="en-US" sz="2800" dirty="0">
                          <a:latin typeface="Times New Roman" panose="02020603050405020304" pitchFamily="18" charset="0"/>
                          <a:cs typeface="Times New Roman" panose="02020603050405020304" pitchFamily="18" charset="0"/>
                        </a:rPr>
                        <m:t>&gt;</m:t>
                      </m:r>
                      <m:r>
                        <m:rPr>
                          <m:nor/>
                        </m:rPr>
                        <a:rPr lang="nl-NL" sz="2800" dirty="0">
                          <a:latin typeface="Times New Roman" panose="02020603050405020304" pitchFamily="18" charset="0"/>
                          <a:cs typeface="Times New Roman" panose="02020603050405020304" pitchFamily="18" charset="0"/>
                        </a:rPr>
                        <m:t>(</m:t>
                      </m:r>
                      <m:r>
                        <m:rPr>
                          <m:nor/>
                        </m:rPr>
                        <a:rPr lang="nl-NL" sz="2800" dirty="0">
                          <a:latin typeface="Times New Roman" panose="02020603050405020304" pitchFamily="18" charset="0"/>
                          <a:cs typeface="Times New Roman" panose="02020603050405020304" pitchFamily="18" charset="0"/>
                        </a:rPr>
                        <m:t>I</m:t>
                      </m:r>
                      <m:r>
                        <m:rPr>
                          <m:nor/>
                        </m:rPr>
                        <a:rPr lang="nl-NL" sz="2800" dirty="0">
                          <a:latin typeface="Times New Roman" panose="02020603050405020304" pitchFamily="18" charset="0"/>
                          <a:cs typeface="Times New Roman" panose="02020603050405020304" pitchFamily="18" charset="0"/>
                        </a:rPr>
                        <m:t>) đú</m:t>
                      </m:r>
                      <m:r>
                        <m:rPr>
                          <m:nor/>
                        </m:rPr>
                        <a:rPr lang="nl-NL" sz="2800" dirty="0">
                          <a:latin typeface="Times New Roman" panose="02020603050405020304" pitchFamily="18" charset="0"/>
                          <a:cs typeface="Times New Roman" panose="02020603050405020304" pitchFamily="18" charset="0"/>
                        </a:rPr>
                        <m:t>ng</m:t>
                      </m:r>
                      <m:r>
                        <m:rPr>
                          <m:nor/>
                        </m:rPr>
                        <a:rPr lang="nl-NL" sz="2800" dirty="0">
                          <a:latin typeface="Times New Roman" panose="02020603050405020304" pitchFamily="18" charset="0"/>
                          <a:cs typeface="Times New Roman" panose="02020603050405020304" pitchFamily="18" charset="0"/>
                        </a:rPr>
                        <m:t>.</m:t>
                      </m:r>
                    </m:oMath>
                  </m:oMathPara>
                </a14:m>
                <a:endParaRPr lang="en-US" sz="28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m:rPr>
                          <m:nor/>
                        </m:rPr>
                        <a:rPr lang="nl-NL" sz="2800" dirty="0">
                          <a:latin typeface="Times New Roman" panose="02020603050405020304" pitchFamily="18" charset="0"/>
                          <a:cs typeface="Times New Roman" panose="02020603050405020304" pitchFamily="18" charset="0"/>
                        </a:rPr>
                        <m:t>Ta</m:t>
                      </m:r>
                      <m:r>
                        <m:rPr>
                          <m:nor/>
                        </m:rPr>
                        <a:rPr lang="nl-NL" sz="2800" dirty="0">
                          <a:latin typeface="Times New Roman" panose="02020603050405020304" pitchFamily="18" charset="0"/>
                          <a:cs typeface="Times New Roman" panose="02020603050405020304" pitchFamily="18" charset="0"/>
                        </a:rPr>
                        <m:t> </m:t>
                      </m:r>
                      <m:r>
                        <m:rPr>
                          <m:nor/>
                        </m:rPr>
                        <a:rPr lang="nl-NL" sz="2800" dirty="0">
                          <a:latin typeface="Times New Roman" panose="02020603050405020304" pitchFamily="18" charset="0"/>
                          <a:cs typeface="Times New Roman" panose="02020603050405020304" pitchFamily="18" charset="0"/>
                        </a:rPr>
                        <m:t>c</m:t>
                      </m:r>
                      <m:r>
                        <m:rPr>
                          <m:nor/>
                        </m:rPr>
                        <a:rPr lang="nl-NL" sz="2800" dirty="0">
                          <a:latin typeface="Times New Roman" panose="02020603050405020304" pitchFamily="18" charset="0"/>
                          <a:cs typeface="Times New Roman" panose="02020603050405020304" pitchFamily="18" charset="0"/>
                        </a:rPr>
                        <m:t>ó </m:t>
                      </m:r>
                      <m:sSup>
                        <m:sSupPr>
                          <m:ctrlPr>
                            <a:rPr lang="en-US" sz="2800" i="1">
                              <a:latin typeface="Cambria Math"/>
                            </a:rPr>
                          </m:ctrlPr>
                        </m:sSupPr>
                        <m:e>
                          <m:r>
                            <a:rPr lang="en-US" sz="2800" i="1">
                              <a:latin typeface="Cambria Math" panose="02040503050406030204" pitchFamily="18" charset="0"/>
                            </a:rPr>
                            <m:t>𝑦</m:t>
                          </m:r>
                        </m:e>
                        <m:sup>
                          <m:r>
                            <a:rPr lang="en-US" sz="2800">
                              <a:latin typeface="Cambria Math" panose="02040503050406030204" pitchFamily="18" charset="0"/>
                            </a:rPr>
                            <m:t>′</m:t>
                          </m:r>
                        </m:sup>
                      </m:sSup>
                      <m:d>
                        <m:dPr>
                          <m:ctrlPr>
                            <a:rPr lang="en-US" sz="2800" i="1">
                              <a:latin typeface="Cambria Math"/>
                            </a:rPr>
                          </m:ctrlPr>
                        </m:dPr>
                        <m:e>
                          <m:r>
                            <a:rPr lang="en-US" sz="2800" i="1">
                              <a:latin typeface="Cambria Math" panose="02040503050406030204" pitchFamily="18" charset="0"/>
                            </a:rPr>
                            <m:t>0</m:t>
                          </m:r>
                        </m:e>
                      </m:d>
                      <m:r>
                        <a:rPr lang="en-US" sz="2800">
                          <a:latin typeface="Cambria Math" panose="02040503050406030204" pitchFamily="18" charset="0"/>
                        </a:rPr>
                        <m:t>=0</m:t>
                      </m:r>
                      <m:r>
                        <m:rPr>
                          <m:nor/>
                        </m:rPr>
                        <a:rPr lang="nl-NL" sz="2800" dirty="0">
                          <a:latin typeface="Times New Roman" panose="02020603050405020304" pitchFamily="18" charset="0"/>
                          <a:cs typeface="Times New Roman" panose="02020603050405020304" pitchFamily="18" charset="0"/>
                        </a:rPr>
                        <m:t> (</m:t>
                      </m:r>
                      <m:r>
                        <m:rPr>
                          <m:nor/>
                        </m:rPr>
                        <a:rPr lang="nl-NL" sz="2800" dirty="0">
                          <a:latin typeface="Times New Roman" panose="02020603050405020304" pitchFamily="18" charset="0"/>
                          <a:cs typeface="Times New Roman" panose="02020603050405020304" pitchFamily="18" charset="0"/>
                        </a:rPr>
                        <m:t>II</m:t>
                      </m:r>
                      <m:r>
                        <m:rPr>
                          <m:nor/>
                        </m:rPr>
                        <a:rPr lang="nl-NL" sz="2800" dirty="0">
                          <a:latin typeface="Times New Roman" panose="02020603050405020304" pitchFamily="18" charset="0"/>
                          <a:cs typeface="Times New Roman" panose="02020603050405020304" pitchFamily="18" charset="0"/>
                        </a:rPr>
                        <m:t>) </m:t>
                      </m:r>
                      <m:r>
                        <a:rPr lang="en-US" sz="2800">
                          <a:latin typeface="Cambria Math" panose="02040503050406030204" pitchFamily="18" charset="0"/>
                        </a:rPr>
                        <m:t>=</m:t>
                      </m:r>
                      <m:r>
                        <m:rPr>
                          <m:nor/>
                        </m:rPr>
                        <a:rPr lang="en-US" sz="2800" dirty="0">
                          <a:latin typeface="Times New Roman" panose="02020603050405020304" pitchFamily="18" charset="0"/>
                          <a:cs typeface="Times New Roman" panose="02020603050405020304" pitchFamily="18" charset="0"/>
                        </a:rPr>
                        <m:t>&gt; </m:t>
                      </m:r>
                      <m:r>
                        <m:rPr>
                          <m:nor/>
                        </m:rPr>
                        <a:rPr lang="nl-NL" sz="2800" dirty="0">
                          <a:latin typeface="Times New Roman" panose="02020603050405020304" pitchFamily="18" charset="0"/>
                          <a:cs typeface="Times New Roman" panose="02020603050405020304" pitchFamily="18" charset="0"/>
                        </a:rPr>
                        <m:t>đú</m:t>
                      </m:r>
                      <m:r>
                        <m:rPr>
                          <m:nor/>
                        </m:rPr>
                        <a:rPr lang="nl-NL" sz="2800" dirty="0">
                          <a:latin typeface="Times New Roman" panose="02020603050405020304" pitchFamily="18" charset="0"/>
                          <a:cs typeface="Times New Roman" panose="02020603050405020304" pitchFamily="18" charset="0"/>
                        </a:rPr>
                        <m:t>ng</m:t>
                      </m:r>
                      <m:r>
                        <m:rPr>
                          <m:nor/>
                        </m:rPr>
                        <a:rPr lang="nl-NL" sz="2800" dirty="0">
                          <a:latin typeface="Times New Roman" panose="02020603050405020304" pitchFamily="18" charset="0"/>
                          <a:cs typeface="Times New Roman" panose="02020603050405020304" pitchFamily="18" charset="0"/>
                        </a:rPr>
                        <m:t>.</m:t>
                      </m:r>
                    </m:oMath>
                  </m:oMathPara>
                </a14:m>
                <a:endParaRPr lang="vi-VN" sz="3000" dirty="0">
                  <a:latin typeface="+mj-lt"/>
                </a:endParaRPr>
              </a:p>
            </p:txBody>
          </p:sp>
        </mc:Choice>
        <mc:Fallback xmlns="">
          <p:sp>
            <p:nvSpPr>
              <p:cNvPr id="11" name="Rectangle 10"/>
              <p:cNvSpPr>
                <a:spLocks noRot="1" noChangeAspect="1" noMove="1" noResize="1" noEditPoints="1" noAdjustHandles="1" noChangeArrowheads="1" noChangeShapeType="1" noTextEdit="1"/>
              </p:cNvSpPr>
              <p:nvPr/>
            </p:nvSpPr>
            <p:spPr>
              <a:xfrm>
                <a:off x="2478422" y="4510385"/>
                <a:ext cx="6051895" cy="907931"/>
              </a:xfrm>
              <a:prstGeom prst="rect">
                <a:avLst/>
              </a:prstGeom>
              <a:blipFill rotWithShape="1">
                <a:blip r:embed="rId6"/>
                <a:stretch>
                  <a:fillRect/>
                </a:stretch>
              </a:blipFill>
            </p:spPr>
            <p:txBody>
              <a:bodyPr/>
              <a:lstStyle/>
              <a:p>
                <a:r>
                  <a:rPr lang="en-US">
                    <a:noFill/>
                  </a:rPr>
                  <a:t> </a:t>
                </a:r>
              </a:p>
            </p:txBody>
          </p:sp>
        </mc:Fallback>
      </mc:AlternateContent>
      <p:sp>
        <p:nvSpPr>
          <p:cNvPr id="66" name="Oval 65"/>
          <p:cNvSpPr/>
          <p:nvPr/>
        </p:nvSpPr>
        <p:spPr>
          <a:xfrm>
            <a:off x="5587108" y="3012303"/>
            <a:ext cx="546116" cy="538129"/>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en-US" sz="3200" dirty="0" smtClean="0"/>
              <a:t>C</a:t>
            </a:r>
            <a:endParaRPr lang="en-US" sz="3200" dirty="0"/>
          </a:p>
        </p:txBody>
      </p:sp>
    </p:spTree>
    <p:extLst>
      <p:ext uri="{BB962C8B-B14F-4D97-AF65-F5344CB8AC3E}">
        <p14:creationId xmlns:p14="http://schemas.microsoft.com/office/powerpoint/2010/main" val="355739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left)">
                                      <p:cBhvr>
                                        <p:cTn id="2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1" grpId="0"/>
      <p:bldP spid="6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47057" y="3207530"/>
            <a:ext cx="11834900" cy="3505266"/>
            <a:chOff x="184495" y="3636271"/>
            <a:chExt cx="11834900" cy="4481562"/>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 name="Group 5"/>
            <p:cNvGrpSpPr/>
            <p:nvPr/>
          </p:nvGrpSpPr>
          <p:grpSpPr>
            <a:xfrm>
              <a:off x="203200" y="3636271"/>
              <a:ext cx="2342698" cy="611632"/>
              <a:chOff x="1275608" y="6239450"/>
              <a:chExt cx="4592537" cy="1111307"/>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111307"/>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06848" y="425252"/>
            <a:ext cx="12099375" cy="2066685"/>
            <a:chOff x="534987" y="1869705"/>
            <a:chExt cx="23719158" cy="2851051"/>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533960" y="1653394"/>
                  <a:ext cx="2278919"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en-US" sz="3000" dirty="0" smtClean="0">
                      <a:solidFill>
                        <a:schemeClr val="bg1"/>
                      </a:solidFill>
                      <a:latin typeface="Tahoma" pitchFamily="34" charset="0"/>
                      <a:cs typeface="Tahoma" pitchFamily="34" charset="0"/>
                    </a:rPr>
                    <a:t>6</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810092" y="1933278"/>
                  <a:ext cx="23444053" cy="27874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ctr" fontAlgn="base">
                    <a:buClr>
                      <a:srgbClr val="0000FF"/>
                    </a:buClr>
                    <a:tabLst>
                      <a:tab pos="629826" algn="l"/>
                    </a:tabLst>
                  </a:pP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Gọi</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S </a:t>
                  </a:r>
                  <a:r>
                    <a:rPr lang="vi-VN" sz="3200" dirty="0">
                      <a:latin typeface="Times New Roman" panose="02020603050405020304" pitchFamily="18" charset="0"/>
                      <a:cs typeface="Times New Roman" panose="02020603050405020304" pitchFamily="18" charset="0"/>
                    </a:rPr>
                    <a:t>là tập các giá trị của tham số </a:t>
                  </a:r>
                  <a:r>
                    <a:rPr lang="en-US" sz="3200" dirty="0">
                      <a:latin typeface="Times New Roman" panose="02020603050405020304" pitchFamily="18" charset="0"/>
                      <a:cs typeface="Times New Roman" panose="02020603050405020304" pitchFamily="18" charset="0"/>
                    </a:rPr>
                    <a:t>m </a:t>
                  </a:r>
                  <a:r>
                    <a:rPr lang="vi-VN" sz="3200" dirty="0">
                      <a:latin typeface="Times New Roman" panose="02020603050405020304" pitchFamily="18" charset="0"/>
                      <a:cs typeface="Times New Roman" panose="02020603050405020304" pitchFamily="18" charset="0"/>
                    </a:rPr>
                    <a:t>để đồ thị hàm số </a:t>
                  </a:r>
                  <a14:m>
                    <m:oMath xmlns:m="http://schemas.openxmlformats.org/officeDocument/2006/math">
                      <m:r>
                        <a:rPr lang="en-US" sz="3200" i="1">
                          <a:latin typeface="Cambria Math" panose="02040503050406030204" pitchFamily="18" charset="0"/>
                        </a:rPr>
                        <m:t>𝑦</m:t>
                      </m:r>
                      <m:r>
                        <a:rPr lang="en-US" sz="3200">
                          <a:latin typeface="Cambria Math" panose="02040503050406030204" pitchFamily="18" charset="0"/>
                        </a:rPr>
                        <m:t>=</m:t>
                      </m:r>
                      <m:sSup>
                        <m:sSupPr>
                          <m:ctrlPr>
                            <a:rPr lang="en-US" sz="3200" i="1">
                              <a:latin typeface="Cambria Math"/>
                            </a:rPr>
                          </m:ctrlPr>
                        </m:sSupPr>
                        <m:e>
                          <m:r>
                            <m:rPr>
                              <m:sty m:val="p"/>
                            </m:rPr>
                            <a:rPr lang="en-US" sz="3200">
                              <a:latin typeface="Cambria Math" panose="02040503050406030204" pitchFamily="18" charset="0"/>
                            </a:rPr>
                            <m:t>x</m:t>
                          </m:r>
                        </m:e>
                        <m:sup>
                          <m:r>
                            <a:rPr lang="en-US" sz="3200">
                              <a:latin typeface="Cambria Math" panose="02040503050406030204" pitchFamily="18" charset="0"/>
                            </a:rPr>
                            <m:t>4</m:t>
                          </m:r>
                        </m:sup>
                      </m:sSup>
                      <m:r>
                        <a:rPr lang="en-US" sz="3200">
                          <a:latin typeface="Cambria Math" panose="02040503050406030204" pitchFamily="18" charset="0"/>
                        </a:rPr>
                        <m:t>−</m:t>
                      </m:r>
                      <m:r>
                        <a:rPr lang="en-US" sz="3200">
                          <a:latin typeface="Cambria Math" panose="02040503050406030204" pitchFamily="18" charset="0"/>
                        </a:rPr>
                        <m:t>2</m:t>
                      </m:r>
                      <m:sSup>
                        <m:sSupPr>
                          <m:ctrlPr>
                            <a:rPr lang="en-US" sz="3200" i="1">
                              <a:latin typeface="Cambria Math"/>
                            </a:rPr>
                          </m:ctrlPr>
                        </m:sSupPr>
                        <m:e>
                          <m:r>
                            <a:rPr lang="en-US" sz="3200">
                              <a:latin typeface="Cambria Math" panose="02040503050406030204" pitchFamily="18" charset="0"/>
                            </a:rPr>
                            <m:t>𝑥</m:t>
                          </m:r>
                        </m:e>
                        <m:sup>
                          <m:r>
                            <a:rPr lang="en-US" sz="3200">
                              <a:latin typeface="Cambria Math" panose="02040503050406030204" pitchFamily="18" charset="0"/>
                            </a:rPr>
                            <m:t>2</m:t>
                          </m:r>
                        </m:sup>
                      </m:sSup>
                      <m:r>
                        <a:rPr lang="en-US" sz="3200">
                          <a:latin typeface="Cambria Math" panose="02040503050406030204" pitchFamily="18" charset="0"/>
                        </a:rPr>
                        <m:t>+</m:t>
                      </m:r>
                      <m:r>
                        <a:rPr lang="en-US" sz="3200" i="1">
                          <a:latin typeface="Cambria Math" panose="02040503050406030204" pitchFamily="18" charset="0"/>
                        </a:rPr>
                        <m:t>𝑚</m:t>
                      </m:r>
                      <m:r>
                        <a:rPr lang="en-US" sz="3200">
                          <a:latin typeface="Cambria Math" panose="02040503050406030204" pitchFamily="18" charset="0"/>
                        </a:rPr>
                        <m:t>−</m:t>
                      </m:r>
                      <m:r>
                        <a:rPr lang="en-US" sz="3200">
                          <a:latin typeface="Cambria Math" panose="02040503050406030204" pitchFamily="18" charset="0"/>
                        </a:rPr>
                        <m:t>2</m:t>
                      </m:r>
                    </m:oMath>
                  </a14:m>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có đúng một tiếp tuyến song song với trục </a:t>
                  </a:r>
                  <a:r>
                    <a:rPr lang="en-US" sz="3200" dirty="0">
                      <a:latin typeface="Times New Roman" panose="02020603050405020304" pitchFamily="18" charset="0"/>
                      <a:cs typeface="Times New Roman" panose="02020603050405020304" pitchFamily="18" charset="0"/>
                    </a:rPr>
                    <a:t>Ox. </a:t>
                  </a:r>
                  <a:r>
                    <a:rPr lang="vi-VN" sz="3200" dirty="0">
                      <a:latin typeface="Times New Roman" panose="02020603050405020304" pitchFamily="18" charset="0"/>
                      <a:cs typeface="Times New Roman" panose="02020603050405020304" pitchFamily="18" charset="0"/>
                    </a:rPr>
                    <a:t>Tìm tổng các phần tử của </a:t>
                  </a:r>
                  <a:r>
                    <a:rPr lang="en-US" sz="3200" dirty="0" smtClean="0">
                      <a:latin typeface="Times New Roman" panose="02020603050405020304" pitchFamily="18" charset="0"/>
                      <a:cs typeface="Times New Roman" panose="02020603050405020304" pitchFamily="18" charset="0"/>
                    </a:rPr>
                    <a:t>S.</a:t>
                  </a:r>
                  <a:endParaRPr lang="en-US" sz="3000" dirty="0">
                    <a:latin typeface="+mj-lt"/>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810092" y="1933278"/>
                  <a:ext cx="23444053" cy="2787478"/>
                </a:xfrm>
                <a:prstGeom prst="rect">
                  <a:avLst/>
                </a:prstGeom>
                <a:blipFill rotWithShape="1">
                  <a:blip r:embed="rId3"/>
                  <a:stretch>
                    <a:fillRect t="-1807" r="-9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247182" y="2208708"/>
            <a:ext cx="11838141" cy="1253457"/>
            <a:chOff x="247181" y="1501340"/>
            <a:chExt cx="11838141" cy="1253457"/>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4" name="TextBox 53"/>
                  <p:cNvSpPr txBox="1"/>
                  <p:nvPr/>
                </p:nvSpPr>
                <p:spPr>
                  <a:xfrm>
                    <a:off x="6108332" y="1732392"/>
                    <a:ext cx="2280848" cy="567416"/>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m:t>
                          </m:r>
                          <m:r>
                            <a:rPr lang="en-US" sz="3000" b="0" i="1" smtClean="0">
                              <a:latin typeface="Cambria Math"/>
                            </a:rPr>
                            <m:t>2</m:t>
                          </m:r>
                          <m:r>
                            <m:rPr>
                              <m:nor/>
                            </m:rPr>
                            <a:rPr lang="vi-VN" sz="3000" dirty="0"/>
                            <m:t>.</m:t>
                          </m:r>
                          <m:r>
                            <m:rPr>
                              <m:nor/>
                            </m:rPr>
                            <a:rPr lang="vi-VN" sz="3000" dirty="0"/>
                            <m:t>	</m:t>
                          </m:r>
                        </m:oMath>
                      </m:oMathPara>
                    </a14:m>
                    <a:endParaRPr lang="en-US" sz="3000" dirty="0"/>
                  </a:p>
                </p:txBody>
              </p:sp>
            </mc:Choice>
            <mc:Fallback xmlns="">
              <p:sp>
                <p:nvSpPr>
                  <p:cNvPr id="54" name="TextBox 53"/>
                  <p:cNvSpPr txBox="1">
                    <a:spLocks noRot="1" noChangeAspect="1" noMove="1" noResize="1" noEditPoints="1" noAdjustHandles="1" noChangeArrowheads="1" noChangeShapeType="1" noTextEdit="1"/>
                  </p:cNvSpPr>
                  <p:nvPr/>
                </p:nvSpPr>
                <p:spPr>
                  <a:xfrm>
                    <a:off x="6108332" y="1732392"/>
                    <a:ext cx="2280848" cy="567416"/>
                  </a:xfrm>
                  <a:prstGeom prst="rect">
                    <a:avLst/>
                  </a:prstGeom>
                  <a:blipFill rotWithShape="1">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8" name="TextBox 57"/>
                  <p:cNvSpPr txBox="1"/>
                  <p:nvPr/>
                </p:nvSpPr>
                <p:spPr>
                  <a:xfrm>
                    <a:off x="5978841" y="1767772"/>
                    <a:ext cx="2280848" cy="5150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5</m:t>
                          </m:r>
                          <m:r>
                            <m:rPr>
                              <m:nor/>
                            </m:rPr>
                            <a:rPr lang="vi-VN" sz="3000" dirty="0"/>
                            <m:t>.</m:t>
                          </m:r>
                        </m:oMath>
                      </m:oMathPara>
                    </a14:m>
                    <a:endParaRPr lang="en-US" sz="30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978841" y="1767772"/>
                    <a:ext cx="2280848" cy="515019"/>
                  </a:xfrm>
                  <a:prstGeom prst="rect">
                    <a:avLst/>
                  </a:prstGeom>
                  <a:blipFill rotWithShape="1">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48" name="TextBox 47"/>
                  <p:cNvSpPr txBox="1"/>
                  <p:nvPr/>
                </p:nvSpPr>
                <p:spPr>
                  <a:xfrm>
                    <a:off x="6123623" y="1753409"/>
                    <a:ext cx="2280848" cy="515018"/>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m:t>
                          </m:r>
                          <m:r>
                            <a:rPr lang="en-US" sz="3000" b="0" i="1" smtClean="0">
                              <a:latin typeface="Cambria Math"/>
                            </a:rPr>
                            <m:t>5</m:t>
                          </m:r>
                          <m:r>
                            <m:rPr>
                              <m:nor/>
                            </m:rPr>
                            <a:rPr lang="vi-VN" sz="3000" dirty="0"/>
                            <m:t>.</m:t>
                          </m:r>
                        </m:oMath>
                      </m:oMathPara>
                    </a14:m>
                    <a:endParaRPr lang="en-US" sz="30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123623" y="1753409"/>
                    <a:ext cx="2280848" cy="515018"/>
                  </a:xfrm>
                  <a:prstGeom prst="rect">
                    <a:avLst/>
                  </a:prstGeom>
                  <a:blipFill rotWithShape="1">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1" y="1501345"/>
              <a:ext cx="3090381" cy="1253452"/>
              <a:chOff x="5537206" y="1557992"/>
              <a:chExt cx="3079904" cy="1165260"/>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2" name="TextBox 61"/>
                  <p:cNvSpPr txBox="1"/>
                  <p:nvPr/>
                </p:nvSpPr>
                <p:spPr>
                  <a:xfrm>
                    <a:off x="6078059" y="1779051"/>
                    <a:ext cx="2493487" cy="94420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3000">
                              <a:latin typeface="Cambria Math" panose="02040503050406030204" pitchFamily="18" charset="0"/>
                            </a:rPr>
                            <m:t>3</m:t>
                          </m:r>
                          <m:r>
                            <m:rPr>
                              <m:nor/>
                            </m:rPr>
                            <a:rPr lang="vi-VN" sz="3000" dirty="0"/>
                            <m:t>.</m:t>
                          </m:r>
                        </m:oMath>
                      </m:oMathPara>
                    </a14:m>
                    <a:endParaRPr lang="en-US" sz="3000" dirty="0"/>
                  </a:p>
                  <a:p>
                    <a:endParaRPr lang="en-US" sz="30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078059" y="1779051"/>
                    <a:ext cx="2493487" cy="944201"/>
                  </a:xfrm>
                  <a:prstGeom prst="rect">
                    <a:avLst/>
                  </a:prstGeom>
                  <a:blipFill rotWithShape="1">
                    <a:blip r:embed="rId7"/>
                    <a:stretch>
                      <a:fillRect/>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1" name="Rectangle 10"/>
          <p:cNvSpPr/>
          <p:nvPr/>
        </p:nvSpPr>
        <p:spPr>
          <a:xfrm>
            <a:off x="1659126" y="-67870"/>
            <a:ext cx="5857291" cy="600154"/>
          </a:xfrm>
          <a:prstGeom prst="rect">
            <a:avLst/>
          </a:prstGeom>
        </p:spPr>
        <p:txBody>
          <a:bodyPr wrap="none" lIns="45711" tIns="22855" rIns="45711" bIns="22855">
            <a:spAutoFit/>
          </a:bodyPr>
          <a:lstStyle/>
          <a:p>
            <a:r>
              <a:rPr lang="en-US" altLang="ja-JP" sz="3600" b="1" dirty="0">
                <a:solidFill>
                  <a:srgbClr val="0000FF"/>
                </a:solidFill>
                <a:latin typeface="Times New Roman" panose="02020603050405020304" pitchFamily="18" charset="0"/>
                <a:cs typeface="Times New Roman" panose="02020603050405020304" pitchFamily="18" charset="0"/>
              </a:rPr>
              <a:t>3. </a:t>
            </a:r>
            <a:r>
              <a:rPr lang="en-US" altLang="ja-JP" sz="3600" b="1" dirty="0" err="1">
                <a:solidFill>
                  <a:srgbClr val="0000FF"/>
                </a:solidFill>
                <a:latin typeface="Times New Roman" panose="02020603050405020304" pitchFamily="18" charset="0"/>
                <a:cs typeface="Times New Roman" panose="02020603050405020304" pitchFamily="18" charset="0"/>
              </a:rPr>
              <a:t>Dạng</a:t>
            </a:r>
            <a:r>
              <a:rPr lang="en-US" altLang="ja-JP" sz="3600" b="1" dirty="0">
                <a:solidFill>
                  <a:srgbClr val="0000FF"/>
                </a:solidFill>
                <a:latin typeface="Times New Roman" panose="02020603050405020304" pitchFamily="18" charset="0"/>
                <a:cs typeface="Times New Roman" panose="02020603050405020304" pitchFamily="18" charset="0"/>
              </a:rPr>
              <a:t> 3. </a:t>
            </a:r>
            <a:r>
              <a:rPr lang="vi-VN" sz="3200" b="1" dirty="0">
                <a:latin typeface="Times New Roman" panose="02020603050405020304" pitchFamily="18" charset="0"/>
                <a:cs typeface="Times New Roman" panose="02020603050405020304" pitchFamily="18" charset="0"/>
              </a:rPr>
              <a:t>Tiếp tuyến song </a:t>
            </a:r>
            <a:r>
              <a:rPr lang="vi-VN" sz="3200" b="1" dirty="0" smtClean="0">
                <a:latin typeface="Times New Roman" panose="02020603050405020304" pitchFamily="18" charset="0"/>
                <a:cs typeface="Times New Roman" panose="02020603050405020304" pitchFamily="18" charset="0"/>
              </a:rPr>
              <a:t>song</a:t>
            </a:r>
            <a:endParaRPr lang="en-US"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p:cNvSpPr/>
              <p:nvPr/>
            </p:nvSpPr>
            <p:spPr>
              <a:xfrm>
                <a:off x="30649" y="3412832"/>
                <a:ext cx="12099374" cy="3135335"/>
              </a:xfrm>
              <a:prstGeom prst="rect">
                <a:avLst/>
              </a:prstGeom>
            </p:spPr>
            <p:txBody>
              <a:bodyPr wrap="square" lIns="45711" tIns="22855" rIns="45711" bIns="22855">
                <a:spAutoFit/>
              </a:bodyPr>
              <a:lstStyle/>
              <a:p>
                <a:pPr/>
                <a14:m>
                  <m:oMathPara xmlns:m="http://schemas.openxmlformats.org/officeDocument/2006/math">
                    <m:oMathParaPr>
                      <m:jc m:val="centerGroup"/>
                    </m:oMathParaPr>
                    <m:oMath xmlns:m="http://schemas.openxmlformats.org/officeDocument/2006/math">
                      <m:r>
                        <m:rPr>
                          <m:nor/>
                        </m:rPr>
                        <a:rPr lang="en-US" sz="2400" dirty="0">
                          <a:latin typeface="Times New Roman" panose="02020603050405020304" pitchFamily="18" charset="0"/>
                          <a:cs typeface="Times New Roman" panose="02020603050405020304" pitchFamily="18" charset="0"/>
                        </a:rPr>
                        <m:t>G</m:t>
                      </m:r>
                      <m:r>
                        <m:rPr>
                          <m:nor/>
                        </m:rPr>
                        <a:rPr lang="en-US" sz="2400" dirty="0">
                          <a:latin typeface="Times New Roman" panose="02020603050405020304" pitchFamily="18" charset="0"/>
                          <a:cs typeface="Times New Roman" panose="02020603050405020304" pitchFamily="18" charset="0"/>
                        </a:rPr>
                        <m:t>ọ</m:t>
                      </m:r>
                      <m:r>
                        <m:rPr>
                          <m:nor/>
                        </m:rPr>
                        <a:rPr lang="en-US" sz="2400" dirty="0">
                          <a:latin typeface="Times New Roman" panose="02020603050405020304" pitchFamily="18" charset="0"/>
                          <a:cs typeface="Times New Roman" panose="02020603050405020304" pitchFamily="18" charset="0"/>
                        </a:rPr>
                        <m:t>i</m:t>
                      </m:r>
                      <m:r>
                        <m:rPr>
                          <m:nor/>
                        </m:rPr>
                        <a:rPr lang="en-US" sz="2400" dirty="0">
                          <a:latin typeface="Times New Roman" panose="02020603050405020304" pitchFamily="18" charset="0"/>
                          <a:cs typeface="Times New Roman" panose="02020603050405020304" pitchFamily="18" charset="0"/>
                        </a:rPr>
                        <m:t> </m:t>
                      </m:r>
                      <m:sSub>
                        <m:sSubPr>
                          <m:ctrlPr>
                            <a:rPr lang="en-US" sz="2400" i="1">
                              <a:latin typeface="Cambria Math"/>
                            </a:rPr>
                          </m:ctrlPr>
                        </m:sSubPr>
                        <m:e>
                          <m:r>
                            <a:rPr lang="en-US" sz="2400" i="1">
                              <a:latin typeface="Cambria Math" panose="02040503050406030204" pitchFamily="18" charset="0"/>
                            </a:rPr>
                            <m:t>𝑀</m:t>
                          </m:r>
                          <m:r>
                            <a:rPr lang="en-US" sz="2400" i="1">
                              <a:latin typeface="Cambria Math" panose="02040503050406030204" pitchFamily="18" charset="0"/>
                            </a:rPr>
                            <m:t>(</m:t>
                          </m:r>
                          <m:r>
                            <a:rPr lang="en-US" sz="2400" i="1">
                              <a:latin typeface="Cambria Math" panose="02040503050406030204" pitchFamily="18" charset="0"/>
                            </a:rPr>
                            <m:t>𝑥</m:t>
                          </m:r>
                        </m:e>
                        <m:sub>
                          <m:r>
                            <a:rPr lang="en-US" sz="2400">
                              <a:latin typeface="Cambria Math" panose="02040503050406030204" pitchFamily="18" charset="0"/>
                            </a:rPr>
                            <m:t>0</m:t>
                          </m:r>
                        </m:sub>
                      </m:sSub>
                      <m:r>
                        <a:rPr lang="en-US" sz="2400" i="1">
                          <a:latin typeface="Cambria Math" panose="02040503050406030204" pitchFamily="18" charset="0"/>
                        </a:rPr>
                        <m:t>;</m:t>
                      </m:r>
                      <m:sSubSup>
                        <m:sSubSupPr>
                          <m:ctrlPr>
                            <a:rPr lang="en-US" sz="2400" i="1">
                              <a:latin typeface="Cambria Math"/>
                            </a:rPr>
                          </m:ctrlPr>
                        </m:sSubSupPr>
                        <m:e>
                          <m:r>
                            <a:rPr lang="en-US" sz="2400" i="1">
                              <a:latin typeface="Cambria Math" panose="02040503050406030204" pitchFamily="18" charset="0"/>
                            </a:rPr>
                            <m:t>𝑥</m:t>
                          </m:r>
                        </m:e>
                        <m:sub>
                          <m:r>
                            <a:rPr lang="en-US" sz="2400">
                              <a:latin typeface="Cambria Math" panose="02040503050406030204" pitchFamily="18" charset="0"/>
                            </a:rPr>
                            <m:t>0</m:t>
                          </m:r>
                        </m:sub>
                        <m:sup>
                          <m:r>
                            <a:rPr lang="en-US" sz="2400">
                              <a:latin typeface="Cambria Math" panose="02040503050406030204" pitchFamily="18" charset="0"/>
                            </a:rPr>
                            <m:t>4</m:t>
                          </m:r>
                        </m:sup>
                      </m:sSubSup>
                      <m:r>
                        <a:rPr lang="en-US" sz="2400">
                          <a:latin typeface="Cambria Math" panose="02040503050406030204" pitchFamily="18" charset="0"/>
                        </a:rPr>
                        <m:t>−</m:t>
                      </m:r>
                      <m:r>
                        <a:rPr lang="en-US" sz="2400">
                          <a:latin typeface="Cambria Math" panose="02040503050406030204" pitchFamily="18" charset="0"/>
                        </a:rPr>
                        <m:t>2</m:t>
                      </m:r>
                      <m:sSubSup>
                        <m:sSubSupPr>
                          <m:ctrlPr>
                            <a:rPr lang="en-US" sz="2400" i="1">
                              <a:latin typeface="Cambria Math"/>
                            </a:rPr>
                          </m:ctrlPr>
                        </m:sSubSupPr>
                        <m:e>
                          <m:r>
                            <a:rPr lang="en-US" sz="2400" i="1">
                              <a:latin typeface="Cambria Math" panose="02040503050406030204" pitchFamily="18" charset="0"/>
                            </a:rPr>
                            <m:t>𝑥</m:t>
                          </m:r>
                        </m:e>
                        <m:sub>
                          <m:r>
                            <a:rPr lang="en-US" sz="2400">
                              <a:latin typeface="Cambria Math" panose="02040503050406030204" pitchFamily="18" charset="0"/>
                            </a:rPr>
                            <m:t>0</m:t>
                          </m:r>
                        </m:sub>
                        <m:sup>
                          <m:r>
                            <a:rPr lang="en-US" sz="2400">
                              <a:latin typeface="Cambria Math" panose="02040503050406030204" pitchFamily="18" charset="0"/>
                            </a:rPr>
                            <m:t>2</m:t>
                          </m:r>
                        </m:sup>
                      </m:sSubSup>
                      <m:r>
                        <a:rPr lang="en-US" sz="2400" i="1">
                          <a:latin typeface="Cambria Math" panose="02040503050406030204" pitchFamily="18" charset="0"/>
                        </a:rPr>
                        <m:t>+</m:t>
                      </m:r>
                      <m:r>
                        <a:rPr lang="en-US" sz="2400" i="1">
                          <a:latin typeface="Cambria Math" panose="02040503050406030204" pitchFamily="18" charset="0"/>
                        </a:rPr>
                        <m:t>𝑚</m:t>
                      </m:r>
                      <m:r>
                        <a:rPr lang="en-US" sz="2400" i="1">
                          <a:latin typeface="Cambria Math" panose="02040503050406030204" pitchFamily="18" charset="0"/>
                        </a:rPr>
                        <m:t>−</m:t>
                      </m:r>
                      <m:r>
                        <a:rPr lang="en-US" sz="2400" i="1">
                          <a:latin typeface="Cambria Math" panose="02040503050406030204" pitchFamily="18" charset="0"/>
                        </a:rPr>
                        <m:t>2</m:t>
                      </m:r>
                      <m:r>
                        <a:rPr lang="en-US" sz="2400" i="1">
                          <a:latin typeface="Cambria Math" panose="02040503050406030204" pitchFamily="18" charset="0"/>
                        </a:rPr>
                        <m:t>)</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l</m:t>
                      </m:r>
                      <m:r>
                        <m:rPr>
                          <m:nor/>
                        </m:rPr>
                        <a:rPr lang="en-US" sz="2400" dirty="0" err="1">
                          <a:latin typeface="Times New Roman" panose="02020603050405020304" pitchFamily="18" charset="0"/>
                          <a:cs typeface="Times New Roman" panose="02020603050405020304" pitchFamily="18" charset="0"/>
                        </a:rPr>
                        <m:t>à </m:t>
                      </m:r>
                      <m:r>
                        <m:rPr>
                          <m:nor/>
                        </m:rPr>
                        <a:rPr lang="en-US" sz="2400" dirty="0" err="1">
                          <a:latin typeface="Times New Roman" panose="02020603050405020304" pitchFamily="18" charset="0"/>
                          <a:cs typeface="Times New Roman" panose="02020603050405020304" pitchFamily="18" charset="0"/>
                        </a:rPr>
                        <m:t>ti</m:t>
                      </m:r>
                      <m:r>
                        <m:rPr>
                          <m:nor/>
                        </m:rPr>
                        <a:rPr lang="en-US" sz="2400" dirty="0" err="1">
                          <a:latin typeface="Times New Roman" panose="02020603050405020304" pitchFamily="18" charset="0"/>
                          <a:cs typeface="Times New Roman" panose="02020603050405020304" pitchFamily="18" charset="0"/>
                        </a:rPr>
                        <m:t>ế</m:t>
                      </m:r>
                      <m:r>
                        <m:rPr>
                          <m:nor/>
                        </m:rPr>
                        <a:rPr lang="en-US" sz="2400" dirty="0" err="1">
                          <a:latin typeface="Times New Roman" panose="02020603050405020304" pitchFamily="18" charset="0"/>
                          <a:cs typeface="Times New Roman" panose="02020603050405020304" pitchFamily="18" charset="0"/>
                        </a:rPr>
                        <m:t>p</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đ</m:t>
                      </m:r>
                      <m:r>
                        <m:rPr>
                          <m:nor/>
                        </m:rPr>
                        <a:rPr lang="en-US" sz="2400" dirty="0" err="1">
                          <a:latin typeface="Times New Roman" panose="02020603050405020304" pitchFamily="18" charset="0"/>
                          <a:cs typeface="Times New Roman" panose="02020603050405020304" pitchFamily="18" charset="0"/>
                        </a:rPr>
                        <m:t>i</m:t>
                      </m:r>
                      <m:r>
                        <m:rPr>
                          <m:nor/>
                        </m:rPr>
                        <a:rPr lang="en-US" sz="2400" dirty="0" err="1">
                          <a:latin typeface="Times New Roman" panose="02020603050405020304" pitchFamily="18" charset="0"/>
                          <a:cs typeface="Times New Roman" panose="02020603050405020304" pitchFamily="18" charset="0"/>
                        </a:rPr>
                        <m:t>ể</m:t>
                      </m:r>
                      <m:r>
                        <m:rPr>
                          <m:nor/>
                        </m:rPr>
                        <a:rPr lang="en-US" sz="2400" dirty="0" err="1">
                          <a:latin typeface="Times New Roman" panose="02020603050405020304" pitchFamily="18" charset="0"/>
                          <a:cs typeface="Times New Roman" panose="02020603050405020304" pitchFamily="18" charset="0"/>
                        </a:rPr>
                        <m:t>m</m:t>
                      </m:r>
                      <m:r>
                        <m:rPr>
                          <m:nor/>
                        </m:rPr>
                        <a:rPr lang="en-US" sz="2400" dirty="0">
                          <a:latin typeface="Times New Roman" panose="02020603050405020304" pitchFamily="18" charset="0"/>
                          <a:cs typeface="Times New Roman" panose="02020603050405020304" pitchFamily="18" charset="0"/>
                        </a:rPr>
                        <m:t>.</m:t>
                      </m:r>
                    </m:oMath>
                  </m:oMathPara>
                </a14:m>
                <a:endParaRPr lang="en-US"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m:rPr>
                          <m:nor/>
                        </m:rPr>
                        <a:rPr lang="en-US" sz="2400" dirty="0" err="1">
                          <a:latin typeface="Times New Roman" panose="02020603050405020304" pitchFamily="18" charset="0"/>
                          <a:cs typeface="Times New Roman" panose="02020603050405020304" pitchFamily="18" charset="0"/>
                        </a:rPr>
                        <m:t>H</m:t>
                      </m:r>
                      <m:r>
                        <m:rPr>
                          <m:nor/>
                        </m:rPr>
                        <a:rPr lang="en-US" sz="2400" dirty="0" err="1">
                          <a:latin typeface="Times New Roman" panose="02020603050405020304" pitchFamily="18" charset="0"/>
                          <a:cs typeface="Times New Roman" panose="02020603050405020304" pitchFamily="18" charset="0"/>
                        </a:rPr>
                        <m:t>ệ </m:t>
                      </m:r>
                      <m:r>
                        <m:rPr>
                          <m:nor/>
                        </m:rPr>
                        <a:rPr lang="en-US" sz="2400" dirty="0" err="1">
                          <a:latin typeface="Times New Roman" panose="02020603050405020304" pitchFamily="18" charset="0"/>
                          <a:cs typeface="Times New Roman" panose="02020603050405020304" pitchFamily="18" charset="0"/>
                        </a:rPr>
                        <m:t>s</m:t>
                      </m:r>
                      <m:r>
                        <m:rPr>
                          <m:nor/>
                        </m:rPr>
                        <a:rPr lang="en-US" sz="2400" dirty="0" err="1">
                          <a:latin typeface="Times New Roman" panose="02020603050405020304" pitchFamily="18" charset="0"/>
                          <a:cs typeface="Times New Roman" panose="02020603050405020304" pitchFamily="18" charset="0"/>
                        </a:rPr>
                        <m:t>ố </m:t>
                      </m:r>
                      <m:r>
                        <m:rPr>
                          <m:nor/>
                        </m:rPr>
                        <a:rPr lang="en-US" sz="2400" dirty="0" err="1">
                          <a:latin typeface="Times New Roman" panose="02020603050405020304" pitchFamily="18" charset="0"/>
                          <a:cs typeface="Times New Roman" panose="02020603050405020304" pitchFamily="18" charset="0"/>
                        </a:rPr>
                        <m:t>g</m:t>
                      </m:r>
                      <m:r>
                        <m:rPr>
                          <m:nor/>
                        </m:rPr>
                        <a:rPr lang="en-US" sz="2400" dirty="0" err="1">
                          <a:latin typeface="Times New Roman" panose="02020603050405020304" pitchFamily="18" charset="0"/>
                          <a:cs typeface="Times New Roman" panose="02020603050405020304" pitchFamily="18" charset="0"/>
                        </a:rPr>
                        <m:t>ó</m:t>
                      </m:r>
                      <m:r>
                        <m:rPr>
                          <m:nor/>
                        </m:rPr>
                        <a:rPr lang="en-US" sz="2400" dirty="0" err="1">
                          <a:latin typeface="Times New Roman" panose="02020603050405020304" pitchFamily="18" charset="0"/>
                          <a:cs typeface="Times New Roman" panose="02020603050405020304" pitchFamily="18" charset="0"/>
                        </a:rPr>
                        <m:t>c</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ti</m:t>
                      </m:r>
                      <m:r>
                        <m:rPr>
                          <m:nor/>
                        </m:rPr>
                        <a:rPr lang="en-US" sz="2400" dirty="0" err="1">
                          <a:latin typeface="Times New Roman" panose="02020603050405020304" pitchFamily="18" charset="0"/>
                          <a:cs typeface="Times New Roman" panose="02020603050405020304" pitchFamily="18" charset="0"/>
                        </a:rPr>
                        <m:t>ế</m:t>
                      </m:r>
                      <m:r>
                        <m:rPr>
                          <m:nor/>
                        </m:rPr>
                        <a:rPr lang="en-US" sz="2400" dirty="0" err="1">
                          <a:latin typeface="Times New Roman" panose="02020603050405020304" pitchFamily="18" charset="0"/>
                          <a:cs typeface="Times New Roman" panose="02020603050405020304" pitchFamily="18" charset="0"/>
                        </a:rPr>
                        <m:t>p</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tuy</m:t>
                      </m:r>
                      <m:r>
                        <m:rPr>
                          <m:nor/>
                        </m:rPr>
                        <a:rPr lang="en-US" sz="2400" dirty="0" err="1">
                          <a:latin typeface="Times New Roman" panose="02020603050405020304" pitchFamily="18" charset="0"/>
                          <a:cs typeface="Times New Roman" panose="02020603050405020304" pitchFamily="18" charset="0"/>
                        </a:rPr>
                        <m:t>ế</m:t>
                      </m:r>
                      <m:r>
                        <m:rPr>
                          <m:nor/>
                        </m:rPr>
                        <a:rPr lang="en-US" sz="2400" dirty="0" err="1">
                          <a:latin typeface="Times New Roman" panose="02020603050405020304" pitchFamily="18" charset="0"/>
                          <a:cs typeface="Times New Roman" panose="02020603050405020304" pitchFamily="18" charset="0"/>
                        </a:rPr>
                        <m:t>n</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c</m:t>
                      </m:r>
                      <m:r>
                        <m:rPr>
                          <m:nor/>
                        </m:rPr>
                        <a:rPr lang="en-US" sz="2400" dirty="0" err="1">
                          <a:latin typeface="Times New Roman" panose="02020603050405020304" pitchFamily="18" charset="0"/>
                          <a:cs typeface="Times New Roman" panose="02020603050405020304" pitchFamily="18" charset="0"/>
                        </a:rPr>
                        <m:t>ủ</m:t>
                      </m:r>
                      <m:r>
                        <m:rPr>
                          <m:nor/>
                        </m:rPr>
                        <a:rPr lang="en-US" sz="2400" dirty="0" err="1">
                          <a:latin typeface="Times New Roman" panose="02020603050405020304" pitchFamily="18" charset="0"/>
                          <a:cs typeface="Times New Roman" panose="02020603050405020304" pitchFamily="18" charset="0"/>
                        </a:rPr>
                        <m:t>a</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đồ</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th</m:t>
                      </m:r>
                      <m:r>
                        <m:rPr>
                          <m:nor/>
                        </m:rPr>
                        <a:rPr lang="en-US" sz="2400" dirty="0" err="1">
                          <a:latin typeface="Times New Roman" panose="02020603050405020304" pitchFamily="18" charset="0"/>
                          <a:cs typeface="Times New Roman" panose="02020603050405020304" pitchFamily="18" charset="0"/>
                        </a:rPr>
                        <m:t>ị </m:t>
                      </m:r>
                      <m:r>
                        <m:rPr>
                          <m:nor/>
                        </m:rPr>
                        <a:rPr lang="en-US" sz="2400" dirty="0" err="1">
                          <a:latin typeface="Times New Roman" panose="02020603050405020304" pitchFamily="18" charset="0"/>
                          <a:cs typeface="Times New Roman" panose="02020603050405020304" pitchFamily="18" charset="0"/>
                        </a:rPr>
                        <m:t>h</m:t>
                      </m:r>
                      <m:r>
                        <m:rPr>
                          <m:nor/>
                        </m:rPr>
                        <a:rPr lang="en-US" sz="2400" dirty="0" err="1">
                          <a:latin typeface="Times New Roman" panose="02020603050405020304" pitchFamily="18" charset="0"/>
                          <a:cs typeface="Times New Roman" panose="02020603050405020304" pitchFamily="18" charset="0"/>
                        </a:rPr>
                        <m:t>à</m:t>
                      </m:r>
                      <m:r>
                        <m:rPr>
                          <m:nor/>
                        </m:rPr>
                        <a:rPr lang="en-US" sz="2400" dirty="0" err="1">
                          <a:latin typeface="Times New Roman" panose="02020603050405020304" pitchFamily="18" charset="0"/>
                          <a:cs typeface="Times New Roman" panose="02020603050405020304" pitchFamily="18" charset="0"/>
                        </a:rPr>
                        <m:t>m</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s</m:t>
                      </m:r>
                      <m:r>
                        <m:rPr>
                          <m:nor/>
                        </m:rPr>
                        <a:rPr lang="en-US" sz="2400" dirty="0" err="1">
                          <a:latin typeface="Times New Roman" panose="02020603050405020304" pitchFamily="18" charset="0"/>
                          <a:cs typeface="Times New Roman" panose="02020603050405020304" pitchFamily="18" charset="0"/>
                        </a:rPr>
                        <m:t>ố </m:t>
                      </m:r>
                      <m:r>
                        <m:rPr>
                          <m:nor/>
                        </m:rPr>
                        <a:rPr lang="en-US" sz="2400" dirty="0" err="1">
                          <a:latin typeface="Times New Roman" panose="02020603050405020304" pitchFamily="18" charset="0"/>
                          <a:cs typeface="Times New Roman" panose="02020603050405020304" pitchFamily="18" charset="0"/>
                        </a:rPr>
                        <m:t>t</m:t>
                      </m:r>
                      <m:r>
                        <m:rPr>
                          <m:nor/>
                        </m:rPr>
                        <a:rPr lang="en-US" sz="2400" dirty="0" err="1">
                          <a:latin typeface="Times New Roman" panose="02020603050405020304" pitchFamily="18" charset="0"/>
                          <a:cs typeface="Times New Roman" panose="02020603050405020304" pitchFamily="18" charset="0"/>
                        </a:rPr>
                        <m:t>ạ</m:t>
                      </m:r>
                      <m:r>
                        <m:rPr>
                          <m:nor/>
                        </m:rPr>
                        <a:rPr lang="en-US" sz="2400" dirty="0" err="1">
                          <a:latin typeface="Times New Roman" panose="02020603050405020304" pitchFamily="18" charset="0"/>
                          <a:cs typeface="Times New Roman" panose="02020603050405020304" pitchFamily="18" charset="0"/>
                        </a:rPr>
                        <m:t>i</m:t>
                      </m:r>
                      <m:r>
                        <m:rPr>
                          <m:nor/>
                        </m:rPr>
                        <a:rPr lang="en-US" sz="2400" dirty="0">
                          <a:latin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cs typeface="Times New Roman" panose="02020603050405020304" pitchFamily="18" charset="0"/>
                        </a:rPr>
                        <m:t>M</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c</m:t>
                      </m:r>
                      <m:r>
                        <m:rPr>
                          <m:nor/>
                        </m:rPr>
                        <a:rPr lang="en-US" sz="2400" dirty="0" err="1">
                          <a:latin typeface="Times New Roman" panose="02020603050405020304" pitchFamily="18" charset="0"/>
                          <a:cs typeface="Times New Roman" panose="02020603050405020304" pitchFamily="18" charset="0"/>
                        </a:rPr>
                        <m:t>ó </m:t>
                      </m:r>
                      <m:r>
                        <m:rPr>
                          <m:nor/>
                        </m:rPr>
                        <a:rPr lang="en-US" sz="2400" dirty="0" err="1">
                          <a:latin typeface="Times New Roman" panose="02020603050405020304" pitchFamily="18" charset="0"/>
                          <a:cs typeface="Times New Roman" panose="02020603050405020304" pitchFamily="18" charset="0"/>
                        </a:rPr>
                        <m:t>d</m:t>
                      </m:r>
                      <m:r>
                        <m:rPr>
                          <m:nor/>
                        </m:rPr>
                        <a:rPr lang="en-US" sz="2400" dirty="0" err="1">
                          <a:latin typeface="Times New Roman" panose="02020603050405020304" pitchFamily="18" charset="0"/>
                          <a:cs typeface="Times New Roman" panose="02020603050405020304" pitchFamily="18" charset="0"/>
                        </a:rPr>
                        <m:t>ạ</m:t>
                      </m:r>
                      <m:r>
                        <m:rPr>
                          <m:nor/>
                        </m:rPr>
                        <a:rPr lang="en-US" sz="2400" dirty="0" err="1">
                          <a:latin typeface="Times New Roman" panose="02020603050405020304" pitchFamily="18" charset="0"/>
                          <a:cs typeface="Times New Roman" panose="02020603050405020304" pitchFamily="18" charset="0"/>
                        </a:rPr>
                        <m:t>ng</m:t>
                      </m:r>
                      <m:r>
                        <m:rPr>
                          <m:nor/>
                        </m:rPr>
                        <a:rPr lang="en-US" sz="2400" dirty="0">
                          <a:latin typeface="Times New Roman" panose="02020603050405020304" pitchFamily="18" charset="0"/>
                          <a:cs typeface="Times New Roman" panose="02020603050405020304" pitchFamily="18" charset="0"/>
                        </a:rPr>
                        <m:t> </m:t>
                      </m:r>
                      <m:r>
                        <a:rPr lang="en-US" sz="2400" i="1">
                          <a:latin typeface="Cambria Math" panose="02040503050406030204" pitchFamily="18" charset="0"/>
                        </a:rPr>
                        <m:t>𝑘</m:t>
                      </m:r>
                      <m:r>
                        <a:rPr lang="en-US" sz="2400">
                          <a:latin typeface="Cambria Math" panose="02040503050406030204" pitchFamily="18" charset="0"/>
                        </a:rPr>
                        <m:t>=</m:t>
                      </m:r>
                      <m:r>
                        <a:rPr lang="en-US" sz="2400">
                          <a:latin typeface="Cambria Math" panose="02040503050406030204" pitchFamily="18" charset="0"/>
                        </a:rPr>
                        <m:t>4</m:t>
                      </m:r>
                      <m:sSubSup>
                        <m:sSubSupPr>
                          <m:ctrlPr>
                            <a:rPr lang="en-US" sz="2400" i="1">
                              <a:latin typeface="Cambria Math"/>
                            </a:rPr>
                          </m:ctrlPr>
                        </m:sSubSupPr>
                        <m:e>
                          <m:r>
                            <a:rPr lang="en-US" sz="2400" i="1">
                              <a:latin typeface="Cambria Math" panose="02040503050406030204" pitchFamily="18" charset="0"/>
                            </a:rPr>
                            <m:t>𝑥</m:t>
                          </m:r>
                        </m:e>
                        <m:sub>
                          <m:r>
                            <a:rPr lang="en-US" sz="2400">
                              <a:latin typeface="Cambria Math" panose="02040503050406030204" pitchFamily="18" charset="0"/>
                            </a:rPr>
                            <m:t>0</m:t>
                          </m:r>
                        </m:sub>
                        <m:sup>
                          <m:r>
                            <a:rPr lang="en-US" sz="2400">
                              <a:latin typeface="Cambria Math" panose="02040503050406030204" pitchFamily="18" charset="0"/>
                            </a:rPr>
                            <m:t>3</m:t>
                          </m:r>
                        </m:sup>
                      </m:sSubSup>
                      <m:r>
                        <a:rPr lang="en-US" sz="2400">
                          <a:latin typeface="Cambria Math" panose="02040503050406030204" pitchFamily="18" charset="0"/>
                        </a:rPr>
                        <m:t>−</m:t>
                      </m:r>
                      <m:r>
                        <a:rPr lang="en-US" sz="2400">
                          <a:latin typeface="Cambria Math" panose="02040503050406030204" pitchFamily="18" charset="0"/>
                        </a:rPr>
                        <m:t>4</m:t>
                      </m:r>
                      <m:sSub>
                        <m:sSubPr>
                          <m:ctrlPr>
                            <a:rPr lang="en-US" sz="2400" i="1">
                              <a:latin typeface="Cambria Math"/>
                            </a:rPr>
                          </m:ctrlPr>
                        </m:sSubPr>
                        <m:e>
                          <m:r>
                            <a:rPr lang="en-US" sz="2400" i="1">
                              <a:latin typeface="Cambria Math" panose="02040503050406030204" pitchFamily="18" charset="0"/>
                            </a:rPr>
                            <m:t>𝑥</m:t>
                          </m:r>
                        </m:e>
                        <m:sub>
                          <m:r>
                            <a:rPr lang="en-US" sz="2400">
                              <a:latin typeface="Cambria Math" panose="02040503050406030204" pitchFamily="18" charset="0"/>
                            </a:rPr>
                            <m:t>0</m:t>
                          </m:r>
                        </m:sub>
                      </m:sSub>
                    </m:oMath>
                  </m:oMathPara>
                </a14:m>
                <a:endParaRPr lang="en-US"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m:rPr>
                          <m:nor/>
                        </m:rPr>
                        <a:rPr lang="en-US" sz="2400" dirty="0" err="1">
                          <a:latin typeface="Times New Roman" panose="02020603050405020304" pitchFamily="18" charset="0"/>
                          <a:cs typeface="Times New Roman" panose="02020603050405020304" pitchFamily="18" charset="0"/>
                        </a:rPr>
                        <m:t>Ti</m:t>
                      </m:r>
                      <m:r>
                        <m:rPr>
                          <m:nor/>
                        </m:rPr>
                        <a:rPr lang="en-US" sz="2400" dirty="0" err="1">
                          <a:latin typeface="Times New Roman" panose="02020603050405020304" pitchFamily="18" charset="0"/>
                          <a:cs typeface="Times New Roman" panose="02020603050405020304" pitchFamily="18" charset="0"/>
                        </a:rPr>
                        <m:t>ế</m:t>
                      </m:r>
                      <m:r>
                        <m:rPr>
                          <m:nor/>
                        </m:rPr>
                        <a:rPr lang="en-US" sz="2400" dirty="0" err="1">
                          <a:latin typeface="Times New Roman" panose="02020603050405020304" pitchFamily="18" charset="0"/>
                          <a:cs typeface="Times New Roman" panose="02020603050405020304" pitchFamily="18" charset="0"/>
                        </a:rPr>
                        <m:t>p</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tuy</m:t>
                      </m:r>
                      <m:r>
                        <m:rPr>
                          <m:nor/>
                        </m:rPr>
                        <a:rPr lang="en-US" sz="2400" dirty="0" err="1">
                          <a:latin typeface="Times New Roman" panose="02020603050405020304" pitchFamily="18" charset="0"/>
                          <a:cs typeface="Times New Roman" panose="02020603050405020304" pitchFamily="18" charset="0"/>
                        </a:rPr>
                        <m:t>ế</m:t>
                      </m:r>
                      <m:r>
                        <m:rPr>
                          <m:nor/>
                        </m:rPr>
                        <a:rPr lang="en-US" sz="2400" dirty="0" err="1">
                          <a:latin typeface="Times New Roman" panose="02020603050405020304" pitchFamily="18" charset="0"/>
                          <a:cs typeface="Times New Roman" panose="02020603050405020304" pitchFamily="18" charset="0"/>
                        </a:rPr>
                        <m:t>n</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c</m:t>
                      </m:r>
                      <m:r>
                        <m:rPr>
                          <m:nor/>
                        </m:rPr>
                        <a:rPr lang="en-US" sz="2400" dirty="0" err="1">
                          <a:latin typeface="Times New Roman" panose="02020603050405020304" pitchFamily="18" charset="0"/>
                          <a:cs typeface="Times New Roman" panose="02020603050405020304" pitchFamily="18" charset="0"/>
                        </a:rPr>
                        <m:t>ủ</m:t>
                      </m:r>
                      <m:r>
                        <m:rPr>
                          <m:nor/>
                        </m:rPr>
                        <a:rPr lang="en-US" sz="2400" dirty="0" err="1">
                          <a:latin typeface="Times New Roman" panose="02020603050405020304" pitchFamily="18" charset="0"/>
                          <a:cs typeface="Times New Roman" panose="02020603050405020304" pitchFamily="18" charset="0"/>
                        </a:rPr>
                        <m:t>a</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đồ</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th</m:t>
                      </m:r>
                      <m:r>
                        <m:rPr>
                          <m:nor/>
                        </m:rPr>
                        <a:rPr lang="en-US" sz="2400" dirty="0" err="1">
                          <a:latin typeface="Times New Roman" panose="02020603050405020304" pitchFamily="18" charset="0"/>
                          <a:cs typeface="Times New Roman" panose="02020603050405020304" pitchFamily="18" charset="0"/>
                        </a:rPr>
                        <m:t>ị </m:t>
                      </m:r>
                      <m:r>
                        <m:rPr>
                          <m:nor/>
                        </m:rPr>
                        <a:rPr lang="en-US" sz="2400" dirty="0" err="1">
                          <a:latin typeface="Times New Roman" panose="02020603050405020304" pitchFamily="18" charset="0"/>
                          <a:cs typeface="Times New Roman" panose="02020603050405020304" pitchFamily="18" charset="0"/>
                        </a:rPr>
                        <m:t>h</m:t>
                      </m:r>
                      <m:r>
                        <m:rPr>
                          <m:nor/>
                        </m:rPr>
                        <a:rPr lang="en-US" sz="2400" dirty="0" err="1">
                          <a:latin typeface="Times New Roman" panose="02020603050405020304" pitchFamily="18" charset="0"/>
                          <a:cs typeface="Times New Roman" panose="02020603050405020304" pitchFamily="18" charset="0"/>
                        </a:rPr>
                        <m:t>à</m:t>
                      </m:r>
                      <m:r>
                        <m:rPr>
                          <m:nor/>
                        </m:rPr>
                        <a:rPr lang="en-US" sz="2400" dirty="0" err="1">
                          <a:latin typeface="Times New Roman" panose="02020603050405020304" pitchFamily="18" charset="0"/>
                          <a:cs typeface="Times New Roman" panose="02020603050405020304" pitchFamily="18" charset="0"/>
                        </a:rPr>
                        <m:t>m</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s</m:t>
                      </m:r>
                      <m:r>
                        <m:rPr>
                          <m:nor/>
                        </m:rPr>
                        <a:rPr lang="en-US" sz="2400" dirty="0" err="1">
                          <a:latin typeface="Times New Roman" panose="02020603050405020304" pitchFamily="18" charset="0"/>
                          <a:cs typeface="Times New Roman" panose="02020603050405020304" pitchFamily="18" charset="0"/>
                        </a:rPr>
                        <m:t>ố </m:t>
                      </m:r>
                      <m:r>
                        <m:rPr>
                          <m:nor/>
                        </m:rPr>
                        <a:rPr lang="en-US" sz="2400" dirty="0">
                          <a:latin typeface="Times New Roman" panose="02020603050405020304" pitchFamily="18" charset="0"/>
                          <a:cs typeface="Times New Roman" panose="02020603050405020304" pitchFamily="18" charset="0"/>
                        </a:rPr>
                        <m:t>song</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song</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v</m:t>
                      </m:r>
                      <m:r>
                        <m:rPr>
                          <m:nor/>
                        </m:rPr>
                        <a:rPr lang="en-US" sz="2400" dirty="0" err="1">
                          <a:latin typeface="Times New Roman" panose="02020603050405020304" pitchFamily="18" charset="0"/>
                          <a:cs typeface="Times New Roman" panose="02020603050405020304" pitchFamily="18" charset="0"/>
                        </a:rPr>
                        <m:t>ớ</m:t>
                      </m:r>
                      <m:r>
                        <m:rPr>
                          <m:nor/>
                        </m:rPr>
                        <a:rPr lang="en-US" sz="2400" dirty="0" err="1">
                          <a:latin typeface="Times New Roman" panose="02020603050405020304" pitchFamily="18" charset="0"/>
                          <a:cs typeface="Times New Roman" panose="02020603050405020304" pitchFamily="18" charset="0"/>
                        </a:rPr>
                        <m:t>i</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tr</m:t>
                      </m:r>
                      <m:r>
                        <m:rPr>
                          <m:nor/>
                        </m:rPr>
                        <a:rPr lang="en-US" sz="2400" dirty="0" err="1">
                          <a:latin typeface="Times New Roman" panose="02020603050405020304" pitchFamily="18" charset="0"/>
                          <a:cs typeface="Times New Roman" panose="02020603050405020304" pitchFamily="18" charset="0"/>
                        </a:rPr>
                        <m:t>ụ</m:t>
                      </m:r>
                      <m:r>
                        <m:rPr>
                          <m:nor/>
                        </m:rPr>
                        <a:rPr lang="en-US" sz="2400" dirty="0" err="1">
                          <a:latin typeface="Times New Roman" panose="02020603050405020304" pitchFamily="18" charset="0"/>
                          <a:cs typeface="Times New Roman" panose="02020603050405020304" pitchFamily="18" charset="0"/>
                        </a:rPr>
                        <m:t>c</m:t>
                      </m:r>
                      <m:r>
                        <m:rPr>
                          <m:nor/>
                        </m:rPr>
                        <a:rPr lang="en-US" sz="2400" dirty="0">
                          <a:latin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cs typeface="Times New Roman" panose="02020603050405020304" pitchFamily="18" charset="0"/>
                        </a:rPr>
                        <m:t>Ox</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th</m:t>
                      </m:r>
                      <m:r>
                        <m:rPr>
                          <m:nor/>
                        </m:rPr>
                        <a:rPr lang="en-US" sz="2400" dirty="0" err="1">
                          <a:latin typeface="Times New Roman" panose="02020603050405020304" pitchFamily="18" charset="0"/>
                          <a:cs typeface="Times New Roman" panose="02020603050405020304" pitchFamily="18" charset="0"/>
                        </a:rPr>
                        <m:t>ì </m:t>
                      </m:r>
                      <m:r>
                        <a:rPr lang="en-US" sz="2400" i="1">
                          <a:latin typeface="Cambria Math" panose="02040503050406030204" pitchFamily="18" charset="0"/>
                        </a:rPr>
                        <m:t>𝑘</m:t>
                      </m:r>
                      <m:r>
                        <a:rPr lang="en-US" sz="2400">
                          <a:latin typeface="Cambria Math" panose="02040503050406030204" pitchFamily="18" charset="0"/>
                        </a:rPr>
                        <m:t>=</m:t>
                      </m:r>
                      <m:r>
                        <a:rPr lang="en-US" sz="2400">
                          <a:latin typeface="Cambria Math" panose="02040503050406030204" pitchFamily="18" charset="0"/>
                        </a:rPr>
                        <m:t>0</m:t>
                      </m:r>
                      <m:r>
                        <a:rPr lang="en-US" sz="2400">
                          <a:latin typeface="Cambria Math" panose="02040503050406030204" pitchFamily="18" charset="0"/>
                        </a:rPr>
                        <m:t>⇔</m:t>
                      </m:r>
                      <m:sSub>
                        <m:sSubPr>
                          <m:ctrlPr>
                            <a:rPr lang="en-US" sz="2400" i="1">
                              <a:latin typeface="Cambria Math"/>
                            </a:rPr>
                          </m:ctrlPr>
                        </m:sSubPr>
                        <m:e>
                          <m:r>
                            <a:rPr lang="en-US" sz="2400" i="1">
                              <a:latin typeface="Cambria Math" panose="02040503050406030204" pitchFamily="18" charset="0"/>
                            </a:rPr>
                            <m:t>𝑥</m:t>
                          </m:r>
                        </m:e>
                        <m:sub>
                          <m:r>
                            <a:rPr lang="en-US" sz="2400">
                              <a:latin typeface="Cambria Math" panose="02040503050406030204" pitchFamily="18" charset="0"/>
                            </a:rPr>
                            <m:t>0</m:t>
                          </m:r>
                        </m:sub>
                      </m:sSub>
                      <m:r>
                        <a:rPr lang="en-US" sz="2400">
                          <a:latin typeface="Cambria Math" panose="02040503050406030204" pitchFamily="18" charset="0"/>
                        </a:rPr>
                        <m:t>∈</m:t>
                      </m:r>
                      <m:d>
                        <m:dPr>
                          <m:begChr m:val="{"/>
                          <m:endChr m:val="}"/>
                          <m:ctrlPr>
                            <a:rPr lang="en-US" sz="2400" i="1">
                              <a:latin typeface="Cambria Math"/>
                            </a:rPr>
                          </m:ctrlPr>
                        </m:dPr>
                        <m:e>
                          <m:r>
                            <a:rPr lang="en-US" sz="2400">
                              <a:latin typeface="Cambria Math" panose="02040503050406030204" pitchFamily="18" charset="0"/>
                            </a:rPr>
                            <m:t>0</m:t>
                          </m:r>
                          <m:r>
                            <a:rPr lang="en-US" sz="2400">
                              <a:latin typeface="Cambria Math" panose="02040503050406030204" pitchFamily="18" charset="0"/>
                            </a:rPr>
                            <m:t>;</m:t>
                          </m:r>
                          <m:r>
                            <a:rPr lang="en-US" sz="2400">
                              <a:latin typeface="Cambria Math" panose="02040503050406030204" pitchFamily="18" charset="0"/>
                            </a:rPr>
                            <m:t>1</m:t>
                          </m:r>
                          <m:r>
                            <a:rPr lang="en-US" sz="2400">
                              <a:latin typeface="Cambria Math" panose="02040503050406030204" pitchFamily="18" charset="0"/>
                            </a:rPr>
                            <m:t>;−</m:t>
                          </m:r>
                          <m:r>
                            <a:rPr lang="en-US" sz="2400">
                              <a:latin typeface="Cambria Math" panose="02040503050406030204" pitchFamily="18" charset="0"/>
                            </a:rPr>
                            <m:t>1</m:t>
                          </m:r>
                        </m:e>
                      </m:d>
                    </m:oMath>
                  </m:oMathPara>
                </a14:m>
                <a:endParaRPr lang="en-US"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m:rPr>
                          <m:nor/>
                        </m:rPr>
                        <a:rPr lang="en-US" sz="2400" dirty="0" err="1">
                          <a:latin typeface="Times New Roman" panose="02020603050405020304" pitchFamily="18" charset="0"/>
                          <a:cs typeface="Times New Roman" panose="02020603050405020304" pitchFamily="18" charset="0"/>
                        </a:rPr>
                        <m:t>T</m:t>
                      </m:r>
                      <m:r>
                        <m:rPr>
                          <m:nor/>
                        </m:rPr>
                        <a:rPr lang="en-US" sz="2400" dirty="0" err="1">
                          <a:latin typeface="Times New Roman" panose="02020603050405020304" pitchFamily="18" charset="0"/>
                          <a:cs typeface="Times New Roman" panose="02020603050405020304" pitchFamily="18" charset="0"/>
                        </a:rPr>
                        <m:t>ạ</m:t>
                      </m:r>
                      <m:r>
                        <m:rPr>
                          <m:nor/>
                        </m:rPr>
                        <a:rPr lang="en-US" sz="2400" dirty="0" err="1">
                          <a:latin typeface="Times New Roman" panose="02020603050405020304" pitchFamily="18" charset="0"/>
                          <a:cs typeface="Times New Roman" panose="02020603050405020304" pitchFamily="18" charset="0"/>
                        </a:rPr>
                        <m:t>i</m:t>
                      </m:r>
                      <m:r>
                        <m:rPr>
                          <m:nor/>
                        </m:rPr>
                        <a:rPr lang="en-US" sz="2400" dirty="0">
                          <a:latin typeface="Times New Roman" panose="02020603050405020304" pitchFamily="18" charset="0"/>
                          <a:cs typeface="Times New Roman" panose="02020603050405020304" pitchFamily="18" charset="0"/>
                        </a:rPr>
                        <m:t> </m:t>
                      </m:r>
                      <m:r>
                        <a:rPr lang="en-US" sz="2400" i="1">
                          <a:latin typeface="Cambria Math" panose="02040503050406030204" pitchFamily="18" charset="0"/>
                        </a:rPr>
                        <m:t>𝐴</m:t>
                      </m:r>
                      <m:d>
                        <m:dPr>
                          <m:ctrlPr>
                            <a:rPr lang="en-US" sz="2400" i="1">
                              <a:latin typeface="Cambria Math"/>
                            </a:rPr>
                          </m:ctrlPr>
                        </m:dPr>
                        <m:e>
                          <m:r>
                            <a:rPr lang="en-US" sz="2400">
                              <a:latin typeface="Cambria Math" panose="02040503050406030204" pitchFamily="18" charset="0"/>
                            </a:rPr>
                            <m:t>0</m:t>
                          </m:r>
                          <m:r>
                            <a:rPr lang="en-US" sz="2400">
                              <a:latin typeface="Cambria Math" panose="02040503050406030204" pitchFamily="18" charset="0"/>
                            </a:rPr>
                            <m:t>,</m:t>
                          </m:r>
                          <m:r>
                            <a:rPr lang="en-US" sz="2400" i="1">
                              <a:latin typeface="Cambria Math" panose="02040503050406030204" pitchFamily="18" charset="0"/>
                            </a:rPr>
                            <m:t>𝑚</m:t>
                          </m:r>
                          <m:r>
                            <a:rPr lang="en-US" sz="2400">
                              <a:latin typeface="Cambria Math" panose="02040503050406030204" pitchFamily="18" charset="0"/>
                            </a:rPr>
                            <m:t>−</m:t>
                          </m:r>
                          <m:r>
                            <a:rPr lang="en-US" sz="2400">
                              <a:latin typeface="Cambria Math" panose="02040503050406030204" pitchFamily="18" charset="0"/>
                            </a:rPr>
                            <m:t>2</m:t>
                          </m:r>
                        </m:e>
                      </m:d>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th</m:t>
                      </m:r>
                      <m:r>
                        <m:rPr>
                          <m:nor/>
                        </m:rPr>
                        <a:rPr lang="en-US" sz="2400" dirty="0" err="1">
                          <a:latin typeface="Times New Roman" panose="02020603050405020304" pitchFamily="18" charset="0"/>
                          <a:cs typeface="Times New Roman" panose="02020603050405020304" pitchFamily="18" charset="0"/>
                        </a:rPr>
                        <m:t>ì </m:t>
                      </m:r>
                      <m:r>
                        <m:rPr>
                          <m:nor/>
                        </m:rPr>
                        <a:rPr lang="en-US" sz="2400" dirty="0" err="1">
                          <a:latin typeface="Times New Roman" panose="02020603050405020304" pitchFamily="18" charset="0"/>
                          <a:cs typeface="Times New Roman" panose="02020603050405020304" pitchFamily="18" charset="0"/>
                        </a:rPr>
                        <m:t>ph</m:t>
                      </m:r>
                      <m:r>
                        <m:rPr>
                          <m:nor/>
                        </m:rPr>
                        <a:rPr lang="en-US" sz="2400" dirty="0" err="1">
                          <a:latin typeface="Times New Roman" panose="02020603050405020304" pitchFamily="18" charset="0"/>
                          <a:cs typeface="Times New Roman" panose="02020603050405020304" pitchFamily="18" charset="0"/>
                        </a:rPr>
                        <m:t>ươ</m:t>
                      </m:r>
                      <m:r>
                        <m:rPr>
                          <m:nor/>
                        </m:rPr>
                        <a:rPr lang="en-US" sz="2400" dirty="0" err="1">
                          <a:latin typeface="Times New Roman" panose="02020603050405020304" pitchFamily="18" charset="0"/>
                          <a:cs typeface="Times New Roman" panose="02020603050405020304" pitchFamily="18" charset="0"/>
                        </a:rPr>
                        <m:t>ng</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tr</m:t>
                      </m:r>
                      <m:r>
                        <m:rPr>
                          <m:nor/>
                        </m:rPr>
                        <a:rPr lang="en-US" sz="2400" dirty="0" err="1">
                          <a:latin typeface="Times New Roman" panose="02020603050405020304" pitchFamily="18" charset="0"/>
                          <a:cs typeface="Times New Roman" panose="02020603050405020304" pitchFamily="18" charset="0"/>
                        </a:rPr>
                        <m:t>ì</m:t>
                      </m:r>
                      <m:r>
                        <m:rPr>
                          <m:nor/>
                        </m:rPr>
                        <a:rPr lang="en-US" sz="2400" dirty="0" err="1">
                          <a:latin typeface="Times New Roman" panose="02020603050405020304" pitchFamily="18" charset="0"/>
                          <a:cs typeface="Times New Roman" panose="02020603050405020304" pitchFamily="18" charset="0"/>
                        </a:rPr>
                        <m:t>nh</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ti</m:t>
                      </m:r>
                      <m:r>
                        <m:rPr>
                          <m:nor/>
                        </m:rPr>
                        <a:rPr lang="en-US" sz="2400" dirty="0" err="1">
                          <a:latin typeface="Times New Roman" panose="02020603050405020304" pitchFamily="18" charset="0"/>
                          <a:cs typeface="Times New Roman" panose="02020603050405020304" pitchFamily="18" charset="0"/>
                        </a:rPr>
                        <m:t>ế</m:t>
                      </m:r>
                      <m:r>
                        <m:rPr>
                          <m:nor/>
                        </m:rPr>
                        <a:rPr lang="en-US" sz="2400" dirty="0" err="1">
                          <a:latin typeface="Times New Roman" panose="02020603050405020304" pitchFamily="18" charset="0"/>
                          <a:cs typeface="Times New Roman" panose="02020603050405020304" pitchFamily="18" charset="0"/>
                        </a:rPr>
                        <m:t>p</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tuy</m:t>
                      </m:r>
                      <m:r>
                        <m:rPr>
                          <m:nor/>
                        </m:rPr>
                        <a:rPr lang="en-US" sz="2400" dirty="0" err="1">
                          <a:latin typeface="Times New Roman" panose="02020603050405020304" pitchFamily="18" charset="0"/>
                          <a:cs typeface="Times New Roman" panose="02020603050405020304" pitchFamily="18" charset="0"/>
                        </a:rPr>
                        <m:t>ế</m:t>
                      </m:r>
                      <m:r>
                        <m:rPr>
                          <m:nor/>
                        </m:rPr>
                        <a:rPr lang="en-US" sz="2400" dirty="0" err="1">
                          <a:latin typeface="Times New Roman" panose="02020603050405020304" pitchFamily="18" charset="0"/>
                          <a:cs typeface="Times New Roman" panose="02020603050405020304" pitchFamily="18" charset="0"/>
                        </a:rPr>
                        <m:t>n</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l</m:t>
                      </m:r>
                      <m:r>
                        <m:rPr>
                          <m:nor/>
                        </m:rPr>
                        <a:rPr lang="en-US" sz="2400" dirty="0" err="1">
                          <a:latin typeface="Times New Roman" panose="02020603050405020304" pitchFamily="18" charset="0"/>
                          <a:cs typeface="Times New Roman" panose="02020603050405020304" pitchFamily="18" charset="0"/>
                        </a:rPr>
                        <m:t>à </m:t>
                      </m:r>
                      <m:r>
                        <a:rPr lang="en-US" sz="2400" i="1">
                          <a:latin typeface="Cambria Math" panose="02040503050406030204" pitchFamily="18" charset="0"/>
                        </a:rPr>
                        <m:t>𝑦</m:t>
                      </m:r>
                      <m:r>
                        <a:rPr lang="en-US" sz="2400">
                          <a:latin typeface="Cambria Math" panose="02040503050406030204" pitchFamily="18" charset="0"/>
                        </a:rPr>
                        <m:t>=</m:t>
                      </m:r>
                      <m:r>
                        <m:rPr>
                          <m:sty m:val="p"/>
                        </m:rPr>
                        <a:rPr lang="en-US" sz="2400">
                          <a:latin typeface="Cambria Math" panose="02040503050406030204" pitchFamily="18" charset="0"/>
                        </a:rPr>
                        <m:t>m</m:t>
                      </m:r>
                      <m:r>
                        <a:rPr lang="en-US" sz="2400">
                          <a:latin typeface="Cambria Math" panose="02040503050406030204" pitchFamily="18" charset="0"/>
                        </a:rPr>
                        <m:t>−</m:t>
                      </m:r>
                      <m:r>
                        <a:rPr lang="en-US" sz="2400">
                          <a:latin typeface="Cambria Math" panose="02040503050406030204" pitchFamily="18" charset="0"/>
                        </a:rPr>
                        <m:t>2</m:t>
                      </m:r>
                    </m:oMath>
                  </m:oMathPara>
                </a14:m>
                <a:endParaRPr lang="en-US"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T</m:t>
                      </m:r>
                      <m:r>
                        <m:rPr>
                          <m:nor/>
                        </m:rPr>
                        <a:rPr lang="en-US" sz="2400" dirty="0" err="1">
                          <a:latin typeface="Times New Roman" panose="02020603050405020304" pitchFamily="18" charset="0"/>
                          <a:cs typeface="Times New Roman" panose="02020603050405020304" pitchFamily="18" charset="0"/>
                        </a:rPr>
                        <m:t>ạ</m:t>
                      </m:r>
                      <m:r>
                        <m:rPr>
                          <m:nor/>
                        </m:rPr>
                        <a:rPr lang="en-US" sz="2400" dirty="0" err="1">
                          <a:latin typeface="Times New Roman" panose="02020603050405020304" pitchFamily="18" charset="0"/>
                          <a:cs typeface="Times New Roman" panose="02020603050405020304" pitchFamily="18" charset="0"/>
                        </a:rPr>
                        <m:t>i</m:t>
                      </m:r>
                      <m:r>
                        <m:rPr>
                          <m:nor/>
                        </m:rPr>
                        <a:rPr lang="en-US" sz="2400" dirty="0">
                          <a:latin typeface="Times New Roman" panose="02020603050405020304" pitchFamily="18" charset="0"/>
                          <a:cs typeface="Times New Roman" panose="02020603050405020304" pitchFamily="18" charset="0"/>
                        </a:rPr>
                        <m:t> </m:t>
                      </m:r>
                      <m:r>
                        <a:rPr lang="en-US" sz="2400" i="1">
                          <a:latin typeface="Cambria Math" panose="02040503050406030204" pitchFamily="18" charset="0"/>
                        </a:rPr>
                        <m:t>𝐴</m:t>
                      </m:r>
                      <m:d>
                        <m:dPr>
                          <m:ctrlPr>
                            <a:rPr lang="en-US" sz="2400" i="1">
                              <a:latin typeface="Cambria Math"/>
                            </a:rPr>
                          </m:ctrlPr>
                        </m:dPr>
                        <m:e>
                          <m:r>
                            <a:rPr lang="en-US" sz="2400">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𝑚</m:t>
                          </m:r>
                          <m:r>
                            <a:rPr lang="en-US" sz="2400">
                              <a:latin typeface="Cambria Math" panose="02040503050406030204" pitchFamily="18" charset="0"/>
                            </a:rPr>
                            <m:t>−</m:t>
                          </m:r>
                          <m:r>
                            <a:rPr lang="en-US" sz="2400">
                              <a:latin typeface="Cambria Math" panose="02040503050406030204" pitchFamily="18" charset="0"/>
                            </a:rPr>
                            <m:t>3</m:t>
                          </m:r>
                        </m:e>
                      </m:d>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th</m:t>
                      </m:r>
                      <m:r>
                        <m:rPr>
                          <m:nor/>
                        </m:rPr>
                        <a:rPr lang="en-US" sz="2400" dirty="0" err="1">
                          <a:latin typeface="Times New Roman" panose="02020603050405020304" pitchFamily="18" charset="0"/>
                          <a:cs typeface="Times New Roman" panose="02020603050405020304" pitchFamily="18" charset="0"/>
                        </a:rPr>
                        <m:t>ì </m:t>
                      </m:r>
                      <m:r>
                        <m:rPr>
                          <m:nor/>
                        </m:rPr>
                        <a:rPr lang="en-US" sz="2400" dirty="0" err="1">
                          <a:latin typeface="Times New Roman" panose="02020603050405020304" pitchFamily="18" charset="0"/>
                          <a:cs typeface="Times New Roman" panose="02020603050405020304" pitchFamily="18" charset="0"/>
                        </a:rPr>
                        <m:t>ph</m:t>
                      </m:r>
                      <m:r>
                        <m:rPr>
                          <m:nor/>
                        </m:rPr>
                        <a:rPr lang="en-US" sz="2400" dirty="0" err="1">
                          <a:latin typeface="Times New Roman" panose="02020603050405020304" pitchFamily="18" charset="0"/>
                          <a:cs typeface="Times New Roman" panose="02020603050405020304" pitchFamily="18" charset="0"/>
                        </a:rPr>
                        <m:t>ươ</m:t>
                      </m:r>
                      <m:r>
                        <m:rPr>
                          <m:nor/>
                        </m:rPr>
                        <a:rPr lang="en-US" sz="2400" dirty="0" err="1">
                          <a:latin typeface="Times New Roman" panose="02020603050405020304" pitchFamily="18" charset="0"/>
                          <a:cs typeface="Times New Roman" panose="02020603050405020304" pitchFamily="18" charset="0"/>
                        </a:rPr>
                        <m:t>ng</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tr</m:t>
                      </m:r>
                      <m:r>
                        <m:rPr>
                          <m:nor/>
                        </m:rPr>
                        <a:rPr lang="en-US" sz="2400" dirty="0" err="1">
                          <a:latin typeface="Times New Roman" panose="02020603050405020304" pitchFamily="18" charset="0"/>
                          <a:cs typeface="Times New Roman" panose="02020603050405020304" pitchFamily="18" charset="0"/>
                        </a:rPr>
                        <m:t>ì</m:t>
                      </m:r>
                      <m:r>
                        <m:rPr>
                          <m:nor/>
                        </m:rPr>
                        <a:rPr lang="en-US" sz="2400" dirty="0" err="1">
                          <a:latin typeface="Times New Roman" panose="02020603050405020304" pitchFamily="18" charset="0"/>
                          <a:cs typeface="Times New Roman" panose="02020603050405020304" pitchFamily="18" charset="0"/>
                        </a:rPr>
                        <m:t>nh</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ti</m:t>
                      </m:r>
                      <m:r>
                        <m:rPr>
                          <m:nor/>
                        </m:rPr>
                        <a:rPr lang="en-US" sz="2400" dirty="0" err="1">
                          <a:latin typeface="Times New Roman" panose="02020603050405020304" pitchFamily="18" charset="0"/>
                          <a:cs typeface="Times New Roman" panose="02020603050405020304" pitchFamily="18" charset="0"/>
                        </a:rPr>
                        <m:t>ế</m:t>
                      </m:r>
                      <m:r>
                        <m:rPr>
                          <m:nor/>
                        </m:rPr>
                        <a:rPr lang="en-US" sz="2400" dirty="0" err="1">
                          <a:latin typeface="Times New Roman" panose="02020603050405020304" pitchFamily="18" charset="0"/>
                          <a:cs typeface="Times New Roman" panose="02020603050405020304" pitchFamily="18" charset="0"/>
                        </a:rPr>
                        <m:t>p</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tuy</m:t>
                      </m:r>
                      <m:r>
                        <m:rPr>
                          <m:nor/>
                        </m:rPr>
                        <a:rPr lang="en-US" sz="2400" dirty="0" err="1">
                          <a:latin typeface="Times New Roman" panose="02020603050405020304" pitchFamily="18" charset="0"/>
                          <a:cs typeface="Times New Roman" panose="02020603050405020304" pitchFamily="18" charset="0"/>
                        </a:rPr>
                        <m:t>ế</m:t>
                      </m:r>
                      <m:r>
                        <m:rPr>
                          <m:nor/>
                        </m:rPr>
                        <a:rPr lang="en-US" sz="2400" dirty="0" err="1">
                          <a:latin typeface="Times New Roman" panose="02020603050405020304" pitchFamily="18" charset="0"/>
                          <a:cs typeface="Times New Roman" panose="02020603050405020304" pitchFamily="18" charset="0"/>
                        </a:rPr>
                        <m:t>n</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l</m:t>
                      </m:r>
                      <m:r>
                        <m:rPr>
                          <m:nor/>
                        </m:rPr>
                        <a:rPr lang="en-US" sz="2400" dirty="0" err="1">
                          <a:latin typeface="Times New Roman" panose="02020603050405020304" pitchFamily="18" charset="0"/>
                          <a:cs typeface="Times New Roman" panose="02020603050405020304" pitchFamily="18" charset="0"/>
                        </a:rPr>
                        <m:t>à </m:t>
                      </m:r>
                      <m:r>
                        <a:rPr lang="en-US" sz="2400" i="1">
                          <a:latin typeface="Cambria Math" panose="02040503050406030204" pitchFamily="18" charset="0"/>
                        </a:rPr>
                        <m:t>𝑦</m:t>
                      </m:r>
                      <m:r>
                        <a:rPr lang="en-US" sz="2400">
                          <a:latin typeface="Cambria Math" panose="02040503050406030204" pitchFamily="18" charset="0"/>
                        </a:rPr>
                        <m:t>=</m:t>
                      </m:r>
                      <m:r>
                        <m:rPr>
                          <m:sty m:val="p"/>
                        </m:rPr>
                        <a:rPr lang="en-US" sz="2400">
                          <a:latin typeface="Cambria Math" panose="02040503050406030204" pitchFamily="18" charset="0"/>
                        </a:rPr>
                        <m:t>m</m:t>
                      </m:r>
                      <m:r>
                        <a:rPr lang="en-US" sz="2400">
                          <a:latin typeface="Cambria Math" panose="02040503050406030204" pitchFamily="18" charset="0"/>
                        </a:rPr>
                        <m:t>−</m:t>
                      </m:r>
                      <m:r>
                        <a:rPr lang="en-US" sz="2400">
                          <a:latin typeface="Cambria Math" panose="02040503050406030204" pitchFamily="18" charset="0"/>
                        </a:rPr>
                        <m:t>3</m:t>
                      </m:r>
                    </m:oMath>
                  </m:oMathPara>
                </a14:m>
                <a:endParaRPr lang="en-US"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T</m:t>
                      </m:r>
                      <m:r>
                        <m:rPr>
                          <m:nor/>
                        </m:rPr>
                        <a:rPr lang="en-US" sz="2400" dirty="0" err="1">
                          <a:latin typeface="Times New Roman" panose="02020603050405020304" pitchFamily="18" charset="0"/>
                          <a:cs typeface="Times New Roman" panose="02020603050405020304" pitchFamily="18" charset="0"/>
                        </a:rPr>
                        <m:t>ạ</m:t>
                      </m:r>
                      <m:r>
                        <m:rPr>
                          <m:nor/>
                        </m:rPr>
                        <a:rPr lang="en-US" sz="2400" dirty="0" err="1">
                          <a:latin typeface="Times New Roman" panose="02020603050405020304" pitchFamily="18" charset="0"/>
                          <a:cs typeface="Times New Roman" panose="02020603050405020304" pitchFamily="18" charset="0"/>
                        </a:rPr>
                        <m:t>i</m:t>
                      </m:r>
                      <m:r>
                        <m:rPr>
                          <m:nor/>
                        </m:rPr>
                        <a:rPr lang="en-US" sz="2400" dirty="0">
                          <a:latin typeface="Times New Roman" panose="02020603050405020304" pitchFamily="18" charset="0"/>
                          <a:cs typeface="Times New Roman" panose="02020603050405020304" pitchFamily="18" charset="0"/>
                        </a:rPr>
                        <m:t> </m:t>
                      </m:r>
                      <m:r>
                        <a:rPr lang="en-US" sz="2400" i="1">
                          <a:latin typeface="Cambria Math" panose="02040503050406030204" pitchFamily="18" charset="0"/>
                        </a:rPr>
                        <m:t>𝐴</m:t>
                      </m:r>
                      <m:d>
                        <m:dPr>
                          <m:ctrlPr>
                            <a:rPr lang="en-US" sz="2400" i="1">
                              <a:latin typeface="Cambria Math"/>
                            </a:rPr>
                          </m:ctrlPr>
                        </m:dPr>
                        <m:e>
                          <m:r>
                            <a:rPr lang="en-US" sz="2400">
                              <a:latin typeface="Cambria Math" panose="02040503050406030204" pitchFamily="18" charset="0"/>
                            </a:rPr>
                            <m:t>−</m:t>
                          </m:r>
                          <m:r>
                            <a:rPr lang="en-US" sz="2400">
                              <a:latin typeface="Cambria Math" panose="02040503050406030204" pitchFamily="18" charset="0"/>
                            </a:rPr>
                            <m:t>1</m:t>
                          </m:r>
                          <m:r>
                            <a:rPr lang="en-US" sz="2400">
                              <a:latin typeface="Cambria Math" panose="02040503050406030204" pitchFamily="18" charset="0"/>
                            </a:rPr>
                            <m:t>,</m:t>
                          </m:r>
                          <m:r>
                            <a:rPr lang="en-US" sz="2400" i="1">
                              <a:latin typeface="Cambria Math" panose="02040503050406030204" pitchFamily="18" charset="0"/>
                            </a:rPr>
                            <m:t>𝑚</m:t>
                          </m:r>
                          <m:r>
                            <a:rPr lang="en-US" sz="2400">
                              <a:latin typeface="Cambria Math" panose="02040503050406030204" pitchFamily="18" charset="0"/>
                            </a:rPr>
                            <m:t>−</m:t>
                          </m:r>
                          <m:r>
                            <a:rPr lang="en-US" sz="2400">
                              <a:latin typeface="Cambria Math" panose="02040503050406030204" pitchFamily="18" charset="0"/>
                            </a:rPr>
                            <m:t>3</m:t>
                          </m:r>
                        </m:e>
                      </m:d>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th</m:t>
                      </m:r>
                      <m:r>
                        <m:rPr>
                          <m:nor/>
                        </m:rPr>
                        <a:rPr lang="en-US" sz="2400" dirty="0" err="1">
                          <a:latin typeface="Times New Roman" panose="02020603050405020304" pitchFamily="18" charset="0"/>
                          <a:cs typeface="Times New Roman" panose="02020603050405020304" pitchFamily="18" charset="0"/>
                        </a:rPr>
                        <m:t>ì </m:t>
                      </m:r>
                      <m:r>
                        <m:rPr>
                          <m:nor/>
                        </m:rPr>
                        <a:rPr lang="en-US" sz="2400" dirty="0" err="1">
                          <a:latin typeface="Times New Roman" panose="02020603050405020304" pitchFamily="18" charset="0"/>
                          <a:cs typeface="Times New Roman" panose="02020603050405020304" pitchFamily="18" charset="0"/>
                        </a:rPr>
                        <m:t>ph</m:t>
                      </m:r>
                      <m:r>
                        <m:rPr>
                          <m:nor/>
                        </m:rPr>
                        <a:rPr lang="en-US" sz="2400" dirty="0" err="1">
                          <a:latin typeface="Times New Roman" panose="02020603050405020304" pitchFamily="18" charset="0"/>
                          <a:cs typeface="Times New Roman" panose="02020603050405020304" pitchFamily="18" charset="0"/>
                        </a:rPr>
                        <m:t>ươ</m:t>
                      </m:r>
                      <m:r>
                        <m:rPr>
                          <m:nor/>
                        </m:rPr>
                        <a:rPr lang="en-US" sz="2400" dirty="0" err="1">
                          <a:latin typeface="Times New Roman" panose="02020603050405020304" pitchFamily="18" charset="0"/>
                          <a:cs typeface="Times New Roman" panose="02020603050405020304" pitchFamily="18" charset="0"/>
                        </a:rPr>
                        <m:t>ng</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tr</m:t>
                      </m:r>
                      <m:r>
                        <m:rPr>
                          <m:nor/>
                        </m:rPr>
                        <a:rPr lang="en-US" sz="2400" dirty="0" err="1">
                          <a:latin typeface="Times New Roman" panose="02020603050405020304" pitchFamily="18" charset="0"/>
                          <a:cs typeface="Times New Roman" panose="02020603050405020304" pitchFamily="18" charset="0"/>
                        </a:rPr>
                        <m:t>ì</m:t>
                      </m:r>
                      <m:r>
                        <m:rPr>
                          <m:nor/>
                        </m:rPr>
                        <a:rPr lang="en-US" sz="2400" dirty="0" err="1">
                          <a:latin typeface="Times New Roman" panose="02020603050405020304" pitchFamily="18" charset="0"/>
                          <a:cs typeface="Times New Roman" panose="02020603050405020304" pitchFamily="18" charset="0"/>
                        </a:rPr>
                        <m:t>nh</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ti</m:t>
                      </m:r>
                      <m:r>
                        <m:rPr>
                          <m:nor/>
                        </m:rPr>
                        <a:rPr lang="en-US" sz="2400" dirty="0" err="1">
                          <a:latin typeface="Times New Roman" panose="02020603050405020304" pitchFamily="18" charset="0"/>
                          <a:cs typeface="Times New Roman" panose="02020603050405020304" pitchFamily="18" charset="0"/>
                        </a:rPr>
                        <m:t>ế</m:t>
                      </m:r>
                      <m:r>
                        <m:rPr>
                          <m:nor/>
                        </m:rPr>
                        <a:rPr lang="en-US" sz="2400" dirty="0" err="1">
                          <a:latin typeface="Times New Roman" panose="02020603050405020304" pitchFamily="18" charset="0"/>
                          <a:cs typeface="Times New Roman" panose="02020603050405020304" pitchFamily="18" charset="0"/>
                        </a:rPr>
                        <m:t>p</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tuy</m:t>
                      </m:r>
                      <m:r>
                        <m:rPr>
                          <m:nor/>
                        </m:rPr>
                        <a:rPr lang="en-US" sz="2400" dirty="0" err="1">
                          <a:latin typeface="Times New Roman" panose="02020603050405020304" pitchFamily="18" charset="0"/>
                          <a:cs typeface="Times New Roman" panose="02020603050405020304" pitchFamily="18" charset="0"/>
                        </a:rPr>
                        <m:t>ế</m:t>
                      </m:r>
                      <m:r>
                        <m:rPr>
                          <m:nor/>
                        </m:rPr>
                        <a:rPr lang="en-US" sz="2400" dirty="0" err="1">
                          <a:latin typeface="Times New Roman" panose="02020603050405020304" pitchFamily="18" charset="0"/>
                          <a:cs typeface="Times New Roman" panose="02020603050405020304" pitchFamily="18" charset="0"/>
                        </a:rPr>
                        <m:t>n</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l</m:t>
                      </m:r>
                      <m:r>
                        <m:rPr>
                          <m:nor/>
                        </m:rPr>
                        <a:rPr lang="en-US" sz="2400" dirty="0" err="1">
                          <a:latin typeface="Times New Roman" panose="02020603050405020304" pitchFamily="18" charset="0"/>
                          <a:cs typeface="Times New Roman" panose="02020603050405020304" pitchFamily="18" charset="0"/>
                        </a:rPr>
                        <m:t>à </m:t>
                      </m:r>
                      <m:r>
                        <a:rPr lang="en-US" sz="2400" i="1">
                          <a:latin typeface="Cambria Math" panose="02040503050406030204" pitchFamily="18" charset="0"/>
                        </a:rPr>
                        <m:t>𝑦</m:t>
                      </m:r>
                      <m:r>
                        <a:rPr lang="en-US" sz="2400">
                          <a:latin typeface="Cambria Math" panose="02040503050406030204" pitchFamily="18" charset="0"/>
                        </a:rPr>
                        <m:t>=</m:t>
                      </m:r>
                      <m:r>
                        <m:rPr>
                          <m:sty m:val="p"/>
                        </m:rPr>
                        <a:rPr lang="en-US" sz="2400">
                          <a:latin typeface="Cambria Math" panose="02040503050406030204" pitchFamily="18" charset="0"/>
                        </a:rPr>
                        <m:t>m</m:t>
                      </m:r>
                      <m:r>
                        <a:rPr lang="en-US" sz="2400">
                          <a:latin typeface="Cambria Math" panose="02040503050406030204" pitchFamily="18" charset="0"/>
                        </a:rPr>
                        <m:t>−</m:t>
                      </m:r>
                      <m:r>
                        <a:rPr lang="en-US" sz="2400">
                          <a:latin typeface="Cambria Math" panose="02040503050406030204" pitchFamily="18" charset="0"/>
                        </a:rPr>
                        <m:t>3</m:t>
                      </m:r>
                    </m:oMath>
                  </m:oMathPara>
                </a14:m>
                <a:endParaRPr lang="en-US"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m:rPr>
                          <m:nor/>
                        </m:rPr>
                        <a:rPr lang="en-US" sz="2400" dirty="0">
                          <a:latin typeface="Times New Roman" panose="02020603050405020304" pitchFamily="18" charset="0"/>
                          <a:cs typeface="Times New Roman" panose="02020603050405020304" pitchFamily="18" charset="0"/>
                        </a:rPr>
                        <m:t>Theo</m:t>
                      </m:r>
                      <m:r>
                        <m:rPr>
                          <m:nor/>
                        </m:rPr>
                        <a:rPr lang="en-US" sz="2400" dirty="0">
                          <a:latin typeface="Times New Roman" panose="02020603050405020304" pitchFamily="18" charset="0"/>
                          <a:cs typeface="Times New Roman" panose="02020603050405020304" pitchFamily="18" charset="0"/>
                        </a:rPr>
                        <m:t> đề, </m:t>
                      </m:r>
                      <m:r>
                        <m:rPr>
                          <m:nor/>
                        </m:rPr>
                        <a:rPr lang="en-US" sz="2400" dirty="0" err="1">
                          <a:latin typeface="Times New Roman" panose="02020603050405020304" pitchFamily="18" charset="0"/>
                          <a:cs typeface="Times New Roman" panose="02020603050405020304" pitchFamily="18" charset="0"/>
                        </a:rPr>
                        <m:t>ch</m:t>
                      </m:r>
                      <m:r>
                        <m:rPr>
                          <m:nor/>
                        </m:rPr>
                        <a:rPr lang="en-US" sz="2400" dirty="0" err="1">
                          <a:latin typeface="Times New Roman" panose="02020603050405020304" pitchFamily="18" charset="0"/>
                          <a:cs typeface="Times New Roman" panose="02020603050405020304" pitchFamily="18" charset="0"/>
                        </a:rPr>
                        <m:t>ỉ </m:t>
                      </m:r>
                      <m:r>
                        <m:rPr>
                          <m:nor/>
                        </m:rPr>
                        <a:rPr lang="en-US" sz="2400" dirty="0" err="1">
                          <a:latin typeface="Times New Roman" panose="02020603050405020304" pitchFamily="18" charset="0"/>
                          <a:cs typeface="Times New Roman" panose="02020603050405020304" pitchFamily="18" charset="0"/>
                        </a:rPr>
                        <m:t>c</m:t>
                      </m:r>
                      <m:r>
                        <m:rPr>
                          <m:nor/>
                        </m:rPr>
                        <a:rPr lang="en-US" sz="2400" dirty="0" err="1">
                          <a:latin typeface="Times New Roman" panose="02020603050405020304" pitchFamily="18" charset="0"/>
                          <a:cs typeface="Times New Roman" panose="02020603050405020304" pitchFamily="18" charset="0"/>
                        </a:rPr>
                        <m:t>ó đú</m:t>
                      </m:r>
                      <m:r>
                        <m:rPr>
                          <m:nor/>
                        </m:rPr>
                        <a:rPr lang="en-US" sz="2400" dirty="0" err="1">
                          <a:latin typeface="Times New Roman" panose="02020603050405020304" pitchFamily="18" charset="0"/>
                          <a:cs typeface="Times New Roman" panose="02020603050405020304" pitchFamily="18" charset="0"/>
                        </a:rPr>
                        <m:t>ng</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m</m:t>
                      </m:r>
                      <m:r>
                        <m:rPr>
                          <m:nor/>
                        </m:rPr>
                        <a:rPr lang="en-US" sz="2400" dirty="0" err="1">
                          <a:latin typeface="Times New Roman" panose="02020603050405020304" pitchFamily="18" charset="0"/>
                          <a:cs typeface="Times New Roman" panose="02020603050405020304" pitchFamily="18" charset="0"/>
                        </a:rPr>
                        <m:t>ộ</m:t>
                      </m:r>
                      <m:r>
                        <m:rPr>
                          <m:nor/>
                        </m:rPr>
                        <a:rPr lang="en-US" sz="2400" dirty="0" err="1">
                          <a:latin typeface="Times New Roman" panose="02020603050405020304" pitchFamily="18" charset="0"/>
                          <a:cs typeface="Times New Roman" panose="02020603050405020304" pitchFamily="18" charset="0"/>
                        </a:rPr>
                        <m:t>t</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ti</m:t>
                      </m:r>
                      <m:r>
                        <m:rPr>
                          <m:nor/>
                        </m:rPr>
                        <a:rPr lang="en-US" sz="2400" dirty="0" err="1">
                          <a:latin typeface="Times New Roman" panose="02020603050405020304" pitchFamily="18" charset="0"/>
                          <a:cs typeface="Times New Roman" panose="02020603050405020304" pitchFamily="18" charset="0"/>
                        </a:rPr>
                        <m:t>ế</m:t>
                      </m:r>
                      <m:r>
                        <m:rPr>
                          <m:nor/>
                        </m:rPr>
                        <a:rPr lang="en-US" sz="2400" dirty="0" err="1">
                          <a:latin typeface="Times New Roman" panose="02020603050405020304" pitchFamily="18" charset="0"/>
                          <a:cs typeface="Times New Roman" panose="02020603050405020304" pitchFamily="18" charset="0"/>
                        </a:rPr>
                        <m:t>p</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tuy</m:t>
                      </m:r>
                      <m:r>
                        <m:rPr>
                          <m:nor/>
                        </m:rPr>
                        <a:rPr lang="en-US" sz="2400" dirty="0" err="1">
                          <a:latin typeface="Times New Roman" panose="02020603050405020304" pitchFamily="18" charset="0"/>
                          <a:cs typeface="Times New Roman" panose="02020603050405020304" pitchFamily="18" charset="0"/>
                        </a:rPr>
                        <m:t>ế</m:t>
                      </m:r>
                      <m:r>
                        <m:rPr>
                          <m:nor/>
                        </m:rPr>
                        <a:rPr lang="en-US" sz="2400" dirty="0" err="1">
                          <a:latin typeface="Times New Roman" panose="02020603050405020304" pitchFamily="18" charset="0"/>
                          <a:cs typeface="Times New Roman" panose="02020603050405020304" pitchFamily="18" charset="0"/>
                        </a:rPr>
                        <m:t>n</m:t>
                      </m:r>
                      <m:r>
                        <m:rPr>
                          <m:nor/>
                        </m:rPr>
                        <a:rPr lang="en-US" sz="2400" dirty="0">
                          <a:latin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cs typeface="Times New Roman" panose="02020603050405020304" pitchFamily="18" charset="0"/>
                        </a:rPr>
                        <m:t>song</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song</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v</m:t>
                      </m:r>
                      <m:r>
                        <m:rPr>
                          <m:nor/>
                        </m:rPr>
                        <a:rPr lang="en-US" sz="2400" dirty="0" err="1">
                          <a:latin typeface="Times New Roman" panose="02020603050405020304" pitchFamily="18" charset="0"/>
                          <a:cs typeface="Times New Roman" panose="02020603050405020304" pitchFamily="18" charset="0"/>
                        </a:rPr>
                        <m:t>ớ</m:t>
                      </m:r>
                      <m:r>
                        <m:rPr>
                          <m:nor/>
                        </m:rPr>
                        <a:rPr lang="en-US" sz="2400" dirty="0" err="1">
                          <a:latin typeface="Times New Roman" panose="02020603050405020304" pitchFamily="18" charset="0"/>
                          <a:cs typeface="Times New Roman" panose="02020603050405020304" pitchFamily="18" charset="0"/>
                        </a:rPr>
                        <m:t>i</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tr</m:t>
                      </m:r>
                      <m:r>
                        <m:rPr>
                          <m:nor/>
                        </m:rPr>
                        <a:rPr lang="en-US" sz="2400" dirty="0" err="1">
                          <a:latin typeface="Times New Roman" panose="02020603050405020304" pitchFamily="18" charset="0"/>
                          <a:cs typeface="Times New Roman" panose="02020603050405020304" pitchFamily="18" charset="0"/>
                        </a:rPr>
                        <m:t>ụ</m:t>
                      </m:r>
                      <m:r>
                        <m:rPr>
                          <m:nor/>
                        </m:rPr>
                        <a:rPr lang="en-US" sz="2400" dirty="0" err="1">
                          <a:latin typeface="Times New Roman" panose="02020603050405020304" pitchFamily="18" charset="0"/>
                          <a:cs typeface="Times New Roman" panose="02020603050405020304" pitchFamily="18" charset="0"/>
                        </a:rPr>
                        <m:t>c</m:t>
                      </m:r>
                      <m:r>
                        <m:rPr>
                          <m:nor/>
                        </m:rPr>
                        <a:rPr lang="en-US" sz="2400" dirty="0">
                          <a:latin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cs typeface="Times New Roman" panose="02020603050405020304" pitchFamily="18" charset="0"/>
                        </a:rPr>
                        <m:t>Ox</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n</m:t>
                      </m:r>
                      <m:r>
                        <m:rPr>
                          <m:nor/>
                        </m:rPr>
                        <a:rPr lang="en-US" sz="2400" dirty="0" err="1">
                          <a:latin typeface="Times New Roman" panose="02020603050405020304" pitchFamily="18" charset="0"/>
                          <a:cs typeface="Times New Roman" panose="02020603050405020304" pitchFamily="18" charset="0"/>
                        </a:rPr>
                        <m:t>ê</m:t>
                      </m:r>
                      <m:r>
                        <m:rPr>
                          <m:nor/>
                        </m:rPr>
                        <a:rPr lang="en-US" sz="2400" dirty="0" err="1">
                          <a:latin typeface="Times New Roman" panose="02020603050405020304" pitchFamily="18" charset="0"/>
                          <a:cs typeface="Times New Roman" panose="02020603050405020304" pitchFamily="18" charset="0"/>
                        </a:rPr>
                        <m:t>n</m:t>
                      </m:r>
                      <m:r>
                        <m:rPr>
                          <m:nor/>
                        </m:rPr>
                        <a:rPr lang="en-US" sz="2400" dirty="0">
                          <a:latin typeface="Times New Roman" panose="02020603050405020304" pitchFamily="18" charset="0"/>
                          <a:cs typeface="Times New Roman" panose="02020603050405020304" pitchFamily="18" charset="0"/>
                        </a:rPr>
                        <m:t>: </m:t>
                      </m:r>
                    </m:oMath>
                  </m:oMathPara>
                </a14:m>
                <a:endParaRPr lang="en-US"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400">
                          <a:latin typeface="Cambria Math" panose="02040503050406030204" pitchFamily="18" charset="0"/>
                        </a:rPr>
                        <m:t>                         </m:t>
                      </m:r>
                      <m:r>
                        <m:rPr>
                          <m:sty m:val="p"/>
                        </m:rPr>
                        <a:rPr lang="en-US" sz="2400">
                          <a:latin typeface="Cambria Math" panose="02040503050406030204" pitchFamily="18" charset="0"/>
                        </a:rPr>
                        <m:t>m</m:t>
                      </m:r>
                      <m:r>
                        <a:rPr lang="en-US" sz="2400">
                          <a:latin typeface="Cambria Math" panose="02040503050406030204" pitchFamily="18" charset="0"/>
                        </a:rPr>
                        <m:t>−</m:t>
                      </m:r>
                      <m:r>
                        <a:rPr lang="en-US" sz="2400">
                          <a:latin typeface="Cambria Math" panose="02040503050406030204" pitchFamily="18" charset="0"/>
                        </a:rPr>
                        <m:t>2</m:t>
                      </m:r>
                      <m:r>
                        <a:rPr lang="en-US" sz="2400">
                          <a:latin typeface="Cambria Math" panose="02040503050406030204" pitchFamily="18" charset="0"/>
                        </a:rPr>
                        <m:t>=</m:t>
                      </m:r>
                      <m:r>
                        <a:rPr lang="en-US" sz="2400">
                          <a:latin typeface="Cambria Math" panose="02040503050406030204" pitchFamily="18" charset="0"/>
                        </a:rPr>
                        <m:t>0</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ho</m:t>
                      </m:r>
                      <m:r>
                        <m:rPr>
                          <m:nor/>
                        </m:rPr>
                        <a:rPr lang="en-US" sz="2400" dirty="0" err="1">
                          <a:latin typeface="Times New Roman" panose="02020603050405020304" pitchFamily="18" charset="0"/>
                          <a:cs typeface="Times New Roman" panose="02020603050405020304" pitchFamily="18" charset="0"/>
                        </a:rPr>
                        <m:t>ặ</m:t>
                      </m:r>
                      <m:r>
                        <m:rPr>
                          <m:nor/>
                        </m:rPr>
                        <a:rPr lang="en-US" sz="2400" dirty="0" err="1">
                          <a:latin typeface="Times New Roman" panose="02020603050405020304" pitchFamily="18" charset="0"/>
                          <a:cs typeface="Times New Roman" panose="02020603050405020304" pitchFamily="18" charset="0"/>
                        </a:rPr>
                        <m:t>c</m:t>
                      </m:r>
                      <m:r>
                        <m:rPr>
                          <m:nor/>
                        </m:rPr>
                        <a:rPr lang="en-US" sz="2400" dirty="0">
                          <a:latin typeface="Times New Roman" panose="02020603050405020304" pitchFamily="18" charset="0"/>
                          <a:cs typeface="Times New Roman" panose="02020603050405020304" pitchFamily="18" charset="0"/>
                        </a:rPr>
                        <m:t> </m:t>
                      </m:r>
                      <m:r>
                        <m:rPr>
                          <m:sty m:val="p"/>
                        </m:rPr>
                        <a:rPr lang="en-US" sz="2400">
                          <a:latin typeface="Cambria Math" panose="02040503050406030204" pitchFamily="18" charset="0"/>
                        </a:rPr>
                        <m:t>m</m:t>
                      </m:r>
                      <m:r>
                        <a:rPr lang="en-US" sz="2400">
                          <a:latin typeface="Cambria Math" panose="02040503050406030204" pitchFamily="18" charset="0"/>
                        </a:rPr>
                        <m:t>−</m:t>
                      </m:r>
                      <m:r>
                        <a:rPr lang="en-US" sz="2400">
                          <a:latin typeface="Cambria Math" panose="02040503050406030204" pitchFamily="18" charset="0"/>
                        </a:rPr>
                        <m:t>3</m:t>
                      </m:r>
                      <m:r>
                        <a:rPr lang="en-US" sz="2400">
                          <a:latin typeface="Cambria Math" panose="02040503050406030204" pitchFamily="18" charset="0"/>
                        </a:rPr>
                        <m:t>=</m:t>
                      </m:r>
                      <m:r>
                        <a:rPr lang="en-US" sz="2400">
                          <a:latin typeface="Cambria Math" panose="02040503050406030204" pitchFamily="18" charset="0"/>
                        </a:rPr>
                        <m:t>0</m:t>
                      </m:r>
                      <m:r>
                        <a:rPr lang="en-US" sz="2400">
                          <a:latin typeface="Cambria Math" panose="02040503050406030204" pitchFamily="18" charset="0"/>
                        </a:rPr>
                        <m:t>.</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V</m:t>
                      </m:r>
                      <m:r>
                        <m:rPr>
                          <m:nor/>
                        </m:rPr>
                        <a:rPr lang="en-US" sz="2400" dirty="0" err="1">
                          <a:latin typeface="Times New Roman" panose="02020603050405020304" pitchFamily="18" charset="0"/>
                          <a:cs typeface="Times New Roman" panose="02020603050405020304" pitchFamily="18" charset="0"/>
                        </a:rPr>
                        <m:t>ậ</m:t>
                      </m:r>
                      <m:r>
                        <m:rPr>
                          <m:nor/>
                        </m:rPr>
                        <a:rPr lang="en-US" sz="2400" dirty="0" err="1">
                          <a:latin typeface="Times New Roman" panose="02020603050405020304" pitchFamily="18" charset="0"/>
                          <a:cs typeface="Times New Roman" panose="02020603050405020304" pitchFamily="18" charset="0"/>
                        </a:rPr>
                        <m:t>y</m:t>
                      </m:r>
                      <m:r>
                        <m:rPr>
                          <m:nor/>
                        </m:rPr>
                        <a:rPr lang="en-US" sz="2400" dirty="0">
                          <a:latin typeface="Times New Roman" panose="02020603050405020304" pitchFamily="18" charset="0"/>
                          <a:cs typeface="Times New Roman" panose="02020603050405020304" pitchFamily="18" charset="0"/>
                        </a:rPr>
                        <m:t>  </m:t>
                      </m:r>
                      <m:r>
                        <m:rPr>
                          <m:sty m:val="p"/>
                        </m:rPr>
                        <a:rPr lang="en-US" sz="2400">
                          <a:latin typeface="Cambria Math" panose="02040503050406030204" pitchFamily="18" charset="0"/>
                        </a:rPr>
                        <m:t>S</m:t>
                      </m:r>
                      <m:r>
                        <a:rPr lang="en-US" sz="2400">
                          <a:latin typeface="Cambria Math" panose="02040503050406030204" pitchFamily="18" charset="0"/>
                        </a:rPr>
                        <m:t>=</m:t>
                      </m:r>
                      <m:d>
                        <m:dPr>
                          <m:begChr m:val="{"/>
                          <m:endChr m:val="}"/>
                          <m:ctrlPr>
                            <a:rPr lang="en-US" sz="2400" i="1">
                              <a:latin typeface="Cambria Math"/>
                            </a:rPr>
                          </m:ctrlPr>
                        </m:dPr>
                        <m:e>
                          <m:r>
                            <a:rPr lang="en-US" sz="2400" i="1">
                              <a:latin typeface="Cambria Math" panose="02040503050406030204" pitchFamily="18" charset="0"/>
                            </a:rPr>
                            <m:t>2</m:t>
                          </m:r>
                          <m:r>
                            <a:rPr lang="en-US" sz="2400" i="1">
                              <a:latin typeface="Cambria Math" panose="02040503050406030204" pitchFamily="18" charset="0"/>
                            </a:rPr>
                            <m:t>;</m:t>
                          </m:r>
                          <m:r>
                            <a:rPr lang="en-US" sz="2400" i="1">
                              <a:latin typeface="Cambria Math" panose="02040503050406030204" pitchFamily="18" charset="0"/>
                            </a:rPr>
                            <m:t>3</m:t>
                          </m:r>
                        </m:e>
                      </m:d>
                    </m:oMath>
                  </m:oMathPara>
                </a14:m>
                <a:endParaRPr lang="vi-VN" sz="3000" dirty="0">
                  <a:latin typeface="+mj-lt"/>
                </a:endParaRPr>
              </a:p>
            </p:txBody>
          </p:sp>
        </mc:Choice>
        <mc:Fallback xmlns="">
          <p:sp>
            <p:nvSpPr>
              <p:cNvPr id="13" name="Rectangle 12"/>
              <p:cNvSpPr>
                <a:spLocks noRot="1" noChangeAspect="1" noMove="1" noResize="1" noEditPoints="1" noAdjustHandles="1" noChangeArrowheads="1" noChangeShapeType="1" noTextEdit="1"/>
              </p:cNvSpPr>
              <p:nvPr/>
            </p:nvSpPr>
            <p:spPr>
              <a:xfrm>
                <a:off x="30649" y="3412832"/>
                <a:ext cx="12099374" cy="3135335"/>
              </a:xfrm>
              <a:prstGeom prst="rect">
                <a:avLst/>
              </a:prstGeom>
              <a:blipFill rotWithShape="1">
                <a:blip r:embed="rId8"/>
                <a:stretch>
                  <a:fillRect b="-2529"/>
                </a:stretch>
              </a:blipFill>
            </p:spPr>
            <p:txBody>
              <a:bodyPr/>
              <a:lstStyle/>
              <a:p>
                <a:r>
                  <a:rPr lang="en-US">
                    <a:noFill/>
                  </a:rPr>
                  <a:t> </a:t>
                </a:r>
              </a:p>
            </p:txBody>
          </p:sp>
        </mc:Fallback>
      </mc:AlternateContent>
      <p:sp>
        <p:nvSpPr>
          <p:cNvPr id="66" name="Oval 65"/>
          <p:cNvSpPr/>
          <p:nvPr/>
        </p:nvSpPr>
        <p:spPr>
          <a:xfrm>
            <a:off x="3187941" y="2491937"/>
            <a:ext cx="546116" cy="538129"/>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vi-VN" sz="3200" b="1" dirty="0">
                <a:latin typeface="Tahoma" pitchFamily="34" charset="0"/>
                <a:ea typeface="Tahoma" pitchFamily="34" charset="0"/>
                <a:cs typeface="Tahoma" pitchFamily="34" charset="0"/>
              </a:rPr>
              <a:t>B</a:t>
            </a:r>
            <a:endParaRPr lang="en-US" sz="3200" dirty="0"/>
          </a:p>
        </p:txBody>
      </p:sp>
    </p:spTree>
    <p:extLst>
      <p:ext uri="{BB962C8B-B14F-4D97-AF65-F5344CB8AC3E}">
        <p14:creationId xmlns:p14="http://schemas.microsoft.com/office/powerpoint/2010/main" val="44413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wipe(left)">
                                      <p:cBhvr>
                                        <p:cTn id="17" dur="500"/>
                                        <p:tgtEl>
                                          <p:spTgt spid="8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wipe(left)">
                                      <p:cBhvr>
                                        <p:cTn id="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1" grpId="0"/>
      <p:bldP spid="13" grpId="0"/>
      <p:bldP spid="6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90508" y="3492759"/>
            <a:ext cx="11762945" cy="3246189"/>
            <a:chOff x="184495" y="3636276"/>
            <a:chExt cx="11834900" cy="3246189"/>
          </a:xfrm>
        </p:grpSpPr>
        <p:sp>
          <p:nvSpPr>
            <p:cNvPr id="5" name="Rounded Rectangle 4"/>
            <p:cNvSpPr/>
            <p:nvPr/>
          </p:nvSpPr>
          <p:spPr>
            <a:xfrm>
              <a:off x="184495" y="3865218"/>
              <a:ext cx="11834900" cy="3017247"/>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6"/>
              <a:ext cx="2342698" cy="553998"/>
              <a:chOff x="1275608" y="6239450"/>
              <a:chExt cx="4592537" cy="1006587"/>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2" y="6239450"/>
                <a:ext cx="2830343" cy="1006587"/>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119052"/>
            <a:ext cx="11873825" cy="1404948"/>
            <a:chOff x="534987" y="1869705"/>
            <a:chExt cx="23340848" cy="2356356"/>
          </a:xfrm>
        </p:grpSpPr>
        <p:grpSp>
          <p:nvGrpSpPr>
            <p:cNvPr id="21" name="Group 20"/>
            <p:cNvGrpSpPr/>
            <p:nvPr/>
          </p:nvGrpSpPr>
          <p:grpSpPr>
            <a:xfrm>
              <a:off x="534987" y="1869705"/>
              <a:ext cx="23340848" cy="2356356"/>
              <a:chOff x="534987" y="1647866"/>
              <a:chExt cx="23340848" cy="2356356"/>
            </a:xfrm>
          </p:grpSpPr>
          <p:sp>
            <p:nvSpPr>
              <p:cNvPr id="25" name="Rounded Rectangle 24"/>
              <p:cNvSpPr/>
              <p:nvPr/>
            </p:nvSpPr>
            <p:spPr bwMode="auto">
              <a:xfrm>
                <a:off x="755649" y="1720891"/>
                <a:ext cx="23120186"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530834" y="1653394"/>
                  <a:ext cx="2285170"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en-US" sz="3000" dirty="0" smtClean="0">
                      <a:solidFill>
                        <a:schemeClr val="bg1"/>
                      </a:solidFill>
                      <a:latin typeface="Tahoma" pitchFamily="34" charset="0"/>
                      <a:cs typeface="Tahoma" pitchFamily="34" charset="0"/>
                    </a:rPr>
                    <a:t>7</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954424" y="1884525"/>
                  <a:ext cx="19835649" cy="23183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nSpc>
                      <a:spcPct val="115000"/>
                    </a:lnSpc>
                    <a:spcBef>
                      <a:spcPts val="600"/>
                    </a:spcBef>
                    <a:buClr>
                      <a:srgbClr val="0000FF"/>
                    </a:buClr>
                    <a:tabLst>
                      <a:tab pos="629826" algn="l"/>
                    </a:tabLst>
                  </a:pPr>
                  <a:r>
                    <a:rPr lang="vi-VN" sz="2800" dirty="0">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800" i="1">
                              <a:latin typeface="Cambria Math"/>
                            </a:rPr>
                          </m:ctrlPr>
                        </m:dPr>
                        <m:e>
                          <m:r>
                            <m:rPr>
                              <m:sty m:val="p"/>
                            </m:rPr>
                            <a:rPr lang="en-US" sz="2800">
                              <a:latin typeface="Cambria Math" panose="02040503050406030204" pitchFamily="18" charset="0"/>
                            </a:rPr>
                            <m:t>C</m:t>
                          </m:r>
                        </m:e>
                      </m:d>
                      <m:r>
                        <a:rPr lang="en-US" sz="2800">
                          <a:latin typeface="Cambria Math" panose="02040503050406030204" pitchFamily="18" charset="0"/>
                        </a:rPr>
                        <m:t>:</m:t>
                      </m:r>
                      <m:r>
                        <a:rPr lang="en-US" sz="2800" i="1">
                          <a:latin typeface="Cambria Math" panose="02040503050406030204" pitchFamily="18" charset="0"/>
                        </a:rPr>
                        <m:t>𝑦</m:t>
                      </m:r>
                      <m:r>
                        <a:rPr lang="en-US" sz="2800">
                          <a:latin typeface="Cambria Math" panose="02040503050406030204" pitchFamily="18" charset="0"/>
                        </a:rPr>
                        <m:t>=</m:t>
                      </m:r>
                      <m:sSup>
                        <m:sSupPr>
                          <m:ctrlPr>
                            <a:rPr lang="en-US" sz="2800" i="1">
                              <a:latin typeface="Cambria Math"/>
                            </a:rPr>
                          </m:ctrlPr>
                        </m:sSupPr>
                        <m:e>
                          <m:r>
                            <m:rPr>
                              <m:sty m:val="p"/>
                            </m:rPr>
                            <a:rPr lang="en-US" sz="2800">
                              <a:latin typeface="Cambria Math" panose="02040503050406030204" pitchFamily="18" charset="0"/>
                            </a:rPr>
                            <m:t>x</m:t>
                          </m:r>
                        </m:e>
                        <m:sup>
                          <m:r>
                            <a:rPr lang="en-US" sz="2800">
                              <a:latin typeface="Cambria Math" panose="02040503050406030204" pitchFamily="18" charset="0"/>
                            </a:rPr>
                            <m:t>3</m:t>
                          </m:r>
                        </m:sup>
                      </m:sSup>
                    </m:oMath>
                  </a14:m>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song </a:t>
                  </a:r>
                  <a:r>
                    <a:rPr lang="en-US" sz="2800" dirty="0" err="1">
                      <a:latin typeface="Times New Roman" panose="02020603050405020304" pitchFamily="18" charset="0"/>
                      <a:cs typeface="Times New Roman" panose="02020603050405020304" pitchFamily="18" charset="0"/>
                    </a:rPr>
                    <a:t>song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rPr>
                        <m:t>𝑦</m:t>
                      </m:r>
                      <m:r>
                        <a:rPr lang="en-US" sz="2800">
                          <a:latin typeface="Cambria Math" panose="02040503050406030204" pitchFamily="18" charset="0"/>
                        </a:rPr>
                        <m:t>=</m:t>
                      </m:r>
                      <m:f>
                        <m:fPr>
                          <m:ctrlPr>
                            <a:rPr lang="en-US" sz="2800" i="1">
                              <a:latin typeface="Cambria Math"/>
                            </a:rPr>
                          </m:ctrlPr>
                        </m:fPr>
                        <m:num>
                          <m:r>
                            <a:rPr lang="en-US" sz="2800">
                              <a:latin typeface="Cambria Math" panose="02040503050406030204" pitchFamily="18" charset="0"/>
                            </a:rPr>
                            <m:t>1</m:t>
                          </m:r>
                        </m:num>
                        <m:den>
                          <m:r>
                            <a:rPr lang="en-US" sz="2800" i="1">
                              <a:latin typeface="Cambria Math" panose="02040503050406030204" pitchFamily="18" charset="0"/>
                            </a:rPr>
                            <m:t>3</m:t>
                          </m:r>
                        </m:den>
                      </m:f>
                      <m:r>
                        <a:rPr lang="en-US" sz="2800" i="1">
                          <a:latin typeface="Cambria Math" panose="02040503050406030204" pitchFamily="18" charset="0"/>
                        </a:rPr>
                        <m:t>𝑥</m:t>
                      </m:r>
                      <m:r>
                        <a:rPr lang="en-US" sz="2800">
                          <a:latin typeface="Cambria Math" panose="02040503050406030204" pitchFamily="18" charset="0"/>
                        </a:rPr>
                        <m:t>−10</m:t>
                      </m:r>
                    </m:oMath>
                  </a14:m>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a:t>
                  </a:r>
                  <a:endParaRPr lang="en-US" sz="3000" dirty="0">
                    <a:latin typeface="+mj-lt"/>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954424" y="1884525"/>
                  <a:ext cx="19835649" cy="2318391"/>
                </a:xfrm>
                <a:prstGeom prst="rect">
                  <a:avLst/>
                </a:prstGeom>
                <a:blipFill rotWithShape="1">
                  <a:blip r:embed="rId3"/>
                  <a:stretch>
                    <a:fillRect l="-302" b="-88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43" name="Action Button: Forward or Next 4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grpSp>
        <p:nvGrpSpPr>
          <p:cNvPr id="2" name="Group 1">
            <a:extLst>
              <a:ext uri="{FF2B5EF4-FFF2-40B4-BE49-F238E27FC236}">
                <a16:creationId xmlns:a16="http://schemas.microsoft.com/office/drawing/2014/main" xmlns="" id="{4D0AB9FB-A402-43C6-830F-BAC47ED452D0}"/>
              </a:ext>
            </a:extLst>
          </p:cNvPr>
          <p:cNvGrpSpPr/>
          <p:nvPr/>
        </p:nvGrpSpPr>
        <p:grpSpPr>
          <a:xfrm>
            <a:off x="473162" y="1752600"/>
            <a:ext cx="5370633" cy="784005"/>
            <a:chOff x="1458731" y="6334162"/>
            <a:chExt cx="13782856" cy="1234536"/>
          </a:xfrm>
        </p:grpSpPr>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xmlns="" id="{0839FD11-1E39-4EBB-A7FB-DEB39691C378}"/>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800" i="1" smtClean="0">
                          <a:solidFill>
                            <a:schemeClr val="bg1"/>
                          </a:solidFill>
                          <a:latin typeface="Cambria Math" panose="02040503050406030204" pitchFamily="18" charset="0"/>
                        </a:rPr>
                        <m:t>𝑦</m:t>
                      </m:r>
                      <m:r>
                        <a:rPr lang="en-US" sz="2800">
                          <a:solidFill>
                            <a:schemeClr val="bg1"/>
                          </a:solidFill>
                          <a:latin typeface="Cambria Math" panose="02040503050406030204" pitchFamily="18" charset="0"/>
                        </a:rPr>
                        <m:t>=</m:t>
                      </m:r>
                      <m:f>
                        <m:fPr>
                          <m:ctrlPr>
                            <a:rPr lang="en-US" sz="2800" i="1">
                              <a:solidFill>
                                <a:schemeClr val="bg1"/>
                              </a:solidFill>
                              <a:latin typeface="Cambria Math"/>
                            </a:rPr>
                          </m:ctrlPr>
                        </m:fPr>
                        <m:num>
                          <m:r>
                            <a:rPr lang="en-US" sz="2800">
                              <a:solidFill>
                                <a:schemeClr val="bg1"/>
                              </a:solidFill>
                              <a:latin typeface="Cambria Math" panose="02040503050406030204" pitchFamily="18" charset="0"/>
                            </a:rPr>
                            <m:t>1</m:t>
                          </m:r>
                        </m:num>
                        <m:den>
                          <m:r>
                            <a:rPr lang="en-US" sz="2800" i="1">
                              <a:solidFill>
                                <a:schemeClr val="bg1"/>
                              </a:solidFill>
                              <a:latin typeface="Cambria Math" panose="02040503050406030204" pitchFamily="18" charset="0"/>
                            </a:rPr>
                            <m:t>3</m:t>
                          </m:r>
                        </m:den>
                      </m:f>
                      <m:r>
                        <a:rPr lang="en-US" sz="2800" i="1">
                          <a:solidFill>
                            <a:schemeClr val="bg1"/>
                          </a:solidFill>
                          <a:latin typeface="Cambria Math" panose="02040503050406030204" pitchFamily="18" charset="0"/>
                        </a:rPr>
                        <m:t>𝑥</m:t>
                      </m:r>
                      <m:r>
                        <a:rPr lang="en-US" sz="2800">
                          <a:solidFill>
                            <a:schemeClr val="bg1"/>
                          </a:solidFill>
                          <a:latin typeface="Cambria Math" panose="02040503050406030204" pitchFamily="18" charset="0"/>
                        </a:rPr>
                        <m:t>±</m:t>
                      </m:r>
                      <m:f>
                        <m:fPr>
                          <m:ctrlPr>
                            <a:rPr lang="en-US" sz="2800" i="1">
                              <a:solidFill>
                                <a:schemeClr val="bg1"/>
                              </a:solidFill>
                              <a:latin typeface="Cambria Math"/>
                            </a:rPr>
                          </m:ctrlPr>
                        </m:fPr>
                        <m:num>
                          <m:r>
                            <a:rPr lang="en-US" sz="2800" b="0" i="0" smtClean="0">
                              <a:solidFill>
                                <a:schemeClr val="bg1"/>
                              </a:solidFill>
                              <a:latin typeface="Cambria Math"/>
                            </a:rPr>
                            <m:t>1</m:t>
                          </m:r>
                        </m:num>
                        <m:den>
                          <m:r>
                            <a:rPr lang="en-US" sz="2800">
                              <a:solidFill>
                                <a:schemeClr val="bg1"/>
                              </a:solidFill>
                              <a:latin typeface="Cambria Math" panose="02040503050406030204" pitchFamily="18" charset="0"/>
                            </a:rPr>
                            <m:t>27</m:t>
                          </m:r>
                        </m:den>
                      </m:f>
                      <m:r>
                        <m:rPr>
                          <m:nor/>
                        </m:rPr>
                        <a:rPr lang="en-US" sz="2800" b="1" dirty="0">
                          <a:solidFill>
                            <a:schemeClr val="bg1"/>
                          </a:solidFill>
                          <a:latin typeface="Times New Roman" panose="02020603050405020304" pitchFamily="18" charset="0"/>
                          <a:cs typeface="Times New Roman" panose="02020603050405020304" pitchFamily="18" charset="0"/>
                        </a:rPr>
                        <m:t>.</m:t>
                      </m:r>
                    </m:oMath>
                  </a14:m>
                  <a:r>
                    <a:rPr lang="vi-VN" sz="3000" dirty="0"/>
                    <a:t>.</a:t>
                  </a:r>
                  <a:endParaRPr lang="en-US" sz="3000" b="1" dirty="0">
                    <a:latin typeface="+mj-lt"/>
                    <a:ea typeface="Tahoma" pitchFamily="34" charset="0"/>
                    <a:cs typeface="Tahoma" pitchFamily="34" charset="0"/>
                  </a:endParaRPr>
                </a:p>
              </p:txBody>
            </p:sp>
          </mc:Choice>
          <mc:Fallback xmlns="">
            <p:sp>
              <p:nvSpPr>
                <p:cNvPr id="44" name="Rectangle 43">
                  <a:extLst>
                    <a:ext uri="{FF2B5EF4-FFF2-40B4-BE49-F238E27FC236}">
                      <a16:creationId xmlns:a16="http://schemas.microsoft.com/office/drawing/2014/main" xmlns="" xmlns:a14="http://schemas.microsoft.com/office/drawing/2010/main" id="{0839FD11-1E39-4EBB-A7FB-DEB39691C378}"/>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1">
                  <a:blip r:embed="rId4"/>
                  <a:stretch>
                    <a:fillRect b="-3650"/>
                  </a:stretch>
                </a:blipFill>
                <a:ln w="19050">
                  <a:solidFill>
                    <a:schemeClr val="bg1"/>
                  </a:solidFill>
                </a:ln>
              </p:spPr>
              <p:txBody>
                <a:bodyPr/>
                <a:lstStyle/>
                <a:p>
                  <a:r>
                    <a:rPr lang="en-US">
                      <a:noFill/>
                    </a:rPr>
                    <a:t> </a:t>
                  </a:r>
                </a:p>
              </p:txBody>
            </p:sp>
          </mc:Fallback>
        </mc:AlternateContent>
        <p:sp>
          <p:nvSpPr>
            <p:cNvPr id="45" name="Oval 44">
              <a:extLst>
                <a:ext uri="{FF2B5EF4-FFF2-40B4-BE49-F238E27FC236}">
                  <a16:creationId xmlns:a16="http://schemas.microsoft.com/office/drawing/2014/main" xmlns="" id="{8634B6D4-DECA-4F71-9C3F-B85DE60414F0}"/>
                </a:ext>
              </a:extLst>
            </p:cNvPr>
            <p:cNvSpPr/>
            <p:nvPr/>
          </p:nvSpPr>
          <p:spPr>
            <a:xfrm>
              <a:off x="1458731" y="6544330"/>
              <a:ext cx="1088672" cy="893203"/>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Tahoma" pitchFamily="34" charset="0"/>
                </a:rPr>
                <a:t>A</a:t>
              </a:r>
              <a:endParaRPr lang="en-US" sz="3000" dirty="0">
                <a:latin typeface="+mj-lt"/>
              </a:endParaRPr>
            </a:p>
          </p:txBody>
        </p:sp>
      </p:grpSp>
      <p:grpSp>
        <p:nvGrpSpPr>
          <p:cNvPr id="46" name="Group 45">
            <a:extLst>
              <a:ext uri="{FF2B5EF4-FFF2-40B4-BE49-F238E27FC236}">
                <a16:creationId xmlns:a16="http://schemas.microsoft.com/office/drawing/2014/main" xmlns="" id="{A2194087-0D43-42CA-A1D2-4373C69CC457}"/>
              </a:ext>
            </a:extLst>
          </p:cNvPr>
          <p:cNvGrpSpPr/>
          <p:nvPr/>
        </p:nvGrpSpPr>
        <p:grpSpPr>
          <a:xfrm>
            <a:off x="6359275" y="1752600"/>
            <a:ext cx="5359563" cy="784005"/>
            <a:chOff x="1458731" y="6334162"/>
            <a:chExt cx="13782856" cy="1234536"/>
          </a:xfrm>
        </p:grpSpPr>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xmlns="" id="{FB0B6341-256C-4170-AF4E-1216E5EDD04C}"/>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800" i="1">
                          <a:solidFill>
                            <a:schemeClr val="bg1"/>
                          </a:solidFill>
                          <a:latin typeface="Cambria Math" panose="02040503050406030204" pitchFamily="18" charset="0"/>
                        </a:rPr>
                        <m:t>𝑦</m:t>
                      </m:r>
                      <m:r>
                        <a:rPr lang="en-US" sz="2800">
                          <a:solidFill>
                            <a:schemeClr val="bg1"/>
                          </a:solidFill>
                          <a:latin typeface="Cambria Math" panose="02040503050406030204" pitchFamily="18" charset="0"/>
                        </a:rPr>
                        <m:t>=</m:t>
                      </m:r>
                      <m:f>
                        <m:fPr>
                          <m:ctrlPr>
                            <a:rPr lang="en-US" sz="2800" i="1">
                              <a:solidFill>
                                <a:schemeClr val="bg1"/>
                              </a:solidFill>
                              <a:latin typeface="Cambria Math"/>
                            </a:rPr>
                          </m:ctrlPr>
                        </m:fPr>
                        <m:num>
                          <m:r>
                            <a:rPr lang="en-US" sz="2800">
                              <a:solidFill>
                                <a:schemeClr val="bg1"/>
                              </a:solidFill>
                              <a:latin typeface="Cambria Math" panose="02040503050406030204" pitchFamily="18" charset="0"/>
                            </a:rPr>
                            <m:t>1</m:t>
                          </m:r>
                        </m:num>
                        <m:den>
                          <m:r>
                            <a:rPr lang="en-US" sz="2800" i="1">
                              <a:solidFill>
                                <a:schemeClr val="bg1"/>
                              </a:solidFill>
                              <a:latin typeface="Cambria Math" panose="02040503050406030204" pitchFamily="18" charset="0"/>
                            </a:rPr>
                            <m:t>3</m:t>
                          </m:r>
                        </m:den>
                      </m:f>
                      <m:r>
                        <a:rPr lang="en-US" sz="2800" i="1">
                          <a:solidFill>
                            <a:schemeClr val="bg1"/>
                          </a:solidFill>
                          <a:latin typeface="Cambria Math" panose="02040503050406030204" pitchFamily="18" charset="0"/>
                        </a:rPr>
                        <m:t>𝑥</m:t>
                      </m:r>
                      <m:r>
                        <a:rPr lang="en-US" sz="2800">
                          <a:solidFill>
                            <a:schemeClr val="bg1"/>
                          </a:solidFill>
                          <a:latin typeface="Cambria Math" panose="02040503050406030204" pitchFamily="18" charset="0"/>
                        </a:rPr>
                        <m:t>±</m:t>
                      </m:r>
                      <m:f>
                        <m:fPr>
                          <m:ctrlPr>
                            <a:rPr lang="en-US" sz="2800" i="1">
                              <a:solidFill>
                                <a:schemeClr val="bg1"/>
                              </a:solidFill>
                              <a:latin typeface="Cambria Math"/>
                            </a:rPr>
                          </m:ctrlPr>
                        </m:fPr>
                        <m:num>
                          <m:r>
                            <a:rPr lang="en-US" sz="2800">
                              <a:solidFill>
                                <a:schemeClr val="bg1"/>
                              </a:solidFill>
                              <a:latin typeface="Cambria Math" panose="02040503050406030204" pitchFamily="18" charset="0"/>
                            </a:rPr>
                            <m:t>2</m:t>
                          </m:r>
                        </m:num>
                        <m:den>
                          <m:r>
                            <a:rPr lang="en-US" sz="2800">
                              <a:solidFill>
                                <a:schemeClr val="bg1"/>
                              </a:solidFill>
                              <a:latin typeface="Cambria Math" panose="02040503050406030204" pitchFamily="18" charset="0"/>
                            </a:rPr>
                            <m:t>27</m:t>
                          </m:r>
                        </m:den>
                      </m:f>
                      <m:r>
                        <m:rPr>
                          <m:nor/>
                        </m:rPr>
                        <a:rPr lang="en-US" sz="2800" b="1" dirty="0">
                          <a:solidFill>
                            <a:schemeClr val="bg1"/>
                          </a:solidFill>
                          <a:latin typeface="Times New Roman" panose="02020603050405020304" pitchFamily="18" charset="0"/>
                          <a:cs typeface="Times New Roman" panose="02020603050405020304" pitchFamily="18" charset="0"/>
                        </a:rPr>
                        <m:t>.</m:t>
                      </m:r>
                      <m:r>
                        <a:rPr lang="vi-VN" sz="2800" i="1">
                          <a:latin typeface="Cambria Math" panose="02040503050406030204" pitchFamily="18" charset="0"/>
                        </a:rPr>
                        <m:t> </m:t>
                      </m:r>
                    </m:oMath>
                  </a14:m>
                  <a:r>
                    <a:rPr lang="vi-VN" sz="3000" dirty="0"/>
                    <a:t>	</a:t>
                  </a:r>
                  <a:endParaRPr lang="en-US" sz="3000" b="1" dirty="0">
                    <a:latin typeface="+mj-lt"/>
                    <a:ea typeface="Tahoma" pitchFamily="34" charset="0"/>
                    <a:cs typeface="Tahoma" pitchFamily="34" charset="0"/>
                  </a:endParaRPr>
                </a:p>
              </p:txBody>
            </p:sp>
          </mc:Choice>
          <mc:Fallback xmlns="">
            <p:sp>
              <p:nvSpPr>
                <p:cNvPr id="47" name="Rectangle 46">
                  <a:extLst>
                    <a:ext uri="{FF2B5EF4-FFF2-40B4-BE49-F238E27FC236}">
                      <a16:creationId xmlns:a16="http://schemas.microsoft.com/office/drawing/2014/main" xmlns="" xmlns:a14="http://schemas.microsoft.com/office/drawing/2010/main" id="{FB0B6341-256C-4170-AF4E-1216E5EDD04C}"/>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1">
                  <a:blip r:embed="rId5"/>
                  <a:stretch>
                    <a:fillRect/>
                  </a:stretch>
                </a:blipFill>
                <a:ln w="19050">
                  <a:solidFill>
                    <a:schemeClr val="bg1"/>
                  </a:solidFill>
                </a:ln>
              </p:spPr>
              <p:txBody>
                <a:bodyPr/>
                <a:lstStyle/>
                <a:p>
                  <a:r>
                    <a:rPr lang="en-US">
                      <a:noFill/>
                    </a:rPr>
                    <a:t> </a:t>
                  </a:r>
                </a:p>
              </p:txBody>
            </p:sp>
          </mc:Fallback>
        </mc:AlternateContent>
        <p:sp>
          <p:nvSpPr>
            <p:cNvPr id="48" name="Oval 47">
              <a:extLst>
                <a:ext uri="{FF2B5EF4-FFF2-40B4-BE49-F238E27FC236}">
                  <a16:creationId xmlns:a16="http://schemas.microsoft.com/office/drawing/2014/main" xmlns="" id="{13A7BA64-0BA1-4ADF-A17E-617425026AFB}"/>
                </a:ext>
              </a:extLst>
            </p:cNvPr>
            <p:cNvSpPr/>
            <p:nvPr/>
          </p:nvSpPr>
          <p:spPr>
            <a:xfrm>
              <a:off x="1458731" y="6481813"/>
              <a:ext cx="1088672" cy="955719"/>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B</a:t>
              </a:r>
              <a:endParaRPr lang="en-US" sz="3000" dirty="0">
                <a:latin typeface="+mj-lt"/>
              </a:endParaRPr>
            </a:p>
          </p:txBody>
        </p:sp>
      </p:grpSp>
      <p:grpSp>
        <p:nvGrpSpPr>
          <p:cNvPr id="49" name="Group 48">
            <a:extLst>
              <a:ext uri="{FF2B5EF4-FFF2-40B4-BE49-F238E27FC236}">
                <a16:creationId xmlns:a16="http://schemas.microsoft.com/office/drawing/2014/main" xmlns="" id="{4D274B26-9415-432A-9282-BDEF246F0009}"/>
              </a:ext>
            </a:extLst>
          </p:cNvPr>
          <p:cNvGrpSpPr/>
          <p:nvPr/>
        </p:nvGrpSpPr>
        <p:grpSpPr>
          <a:xfrm>
            <a:off x="462092" y="2721255"/>
            <a:ext cx="5370633" cy="712416"/>
            <a:chOff x="1458731" y="6334161"/>
            <a:chExt cx="13782856" cy="1424831"/>
          </a:xfrm>
        </p:grpSpPr>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xmlns="" id="{6E15A8FC-94CE-45FB-8D02-B33F2327F992}"/>
                    </a:ext>
                  </a:extLst>
                </p:cNvPr>
                <p:cNvSpPr/>
                <p:nvPr/>
              </p:nvSpPr>
              <p:spPr>
                <a:xfrm>
                  <a:off x="2140385" y="6334161"/>
                  <a:ext cx="13101202" cy="1424831"/>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900"/>
                    </a:spcBef>
                  </a:pPr>
                  <a14:m>
                    <m:oMath xmlns:m="http://schemas.openxmlformats.org/officeDocument/2006/math">
                      <m:r>
                        <a:rPr lang="en-US" sz="2400" i="1">
                          <a:solidFill>
                            <a:schemeClr val="bg1"/>
                          </a:solidFill>
                          <a:latin typeface="Cambria Math" panose="02040503050406030204" pitchFamily="18" charset="0"/>
                        </a:rPr>
                        <m:t>𝑦</m:t>
                      </m:r>
                      <m:r>
                        <a:rPr lang="en-US" sz="2400">
                          <a:solidFill>
                            <a:schemeClr val="bg1"/>
                          </a:solidFill>
                          <a:latin typeface="Cambria Math" panose="02040503050406030204" pitchFamily="18" charset="0"/>
                        </a:rPr>
                        <m:t>=</m:t>
                      </m:r>
                      <m:f>
                        <m:fPr>
                          <m:ctrlPr>
                            <a:rPr lang="en-US" sz="2400" i="1">
                              <a:solidFill>
                                <a:schemeClr val="bg1"/>
                              </a:solidFill>
                              <a:latin typeface="Cambria Math"/>
                            </a:rPr>
                          </m:ctrlPr>
                        </m:fPr>
                        <m:num>
                          <m:r>
                            <a:rPr lang="en-US" sz="2400">
                              <a:solidFill>
                                <a:schemeClr val="bg1"/>
                              </a:solidFill>
                              <a:latin typeface="Cambria Math" panose="02040503050406030204" pitchFamily="18" charset="0"/>
                            </a:rPr>
                            <m:t>1</m:t>
                          </m:r>
                        </m:num>
                        <m:den>
                          <m:r>
                            <a:rPr lang="en-US" sz="2400" i="1">
                              <a:solidFill>
                                <a:schemeClr val="bg1"/>
                              </a:solidFill>
                              <a:latin typeface="Cambria Math" panose="02040503050406030204" pitchFamily="18" charset="0"/>
                            </a:rPr>
                            <m:t>3</m:t>
                          </m:r>
                        </m:den>
                      </m:f>
                      <m:r>
                        <a:rPr lang="en-US" sz="2400" i="1">
                          <a:solidFill>
                            <a:schemeClr val="bg1"/>
                          </a:solidFill>
                          <a:latin typeface="Cambria Math" panose="02040503050406030204" pitchFamily="18" charset="0"/>
                        </a:rPr>
                        <m:t>𝑥</m:t>
                      </m:r>
                      <m:r>
                        <a:rPr lang="en-US" sz="2400">
                          <a:solidFill>
                            <a:schemeClr val="bg1"/>
                          </a:solidFill>
                          <a:latin typeface="Cambria Math" panose="02040503050406030204" pitchFamily="18" charset="0"/>
                        </a:rPr>
                        <m:t>±</m:t>
                      </m:r>
                      <m:r>
                        <m:rPr>
                          <m:nor/>
                        </m:rPr>
                        <a:rPr lang="en-US" sz="2400" b="1" i="0" smtClean="0">
                          <a:solidFill>
                            <a:schemeClr val="bg1"/>
                          </a:solidFill>
                          <a:latin typeface="Cambria Math" panose="02040503050406030204" pitchFamily="18" charset="0"/>
                        </a:rPr>
                        <m:t>27</m:t>
                      </m:r>
                      <m:r>
                        <m:rPr>
                          <m:nor/>
                        </m:rPr>
                        <a:rPr lang="en-US" sz="2400" b="1" dirty="0">
                          <a:solidFill>
                            <a:schemeClr val="bg1"/>
                          </a:solidFill>
                          <a:latin typeface="Times New Roman" panose="02020603050405020304" pitchFamily="18" charset="0"/>
                          <a:cs typeface="Times New Roman" panose="02020603050405020304" pitchFamily="18" charset="0"/>
                        </a:rPr>
                        <m:t>.</m:t>
                      </m:r>
                      <m:r>
                        <a:rPr lang="vi-VN" sz="2400" i="1">
                          <a:latin typeface="Cambria Math" panose="02040503050406030204" pitchFamily="18" charset="0"/>
                        </a:rPr>
                        <m:t> </m:t>
                      </m:r>
                    </m:oMath>
                  </a14:m>
                  <a:r>
                    <a:rPr lang="vi-VN" sz="3000" dirty="0"/>
                    <a:t>	</a:t>
                  </a:r>
                  <a:endParaRPr lang="vi-VN" sz="3000" b="1" dirty="0">
                    <a:latin typeface="+mj-lt"/>
                  </a:endParaRPr>
                </a:p>
              </p:txBody>
            </p:sp>
          </mc:Choice>
          <mc:Fallback xmlns="">
            <p:sp>
              <p:nvSpPr>
                <p:cNvPr id="63" name="Rectangle 62">
                  <a:extLst>
                    <a:ext uri="{FF2B5EF4-FFF2-40B4-BE49-F238E27FC236}">
                      <a16:creationId xmlns:a16="http://schemas.microsoft.com/office/drawing/2014/main" xmlns="" xmlns:a14="http://schemas.microsoft.com/office/drawing/2010/main" id="{6E15A8FC-94CE-45FB-8D02-B33F2327F992}"/>
                    </a:ext>
                  </a:extLst>
                </p:cNvPr>
                <p:cNvSpPr>
                  <a:spLocks noRot="1" noChangeAspect="1" noMove="1" noResize="1" noEditPoints="1" noAdjustHandles="1" noChangeArrowheads="1" noChangeShapeType="1" noTextEdit="1"/>
                </p:cNvSpPr>
                <p:nvPr/>
              </p:nvSpPr>
              <p:spPr>
                <a:xfrm>
                  <a:off x="2140385" y="6334161"/>
                  <a:ext cx="13101202" cy="1424831"/>
                </a:xfrm>
                <a:prstGeom prst="rect">
                  <a:avLst/>
                </a:prstGeom>
                <a:blipFill rotWithShape="1">
                  <a:blip r:embed="rId6"/>
                  <a:stretch>
                    <a:fillRect/>
                  </a:stretch>
                </a:blipFill>
                <a:ln w="19050">
                  <a:solidFill>
                    <a:schemeClr val="bg1"/>
                  </a:solidFill>
                </a:ln>
              </p:spPr>
              <p:txBody>
                <a:bodyPr/>
                <a:lstStyle/>
                <a:p>
                  <a:r>
                    <a:rPr lang="en-US">
                      <a:noFill/>
                    </a:rPr>
                    <a:t> </a:t>
                  </a:r>
                </a:p>
              </p:txBody>
            </p:sp>
          </mc:Fallback>
        </mc:AlternateContent>
        <p:sp>
          <p:nvSpPr>
            <p:cNvPr id="64" name="Oval 63">
              <a:extLst>
                <a:ext uri="{FF2B5EF4-FFF2-40B4-BE49-F238E27FC236}">
                  <a16:creationId xmlns:a16="http://schemas.microsoft.com/office/drawing/2014/main" xmlns="" id="{0D6B711C-CC2A-45AE-A2BD-46B4ECA3D81C}"/>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C</a:t>
              </a:r>
              <a:endParaRPr lang="en-US" sz="3000" dirty="0">
                <a:latin typeface="+mj-lt"/>
              </a:endParaRPr>
            </a:p>
          </p:txBody>
        </p:sp>
      </p:grpSp>
      <p:grpSp>
        <p:nvGrpSpPr>
          <p:cNvPr id="65" name="Group 64">
            <a:extLst>
              <a:ext uri="{FF2B5EF4-FFF2-40B4-BE49-F238E27FC236}">
                <a16:creationId xmlns:a16="http://schemas.microsoft.com/office/drawing/2014/main" xmlns="" id="{E278C7C5-EAEF-4F1A-B3FB-29FCE054F0E0}"/>
              </a:ext>
            </a:extLst>
          </p:cNvPr>
          <p:cNvGrpSpPr/>
          <p:nvPr/>
        </p:nvGrpSpPr>
        <p:grpSpPr>
          <a:xfrm>
            <a:off x="6359275" y="2713458"/>
            <a:ext cx="5359563" cy="712415"/>
            <a:chOff x="1458731" y="6318568"/>
            <a:chExt cx="13782857" cy="1424830"/>
          </a:xfrm>
        </p:grpSpPr>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xmlns="" id="{C4F0F9CE-3F15-4D47-A2C9-5C6F65E0E3FB}"/>
                    </a:ext>
                  </a:extLst>
                </p:cNvPr>
                <p:cNvSpPr/>
                <p:nvPr/>
              </p:nvSpPr>
              <p:spPr>
                <a:xfrm>
                  <a:off x="2140384" y="6318568"/>
                  <a:ext cx="13101204" cy="1424830"/>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endParaRPr lang="en-US" sz="3000" i="1" dirty="0" smtClean="0"/>
                </a:p>
                <a:p>
                  <a:pPr algn="ctr">
                    <a:spcBef>
                      <a:spcPts val="1200"/>
                    </a:spcBef>
                  </a:pPr>
                  <a14:m>
                    <m:oMathPara xmlns:m="http://schemas.openxmlformats.org/officeDocument/2006/math">
                      <m:oMathParaPr>
                        <m:jc m:val="centerGroup"/>
                      </m:oMathParaPr>
                      <m:oMath xmlns:m="http://schemas.openxmlformats.org/officeDocument/2006/math">
                        <m:r>
                          <a:rPr lang="en-US" sz="2400" i="1">
                            <a:solidFill>
                              <a:schemeClr val="bg1"/>
                            </a:solidFill>
                            <a:latin typeface="Cambria Math" panose="02040503050406030204" pitchFamily="18" charset="0"/>
                          </a:rPr>
                          <m:t>𝑦</m:t>
                        </m:r>
                        <m:r>
                          <a:rPr lang="en-US" sz="2400">
                            <a:solidFill>
                              <a:schemeClr val="bg1"/>
                            </a:solidFill>
                            <a:latin typeface="Cambria Math" panose="02040503050406030204" pitchFamily="18" charset="0"/>
                          </a:rPr>
                          <m:t>=</m:t>
                        </m:r>
                        <m:f>
                          <m:fPr>
                            <m:ctrlPr>
                              <a:rPr lang="en-US" sz="2400" i="1">
                                <a:solidFill>
                                  <a:schemeClr val="bg1"/>
                                </a:solidFill>
                                <a:latin typeface="Cambria Math"/>
                              </a:rPr>
                            </m:ctrlPr>
                          </m:fPr>
                          <m:num>
                            <m:r>
                              <a:rPr lang="en-US" sz="2400">
                                <a:solidFill>
                                  <a:schemeClr val="bg1"/>
                                </a:solidFill>
                                <a:latin typeface="Cambria Math" panose="02040503050406030204" pitchFamily="18" charset="0"/>
                              </a:rPr>
                              <m:t>1</m:t>
                            </m:r>
                          </m:num>
                          <m:den>
                            <m:r>
                              <a:rPr lang="en-US" sz="2400" i="1">
                                <a:solidFill>
                                  <a:schemeClr val="bg1"/>
                                </a:solidFill>
                                <a:latin typeface="Cambria Math" panose="02040503050406030204" pitchFamily="18" charset="0"/>
                              </a:rPr>
                              <m:t>3</m:t>
                            </m:r>
                          </m:den>
                        </m:f>
                        <m:r>
                          <a:rPr lang="en-US" sz="2400" i="1">
                            <a:solidFill>
                              <a:schemeClr val="bg1"/>
                            </a:solidFill>
                            <a:latin typeface="Cambria Math" panose="02040503050406030204" pitchFamily="18" charset="0"/>
                          </a:rPr>
                          <m:t>𝑥</m:t>
                        </m:r>
                        <m:r>
                          <a:rPr lang="en-US" sz="2400">
                            <a:solidFill>
                              <a:schemeClr val="bg1"/>
                            </a:solidFill>
                            <a:latin typeface="Cambria Math" panose="02040503050406030204" pitchFamily="18" charset="0"/>
                          </a:rPr>
                          <m:t>±</m:t>
                        </m:r>
                        <m:f>
                          <m:fPr>
                            <m:ctrlPr>
                              <a:rPr lang="en-US" sz="2400" i="1">
                                <a:solidFill>
                                  <a:schemeClr val="bg1"/>
                                </a:solidFill>
                                <a:latin typeface="Cambria Math"/>
                              </a:rPr>
                            </m:ctrlPr>
                          </m:fPr>
                          <m:num>
                            <m:r>
                              <a:rPr lang="en-US" sz="2400" b="0" i="0" smtClean="0">
                                <a:solidFill>
                                  <a:schemeClr val="bg1"/>
                                </a:solidFill>
                                <a:latin typeface="Cambria Math"/>
                              </a:rPr>
                              <m:t>1</m:t>
                            </m:r>
                          </m:num>
                          <m:den>
                            <m:r>
                              <a:rPr lang="en-US" sz="2400" b="0" i="0" smtClean="0">
                                <a:solidFill>
                                  <a:schemeClr val="bg1"/>
                                </a:solidFill>
                                <a:latin typeface="Cambria Math"/>
                              </a:rPr>
                              <m:t>3</m:t>
                            </m:r>
                          </m:den>
                        </m:f>
                        <m:r>
                          <m:rPr>
                            <m:nor/>
                          </m:rPr>
                          <a:rPr lang="en-US" sz="2400" b="1" dirty="0">
                            <a:solidFill>
                              <a:schemeClr val="bg1"/>
                            </a:solidFill>
                            <a:latin typeface="Times New Roman" panose="02020603050405020304" pitchFamily="18" charset="0"/>
                            <a:cs typeface="Times New Roman" panose="02020603050405020304" pitchFamily="18" charset="0"/>
                          </a:rPr>
                          <m:t>.</m:t>
                        </m:r>
                      </m:oMath>
                    </m:oMathPara>
                  </a14:m>
                  <a:endParaRPr lang="en-US" sz="2400" dirty="0"/>
                </a:p>
                <a:p>
                  <a:pPr algn="ctr">
                    <a:spcBef>
                      <a:spcPts val="1200"/>
                    </a:spcBef>
                  </a:pPr>
                  <a:endParaRPr lang="vi-VN" sz="3000" dirty="0"/>
                </a:p>
              </p:txBody>
            </p:sp>
          </mc:Choice>
          <mc:Fallback xmlns="">
            <p:sp>
              <p:nvSpPr>
                <p:cNvPr id="66" name="Rectangle 65">
                  <a:extLst>
                    <a:ext uri="{FF2B5EF4-FFF2-40B4-BE49-F238E27FC236}">
                      <a16:creationId xmlns:a16="http://schemas.microsoft.com/office/drawing/2014/main" xmlns="" xmlns:a14="http://schemas.microsoft.com/office/drawing/2010/main" id="{C4F0F9CE-3F15-4D47-A2C9-5C6F65E0E3FB}"/>
                    </a:ext>
                  </a:extLst>
                </p:cNvPr>
                <p:cNvSpPr>
                  <a:spLocks noRot="1" noChangeAspect="1" noMove="1" noResize="1" noEditPoints="1" noAdjustHandles="1" noChangeArrowheads="1" noChangeShapeType="1" noTextEdit="1"/>
                </p:cNvSpPr>
                <p:nvPr/>
              </p:nvSpPr>
              <p:spPr>
                <a:xfrm>
                  <a:off x="2140384" y="6318568"/>
                  <a:ext cx="13101204" cy="1424830"/>
                </a:xfrm>
                <a:prstGeom prst="rect">
                  <a:avLst/>
                </a:prstGeom>
                <a:blipFill rotWithShape="1">
                  <a:blip r:embed="rId7"/>
                  <a:stretch>
                    <a:fillRect/>
                  </a:stretch>
                </a:blipFill>
                <a:ln w="19050">
                  <a:solidFill>
                    <a:schemeClr val="bg1"/>
                  </a:solidFill>
                </a:ln>
              </p:spPr>
              <p:txBody>
                <a:bodyPr/>
                <a:lstStyle/>
                <a:p>
                  <a:r>
                    <a:rPr lang="en-US">
                      <a:noFill/>
                    </a:rPr>
                    <a:t> </a:t>
                  </a:r>
                </a:p>
              </p:txBody>
            </p:sp>
          </mc:Fallback>
        </mc:AlternateContent>
        <p:sp>
          <p:nvSpPr>
            <p:cNvPr id="68" name="Oval 67">
              <a:extLst>
                <a:ext uri="{FF2B5EF4-FFF2-40B4-BE49-F238E27FC236}">
                  <a16:creationId xmlns:a16="http://schemas.microsoft.com/office/drawing/2014/main" xmlns="" id="{17C2C013-2C1D-4DEE-A68B-FF23256FE92A}"/>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D</a:t>
              </a:r>
              <a:endParaRPr lang="en-US" sz="3000" dirty="0">
                <a:latin typeface="+mj-lt"/>
              </a:endParaRPr>
            </a:p>
          </p:txBody>
        </p:sp>
      </p:grpSp>
      <p:sp>
        <p:nvSpPr>
          <p:cNvPr id="13" name="Rectangle 12"/>
          <p:cNvSpPr/>
          <p:nvPr/>
        </p:nvSpPr>
        <p:spPr>
          <a:xfrm>
            <a:off x="2651911" y="5210037"/>
            <a:ext cx="1219041" cy="540138"/>
          </a:xfrm>
          <a:prstGeom prst="rect">
            <a:avLst/>
          </a:prstGeom>
        </p:spPr>
        <p:txBody>
          <a:bodyPr wrap="square" lIns="45711" tIns="22855" rIns="45711" bIns="22855">
            <a:spAutoFit/>
          </a:bodyPr>
          <a:lstStyle/>
          <a:p>
            <a:pPr>
              <a:lnSpc>
                <a:spcPct val="107000"/>
              </a:lnSpc>
              <a:spcAft>
                <a:spcPts val="400"/>
              </a:spcAft>
            </a:pPr>
            <a:r>
              <a:rPr lang="vi-VN" sz="3000" dirty="0">
                <a:latin typeface="+mj-lt"/>
                <a:ea typeface="Arial" panose="020B0604020202020204" pitchFamily="34"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xmlns="" id="{85192ABA-2F08-41BC-A288-89DC66E55C7F}"/>
                  </a:ext>
                </a:extLst>
              </p:cNvPr>
              <p:cNvSpPr/>
              <p:nvPr/>
            </p:nvSpPr>
            <p:spPr>
              <a:xfrm>
                <a:off x="900989" y="4496795"/>
                <a:ext cx="6134866" cy="1467058"/>
              </a:xfrm>
              <a:prstGeom prst="rect">
                <a:avLst/>
              </a:prstGeom>
            </p:spPr>
            <p:txBody>
              <a:bodyPr wrap="none" lIns="45711" tIns="22855" rIns="45711" bIns="22855">
                <a:spAutoFit/>
              </a:bodyPr>
              <a:lstStyle/>
              <a:p>
                <a:pPr/>
                <a14:m>
                  <m:oMathPara xmlns:m="http://schemas.openxmlformats.org/officeDocument/2006/math">
                    <m:oMathParaPr>
                      <m:jc m:val="centerGroup"/>
                    </m:oMathParaPr>
                    <m:oMath xmlns:m="http://schemas.openxmlformats.org/officeDocument/2006/math">
                      <m:r>
                        <m:rPr>
                          <m:nor/>
                        </m:rPr>
                        <a:rPr lang="fr-FR" sz="2800" dirty="0">
                          <a:latin typeface="Times New Roman" panose="02020603050405020304" pitchFamily="18" charset="0"/>
                          <a:cs typeface="Times New Roman" panose="02020603050405020304" pitchFamily="18" charset="0"/>
                        </a:rPr>
                        <m:t>Ta</m:t>
                      </m:r>
                      <m:r>
                        <m:rPr>
                          <m:nor/>
                        </m:rPr>
                        <a:rPr lang="fr-FR" sz="2800" dirty="0">
                          <a:latin typeface="Times New Roman" panose="02020603050405020304" pitchFamily="18" charset="0"/>
                          <a:cs typeface="Times New Roman" panose="02020603050405020304" pitchFamily="18" charset="0"/>
                        </a:rPr>
                        <m:t> </m:t>
                      </m:r>
                      <m:r>
                        <m:rPr>
                          <m:nor/>
                        </m:rPr>
                        <a:rPr lang="fr-FR" sz="2800" dirty="0">
                          <a:latin typeface="Times New Roman" panose="02020603050405020304" pitchFamily="18" charset="0"/>
                          <a:cs typeface="Times New Roman" panose="02020603050405020304" pitchFamily="18" charset="0"/>
                        </a:rPr>
                        <m:t>co</m:t>
                      </m:r>
                      <m:r>
                        <m:rPr>
                          <m:nor/>
                        </m:rPr>
                        <a:rPr lang="fr-FR" sz="2800" dirty="0">
                          <a:latin typeface="Times New Roman" panose="02020603050405020304" pitchFamily="18" charset="0"/>
                          <a:cs typeface="Times New Roman" panose="02020603050405020304" pitchFamily="18" charset="0"/>
                        </a:rPr>
                        <m:t>́ </m:t>
                      </m:r>
                      <m:sSub>
                        <m:sSubPr>
                          <m:ctrlPr>
                            <a:rPr lang="en-US" sz="2800" i="1">
                              <a:latin typeface="Cambria Math"/>
                            </a:rPr>
                          </m:ctrlPr>
                        </m:sSubPr>
                        <m:e>
                          <m:sSup>
                            <m:sSupPr>
                              <m:ctrlPr>
                                <a:rPr lang="en-US" sz="2800" i="1">
                                  <a:latin typeface="Cambria Math"/>
                                </a:rPr>
                              </m:ctrlPr>
                            </m:sSupPr>
                            <m:e>
                              <m:r>
                                <a:rPr lang="en-US" sz="2800" i="1">
                                  <a:latin typeface="Cambria Math" panose="02040503050406030204" pitchFamily="18" charset="0"/>
                                </a:rPr>
                                <m:t>𝑦</m:t>
                              </m:r>
                            </m:e>
                            <m:sup>
                              <m:r>
                                <a:rPr lang="en-US" sz="2800" i="1">
                                  <a:latin typeface="Cambria Math" panose="02040503050406030204" pitchFamily="18" charset="0"/>
                                </a:rPr>
                                <m:t>′</m:t>
                              </m:r>
                            </m:sup>
                          </m:sSup>
                        </m:e>
                        <m:sub>
                          <m:d>
                            <m:dPr>
                              <m:ctrlPr>
                                <a:rPr lang="en-US" sz="2800" i="1">
                                  <a:latin typeface="Cambria Math"/>
                                </a:rPr>
                              </m:ctrlPr>
                            </m:dPr>
                            <m:e>
                              <m:sSub>
                                <m:sSubPr>
                                  <m:ctrlPr>
                                    <a:rPr lang="en-US" sz="2800" i="1">
                                      <a:latin typeface="Cambria Math"/>
                                    </a:rPr>
                                  </m:ctrlPr>
                                </m:sSubPr>
                                <m:e>
                                  <m:r>
                                    <a:rPr lang="en-US" sz="2800" i="1">
                                      <a:latin typeface="Cambria Math" panose="02040503050406030204" pitchFamily="18" charset="0"/>
                                    </a:rPr>
                                    <m:t>𝑥</m:t>
                                  </m:r>
                                </m:e>
                                <m:sub>
                                  <m:r>
                                    <a:rPr lang="en-US" sz="2800" i="1">
                                      <a:latin typeface="Cambria Math" panose="02040503050406030204" pitchFamily="18" charset="0"/>
                                    </a:rPr>
                                    <m:t>0</m:t>
                                  </m:r>
                                </m:sub>
                              </m:sSub>
                            </m:e>
                          </m:d>
                        </m:sub>
                      </m:sSub>
                      <m:r>
                        <a:rPr lang="en-US" sz="2800" i="1">
                          <a:latin typeface="Cambria Math" panose="02040503050406030204" pitchFamily="18" charset="0"/>
                        </a:rPr>
                        <m:t>=</m:t>
                      </m:r>
                      <m:f>
                        <m:fPr>
                          <m:ctrlPr>
                            <a:rPr lang="en-US" sz="2800" i="1">
                              <a:latin typeface="Cambria Math"/>
                            </a:rPr>
                          </m:ctrlPr>
                        </m:fPr>
                        <m:num>
                          <m:r>
                            <a:rPr lang="en-US" sz="2800" i="1">
                              <a:latin typeface="Cambria Math" panose="02040503050406030204" pitchFamily="18" charset="0"/>
                            </a:rPr>
                            <m:t>1</m:t>
                          </m:r>
                        </m:num>
                        <m:den>
                          <m:r>
                            <a:rPr lang="en-US" sz="2800" i="1">
                              <a:latin typeface="Cambria Math" panose="02040503050406030204" pitchFamily="18" charset="0"/>
                            </a:rPr>
                            <m:t>3</m:t>
                          </m:r>
                        </m:den>
                      </m:f>
                      <m:r>
                        <a:rPr lang="en-US" sz="2800" i="1">
                          <a:latin typeface="Cambria Math" panose="02040503050406030204" pitchFamily="18" charset="0"/>
                          <a:sym typeface="Symbol" panose="05050102010706020507" pitchFamily="18" charset="2"/>
                        </a:rPr>
                        <m:t></m:t>
                      </m:r>
                      <m:f>
                        <m:fPr>
                          <m:ctrlPr>
                            <a:rPr lang="en-US" sz="2800" i="1">
                              <a:latin typeface="Cambria Math"/>
                            </a:rPr>
                          </m:ctrlPr>
                        </m:fPr>
                        <m:num>
                          <m:r>
                            <a:rPr lang="en-US" sz="2800" i="1">
                              <a:latin typeface="Cambria Math" panose="02040503050406030204" pitchFamily="18" charset="0"/>
                            </a:rPr>
                            <m:t>1</m:t>
                          </m:r>
                        </m:num>
                        <m:den>
                          <m:r>
                            <a:rPr lang="en-US" sz="2800" i="1">
                              <a:latin typeface="Cambria Math" panose="02040503050406030204" pitchFamily="18" charset="0"/>
                            </a:rPr>
                            <m:t>3</m:t>
                          </m:r>
                        </m:den>
                      </m:f>
                      <m:r>
                        <a:rPr lang="en-US" sz="2800">
                          <a:latin typeface="Cambria Math" panose="02040503050406030204" pitchFamily="18" charset="0"/>
                        </a:rPr>
                        <m:t>=</m:t>
                      </m:r>
                      <m:r>
                        <a:rPr lang="en-US" sz="2800" i="1">
                          <a:latin typeface="Cambria Math" panose="02040503050406030204" pitchFamily="18" charset="0"/>
                        </a:rPr>
                        <m:t>3</m:t>
                      </m:r>
                      <m:sSubSup>
                        <m:sSubSupPr>
                          <m:ctrlPr>
                            <a:rPr lang="en-US" sz="2800" i="1">
                              <a:latin typeface="Cambria Math"/>
                            </a:rPr>
                          </m:ctrlPr>
                        </m:sSubSupPr>
                        <m:e>
                          <m:r>
                            <a:rPr lang="en-US" sz="2800" i="1">
                              <a:latin typeface="Cambria Math" panose="02040503050406030204" pitchFamily="18" charset="0"/>
                            </a:rPr>
                            <m:t>𝑥</m:t>
                          </m:r>
                        </m:e>
                        <m:sub>
                          <m:r>
                            <a:rPr lang="en-US" sz="2800">
                              <a:latin typeface="Cambria Math" panose="02040503050406030204" pitchFamily="18" charset="0"/>
                            </a:rPr>
                            <m:t>0</m:t>
                          </m:r>
                        </m:sub>
                        <m:sup>
                          <m:r>
                            <a:rPr lang="en-US" sz="2800">
                              <a:latin typeface="Cambria Math" panose="02040503050406030204" pitchFamily="18" charset="0"/>
                            </a:rPr>
                            <m:t>2</m:t>
                          </m:r>
                        </m:sup>
                      </m:sSubSup>
                      <m:r>
                        <m:rPr>
                          <m:nor/>
                        </m:rPr>
                        <a:rPr lang="en-US" sz="2800" dirty="0">
                          <a:latin typeface="Times New Roman" panose="02020603050405020304" pitchFamily="18" charset="0"/>
                          <a:cs typeface="Times New Roman" panose="02020603050405020304" pitchFamily="18" charset="0"/>
                          <a:sym typeface="Symbol" panose="05050102010706020507" pitchFamily="18" charset="2"/>
                        </a:rPr>
                        <m:t></m:t>
                      </m:r>
                      <m:sSub>
                        <m:sSubPr>
                          <m:ctrlPr>
                            <a:rPr lang="en-US" sz="2800" i="1">
                              <a:latin typeface="Cambria Math"/>
                            </a:rPr>
                          </m:ctrlPr>
                        </m:sSubPr>
                        <m:e>
                          <m:r>
                            <a:rPr lang="en-US" sz="2800" i="1">
                              <a:latin typeface="Cambria Math" panose="02040503050406030204" pitchFamily="18" charset="0"/>
                            </a:rPr>
                            <m:t>𝑥</m:t>
                          </m:r>
                        </m:e>
                        <m:sub>
                          <m:r>
                            <a:rPr lang="en-US" sz="2800">
                              <a:latin typeface="Cambria Math" panose="02040503050406030204" pitchFamily="18" charset="0"/>
                            </a:rPr>
                            <m:t>0</m:t>
                          </m:r>
                        </m:sub>
                      </m:sSub>
                      <m:r>
                        <a:rPr lang="en-US" sz="2800">
                          <a:latin typeface="Cambria Math" panose="02040503050406030204" pitchFamily="18" charset="0"/>
                        </a:rPr>
                        <m:t>=±</m:t>
                      </m:r>
                      <m:f>
                        <m:fPr>
                          <m:ctrlPr>
                            <a:rPr lang="en-US" sz="2800" i="1">
                              <a:latin typeface="Cambria Math"/>
                            </a:rPr>
                          </m:ctrlPr>
                        </m:fPr>
                        <m:num>
                          <m:r>
                            <a:rPr lang="en-US" sz="2800">
                              <a:latin typeface="Cambria Math" panose="02040503050406030204" pitchFamily="18" charset="0"/>
                            </a:rPr>
                            <m:t>1</m:t>
                          </m:r>
                        </m:num>
                        <m:den>
                          <m:r>
                            <a:rPr lang="en-US" sz="2800">
                              <a:latin typeface="Cambria Math" panose="02040503050406030204" pitchFamily="18" charset="0"/>
                            </a:rPr>
                            <m:t>3</m:t>
                          </m:r>
                        </m:den>
                      </m:f>
                    </m:oMath>
                  </m:oMathPara>
                </a14:m>
                <a:endParaRPr lang="en-US" sz="2800" dirty="0">
                  <a:latin typeface="Times New Roman" panose="02020603050405020304" pitchFamily="18" charset="0"/>
                  <a:cs typeface="Times New Roman" panose="02020603050405020304" pitchFamily="18" charset="0"/>
                </a:endParaRPr>
              </a:p>
              <a:p>
                <a14:m>
                  <m:oMath xmlns:m="http://schemas.openxmlformats.org/officeDocument/2006/math">
                    <m:r>
                      <m:rPr>
                        <m:nor/>
                      </m:rPr>
                      <a:rPr lang="fr-FR" sz="2800" dirty="0">
                        <a:latin typeface="Times New Roman" panose="02020603050405020304" pitchFamily="18" charset="0"/>
                        <a:cs typeface="Times New Roman" panose="02020603050405020304" pitchFamily="18" charset="0"/>
                      </a:rPr>
                      <m:t>PPTT</m:t>
                    </m:r>
                    <m:r>
                      <m:rPr>
                        <m:nor/>
                      </m:rPr>
                      <a:rPr lang="fr-FR" sz="2800" dirty="0">
                        <a:latin typeface="Times New Roman" panose="02020603050405020304" pitchFamily="18" charset="0"/>
                        <a:cs typeface="Times New Roman" panose="02020603050405020304" pitchFamily="18" charset="0"/>
                      </a:rPr>
                      <m:t> </m:t>
                    </m:r>
                    <m:r>
                      <m:rPr>
                        <m:nor/>
                      </m:rPr>
                      <a:rPr lang="fr-FR" sz="2800" dirty="0" err="1">
                        <a:latin typeface="Times New Roman" panose="02020603050405020304" pitchFamily="18" charset="0"/>
                        <a:cs typeface="Times New Roman" panose="02020603050405020304" pitchFamily="18" charset="0"/>
                      </a:rPr>
                      <m:t>co</m:t>
                    </m:r>
                    <m:r>
                      <m:rPr>
                        <m:nor/>
                      </m:rPr>
                      <a:rPr lang="fr-FR" sz="2800" dirty="0">
                        <a:latin typeface="Times New Roman" panose="02020603050405020304" pitchFamily="18" charset="0"/>
                        <a:cs typeface="Times New Roman" panose="02020603050405020304" pitchFamily="18" charset="0"/>
                      </a:rPr>
                      <m:t>́ </m:t>
                    </m:r>
                    <m:r>
                      <m:rPr>
                        <m:nor/>
                      </m:rPr>
                      <a:rPr lang="fr-FR" sz="2800" dirty="0" err="1">
                        <a:latin typeface="Times New Roman" panose="02020603050405020304" pitchFamily="18" charset="0"/>
                        <a:cs typeface="Times New Roman" panose="02020603050405020304" pitchFamily="18" charset="0"/>
                      </a:rPr>
                      <m:t>da</m:t>
                    </m:r>
                    <m:r>
                      <m:rPr>
                        <m:nor/>
                      </m:rPr>
                      <a:rPr lang="fr-FR" sz="2800" dirty="0" err="1">
                        <a:latin typeface="Times New Roman" panose="02020603050405020304" pitchFamily="18" charset="0"/>
                        <a:cs typeface="Times New Roman" panose="02020603050405020304" pitchFamily="18" charset="0"/>
                      </a:rPr>
                      <m:t>̣</m:t>
                    </m:r>
                    <m:r>
                      <m:rPr>
                        <m:nor/>
                      </m:rPr>
                      <a:rPr lang="fr-FR" sz="2800" dirty="0" err="1">
                        <a:latin typeface="Times New Roman" panose="02020603050405020304" pitchFamily="18" charset="0"/>
                        <a:cs typeface="Times New Roman" panose="02020603050405020304" pitchFamily="18" charset="0"/>
                      </a:rPr>
                      <m:t>ng</m:t>
                    </m:r>
                    <m:r>
                      <m:rPr>
                        <m:nor/>
                      </m:rPr>
                      <a:rPr lang="fr-FR" sz="2800" dirty="0">
                        <a:latin typeface="Times New Roman" panose="02020603050405020304" pitchFamily="18" charset="0"/>
                        <a:cs typeface="Times New Roman" panose="02020603050405020304" pitchFamily="18" charset="0"/>
                      </a:rPr>
                      <m:t> </m:t>
                    </m:r>
                    <m:r>
                      <a:rPr lang="en-US" sz="2800" i="1">
                        <a:latin typeface="Cambria Math" panose="02040503050406030204" pitchFamily="18" charset="0"/>
                      </a:rPr>
                      <m:t>𝑦</m:t>
                    </m:r>
                    <m:r>
                      <a:rPr lang="en-US" sz="2800">
                        <a:latin typeface="Cambria Math" panose="02040503050406030204" pitchFamily="18" charset="0"/>
                      </a:rPr>
                      <m:t>=</m:t>
                    </m:r>
                    <m:f>
                      <m:fPr>
                        <m:ctrlPr>
                          <a:rPr lang="en-US" sz="2800" i="1">
                            <a:latin typeface="Cambria Math"/>
                          </a:rPr>
                        </m:ctrlPr>
                      </m:fPr>
                      <m:num>
                        <m:r>
                          <a:rPr lang="en-US" sz="2800">
                            <a:latin typeface="Cambria Math" panose="02040503050406030204" pitchFamily="18" charset="0"/>
                          </a:rPr>
                          <m:t>1</m:t>
                        </m:r>
                      </m:num>
                      <m:den>
                        <m:r>
                          <a:rPr lang="en-US" sz="2800" i="1">
                            <a:latin typeface="Cambria Math" panose="02040503050406030204" pitchFamily="18" charset="0"/>
                          </a:rPr>
                          <m:t>3</m:t>
                        </m:r>
                      </m:den>
                    </m:f>
                    <m:r>
                      <a:rPr lang="en-US" sz="2800" i="1">
                        <a:latin typeface="Cambria Math" panose="02040503050406030204" pitchFamily="18" charset="0"/>
                      </a:rPr>
                      <m:t>𝑥</m:t>
                    </m:r>
                    <m:r>
                      <a:rPr lang="en-US" sz="2800">
                        <a:latin typeface="Cambria Math" panose="02040503050406030204" pitchFamily="18" charset="0"/>
                      </a:rPr>
                      <m:t>±</m:t>
                    </m:r>
                    <m:f>
                      <m:fPr>
                        <m:ctrlPr>
                          <a:rPr lang="en-US" sz="2800" i="1">
                            <a:latin typeface="Cambria Math"/>
                          </a:rPr>
                        </m:ctrlPr>
                      </m:fPr>
                      <m:num>
                        <m:r>
                          <a:rPr lang="en-US" sz="2800">
                            <a:latin typeface="Cambria Math" panose="02040503050406030204" pitchFamily="18" charset="0"/>
                          </a:rPr>
                          <m:t>2</m:t>
                        </m:r>
                      </m:num>
                      <m:den>
                        <m:r>
                          <a:rPr lang="en-US" sz="2800">
                            <a:latin typeface="Cambria Math" panose="02040503050406030204" pitchFamily="18" charset="0"/>
                          </a:rPr>
                          <m:t>27</m:t>
                        </m:r>
                      </m:den>
                    </m:f>
                  </m:oMath>
                </a14:m>
                <a:r>
                  <a:rPr lang="en-US" sz="3000" dirty="0" smtClean="0"/>
                  <a:t>.</a:t>
                </a:r>
                <a:endParaRPr lang="en-US" sz="3000" dirty="0"/>
              </a:p>
            </p:txBody>
          </p:sp>
        </mc:Choice>
        <mc:Fallback xmlns="">
          <p:sp>
            <p:nvSpPr>
              <p:cNvPr id="3" name="Rectangle 2">
                <a:extLst>
                  <a:ext uri="{FF2B5EF4-FFF2-40B4-BE49-F238E27FC236}">
                    <a16:creationId xmlns:a16="http://schemas.microsoft.com/office/drawing/2014/main" xmlns="" xmlns:a14="http://schemas.microsoft.com/office/drawing/2010/main" id="{85192ABA-2F08-41BC-A288-89DC66E55C7F}"/>
                  </a:ext>
                </a:extLst>
              </p:cNvPr>
              <p:cNvSpPr>
                <a:spLocks noRot="1" noChangeAspect="1" noMove="1" noResize="1" noEditPoints="1" noAdjustHandles="1" noChangeArrowheads="1" noChangeShapeType="1" noTextEdit="1"/>
              </p:cNvSpPr>
              <p:nvPr/>
            </p:nvSpPr>
            <p:spPr>
              <a:xfrm>
                <a:off x="900989" y="4496795"/>
                <a:ext cx="6134866" cy="1467058"/>
              </a:xfrm>
              <a:prstGeom prst="rect">
                <a:avLst/>
              </a:prstGeom>
              <a:blipFill rotWithShape="1">
                <a:blip r:embed="rId8"/>
                <a:stretch>
                  <a:fillRect b="-8333"/>
                </a:stretch>
              </a:blipFill>
            </p:spPr>
            <p:txBody>
              <a:bodyPr/>
              <a:lstStyle/>
              <a:p>
                <a:r>
                  <a:rPr lang="en-US">
                    <a:noFill/>
                  </a:rPr>
                  <a:t> </a:t>
                </a:r>
              </a:p>
            </p:txBody>
          </p:sp>
        </mc:Fallback>
      </mc:AlternateContent>
      <p:sp>
        <p:nvSpPr>
          <p:cNvPr id="50" name="Oval 49">
            <a:extLst>
              <a:ext uri="{FF2B5EF4-FFF2-40B4-BE49-F238E27FC236}">
                <a16:creationId xmlns:a16="http://schemas.microsoft.com/office/drawing/2014/main" xmlns="" id="{0BD9A65A-198A-4874-9617-4BFDF6EC9E25}"/>
              </a:ext>
            </a:extLst>
          </p:cNvPr>
          <p:cNvSpPr/>
          <p:nvPr/>
        </p:nvSpPr>
        <p:spPr>
          <a:xfrm>
            <a:off x="6362665" y="1866900"/>
            <a:ext cx="423338" cy="606940"/>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en-US" sz="3000" b="1" dirty="0">
                <a:latin typeface="+mj-lt"/>
                <a:ea typeface="Tahoma" pitchFamily="34" charset="0"/>
                <a:cs typeface="Tahoma" pitchFamily="34" charset="0"/>
              </a:rPr>
              <a:t>B</a:t>
            </a:r>
            <a:endParaRPr lang="en-US" sz="3000" dirty="0">
              <a:latin typeface="+mj-lt"/>
            </a:endParaRPr>
          </a:p>
        </p:txBody>
      </p:sp>
    </p:spTree>
    <p:extLst>
      <p:ext uri="{BB962C8B-B14F-4D97-AF65-F5344CB8AC3E}">
        <p14:creationId xmlns:p14="http://schemas.microsoft.com/office/powerpoint/2010/main" val="160949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500"/>
                                        <p:tgtEl>
                                          <p:spTgt spid="46"/>
                                        </p:tgtEl>
                                      </p:cBhvr>
                                    </p:animEffect>
                                  </p:childTnLst>
                                </p:cTn>
                              </p:par>
                              <p:par>
                                <p:cTn id="11" presetID="22" presetClass="entr" presetSubtype="8"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par>
                                <p:cTn id="14" presetID="22" presetClass="entr" presetSubtype="8"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left)">
                                      <p:cBhvr>
                                        <p:cTn id="16" dur="500"/>
                                        <p:tgtEl>
                                          <p:spTgt spid="6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left)">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wipe(left)">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left)">
                                      <p:cBhvr>
                                        <p:cTn id="31" dur="500"/>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left)">
                                      <p:cBhvr>
                                        <p:cTn id="36" dur="500"/>
                                        <p:tgtEl>
                                          <p:spTgt spid="5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47057" y="3207530"/>
            <a:ext cx="11834900" cy="3505266"/>
            <a:chOff x="184495" y="3636271"/>
            <a:chExt cx="11834900" cy="4481562"/>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 name="Group 5"/>
            <p:cNvGrpSpPr/>
            <p:nvPr/>
          </p:nvGrpSpPr>
          <p:grpSpPr>
            <a:xfrm>
              <a:off x="203200" y="3636271"/>
              <a:ext cx="2342698" cy="611632"/>
              <a:chOff x="1275608" y="6239450"/>
              <a:chExt cx="4592537" cy="1111307"/>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111307"/>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06848" y="425252"/>
            <a:ext cx="12099375" cy="1708087"/>
            <a:chOff x="534987" y="1869705"/>
            <a:chExt cx="23719158" cy="2356355"/>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533960" y="1653394"/>
                  <a:ext cx="2278919" cy="76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8</a:t>
                  </a:r>
                </a:p>
              </p:txBody>
            </p:sp>
          </p:grpSp>
        </p:grpSp>
        <mc:AlternateContent xmlns:mc="http://schemas.openxmlformats.org/markup-compatibility/2006" xmlns:a14="http://schemas.microsoft.com/office/drawing/2010/main">
          <mc:Choice Requires="a14">
            <p:sp>
              <p:nvSpPr>
                <p:cNvPr id="23" name="Rectangle 22"/>
                <p:cNvSpPr/>
                <p:nvPr/>
              </p:nvSpPr>
              <p:spPr>
                <a:xfrm>
                  <a:off x="810092" y="1933278"/>
                  <a:ext cx="23444053" cy="22927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ctr" fontAlgn="base">
                    <a:buClr>
                      <a:srgbClr val="0000FF"/>
                    </a:buClr>
                    <a:tabLst>
                      <a:tab pos="629826" algn="l"/>
                    </a:tabLst>
                  </a:pPr>
                  <a:r>
                    <a:rPr lang="en-US" sz="3200" dirty="0" smtClean="0">
                      <a:latin typeface="Times New Roman" panose="02020603050405020304" pitchFamily="18" charset="0"/>
                      <a:cs typeface="Times New Roman" panose="02020603050405020304" pitchFamily="18" charset="0"/>
                    </a:rPr>
                    <a:t> 			Cho </a:t>
                  </a:r>
                  <a:r>
                    <a:rPr lang="en-US" sz="3200" dirty="0" err="1">
                      <a:latin typeface="Times New Roman" panose="02020603050405020304" pitchFamily="18" charset="0"/>
                      <a:cs typeface="Times New Roman" panose="02020603050405020304" pitchFamily="18" charset="0"/>
                    </a:rPr>
                    <a:t>hàm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𝑦</m:t>
                      </m:r>
                      <m:r>
                        <a:rPr lang="en-US" sz="3200">
                          <a:latin typeface="Cambria Math" panose="02040503050406030204" pitchFamily="18" charset="0"/>
                        </a:rPr>
                        <m:t>=</m:t>
                      </m:r>
                      <m:sSup>
                        <m:sSupPr>
                          <m:ctrlPr>
                            <a:rPr lang="en-US" sz="3200" i="1">
                              <a:latin typeface="Cambria Math"/>
                            </a:rPr>
                          </m:ctrlPr>
                        </m:sSupPr>
                        <m:e>
                          <m:r>
                            <a:rPr lang="en-US" sz="3200" i="1">
                              <a:latin typeface="Cambria Math" panose="02040503050406030204" pitchFamily="18" charset="0"/>
                            </a:rPr>
                            <m:t>𝑥</m:t>
                          </m:r>
                        </m:e>
                        <m:sup>
                          <m:r>
                            <a:rPr lang="en-US" sz="3200" i="1">
                              <a:latin typeface="Cambria Math" panose="02040503050406030204" pitchFamily="18" charset="0"/>
                            </a:rPr>
                            <m:t>3</m:t>
                          </m:r>
                        </m:sup>
                      </m:sSup>
                      <m:r>
                        <a:rPr lang="en-US" sz="3200">
                          <a:latin typeface="Cambria Math" panose="02040503050406030204" pitchFamily="18" charset="0"/>
                        </a:rPr>
                        <m:t>−3</m:t>
                      </m:r>
                      <m:r>
                        <m:rPr>
                          <m:sty m:val="p"/>
                        </m:rPr>
                        <a:rPr lang="en-US" sz="3200">
                          <a:latin typeface="Cambria Math" panose="02040503050406030204" pitchFamily="18" charset="0"/>
                        </a:rPr>
                        <m:t>m</m:t>
                      </m:r>
                      <m:sSup>
                        <m:sSupPr>
                          <m:ctrlPr>
                            <a:rPr lang="en-US" sz="3200" i="1">
                              <a:latin typeface="Cambria Math"/>
                            </a:rPr>
                          </m:ctrlPr>
                        </m:sSupPr>
                        <m:e>
                          <m:r>
                            <a:rPr lang="en-US" sz="3200" i="1">
                              <a:latin typeface="Cambria Math" panose="02040503050406030204" pitchFamily="18" charset="0"/>
                            </a:rPr>
                            <m:t>𝑥</m:t>
                          </m:r>
                        </m:e>
                        <m:sup>
                          <m:r>
                            <a:rPr lang="en-US" sz="3200">
                              <a:latin typeface="Cambria Math" panose="02040503050406030204" pitchFamily="18" charset="0"/>
                            </a:rPr>
                            <m:t>2</m:t>
                          </m:r>
                        </m:sup>
                      </m:sSup>
                      <m:r>
                        <a:rPr lang="en-US" sz="3200" i="1">
                          <a:latin typeface="Cambria Math" panose="02040503050406030204" pitchFamily="18" charset="0"/>
                        </a:rPr>
                        <m:t>+</m:t>
                      </m:r>
                      <m:d>
                        <m:dPr>
                          <m:ctrlPr>
                            <a:rPr lang="en-US" sz="3200" i="1">
                              <a:latin typeface="Cambria Math"/>
                            </a:rPr>
                          </m:ctrlPr>
                        </m:dPr>
                        <m:e>
                          <m:r>
                            <a:rPr lang="en-US" sz="3200" i="1">
                              <a:latin typeface="Cambria Math" panose="02040503050406030204" pitchFamily="18" charset="0"/>
                            </a:rPr>
                            <m:t>𝑚</m:t>
                          </m:r>
                          <m:r>
                            <a:rPr lang="en-US" sz="3200" i="1">
                              <a:latin typeface="Cambria Math" panose="02040503050406030204" pitchFamily="18" charset="0"/>
                            </a:rPr>
                            <m:t>+1</m:t>
                          </m:r>
                        </m:e>
                      </m:d>
                      <m:r>
                        <a:rPr lang="en-US" sz="3200" i="1">
                          <a:latin typeface="Cambria Math" panose="02040503050406030204" pitchFamily="18" charset="0"/>
                        </a:rPr>
                        <m:t>𝑥</m:t>
                      </m:r>
                      <m:r>
                        <a:rPr lang="en-US" sz="3200" i="1">
                          <a:latin typeface="Cambria Math" panose="02040503050406030204" pitchFamily="18" charset="0"/>
                        </a:rPr>
                        <m:t>−</m:t>
                      </m:r>
                      <m:r>
                        <a:rPr lang="en-US" sz="3200" i="1">
                          <a:latin typeface="Cambria Math" panose="02040503050406030204" pitchFamily="18" charset="0"/>
                        </a:rPr>
                        <m:t>𝑚</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𝐴</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Oy.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𝑚</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tuyến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𝐴</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góc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thẳng</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𝑦</m:t>
                      </m:r>
                      <m:r>
                        <a:rPr lang="en-US" sz="3200">
                          <a:latin typeface="Cambria Math" panose="02040503050406030204" pitchFamily="18" charset="0"/>
                        </a:rPr>
                        <m:t>=2</m:t>
                      </m:r>
                      <m:r>
                        <m:rPr>
                          <m:sty m:val="p"/>
                        </m:rPr>
                        <a:rPr lang="en-US" sz="3200">
                          <a:latin typeface="Cambria Math" panose="02040503050406030204" pitchFamily="18" charset="0"/>
                        </a:rPr>
                        <m:t>x</m:t>
                      </m:r>
                      <m:r>
                        <a:rPr lang="en-US" sz="3200">
                          <a:latin typeface="Cambria Math" panose="02040503050406030204" pitchFamily="18" charset="0"/>
                        </a:rPr>
                        <m:t>−3</m:t>
                      </m:r>
                      <m:r>
                        <a:rPr lang="en-US" sz="3200" i="1">
                          <a:latin typeface="Cambria Math" panose="02040503050406030204" pitchFamily="18" charset="0"/>
                        </a:rPr>
                        <m:t> </m:t>
                      </m:r>
                    </m:oMath>
                  </a14:m>
                  <a:r>
                    <a:rPr lang="en-US" sz="3000" dirty="0" smtClean="0">
                      <a:latin typeface="+mj-lt"/>
                      <a:ea typeface="Times New Roman" panose="02020603050405020304" pitchFamily="18" charset="0"/>
                    </a:rPr>
                    <a:t>.</a:t>
                  </a:r>
                  <a:endParaRPr lang="en-US" sz="3000" dirty="0">
                    <a:latin typeface="+mj-lt"/>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810092" y="1933278"/>
                  <a:ext cx="23444053" cy="2292782"/>
                </a:xfrm>
                <a:prstGeom prst="rect">
                  <a:avLst/>
                </a:prstGeom>
                <a:blipFill rotWithShape="1">
                  <a:blip r:embed="rId3"/>
                  <a:stretch>
                    <a:fillRect t="-2198" b="-80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247182" y="2189529"/>
            <a:ext cx="11838141" cy="983331"/>
            <a:chOff x="247181" y="1482161"/>
            <a:chExt cx="11838141" cy="983331"/>
          </a:xfrm>
        </p:grpSpPr>
        <p:grpSp>
          <p:nvGrpSpPr>
            <p:cNvPr id="51" name="Group 50"/>
            <p:cNvGrpSpPr/>
            <p:nvPr/>
          </p:nvGrpSpPr>
          <p:grpSpPr>
            <a:xfrm>
              <a:off x="247181" y="1501347"/>
              <a:ext cx="3090381" cy="934166"/>
              <a:chOff x="5537206" y="1557991"/>
              <a:chExt cx="3079904" cy="868437"/>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4" name="TextBox 53"/>
                  <p:cNvSpPr txBox="1"/>
                  <p:nvPr/>
                </p:nvSpPr>
                <p:spPr>
                  <a:xfrm>
                    <a:off x="6108332" y="1590714"/>
                    <a:ext cx="2280848" cy="83571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2800" i="0">
                              <a:latin typeface="Cambria Math" panose="02040503050406030204" pitchFamily="18" charset="0"/>
                            </a:rPr>
                            <m:t>−</m:t>
                          </m:r>
                          <m:f>
                            <m:fPr>
                              <m:ctrlPr>
                                <a:rPr lang="en-US" sz="2800" i="1">
                                  <a:latin typeface="Cambria Math"/>
                                </a:rPr>
                              </m:ctrlPr>
                            </m:fPr>
                            <m:num>
                              <m:r>
                                <a:rPr lang="en-US" sz="2800" i="0">
                                  <a:latin typeface="Cambria Math" panose="02040503050406030204" pitchFamily="18" charset="0"/>
                                </a:rPr>
                                <m:t>3</m:t>
                              </m:r>
                            </m:num>
                            <m:den>
                              <m:r>
                                <a:rPr lang="en-US" sz="2800">
                                  <a:latin typeface="Cambria Math" panose="02040503050406030204" pitchFamily="18" charset="0"/>
                                </a:rPr>
                                <m:t>2</m:t>
                              </m:r>
                            </m:den>
                          </m:f>
                          <m:r>
                            <m:rPr>
                              <m:nor/>
                            </m:rPr>
                            <a:rPr lang="vi-VN" sz="3000" dirty="0"/>
                            <m:t>.	</m:t>
                          </m:r>
                        </m:oMath>
                      </m:oMathPara>
                    </a14:m>
                    <a:endParaRPr lang="en-US" sz="3000" dirty="0"/>
                  </a:p>
                </p:txBody>
              </p:sp>
            </mc:Choice>
            <mc:Fallback xmlns="">
              <p:sp>
                <p:nvSpPr>
                  <p:cNvPr id="54" name="TextBox 53"/>
                  <p:cNvSpPr txBox="1">
                    <a:spLocks noRot="1" noChangeAspect="1" noMove="1" noResize="1" noEditPoints="1" noAdjustHandles="1" noChangeArrowheads="1" noChangeShapeType="1" noTextEdit="1"/>
                  </p:cNvSpPr>
                  <p:nvPr/>
                </p:nvSpPr>
                <p:spPr>
                  <a:xfrm>
                    <a:off x="6108332" y="1590714"/>
                    <a:ext cx="2280848" cy="835714"/>
                  </a:xfrm>
                  <a:prstGeom prst="rect">
                    <a:avLst/>
                  </a:prstGeom>
                  <a:blipFill rotWithShape="1">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2"/>
              <a:ext cx="3090381" cy="914406"/>
              <a:chOff x="5537206" y="1557992"/>
              <a:chExt cx="3079904" cy="850069"/>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8" name="TextBox 57"/>
                  <p:cNvSpPr txBox="1"/>
                  <p:nvPr/>
                </p:nvSpPr>
                <p:spPr>
                  <a:xfrm>
                    <a:off x="5978841" y="1572348"/>
                    <a:ext cx="2280848" cy="835713"/>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2800" i="0" smtClean="0">
                              <a:latin typeface="Cambria Math" panose="02040503050406030204" pitchFamily="18" charset="0"/>
                            </a:rPr>
                            <m:t>−</m:t>
                          </m:r>
                          <m:f>
                            <m:fPr>
                              <m:ctrlPr>
                                <a:rPr lang="en-US" sz="2800" i="1">
                                  <a:latin typeface="Cambria Math"/>
                                </a:rPr>
                              </m:ctrlPr>
                            </m:fPr>
                            <m:num>
                              <m:r>
                                <a:rPr lang="en-US" sz="2800" b="0" i="0" smtClean="0">
                                  <a:latin typeface="Cambria Math"/>
                                </a:rPr>
                                <m:t>1</m:t>
                              </m:r>
                            </m:num>
                            <m:den>
                              <m:r>
                                <a:rPr lang="en-US" sz="2800">
                                  <a:latin typeface="Cambria Math" panose="02040503050406030204" pitchFamily="18" charset="0"/>
                                </a:rPr>
                                <m:t>2</m:t>
                              </m:r>
                            </m:den>
                          </m:f>
                        </m:oMath>
                      </m:oMathPara>
                    </a14:m>
                    <a:endParaRPr lang="en-US" sz="30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978841" y="1572348"/>
                    <a:ext cx="2280848" cy="835713"/>
                  </a:xfrm>
                  <a:prstGeom prst="rect">
                    <a:avLst/>
                  </a:prstGeom>
                  <a:blipFill rotWithShape="1">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1482161"/>
              <a:ext cx="3090381" cy="933590"/>
              <a:chOff x="5537206" y="1540159"/>
              <a:chExt cx="3079904" cy="867901"/>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48" name="TextBox 47"/>
                  <p:cNvSpPr txBox="1"/>
                  <p:nvPr/>
                </p:nvSpPr>
                <p:spPr>
                  <a:xfrm>
                    <a:off x="6162392" y="1540159"/>
                    <a:ext cx="2280848" cy="86790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en-US" sz="2800" i="1">
                                  <a:latin typeface="Cambria Math"/>
                                </a:rPr>
                              </m:ctrlPr>
                            </m:fPr>
                            <m:num>
                              <m:r>
                                <a:rPr lang="en-US" sz="2800" i="0">
                                  <a:latin typeface="Cambria Math" panose="02040503050406030204" pitchFamily="18" charset="0"/>
                                </a:rPr>
                                <m:t>3</m:t>
                              </m:r>
                            </m:num>
                            <m:den>
                              <m:r>
                                <a:rPr lang="en-US" sz="2800">
                                  <a:latin typeface="Cambria Math" panose="02040503050406030204" pitchFamily="18" charset="0"/>
                                </a:rPr>
                                <m:t>2</m:t>
                              </m:r>
                            </m:den>
                          </m:f>
                          <m:r>
                            <m:rPr>
                              <m:nor/>
                            </m:rPr>
                            <a:rPr lang="vi-VN" sz="2800" dirty="0"/>
                            <m:t>.</m:t>
                          </m:r>
                        </m:oMath>
                      </m:oMathPara>
                    </a14:m>
                    <a:endParaRPr lang="en-US" sz="30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162392" y="1540159"/>
                    <a:ext cx="2280848" cy="867901"/>
                  </a:xfrm>
                  <a:prstGeom prst="rect">
                    <a:avLst/>
                  </a:prstGeom>
                  <a:blipFill rotWithShape="1">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1" y="1501345"/>
              <a:ext cx="3090381" cy="964147"/>
              <a:chOff x="5537206" y="1557992"/>
              <a:chExt cx="3079904" cy="896310"/>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2" name="TextBox 61"/>
                  <p:cNvSpPr txBox="1"/>
                  <p:nvPr/>
                </p:nvSpPr>
                <p:spPr>
                  <a:xfrm>
                    <a:off x="6078059" y="1584015"/>
                    <a:ext cx="2493487" cy="870287"/>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2800" i="0" smtClean="0">
                              <a:latin typeface="Cambria Math" panose="02040503050406030204" pitchFamily="18" charset="0"/>
                            </a:rPr>
                            <m:t>−</m:t>
                          </m:r>
                          <m:f>
                            <m:fPr>
                              <m:ctrlPr>
                                <a:rPr lang="en-US" sz="2800" i="1">
                                  <a:latin typeface="Cambria Math"/>
                                </a:rPr>
                              </m:ctrlPr>
                            </m:fPr>
                            <m:num>
                              <m:r>
                                <a:rPr lang="en-US" sz="2800" b="0" i="0" smtClean="0">
                                  <a:latin typeface="Cambria Math"/>
                                </a:rPr>
                                <m:t>5</m:t>
                              </m:r>
                            </m:num>
                            <m:den>
                              <m:r>
                                <a:rPr lang="en-US" sz="2800">
                                  <a:latin typeface="Cambria Math" panose="02040503050406030204" pitchFamily="18" charset="0"/>
                                </a:rPr>
                                <m:t>2</m:t>
                              </m:r>
                            </m:den>
                          </m:f>
                          <m:r>
                            <m:rPr>
                              <m:nor/>
                            </m:rPr>
                            <a:rPr lang="vi-VN" sz="3000" dirty="0"/>
                            <m:t>.</m:t>
                          </m:r>
                        </m:oMath>
                      </m:oMathPara>
                    </a14:m>
                    <a:endParaRPr lang="en-US" sz="30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078059" y="1584015"/>
                    <a:ext cx="2493487" cy="870287"/>
                  </a:xfrm>
                  <a:prstGeom prst="rect">
                    <a:avLst/>
                  </a:prstGeom>
                  <a:blipFill rotWithShape="1">
                    <a:blip r:embed="rId7"/>
                    <a:stretch>
                      <a:fillRect/>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1" name="Rectangle 10"/>
          <p:cNvSpPr/>
          <p:nvPr/>
        </p:nvSpPr>
        <p:spPr>
          <a:xfrm>
            <a:off x="1659126" y="-67870"/>
            <a:ext cx="5924617" cy="600154"/>
          </a:xfrm>
          <a:prstGeom prst="rect">
            <a:avLst/>
          </a:prstGeom>
        </p:spPr>
        <p:txBody>
          <a:bodyPr wrap="none" lIns="45711" tIns="22855" rIns="45711" bIns="22855">
            <a:spAutoFit/>
          </a:bodyPr>
          <a:lstStyle/>
          <a:p>
            <a:r>
              <a:rPr lang="en-US" altLang="ja-JP" sz="3600" b="1" dirty="0" smtClean="0">
                <a:solidFill>
                  <a:srgbClr val="0000FF"/>
                </a:solidFill>
                <a:latin typeface="Times New Roman" panose="02020603050405020304" pitchFamily="18" charset="0"/>
                <a:cs typeface="Times New Roman" panose="02020603050405020304" pitchFamily="18" charset="0"/>
              </a:rPr>
              <a:t>4. </a:t>
            </a:r>
            <a:r>
              <a:rPr lang="en-US" altLang="ja-JP" sz="3600" b="1" dirty="0" err="1">
                <a:solidFill>
                  <a:srgbClr val="0000FF"/>
                </a:solidFill>
                <a:latin typeface="Times New Roman" panose="02020603050405020304" pitchFamily="18" charset="0"/>
                <a:cs typeface="Times New Roman" panose="02020603050405020304" pitchFamily="18" charset="0"/>
              </a:rPr>
              <a:t>Dạng</a:t>
            </a:r>
            <a:r>
              <a:rPr lang="en-US" altLang="ja-JP" sz="3600" b="1" dirty="0">
                <a:solidFill>
                  <a:srgbClr val="0000FF"/>
                </a:solidFill>
                <a:latin typeface="Times New Roman" panose="02020603050405020304" pitchFamily="18" charset="0"/>
                <a:cs typeface="Times New Roman" panose="02020603050405020304" pitchFamily="18" charset="0"/>
              </a:rPr>
              <a:t> </a:t>
            </a:r>
            <a:r>
              <a:rPr lang="en-US" altLang="ja-JP" sz="3600" b="1" dirty="0" smtClean="0">
                <a:solidFill>
                  <a:srgbClr val="0000FF"/>
                </a:solidFill>
                <a:latin typeface="Times New Roman" panose="02020603050405020304" pitchFamily="18" charset="0"/>
                <a:cs typeface="Times New Roman" panose="02020603050405020304" pitchFamily="18" charset="0"/>
              </a:rPr>
              <a:t>4. </a:t>
            </a:r>
            <a:r>
              <a:rPr lang="vi-VN" sz="3200" b="1" dirty="0">
                <a:latin typeface="Times New Roman" panose="02020603050405020304" pitchFamily="18" charset="0"/>
                <a:cs typeface="Times New Roman" panose="02020603050405020304" pitchFamily="18" charset="0"/>
              </a:rPr>
              <a:t>Tiếp tuyến </a:t>
            </a:r>
            <a:r>
              <a:rPr lang="en-US" sz="3200" b="1" dirty="0" err="1" smtClean="0">
                <a:latin typeface="Times New Roman" panose="02020603050405020304" pitchFamily="18" charset="0"/>
                <a:cs typeface="Times New Roman" panose="02020603050405020304" pitchFamily="18" charset="0"/>
              </a:rPr>
              <a:t>vuông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góc</a:t>
            </a:r>
            <a:endParaRPr lang="en-US"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p:cNvSpPr/>
              <p:nvPr/>
            </p:nvSpPr>
            <p:spPr>
              <a:xfrm>
                <a:off x="630851" y="3412832"/>
                <a:ext cx="11499171" cy="2466114"/>
              </a:xfrm>
              <a:prstGeom prst="rect">
                <a:avLst/>
              </a:prstGeom>
            </p:spPr>
            <p:txBody>
              <a:bodyPr wrap="square" lIns="45711" tIns="22855" rIns="45711" bIns="22855">
                <a:spAutoFit/>
              </a:bodyPr>
              <a:lstStyle/>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Ta có </a:t>
                </a:r>
                <a14:m>
                  <m:oMath xmlns:m="http://schemas.openxmlformats.org/officeDocument/2006/math">
                    <m:r>
                      <m:rPr>
                        <m:sty m:val="p"/>
                      </m:rPr>
                      <a:rPr lang="en-US" sz="3200">
                        <a:latin typeface="Cambria Math" panose="02040503050406030204" pitchFamily="18" charset="0"/>
                      </a:rPr>
                      <m:t>A</m:t>
                    </m:r>
                    <m:d>
                      <m:dPr>
                        <m:ctrlPr>
                          <a:rPr lang="en-US" sz="3200" i="1">
                            <a:latin typeface="Cambria Math"/>
                          </a:rPr>
                        </m:ctrlPr>
                      </m:dPr>
                      <m:e>
                        <m:r>
                          <a:rPr lang="en-US" sz="3200">
                            <a:latin typeface="Cambria Math" panose="02040503050406030204" pitchFamily="18" charset="0"/>
                          </a:rPr>
                          <m:t>0;−</m:t>
                        </m:r>
                        <m:r>
                          <a:rPr lang="en-US" sz="3200" i="1">
                            <a:latin typeface="Cambria Math" panose="02040503050406030204" pitchFamily="18" charset="0"/>
                          </a:rPr>
                          <m:t>𝑚</m:t>
                        </m:r>
                      </m:e>
                    </m:d>
                    <m:sSup>
                      <m:sSupPr>
                        <m:ctrlPr>
                          <a:rPr lang="en-US" sz="3200" i="1">
                            <a:latin typeface="Cambria Math"/>
                          </a:rPr>
                        </m:ctrlPr>
                      </m:sSupPr>
                      <m:e>
                        <m:r>
                          <a:rPr lang="en-US" sz="3200" i="1">
                            <a:latin typeface="Cambria Math" panose="02040503050406030204" pitchFamily="18" charset="0"/>
                          </a:rPr>
                          <m:t>, </m:t>
                        </m:r>
                        <m:r>
                          <a:rPr lang="en-US" sz="3200" i="1">
                            <a:latin typeface="Cambria Math" panose="02040503050406030204" pitchFamily="18" charset="0"/>
                          </a:rPr>
                          <m:t>𝑦</m:t>
                        </m:r>
                      </m:e>
                      <m:sup>
                        <m:r>
                          <a:rPr lang="en-US" sz="3200">
                            <a:latin typeface="Cambria Math" panose="02040503050406030204" pitchFamily="18" charset="0"/>
                          </a:rPr>
                          <m:t>′</m:t>
                        </m:r>
                      </m:sup>
                    </m:sSup>
                    <m:d>
                      <m:dPr>
                        <m:ctrlPr>
                          <a:rPr lang="en-US" sz="3200" i="1">
                            <a:latin typeface="Cambria Math"/>
                          </a:rPr>
                        </m:ctrlPr>
                      </m:dPr>
                      <m:e>
                        <m:r>
                          <a:rPr lang="en-US" sz="3200">
                            <a:latin typeface="Cambria Math" panose="02040503050406030204" pitchFamily="18" charset="0"/>
                          </a:rPr>
                          <m:t>0</m:t>
                        </m:r>
                      </m:e>
                    </m:d>
                    <m:r>
                      <a:rPr lang="en-US" sz="3200">
                        <a:latin typeface="Cambria Math" panose="02040503050406030204" pitchFamily="18" charset="0"/>
                      </a:rPr>
                      <m:t>=</m:t>
                    </m:r>
                    <m:r>
                      <m:rPr>
                        <m:sty m:val="p"/>
                      </m:rPr>
                      <a:rPr lang="en-US" sz="3200">
                        <a:latin typeface="Cambria Math" panose="02040503050406030204" pitchFamily="18" charset="0"/>
                      </a:rPr>
                      <m:t>m</m:t>
                    </m:r>
                    <m:r>
                      <a:rPr lang="en-US" sz="3200">
                        <a:latin typeface="Cambria Math" panose="02040503050406030204" pitchFamily="18" charset="0"/>
                      </a:rPr>
                      <m:t>+1</m:t>
                    </m:r>
                  </m:oMath>
                </a14:m>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Vì tiếp tuyến của đồ thị hàm số tại </a:t>
                </a:r>
                <a14:m>
                  <m:oMath xmlns:m="http://schemas.openxmlformats.org/officeDocument/2006/math">
                    <m:r>
                      <m:rPr>
                        <m:sty m:val="p"/>
                      </m:rPr>
                      <a:rPr lang="en-US" sz="3200">
                        <a:latin typeface="Cambria Math" panose="02040503050406030204" pitchFamily="18" charset="0"/>
                      </a:rPr>
                      <m:t>A</m:t>
                    </m:r>
                  </m:oMath>
                </a14:m>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vuông góc với đường thẳng </a:t>
                </a:r>
                <a:endParaRPr lang="en-US" sz="3200" i="1" dirty="0" smtClean="0">
                  <a:latin typeface="Cambria Math" panose="02040503050406030204" pitchFamily="18" charset="0"/>
                </a:endParaRPr>
              </a:p>
              <a:p>
                <a14:m>
                  <m:oMath xmlns:m="http://schemas.openxmlformats.org/officeDocument/2006/math">
                    <m:r>
                      <a:rPr lang="en-US" sz="3200" i="1">
                        <a:latin typeface="Cambria Math" panose="02040503050406030204" pitchFamily="18" charset="0"/>
                      </a:rPr>
                      <m:t>𝑦</m:t>
                    </m:r>
                    <m:r>
                      <a:rPr lang="en-US" sz="3200">
                        <a:latin typeface="Cambria Math" panose="02040503050406030204" pitchFamily="18" charset="0"/>
                      </a:rPr>
                      <m:t>=2</m:t>
                    </m:r>
                    <m:r>
                      <m:rPr>
                        <m:sty m:val="p"/>
                      </m:rPr>
                      <a:rPr lang="en-US" sz="3200">
                        <a:latin typeface="Cambria Math" panose="02040503050406030204" pitchFamily="18" charset="0"/>
                      </a:rPr>
                      <m:t>x</m:t>
                    </m:r>
                    <m:r>
                      <a:rPr lang="en-US" sz="3200">
                        <a:latin typeface="Cambria Math" panose="02040503050406030204" pitchFamily="18" charset="0"/>
                      </a:rPr>
                      <m:t>−3</m:t>
                    </m:r>
                  </m:oMath>
                </a14:m>
                <a:r>
                  <a:rPr lang="en-US" sz="3200" dirty="0">
                    <a:latin typeface="Times New Roman" panose="02020603050405020304" pitchFamily="18" charset="0"/>
                    <a:cs typeface="Times New Roman" panose="02020603050405020304" pitchFamily="18" charset="0"/>
                  </a:rPr>
                  <a:t> n</a:t>
                </a:r>
                <a:r>
                  <a:rPr lang="vi-VN" sz="3200" dirty="0">
                    <a:latin typeface="Times New Roman" panose="02020603050405020304" pitchFamily="18" charset="0"/>
                    <a:cs typeface="Times New Roman" panose="02020603050405020304" pitchFamily="18" charset="0"/>
                  </a:rPr>
                  <a:t>ên </a:t>
                </a:r>
                <a14:m>
                  <m:oMath xmlns:m="http://schemas.openxmlformats.org/officeDocument/2006/math">
                    <m:r>
                      <a:rPr lang="en-US" sz="3200">
                        <a:latin typeface="Cambria Math" panose="02040503050406030204" pitchFamily="18" charset="0"/>
                      </a:rPr>
                      <m:t>2</m:t>
                    </m:r>
                    <m:d>
                      <m:dPr>
                        <m:ctrlPr>
                          <a:rPr lang="en-US" sz="3200" i="1">
                            <a:latin typeface="Cambria Math"/>
                          </a:rPr>
                        </m:ctrlPr>
                      </m:dPr>
                      <m:e>
                        <m:r>
                          <a:rPr lang="en-US" sz="3200" i="1">
                            <a:latin typeface="Cambria Math" panose="02040503050406030204" pitchFamily="18" charset="0"/>
                          </a:rPr>
                          <m:t>𝑚</m:t>
                        </m:r>
                        <m:r>
                          <a:rPr lang="en-US" sz="3200" i="1">
                            <a:latin typeface="Cambria Math" panose="02040503050406030204" pitchFamily="18" charset="0"/>
                          </a:rPr>
                          <m:t>+1</m:t>
                        </m:r>
                      </m:e>
                    </m:d>
                    <m:r>
                      <a:rPr lang="en-US" sz="3200">
                        <a:latin typeface="Cambria Math" panose="02040503050406030204" pitchFamily="18" charset="0"/>
                      </a:rPr>
                      <m:t>=−1⇔</m:t>
                    </m:r>
                    <m:r>
                      <m:rPr>
                        <m:sty m:val="p"/>
                      </m:rPr>
                      <a:rPr lang="en-US" sz="3200">
                        <a:latin typeface="Cambria Math" panose="02040503050406030204" pitchFamily="18" charset="0"/>
                      </a:rPr>
                      <m:t>m</m:t>
                    </m:r>
                    <m:r>
                      <a:rPr lang="en-US" sz="3200">
                        <a:latin typeface="Cambria Math" panose="02040503050406030204" pitchFamily="18" charset="0"/>
                      </a:rPr>
                      <m:t>=−</m:t>
                    </m:r>
                    <m:f>
                      <m:fPr>
                        <m:ctrlPr>
                          <a:rPr lang="en-US" sz="3200" i="1">
                            <a:latin typeface="Cambria Math"/>
                          </a:rPr>
                        </m:ctrlPr>
                      </m:fPr>
                      <m:num>
                        <m:r>
                          <a:rPr lang="en-US" sz="3200">
                            <a:latin typeface="Cambria Math" panose="02040503050406030204" pitchFamily="18" charset="0"/>
                          </a:rPr>
                          <m:t>3</m:t>
                        </m:r>
                      </m:num>
                      <m:den>
                        <m:r>
                          <a:rPr lang="en-US" sz="3200">
                            <a:latin typeface="Cambria Math" panose="02040503050406030204" pitchFamily="18" charset="0"/>
                          </a:rPr>
                          <m:t>2</m:t>
                        </m:r>
                      </m:den>
                    </m:f>
                  </m:oMath>
                </a14:m>
                <a:endParaRPr lang="en-US" sz="3200" dirty="0">
                  <a:latin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30851" y="3412832"/>
                <a:ext cx="11499171" cy="2466114"/>
              </a:xfrm>
              <a:prstGeom prst="rect">
                <a:avLst/>
              </a:prstGeom>
              <a:blipFill rotWithShape="1">
                <a:blip r:embed="rId8"/>
                <a:stretch>
                  <a:fillRect l="-1749" b="-3713"/>
                </a:stretch>
              </a:blipFill>
            </p:spPr>
            <p:txBody>
              <a:bodyPr/>
              <a:lstStyle/>
              <a:p>
                <a:r>
                  <a:rPr lang="en-US">
                    <a:noFill/>
                  </a:rPr>
                  <a:t> </a:t>
                </a:r>
              </a:p>
            </p:txBody>
          </p:sp>
        </mc:Fallback>
      </mc:AlternateContent>
      <p:sp>
        <p:nvSpPr>
          <p:cNvPr id="66" name="Oval 65"/>
          <p:cNvSpPr/>
          <p:nvPr/>
        </p:nvSpPr>
        <p:spPr>
          <a:xfrm>
            <a:off x="252971" y="2450238"/>
            <a:ext cx="546116" cy="538129"/>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en-US" sz="3200" b="1" dirty="0">
                <a:latin typeface="Tahoma" pitchFamily="34" charset="0"/>
                <a:ea typeface="Tahoma" pitchFamily="34" charset="0"/>
                <a:cs typeface="Tahoma" pitchFamily="34" charset="0"/>
              </a:rPr>
              <a:t>A</a:t>
            </a:r>
            <a:endParaRPr lang="en-US" sz="3200" dirty="0"/>
          </a:p>
        </p:txBody>
      </p:sp>
    </p:spTree>
    <p:extLst>
      <p:ext uri="{BB962C8B-B14F-4D97-AF65-F5344CB8AC3E}">
        <p14:creationId xmlns:p14="http://schemas.microsoft.com/office/powerpoint/2010/main" val="181642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wipe(left)">
                                      <p:cBhvr>
                                        <p:cTn id="17" dur="500"/>
                                        <p:tgtEl>
                                          <p:spTgt spid="8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wipe(left)">
                                      <p:cBhvr>
                                        <p:cTn id="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1" grpId="0"/>
      <p:bldP spid="13" grpId="0"/>
      <p:bldP spid="6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47057" y="3207530"/>
            <a:ext cx="11834900" cy="3505266"/>
            <a:chOff x="184495" y="3636271"/>
            <a:chExt cx="11834900" cy="4481562"/>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 name="Group 5"/>
            <p:cNvGrpSpPr/>
            <p:nvPr/>
          </p:nvGrpSpPr>
          <p:grpSpPr>
            <a:xfrm>
              <a:off x="203200" y="3636271"/>
              <a:ext cx="2342698" cy="611632"/>
              <a:chOff x="1275608" y="6239450"/>
              <a:chExt cx="4592537" cy="1111307"/>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111307"/>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06848" y="280835"/>
            <a:ext cx="12099375" cy="1937528"/>
            <a:chOff x="534987" y="1670478"/>
            <a:chExt cx="23719158" cy="2672876"/>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532362" y="1705954"/>
                  <a:ext cx="2278919" cy="76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en-US" sz="3000" dirty="0" smtClean="0">
                      <a:solidFill>
                        <a:schemeClr val="bg1"/>
                      </a:solidFill>
                      <a:latin typeface="Tahoma" pitchFamily="34" charset="0"/>
                      <a:cs typeface="Tahoma" pitchFamily="34" charset="0"/>
                    </a:rPr>
                    <a:t>9</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735038" y="1670478"/>
                  <a:ext cx="23519107" cy="26728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fontAlgn="base">
                    <a:buClr>
                      <a:srgbClr val="0000FF"/>
                    </a:buClr>
                    <a:tabLst>
                      <a:tab pos="629826" algn="l"/>
                    </a:tabLst>
                  </a:pP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Trong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phẳng</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3200">
                          <a:latin typeface="Cambria Math" panose="02040503050406030204" pitchFamily="18" charset="0"/>
                        </a:rPr>
                        <m:t>Ox</m:t>
                      </m:r>
                      <m:r>
                        <a:rPr lang="en-US" sz="3200" i="1">
                          <a:latin typeface="Cambria Math" panose="02040503050406030204" pitchFamily="18" charset="0"/>
                        </a:rPr>
                        <m:t>𝑦</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tuyến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𝑦</m:t>
                      </m:r>
                      <m:r>
                        <a:rPr lang="en-US" sz="3200">
                          <a:latin typeface="Cambria Math" panose="02040503050406030204" pitchFamily="18" charset="0"/>
                        </a:rPr>
                        <m:t>=</m:t>
                      </m:r>
                      <m:f>
                        <m:fPr>
                          <m:ctrlPr>
                            <a:rPr lang="en-US" sz="3200" i="1">
                              <a:latin typeface="Cambria Math"/>
                            </a:rPr>
                          </m:ctrlPr>
                        </m:fPr>
                        <m:num>
                          <m:sSup>
                            <m:sSupPr>
                              <m:ctrlPr>
                                <a:rPr lang="en-US" sz="3200" i="1">
                                  <a:latin typeface="Cambria Math"/>
                                </a:rPr>
                              </m:ctrlPr>
                            </m:sSupPr>
                            <m:e>
                              <m:r>
                                <m:rPr>
                                  <m:sty m:val="p"/>
                                </m:rPr>
                                <a:rPr lang="en-US" sz="3200">
                                  <a:latin typeface="Cambria Math" panose="02040503050406030204" pitchFamily="18" charset="0"/>
                                </a:rPr>
                                <m:t>x</m:t>
                              </m:r>
                            </m:e>
                            <m:sup>
                              <m:r>
                                <a:rPr lang="en-US" sz="3200">
                                  <a:latin typeface="Cambria Math" panose="02040503050406030204" pitchFamily="18" charset="0"/>
                                </a:rPr>
                                <m:t>3</m:t>
                              </m:r>
                            </m:sup>
                          </m:sSup>
                        </m:num>
                        <m:den>
                          <m:r>
                            <a:rPr lang="en-US" sz="3200">
                              <a:latin typeface="Cambria Math" panose="02040503050406030204" pitchFamily="18" charset="0"/>
                            </a:rPr>
                            <m:t>3</m:t>
                          </m:r>
                        </m:den>
                      </m:f>
                      <m:r>
                        <a:rPr lang="en-US" sz="3200">
                          <a:latin typeface="Cambria Math" panose="02040503050406030204" pitchFamily="18" charset="0"/>
                        </a:rPr>
                        <m:t>−</m:t>
                      </m:r>
                      <m:f>
                        <m:fPr>
                          <m:ctrlPr>
                            <a:rPr lang="en-US" sz="3200" i="1">
                              <a:latin typeface="Cambria Math"/>
                            </a:rPr>
                          </m:ctrlPr>
                        </m:fPr>
                        <m:num>
                          <m:sSup>
                            <m:sSupPr>
                              <m:ctrlPr>
                                <a:rPr lang="en-US" sz="3200" i="1">
                                  <a:latin typeface="Cambria Math"/>
                                </a:rPr>
                              </m:ctrlPr>
                            </m:sSupPr>
                            <m:e>
                              <m:r>
                                <a:rPr lang="en-US" sz="3200" i="1">
                                  <a:latin typeface="Cambria Math" panose="02040503050406030204" pitchFamily="18" charset="0"/>
                                </a:rPr>
                                <m:t>𝑥</m:t>
                              </m:r>
                            </m:e>
                            <m:sup>
                              <m:r>
                                <a:rPr lang="en-US" sz="3200">
                                  <a:latin typeface="Cambria Math" panose="02040503050406030204" pitchFamily="18" charset="0"/>
                                </a:rPr>
                                <m:t>2</m:t>
                              </m:r>
                            </m:sup>
                          </m:sSup>
                        </m:num>
                        <m:den>
                          <m:r>
                            <a:rPr lang="en-US" sz="3200">
                              <a:latin typeface="Cambria Math" panose="02040503050406030204" pitchFamily="18" charset="0"/>
                            </a:rPr>
                            <m:t>2</m:t>
                          </m:r>
                        </m:den>
                      </m:f>
                      <m:r>
                        <a:rPr lang="en-US" sz="3200" i="1">
                          <a:latin typeface="Cambria Math" panose="02040503050406030204" pitchFamily="18" charset="0"/>
                        </a:rPr>
                        <m:t>+</m:t>
                      </m:r>
                      <m:r>
                        <a:rPr lang="en-US" sz="3200" i="1">
                          <a:latin typeface="Cambria Math" panose="02040503050406030204" pitchFamily="18" charset="0"/>
                        </a:rPr>
                        <m:t>𝑥</m:t>
                      </m:r>
                      <m:r>
                        <a:rPr lang="en-US" sz="3200" i="1">
                          <a:latin typeface="Cambria Math" panose="02040503050406030204" pitchFamily="18" charset="0"/>
                        </a:rPr>
                        <m:t>+1</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tuyến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góc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nhau</a:t>
                  </a:r>
                  <a:r>
                    <a:rPr lang="en-US" sz="3200" dirty="0" smtClean="0">
                      <a:latin typeface="Times New Roman" panose="02020603050405020304" pitchFamily="18" charset="0"/>
                      <a:cs typeface="Times New Roman" panose="02020603050405020304" pitchFamily="18" charset="0"/>
                    </a:rPr>
                    <a:t>.</a:t>
                  </a:r>
                  <a:endParaRPr lang="en-US" sz="3000" dirty="0">
                    <a:latin typeface="+mj-lt"/>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735038" y="1670478"/>
                  <a:ext cx="23519107" cy="2672876"/>
                </a:xfrm>
                <a:prstGeom prst="rect">
                  <a:avLst/>
                </a:prstGeom>
                <a:blipFill rotWithShape="1">
                  <a:blip r:embed="rId3"/>
                  <a:stretch>
                    <a:fillRect l="-508" t="-1887" b="-660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247198" y="2189529"/>
            <a:ext cx="11508074" cy="933591"/>
            <a:chOff x="247198" y="1482161"/>
            <a:chExt cx="11464785" cy="933591"/>
          </a:xfrm>
        </p:grpSpPr>
        <p:grpSp>
          <p:nvGrpSpPr>
            <p:cNvPr id="51" name="Group 50"/>
            <p:cNvGrpSpPr/>
            <p:nvPr/>
          </p:nvGrpSpPr>
          <p:grpSpPr>
            <a:xfrm>
              <a:off x="247198" y="1501348"/>
              <a:ext cx="2496025" cy="914404"/>
              <a:chOff x="5537206" y="1557991"/>
              <a:chExt cx="2487557" cy="850065"/>
            </a:xfrm>
          </p:grpSpPr>
          <p:sp>
            <p:nvSpPr>
              <p:cNvPr id="52" name="Rectangle 51"/>
              <p:cNvSpPr/>
              <p:nvPr/>
            </p:nvSpPr>
            <p:spPr>
              <a:xfrm>
                <a:off x="5827751" y="1557991"/>
                <a:ext cx="2197012"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4" name="TextBox 53"/>
                  <p:cNvSpPr txBox="1"/>
                  <p:nvPr/>
                </p:nvSpPr>
                <p:spPr>
                  <a:xfrm>
                    <a:off x="6177488" y="1705941"/>
                    <a:ext cx="1833458" cy="563896"/>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m:rPr>
                              <m:nor/>
                            </m:rPr>
                            <a:rPr lang="en-US" sz="2800" b="0" i="1" smtClean="0">
                              <a:latin typeface="Cambria Math" panose="02040503050406030204" pitchFamily="18" charset="0"/>
                            </a:rPr>
                            <m:t>2</m:t>
                          </m:r>
                          <m:r>
                            <m:rPr>
                              <m:nor/>
                            </m:rPr>
                            <a:rPr lang="vi-VN" sz="3000" dirty="0"/>
                            <m:t>.	</m:t>
                          </m:r>
                        </m:oMath>
                      </m:oMathPara>
                    </a14:m>
                    <a:endParaRPr lang="en-US" sz="3000" dirty="0"/>
                  </a:p>
                </p:txBody>
              </p:sp>
            </mc:Choice>
            <mc:Fallback xmlns="">
              <p:sp>
                <p:nvSpPr>
                  <p:cNvPr id="54" name="TextBox 53"/>
                  <p:cNvSpPr txBox="1">
                    <a:spLocks noRot="1" noChangeAspect="1" noMove="1" noResize="1" noEditPoints="1" noAdjustHandles="1" noChangeArrowheads="1" noChangeShapeType="1" noTextEdit="1"/>
                  </p:cNvSpPr>
                  <p:nvPr/>
                </p:nvSpPr>
                <p:spPr>
                  <a:xfrm>
                    <a:off x="6177488" y="1705941"/>
                    <a:ext cx="1833458" cy="563896"/>
                  </a:xfrm>
                  <a:prstGeom prst="rect">
                    <a:avLst/>
                  </a:prstGeom>
                  <a:blipFill rotWithShape="1">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3"/>
              <a:ext cx="2731744" cy="914401"/>
              <a:chOff x="5537206" y="1557992"/>
              <a:chExt cx="2722483" cy="850064"/>
            </a:xfrm>
          </p:grpSpPr>
          <p:sp>
            <p:nvSpPr>
              <p:cNvPr id="56" name="Rectangle 55"/>
              <p:cNvSpPr/>
              <p:nvPr/>
            </p:nvSpPr>
            <p:spPr>
              <a:xfrm>
                <a:off x="5827751" y="1557992"/>
                <a:ext cx="210082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8" name="TextBox 57"/>
                  <p:cNvSpPr txBox="1"/>
                  <p:nvPr/>
                </p:nvSpPr>
                <p:spPr>
                  <a:xfrm>
                    <a:off x="5978841" y="1739824"/>
                    <a:ext cx="2280848" cy="486407"/>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2800" i="1" smtClean="0">
                              <a:latin typeface="Cambria Math"/>
                            </a:rPr>
                            <m:t>0</m:t>
                          </m:r>
                        </m:oMath>
                      </m:oMathPara>
                    </a14:m>
                    <a:endParaRPr lang="en-US" sz="30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978841" y="1739824"/>
                    <a:ext cx="2280848" cy="486407"/>
                  </a:xfrm>
                  <a:prstGeom prst="rect">
                    <a:avLst/>
                  </a:prstGeom>
                  <a:blipFill rotWithShape="1">
                    <a:blip r:embed="rId5"/>
                    <a:stretch>
                      <a:fillRect/>
                    </a:stretch>
                  </a:blipFill>
                </p:spPr>
                <p:txBody>
                  <a:bodyPr/>
                  <a:lstStyle/>
                  <a:p>
                    <a:r>
                      <a:rPr lang="en-US">
                        <a:noFill/>
                      </a:rPr>
                      <a:t> </a:t>
                    </a:r>
                  </a:p>
                </p:txBody>
              </p:sp>
            </mc:Fallback>
          </mc:AlternateContent>
        </p:grpSp>
        <p:grpSp>
          <p:nvGrpSpPr>
            <p:cNvPr id="4" name="Group 3"/>
            <p:cNvGrpSpPr/>
            <p:nvPr/>
          </p:nvGrpSpPr>
          <p:grpSpPr>
            <a:xfrm>
              <a:off x="6079022" y="1482161"/>
              <a:ext cx="2493480" cy="914403"/>
              <a:chOff x="5537206" y="1540159"/>
              <a:chExt cx="2485026" cy="850064"/>
            </a:xfrm>
          </p:grpSpPr>
          <p:sp>
            <p:nvSpPr>
              <p:cNvPr id="46" name="Rectangle 45"/>
              <p:cNvSpPr/>
              <p:nvPr/>
            </p:nvSpPr>
            <p:spPr>
              <a:xfrm>
                <a:off x="5827751" y="1540159"/>
                <a:ext cx="2194481"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p:sp>
            <p:nvSpPr>
              <p:cNvPr id="48" name="TextBox 47"/>
              <p:cNvSpPr txBox="1"/>
              <p:nvPr/>
            </p:nvSpPr>
            <p:spPr>
              <a:xfrm>
                <a:off x="6553556" y="1705946"/>
                <a:ext cx="1133654" cy="515018"/>
              </a:xfrm>
              <a:prstGeom prst="rect">
                <a:avLst/>
              </a:prstGeom>
              <a:noFill/>
            </p:spPr>
            <p:txBody>
              <a:bodyPr wrap="square" rtlCol="0">
                <a:spAutoFit/>
              </a:bodyPr>
              <a:lstStyle>
                <a:defPPr>
                  <a:defRPr lang="vi-VN"/>
                </a:defPPr>
                <a:lvl1pPr>
                  <a:defRPr sz="3200" i="1">
                    <a:solidFill>
                      <a:schemeClr val="bg1"/>
                    </a:solidFill>
                  </a:defRPr>
                </a:lvl1pPr>
              </a:lstStyle>
              <a:p>
                <a:r>
                  <a:rPr lang="en-US" sz="3000" dirty="0" smtClean="0"/>
                  <a:t>1</a:t>
                </a:r>
                <a:endParaRPr lang="en-US" sz="3000" dirty="0"/>
              </a:p>
            </p:txBody>
          </p:sp>
        </p:grpSp>
        <p:grpSp>
          <p:nvGrpSpPr>
            <p:cNvPr id="59" name="Group 58"/>
            <p:cNvGrpSpPr/>
            <p:nvPr/>
          </p:nvGrpSpPr>
          <p:grpSpPr>
            <a:xfrm>
              <a:off x="8994940" y="1501344"/>
              <a:ext cx="2717043" cy="914400"/>
              <a:chOff x="5537206" y="1557992"/>
              <a:chExt cx="2707832" cy="850063"/>
            </a:xfrm>
          </p:grpSpPr>
          <p:sp>
            <p:nvSpPr>
              <p:cNvPr id="60" name="Rectangle 59"/>
              <p:cNvSpPr/>
              <p:nvPr/>
            </p:nvSpPr>
            <p:spPr>
              <a:xfrm>
                <a:off x="5827751" y="1557992"/>
                <a:ext cx="2417287"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p:sp>
            <p:nvSpPr>
              <p:cNvPr id="62" name="TextBox 61"/>
              <p:cNvSpPr txBox="1"/>
              <p:nvPr/>
            </p:nvSpPr>
            <p:spPr>
              <a:xfrm>
                <a:off x="6461709" y="1705946"/>
                <a:ext cx="1783329" cy="515019"/>
              </a:xfrm>
              <a:prstGeom prst="rect">
                <a:avLst/>
              </a:prstGeom>
              <a:noFill/>
            </p:spPr>
            <p:txBody>
              <a:bodyPr wrap="square" rtlCol="0">
                <a:spAutoFit/>
              </a:bodyPr>
              <a:lstStyle>
                <a:defPPr>
                  <a:defRPr lang="vi-VN"/>
                </a:defPPr>
                <a:lvl1pPr>
                  <a:defRPr sz="3200" i="1">
                    <a:solidFill>
                      <a:schemeClr val="bg1"/>
                    </a:solidFill>
                  </a:defRPr>
                </a:lvl1pPr>
              </a:lstStyle>
              <a:p>
                <a:r>
                  <a:rPr lang="en-US" sz="3000" dirty="0" err="1" smtClean="0"/>
                  <a:t>Vô</a:t>
                </a:r>
                <a:r>
                  <a:rPr lang="en-US" sz="3000" dirty="0" smtClean="0"/>
                  <a:t> </a:t>
                </a:r>
                <a:r>
                  <a:rPr lang="en-US" sz="3000" dirty="0" err="1" smtClean="0"/>
                  <a:t>số</a:t>
                </a:r>
                <a:endParaRPr lang="en-US" sz="3000" dirty="0"/>
              </a:p>
            </p:txBody>
          </p:sp>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1" name="Rectangle 10"/>
          <p:cNvSpPr/>
          <p:nvPr/>
        </p:nvSpPr>
        <p:spPr>
          <a:xfrm>
            <a:off x="1659126" y="-67870"/>
            <a:ext cx="5924617" cy="600154"/>
          </a:xfrm>
          <a:prstGeom prst="rect">
            <a:avLst/>
          </a:prstGeom>
        </p:spPr>
        <p:txBody>
          <a:bodyPr wrap="none" lIns="45711" tIns="22855" rIns="45711" bIns="22855">
            <a:spAutoFit/>
          </a:bodyPr>
          <a:lstStyle/>
          <a:p>
            <a:r>
              <a:rPr lang="en-US" altLang="ja-JP" sz="3600" b="1" dirty="0" smtClean="0">
                <a:solidFill>
                  <a:srgbClr val="0000FF"/>
                </a:solidFill>
                <a:latin typeface="Times New Roman" panose="02020603050405020304" pitchFamily="18" charset="0"/>
                <a:cs typeface="Times New Roman" panose="02020603050405020304" pitchFamily="18" charset="0"/>
              </a:rPr>
              <a:t>4. </a:t>
            </a:r>
            <a:r>
              <a:rPr lang="en-US" altLang="ja-JP" sz="3600" b="1" dirty="0" err="1">
                <a:solidFill>
                  <a:srgbClr val="0000FF"/>
                </a:solidFill>
                <a:latin typeface="Times New Roman" panose="02020603050405020304" pitchFamily="18" charset="0"/>
                <a:cs typeface="Times New Roman" panose="02020603050405020304" pitchFamily="18" charset="0"/>
              </a:rPr>
              <a:t>Dạng</a:t>
            </a:r>
            <a:r>
              <a:rPr lang="en-US" altLang="ja-JP" sz="3600" b="1" dirty="0">
                <a:solidFill>
                  <a:srgbClr val="0000FF"/>
                </a:solidFill>
                <a:latin typeface="Times New Roman" panose="02020603050405020304" pitchFamily="18" charset="0"/>
                <a:cs typeface="Times New Roman" panose="02020603050405020304" pitchFamily="18" charset="0"/>
              </a:rPr>
              <a:t> </a:t>
            </a:r>
            <a:r>
              <a:rPr lang="en-US" altLang="ja-JP" sz="3600" b="1" dirty="0" smtClean="0">
                <a:solidFill>
                  <a:srgbClr val="0000FF"/>
                </a:solidFill>
                <a:latin typeface="Times New Roman" panose="02020603050405020304" pitchFamily="18" charset="0"/>
                <a:cs typeface="Times New Roman" panose="02020603050405020304" pitchFamily="18" charset="0"/>
              </a:rPr>
              <a:t>4. </a:t>
            </a:r>
            <a:r>
              <a:rPr lang="vi-VN" sz="3200" b="1" dirty="0">
                <a:latin typeface="Times New Roman" panose="02020603050405020304" pitchFamily="18" charset="0"/>
                <a:cs typeface="Times New Roman" panose="02020603050405020304" pitchFamily="18" charset="0"/>
              </a:rPr>
              <a:t>Tiếp tuyến </a:t>
            </a:r>
            <a:r>
              <a:rPr lang="en-US" sz="3200" b="1" dirty="0" err="1" smtClean="0">
                <a:latin typeface="Times New Roman" panose="02020603050405020304" pitchFamily="18" charset="0"/>
                <a:cs typeface="Times New Roman" panose="02020603050405020304" pitchFamily="18" charset="0"/>
              </a:rPr>
              <a:t>vuông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góc</a:t>
            </a:r>
            <a:endParaRPr lang="en-US"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p:cNvSpPr/>
              <p:nvPr/>
            </p:nvSpPr>
            <p:spPr>
              <a:xfrm>
                <a:off x="630851" y="3412832"/>
                <a:ext cx="11499171" cy="3308973"/>
              </a:xfrm>
              <a:prstGeom prst="rect">
                <a:avLst/>
              </a:prstGeom>
            </p:spPr>
            <p:txBody>
              <a:bodyPr wrap="square" lIns="45711" tIns="22855" rIns="45711" bIns="22855">
                <a:spAutoFit/>
              </a:bodyPr>
              <a:lstStyle/>
              <a:p>
                <a:r>
                  <a:rPr lang="en-US" sz="24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800" i="1">
                            <a:latin typeface="Cambria Math"/>
                          </a:rPr>
                        </m:ctrlPr>
                      </m:sSupPr>
                      <m:e>
                        <m:r>
                          <a:rPr lang="en-US" sz="2800" i="1">
                            <a:latin typeface="Cambria Math" panose="02040503050406030204" pitchFamily="18" charset="0"/>
                          </a:rPr>
                          <m:t>𝑦</m:t>
                        </m:r>
                      </m:e>
                      <m:sup>
                        <m:r>
                          <a:rPr lang="en-US" sz="2800">
                            <a:latin typeface="Cambria Math" panose="02040503050406030204" pitchFamily="18" charset="0"/>
                          </a:rPr>
                          <m:t>′</m:t>
                        </m:r>
                      </m:sup>
                    </m:sSup>
                    <m:r>
                      <a:rPr lang="en-US" sz="2800">
                        <a:latin typeface="Cambria Math" panose="02040503050406030204" pitchFamily="18" charset="0"/>
                      </a:rPr>
                      <m:t>=</m:t>
                    </m:r>
                    <m:sSup>
                      <m:sSupPr>
                        <m:ctrlPr>
                          <a:rPr lang="en-US" sz="2800" i="1">
                            <a:latin typeface="Cambria Math"/>
                          </a:rPr>
                        </m:ctrlPr>
                      </m:sSupPr>
                      <m:e>
                        <m:r>
                          <a:rPr lang="en-US" sz="2800" i="1">
                            <a:latin typeface="Cambria Math" panose="02040503050406030204" pitchFamily="18" charset="0"/>
                          </a:rPr>
                          <m:t>𝑥</m:t>
                        </m:r>
                      </m:e>
                      <m:sup>
                        <m:r>
                          <a:rPr lang="en-US" sz="2800">
                            <a:latin typeface="Cambria Math" panose="02040503050406030204" pitchFamily="18" charset="0"/>
                          </a:rPr>
                          <m:t>2</m:t>
                        </m:r>
                      </m:sup>
                    </m:sSup>
                    <m:r>
                      <a:rPr lang="en-US" sz="2800">
                        <a:latin typeface="Cambria Math" panose="02040503050406030204" pitchFamily="18" charset="0"/>
                      </a:rPr>
                      <m:t>−</m:t>
                    </m:r>
                    <m:r>
                      <a:rPr lang="en-US" sz="2800" i="1">
                        <a:latin typeface="Cambria Math" panose="02040503050406030204" pitchFamily="18" charset="0"/>
                      </a:rPr>
                      <m:t>𝑥</m:t>
                    </m:r>
                    <m:r>
                      <a:rPr lang="en-US" sz="2800">
                        <a:latin typeface="Cambria Math" panose="02040503050406030204" pitchFamily="18" charset="0"/>
                      </a:rPr>
                      <m:t>+1</m:t>
                    </m:r>
                  </m:oMath>
                </a14:m>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rPr>
                      <m:t>𝐴</m:t>
                    </m:r>
                    <m:d>
                      <m:dPr>
                        <m:ctrlPr>
                          <a:rPr lang="en-US" sz="2800" i="1">
                            <a:latin typeface="Cambria Math"/>
                          </a:rPr>
                        </m:ctrlPr>
                      </m:dPr>
                      <m:e>
                        <m:sSub>
                          <m:sSubPr>
                            <m:ctrlPr>
                              <a:rPr lang="en-US" sz="2800" i="1">
                                <a:latin typeface="Cambria Math"/>
                              </a:rPr>
                            </m:ctrlPr>
                          </m:sSubPr>
                          <m:e>
                            <m:r>
                              <a:rPr lang="en-US" sz="2800" i="1">
                                <a:latin typeface="Cambria Math" panose="02040503050406030204" pitchFamily="18" charset="0"/>
                              </a:rPr>
                              <m:t>𝑥</m:t>
                            </m:r>
                          </m:e>
                          <m:sub>
                            <m:r>
                              <a:rPr lang="en-US" sz="2800">
                                <a:latin typeface="Cambria Math" panose="02040503050406030204" pitchFamily="18" charset="0"/>
                              </a:rPr>
                              <m:t>1</m:t>
                            </m:r>
                          </m:sub>
                        </m:sSub>
                        <m:r>
                          <a:rPr lang="en-US" sz="2800">
                            <a:latin typeface="Cambria Math" panose="02040503050406030204" pitchFamily="18" charset="0"/>
                          </a:rPr>
                          <m:t>,</m:t>
                        </m:r>
                        <m:sSub>
                          <m:sSubPr>
                            <m:ctrlPr>
                              <a:rPr lang="en-US" sz="2800" i="1">
                                <a:latin typeface="Cambria Math"/>
                              </a:rPr>
                            </m:ctrlPr>
                          </m:sSubPr>
                          <m:e>
                            <m:r>
                              <a:rPr lang="en-US" sz="2800" i="1">
                                <a:latin typeface="Cambria Math" panose="02040503050406030204" pitchFamily="18" charset="0"/>
                              </a:rPr>
                              <m:t>𝑦</m:t>
                            </m:r>
                          </m:e>
                          <m:sub>
                            <m:r>
                              <a:rPr lang="en-US" sz="2800">
                                <a:latin typeface="Cambria Math" panose="02040503050406030204" pitchFamily="18" charset="0"/>
                              </a:rPr>
                              <m:t>1</m:t>
                            </m:r>
                          </m:sub>
                        </m:sSub>
                      </m:e>
                    </m:d>
                  </m:oMath>
                </a14:m>
                <a:r>
                  <a:rPr lang="en-US" sz="28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800">
                        <a:latin typeface="Cambria Math" panose="02040503050406030204" pitchFamily="18" charset="0"/>
                      </a:rPr>
                      <m:t>B</m:t>
                    </m:r>
                    <m:d>
                      <m:dPr>
                        <m:ctrlPr>
                          <a:rPr lang="en-US" sz="2800" i="1">
                            <a:latin typeface="Cambria Math"/>
                          </a:rPr>
                        </m:ctrlPr>
                      </m:dPr>
                      <m:e>
                        <m:sSub>
                          <m:sSubPr>
                            <m:ctrlPr>
                              <a:rPr lang="en-US" sz="2800" i="1">
                                <a:latin typeface="Cambria Math"/>
                              </a:rPr>
                            </m:ctrlPr>
                          </m:sSubPr>
                          <m:e>
                            <m:r>
                              <a:rPr lang="en-US" sz="2800" i="1">
                                <a:latin typeface="Cambria Math" panose="02040503050406030204" pitchFamily="18" charset="0"/>
                              </a:rPr>
                              <m:t>𝑥</m:t>
                            </m:r>
                          </m:e>
                          <m:sub>
                            <m:r>
                              <a:rPr lang="en-US" sz="2800" i="1">
                                <a:latin typeface="Cambria Math" panose="02040503050406030204" pitchFamily="18" charset="0"/>
                              </a:rPr>
                              <m:t>2</m:t>
                            </m:r>
                          </m:sub>
                        </m:sSub>
                        <m:r>
                          <a:rPr lang="en-US" sz="2800">
                            <a:latin typeface="Cambria Math" panose="02040503050406030204" pitchFamily="18" charset="0"/>
                          </a:rPr>
                          <m:t>,</m:t>
                        </m:r>
                        <m:sSub>
                          <m:sSubPr>
                            <m:ctrlPr>
                              <a:rPr lang="en-US" sz="2800" i="1">
                                <a:latin typeface="Cambria Math"/>
                              </a:rPr>
                            </m:ctrlPr>
                          </m:sSubPr>
                          <m:e>
                            <m:r>
                              <a:rPr lang="en-US" sz="2800" i="1">
                                <a:latin typeface="Cambria Math" panose="02040503050406030204" pitchFamily="18" charset="0"/>
                              </a:rPr>
                              <m:t>𝑦</m:t>
                            </m:r>
                          </m:e>
                          <m:sub>
                            <m:r>
                              <a:rPr lang="en-US" sz="2800" i="1">
                                <a:latin typeface="Cambria Math" panose="02040503050406030204" pitchFamily="18" charset="0"/>
                              </a:rPr>
                              <m:t>2</m:t>
                            </m:r>
                          </m:sub>
                        </m:sSub>
                      </m:e>
                    </m:d>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p>
              <a:p>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rPr>
                      <m:t>𝐴</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14:m>
                  <m:oMath xmlns:m="http://schemas.openxmlformats.org/officeDocument/2006/math">
                    <m:r>
                      <a:rPr lang="en-US" sz="2800">
                        <a:latin typeface="Cambria Math" panose="02040503050406030204" pitchFamily="18" charset="0"/>
                      </a:rPr>
                      <m:t> </m:t>
                    </m:r>
                    <m:r>
                      <m:rPr>
                        <m:sty m:val="p"/>
                      </m:rPr>
                      <a:rPr lang="en-US" sz="2800">
                        <a:latin typeface="Cambria Math" panose="02040503050406030204" pitchFamily="18" charset="0"/>
                      </a:rPr>
                      <m:t>B</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14:m>
                  <m:oMath xmlns:m="http://schemas.openxmlformats.org/officeDocument/2006/math">
                    <m:sSup>
                      <m:sSupPr>
                        <m:ctrlPr>
                          <a:rPr lang="en-US" sz="2800" i="1">
                            <a:latin typeface="Cambria Math"/>
                          </a:rPr>
                        </m:ctrlPr>
                      </m:sSupPr>
                      <m:e>
                        <m:r>
                          <a:rPr lang="en-US" sz="2800" i="1">
                            <a:latin typeface="Cambria Math" panose="02040503050406030204" pitchFamily="18" charset="0"/>
                          </a:rPr>
                          <m:t>  </m:t>
                        </m:r>
                        <m:r>
                          <a:rPr lang="en-US" sz="2800" i="1">
                            <a:latin typeface="Cambria Math" panose="02040503050406030204" pitchFamily="18" charset="0"/>
                          </a:rPr>
                          <m:t>𝑦</m:t>
                        </m:r>
                      </m:e>
                      <m:sup>
                        <m:r>
                          <a:rPr lang="en-US" sz="2800">
                            <a:latin typeface="Cambria Math" panose="02040503050406030204" pitchFamily="18" charset="0"/>
                          </a:rPr>
                          <m:t>′</m:t>
                        </m:r>
                      </m:sup>
                    </m:sSup>
                    <m:d>
                      <m:dPr>
                        <m:ctrlPr>
                          <a:rPr lang="en-US" sz="2800" i="1">
                            <a:latin typeface="Cambria Math"/>
                          </a:rPr>
                        </m:ctrlPr>
                      </m:dPr>
                      <m:e>
                        <m:sSub>
                          <m:sSubPr>
                            <m:ctrlPr>
                              <a:rPr lang="en-US" sz="2800" i="1">
                                <a:latin typeface="Cambria Math"/>
                              </a:rPr>
                            </m:ctrlPr>
                          </m:sSubPr>
                          <m:e>
                            <m:r>
                              <a:rPr lang="en-US" sz="2800" i="1">
                                <a:latin typeface="Cambria Math" panose="02040503050406030204" pitchFamily="18" charset="0"/>
                              </a:rPr>
                              <m:t>𝑥</m:t>
                            </m:r>
                          </m:e>
                          <m:sub>
                            <m:r>
                              <a:rPr lang="en-US" sz="2800">
                                <a:latin typeface="Cambria Math" panose="02040503050406030204" pitchFamily="18" charset="0"/>
                              </a:rPr>
                              <m:t>1</m:t>
                            </m:r>
                          </m:sub>
                        </m:sSub>
                      </m:e>
                    </m:d>
                    <m:sSup>
                      <m:sSupPr>
                        <m:ctrlPr>
                          <a:rPr lang="en-US" sz="2800" i="1">
                            <a:latin typeface="Cambria Math"/>
                          </a:rPr>
                        </m:ctrlPr>
                      </m:sSupPr>
                      <m:e>
                        <m:r>
                          <a:rPr lang="en-US" sz="2800" i="1">
                            <a:latin typeface="Cambria Math" panose="02040503050406030204" pitchFamily="18" charset="0"/>
                          </a:rPr>
                          <m:t>𝑦</m:t>
                        </m:r>
                      </m:e>
                      <m:sup>
                        <m:r>
                          <a:rPr lang="en-US" sz="2800">
                            <a:latin typeface="Cambria Math" panose="02040503050406030204" pitchFamily="18" charset="0"/>
                          </a:rPr>
                          <m:t>′</m:t>
                        </m:r>
                      </m:sup>
                    </m:sSup>
                    <m:d>
                      <m:dPr>
                        <m:ctrlPr>
                          <a:rPr lang="en-US" sz="2800" i="1">
                            <a:latin typeface="Cambria Math"/>
                          </a:rPr>
                        </m:ctrlPr>
                      </m:dPr>
                      <m:e>
                        <m:sSub>
                          <m:sSubPr>
                            <m:ctrlPr>
                              <a:rPr lang="en-US" sz="2800" i="1">
                                <a:latin typeface="Cambria Math"/>
                              </a:rPr>
                            </m:ctrlPr>
                          </m:sSubPr>
                          <m:e>
                            <m:r>
                              <a:rPr lang="en-US" sz="2800" i="1">
                                <a:latin typeface="Cambria Math" panose="02040503050406030204" pitchFamily="18" charset="0"/>
                              </a:rPr>
                              <m:t>𝑥</m:t>
                            </m:r>
                          </m:e>
                          <m:sub>
                            <m:r>
                              <a:rPr lang="en-US" sz="2800">
                                <a:latin typeface="Cambria Math" panose="02040503050406030204" pitchFamily="18" charset="0"/>
                              </a:rPr>
                              <m:t>2</m:t>
                            </m:r>
                          </m:sub>
                        </m:sSub>
                      </m:e>
                    </m:d>
                    <m:r>
                      <a:rPr lang="en-US" sz="2800">
                        <a:latin typeface="Cambria Math" panose="02040503050406030204" pitchFamily="18" charset="0"/>
                      </a:rPr>
                      <m:t>=−1</m:t>
                    </m:r>
                  </m:oMath>
                </a14:m>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Do </a:t>
                </a:r>
                <a14:m>
                  <m:oMath xmlns:m="http://schemas.openxmlformats.org/officeDocument/2006/math">
                    <m:sSup>
                      <m:sSupPr>
                        <m:ctrlPr>
                          <a:rPr lang="en-US" sz="2800" i="1">
                            <a:latin typeface="Cambria Math"/>
                          </a:rPr>
                        </m:ctrlPr>
                      </m:sSupPr>
                      <m:e>
                        <m:r>
                          <a:rPr lang="en-US" sz="2800" i="1">
                            <a:latin typeface="Cambria Math" panose="02040503050406030204" pitchFamily="18" charset="0"/>
                          </a:rPr>
                          <m:t>  </m:t>
                        </m:r>
                        <m:r>
                          <a:rPr lang="en-US" sz="2800" i="1">
                            <a:latin typeface="Cambria Math" panose="02040503050406030204" pitchFamily="18" charset="0"/>
                          </a:rPr>
                          <m:t>𝑦</m:t>
                        </m:r>
                      </m:e>
                      <m:sup>
                        <m:r>
                          <a:rPr lang="en-US" sz="2800">
                            <a:latin typeface="Cambria Math" panose="02040503050406030204" pitchFamily="18" charset="0"/>
                          </a:rPr>
                          <m:t>′</m:t>
                        </m:r>
                      </m:sup>
                    </m:sSup>
                    <m:d>
                      <m:dPr>
                        <m:ctrlPr>
                          <a:rPr lang="en-US" sz="2800" i="1">
                            <a:latin typeface="Cambria Math"/>
                          </a:rPr>
                        </m:ctrlPr>
                      </m:dPr>
                      <m:e>
                        <m:sSub>
                          <m:sSubPr>
                            <m:ctrlPr>
                              <a:rPr lang="en-US" sz="2800" i="1">
                                <a:latin typeface="Cambria Math"/>
                              </a:rPr>
                            </m:ctrlPr>
                          </m:sSubPr>
                          <m:e>
                            <m:r>
                              <a:rPr lang="en-US" sz="2800" i="1">
                                <a:latin typeface="Cambria Math" panose="02040503050406030204" pitchFamily="18" charset="0"/>
                              </a:rPr>
                              <m:t>𝑥</m:t>
                            </m:r>
                          </m:e>
                          <m:sub>
                            <m:r>
                              <a:rPr lang="en-US" sz="2800">
                                <a:latin typeface="Cambria Math" panose="02040503050406030204" pitchFamily="18" charset="0"/>
                              </a:rPr>
                              <m:t>1</m:t>
                            </m:r>
                          </m:sub>
                        </m:sSub>
                      </m:e>
                    </m:d>
                    <m:sSup>
                      <m:sSupPr>
                        <m:ctrlPr>
                          <a:rPr lang="en-US" sz="2800" i="1">
                            <a:latin typeface="Cambria Math"/>
                          </a:rPr>
                        </m:ctrlPr>
                      </m:sSupPr>
                      <m:e>
                        <m:r>
                          <a:rPr lang="en-US" sz="2800" i="1">
                            <a:latin typeface="Cambria Math" panose="02040503050406030204" pitchFamily="18" charset="0"/>
                          </a:rPr>
                          <m:t>𝑦</m:t>
                        </m:r>
                      </m:e>
                      <m:sup>
                        <m:r>
                          <a:rPr lang="en-US" sz="2800">
                            <a:latin typeface="Cambria Math" panose="02040503050406030204" pitchFamily="18" charset="0"/>
                          </a:rPr>
                          <m:t>′</m:t>
                        </m:r>
                      </m:sup>
                    </m:sSup>
                    <m:d>
                      <m:dPr>
                        <m:ctrlPr>
                          <a:rPr lang="en-US" sz="2800" i="1">
                            <a:latin typeface="Cambria Math"/>
                          </a:rPr>
                        </m:ctrlPr>
                      </m:dPr>
                      <m:e>
                        <m:sSub>
                          <m:sSubPr>
                            <m:ctrlPr>
                              <a:rPr lang="en-US" sz="2800" i="1">
                                <a:latin typeface="Cambria Math"/>
                              </a:rPr>
                            </m:ctrlPr>
                          </m:sSubPr>
                          <m:e>
                            <m:r>
                              <a:rPr lang="en-US" sz="2800" i="1">
                                <a:latin typeface="Cambria Math" panose="02040503050406030204" pitchFamily="18" charset="0"/>
                              </a:rPr>
                              <m:t>𝑥</m:t>
                            </m:r>
                          </m:e>
                          <m:sub>
                            <m:r>
                              <a:rPr lang="en-US" sz="2800">
                                <a:latin typeface="Cambria Math" panose="02040503050406030204" pitchFamily="18" charset="0"/>
                              </a:rPr>
                              <m:t>2</m:t>
                            </m:r>
                          </m:sub>
                        </m:sSub>
                      </m:e>
                    </m:d>
                    <m:r>
                      <a:rPr lang="en-US" sz="2800">
                        <a:latin typeface="Cambria Math" panose="02040503050406030204" pitchFamily="18" charset="0"/>
                      </a:rPr>
                      <m:t>=</m:t>
                    </m:r>
                    <m:sSubSup>
                      <m:sSubSupPr>
                        <m:ctrlPr>
                          <a:rPr lang="en-US" sz="2800" i="1">
                            <a:latin typeface="Cambria Math"/>
                          </a:rPr>
                        </m:ctrlPr>
                      </m:sSubSupPr>
                      <m:e>
                        <m:r>
                          <a:rPr lang="en-US" sz="2800" i="1">
                            <a:latin typeface="Cambria Math" panose="02040503050406030204" pitchFamily="18" charset="0"/>
                          </a:rPr>
                          <m:t>(</m:t>
                        </m:r>
                        <m:r>
                          <a:rPr lang="en-US" sz="2800" i="1">
                            <a:latin typeface="Cambria Math" panose="02040503050406030204" pitchFamily="18" charset="0"/>
                          </a:rPr>
                          <m:t>𝑥</m:t>
                        </m:r>
                      </m:e>
                      <m:sub>
                        <m:r>
                          <a:rPr lang="en-US" sz="2800">
                            <a:latin typeface="Cambria Math" panose="02040503050406030204" pitchFamily="18" charset="0"/>
                          </a:rPr>
                          <m:t>1</m:t>
                        </m:r>
                      </m:sub>
                      <m:sup>
                        <m:r>
                          <a:rPr lang="en-US" sz="2800">
                            <a:latin typeface="Cambria Math" panose="02040503050406030204" pitchFamily="18" charset="0"/>
                          </a:rPr>
                          <m:t>2</m:t>
                        </m:r>
                      </m:sup>
                    </m:sSubSup>
                    <m:r>
                      <a:rPr lang="en-US" sz="2800">
                        <a:latin typeface="Cambria Math" panose="02040503050406030204" pitchFamily="18" charset="0"/>
                      </a:rPr>
                      <m:t>−</m:t>
                    </m:r>
                    <m:sSub>
                      <m:sSubPr>
                        <m:ctrlPr>
                          <a:rPr lang="en-US" sz="2800" i="1">
                            <a:latin typeface="Cambria Math"/>
                          </a:rPr>
                        </m:ctrlPr>
                      </m:sSubPr>
                      <m:e>
                        <m:r>
                          <a:rPr lang="en-US" sz="2800" i="1">
                            <a:latin typeface="Cambria Math" panose="02040503050406030204" pitchFamily="18" charset="0"/>
                          </a:rPr>
                          <m:t>𝑥</m:t>
                        </m:r>
                      </m:e>
                      <m:sub>
                        <m:r>
                          <a:rPr lang="en-US" sz="2800">
                            <a:latin typeface="Cambria Math" panose="02040503050406030204" pitchFamily="18" charset="0"/>
                          </a:rPr>
                          <m:t>1</m:t>
                        </m:r>
                      </m:sub>
                    </m:sSub>
                    <m:r>
                      <a:rPr lang="en-US" sz="2800" i="1">
                        <a:latin typeface="Cambria Math" panose="02040503050406030204" pitchFamily="18" charset="0"/>
                      </a:rPr>
                      <m:t>+1)</m:t>
                    </m:r>
                    <m:sSubSup>
                      <m:sSubSupPr>
                        <m:ctrlPr>
                          <a:rPr lang="en-US" sz="2800" i="1">
                            <a:latin typeface="Cambria Math"/>
                          </a:rPr>
                        </m:ctrlPr>
                      </m:sSubSupPr>
                      <m:e>
                        <m:r>
                          <a:rPr lang="en-US" sz="2800" i="1">
                            <a:latin typeface="Cambria Math" panose="02040503050406030204" pitchFamily="18" charset="0"/>
                          </a:rPr>
                          <m:t>(</m:t>
                        </m:r>
                        <m:r>
                          <a:rPr lang="en-US" sz="2800" i="1">
                            <a:latin typeface="Cambria Math" panose="02040503050406030204" pitchFamily="18" charset="0"/>
                          </a:rPr>
                          <m:t>𝑥</m:t>
                        </m:r>
                      </m:e>
                      <m:sub>
                        <m:r>
                          <a:rPr lang="en-US" sz="2800" i="1">
                            <a:latin typeface="Cambria Math" panose="02040503050406030204" pitchFamily="18" charset="0"/>
                          </a:rPr>
                          <m:t>2</m:t>
                        </m:r>
                      </m:sub>
                      <m:sup>
                        <m:r>
                          <a:rPr lang="en-US" sz="2800">
                            <a:latin typeface="Cambria Math" panose="02040503050406030204" pitchFamily="18" charset="0"/>
                          </a:rPr>
                          <m:t>2</m:t>
                        </m:r>
                      </m:sup>
                    </m:sSubSup>
                    <m:r>
                      <a:rPr lang="en-US" sz="2800">
                        <a:latin typeface="Cambria Math" panose="02040503050406030204" pitchFamily="18" charset="0"/>
                      </a:rPr>
                      <m:t>−</m:t>
                    </m:r>
                    <m:sSub>
                      <m:sSubPr>
                        <m:ctrlPr>
                          <a:rPr lang="en-US" sz="2800" i="1">
                            <a:latin typeface="Cambria Math"/>
                          </a:rPr>
                        </m:ctrlPr>
                      </m:sSubPr>
                      <m:e>
                        <m:r>
                          <a:rPr lang="en-US" sz="2800" i="1">
                            <a:latin typeface="Cambria Math" panose="02040503050406030204" pitchFamily="18" charset="0"/>
                          </a:rPr>
                          <m:t>𝑥</m:t>
                        </m:r>
                      </m:e>
                      <m:sub>
                        <m:r>
                          <a:rPr lang="en-US" sz="2800" i="1">
                            <a:latin typeface="Cambria Math" panose="02040503050406030204" pitchFamily="18" charset="0"/>
                          </a:rPr>
                          <m:t>2</m:t>
                        </m:r>
                      </m:sub>
                    </m:sSub>
                    <m:r>
                      <a:rPr lang="en-US" sz="2800" i="1">
                        <a:latin typeface="Cambria Math" panose="02040503050406030204" pitchFamily="18" charset="0"/>
                      </a:rPr>
                      <m:t>+1)</m:t>
                    </m:r>
                  </m:oMath>
                </a14:m>
                <a:r>
                  <a:rPr lang="en-US" sz="2800" dirty="0">
                    <a:latin typeface="Times New Roman" panose="02020603050405020304" pitchFamily="18" charset="0"/>
                    <a:cs typeface="Times New Roman" panose="02020603050405020304" pitchFamily="18" charset="0"/>
                    <a:sym typeface="Symbol" panose="05050102010706020507" pitchFamily="18" charset="2"/>
                  </a:rPr>
                  <a:t>0 </a:t>
                </a:r>
                <a:r>
                  <a:rPr lang="en-US" sz="2800" dirty="0" err="1">
                    <a:latin typeface="Times New Roman" panose="02020603050405020304" pitchFamily="18" charset="0"/>
                    <a:cs typeface="Times New Roman" panose="02020603050405020304" pitchFamily="18" charset="0"/>
                    <a:sym typeface="Symbol" panose="05050102010706020507" pitchFamily="18" charset="2"/>
                  </a:rPr>
                  <a:t>nên</a:t>
                </a:r>
                <a:r>
                  <a:rPr lang="en-US" sz="2800" dirty="0">
                    <a:latin typeface="Times New Roman" panose="02020603050405020304" pitchFamily="18" charset="0"/>
                    <a:cs typeface="Times New Roman" panose="02020603050405020304" pitchFamily="18" charset="0"/>
                    <a:sym typeface="Symbol" panose="05050102010706020507" pitchFamily="18" charset="2"/>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rPr>
                      <m:t>𝐴</m:t>
                    </m:r>
                    <m:r>
                      <a:rPr lang="en-US" sz="2800" i="1">
                        <a:latin typeface="Cambria Math" panose="02040503050406030204" pitchFamily="18" charset="0"/>
                      </a:rPr>
                      <m:t>,</m:t>
                    </m:r>
                    <m:r>
                      <m:rPr>
                        <m:sty m:val="p"/>
                      </m:rPr>
                      <a:rPr lang="en-US" sz="2800">
                        <a:latin typeface="Cambria Math" panose="02040503050406030204" pitchFamily="18" charset="0"/>
                      </a:rPr>
                      <m:t>B</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rPr>
                      <m:t>𝑦</m:t>
                    </m:r>
                    <m:r>
                      <a:rPr lang="en-US" sz="2800">
                        <a:latin typeface="Cambria Math" panose="02040503050406030204" pitchFamily="18" charset="0"/>
                      </a:rPr>
                      <m:t>=</m:t>
                    </m:r>
                    <m:f>
                      <m:fPr>
                        <m:ctrlPr>
                          <a:rPr lang="en-US" sz="2800" i="1">
                            <a:latin typeface="Cambria Math"/>
                          </a:rPr>
                        </m:ctrlPr>
                      </m:fPr>
                      <m:num>
                        <m:sSup>
                          <m:sSupPr>
                            <m:ctrlPr>
                              <a:rPr lang="en-US" sz="2800" i="1">
                                <a:latin typeface="Cambria Math"/>
                              </a:rPr>
                            </m:ctrlPr>
                          </m:sSupPr>
                          <m:e>
                            <m:r>
                              <m:rPr>
                                <m:sty m:val="p"/>
                              </m:rPr>
                              <a:rPr lang="en-US" sz="2800">
                                <a:latin typeface="Cambria Math" panose="02040503050406030204" pitchFamily="18" charset="0"/>
                              </a:rPr>
                              <m:t>x</m:t>
                            </m:r>
                          </m:e>
                          <m:sup>
                            <m:r>
                              <a:rPr lang="en-US" sz="2800">
                                <a:latin typeface="Cambria Math" panose="02040503050406030204" pitchFamily="18" charset="0"/>
                              </a:rPr>
                              <m:t>3</m:t>
                            </m:r>
                          </m:sup>
                        </m:sSup>
                      </m:num>
                      <m:den>
                        <m:r>
                          <a:rPr lang="en-US" sz="2800">
                            <a:latin typeface="Cambria Math" panose="02040503050406030204" pitchFamily="18" charset="0"/>
                          </a:rPr>
                          <m:t>3</m:t>
                        </m:r>
                      </m:den>
                    </m:f>
                    <m:r>
                      <a:rPr lang="en-US" sz="2800">
                        <a:latin typeface="Cambria Math" panose="02040503050406030204" pitchFamily="18" charset="0"/>
                      </a:rPr>
                      <m:t>−</m:t>
                    </m:r>
                    <m:f>
                      <m:fPr>
                        <m:ctrlPr>
                          <a:rPr lang="en-US" sz="2800" i="1">
                            <a:latin typeface="Cambria Math"/>
                          </a:rPr>
                        </m:ctrlPr>
                      </m:fPr>
                      <m:num>
                        <m:sSup>
                          <m:sSupPr>
                            <m:ctrlPr>
                              <a:rPr lang="en-US" sz="2800" i="1">
                                <a:latin typeface="Cambria Math"/>
                              </a:rPr>
                            </m:ctrlPr>
                          </m:sSupPr>
                          <m:e>
                            <m:r>
                              <a:rPr lang="en-US" sz="2800" i="1">
                                <a:latin typeface="Cambria Math" panose="02040503050406030204" pitchFamily="18" charset="0"/>
                              </a:rPr>
                              <m:t>𝑥</m:t>
                            </m:r>
                          </m:e>
                          <m:sup>
                            <m:r>
                              <a:rPr lang="en-US" sz="2800">
                                <a:latin typeface="Cambria Math" panose="02040503050406030204" pitchFamily="18" charset="0"/>
                              </a:rPr>
                              <m:t>2</m:t>
                            </m:r>
                          </m:sup>
                        </m:sSup>
                      </m:num>
                      <m:den>
                        <m:r>
                          <a:rPr lang="en-US" sz="2800">
                            <a:latin typeface="Cambria Math" panose="02040503050406030204" pitchFamily="18" charset="0"/>
                          </a:rPr>
                          <m:t>2</m:t>
                        </m:r>
                      </m:den>
                    </m:f>
                    <m:r>
                      <a:rPr lang="en-US" sz="2800" i="1">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+1</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b="1" dirty="0" err="1">
                    <a:highlight>
                      <a:srgbClr val="00FF00"/>
                    </a:highlight>
                    <a:latin typeface="Times New Roman" panose="02020603050405020304" pitchFamily="18" charset="0"/>
                    <a:cs typeface="Times New Roman" panose="02020603050405020304" pitchFamily="18" charset="0"/>
                  </a:rPr>
                  <a:t>Chọn</a:t>
                </a:r>
                <a:r>
                  <a:rPr lang="en-US" sz="2800" b="1" dirty="0">
                    <a:highlight>
                      <a:srgbClr val="00FF00"/>
                    </a:highlight>
                    <a:latin typeface="Times New Roman" panose="02020603050405020304" pitchFamily="18" charset="0"/>
                    <a:cs typeface="Times New Roman" panose="02020603050405020304" pitchFamily="18" charset="0"/>
                  </a:rPr>
                  <a:t> </a:t>
                </a:r>
                <a:r>
                  <a:rPr lang="en-US" sz="2800" b="1" dirty="0" smtClean="0">
                    <a:highlight>
                      <a:srgbClr val="00FF00"/>
                    </a:highlight>
                    <a:latin typeface="Times New Roman" panose="02020603050405020304" pitchFamily="18" charset="0"/>
                    <a:cs typeface="Times New Roman" panose="02020603050405020304" pitchFamily="18" charset="0"/>
                  </a:rPr>
                  <a:t>B</a:t>
                </a:r>
                <a:endParaRPr lang="en-US" sz="2800" b="1" dirty="0">
                  <a:highlight>
                    <a:srgbClr val="00FF00"/>
                  </a:highlight>
                  <a:latin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30851" y="3412832"/>
                <a:ext cx="11499171" cy="3308973"/>
              </a:xfrm>
              <a:prstGeom prst="rect">
                <a:avLst/>
              </a:prstGeom>
              <a:blipFill rotWithShape="1">
                <a:blip r:embed="rId6"/>
                <a:stretch>
                  <a:fillRect l="-1484" t="-2578" b="-4788"/>
                </a:stretch>
              </a:blipFill>
            </p:spPr>
            <p:txBody>
              <a:bodyPr/>
              <a:lstStyle/>
              <a:p>
                <a:r>
                  <a:rPr lang="en-US">
                    <a:noFill/>
                  </a:rPr>
                  <a:t> </a:t>
                </a:r>
              </a:p>
            </p:txBody>
          </p:sp>
        </mc:Fallback>
      </mc:AlternateContent>
      <p:sp>
        <p:nvSpPr>
          <p:cNvPr id="66" name="Oval 65"/>
          <p:cNvSpPr/>
          <p:nvPr/>
        </p:nvSpPr>
        <p:spPr>
          <a:xfrm>
            <a:off x="3163102" y="2435718"/>
            <a:ext cx="546116" cy="538129"/>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en-US" sz="3200" b="1" dirty="0">
                <a:latin typeface="Tahoma" pitchFamily="34" charset="0"/>
                <a:ea typeface="Tahoma" pitchFamily="34" charset="0"/>
                <a:cs typeface="Tahoma" pitchFamily="34" charset="0"/>
              </a:rPr>
              <a:t>B</a:t>
            </a:r>
            <a:endParaRPr lang="en-US" sz="3200" dirty="0"/>
          </a:p>
        </p:txBody>
      </p:sp>
    </p:spTree>
    <p:extLst>
      <p:ext uri="{BB962C8B-B14F-4D97-AF65-F5344CB8AC3E}">
        <p14:creationId xmlns:p14="http://schemas.microsoft.com/office/powerpoint/2010/main" val="174379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wipe(left)">
                                      <p:cBhvr>
                                        <p:cTn id="17" dur="500"/>
                                        <p:tgtEl>
                                          <p:spTgt spid="8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wipe(left)">
                                      <p:cBhvr>
                                        <p:cTn id="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1" grpId="0"/>
      <p:bldP spid="13" grpId="0"/>
      <p:bldP spid="6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38736" y="3578279"/>
            <a:ext cx="11834900" cy="3048000"/>
            <a:chOff x="184495" y="3636275"/>
            <a:chExt cx="11834900" cy="1989387"/>
          </a:xfrm>
        </p:grpSpPr>
        <p:sp>
          <p:nvSpPr>
            <p:cNvPr id="5" name="Rounded Rectangle 4"/>
            <p:cNvSpPr/>
            <p:nvPr/>
          </p:nvSpPr>
          <p:spPr>
            <a:xfrm>
              <a:off x="184495" y="3865218"/>
              <a:ext cx="11834900" cy="176044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5"/>
              <a:ext cx="2342698" cy="501927"/>
              <a:chOff x="1275608" y="6239450"/>
              <a:chExt cx="4592537" cy="911977"/>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656985"/>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61804" y="390382"/>
            <a:ext cx="11939058" cy="1458871"/>
            <a:chOff x="534987" y="1685394"/>
            <a:chExt cx="23404876" cy="2748525"/>
          </a:xfrm>
        </p:grpSpPr>
        <p:grpSp>
          <p:nvGrpSpPr>
            <p:cNvPr id="21" name="Group 20"/>
            <p:cNvGrpSpPr/>
            <p:nvPr/>
          </p:nvGrpSpPr>
          <p:grpSpPr>
            <a:xfrm>
              <a:off x="534987" y="1869705"/>
              <a:ext cx="23340848" cy="2356356"/>
              <a:chOff x="534987" y="1647866"/>
              <a:chExt cx="23340848" cy="2356356"/>
            </a:xfrm>
          </p:grpSpPr>
          <p:sp>
            <p:nvSpPr>
              <p:cNvPr id="25" name="Rounded Rectangle 24"/>
              <p:cNvSpPr/>
              <p:nvPr/>
            </p:nvSpPr>
            <p:spPr bwMode="auto">
              <a:xfrm>
                <a:off x="755649" y="1720891"/>
                <a:ext cx="23120186"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328130" y="1653394"/>
                  <a:ext cx="2690581" cy="104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en-US" sz="3000" dirty="0" smtClean="0">
                      <a:solidFill>
                        <a:schemeClr val="bg1"/>
                      </a:solidFill>
                      <a:latin typeface="Tahoma" pitchFamily="34" charset="0"/>
                      <a:cs typeface="Tahoma" pitchFamily="34" charset="0"/>
                    </a:rPr>
                    <a:t>10</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866245" y="1685394"/>
                  <a:ext cx="23073618" cy="27485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nSpc>
                      <a:spcPct val="115000"/>
                    </a:lnSpc>
                    <a:spcBef>
                      <a:spcPts val="120"/>
                    </a:spcBef>
                    <a:spcAft>
                      <a:spcPts val="120"/>
                    </a:spcAft>
                  </a:pP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Gọi</a:t>
                  </a:r>
                  <a:r>
                    <a:rPr lang="en-US" sz="3600" dirty="0" smtClean="0">
                      <a:latin typeface="Times New Roman" panose="02020603050405020304" pitchFamily="18" charset="0"/>
                      <a:cs typeface="Times New Roman" panose="02020603050405020304" pitchFamily="18" charset="0"/>
                    </a:rPr>
                    <a:t> </a:t>
                  </a:r>
                  <a14:m>
                    <m:oMath xmlns:m="http://schemas.openxmlformats.org/officeDocument/2006/math">
                      <m:d>
                        <m:dPr>
                          <m:ctrlPr>
                            <a:rPr lang="en-US" sz="3600" i="1">
                              <a:latin typeface="Cambria Math"/>
                            </a:rPr>
                          </m:ctrlPr>
                        </m:dPr>
                        <m:e>
                          <m:r>
                            <a:rPr lang="en-US" sz="3600" i="1">
                              <a:latin typeface="Cambria Math" panose="02040503050406030204" pitchFamily="18" charset="0"/>
                            </a:rPr>
                            <m:t>𝐶</m:t>
                          </m:r>
                        </m:e>
                      </m:d>
                    </m:oMath>
                  </a14:m>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đồ</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14:m>
                    <m:oMath xmlns:m="http://schemas.openxmlformats.org/officeDocument/2006/math">
                      <m:r>
                        <a:rPr lang="en-US" sz="3600" i="1">
                          <a:latin typeface="Cambria Math" panose="02040503050406030204" pitchFamily="18" charset="0"/>
                        </a:rPr>
                        <m:t>𝑦</m:t>
                      </m:r>
                      <m:r>
                        <a:rPr lang="en-US" sz="3600">
                          <a:latin typeface="Cambria Math" panose="02040503050406030204" pitchFamily="18" charset="0"/>
                        </a:rPr>
                        <m:t>=</m:t>
                      </m:r>
                      <m:sSup>
                        <m:sSupPr>
                          <m:ctrlPr>
                            <a:rPr lang="en-US" sz="3600" i="1">
                              <a:latin typeface="Cambria Math"/>
                            </a:rPr>
                          </m:ctrlPr>
                        </m:sSupPr>
                        <m:e>
                          <m:r>
                            <m:rPr>
                              <m:sty m:val="p"/>
                            </m:rPr>
                            <a:rPr lang="en-US" sz="3600">
                              <a:latin typeface="Cambria Math" panose="02040503050406030204" pitchFamily="18" charset="0"/>
                            </a:rPr>
                            <m:t>x</m:t>
                          </m:r>
                        </m:e>
                        <m:sup>
                          <m:r>
                            <a:rPr lang="en-US" sz="3600">
                              <a:latin typeface="Cambria Math" panose="02040503050406030204" pitchFamily="18" charset="0"/>
                            </a:rPr>
                            <m:t>3</m:t>
                          </m:r>
                        </m:sup>
                      </m:sSup>
                      <m:r>
                        <a:rPr lang="en-US" sz="3600">
                          <a:latin typeface="Cambria Math" panose="02040503050406030204" pitchFamily="18" charset="0"/>
                        </a:rPr>
                        <m:t>+3</m:t>
                      </m:r>
                      <m:sSup>
                        <m:sSupPr>
                          <m:ctrlPr>
                            <a:rPr lang="en-US" sz="3600" i="1">
                              <a:latin typeface="Cambria Math"/>
                            </a:rPr>
                          </m:ctrlPr>
                        </m:sSupPr>
                        <m:e>
                          <m:r>
                            <a:rPr lang="en-US" sz="3600" i="1">
                              <a:latin typeface="Cambria Math" panose="02040503050406030204" pitchFamily="18" charset="0"/>
                            </a:rPr>
                            <m:t>𝑥</m:t>
                          </m:r>
                        </m:e>
                        <m:sup>
                          <m:r>
                            <a:rPr lang="en-US" sz="3600">
                              <a:latin typeface="Cambria Math" panose="02040503050406030204" pitchFamily="18" charset="0"/>
                            </a:rPr>
                            <m:t>2</m:t>
                          </m:r>
                        </m:sup>
                      </m:sSup>
                      <m:r>
                        <a:rPr lang="en-US" sz="3600">
                          <a:latin typeface="Cambria Math" panose="02040503050406030204" pitchFamily="18" charset="0"/>
                        </a:rPr>
                        <m:t>−2</m:t>
                      </m:r>
                    </m:oMath>
                  </a14:m>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tuyến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3600" i="1">
                              <a:latin typeface="Cambria Math"/>
                            </a:rPr>
                          </m:ctrlPr>
                        </m:dPr>
                        <m:e>
                          <m:r>
                            <a:rPr lang="en-US" sz="3600" i="1">
                              <a:latin typeface="Cambria Math" panose="02040503050406030204" pitchFamily="18" charset="0"/>
                            </a:rPr>
                            <m:t>𝐶</m:t>
                          </m:r>
                        </m:e>
                      </m:d>
                    </m:oMath>
                  </a14:m>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qua </a:t>
                  </a:r>
                  <a:r>
                    <a:rPr lang="en-US" sz="3600" dirty="0" err="1">
                      <a:latin typeface="Times New Roman" panose="02020603050405020304" pitchFamily="18" charset="0"/>
                      <a:cs typeface="Times New Roman" panose="02020603050405020304" pitchFamily="18" charset="0"/>
                    </a:rPr>
                    <a:t>điểm</a:t>
                  </a:r>
                  <a:r>
                    <a:rPr lang="en-US" sz="3600" dirty="0">
                      <a:latin typeface="Times New Roman" panose="02020603050405020304" pitchFamily="18" charset="0"/>
                      <a:cs typeface="Times New Roman" panose="02020603050405020304" pitchFamily="18" charset="0"/>
                    </a:rPr>
                    <a:t> </a:t>
                  </a:r>
                  <a14:m>
                    <m:oMath xmlns:m="http://schemas.openxmlformats.org/officeDocument/2006/math">
                      <m:r>
                        <a:rPr lang="en-US" sz="3600" i="1">
                          <a:latin typeface="Cambria Math" panose="02040503050406030204" pitchFamily="18" charset="0"/>
                        </a:rPr>
                        <m:t>𝐴</m:t>
                      </m:r>
                      <m:d>
                        <m:dPr>
                          <m:ctrlPr>
                            <a:rPr lang="en-US" sz="3600" i="1">
                              <a:latin typeface="Cambria Math"/>
                            </a:rPr>
                          </m:ctrlPr>
                        </m:dPr>
                        <m:e>
                          <m:r>
                            <a:rPr lang="en-US" sz="3600">
                              <a:latin typeface="Cambria Math" panose="02040503050406030204" pitchFamily="18" charset="0"/>
                            </a:rPr>
                            <m:t>−2,7</m:t>
                          </m:r>
                        </m:e>
                      </m:d>
                    </m:oMath>
                  </a14:m>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866245" y="1685394"/>
                  <a:ext cx="23073618" cy="2748525"/>
                </a:xfrm>
                <a:prstGeom prst="rect">
                  <a:avLst/>
                </a:prstGeom>
                <a:blipFill rotWithShape="1">
                  <a:blip r:embed="rId2"/>
                  <a:stretch>
                    <a:fillRect l="-777" t="-837" b="-836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534687" y="-209892"/>
                <a:ext cx="9735652" cy="750961"/>
              </a:xfrm>
              <a:prstGeom prst="rect">
                <a:avLst/>
              </a:prstGeom>
              <a:noFill/>
            </p:spPr>
            <p:txBody>
              <a:bodyPr wrap="square" lIns="91426" tIns="45713" rIns="91426" bIns="45713" rtlCol="0">
                <a:spAutoFit/>
              </a:bodyPr>
              <a:lstStyle/>
              <a:p>
                <a:pPr>
                  <a:lnSpc>
                    <a:spcPct val="115000"/>
                  </a:lnSpc>
                  <a:spcAft>
                    <a:spcPts val="500"/>
                  </a:spcAft>
                </a:pPr>
                <a14:m>
                  <m:oMathPara xmlns:m="http://schemas.openxmlformats.org/officeDocument/2006/math">
                    <m:oMathParaPr>
                      <m:jc m:val="centerGroup"/>
                    </m:oMathParaPr>
                    <m:oMath xmlns:m="http://schemas.openxmlformats.org/officeDocument/2006/math">
                      <m:r>
                        <m:rPr>
                          <m:nor/>
                        </m:rPr>
                        <a:rPr lang="en-US" altLang="ja-JP" sz="3200" b="1" dirty="0">
                          <a:solidFill>
                            <a:srgbClr val="0000FF"/>
                          </a:solidFill>
                          <a:latin typeface="Times New Roman" panose="02020603050405020304" pitchFamily="18" charset="0"/>
                          <a:cs typeface="Times New Roman" panose="02020603050405020304" pitchFamily="18" charset="0"/>
                        </a:rPr>
                        <m:t>5. </m:t>
                      </m:r>
                      <m:r>
                        <m:rPr>
                          <m:nor/>
                        </m:rPr>
                        <a:rPr lang="en-US" sz="3200" b="1" dirty="0">
                          <a:latin typeface="Times New Roman" panose="02020603050405020304" pitchFamily="18" charset="0"/>
                          <a:cs typeface="Times New Roman" panose="02020603050405020304" pitchFamily="18" charset="0"/>
                        </a:rPr>
                        <m:t>D</m:t>
                      </m:r>
                      <m:r>
                        <m:rPr>
                          <m:nor/>
                        </m:rPr>
                        <a:rPr lang="en-US" sz="3200" b="1" dirty="0">
                          <a:latin typeface="Times New Roman" panose="02020603050405020304" pitchFamily="18" charset="0"/>
                          <a:cs typeface="Times New Roman" panose="02020603050405020304" pitchFamily="18" charset="0"/>
                        </a:rPr>
                        <m:t>ạ</m:t>
                      </m:r>
                      <m:r>
                        <m:rPr>
                          <m:nor/>
                        </m:rPr>
                        <a:rPr lang="en-US" sz="3200" b="1" dirty="0">
                          <a:latin typeface="Times New Roman" panose="02020603050405020304" pitchFamily="18" charset="0"/>
                          <a:cs typeface="Times New Roman" panose="02020603050405020304" pitchFamily="18" charset="0"/>
                        </a:rPr>
                        <m:t>ng</m:t>
                      </m:r>
                      <m:r>
                        <m:rPr>
                          <m:nor/>
                        </m:rPr>
                        <a:rPr lang="en-US" sz="3200" b="1" dirty="0">
                          <a:latin typeface="Times New Roman" panose="02020603050405020304" pitchFamily="18" charset="0"/>
                          <a:cs typeface="Times New Roman" panose="02020603050405020304" pitchFamily="18" charset="0"/>
                        </a:rPr>
                        <m:t> 05: </m:t>
                      </m:r>
                      <m:r>
                        <m:rPr>
                          <m:nor/>
                        </m:rPr>
                        <a:rPr lang="en-US" sz="3200" b="1" dirty="0">
                          <a:latin typeface="Times New Roman" panose="02020603050405020304" pitchFamily="18" charset="0"/>
                          <a:cs typeface="Times New Roman" panose="02020603050405020304" pitchFamily="18" charset="0"/>
                        </a:rPr>
                        <m:t>Ti</m:t>
                      </m:r>
                      <m:r>
                        <m:rPr>
                          <m:nor/>
                        </m:rPr>
                        <a:rPr lang="en-US" sz="3200" b="1" dirty="0">
                          <a:latin typeface="Times New Roman" panose="02020603050405020304" pitchFamily="18" charset="0"/>
                          <a:cs typeface="Times New Roman" panose="02020603050405020304" pitchFamily="18" charset="0"/>
                        </a:rPr>
                        <m:t>ế</m:t>
                      </m:r>
                      <m:r>
                        <m:rPr>
                          <m:nor/>
                        </m:rPr>
                        <a:rPr lang="en-US" sz="3200" b="1" dirty="0">
                          <a:latin typeface="Times New Roman" panose="02020603050405020304" pitchFamily="18" charset="0"/>
                          <a:cs typeface="Times New Roman" panose="02020603050405020304" pitchFamily="18" charset="0"/>
                        </a:rPr>
                        <m:t>p</m:t>
                      </m:r>
                      <m:r>
                        <m:rPr>
                          <m:nor/>
                        </m:rPr>
                        <a:rPr lang="en-US" sz="3200" b="1" dirty="0">
                          <a:latin typeface="Times New Roman" panose="02020603050405020304" pitchFamily="18" charset="0"/>
                          <a:cs typeface="Times New Roman" panose="02020603050405020304" pitchFamily="18" charset="0"/>
                        </a:rPr>
                        <m:t> </m:t>
                      </m:r>
                      <m:r>
                        <m:rPr>
                          <m:nor/>
                        </m:rPr>
                        <a:rPr lang="en-US" sz="3200" b="1" dirty="0">
                          <a:latin typeface="Times New Roman" panose="02020603050405020304" pitchFamily="18" charset="0"/>
                          <a:cs typeface="Times New Roman" panose="02020603050405020304" pitchFamily="18" charset="0"/>
                        </a:rPr>
                        <m:t>tuy</m:t>
                      </m:r>
                      <m:r>
                        <m:rPr>
                          <m:nor/>
                        </m:rPr>
                        <a:rPr lang="en-US" sz="3200" b="1" dirty="0">
                          <a:latin typeface="Times New Roman" panose="02020603050405020304" pitchFamily="18" charset="0"/>
                          <a:cs typeface="Times New Roman" panose="02020603050405020304" pitchFamily="18" charset="0"/>
                        </a:rPr>
                        <m:t>ế</m:t>
                      </m:r>
                      <m:r>
                        <m:rPr>
                          <m:nor/>
                        </m:rPr>
                        <a:rPr lang="en-US" sz="3200" b="1" dirty="0">
                          <a:latin typeface="Times New Roman" panose="02020603050405020304" pitchFamily="18" charset="0"/>
                          <a:cs typeface="Times New Roman" panose="02020603050405020304" pitchFamily="18" charset="0"/>
                        </a:rPr>
                        <m:t>n</m:t>
                      </m:r>
                      <m:r>
                        <m:rPr>
                          <m:nor/>
                        </m:rPr>
                        <a:rPr lang="en-US" sz="3200" b="1" dirty="0">
                          <a:latin typeface="Times New Roman" panose="02020603050405020304" pitchFamily="18" charset="0"/>
                          <a:cs typeface="Times New Roman" panose="02020603050405020304" pitchFamily="18" charset="0"/>
                        </a:rPr>
                        <m:t> đ</m:t>
                      </m:r>
                      <m:r>
                        <m:rPr>
                          <m:nor/>
                        </m:rPr>
                        <a:rPr lang="en-US" sz="3200" b="1" dirty="0">
                          <a:latin typeface="Times New Roman" panose="02020603050405020304" pitchFamily="18" charset="0"/>
                          <a:cs typeface="Times New Roman" panose="02020603050405020304" pitchFamily="18" charset="0"/>
                        </a:rPr>
                        <m:t>i</m:t>
                      </m:r>
                      <m:r>
                        <m:rPr>
                          <m:nor/>
                        </m:rPr>
                        <a:rPr lang="en-US" sz="3200" b="1" dirty="0">
                          <a:latin typeface="Times New Roman" panose="02020603050405020304" pitchFamily="18" charset="0"/>
                          <a:cs typeface="Times New Roman" panose="02020603050405020304" pitchFamily="18" charset="0"/>
                        </a:rPr>
                        <m:t> </m:t>
                      </m:r>
                      <m:r>
                        <m:rPr>
                          <m:nor/>
                        </m:rPr>
                        <a:rPr lang="en-US" sz="3200" b="1" dirty="0">
                          <a:latin typeface="Times New Roman" panose="02020603050405020304" pitchFamily="18" charset="0"/>
                          <a:cs typeface="Times New Roman" panose="02020603050405020304" pitchFamily="18" charset="0"/>
                        </a:rPr>
                        <m:t>qua</m:t>
                      </m:r>
                      <m:r>
                        <m:rPr>
                          <m:nor/>
                        </m:rPr>
                        <a:rPr lang="en-US" sz="3200" b="1" dirty="0">
                          <a:latin typeface="Times New Roman" panose="02020603050405020304" pitchFamily="18" charset="0"/>
                          <a:cs typeface="Times New Roman" panose="02020603050405020304" pitchFamily="18" charset="0"/>
                        </a:rPr>
                        <m:t> 1 đ</m:t>
                      </m:r>
                      <m:r>
                        <m:rPr>
                          <m:nor/>
                        </m:rPr>
                        <a:rPr lang="en-US" sz="3200" b="1" dirty="0">
                          <a:latin typeface="Times New Roman" panose="02020603050405020304" pitchFamily="18" charset="0"/>
                          <a:cs typeface="Times New Roman" panose="02020603050405020304" pitchFamily="18" charset="0"/>
                        </a:rPr>
                        <m:t>i</m:t>
                      </m:r>
                      <m:r>
                        <m:rPr>
                          <m:nor/>
                        </m:rPr>
                        <a:rPr lang="en-US" sz="3200" b="1" dirty="0">
                          <a:latin typeface="Times New Roman" panose="02020603050405020304" pitchFamily="18" charset="0"/>
                          <a:cs typeface="Times New Roman" panose="02020603050405020304" pitchFamily="18" charset="0"/>
                        </a:rPr>
                        <m:t>ể</m:t>
                      </m:r>
                      <m:r>
                        <m:rPr>
                          <m:nor/>
                        </m:rPr>
                        <a:rPr lang="en-US" sz="3200" b="1" dirty="0">
                          <a:latin typeface="Times New Roman" panose="02020603050405020304" pitchFamily="18" charset="0"/>
                          <a:cs typeface="Times New Roman" panose="02020603050405020304" pitchFamily="18" charset="0"/>
                        </a:rPr>
                        <m:t>m</m:t>
                      </m:r>
                    </m:oMath>
                  </m:oMathPara>
                </a14:m>
                <a:endParaRPr lang="en-US" sz="3200" dirty="0">
                  <a:latin typeface="Times New Roman" panose="020206030504050203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534687" y="-209892"/>
                <a:ext cx="9735652" cy="75096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ctangle 89"/>
              <p:cNvSpPr/>
              <p:nvPr/>
            </p:nvSpPr>
            <p:spPr>
              <a:xfrm>
                <a:off x="138736" y="4267200"/>
                <a:ext cx="11929465" cy="2410710"/>
              </a:xfrm>
              <a:prstGeom prst="rect">
                <a:avLst/>
              </a:prstGeom>
              <a:noFill/>
            </p:spPr>
            <p:txBody>
              <a:bodyPr wrap="square" lIns="91426" tIns="45713" rIns="91426" bIns="45713" rtlCol="0">
                <a:spAutoFit/>
              </a:bodyPr>
              <a:lstStyle/>
              <a:p>
                <a:pPr/>
                <a14:m>
                  <m:oMathPara xmlns:m="http://schemas.openxmlformats.org/officeDocument/2006/math">
                    <m:oMathParaPr>
                      <m:jc m:val="centerGroup"/>
                    </m:oMathParaPr>
                    <m:oMath xmlns:m="http://schemas.openxmlformats.org/officeDocument/2006/math">
                      <m:r>
                        <m:rPr>
                          <m:nor/>
                        </m:rPr>
                        <a:rPr lang="en-US" sz="2400" dirty="0">
                          <a:latin typeface="Times New Roman" panose="02020603050405020304" pitchFamily="18" charset="0"/>
                          <a:cs typeface="Times New Roman" panose="02020603050405020304" pitchFamily="18" charset="0"/>
                        </a:rPr>
                        <m:t>Ph</m:t>
                      </m:r>
                      <m:r>
                        <m:rPr>
                          <m:nor/>
                        </m:rPr>
                        <a:rPr lang="en-US" sz="2400" dirty="0">
                          <a:latin typeface="Times New Roman" panose="02020603050405020304" pitchFamily="18" charset="0"/>
                          <a:cs typeface="Times New Roman" panose="02020603050405020304" pitchFamily="18" charset="0"/>
                        </a:rPr>
                        <m:t>ươ</m:t>
                      </m:r>
                      <m:r>
                        <m:rPr>
                          <m:nor/>
                        </m:rPr>
                        <a:rPr lang="en-US" sz="2400" dirty="0">
                          <a:latin typeface="Times New Roman" panose="02020603050405020304" pitchFamily="18" charset="0"/>
                          <a:cs typeface="Times New Roman" panose="02020603050405020304" pitchFamily="18" charset="0"/>
                        </a:rPr>
                        <m:t>ng</m:t>
                      </m:r>
                      <m:r>
                        <m:rPr>
                          <m:nor/>
                        </m:rPr>
                        <a:rPr lang="en-US" sz="2400" dirty="0">
                          <a:latin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cs typeface="Times New Roman" panose="02020603050405020304" pitchFamily="18" charset="0"/>
                        </a:rPr>
                        <m:t>tr</m:t>
                      </m:r>
                      <m:r>
                        <m:rPr>
                          <m:nor/>
                        </m:rPr>
                        <a:rPr lang="en-US" sz="2400" dirty="0">
                          <a:latin typeface="Times New Roman" panose="02020603050405020304" pitchFamily="18" charset="0"/>
                          <a:cs typeface="Times New Roman" panose="02020603050405020304" pitchFamily="18" charset="0"/>
                        </a:rPr>
                        <m:t>ì</m:t>
                      </m:r>
                      <m:r>
                        <m:rPr>
                          <m:nor/>
                        </m:rPr>
                        <a:rPr lang="en-US" sz="2400" dirty="0">
                          <a:latin typeface="Times New Roman" panose="02020603050405020304" pitchFamily="18" charset="0"/>
                          <a:cs typeface="Times New Roman" panose="02020603050405020304" pitchFamily="18" charset="0"/>
                        </a:rPr>
                        <m:t>nh</m:t>
                      </m:r>
                      <m:r>
                        <m:rPr>
                          <m:nor/>
                        </m:rPr>
                        <a:rPr lang="en-US" sz="2400" dirty="0">
                          <a:latin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cs typeface="Times New Roman" panose="02020603050405020304" pitchFamily="18" charset="0"/>
                        </a:rPr>
                        <m:t>ti</m:t>
                      </m:r>
                      <m:r>
                        <m:rPr>
                          <m:nor/>
                        </m:rPr>
                        <a:rPr lang="en-US" sz="2400" dirty="0">
                          <a:latin typeface="Times New Roman" panose="02020603050405020304" pitchFamily="18" charset="0"/>
                          <a:cs typeface="Times New Roman" panose="02020603050405020304" pitchFamily="18" charset="0"/>
                        </a:rPr>
                        <m:t>ế</m:t>
                      </m:r>
                      <m:r>
                        <m:rPr>
                          <m:nor/>
                        </m:rPr>
                        <a:rPr lang="en-US" sz="2400" dirty="0">
                          <a:latin typeface="Times New Roman" panose="02020603050405020304" pitchFamily="18" charset="0"/>
                          <a:cs typeface="Times New Roman" panose="02020603050405020304" pitchFamily="18" charset="0"/>
                        </a:rPr>
                        <m:t>p</m:t>
                      </m:r>
                      <m:r>
                        <m:rPr>
                          <m:nor/>
                        </m:rPr>
                        <a:rPr lang="en-US" sz="2400" dirty="0">
                          <a:latin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cs typeface="Times New Roman" panose="02020603050405020304" pitchFamily="18" charset="0"/>
                        </a:rPr>
                        <m:t>tuy</m:t>
                      </m:r>
                      <m:r>
                        <m:rPr>
                          <m:nor/>
                        </m:rPr>
                        <a:rPr lang="en-US" sz="2400" dirty="0">
                          <a:latin typeface="Times New Roman" panose="02020603050405020304" pitchFamily="18" charset="0"/>
                          <a:cs typeface="Times New Roman" panose="02020603050405020304" pitchFamily="18" charset="0"/>
                        </a:rPr>
                        <m:t>ế</m:t>
                      </m:r>
                      <m:r>
                        <m:rPr>
                          <m:nor/>
                        </m:rPr>
                        <a:rPr lang="en-US" sz="2400" dirty="0">
                          <a:latin typeface="Times New Roman" panose="02020603050405020304" pitchFamily="18" charset="0"/>
                          <a:cs typeface="Times New Roman" panose="02020603050405020304" pitchFamily="18" charset="0"/>
                        </a:rPr>
                        <m:t>n</m:t>
                      </m:r>
                      <m:r>
                        <m:rPr>
                          <m:nor/>
                        </m:rPr>
                        <a:rPr lang="en-US" sz="2400" dirty="0">
                          <a:latin typeface="Times New Roman" panose="02020603050405020304" pitchFamily="18" charset="0"/>
                          <a:cs typeface="Times New Roman" panose="02020603050405020304" pitchFamily="18" charset="0"/>
                        </a:rPr>
                        <m:t> </m:t>
                      </m:r>
                      <m:r>
                        <a:rPr lang="en-US" sz="2400" i="1">
                          <a:latin typeface="Cambria Math" panose="02040503050406030204" pitchFamily="18" charset="0"/>
                        </a:rPr>
                        <m:t>𝑑</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đ</m:t>
                      </m:r>
                      <m:r>
                        <m:rPr>
                          <m:nor/>
                        </m:rPr>
                        <a:rPr lang="en-US" sz="2400" dirty="0" err="1">
                          <a:latin typeface="Times New Roman" panose="02020603050405020304" pitchFamily="18" charset="0"/>
                          <a:cs typeface="Times New Roman" panose="02020603050405020304" pitchFamily="18" charset="0"/>
                        </a:rPr>
                        <m:t>i</m:t>
                      </m:r>
                      <m:r>
                        <m:rPr>
                          <m:nor/>
                        </m:rPr>
                        <a:rPr lang="en-US" sz="2400" dirty="0">
                          <a:latin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cs typeface="Times New Roman" panose="02020603050405020304" pitchFamily="18" charset="0"/>
                        </a:rPr>
                        <m:t>qua</m:t>
                      </m:r>
                      <m:r>
                        <m:rPr>
                          <m:nor/>
                        </m:rPr>
                        <a:rPr lang="en-US" sz="2400" dirty="0">
                          <a:latin typeface="Times New Roman" panose="02020603050405020304" pitchFamily="18" charset="0"/>
                          <a:cs typeface="Times New Roman" panose="02020603050405020304" pitchFamily="18" charset="0"/>
                        </a:rPr>
                        <m:t> </m:t>
                      </m:r>
                      <m:r>
                        <a:rPr lang="en-US" sz="2400" i="1">
                          <a:latin typeface="Cambria Math" panose="02040503050406030204" pitchFamily="18" charset="0"/>
                        </a:rPr>
                        <m:t>𝐴</m:t>
                      </m:r>
                      <m:d>
                        <m:dPr>
                          <m:ctrlPr>
                            <a:rPr lang="en-US" sz="2400" i="1">
                              <a:latin typeface="Cambria Math"/>
                            </a:rPr>
                          </m:ctrlPr>
                        </m:dPr>
                        <m:e>
                          <m:r>
                            <a:rPr lang="en-US" sz="2400">
                              <a:latin typeface="Cambria Math" panose="02040503050406030204" pitchFamily="18" charset="0"/>
                            </a:rPr>
                            <m:t>−2,7</m:t>
                          </m:r>
                        </m:e>
                      </m:d>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c</m:t>
                      </m:r>
                      <m:r>
                        <m:rPr>
                          <m:nor/>
                        </m:rPr>
                        <a:rPr lang="en-US" sz="2400" dirty="0" err="1">
                          <a:latin typeface="Times New Roman" panose="02020603050405020304" pitchFamily="18" charset="0"/>
                          <a:cs typeface="Times New Roman" panose="02020603050405020304" pitchFamily="18" charset="0"/>
                        </a:rPr>
                        <m:t>ó </m:t>
                      </m:r>
                      <m:r>
                        <m:rPr>
                          <m:nor/>
                        </m:rPr>
                        <a:rPr lang="en-US" sz="2400" dirty="0" err="1">
                          <a:latin typeface="Times New Roman" panose="02020603050405020304" pitchFamily="18" charset="0"/>
                          <a:cs typeface="Times New Roman" panose="02020603050405020304" pitchFamily="18" charset="0"/>
                        </a:rPr>
                        <m:t>d</m:t>
                      </m:r>
                      <m:r>
                        <m:rPr>
                          <m:nor/>
                        </m:rPr>
                        <a:rPr lang="en-US" sz="2400" dirty="0" err="1">
                          <a:latin typeface="Times New Roman" panose="02020603050405020304" pitchFamily="18" charset="0"/>
                          <a:cs typeface="Times New Roman" panose="02020603050405020304" pitchFamily="18" charset="0"/>
                        </a:rPr>
                        <m:t>ạ</m:t>
                      </m:r>
                      <m:r>
                        <m:rPr>
                          <m:nor/>
                        </m:rPr>
                        <a:rPr lang="en-US" sz="2400" dirty="0" err="1">
                          <a:latin typeface="Times New Roman" panose="02020603050405020304" pitchFamily="18" charset="0"/>
                          <a:cs typeface="Times New Roman" panose="02020603050405020304" pitchFamily="18" charset="0"/>
                        </a:rPr>
                        <m:t>ng</m:t>
                      </m:r>
                      <m:r>
                        <m:rPr>
                          <m:nor/>
                        </m:rPr>
                        <a:rPr lang="en-US" sz="2400" dirty="0">
                          <a:latin typeface="Times New Roman" panose="02020603050405020304" pitchFamily="18" charset="0"/>
                          <a:cs typeface="Times New Roman" panose="02020603050405020304" pitchFamily="18" charset="0"/>
                        </a:rPr>
                        <m:t> </m:t>
                      </m:r>
                      <m:r>
                        <a:rPr lang="en-US" sz="2400" i="1">
                          <a:latin typeface="Cambria Math" panose="02040503050406030204" pitchFamily="18" charset="0"/>
                        </a:rPr>
                        <m:t>𝑦</m:t>
                      </m:r>
                      <m:r>
                        <a:rPr lang="en-US" sz="2400">
                          <a:latin typeface="Cambria Math" panose="02040503050406030204" pitchFamily="18" charset="0"/>
                        </a:rPr>
                        <m:t>=</m:t>
                      </m:r>
                      <m:r>
                        <a:rPr lang="en-US" sz="2400" i="1">
                          <a:latin typeface="Cambria Math" panose="02040503050406030204" pitchFamily="18" charset="0"/>
                        </a:rPr>
                        <m:t>𝑘</m:t>
                      </m:r>
                      <m:d>
                        <m:dPr>
                          <m:ctrlPr>
                            <a:rPr lang="en-US" sz="2400" i="1">
                              <a:latin typeface="Cambria Math"/>
                            </a:rPr>
                          </m:ctrlPr>
                        </m:dPr>
                        <m:e>
                          <m:r>
                            <a:rPr lang="en-US" sz="2400" i="1">
                              <a:latin typeface="Cambria Math" panose="02040503050406030204" pitchFamily="18" charset="0"/>
                            </a:rPr>
                            <m:t>𝑥</m:t>
                          </m:r>
                          <m:r>
                            <a:rPr lang="en-US" sz="2400" i="1">
                              <a:latin typeface="Cambria Math" panose="02040503050406030204" pitchFamily="18" charset="0"/>
                            </a:rPr>
                            <m:t>+2</m:t>
                          </m:r>
                        </m:e>
                      </m:d>
                      <m:r>
                        <a:rPr lang="en-US" sz="2400" i="1">
                          <a:latin typeface="Cambria Math" panose="02040503050406030204" pitchFamily="18" charset="0"/>
                        </a:rPr>
                        <m:t>+7</m:t>
                      </m:r>
                    </m:oMath>
                  </m:oMathPara>
                </a14:m>
                <a:endParaRPr lang="en-US"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𝑑</m:t>
                      </m:r>
                      <m:r>
                        <a:rPr lang="en-US" sz="2400" i="1">
                          <a:latin typeface="Cambria Math" panose="02040503050406030204" pitchFamily="18" charset="0"/>
                        </a:rPr>
                        <m:t> </m:t>
                      </m:r>
                      <m:r>
                        <m:rPr>
                          <m:nor/>
                        </m:rPr>
                        <a:rPr lang="en-US" sz="2400" dirty="0" err="1">
                          <a:latin typeface="Times New Roman" panose="02020603050405020304" pitchFamily="18" charset="0"/>
                          <a:cs typeface="Times New Roman" panose="02020603050405020304" pitchFamily="18" charset="0"/>
                        </a:rPr>
                        <m:t>ti</m:t>
                      </m:r>
                      <m:r>
                        <m:rPr>
                          <m:nor/>
                        </m:rPr>
                        <a:rPr lang="en-US" sz="2400" dirty="0" err="1">
                          <a:latin typeface="Times New Roman" panose="02020603050405020304" pitchFamily="18" charset="0"/>
                          <a:cs typeface="Times New Roman" panose="02020603050405020304" pitchFamily="18" charset="0"/>
                        </a:rPr>
                        <m:t>ế</m:t>
                      </m:r>
                      <m:r>
                        <m:rPr>
                          <m:nor/>
                        </m:rPr>
                        <a:rPr lang="en-US" sz="2400" dirty="0" err="1">
                          <a:latin typeface="Times New Roman" panose="02020603050405020304" pitchFamily="18" charset="0"/>
                          <a:cs typeface="Times New Roman" panose="02020603050405020304" pitchFamily="18" charset="0"/>
                        </a:rPr>
                        <m:t>p</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x</m:t>
                      </m:r>
                      <m:r>
                        <m:rPr>
                          <m:nor/>
                        </m:rPr>
                        <a:rPr lang="en-US" sz="2400" dirty="0" err="1">
                          <a:latin typeface="Times New Roman" panose="02020603050405020304" pitchFamily="18" charset="0"/>
                          <a:cs typeface="Times New Roman" panose="02020603050405020304" pitchFamily="18" charset="0"/>
                        </a:rPr>
                        <m:t>ú</m:t>
                      </m:r>
                      <m:r>
                        <m:rPr>
                          <m:nor/>
                        </m:rPr>
                        <a:rPr lang="en-US" sz="2400" dirty="0" err="1">
                          <a:latin typeface="Times New Roman" panose="02020603050405020304" pitchFamily="18" charset="0"/>
                          <a:cs typeface="Times New Roman" panose="02020603050405020304" pitchFamily="18" charset="0"/>
                        </a:rPr>
                        <m:t>c</m:t>
                      </m:r>
                      <m:r>
                        <m:rPr>
                          <m:nor/>
                        </m:rPr>
                        <a:rPr lang="en-US" sz="2400" dirty="0">
                          <a:latin typeface="Times New Roman" panose="02020603050405020304" pitchFamily="18" charset="0"/>
                          <a:cs typeface="Times New Roman" panose="02020603050405020304" pitchFamily="18" charset="0"/>
                        </a:rPr>
                        <m:t> </m:t>
                      </m:r>
                      <m:d>
                        <m:dPr>
                          <m:ctrlPr>
                            <a:rPr lang="en-US" sz="2400" i="1">
                              <a:latin typeface="Cambria Math"/>
                            </a:rPr>
                          </m:ctrlPr>
                        </m:dPr>
                        <m:e>
                          <m:r>
                            <a:rPr lang="en-US" sz="2400" i="1">
                              <a:latin typeface="Cambria Math" panose="02040503050406030204" pitchFamily="18" charset="0"/>
                            </a:rPr>
                            <m:t>𝐶</m:t>
                          </m:r>
                        </m:e>
                      </m:d>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khi</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h</m:t>
                      </m:r>
                      <m:r>
                        <m:rPr>
                          <m:nor/>
                        </m:rPr>
                        <a:rPr lang="en-US" sz="2400" dirty="0" err="1">
                          <a:latin typeface="Times New Roman" panose="02020603050405020304" pitchFamily="18" charset="0"/>
                          <a:cs typeface="Times New Roman" panose="02020603050405020304" pitchFamily="18" charset="0"/>
                        </a:rPr>
                        <m:t>ệ </m:t>
                      </m:r>
                      <m:d>
                        <m:dPr>
                          <m:begChr m:val="{"/>
                          <m:endChr m:val=""/>
                          <m:ctrlPr>
                            <a:rPr lang="en-US" sz="2400" i="1">
                              <a:latin typeface="Cambria Math"/>
                            </a:rPr>
                          </m:ctrlPr>
                        </m:dPr>
                        <m:e>
                          <m:m>
                            <m:mPr>
                              <m:mcs>
                                <m:mc>
                                  <m:mcPr>
                                    <m:count m:val="1"/>
                                    <m:mcJc m:val="center"/>
                                  </m:mcPr>
                                </m:mc>
                              </m:mcs>
                              <m:ctrlPr>
                                <a:rPr lang="en-US" sz="2400" i="1">
                                  <a:latin typeface="Cambria Math"/>
                                </a:rPr>
                              </m:ctrlPr>
                            </m:mPr>
                            <m:mr>
                              <m:e>
                                <m:sSup>
                                  <m:sSupPr>
                                    <m:ctrlPr>
                                      <a:rPr lang="en-US" sz="2400" i="1">
                                        <a:latin typeface="Cambria Math"/>
                                      </a:rPr>
                                    </m:ctrlPr>
                                  </m:sSupPr>
                                  <m:e>
                                    <m:r>
                                      <a:rPr lang="en-US" sz="2400" i="1">
                                        <a:latin typeface="Cambria Math" panose="02040503050406030204" pitchFamily="18" charset="0"/>
                                      </a:rPr>
                                      <m:t>𝑥</m:t>
                                    </m:r>
                                  </m:e>
                                  <m:sup>
                                    <m:r>
                                      <a:rPr lang="en-US" sz="2400" i="1">
                                        <a:latin typeface="Cambria Math" panose="02040503050406030204" pitchFamily="18" charset="0"/>
                                      </a:rPr>
                                      <m:t>3</m:t>
                                    </m:r>
                                  </m:sup>
                                </m:sSup>
                                <m:r>
                                  <a:rPr lang="en-US" sz="2400">
                                    <a:latin typeface="Cambria Math" panose="02040503050406030204" pitchFamily="18" charset="0"/>
                                  </a:rPr>
                                  <m:t>+3</m:t>
                                </m:r>
                                <m:sSup>
                                  <m:sSupPr>
                                    <m:ctrlPr>
                                      <a:rPr lang="en-US" sz="2400" i="1">
                                        <a:latin typeface="Cambria Math"/>
                                      </a:rPr>
                                    </m:ctrlPr>
                                  </m:sSupPr>
                                  <m:e>
                                    <m:r>
                                      <a:rPr lang="en-US" sz="2400" i="1">
                                        <a:latin typeface="Cambria Math" panose="02040503050406030204" pitchFamily="18" charset="0"/>
                                      </a:rPr>
                                      <m:t>𝑥</m:t>
                                    </m:r>
                                  </m:e>
                                  <m:sup>
                                    <m:r>
                                      <a:rPr lang="en-US" sz="2400">
                                        <a:latin typeface="Cambria Math" panose="02040503050406030204" pitchFamily="18" charset="0"/>
                                      </a:rPr>
                                      <m:t>2</m:t>
                                    </m:r>
                                  </m:sup>
                                </m:sSup>
                                <m:r>
                                  <a:rPr lang="en-US" sz="2400" i="1">
                                    <a:latin typeface="Cambria Math" panose="02040503050406030204" pitchFamily="18" charset="0"/>
                                  </a:rPr>
                                  <m:t>−2=</m:t>
                                </m:r>
                                <m:r>
                                  <a:rPr lang="en-US" sz="2400" i="1">
                                    <a:latin typeface="Cambria Math" panose="02040503050406030204" pitchFamily="18" charset="0"/>
                                  </a:rPr>
                                  <m:t>𝑘</m:t>
                                </m:r>
                                <m:d>
                                  <m:dPr>
                                    <m:ctrlPr>
                                      <a:rPr lang="en-US" sz="2400" i="1">
                                        <a:latin typeface="Cambria Math"/>
                                      </a:rPr>
                                    </m:ctrlPr>
                                  </m:dPr>
                                  <m:e>
                                    <m:r>
                                      <m:rPr>
                                        <m:sty m:val="p"/>
                                      </m:rPr>
                                      <a:rPr lang="en-US" sz="2400">
                                        <a:latin typeface="Cambria Math" panose="02040503050406030204" pitchFamily="18" charset="0"/>
                                      </a:rPr>
                                      <m:t>x</m:t>
                                    </m:r>
                                    <m:r>
                                      <a:rPr lang="en-US" sz="2400">
                                        <a:latin typeface="Cambria Math" panose="02040503050406030204" pitchFamily="18" charset="0"/>
                                      </a:rPr>
                                      <m:t>+2</m:t>
                                    </m:r>
                                  </m:e>
                                </m:d>
                                <m:r>
                                  <a:rPr lang="en-US" sz="2400">
                                    <a:latin typeface="Cambria Math" panose="02040503050406030204" pitchFamily="18" charset="0"/>
                                  </a:rPr>
                                  <m:t>+7</m:t>
                                </m:r>
                                <m:r>
                                  <a:rPr lang="en-US" sz="2400" i="1">
                                    <a:latin typeface="Cambria Math" panose="02040503050406030204" pitchFamily="18" charset="0"/>
                                  </a:rPr>
                                  <m:t>(1)</m:t>
                                </m:r>
                              </m:e>
                            </m:mr>
                            <m:mr>
                              <m:e>
                                <m:r>
                                  <a:rPr lang="en-US" sz="2400">
                                    <a:latin typeface="Cambria Math" panose="02040503050406030204" pitchFamily="18" charset="0"/>
                                  </a:rPr>
                                  <m:t>3</m:t>
                                </m:r>
                                <m:sSup>
                                  <m:sSupPr>
                                    <m:ctrlPr>
                                      <a:rPr lang="en-US" sz="2400" i="1">
                                        <a:latin typeface="Cambria Math"/>
                                      </a:rPr>
                                    </m:ctrlPr>
                                  </m:sSupPr>
                                  <m:e>
                                    <m:r>
                                      <a:rPr lang="en-US" sz="2400" i="1">
                                        <a:latin typeface="Cambria Math" panose="02040503050406030204" pitchFamily="18" charset="0"/>
                                      </a:rPr>
                                      <m:t>𝑥</m:t>
                                    </m:r>
                                  </m:e>
                                  <m:sup>
                                    <m:r>
                                      <a:rPr lang="en-US" sz="2400">
                                        <a:latin typeface="Cambria Math" panose="02040503050406030204" pitchFamily="18" charset="0"/>
                                      </a:rPr>
                                      <m:t>2</m:t>
                                    </m:r>
                                  </m:sup>
                                </m:sSup>
                                <m:r>
                                  <a:rPr lang="en-US" sz="2400" i="1">
                                    <a:latin typeface="Cambria Math" panose="02040503050406030204" pitchFamily="18" charset="0"/>
                                  </a:rPr>
                                  <m:t>+6</m:t>
                                </m:r>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𝑘</m:t>
                                </m:r>
                                <m:r>
                                  <a:rPr lang="en-US" sz="2400" i="1">
                                    <a:latin typeface="Cambria Math" panose="02040503050406030204" pitchFamily="18" charset="0"/>
                                  </a:rPr>
                                  <m:t>                          (2)</m:t>
                                </m:r>
                              </m:e>
                            </m:mr>
                          </m:m>
                        </m:e>
                      </m:d>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c</m:t>
                      </m:r>
                      <m:r>
                        <m:rPr>
                          <m:nor/>
                        </m:rPr>
                        <a:rPr lang="en-US" sz="2400" dirty="0" err="1">
                          <a:latin typeface="Times New Roman" panose="02020603050405020304" pitchFamily="18" charset="0"/>
                          <a:cs typeface="Times New Roman" panose="02020603050405020304" pitchFamily="18" charset="0"/>
                        </a:rPr>
                        <m:t>ó </m:t>
                      </m:r>
                      <m:r>
                        <m:rPr>
                          <m:nor/>
                        </m:rPr>
                        <a:rPr lang="en-US" sz="2400" dirty="0" err="1">
                          <a:latin typeface="Times New Roman" panose="02020603050405020304" pitchFamily="18" charset="0"/>
                          <a:cs typeface="Times New Roman" panose="02020603050405020304" pitchFamily="18" charset="0"/>
                        </a:rPr>
                        <m:t>nghi</m:t>
                      </m:r>
                      <m:r>
                        <m:rPr>
                          <m:nor/>
                        </m:rPr>
                        <a:rPr lang="en-US" sz="2400" dirty="0" err="1">
                          <a:latin typeface="Times New Roman" panose="02020603050405020304" pitchFamily="18" charset="0"/>
                          <a:cs typeface="Times New Roman" panose="02020603050405020304" pitchFamily="18" charset="0"/>
                        </a:rPr>
                        <m:t>ệ</m:t>
                      </m:r>
                      <m:r>
                        <m:rPr>
                          <m:nor/>
                        </m:rPr>
                        <a:rPr lang="en-US" sz="2400" dirty="0" err="1">
                          <a:latin typeface="Times New Roman" panose="02020603050405020304" pitchFamily="18" charset="0"/>
                          <a:cs typeface="Times New Roman" panose="02020603050405020304" pitchFamily="18" charset="0"/>
                        </a:rPr>
                        <m:t>m</m:t>
                      </m:r>
                      <m:r>
                        <m:rPr>
                          <m:nor/>
                        </m:rPr>
                        <a:rPr lang="en-US" sz="2400" dirty="0">
                          <a:latin typeface="Times New Roman" panose="02020603050405020304" pitchFamily="18" charset="0"/>
                          <a:cs typeface="Times New Roman" panose="02020603050405020304" pitchFamily="18" charset="0"/>
                        </a:rPr>
                        <m:t> </m:t>
                      </m:r>
                    </m:oMath>
                  </m:oMathPara>
                </a14:m>
                <a:endParaRPr lang="en-US"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m:rPr>
                          <m:nor/>
                        </m:rPr>
                        <a:rPr lang="en-US" sz="2400" dirty="0" err="1">
                          <a:latin typeface="Times New Roman" panose="02020603050405020304" pitchFamily="18" charset="0"/>
                          <a:cs typeface="Times New Roman" panose="02020603050405020304" pitchFamily="18" charset="0"/>
                        </a:rPr>
                        <m:t>Thay</m:t>
                      </m:r>
                      <m:r>
                        <m:rPr>
                          <m:nor/>
                        </m:rPr>
                        <a:rPr lang="en-US" sz="2400" dirty="0">
                          <a:latin typeface="Times New Roman" panose="02020603050405020304" pitchFamily="18" charset="0"/>
                          <a:cs typeface="Times New Roman" panose="02020603050405020304" pitchFamily="18" charset="0"/>
                        </a:rPr>
                        <m:t> </m:t>
                      </m:r>
                      <m:r>
                        <a:rPr lang="en-US" sz="2400" i="1">
                          <a:latin typeface="Cambria Math" panose="02040503050406030204" pitchFamily="18" charset="0"/>
                        </a:rPr>
                        <m:t>(2)</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v</m:t>
                      </m:r>
                      <m:r>
                        <m:rPr>
                          <m:nor/>
                        </m:rPr>
                        <a:rPr lang="en-US" sz="2400" dirty="0" err="1">
                          <a:latin typeface="Times New Roman" panose="02020603050405020304" pitchFamily="18" charset="0"/>
                          <a:cs typeface="Times New Roman" panose="02020603050405020304" pitchFamily="18" charset="0"/>
                        </a:rPr>
                        <m:t>à</m:t>
                      </m:r>
                      <m:r>
                        <m:rPr>
                          <m:nor/>
                        </m:rPr>
                        <a:rPr lang="en-US" sz="2400" dirty="0" err="1">
                          <a:latin typeface="Times New Roman" panose="02020603050405020304" pitchFamily="18" charset="0"/>
                          <a:cs typeface="Times New Roman" panose="02020603050405020304" pitchFamily="18" charset="0"/>
                        </a:rPr>
                        <m:t>o</m:t>
                      </m:r>
                      <m:r>
                        <m:rPr>
                          <m:nor/>
                        </m:rPr>
                        <a:rPr lang="en-US" sz="2400" dirty="0">
                          <a:latin typeface="Times New Roman" panose="02020603050405020304" pitchFamily="18" charset="0"/>
                          <a:cs typeface="Times New Roman" panose="02020603050405020304" pitchFamily="18" charset="0"/>
                        </a:rPr>
                        <m:t> </m:t>
                      </m:r>
                      <m:r>
                        <a:rPr lang="en-US" sz="2400" i="1">
                          <a:latin typeface="Cambria Math" panose="02040503050406030204" pitchFamily="18" charset="0"/>
                        </a:rPr>
                        <m:t>(1)</m:t>
                      </m:r>
                      <m:r>
                        <m:rPr>
                          <m:nor/>
                        </m:rPr>
                        <a:rPr lang="en-US" sz="2400" dirty="0">
                          <a:latin typeface="Times New Roman" panose="02020603050405020304" pitchFamily="18" charset="0"/>
                          <a:cs typeface="Times New Roman" panose="02020603050405020304" pitchFamily="18" charset="0"/>
                        </a:rPr>
                        <m:t> </m:t>
                      </m:r>
                      <m:r>
                        <m:rPr>
                          <m:nor/>
                        </m:rPr>
                        <a:rPr lang="en-US" sz="2400" dirty="0">
                          <a:latin typeface="Times New Roman" panose="02020603050405020304" pitchFamily="18" charset="0"/>
                          <a:cs typeface="Times New Roman" panose="02020603050405020304" pitchFamily="18" charset="0"/>
                        </a:rPr>
                        <m:t>ta</m:t>
                      </m:r>
                      <m:r>
                        <m:rPr>
                          <m:nor/>
                        </m:rPr>
                        <a:rPr lang="en-US" sz="2400" dirty="0">
                          <a:latin typeface="Times New Roman" panose="02020603050405020304" pitchFamily="18" charset="0"/>
                          <a:cs typeface="Times New Roman" panose="02020603050405020304" pitchFamily="18" charset="0"/>
                        </a:rPr>
                        <m:t> đượ</m:t>
                      </m:r>
                      <m:r>
                        <m:rPr>
                          <m:nor/>
                        </m:rPr>
                        <a:rPr lang="en-US" sz="2400" dirty="0" err="1">
                          <a:latin typeface="Times New Roman" panose="02020603050405020304" pitchFamily="18" charset="0"/>
                          <a:cs typeface="Times New Roman" panose="02020603050405020304" pitchFamily="18" charset="0"/>
                        </a:rPr>
                        <m:t>c</m:t>
                      </m:r>
                      <m:r>
                        <m:rPr>
                          <m:nor/>
                        </m:rPr>
                        <a:rPr lang="en-US" sz="2400" dirty="0">
                          <a:latin typeface="Times New Roman" panose="02020603050405020304" pitchFamily="18" charset="0"/>
                          <a:cs typeface="Times New Roman" panose="02020603050405020304" pitchFamily="18" charset="0"/>
                        </a:rPr>
                        <m:t> </m:t>
                      </m:r>
                      <m:sSup>
                        <m:sSupPr>
                          <m:ctrlPr>
                            <a:rPr lang="en-US" sz="2400" i="1">
                              <a:latin typeface="Cambria Math"/>
                            </a:rPr>
                          </m:ctrlPr>
                        </m:sSupPr>
                        <m:e>
                          <m:r>
                            <a:rPr lang="en-US" sz="2400" i="1">
                              <a:latin typeface="Cambria Math" panose="02040503050406030204" pitchFamily="18" charset="0"/>
                            </a:rPr>
                            <m:t>𝑥</m:t>
                          </m:r>
                        </m:e>
                        <m:sup>
                          <m:r>
                            <a:rPr lang="en-US" sz="2400" i="1">
                              <a:latin typeface="Cambria Math" panose="02040503050406030204" pitchFamily="18" charset="0"/>
                            </a:rPr>
                            <m:t>3</m:t>
                          </m:r>
                        </m:sup>
                      </m:sSup>
                      <m:r>
                        <a:rPr lang="en-US" sz="2400">
                          <a:latin typeface="Cambria Math" panose="02040503050406030204" pitchFamily="18" charset="0"/>
                        </a:rPr>
                        <m:t>+3</m:t>
                      </m:r>
                      <m:sSup>
                        <m:sSupPr>
                          <m:ctrlPr>
                            <a:rPr lang="en-US" sz="2400" i="1">
                              <a:latin typeface="Cambria Math"/>
                            </a:rPr>
                          </m:ctrlPr>
                        </m:sSupPr>
                        <m:e>
                          <m:r>
                            <a:rPr lang="en-US" sz="2400" i="1">
                              <a:latin typeface="Cambria Math" panose="02040503050406030204" pitchFamily="18" charset="0"/>
                            </a:rPr>
                            <m:t>𝑥</m:t>
                          </m:r>
                        </m:e>
                        <m:sup>
                          <m:r>
                            <a:rPr lang="en-US" sz="2400">
                              <a:latin typeface="Cambria Math" panose="02040503050406030204" pitchFamily="18" charset="0"/>
                            </a:rPr>
                            <m:t>2</m:t>
                          </m:r>
                        </m:sup>
                      </m:sSup>
                      <m:r>
                        <a:rPr lang="en-US" sz="2400" i="1">
                          <a:latin typeface="Cambria Math" panose="02040503050406030204" pitchFamily="18" charset="0"/>
                        </a:rPr>
                        <m:t>−2</m:t>
                      </m:r>
                      <m:r>
                        <m:rPr>
                          <m:nor/>
                        </m:rPr>
                        <a:rPr lang="en-US" sz="2400" dirty="0">
                          <a:latin typeface="Times New Roman" panose="02020603050405020304" pitchFamily="18" charset="0"/>
                          <a:cs typeface="Times New Roman" panose="02020603050405020304" pitchFamily="18" charset="0"/>
                        </a:rPr>
                        <m:t> </m:t>
                      </m:r>
                      <m:r>
                        <a:rPr lang="en-US" sz="2400" i="1">
                          <a:latin typeface="Cambria Math" panose="02040503050406030204" pitchFamily="18" charset="0"/>
                        </a:rPr>
                        <m:t>=</m:t>
                      </m:r>
                      <m:d>
                        <m:dPr>
                          <m:ctrlPr>
                            <a:rPr lang="en-US" sz="2400" i="1">
                              <a:latin typeface="Cambria Math"/>
                            </a:rPr>
                          </m:ctrlPr>
                        </m:dPr>
                        <m:e>
                          <m:r>
                            <a:rPr lang="en-US" sz="2400">
                              <a:latin typeface="Cambria Math" panose="02040503050406030204" pitchFamily="18" charset="0"/>
                            </a:rPr>
                            <m:t>3</m:t>
                          </m:r>
                          <m:sSup>
                            <m:sSupPr>
                              <m:ctrlPr>
                                <a:rPr lang="en-US" sz="2400" i="1">
                                  <a:latin typeface="Cambria Math"/>
                                </a:rPr>
                              </m:ctrlPr>
                            </m:sSupPr>
                            <m:e>
                              <m:r>
                                <a:rPr lang="en-US" sz="2400" i="1">
                                  <a:latin typeface="Cambria Math" panose="02040503050406030204" pitchFamily="18" charset="0"/>
                                </a:rPr>
                                <m:t>𝑥</m:t>
                              </m:r>
                            </m:e>
                            <m:sup>
                              <m:r>
                                <a:rPr lang="en-US" sz="2400">
                                  <a:latin typeface="Cambria Math" panose="02040503050406030204" pitchFamily="18" charset="0"/>
                                </a:rPr>
                                <m:t>2</m:t>
                              </m:r>
                            </m:sup>
                          </m:sSup>
                          <m:r>
                            <a:rPr lang="en-US" sz="2400" i="1">
                              <a:latin typeface="Cambria Math" panose="02040503050406030204" pitchFamily="18" charset="0"/>
                            </a:rPr>
                            <m:t>+6</m:t>
                          </m:r>
                          <m:r>
                            <a:rPr lang="en-US" sz="2400" i="1">
                              <a:latin typeface="Cambria Math" panose="02040503050406030204" pitchFamily="18" charset="0"/>
                            </a:rPr>
                            <m:t>𝑥</m:t>
                          </m:r>
                        </m:e>
                      </m:d>
                      <m:d>
                        <m:dPr>
                          <m:ctrlPr>
                            <a:rPr lang="en-US" sz="2400" i="1">
                              <a:latin typeface="Cambria Math"/>
                            </a:rPr>
                          </m:ctrlPr>
                        </m:dPr>
                        <m:e>
                          <m:r>
                            <m:rPr>
                              <m:sty m:val="p"/>
                            </m:rPr>
                            <a:rPr lang="en-US" sz="2400">
                              <a:latin typeface="Cambria Math" panose="02040503050406030204" pitchFamily="18" charset="0"/>
                            </a:rPr>
                            <m:t>x</m:t>
                          </m:r>
                          <m:r>
                            <a:rPr lang="en-US" sz="2400">
                              <a:latin typeface="Cambria Math" panose="02040503050406030204" pitchFamily="18" charset="0"/>
                            </a:rPr>
                            <m:t>+2</m:t>
                          </m:r>
                        </m:e>
                      </m:d>
                      <m:r>
                        <a:rPr lang="en-US" sz="2400">
                          <a:latin typeface="Cambria Math" panose="02040503050406030204" pitchFamily="18" charset="0"/>
                        </a:rPr>
                        <m:t>+7⇔</m:t>
                      </m:r>
                      <m:sSup>
                        <m:sSupPr>
                          <m:ctrlPr>
                            <a:rPr lang="en-US" sz="2400" i="1">
                              <a:latin typeface="Cambria Math"/>
                            </a:rPr>
                          </m:ctrlPr>
                        </m:sSupPr>
                        <m:e>
                          <m:r>
                            <a:rPr lang="en-US" sz="2400" i="1">
                              <a:latin typeface="Cambria Math" panose="02040503050406030204" pitchFamily="18" charset="0"/>
                            </a:rPr>
                            <m:t>2</m:t>
                          </m:r>
                          <m:r>
                            <a:rPr lang="en-US" sz="2400" i="1">
                              <a:latin typeface="Cambria Math" panose="02040503050406030204" pitchFamily="18" charset="0"/>
                            </a:rPr>
                            <m:t>𝑥</m:t>
                          </m:r>
                        </m:e>
                        <m:sup>
                          <m:r>
                            <a:rPr lang="en-US" sz="2400" i="1">
                              <a:latin typeface="Cambria Math" panose="02040503050406030204" pitchFamily="18" charset="0"/>
                            </a:rPr>
                            <m:t>3</m:t>
                          </m:r>
                        </m:sup>
                      </m:sSup>
                      <m:r>
                        <a:rPr lang="en-US" sz="2400">
                          <a:latin typeface="Cambria Math" panose="02040503050406030204" pitchFamily="18" charset="0"/>
                        </a:rPr>
                        <m:t>+9</m:t>
                      </m:r>
                      <m:sSup>
                        <m:sSupPr>
                          <m:ctrlPr>
                            <a:rPr lang="en-US" sz="2400" i="1">
                              <a:latin typeface="Cambria Math"/>
                            </a:rPr>
                          </m:ctrlPr>
                        </m:sSupPr>
                        <m:e>
                          <m:r>
                            <a:rPr lang="en-US" sz="2400" i="1">
                              <a:latin typeface="Cambria Math" panose="02040503050406030204" pitchFamily="18" charset="0"/>
                            </a:rPr>
                            <m:t>𝑥</m:t>
                          </m:r>
                        </m:e>
                        <m:sup>
                          <m:r>
                            <a:rPr lang="en-US" sz="2400">
                              <a:latin typeface="Cambria Math" panose="02040503050406030204" pitchFamily="18" charset="0"/>
                            </a:rPr>
                            <m:t>2</m:t>
                          </m:r>
                        </m:sup>
                      </m:sSup>
                      <m:r>
                        <a:rPr lang="en-US" sz="2400" i="1">
                          <a:latin typeface="Cambria Math" panose="02040503050406030204" pitchFamily="18" charset="0"/>
                        </a:rPr>
                        <m:t>+12</m:t>
                      </m:r>
                      <m:r>
                        <a:rPr lang="en-US" sz="2400" i="1">
                          <a:latin typeface="Cambria Math" panose="02040503050406030204" pitchFamily="18" charset="0"/>
                        </a:rPr>
                        <m:t>𝑥</m:t>
                      </m:r>
                      <m:r>
                        <a:rPr lang="en-US" sz="2400" i="1">
                          <a:latin typeface="Cambria Math" panose="02040503050406030204" pitchFamily="18" charset="0"/>
                        </a:rPr>
                        <m:t>+9=0</m:t>
                      </m:r>
                      <m:r>
                        <m:rPr>
                          <m:nor/>
                        </m:rPr>
                        <a:rPr lang="en-US" sz="2400" dirty="0">
                          <a:latin typeface="Times New Roman" panose="02020603050405020304" pitchFamily="18" charset="0"/>
                          <a:cs typeface="Times New Roman" panose="02020603050405020304" pitchFamily="18" charset="0"/>
                        </a:rPr>
                        <m:t> </m:t>
                      </m:r>
                      <m:r>
                        <a:rPr lang="en-US" sz="2400">
                          <a:latin typeface="Cambria Math" panose="02040503050406030204" pitchFamily="18" charset="0"/>
                        </a:rPr>
                        <m:t>⇔</m:t>
                      </m:r>
                      <m:r>
                        <m:rPr>
                          <m:nor/>
                        </m:rPr>
                        <a:rPr lang="en-US" sz="2400" dirty="0">
                          <a:latin typeface="Times New Roman" panose="02020603050405020304" pitchFamily="18" charset="0"/>
                          <a:cs typeface="Times New Roman" panose="02020603050405020304" pitchFamily="18" charset="0"/>
                        </a:rPr>
                        <m:t> </m:t>
                      </m:r>
                      <m:r>
                        <m:rPr>
                          <m:sty m:val="p"/>
                        </m:rPr>
                        <a:rPr lang="en-US" sz="2400">
                          <a:latin typeface="Cambria Math" panose="02040503050406030204" pitchFamily="18" charset="0"/>
                        </a:rPr>
                        <m:t>x</m:t>
                      </m:r>
                      <m:r>
                        <a:rPr lang="en-US" sz="2400">
                          <a:latin typeface="Cambria Math" panose="02040503050406030204" pitchFamily="18" charset="0"/>
                        </a:rPr>
                        <m:t>=−3</m:t>
                      </m:r>
                      <m:r>
                        <a:rPr lang="en-US" sz="2400" i="1">
                          <a:latin typeface="Cambria Math" panose="02040503050406030204" pitchFamily="18" charset="0"/>
                          <a:sym typeface="Symbol" panose="05050102010706020507" pitchFamily="18" charset="2"/>
                        </a:rPr>
                        <m:t></m:t>
                      </m:r>
                      <m:r>
                        <a:rPr lang="en-US" sz="2400" i="1">
                          <a:latin typeface="Cambria Math" panose="02040503050406030204" pitchFamily="18" charset="0"/>
                          <a:sym typeface="Symbol" panose="05050102010706020507" pitchFamily="18" charset="2"/>
                        </a:rPr>
                        <m:t>𝑘</m:t>
                      </m:r>
                      <m:r>
                        <a:rPr lang="en-US" sz="2400" i="1">
                          <a:latin typeface="Cambria Math" panose="02040503050406030204" pitchFamily="18" charset="0"/>
                          <a:sym typeface="Symbol" panose="05050102010706020507" pitchFamily="18" charset="2"/>
                        </a:rPr>
                        <m:t>=9</m:t>
                      </m:r>
                    </m:oMath>
                  </m:oMathPara>
                </a14:m>
                <a:endParaRPr lang="en-US"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m:rPr>
                          <m:nor/>
                        </m:rPr>
                        <a:rPr lang="en-US" sz="2400" dirty="0" err="1">
                          <a:latin typeface="Times New Roman" panose="02020603050405020304" pitchFamily="18" charset="0"/>
                          <a:cs typeface="Times New Roman" panose="02020603050405020304" pitchFamily="18" charset="0"/>
                        </a:rPr>
                        <m:t>Suy</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ra</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ph</m:t>
                      </m:r>
                      <m:r>
                        <m:rPr>
                          <m:nor/>
                        </m:rPr>
                        <a:rPr lang="en-US" sz="2400" dirty="0" err="1">
                          <a:latin typeface="Times New Roman" panose="02020603050405020304" pitchFamily="18" charset="0"/>
                          <a:cs typeface="Times New Roman" panose="02020603050405020304" pitchFamily="18" charset="0"/>
                        </a:rPr>
                        <m:t>ươ</m:t>
                      </m:r>
                      <m:r>
                        <m:rPr>
                          <m:nor/>
                        </m:rPr>
                        <a:rPr lang="en-US" sz="2400" dirty="0" err="1">
                          <a:latin typeface="Times New Roman" panose="02020603050405020304" pitchFamily="18" charset="0"/>
                          <a:cs typeface="Times New Roman" panose="02020603050405020304" pitchFamily="18" charset="0"/>
                        </a:rPr>
                        <m:t>ng</m:t>
                      </m:r>
                      <m:r>
                        <m:rPr>
                          <m:nor/>
                        </m:rPr>
                        <a:rPr lang="en-US" sz="2400" dirty="0">
                          <a:latin typeface="Times New Roman" panose="02020603050405020304" pitchFamily="18" charset="0"/>
                          <a:cs typeface="Times New Roman" panose="02020603050405020304" pitchFamily="18" charset="0"/>
                        </a:rPr>
                        <m:t> </m:t>
                      </m:r>
                      <m:r>
                        <m:rPr>
                          <m:nor/>
                        </m:rPr>
                        <a:rPr lang="en-US" sz="2400" dirty="0" err="1">
                          <a:latin typeface="Times New Roman" panose="02020603050405020304" pitchFamily="18" charset="0"/>
                          <a:cs typeface="Times New Roman" panose="02020603050405020304" pitchFamily="18" charset="0"/>
                        </a:rPr>
                        <m:t>tr</m:t>
                      </m:r>
                      <m:r>
                        <m:rPr>
                          <m:nor/>
                        </m:rPr>
                        <a:rPr lang="en-US" sz="2400" dirty="0" err="1">
                          <a:latin typeface="Times New Roman" panose="02020603050405020304" pitchFamily="18" charset="0"/>
                          <a:cs typeface="Times New Roman" panose="02020603050405020304" pitchFamily="18" charset="0"/>
                        </a:rPr>
                        <m:t>ì</m:t>
                      </m:r>
                      <m:r>
                        <m:rPr>
                          <m:nor/>
                        </m:rPr>
                        <a:rPr lang="en-US" sz="2400" dirty="0" err="1">
                          <a:latin typeface="Times New Roman" panose="02020603050405020304" pitchFamily="18" charset="0"/>
                          <a:cs typeface="Times New Roman" panose="02020603050405020304" pitchFamily="18" charset="0"/>
                        </a:rPr>
                        <m:t>nh</m:t>
                      </m:r>
                      <m:r>
                        <m:rPr>
                          <m:nor/>
                        </m:rPr>
                        <a:rPr lang="en-US" sz="2400" dirty="0">
                          <a:latin typeface="Times New Roman" panose="02020603050405020304" pitchFamily="18" charset="0"/>
                          <a:cs typeface="Times New Roman" panose="02020603050405020304" pitchFamily="18" charset="0"/>
                        </a:rPr>
                        <m:t> </m:t>
                      </m:r>
                      <m:r>
                        <a:rPr lang="en-US" sz="2400" i="1">
                          <a:latin typeface="Cambria Math" panose="02040503050406030204" pitchFamily="18" charset="0"/>
                        </a:rPr>
                        <m:t>𝑦</m:t>
                      </m:r>
                      <m:r>
                        <a:rPr lang="en-US" sz="2400" i="1">
                          <a:latin typeface="Cambria Math" panose="02040503050406030204" pitchFamily="18" charset="0"/>
                        </a:rPr>
                        <m:t>=9</m:t>
                      </m:r>
                      <m:r>
                        <a:rPr lang="en-US" sz="2400" i="1">
                          <a:latin typeface="Cambria Math" panose="02040503050406030204" pitchFamily="18" charset="0"/>
                        </a:rPr>
                        <m:t>𝑥</m:t>
                      </m:r>
                      <m:r>
                        <a:rPr lang="en-US" sz="2400" i="1">
                          <a:latin typeface="Cambria Math" panose="02040503050406030204" pitchFamily="18" charset="0"/>
                        </a:rPr>
                        <m:t>+25</m:t>
                      </m:r>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90" name="Rectangle 89"/>
              <p:cNvSpPr>
                <a:spLocks noRot="1" noChangeAspect="1" noMove="1" noResize="1" noEditPoints="1" noAdjustHandles="1" noChangeArrowheads="1" noChangeShapeType="1" noTextEdit="1"/>
              </p:cNvSpPr>
              <p:nvPr/>
            </p:nvSpPr>
            <p:spPr>
              <a:xfrm>
                <a:off x="138736" y="4267200"/>
                <a:ext cx="11929465" cy="2410710"/>
              </a:xfrm>
              <a:prstGeom prst="rect">
                <a:avLst/>
              </a:prstGeom>
              <a:blipFill rotWithShape="1">
                <a:blip r:embed="rId4"/>
                <a:stretch>
                  <a:fillRect b="-3038"/>
                </a:stretch>
              </a:blipFill>
            </p:spPr>
            <p:txBody>
              <a:bodyPr/>
              <a:lstStyle/>
              <a:p>
                <a:r>
                  <a:rPr lang="en-US">
                    <a:noFill/>
                  </a:rPr>
                  <a:t> </a:t>
                </a:r>
              </a:p>
            </p:txBody>
          </p:sp>
        </mc:Fallback>
      </mc:AlternateContent>
      <p:sp>
        <p:nvSpPr>
          <p:cNvPr id="43" name="Action Button: Forward or Next 42">
            <a:hlinkClick r:id="rId5" action="ppaction://hlinksldjump"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grpSp>
        <p:nvGrpSpPr>
          <p:cNvPr id="44" name="Group 43"/>
          <p:cNvGrpSpPr/>
          <p:nvPr/>
        </p:nvGrpSpPr>
        <p:grpSpPr>
          <a:xfrm>
            <a:off x="1237892" y="1793680"/>
            <a:ext cx="4088639" cy="995622"/>
            <a:chOff x="3231666" y="1600200"/>
            <a:chExt cx="8178342" cy="1991244"/>
          </a:xfrm>
        </p:grpSpPr>
        <p:sp>
          <p:nvSpPr>
            <p:cNvPr id="45" name="Rectangle 44"/>
            <p:cNvSpPr/>
            <p:nvPr/>
          </p:nvSpPr>
          <p:spPr>
            <a:xfrm>
              <a:off x="4316550" y="1600200"/>
              <a:ext cx="6734038" cy="199124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6" name="Oval 45"/>
            <p:cNvSpPr/>
            <p:nvPr/>
          </p:nvSpPr>
          <p:spPr>
            <a:xfrm>
              <a:off x="3735387" y="1718710"/>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47" name="TextBox 46"/>
                <p:cNvSpPr txBox="1"/>
                <p:nvPr/>
              </p:nvSpPr>
              <p:spPr>
                <a:xfrm>
                  <a:off x="3231666" y="1908550"/>
                  <a:ext cx="8178342" cy="1557862"/>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sz="3300" b="0" i="1" smtClean="0">
                            <a:latin typeface="Cambria Math"/>
                          </a:rPr>
                          <m:t>𝑦</m:t>
                        </m:r>
                        <m:r>
                          <a:rPr lang="en-US" sz="3300" b="0" i="1" smtClean="0">
                            <a:latin typeface="Cambria Math"/>
                          </a:rPr>
                          <m:t>=9</m:t>
                        </m:r>
                        <m:r>
                          <a:rPr lang="en-US" sz="3300" b="0" i="1" smtClean="0">
                            <a:latin typeface="Cambria Math"/>
                          </a:rPr>
                          <m:t>𝑥</m:t>
                        </m:r>
                        <m:r>
                          <a:rPr lang="en-US" sz="3300" b="0" i="1" smtClean="0">
                            <a:latin typeface="Cambria Math"/>
                          </a:rPr>
                          <m:t>+2</m:t>
                        </m:r>
                      </m:oMath>
                    </m:oMathPara>
                  </a14:m>
                  <a:endParaRPr lang="en-US" sz="3300" dirty="0"/>
                </a:p>
              </p:txBody>
            </p:sp>
          </mc:Choice>
          <mc:Fallback xmlns="">
            <p:sp>
              <p:nvSpPr>
                <p:cNvPr id="47" name="TextBox 46"/>
                <p:cNvSpPr txBox="1">
                  <a:spLocks noRot="1" noChangeAspect="1" noMove="1" noResize="1" noEditPoints="1" noAdjustHandles="1" noChangeArrowheads="1" noChangeShapeType="1" noTextEdit="1"/>
                </p:cNvSpPr>
                <p:nvPr/>
              </p:nvSpPr>
              <p:spPr>
                <a:xfrm>
                  <a:off x="3231666" y="1908550"/>
                  <a:ext cx="8178342" cy="1557862"/>
                </a:xfrm>
                <a:prstGeom prst="rect">
                  <a:avLst/>
                </a:prstGeom>
                <a:blipFill rotWithShape="1">
                  <a:blip r:embed="rId6"/>
                  <a:stretch>
                    <a:fillRect/>
                  </a:stretch>
                </a:blipFill>
              </p:spPr>
              <p:txBody>
                <a:bodyPr/>
                <a:lstStyle/>
                <a:p>
                  <a:r>
                    <a:rPr lang="en-US">
                      <a:noFill/>
                    </a:rPr>
                    <a:t> </a:t>
                  </a:r>
                </a:p>
              </p:txBody>
            </p:sp>
          </mc:Fallback>
        </mc:AlternateContent>
      </p:grpSp>
      <p:grpSp>
        <p:nvGrpSpPr>
          <p:cNvPr id="48" name="Group 47"/>
          <p:cNvGrpSpPr/>
          <p:nvPr/>
        </p:nvGrpSpPr>
        <p:grpSpPr>
          <a:xfrm>
            <a:off x="5893055" y="1818072"/>
            <a:ext cx="4088639" cy="995622"/>
            <a:chOff x="12060765" y="2393808"/>
            <a:chExt cx="8178342" cy="1991244"/>
          </a:xfrm>
        </p:grpSpPr>
        <p:sp>
          <p:nvSpPr>
            <p:cNvPr id="49" name="Rectangle 48"/>
            <p:cNvSpPr/>
            <p:nvPr/>
          </p:nvSpPr>
          <p:spPr>
            <a:xfrm>
              <a:off x="12669368" y="2393808"/>
              <a:ext cx="6734038" cy="199124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3" name="Oval 62"/>
            <p:cNvSpPr/>
            <p:nvPr/>
          </p:nvSpPr>
          <p:spPr>
            <a:xfrm>
              <a:off x="12088205" y="2512318"/>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B</a:t>
              </a:r>
              <a:endParaRPr lang="en-US" sz="3200" b="1" dirty="0"/>
            </a:p>
          </p:txBody>
        </p:sp>
        <mc:AlternateContent xmlns:mc="http://schemas.openxmlformats.org/markup-compatibility/2006" xmlns:a14="http://schemas.microsoft.com/office/drawing/2010/main">
          <mc:Choice Requires="a14">
            <p:sp>
              <p:nvSpPr>
                <p:cNvPr id="64" name="TextBox 63"/>
                <p:cNvSpPr txBox="1"/>
                <p:nvPr/>
              </p:nvSpPr>
              <p:spPr>
                <a:xfrm>
                  <a:off x="12060765" y="2691622"/>
                  <a:ext cx="8178342" cy="1557862"/>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sz="3300" b="0" i="1" smtClean="0">
                            <a:latin typeface="Cambria Math"/>
                          </a:rPr>
                          <m:t>𝑦</m:t>
                        </m:r>
                        <m:r>
                          <a:rPr lang="en-US" sz="3300" b="0" i="1" smtClean="0">
                            <a:latin typeface="Cambria Math"/>
                          </a:rPr>
                          <m:t>=9</m:t>
                        </m:r>
                        <m:r>
                          <a:rPr lang="en-US" sz="3300" b="0" i="1" smtClean="0">
                            <a:latin typeface="Cambria Math"/>
                          </a:rPr>
                          <m:t>𝑥</m:t>
                        </m:r>
                        <m:r>
                          <a:rPr lang="en-US" sz="3300" b="0" i="1" smtClean="0">
                            <a:latin typeface="Cambria Math"/>
                          </a:rPr>
                          <m:t>−25</m:t>
                        </m:r>
                      </m:oMath>
                    </m:oMathPara>
                  </a14:m>
                  <a:endParaRPr lang="en-US" sz="3300" dirty="0"/>
                </a:p>
              </p:txBody>
            </p:sp>
          </mc:Choice>
          <mc:Fallback xmlns="">
            <p:sp>
              <p:nvSpPr>
                <p:cNvPr id="64" name="TextBox 63"/>
                <p:cNvSpPr txBox="1">
                  <a:spLocks noRot="1" noChangeAspect="1" noMove="1" noResize="1" noEditPoints="1" noAdjustHandles="1" noChangeArrowheads="1" noChangeShapeType="1" noTextEdit="1"/>
                </p:cNvSpPr>
                <p:nvPr/>
              </p:nvSpPr>
              <p:spPr>
                <a:xfrm>
                  <a:off x="12060765" y="2691622"/>
                  <a:ext cx="8178342" cy="1557862"/>
                </a:xfrm>
                <a:prstGeom prst="rect">
                  <a:avLst/>
                </a:prstGeom>
                <a:blipFill rotWithShape="1">
                  <a:blip r:embed="rId7"/>
                  <a:stretch>
                    <a:fillRect/>
                  </a:stretch>
                </a:blipFill>
              </p:spPr>
              <p:txBody>
                <a:bodyPr/>
                <a:lstStyle/>
                <a:p>
                  <a:r>
                    <a:rPr lang="en-US">
                      <a:noFill/>
                    </a:rPr>
                    <a:t> </a:t>
                  </a:r>
                </a:p>
              </p:txBody>
            </p:sp>
          </mc:Fallback>
        </mc:AlternateContent>
      </p:grpSp>
      <p:grpSp>
        <p:nvGrpSpPr>
          <p:cNvPr id="65" name="Group 64"/>
          <p:cNvGrpSpPr/>
          <p:nvPr/>
        </p:nvGrpSpPr>
        <p:grpSpPr>
          <a:xfrm>
            <a:off x="1234352" y="2818237"/>
            <a:ext cx="4088639" cy="995622"/>
            <a:chOff x="3915573" y="5062227"/>
            <a:chExt cx="8178342" cy="1991244"/>
          </a:xfrm>
        </p:grpSpPr>
        <p:sp>
          <p:nvSpPr>
            <p:cNvPr id="66" name="Rectangle 65"/>
            <p:cNvSpPr/>
            <p:nvPr/>
          </p:nvSpPr>
          <p:spPr>
            <a:xfrm>
              <a:off x="5031122" y="5062227"/>
              <a:ext cx="6734038" cy="199124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8" name="Oval 67"/>
            <p:cNvSpPr/>
            <p:nvPr/>
          </p:nvSpPr>
          <p:spPr>
            <a:xfrm>
              <a:off x="4449959" y="5180737"/>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69" name="TextBox 68"/>
                <p:cNvSpPr txBox="1"/>
                <p:nvPr/>
              </p:nvSpPr>
              <p:spPr>
                <a:xfrm>
                  <a:off x="3915573" y="5217693"/>
                  <a:ext cx="8178342" cy="1557862"/>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sz="3300" b="0" i="1" smtClean="0">
                            <a:latin typeface="Cambria Math"/>
                          </a:rPr>
                          <m:t>𝑦</m:t>
                        </m:r>
                        <m:r>
                          <a:rPr lang="en-US" sz="3300" b="0" i="1" smtClean="0">
                            <a:latin typeface="Cambria Math"/>
                          </a:rPr>
                          <m:t>=9</m:t>
                        </m:r>
                        <m:r>
                          <a:rPr lang="en-US" sz="3300" b="0" i="1" smtClean="0">
                            <a:latin typeface="Cambria Math"/>
                          </a:rPr>
                          <m:t>𝑥</m:t>
                        </m:r>
                        <m:r>
                          <a:rPr lang="en-US" sz="3300" b="0" i="1" smtClean="0">
                            <a:latin typeface="Cambria Math"/>
                          </a:rPr>
                          <m:t>+9</m:t>
                        </m:r>
                      </m:oMath>
                    </m:oMathPara>
                  </a14:m>
                  <a:endParaRPr lang="en-US" sz="3300" dirty="0"/>
                </a:p>
              </p:txBody>
            </p:sp>
          </mc:Choice>
          <mc:Fallback xmlns="">
            <p:sp>
              <p:nvSpPr>
                <p:cNvPr id="69" name="TextBox 68"/>
                <p:cNvSpPr txBox="1">
                  <a:spLocks noRot="1" noChangeAspect="1" noMove="1" noResize="1" noEditPoints="1" noAdjustHandles="1" noChangeArrowheads="1" noChangeShapeType="1" noTextEdit="1"/>
                </p:cNvSpPr>
                <p:nvPr/>
              </p:nvSpPr>
              <p:spPr>
                <a:xfrm>
                  <a:off x="3915573" y="5217693"/>
                  <a:ext cx="8178342" cy="1557862"/>
                </a:xfrm>
                <a:prstGeom prst="rect">
                  <a:avLst/>
                </a:prstGeom>
                <a:blipFill rotWithShape="1">
                  <a:blip r:embed="rId8"/>
                  <a:stretch>
                    <a:fillRect/>
                  </a:stretch>
                </a:blipFill>
              </p:spPr>
              <p:txBody>
                <a:bodyPr/>
                <a:lstStyle/>
                <a:p>
                  <a:r>
                    <a:rPr lang="en-US">
                      <a:noFill/>
                    </a:rPr>
                    <a:t> </a:t>
                  </a:r>
                </a:p>
              </p:txBody>
            </p:sp>
          </mc:Fallback>
        </mc:AlternateContent>
      </p:grpSp>
      <p:grpSp>
        <p:nvGrpSpPr>
          <p:cNvPr id="70" name="Group 69"/>
          <p:cNvGrpSpPr/>
          <p:nvPr/>
        </p:nvGrpSpPr>
        <p:grpSpPr>
          <a:xfrm>
            <a:off x="5854960" y="2868366"/>
            <a:ext cx="4088639" cy="995622"/>
            <a:chOff x="12470699" y="5142986"/>
            <a:chExt cx="8178342" cy="1991244"/>
          </a:xfrm>
        </p:grpSpPr>
        <p:sp>
          <p:nvSpPr>
            <p:cNvPr id="71" name="Rectangle 70"/>
            <p:cNvSpPr/>
            <p:nvPr/>
          </p:nvSpPr>
          <p:spPr>
            <a:xfrm>
              <a:off x="13202358" y="5142986"/>
              <a:ext cx="6734038" cy="199124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72" name="Oval 71"/>
            <p:cNvSpPr/>
            <p:nvPr/>
          </p:nvSpPr>
          <p:spPr>
            <a:xfrm>
              <a:off x="12621195" y="5261496"/>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73" name="TextBox 72"/>
                <p:cNvSpPr txBox="1"/>
                <p:nvPr/>
              </p:nvSpPr>
              <p:spPr>
                <a:xfrm>
                  <a:off x="12470699" y="5401086"/>
                  <a:ext cx="8178342" cy="1557862"/>
                </a:xfrm>
                <a:prstGeom prst="rect">
                  <a:avLst/>
                </a:prstGeom>
                <a:noFill/>
              </p:spPr>
              <p:txBody>
                <a:bodyPr wrap="square" rtlCol="0">
                  <a:spAutoFit/>
                </a:bodyPr>
                <a:lstStyle>
                  <a:defPPr>
                    <a:defRPr lang="vi-VN"/>
                  </a:defPPr>
                  <a:lvl1pPr>
                    <a:lnSpc>
                      <a:spcPct val="115000"/>
                    </a:lnSpc>
                    <a:spcAft>
                      <a:spcPts val="800"/>
                    </a:spcAft>
                    <a:defRPr sz="3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sz="3300" b="0" i="1" smtClean="0">
                            <a:latin typeface="Cambria Math"/>
                          </a:rPr>
                          <m:t>𝑦</m:t>
                        </m:r>
                        <m:r>
                          <a:rPr lang="en-US" sz="3300" b="0" i="1" smtClean="0">
                            <a:latin typeface="Cambria Math"/>
                          </a:rPr>
                          <m:t>=9</m:t>
                        </m:r>
                        <m:r>
                          <a:rPr lang="en-US" sz="3300" b="0" i="1" smtClean="0">
                            <a:latin typeface="Cambria Math"/>
                          </a:rPr>
                          <m:t>𝑥</m:t>
                        </m:r>
                        <m:r>
                          <a:rPr lang="en-US" sz="3300" b="0" i="1" smtClean="0">
                            <a:latin typeface="Cambria Math"/>
                          </a:rPr>
                          <m:t>+25</m:t>
                        </m:r>
                      </m:oMath>
                    </m:oMathPara>
                  </a14:m>
                  <a:endParaRPr lang="en-US" sz="3300" dirty="0"/>
                </a:p>
              </p:txBody>
            </p:sp>
          </mc:Choice>
          <mc:Fallback xmlns="">
            <p:sp>
              <p:nvSpPr>
                <p:cNvPr id="73" name="TextBox 72"/>
                <p:cNvSpPr txBox="1">
                  <a:spLocks noRot="1" noChangeAspect="1" noMove="1" noResize="1" noEditPoints="1" noAdjustHandles="1" noChangeArrowheads="1" noChangeShapeType="1" noTextEdit="1"/>
                </p:cNvSpPr>
                <p:nvPr/>
              </p:nvSpPr>
              <p:spPr>
                <a:xfrm>
                  <a:off x="12470699" y="5401086"/>
                  <a:ext cx="8178342" cy="1557862"/>
                </a:xfrm>
                <a:prstGeom prst="rect">
                  <a:avLst/>
                </a:prstGeom>
                <a:blipFill rotWithShape="1">
                  <a:blip r:embed="rId9"/>
                  <a:stretch>
                    <a:fillRect/>
                  </a:stretch>
                </a:blipFill>
              </p:spPr>
              <p:txBody>
                <a:bodyPr/>
                <a:lstStyle/>
                <a:p>
                  <a:r>
                    <a:rPr lang="en-US">
                      <a:noFill/>
                    </a:rPr>
                    <a:t> </a:t>
                  </a:r>
                </a:p>
              </p:txBody>
            </p:sp>
          </mc:Fallback>
        </mc:AlternateContent>
      </p:grpSp>
      <p:sp>
        <p:nvSpPr>
          <p:cNvPr id="67" name="Oval 66"/>
          <p:cNvSpPr/>
          <p:nvPr/>
        </p:nvSpPr>
        <p:spPr>
          <a:xfrm>
            <a:off x="5933003" y="2991006"/>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en-US" sz="3200" b="1" dirty="0">
                <a:latin typeface="Tahoma" pitchFamily="34" charset="0"/>
                <a:ea typeface="Tahoma" pitchFamily="34" charset="0"/>
                <a:cs typeface="Tahoma" pitchFamily="34" charset="0"/>
              </a:rPr>
              <a:t>D</a:t>
            </a:r>
            <a:endParaRPr lang="en-US" sz="3200" dirty="0"/>
          </a:p>
        </p:txBody>
      </p:sp>
    </p:spTree>
    <p:extLst>
      <p:ext uri="{BB962C8B-B14F-4D97-AF65-F5344CB8AC3E}">
        <p14:creationId xmlns:p14="http://schemas.microsoft.com/office/powerpoint/2010/main" val="348114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left)">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par>
                                <p:cTn id="13" presetID="22" presetClass="entr" presetSubtype="8"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left)">
                                      <p:cBhvr>
                                        <p:cTn id="15" dur="500"/>
                                        <p:tgtEl>
                                          <p:spTgt spid="48"/>
                                        </p:tgtEl>
                                      </p:cBhvr>
                                    </p:animEffect>
                                  </p:childTnLst>
                                </p:cTn>
                              </p:par>
                              <p:par>
                                <p:cTn id="16" presetID="22" presetClass="entr" presetSubtype="8"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wipe(left)">
                                      <p:cBhvr>
                                        <p:cTn id="18" dur="500"/>
                                        <p:tgtEl>
                                          <p:spTgt spid="65"/>
                                        </p:tgtEl>
                                      </p:cBhvr>
                                    </p:animEffect>
                                  </p:childTnLst>
                                </p:cTn>
                              </p:par>
                              <p:par>
                                <p:cTn id="19" presetID="22" presetClass="entr" presetSubtype="8" fill="hold" nodeType="with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wipe(left)">
                                      <p:cBhvr>
                                        <p:cTn id="21" dur="500"/>
                                        <p:tgtEl>
                                          <p:spTgt spid="7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wipe(left)">
                                      <p:cBhvr>
                                        <p:cTn id="26" dur="500"/>
                                        <p:tgtEl>
                                          <p:spTgt spid="8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wipe(left)">
                                      <p:cBhvr>
                                        <p:cTn id="31" dur="500"/>
                                        <p:tgtEl>
                                          <p:spTgt spid="9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wipe(left)">
                                      <p:cBhvr>
                                        <p:cTn id="36" dur="500"/>
                                        <p:tgtEl>
                                          <p:spTgt spid="6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0" grpId="0"/>
      <p:bldP spid="43" grpId="0" animBg="1"/>
      <p:bldP spid="6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47057" y="3207530"/>
            <a:ext cx="11834900" cy="3505266"/>
            <a:chOff x="184495" y="3636271"/>
            <a:chExt cx="11834900" cy="4481562"/>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 name="Group 5"/>
            <p:cNvGrpSpPr/>
            <p:nvPr/>
          </p:nvGrpSpPr>
          <p:grpSpPr>
            <a:xfrm>
              <a:off x="203200" y="3636271"/>
              <a:ext cx="2342698" cy="611632"/>
              <a:chOff x="1275608" y="6239450"/>
              <a:chExt cx="4592537" cy="1111307"/>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111307"/>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06848" y="425252"/>
            <a:ext cx="12099375" cy="1669987"/>
            <a:chOff x="534987" y="1869705"/>
            <a:chExt cx="23719158" cy="2303796"/>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326532" y="1705954"/>
                  <a:ext cx="2690581" cy="76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en-US" sz="3000" dirty="0" smtClean="0">
                      <a:solidFill>
                        <a:schemeClr val="bg1"/>
                      </a:solidFill>
                      <a:latin typeface="Tahoma" pitchFamily="34" charset="0"/>
                      <a:cs typeface="Tahoma" pitchFamily="34" charset="0"/>
                    </a:rPr>
                    <a:t>11</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683775" y="1880718"/>
                  <a:ext cx="23570370" cy="22927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fontAlgn="base">
                    <a:buClr>
                      <a:srgbClr val="0000FF"/>
                    </a:buClr>
                    <a:tabLst>
                      <a:tab pos="629826" algn="l"/>
                    </a:tabLst>
                  </a:pPr>
                  <a:r>
                    <a:rPr lang="en-US" sz="3200" dirty="0" smtClean="0">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Cho </a:t>
                  </a:r>
                  <a:r>
                    <a:rPr lang="en-US" sz="3200" dirty="0" err="1">
                      <a:latin typeface="Times New Roman" panose="02020603050405020304" pitchFamily="18" charset="0"/>
                      <a:cs typeface="Times New Roman" panose="02020603050405020304" pitchFamily="18" charset="0"/>
                    </a:rPr>
                    <a:t>hàm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𝑦</m:t>
                      </m:r>
                      <m:r>
                        <a:rPr lang="en-US" sz="3200">
                          <a:latin typeface="Cambria Math" panose="02040503050406030204" pitchFamily="18" charset="0"/>
                        </a:rPr>
                        <m:t>=</m:t>
                      </m:r>
                      <m:sSup>
                        <m:sSupPr>
                          <m:ctrlPr>
                            <a:rPr lang="en-US" sz="3200" i="1">
                              <a:latin typeface="Cambria Math"/>
                            </a:rPr>
                          </m:ctrlPr>
                        </m:sSupPr>
                        <m:e>
                          <m:r>
                            <a:rPr lang="en-US" sz="3200">
                              <a:latin typeface="Cambria Math" panose="02040503050406030204" pitchFamily="18" charset="0"/>
                            </a:rPr>
                            <m:t>−</m:t>
                          </m:r>
                          <m:r>
                            <m:rPr>
                              <m:sty m:val="p"/>
                            </m:rPr>
                            <a:rPr lang="en-US" sz="3200">
                              <a:latin typeface="Cambria Math" panose="02040503050406030204" pitchFamily="18" charset="0"/>
                            </a:rPr>
                            <m:t>x</m:t>
                          </m:r>
                        </m:e>
                        <m:sup>
                          <m:r>
                            <a:rPr lang="en-US" sz="3200">
                              <a:latin typeface="Cambria Math" panose="02040503050406030204" pitchFamily="18" charset="0"/>
                            </a:rPr>
                            <m:t>3</m:t>
                          </m:r>
                        </m:sup>
                      </m:sSup>
                      <m:r>
                        <a:rPr lang="en-US" sz="3200">
                          <a:latin typeface="Cambria Math" panose="02040503050406030204" pitchFamily="18" charset="0"/>
                        </a:rPr>
                        <m:t>+</m:t>
                      </m:r>
                      <m:r>
                        <m:rPr>
                          <m:sty m:val="p"/>
                        </m:rPr>
                        <a:rPr lang="en-US" sz="3200">
                          <a:latin typeface="Cambria Math" panose="02040503050406030204" pitchFamily="18" charset="0"/>
                        </a:rPr>
                        <m:t>m</m:t>
                      </m:r>
                      <m:sSup>
                        <m:sSupPr>
                          <m:ctrlPr>
                            <a:rPr lang="en-US" sz="3200" i="1">
                              <a:latin typeface="Cambria Math"/>
                            </a:rPr>
                          </m:ctrlPr>
                        </m:sSupPr>
                        <m:e>
                          <m:r>
                            <a:rPr lang="en-US" sz="3200" i="1">
                              <a:latin typeface="Cambria Math" panose="02040503050406030204" pitchFamily="18" charset="0"/>
                            </a:rPr>
                            <m:t>𝑥</m:t>
                          </m:r>
                        </m:e>
                        <m:sup>
                          <m:r>
                            <a:rPr lang="en-US" sz="3200">
                              <a:latin typeface="Cambria Math" panose="02040503050406030204" pitchFamily="18" charset="0"/>
                            </a:rPr>
                            <m:t>2</m:t>
                          </m:r>
                        </m:sup>
                      </m:sSup>
                      <m:r>
                        <a:rPr lang="en-US" sz="3200" i="1">
                          <a:latin typeface="Cambria Math" panose="02040503050406030204" pitchFamily="18" charset="0"/>
                        </a:rPr>
                        <m:t>+</m:t>
                      </m:r>
                      <m:r>
                        <a:rPr lang="en-US" sz="3200" i="1">
                          <a:latin typeface="Cambria Math" panose="02040503050406030204" pitchFamily="18" charset="0"/>
                        </a:rPr>
                        <m:t>𝑚𝑥</m:t>
                      </m:r>
                      <m:r>
                        <a:rPr lang="en-US" sz="3200" i="1">
                          <a:latin typeface="Cambria Math" panose="02040503050406030204" pitchFamily="18" charset="0"/>
                        </a:rPr>
                        <m:t>+</m:t>
                      </m:r>
                      <m:r>
                        <a:rPr lang="en-US" sz="3200" i="1">
                          <a:latin typeface="Cambria Math" panose="02040503050406030204" pitchFamily="18" charset="0"/>
                        </a:rPr>
                        <m:t>1</m:t>
                      </m:r>
                      <m:r>
                        <a:rPr lang="en-US" sz="3200">
                          <a:latin typeface="Cambria Math" panose="02040503050406030204" pitchFamily="18" charset="0"/>
                        </a:rPr>
                        <m:t> </m:t>
                      </m:r>
                    </m:oMath>
                  </a14:m>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3200" i="1">
                              <a:latin typeface="Cambria Math"/>
                            </a:rPr>
                          </m:ctrlPr>
                        </m:dPr>
                        <m:e>
                          <m:r>
                            <a:rPr lang="en-US" sz="3200" i="1">
                              <a:latin typeface="Cambria Math" panose="02040503050406030204" pitchFamily="18" charset="0"/>
                            </a:rPr>
                            <m:t>𝐶</m:t>
                          </m:r>
                        </m:e>
                      </m:d>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𝑚</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tuyến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góc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3200" i="1">
                              <a:latin typeface="Cambria Math"/>
                            </a:rPr>
                          </m:ctrlPr>
                        </m:dPr>
                        <m:e>
                          <m:r>
                            <a:rPr lang="en-US" sz="3200" i="1">
                              <a:latin typeface="Cambria Math" panose="02040503050406030204" pitchFamily="18" charset="0"/>
                            </a:rPr>
                            <m:t>𝐶</m:t>
                          </m:r>
                        </m:e>
                      </m:d>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gốc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tọa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𝑂</m:t>
                      </m:r>
                    </m:oMath>
                  </a14:m>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683775" y="1880718"/>
                  <a:ext cx="23570370" cy="2292783"/>
                </a:xfrm>
                <a:prstGeom prst="rect">
                  <a:avLst/>
                </a:prstGeom>
                <a:blipFill rotWithShape="1">
                  <a:blip r:embed="rId3"/>
                  <a:stretch>
                    <a:fillRect l="-558" t="-2198" b="-80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247198" y="2189529"/>
            <a:ext cx="11508074" cy="933591"/>
            <a:chOff x="247198" y="1482161"/>
            <a:chExt cx="11464785" cy="933591"/>
          </a:xfrm>
        </p:grpSpPr>
        <p:grpSp>
          <p:nvGrpSpPr>
            <p:cNvPr id="51" name="Group 50"/>
            <p:cNvGrpSpPr/>
            <p:nvPr/>
          </p:nvGrpSpPr>
          <p:grpSpPr>
            <a:xfrm>
              <a:off x="247198" y="1501348"/>
              <a:ext cx="2496025" cy="914404"/>
              <a:chOff x="5537206" y="1557991"/>
              <a:chExt cx="2487557" cy="850065"/>
            </a:xfrm>
          </p:grpSpPr>
          <p:sp>
            <p:nvSpPr>
              <p:cNvPr id="52" name="Rectangle 51"/>
              <p:cNvSpPr/>
              <p:nvPr/>
            </p:nvSpPr>
            <p:spPr>
              <a:xfrm>
                <a:off x="5827751" y="1557991"/>
                <a:ext cx="2197012"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4" name="TextBox 53"/>
                  <p:cNvSpPr txBox="1"/>
                  <p:nvPr/>
                </p:nvSpPr>
                <p:spPr>
                  <a:xfrm>
                    <a:off x="6177488" y="1705941"/>
                    <a:ext cx="1833458" cy="563896"/>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m:rPr>
                              <m:nor/>
                            </m:rPr>
                            <a:rPr lang="en-US" sz="2800" b="0" i="1" smtClean="0">
                              <a:latin typeface="Cambria Math" panose="02040503050406030204" pitchFamily="18" charset="0"/>
                            </a:rPr>
                            <m:t>2</m:t>
                          </m:r>
                          <m:r>
                            <m:rPr>
                              <m:nor/>
                            </m:rPr>
                            <a:rPr lang="vi-VN" sz="3000" dirty="0"/>
                            <m:t>.</m:t>
                          </m:r>
                          <m:r>
                            <m:rPr>
                              <m:nor/>
                            </m:rPr>
                            <a:rPr lang="vi-VN" sz="3000" dirty="0"/>
                            <m:t>	</m:t>
                          </m:r>
                        </m:oMath>
                      </m:oMathPara>
                    </a14:m>
                    <a:endParaRPr lang="en-US" sz="3000" dirty="0"/>
                  </a:p>
                </p:txBody>
              </p:sp>
            </mc:Choice>
            <mc:Fallback xmlns="">
              <p:sp>
                <p:nvSpPr>
                  <p:cNvPr id="54" name="TextBox 53"/>
                  <p:cNvSpPr txBox="1">
                    <a:spLocks noRot="1" noChangeAspect="1" noMove="1" noResize="1" noEditPoints="1" noAdjustHandles="1" noChangeArrowheads="1" noChangeShapeType="1" noTextEdit="1"/>
                  </p:cNvSpPr>
                  <p:nvPr/>
                </p:nvSpPr>
                <p:spPr>
                  <a:xfrm>
                    <a:off x="6177488" y="1705941"/>
                    <a:ext cx="1833458" cy="563896"/>
                  </a:xfrm>
                  <a:prstGeom prst="rect">
                    <a:avLst/>
                  </a:prstGeom>
                  <a:blipFill rotWithShape="1">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3"/>
              <a:ext cx="2731744" cy="914401"/>
              <a:chOff x="5537206" y="1557992"/>
              <a:chExt cx="2722483" cy="850064"/>
            </a:xfrm>
          </p:grpSpPr>
          <p:sp>
            <p:nvSpPr>
              <p:cNvPr id="56" name="Rectangle 55"/>
              <p:cNvSpPr/>
              <p:nvPr/>
            </p:nvSpPr>
            <p:spPr>
              <a:xfrm>
                <a:off x="5827751" y="1557992"/>
                <a:ext cx="210082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8" name="TextBox 57"/>
                  <p:cNvSpPr txBox="1"/>
                  <p:nvPr/>
                </p:nvSpPr>
                <p:spPr>
                  <a:xfrm>
                    <a:off x="5978841" y="1739824"/>
                    <a:ext cx="2280848" cy="5150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1</m:t>
                          </m:r>
                        </m:oMath>
                      </m:oMathPara>
                    </a14:m>
                    <a:endParaRPr lang="en-US" sz="30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978841" y="1739824"/>
                    <a:ext cx="2280848" cy="515019"/>
                  </a:xfrm>
                  <a:prstGeom prst="rect">
                    <a:avLst/>
                  </a:prstGeom>
                  <a:blipFill rotWithShape="1">
                    <a:blip r:embed="rId5"/>
                    <a:stretch>
                      <a:fillRect/>
                    </a:stretch>
                  </a:blipFill>
                </p:spPr>
                <p:txBody>
                  <a:bodyPr/>
                  <a:lstStyle/>
                  <a:p>
                    <a:r>
                      <a:rPr lang="en-US">
                        <a:noFill/>
                      </a:rPr>
                      <a:t> </a:t>
                    </a:r>
                  </a:p>
                </p:txBody>
              </p:sp>
            </mc:Fallback>
          </mc:AlternateContent>
        </p:grpSp>
        <p:grpSp>
          <p:nvGrpSpPr>
            <p:cNvPr id="4" name="Group 3"/>
            <p:cNvGrpSpPr/>
            <p:nvPr/>
          </p:nvGrpSpPr>
          <p:grpSpPr>
            <a:xfrm>
              <a:off x="6079022" y="1482161"/>
              <a:ext cx="2493480" cy="914403"/>
              <a:chOff x="5537206" y="1540159"/>
              <a:chExt cx="2485026" cy="850064"/>
            </a:xfrm>
          </p:grpSpPr>
          <p:sp>
            <p:nvSpPr>
              <p:cNvPr id="46" name="Rectangle 45"/>
              <p:cNvSpPr/>
              <p:nvPr/>
            </p:nvSpPr>
            <p:spPr>
              <a:xfrm>
                <a:off x="5827751" y="1540159"/>
                <a:ext cx="2194481"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p:sp>
            <p:nvSpPr>
              <p:cNvPr id="48" name="TextBox 47"/>
              <p:cNvSpPr txBox="1"/>
              <p:nvPr/>
            </p:nvSpPr>
            <p:spPr>
              <a:xfrm>
                <a:off x="6553556" y="1705946"/>
                <a:ext cx="1133654" cy="515018"/>
              </a:xfrm>
              <a:prstGeom prst="rect">
                <a:avLst/>
              </a:prstGeom>
              <a:noFill/>
            </p:spPr>
            <p:txBody>
              <a:bodyPr wrap="square" rtlCol="0">
                <a:spAutoFit/>
              </a:bodyPr>
              <a:lstStyle>
                <a:defPPr>
                  <a:defRPr lang="vi-VN"/>
                </a:defPPr>
                <a:lvl1pPr>
                  <a:defRPr sz="3200" i="1">
                    <a:solidFill>
                      <a:schemeClr val="bg1"/>
                    </a:solidFill>
                  </a:defRPr>
                </a:lvl1pPr>
              </a:lstStyle>
              <a:p>
                <a:r>
                  <a:rPr lang="en-US" sz="3000" dirty="0"/>
                  <a:t>3</a:t>
                </a:r>
              </a:p>
            </p:txBody>
          </p:sp>
        </p:grpSp>
        <p:grpSp>
          <p:nvGrpSpPr>
            <p:cNvPr id="59" name="Group 58"/>
            <p:cNvGrpSpPr/>
            <p:nvPr/>
          </p:nvGrpSpPr>
          <p:grpSpPr>
            <a:xfrm>
              <a:off x="8994940" y="1501344"/>
              <a:ext cx="2717043" cy="914400"/>
              <a:chOff x="5537206" y="1557992"/>
              <a:chExt cx="2707832" cy="850063"/>
            </a:xfrm>
          </p:grpSpPr>
          <p:sp>
            <p:nvSpPr>
              <p:cNvPr id="60" name="Rectangle 59"/>
              <p:cNvSpPr/>
              <p:nvPr/>
            </p:nvSpPr>
            <p:spPr>
              <a:xfrm>
                <a:off x="5827751" y="1557992"/>
                <a:ext cx="2417287"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p:sp>
            <p:nvSpPr>
              <p:cNvPr id="62" name="TextBox 61"/>
              <p:cNvSpPr txBox="1"/>
              <p:nvPr/>
            </p:nvSpPr>
            <p:spPr>
              <a:xfrm>
                <a:off x="6461709" y="1705946"/>
                <a:ext cx="1783329" cy="515019"/>
              </a:xfrm>
              <a:prstGeom prst="rect">
                <a:avLst/>
              </a:prstGeom>
              <a:noFill/>
            </p:spPr>
            <p:txBody>
              <a:bodyPr wrap="square" rtlCol="0">
                <a:spAutoFit/>
              </a:bodyPr>
              <a:lstStyle>
                <a:defPPr>
                  <a:defRPr lang="vi-VN"/>
                </a:defPPr>
                <a:lvl1pPr>
                  <a:defRPr sz="3200" i="1">
                    <a:solidFill>
                      <a:schemeClr val="bg1"/>
                    </a:solidFill>
                  </a:defRPr>
                </a:lvl1pPr>
              </a:lstStyle>
              <a:p>
                <a:pPr algn="ctr"/>
                <a:r>
                  <a:rPr lang="en-US" sz="3000" dirty="0"/>
                  <a:t>4</a:t>
                </a:r>
              </a:p>
            </p:txBody>
          </p:sp>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1" name="Rectangle 10"/>
          <p:cNvSpPr/>
          <p:nvPr/>
        </p:nvSpPr>
        <p:spPr>
          <a:xfrm>
            <a:off x="1659126" y="-67870"/>
            <a:ext cx="7793718" cy="600154"/>
          </a:xfrm>
          <a:prstGeom prst="rect">
            <a:avLst/>
          </a:prstGeom>
        </p:spPr>
        <p:txBody>
          <a:bodyPr wrap="none" lIns="45711" tIns="22855" rIns="45711" bIns="22855">
            <a:spAutoFit/>
          </a:bodyPr>
          <a:lstStyle/>
          <a:p>
            <a:r>
              <a:rPr lang="en-US" altLang="ja-JP" sz="3600" b="1" dirty="0" smtClean="0">
                <a:solidFill>
                  <a:srgbClr val="0000FF"/>
                </a:solidFill>
                <a:latin typeface="Times New Roman" panose="02020603050405020304" pitchFamily="18" charset="0"/>
                <a:cs typeface="Times New Roman" panose="02020603050405020304" pitchFamily="18" charset="0"/>
              </a:rPr>
              <a:t>6. </a:t>
            </a:r>
            <a:r>
              <a:rPr lang="en-US" altLang="ja-JP" sz="3600" b="1" dirty="0" err="1">
                <a:solidFill>
                  <a:srgbClr val="0000FF"/>
                </a:solidFill>
                <a:latin typeface="Times New Roman" panose="02020603050405020304" pitchFamily="18" charset="0"/>
                <a:cs typeface="Times New Roman" panose="02020603050405020304" pitchFamily="18" charset="0"/>
              </a:rPr>
              <a:t>Dạng</a:t>
            </a:r>
            <a:r>
              <a:rPr lang="en-US" altLang="ja-JP" sz="3600" b="1" dirty="0">
                <a:solidFill>
                  <a:srgbClr val="0000FF"/>
                </a:solidFill>
                <a:latin typeface="Times New Roman" panose="02020603050405020304" pitchFamily="18" charset="0"/>
                <a:cs typeface="Times New Roman" panose="02020603050405020304" pitchFamily="18" charset="0"/>
              </a:rPr>
              <a:t> </a:t>
            </a:r>
            <a:r>
              <a:rPr lang="en-US" altLang="ja-JP" sz="3600" b="1" dirty="0" smtClean="0">
                <a:solidFill>
                  <a:srgbClr val="0000FF"/>
                </a:solidFill>
                <a:latin typeface="Times New Roman" panose="02020603050405020304" pitchFamily="18" charset="0"/>
                <a:cs typeface="Times New Roman" panose="02020603050405020304" pitchFamily="18" charset="0"/>
              </a:rPr>
              <a:t>6. </a:t>
            </a:r>
            <a:r>
              <a:rPr lang="vi-VN" sz="3200" b="1" dirty="0">
                <a:latin typeface="Times New Roman" panose="02020603050405020304" pitchFamily="18" charset="0"/>
                <a:cs typeface="Times New Roman" panose="02020603050405020304" pitchFamily="18" charset="0"/>
              </a:rPr>
              <a:t>Tiếp tuyến </a:t>
            </a:r>
            <a:r>
              <a:rPr lang="en-US" sz="3200" b="1" dirty="0" err="1" smtClean="0">
                <a:latin typeface="Times New Roman" panose="02020603050405020304" pitchFamily="18" charset="0"/>
                <a:cs typeface="Times New Roman" panose="02020603050405020304" pitchFamily="18" charset="0"/>
              </a:rPr>
              <a:t>có</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hệ</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số</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góc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lớn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nhất</a:t>
            </a:r>
            <a:endParaRPr lang="en-US"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p:cNvSpPr/>
              <p:nvPr/>
            </p:nvSpPr>
            <p:spPr>
              <a:xfrm>
                <a:off x="630851" y="3412832"/>
                <a:ext cx="11499171" cy="2705218"/>
              </a:xfrm>
              <a:prstGeom prst="rect">
                <a:avLst/>
              </a:prstGeom>
            </p:spPr>
            <p:txBody>
              <a:bodyPr wrap="square" lIns="45711" tIns="22855" rIns="45711" bIns="22855">
                <a:spAutoFit/>
              </a:bodyPr>
              <a:lstStyle/>
              <a:p>
                <a:r>
                  <a:rPr lang="en-US" sz="24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800" i="1">
                            <a:latin typeface="Cambria Math"/>
                          </a:rPr>
                        </m:ctrlPr>
                      </m:sSupPr>
                      <m:e>
                        <m:r>
                          <a:rPr lang="en-US" sz="2800" i="1">
                            <a:latin typeface="Cambria Math" panose="02040503050406030204" pitchFamily="18" charset="0"/>
                          </a:rPr>
                          <m:t>𝑦</m:t>
                        </m:r>
                      </m:e>
                      <m:sup>
                        <m:r>
                          <a:rPr lang="en-US" sz="2800">
                            <a:latin typeface="Cambria Math" panose="02040503050406030204" pitchFamily="18" charset="0"/>
                          </a:rPr>
                          <m:t>′</m:t>
                        </m:r>
                      </m:sup>
                    </m:sSup>
                    <m:r>
                      <a:rPr lang="en-US" sz="2800">
                        <a:latin typeface="Cambria Math" panose="02040503050406030204" pitchFamily="18" charset="0"/>
                      </a:rPr>
                      <m:t>=</m:t>
                    </m:r>
                    <m:sSup>
                      <m:sSupPr>
                        <m:ctrlPr>
                          <a:rPr lang="en-US" sz="2800" i="1">
                            <a:latin typeface="Cambria Math"/>
                          </a:rPr>
                        </m:ctrlPr>
                      </m:sSupPr>
                      <m:e>
                        <m:r>
                          <a:rPr lang="en-US" sz="2800">
                            <a:latin typeface="Cambria Math" panose="02040503050406030204" pitchFamily="18" charset="0"/>
                          </a:rPr>
                          <m:t>−</m:t>
                        </m:r>
                        <m:r>
                          <a:rPr lang="en-US" sz="2800">
                            <a:latin typeface="Cambria Math" panose="02040503050406030204" pitchFamily="18" charset="0"/>
                          </a:rPr>
                          <m:t>3</m:t>
                        </m:r>
                        <m:r>
                          <m:rPr>
                            <m:sty m:val="p"/>
                          </m:rPr>
                          <a:rPr lang="en-US" sz="2800">
                            <a:latin typeface="Cambria Math" panose="02040503050406030204" pitchFamily="18" charset="0"/>
                          </a:rPr>
                          <m:t>x</m:t>
                        </m:r>
                      </m:e>
                      <m:sup>
                        <m:r>
                          <a:rPr lang="en-US" sz="2800">
                            <a:latin typeface="Cambria Math" panose="02040503050406030204" pitchFamily="18" charset="0"/>
                          </a:rPr>
                          <m:t>2</m:t>
                        </m:r>
                      </m:sup>
                    </m:sSup>
                    <m:r>
                      <a:rPr lang="en-US" sz="2800">
                        <a:latin typeface="Cambria Math" panose="02040503050406030204" pitchFamily="18" charset="0"/>
                      </a:rPr>
                      <m:t>+</m:t>
                    </m:r>
                    <m:r>
                      <a:rPr lang="en-US" sz="2800" i="1">
                        <a:latin typeface="Cambria Math" panose="02040503050406030204" pitchFamily="18" charset="0"/>
                      </a:rPr>
                      <m:t>2</m:t>
                    </m:r>
                    <m:r>
                      <a:rPr lang="en-US" sz="2800" i="1">
                        <a:latin typeface="Cambria Math" panose="02040503050406030204" pitchFamily="18" charset="0"/>
                      </a:rPr>
                      <m:t>𝑚𝑥</m:t>
                    </m:r>
                    <m:r>
                      <a:rPr lang="en-US" sz="2800" i="1">
                        <a:latin typeface="Cambria Math" panose="02040503050406030204" pitchFamily="18" charset="0"/>
                      </a:rPr>
                      <m:t>+</m:t>
                    </m:r>
                    <m:r>
                      <a:rPr lang="en-US" sz="2800" i="1">
                        <a:latin typeface="Cambria Math" panose="02040503050406030204" pitchFamily="18" charset="0"/>
                      </a:rPr>
                      <m:t>𝑚</m:t>
                    </m:r>
                    <m:r>
                      <a:rPr lang="en-US" sz="2800">
                        <a:latin typeface="Cambria Math" panose="02040503050406030204" pitchFamily="18" charset="0"/>
                      </a:rPr>
                      <m:t>=−</m:t>
                    </m:r>
                    <m:r>
                      <a:rPr lang="en-US" sz="2800">
                        <a:latin typeface="Cambria Math" panose="02040503050406030204" pitchFamily="18" charset="0"/>
                      </a:rPr>
                      <m:t>3</m:t>
                    </m:r>
                    <m:sSup>
                      <m:sSupPr>
                        <m:ctrlPr>
                          <a:rPr lang="en-US" sz="2800" i="1">
                            <a:latin typeface="Cambria Math"/>
                          </a:rPr>
                        </m:ctrlPr>
                      </m:sSupPr>
                      <m:e>
                        <m:d>
                          <m:dPr>
                            <m:ctrlPr>
                              <a:rPr lang="en-US" sz="2800" i="1">
                                <a:latin typeface="Cambria Math"/>
                              </a:rPr>
                            </m:ctrlPr>
                          </m:dPr>
                          <m:e>
                            <m:r>
                              <a:rPr lang="en-US" sz="2800" i="1">
                                <a:latin typeface="Cambria Math" panose="02040503050406030204" pitchFamily="18" charset="0"/>
                              </a:rPr>
                              <m:t>𝑥</m:t>
                            </m:r>
                            <m:r>
                              <a:rPr lang="en-US" sz="2800">
                                <a:latin typeface="Cambria Math" panose="02040503050406030204" pitchFamily="18" charset="0"/>
                              </a:rPr>
                              <m:t>−</m:t>
                            </m:r>
                            <m:f>
                              <m:fPr>
                                <m:ctrlPr>
                                  <a:rPr lang="en-US" sz="2800" i="1">
                                    <a:latin typeface="Cambria Math"/>
                                  </a:rPr>
                                </m:ctrlPr>
                              </m:fPr>
                              <m:num>
                                <m:r>
                                  <a:rPr lang="en-US" sz="2800" i="1">
                                    <a:latin typeface="Cambria Math" panose="02040503050406030204" pitchFamily="18" charset="0"/>
                                  </a:rPr>
                                  <m:t>𝑚</m:t>
                                </m:r>
                              </m:num>
                              <m:den>
                                <m:r>
                                  <a:rPr lang="en-US" sz="2800">
                                    <a:latin typeface="Cambria Math" panose="02040503050406030204" pitchFamily="18" charset="0"/>
                                  </a:rPr>
                                  <m:t>3</m:t>
                                </m:r>
                              </m:den>
                            </m:f>
                          </m:e>
                        </m:d>
                      </m:e>
                      <m:sup>
                        <m:r>
                          <a:rPr lang="en-US" sz="2800">
                            <a:latin typeface="Cambria Math" panose="02040503050406030204" pitchFamily="18" charset="0"/>
                          </a:rPr>
                          <m:t>2</m:t>
                        </m:r>
                      </m:sup>
                    </m:sSup>
                    <m:r>
                      <a:rPr lang="en-US" sz="2800">
                        <a:latin typeface="Cambria Math" panose="02040503050406030204" pitchFamily="18" charset="0"/>
                      </a:rPr>
                      <m:t>+</m:t>
                    </m:r>
                    <m:f>
                      <m:fPr>
                        <m:ctrlPr>
                          <a:rPr lang="en-US" sz="2800" i="1">
                            <a:latin typeface="Cambria Math"/>
                          </a:rPr>
                        </m:ctrlPr>
                      </m:fPr>
                      <m:num>
                        <m:sSup>
                          <m:sSupPr>
                            <m:ctrlPr>
                              <a:rPr lang="en-US" sz="2800" i="1">
                                <a:latin typeface="Cambria Math"/>
                              </a:rPr>
                            </m:ctrlPr>
                          </m:sSupPr>
                          <m:e>
                            <m:r>
                              <a:rPr lang="en-US" sz="2800" i="1">
                                <a:latin typeface="Cambria Math" panose="02040503050406030204" pitchFamily="18" charset="0"/>
                              </a:rPr>
                              <m:t>𝑚</m:t>
                            </m:r>
                          </m:e>
                          <m:sup>
                            <m:r>
                              <a:rPr lang="en-US" sz="2800">
                                <a:latin typeface="Cambria Math" panose="02040503050406030204" pitchFamily="18" charset="0"/>
                              </a:rPr>
                              <m:t>2</m:t>
                            </m:r>
                          </m:sup>
                        </m:sSup>
                      </m:num>
                      <m:den>
                        <m:r>
                          <a:rPr lang="en-US" sz="2800">
                            <a:latin typeface="Cambria Math" panose="02040503050406030204" pitchFamily="18" charset="0"/>
                          </a:rPr>
                          <m:t>3</m:t>
                        </m:r>
                      </m:den>
                    </m:f>
                    <m:r>
                      <a:rPr lang="en-US" sz="2800" i="1">
                        <a:latin typeface="Cambria Math" panose="02040503050406030204" pitchFamily="18" charset="0"/>
                      </a:rPr>
                      <m:t>+</m:t>
                    </m:r>
                    <m:r>
                      <a:rPr lang="en-US" sz="2800" i="1">
                        <a:latin typeface="Cambria Math" panose="02040503050406030204" pitchFamily="18" charset="0"/>
                      </a:rPr>
                      <m:t>𝑚</m:t>
                    </m:r>
                    <m:r>
                      <a:rPr lang="en-US" sz="2800" i="1">
                        <a:latin typeface="Cambria Math" panose="02040503050406030204" pitchFamily="18" charset="0"/>
                      </a:rPr>
                      <m:t>≤</m:t>
                    </m:r>
                    <m:f>
                      <m:fPr>
                        <m:ctrlPr>
                          <a:rPr lang="en-US" sz="2800" i="1">
                            <a:latin typeface="Cambria Math"/>
                          </a:rPr>
                        </m:ctrlPr>
                      </m:fPr>
                      <m:num>
                        <m:sSup>
                          <m:sSupPr>
                            <m:ctrlPr>
                              <a:rPr lang="en-US" sz="2800" i="1">
                                <a:latin typeface="Cambria Math"/>
                              </a:rPr>
                            </m:ctrlPr>
                          </m:sSupPr>
                          <m:e>
                            <m:r>
                              <a:rPr lang="en-US" sz="2800" i="1">
                                <a:latin typeface="Cambria Math" panose="02040503050406030204" pitchFamily="18" charset="0"/>
                              </a:rPr>
                              <m:t>𝑚</m:t>
                            </m:r>
                          </m:e>
                          <m:sup>
                            <m:r>
                              <a:rPr lang="en-US" sz="2800">
                                <a:latin typeface="Cambria Math" panose="02040503050406030204" pitchFamily="18" charset="0"/>
                              </a:rPr>
                              <m:t>2</m:t>
                            </m:r>
                          </m:sup>
                        </m:sSup>
                      </m:num>
                      <m:den>
                        <m:r>
                          <a:rPr lang="en-US" sz="2800">
                            <a:latin typeface="Cambria Math" panose="02040503050406030204" pitchFamily="18" charset="0"/>
                          </a:rPr>
                          <m:t>3</m:t>
                        </m:r>
                      </m:den>
                    </m:f>
                    <m:r>
                      <a:rPr lang="en-US" sz="2800" i="1">
                        <a:latin typeface="Cambria Math" panose="02040503050406030204" pitchFamily="18" charset="0"/>
                      </a:rPr>
                      <m:t>+</m:t>
                    </m:r>
                    <m:r>
                      <a:rPr lang="en-US" sz="2800" i="1">
                        <a:latin typeface="Cambria Math" panose="02040503050406030204" pitchFamily="18" charset="0"/>
                      </a:rPr>
                      <m:t>𝑚</m:t>
                    </m:r>
                  </m:oMath>
                </a14:m>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rPr>
                      <m:t>𝑥</m:t>
                    </m:r>
                    <m:r>
                      <a:rPr lang="en-US" sz="2800">
                        <a:latin typeface="Cambria Math" panose="02040503050406030204" pitchFamily="18" charset="0"/>
                      </a:rPr>
                      <m:t>=</m:t>
                    </m:r>
                    <m:f>
                      <m:fPr>
                        <m:ctrlPr>
                          <a:rPr lang="en-US" sz="2800" i="1">
                            <a:latin typeface="Cambria Math"/>
                          </a:rPr>
                        </m:ctrlPr>
                      </m:fPr>
                      <m:num>
                        <m:r>
                          <a:rPr lang="en-US" sz="2800" i="1">
                            <a:latin typeface="Cambria Math" panose="02040503050406030204" pitchFamily="18" charset="0"/>
                          </a:rPr>
                          <m:t>𝑚</m:t>
                        </m:r>
                      </m:num>
                      <m:den>
                        <m:r>
                          <a:rPr lang="en-US" sz="2800">
                            <a:latin typeface="Cambria Math" panose="02040503050406030204" pitchFamily="18" charset="0"/>
                          </a:rPr>
                          <m:t>3</m:t>
                        </m:r>
                      </m:den>
                    </m:f>
                  </m:oMath>
                </a14:m>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rPr>
                      <m:t>𝑦</m:t>
                    </m:r>
                    <m:r>
                      <a:rPr lang="en-US" sz="2800">
                        <a:latin typeface="Cambria Math" panose="02040503050406030204" pitchFamily="18" charset="0"/>
                      </a:rPr>
                      <m:t>=</m:t>
                    </m:r>
                    <m:d>
                      <m:dPr>
                        <m:ctrlPr>
                          <a:rPr lang="en-US" sz="2800" i="1">
                            <a:latin typeface="Cambria Math"/>
                          </a:rPr>
                        </m:ctrlPr>
                      </m:dPr>
                      <m:e>
                        <m:f>
                          <m:fPr>
                            <m:ctrlPr>
                              <a:rPr lang="en-US" sz="2800" i="1">
                                <a:latin typeface="Cambria Math"/>
                              </a:rPr>
                            </m:ctrlPr>
                          </m:fPr>
                          <m:num>
                            <m:sSup>
                              <m:sSupPr>
                                <m:ctrlPr>
                                  <a:rPr lang="en-US" sz="2800" i="1">
                                    <a:latin typeface="Cambria Math"/>
                                  </a:rPr>
                                </m:ctrlPr>
                              </m:sSupPr>
                              <m:e>
                                <m:r>
                                  <a:rPr lang="en-US" sz="2800" i="1">
                                    <a:latin typeface="Cambria Math" panose="02040503050406030204" pitchFamily="18" charset="0"/>
                                  </a:rPr>
                                  <m:t>𝑚</m:t>
                                </m:r>
                              </m:e>
                              <m:sup>
                                <m:r>
                                  <a:rPr lang="en-US" sz="2800">
                                    <a:latin typeface="Cambria Math" panose="02040503050406030204" pitchFamily="18" charset="0"/>
                                  </a:rPr>
                                  <m:t>2</m:t>
                                </m:r>
                              </m:sup>
                            </m:sSup>
                          </m:num>
                          <m:den>
                            <m:r>
                              <a:rPr lang="en-US" sz="2800">
                                <a:latin typeface="Cambria Math" panose="02040503050406030204" pitchFamily="18" charset="0"/>
                              </a:rPr>
                              <m:t>3</m:t>
                            </m:r>
                          </m:den>
                        </m:f>
                        <m:r>
                          <a:rPr lang="en-US" sz="2800">
                            <a:latin typeface="Cambria Math" panose="02040503050406030204" pitchFamily="18" charset="0"/>
                          </a:rPr>
                          <m:t>+</m:t>
                        </m:r>
                        <m:r>
                          <a:rPr lang="en-US" sz="2800" i="1">
                            <a:latin typeface="Cambria Math" panose="02040503050406030204" pitchFamily="18" charset="0"/>
                          </a:rPr>
                          <m:t>𝑚</m:t>
                        </m:r>
                      </m:e>
                    </m:d>
                    <m:d>
                      <m:dPr>
                        <m:ctrlPr>
                          <a:rPr lang="en-US" sz="2800" i="1">
                            <a:latin typeface="Cambria Math"/>
                          </a:rPr>
                        </m:ctrlPr>
                      </m:dPr>
                      <m:e>
                        <m:r>
                          <m:rPr>
                            <m:sty m:val="p"/>
                          </m:rPr>
                          <a:rPr lang="en-US" sz="2800">
                            <a:latin typeface="Cambria Math" panose="02040503050406030204" pitchFamily="18" charset="0"/>
                          </a:rPr>
                          <m:t>x</m:t>
                        </m:r>
                        <m:r>
                          <a:rPr lang="en-US" sz="2800">
                            <a:latin typeface="Cambria Math" panose="02040503050406030204" pitchFamily="18" charset="0"/>
                          </a:rPr>
                          <m:t>−</m:t>
                        </m:r>
                        <m:f>
                          <m:fPr>
                            <m:ctrlPr>
                              <a:rPr lang="en-US" sz="2800" i="1">
                                <a:latin typeface="Cambria Math"/>
                              </a:rPr>
                            </m:ctrlPr>
                          </m:fPr>
                          <m:num>
                            <m:r>
                              <a:rPr lang="en-US" sz="2800" i="1">
                                <a:latin typeface="Cambria Math" panose="02040503050406030204" pitchFamily="18" charset="0"/>
                              </a:rPr>
                              <m:t>𝑚</m:t>
                            </m:r>
                          </m:num>
                          <m:den>
                            <m:r>
                              <a:rPr lang="en-US" sz="2800">
                                <a:latin typeface="Cambria Math" panose="02040503050406030204" pitchFamily="18" charset="0"/>
                              </a:rPr>
                              <m:t>3</m:t>
                            </m:r>
                          </m:den>
                        </m:f>
                      </m:e>
                    </m:d>
                    <m:r>
                      <a:rPr lang="en-US" sz="2800" i="1">
                        <a:latin typeface="Cambria Math" panose="02040503050406030204" pitchFamily="18" charset="0"/>
                      </a:rPr>
                      <m:t>+</m:t>
                    </m:r>
                    <m:f>
                      <m:fPr>
                        <m:ctrlPr>
                          <a:rPr lang="en-US" sz="2800" i="1">
                            <a:latin typeface="Cambria Math"/>
                          </a:rPr>
                        </m:ctrlPr>
                      </m:fPr>
                      <m:num>
                        <m:r>
                          <a:rPr lang="en-US" sz="2800">
                            <a:latin typeface="Cambria Math" panose="02040503050406030204" pitchFamily="18" charset="0"/>
                          </a:rPr>
                          <m:t>2</m:t>
                        </m:r>
                        <m:sSup>
                          <m:sSupPr>
                            <m:ctrlPr>
                              <a:rPr lang="en-US" sz="2800" i="1">
                                <a:latin typeface="Cambria Math"/>
                              </a:rPr>
                            </m:ctrlPr>
                          </m:sSupPr>
                          <m:e>
                            <m:r>
                              <a:rPr lang="en-US" sz="2800" i="1">
                                <a:latin typeface="Cambria Math" panose="02040503050406030204" pitchFamily="18" charset="0"/>
                              </a:rPr>
                              <m:t>𝑚</m:t>
                            </m:r>
                          </m:e>
                          <m:sup>
                            <m:r>
                              <a:rPr lang="en-US" sz="2800" i="1">
                                <a:latin typeface="Cambria Math" panose="02040503050406030204" pitchFamily="18" charset="0"/>
                              </a:rPr>
                              <m:t>3</m:t>
                            </m:r>
                          </m:sup>
                        </m:sSup>
                      </m:num>
                      <m:den>
                        <m:r>
                          <a:rPr lang="en-US" sz="2800">
                            <a:latin typeface="Cambria Math" panose="02040503050406030204" pitchFamily="18" charset="0"/>
                          </a:rPr>
                          <m:t>27</m:t>
                        </m:r>
                      </m:den>
                    </m:f>
                    <m:r>
                      <a:rPr lang="en-US" sz="2800">
                        <a:latin typeface="Cambria Math" panose="02040503050406030204" pitchFamily="18" charset="0"/>
                      </a:rPr>
                      <m:t>+</m:t>
                    </m:r>
                    <m:f>
                      <m:fPr>
                        <m:ctrlPr>
                          <a:rPr lang="en-US" sz="2800" i="1">
                            <a:latin typeface="Cambria Math"/>
                          </a:rPr>
                        </m:ctrlPr>
                      </m:fPr>
                      <m:num>
                        <m:sSup>
                          <m:sSupPr>
                            <m:ctrlPr>
                              <a:rPr lang="en-US" sz="2800" i="1">
                                <a:latin typeface="Cambria Math"/>
                              </a:rPr>
                            </m:ctrlPr>
                          </m:sSupPr>
                          <m:e>
                            <m:r>
                              <a:rPr lang="en-US" sz="2800" i="1">
                                <a:latin typeface="Cambria Math" panose="02040503050406030204" pitchFamily="18" charset="0"/>
                              </a:rPr>
                              <m:t>𝑚</m:t>
                            </m:r>
                          </m:e>
                          <m:sup>
                            <m:r>
                              <a:rPr lang="en-US" sz="2800">
                                <a:latin typeface="Cambria Math" panose="02040503050406030204" pitchFamily="18" charset="0"/>
                              </a:rPr>
                              <m:t>2</m:t>
                            </m:r>
                          </m:sup>
                        </m:sSup>
                      </m:num>
                      <m:den>
                        <m:r>
                          <a:rPr lang="en-US" sz="2800">
                            <a:latin typeface="Cambria Math" panose="02040503050406030204" pitchFamily="18" charset="0"/>
                          </a:rPr>
                          <m:t>3</m:t>
                        </m:r>
                      </m:den>
                    </m:f>
                    <m:r>
                      <a:rPr lang="en-US" sz="2800" i="1">
                        <a:latin typeface="Cambria Math" panose="02040503050406030204" pitchFamily="18" charset="0"/>
                      </a:rPr>
                      <m:t>+</m:t>
                    </m:r>
                    <m:r>
                      <a:rPr lang="en-US" sz="2800" i="1">
                        <a:latin typeface="Cambria Math" panose="02040503050406030204" pitchFamily="18" charset="0"/>
                      </a:rPr>
                      <m:t>1</m:t>
                    </m:r>
                  </m:oMath>
                </a14:m>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qua </a:t>
                </a:r>
                <a14:m>
                  <m:oMath xmlns:m="http://schemas.openxmlformats.org/officeDocument/2006/math">
                    <m:r>
                      <a:rPr lang="en-US" sz="2800" i="1">
                        <a:latin typeface="Cambria Math" panose="02040503050406030204" pitchFamily="18" charset="0"/>
                      </a:rPr>
                      <m:t>𝑂</m:t>
                    </m:r>
                    <m:r>
                      <a:rPr lang="en-US" sz="2800" i="1">
                        <a:latin typeface="Cambria Math" panose="02040503050406030204" pitchFamily="18" charset="0"/>
                      </a:rPr>
                      <m:t>⇒</m:t>
                    </m:r>
                    <m:r>
                      <a:rPr lang="en-US" sz="2800" i="1">
                        <a:latin typeface="Cambria Math" panose="02040503050406030204" pitchFamily="18" charset="0"/>
                      </a:rPr>
                      <m:t>0</m:t>
                    </m:r>
                    <m:r>
                      <a:rPr lang="en-US" sz="2800" i="1">
                        <a:latin typeface="Cambria Math" panose="02040503050406030204" pitchFamily="18" charset="0"/>
                      </a:rPr>
                      <m:t>=</m:t>
                    </m:r>
                    <m:r>
                      <a:rPr lang="en-US" sz="2800">
                        <a:latin typeface="Cambria Math" panose="02040503050406030204" pitchFamily="18" charset="0"/>
                      </a:rPr>
                      <m:t>−</m:t>
                    </m:r>
                    <m:f>
                      <m:fPr>
                        <m:ctrlPr>
                          <a:rPr lang="en-US" sz="2800" i="1">
                            <a:latin typeface="Cambria Math"/>
                          </a:rPr>
                        </m:ctrlPr>
                      </m:fPr>
                      <m:num>
                        <m:sSup>
                          <m:sSupPr>
                            <m:ctrlPr>
                              <a:rPr lang="en-US" sz="2800" i="1">
                                <a:latin typeface="Cambria Math"/>
                              </a:rPr>
                            </m:ctrlPr>
                          </m:sSupPr>
                          <m:e>
                            <m:r>
                              <a:rPr lang="en-US" sz="2800" i="1">
                                <a:latin typeface="Cambria Math" panose="02040503050406030204" pitchFamily="18" charset="0"/>
                              </a:rPr>
                              <m:t>𝑚</m:t>
                            </m:r>
                          </m:e>
                          <m:sup>
                            <m:r>
                              <a:rPr lang="en-US" sz="2800">
                                <a:latin typeface="Cambria Math" panose="02040503050406030204" pitchFamily="18" charset="0"/>
                              </a:rPr>
                              <m:t>2</m:t>
                            </m:r>
                          </m:sup>
                        </m:sSup>
                      </m:num>
                      <m:den>
                        <m:r>
                          <a:rPr lang="en-US" sz="2800">
                            <a:latin typeface="Cambria Math" panose="02040503050406030204" pitchFamily="18" charset="0"/>
                          </a:rPr>
                          <m:t>27</m:t>
                        </m:r>
                      </m:den>
                    </m:f>
                    <m:r>
                      <a:rPr lang="en-US" sz="2800">
                        <a:latin typeface="Cambria Math" panose="02040503050406030204" pitchFamily="18" charset="0"/>
                      </a:rPr>
                      <m:t>+</m:t>
                    </m:r>
                    <m:r>
                      <a:rPr lang="en-US" sz="2800">
                        <a:latin typeface="Cambria Math" panose="02040503050406030204" pitchFamily="18" charset="0"/>
                      </a:rPr>
                      <m:t>1</m:t>
                    </m:r>
                    <m:r>
                      <a:rPr lang="en-US" sz="2800">
                        <a:latin typeface="Cambria Math" panose="02040503050406030204" pitchFamily="18" charset="0"/>
                      </a:rPr>
                      <m:t>⇔</m:t>
                    </m:r>
                    <m:r>
                      <m:rPr>
                        <m:sty m:val="p"/>
                      </m:rPr>
                      <a:rPr lang="en-US" sz="2800">
                        <a:latin typeface="Cambria Math" panose="02040503050406030204" pitchFamily="18" charset="0"/>
                      </a:rPr>
                      <m:t>m</m:t>
                    </m:r>
                    <m:r>
                      <a:rPr lang="en-US" sz="2800">
                        <a:latin typeface="Cambria Math" panose="02040503050406030204" pitchFamily="18" charset="0"/>
                      </a:rPr>
                      <m:t>=−</m:t>
                    </m:r>
                    <m:r>
                      <a:rPr lang="en-US" sz="2800">
                        <a:latin typeface="Cambria Math" panose="02040503050406030204" pitchFamily="18" charset="0"/>
                      </a:rPr>
                      <m:t>3</m:t>
                    </m:r>
                  </m:oMath>
                </a14:m>
                <a:endParaRPr lang="en-US" sz="2800" b="1" dirty="0">
                  <a:highlight>
                    <a:srgbClr val="00FF00"/>
                  </a:highlight>
                  <a:latin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30851" y="3412832"/>
                <a:ext cx="11499171" cy="2705218"/>
              </a:xfrm>
              <a:prstGeom prst="rect">
                <a:avLst/>
              </a:prstGeom>
              <a:blipFill rotWithShape="1">
                <a:blip r:embed="rId6"/>
                <a:stretch>
                  <a:fillRect l="-1484" b="-2703"/>
                </a:stretch>
              </a:blipFill>
            </p:spPr>
            <p:txBody>
              <a:bodyPr/>
              <a:lstStyle/>
              <a:p>
                <a:r>
                  <a:rPr lang="en-US">
                    <a:noFill/>
                  </a:rPr>
                  <a:t> </a:t>
                </a:r>
              </a:p>
            </p:txBody>
          </p:sp>
        </mc:Fallback>
      </mc:AlternateContent>
      <p:sp>
        <p:nvSpPr>
          <p:cNvPr id="66" name="Oval 65"/>
          <p:cNvSpPr/>
          <p:nvPr/>
        </p:nvSpPr>
        <p:spPr>
          <a:xfrm>
            <a:off x="3163102" y="2435718"/>
            <a:ext cx="546116" cy="538129"/>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en-US" sz="3200" b="1" dirty="0">
                <a:latin typeface="Tahoma" pitchFamily="34" charset="0"/>
                <a:ea typeface="Tahoma" pitchFamily="34" charset="0"/>
                <a:cs typeface="Tahoma" pitchFamily="34" charset="0"/>
              </a:rPr>
              <a:t>B</a:t>
            </a:r>
            <a:endParaRPr lang="en-US" sz="3200" dirty="0"/>
          </a:p>
        </p:txBody>
      </p:sp>
    </p:spTree>
    <p:extLst>
      <p:ext uri="{BB962C8B-B14F-4D97-AF65-F5344CB8AC3E}">
        <p14:creationId xmlns:p14="http://schemas.microsoft.com/office/powerpoint/2010/main" val="425215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wipe(left)">
                                      <p:cBhvr>
                                        <p:cTn id="17" dur="500"/>
                                        <p:tgtEl>
                                          <p:spTgt spid="8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wipe(left)">
                                      <p:cBhvr>
                                        <p:cTn id="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1" grpId="0"/>
      <p:bldP spid="13" grpId="0"/>
      <p:bldP spid="6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 xmlns:a16="http://schemas.microsoft.com/office/drawing/2014/main" id="{43C051DC-C7D1-4F76-A0E4-E9725AEA5753}"/>
              </a:ext>
            </a:extLst>
          </p:cNvPr>
          <p:cNvSpPr>
            <a:spLocks noChangeArrowheads="1"/>
          </p:cNvSpPr>
          <p:nvPr/>
        </p:nvSpPr>
        <p:spPr bwMode="gray">
          <a:xfrm>
            <a:off x="2304829" y="1195237"/>
            <a:ext cx="6870521"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45711" tIns="22855" rIns="45711" bIns="22855"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1.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Nhận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biết</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p>
        </p:txBody>
      </p:sp>
      <p:sp>
        <p:nvSpPr>
          <p:cNvPr id="5" name="TextBox 4">
            <a:hlinkClick r:id="rId2" action="ppaction://hlinksldjump"/>
          </p:cNvPr>
          <p:cNvSpPr txBox="1"/>
          <p:nvPr/>
        </p:nvSpPr>
        <p:spPr>
          <a:xfrm>
            <a:off x="3153158" y="4495801"/>
            <a:ext cx="1666658" cy="538609"/>
          </a:xfrm>
          <a:prstGeom prst="rect">
            <a:avLst/>
          </a:prstGeom>
          <a:solidFill>
            <a:schemeClr val="accent4">
              <a:lumMod val="20000"/>
              <a:lumOff val="80000"/>
            </a:schemeClr>
          </a:solidFill>
          <a:ln w="19050">
            <a:solidFill>
              <a:srgbClr val="0070C0"/>
            </a:solidFill>
          </a:ln>
        </p:spPr>
        <p:txBody>
          <a:bodyPr wrap="square" lIns="45711" tIns="22855" rIns="45711" bIns="22855"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12.C</a:t>
            </a:r>
          </a:p>
        </p:txBody>
      </p:sp>
      <p:sp>
        <p:nvSpPr>
          <p:cNvPr id="6" name="TextBox 5">
            <a:hlinkClick r:id="rId3" action="ppaction://hlinksldjump"/>
          </p:cNvPr>
          <p:cNvSpPr txBox="1"/>
          <p:nvPr/>
        </p:nvSpPr>
        <p:spPr>
          <a:xfrm>
            <a:off x="5219813" y="4495800"/>
            <a:ext cx="1666658" cy="538609"/>
          </a:xfrm>
          <a:prstGeom prst="rect">
            <a:avLst/>
          </a:prstGeom>
          <a:solidFill>
            <a:schemeClr val="accent4">
              <a:lumMod val="20000"/>
              <a:lumOff val="80000"/>
            </a:schemeClr>
          </a:solidFill>
          <a:ln w="19050">
            <a:solidFill>
              <a:srgbClr val="0070C0"/>
            </a:solidFill>
          </a:ln>
        </p:spPr>
        <p:txBody>
          <a:bodyPr wrap="square" lIns="45711" tIns="22855" rIns="45711" bIns="22855"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13.D</a:t>
            </a:r>
          </a:p>
        </p:txBody>
      </p:sp>
      <p:sp>
        <p:nvSpPr>
          <p:cNvPr id="7" name="TextBox 6">
            <a:hlinkClick r:id="rId4" action="ppaction://hlinksldjump"/>
          </p:cNvPr>
          <p:cNvSpPr txBox="1"/>
          <p:nvPr/>
        </p:nvSpPr>
        <p:spPr>
          <a:xfrm>
            <a:off x="7162661" y="4495801"/>
            <a:ext cx="1666658" cy="538609"/>
          </a:xfrm>
          <a:prstGeom prst="rect">
            <a:avLst/>
          </a:prstGeom>
          <a:solidFill>
            <a:schemeClr val="accent4">
              <a:lumMod val="20000"/>
              <a:lumOff val="80000"/>
            </a:schemeClr>
          </a:solidFill>
          <a:ln w="19050">
            <a:solidFill>
              <a:srgbClr val="0070C0"/>
            </a:solidFill>
          </a:ln>
        </p:spPr>
        <p:txBody>
          <a:bodyPr wrap="square" lIns="45711" tIns="22855" rIns="45711" bIns="22855"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14.A</a:t>
            </a:r>
          </a:p>
        </p:txBody>
      </p:sp>
      <p:sp>
        <p:nvSpPr>
          <p:cNvPr id="8" name="TextBox 7">
            <a:hlinkClick r:id="rId5" action="ppaction://hlinksldjump"/>
          </p:cNvPr>
          <p:cNvSpPr txBox="1"/>
          <p:nvPr/>
        </p:nvSpPr>
        <p:spPr>
          <a:xfrm>
            <a:off x="9175350" y="4495801"/>
            <a:ext cx="1666658" cy="538609"/>
          </a:xfrm>
          <a:prstGeom prst="rect">
            <a:avLst/>
          </a:prstGeom>
          <a:solidFill>
            <a:schemeClr val="accent4">
              <a:lumMod val="20000"/>
              <a:lumOff val="80000"/>
            </a:schemeClr>
          </a:solidFill>
          <a:ln w="19050">
            <a:solidFill>
              <a:srgbClr val="0070C0"/>
            </a:solidFill>
          </a:ln>
        </p:spPr>
        <p:txBody>
          <a:bodyPr wrap="square" lIns="45711" tIns="22855" rIns="45711" bIns="22855"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15.D</a:t>
            </a:r>
          </a:p>
        </p:txBody>
      </p:sp>
      <p:sp>
        <p:nvSpPr>
          <p:cNvPr id="9" name="TextBox 8">
            <a:hlinkClick r:id="rId6" action="ppaction://hlinksldjump"/>
          </p:cNvPr>
          <p:cNvSpPr txBox="1"/>
          <p:nvPr/>
        </p:nvSpPr>
        <p:spPr>
          <a:xfrm>
            <a:off x="3153158" y="3506062"/>
            <a:ext cx="1666658" cy="538609"/>
          </a:xfrm>
          <a:prstGeom prst="rect">
            <a:avLst/>
          </a:prstGeom>
          <a:solidFill>
            <a:schemeClr val="accent4">
              <a:lumMod val="20000"/>
              <a:lumOff val="80000"/>
            </a:schemeClr>
          </a:solidFill>
          <a:ln w="19050">
            <a:solidFill>
              <a:srgbClr val="0070C0"/>
            </a:solidFill>
          </a:ln>
        </p:spPr>
        <p:txBody>
          <a:bodyPr wrap="square" lIns="45711" tIns="22855" rIns="45711" bIns="22855"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7.D</a:t>
            </a:r>
          </a:p>
        </p:txBody>
      </p:sp>
      <p:sp>
        <p:nvSpPr>
          <p:cNvPr id="10" name="TextBox 9">
            <a:hlinkClick r:id="rId7" action="ppaction://hlinksldjump"/>
          </p:cNvPr>
          <p:cNvSpPr txBox="1"/>
          <p:nvPr/>
        </p:nvSpPr>
        <p:spPr>
          <a:xfrm>
            <a:off x="5219813" y="3506063"/>
            <a:ext cx="1666658" cy="538609"/>
          </a:xfrm>
          <a:prstGeom prst="rect">
            <a:avLst/>
          </a:prstGeom>
          <a:solidFill>
            <a:schemeClr val="accent4">
              <a:lumMod val="20000"/>
              <a:lumOff val="80000"/>
            </a:schemeClr>
          </a:solidFill>
          <a:ln w="19050">
            <a:solidFill>
              <a:srgbClr val="0070C0"/>
            </a:solidFill>
          </a:ln>
        </p:spPr>
        <p:txBody>
          <a:bodyPr wrap="square" lIns="45711" tIns="22855" rIns="45711" bIns="22855"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8.A</a:t>
            </a:r>
          </a:p>
        </p:txBody>
      </p:sp>
      <p:sp>
        <p:nvSpPr>
          <p:cNvPr id="11" name="TextBox 10">
            <a:hlinkClick r:id="rId5" action="ppaction://hlinksldjump"/>
          </p:cNvPr>
          <p:cNvSpPr txBox="1"/>
          <p:nvPr/>
        </p:nvSpPr>
        <p:spPr>
          <a:xfrm>
            <a:off x="7162661" y="3537526"/>
            <a:ext cx="1666658" cy="538609"/>
          </a:xfrm>
          <a:prstGeom prst="rect">
            <a:avLst/>
          </a:prstGeom>
          <a:solidFill>
            <a:schemeClr val="accent4">
              <a:lumMod val="20000"/>
              <a:lumOff val="80000"/>
            </a:schemeClr>
          </a:solidFill>
          <a:ln w="19050">
            <a:solidFill>
              <a:srgbClr val="0070C0"/>
            </a:solidFill>
          </a:ln>
        </p:spPr>
        <p:txBody>
          <a:bodyPr wrap="square" lIns="45711" tIns="22855" rIns="45711" bIns="22855"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9.B</a:t>
            </a:r>
          </a:p>
        </p:txBody>
      </p:sp>
      <p:sp>
        <p:nvSpPr>
          <p:cNvPr id="12" name="TextBox 11">
            <a:hlinkClick r:id="rId8" action="ppaction://hlinksldjump"/>
          </p:cNvPr>
          <p:cNvSpPr txBox="1"/>
          <p:nvPr/>
        </p:nvSpPr>
        <p:spPr>
          <a:xfrm>
            <a:off x="9175350" y="3537526"/>
            <a:ext cx="1666658" cy="538609"/>
          </a:xfrm>
          <a:prstGeom prst="rect">
            <a:avLst/>
          </a:prstGeom>
          <a:solidFill>
            <a:schemeClr val="accent4">
              <a:lumMod val="20000"/>
              <a:lumOff val="80000"/>
            </a:schemeClr>
          </a:solidFill>
          <a:ln w="19050">
            <a:solidFill>
              <a:srgbClr val="0070C0"/>
            </a:solidFill>
          </a:ln>
        </p:spPr>
        <p:txBody>
          <a:bodyPr wrap="square" lIns="45711" tIns="22855" rIns="45711" bIns="22855"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10.A</a:t>
            </a:r>
          </a:p>
        </p:txBody>
      </p:sp>
      <p:sp>
        <p:nvSpPr>
          <p:cNvPr id="13" name="TextBox 12">
            <a:hlinkClick r:id="rId9" action="ppaction://hlinksldjump"/>
          </p:cNvPr>
          <p:cNvSpPr txBox="1"/>
          <p:nvPr/>
        </p:nvSpPr>
        <p:spPr>
          <a:xfrm>
            <a:off x="9175350" y="2539426"/>
            <a:ext cx="1666658" cy="538609"/>
          </a:xfrm>
          <a:prstGeom prst="rect">
            <a:avLst/>
          </a:prstGeom>
          <a:solidFill>
            <a:schemeClr val="accent4">
              <a:lumMod val="20000"/>
              <a:lumOff val="80000"/>
            </a:schemeClr>
          </a:solidFill>
          <a:ln w="19050">
            <a:solidFill>
              <a:srgbClr val="0070C0"/>
            </a:solidFill>
          </a:ln>
        </p:spPr>
        <p:txBody>
          <a:bodyPr wrap="square" lIns="45711" tIns="22855" rIns="45711" bIns="22855"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5.A</a:t>
            </a:r>
          </a:p>
        </p:txBody>
      </p:sp>
      <p:sp>
        <p:nvSpPr>
          <p:cNvPr id="14" name="TextBox 13">
            <a:hlinkClick r:id="rId10" action="ppaction://hlinksldjump"/>
          </p:cNvPr>
          <p:cNvSpPr txBox="1"/>
          <p:nvPr/>
        </p:nvSpPr>
        <p:spPr>
          <a:xfrm>
            <a:off x="7162661" y="2539426"/>
            <a:ext cx="1666658" cy="538609"/>
          </a:xfrm>
          <a:prstGeom prst="rect">
            <a:avLst/>
          </a:prstGeom>
          <a:solidFill>
            <a:schemeClr val="accent4">
              <a:lumMod val="20000"/>
              <a:lumOff val="80000"/>
            </a:schemeClr>
          </a:solidFill>
          <a:ln w="19050">
            <a:solidFill>
              <a:srgbClr val="0070C0"/>
            </a:solidFill>
          </a:ln>
        </p:spPr>
        <p:txBody>
          <a:bodyPr wrap="square" lIns="45711" tIns="22855" rIns="45711" bIns="22855"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4.D</a:t>
            </a:r>
          </a:p>
        </p:txBody>
      </p:sp>
      <p:sp>
        <p:nvSpPr>
          <p:cNvPr id="15" name="TextBox 14">
            <a:hlinkClick r:id="rId11" action="ppaction://hlinksldjump"/>
          </p:cNvPr>
          <p:cNvSpPr txBox="1"/>
          <p:nvPr/>
        </p:nvSpPr>
        <p:spPr>
          <a:xfrm>
            <a:off x="5219813" y="2539426"/>
            <a:ext cx="1666658" cy="538609"/>
          </a:xfrm>
          <a:prstGeom prst="rect">
            <a:avLst/>
          </a:prstGeom>
          <a:solidFill>
            <a:schemeClr val="accent4">
              <a:lumMod val="20000"/>
              <a:lumOff val="80000"/>
            </a:schemeClr>
          </a:solidFill>
          <a:ln w="19050">
            <a:solidFill>
              <a:srgbClr val="0070C0"/>
            </a:solidFill>
          </a:ln>
        </p:spPr>
        <p:txBody>
          <a:bodyPr wrap="square" lIns="45711" tIns="22855" rIns="45711" bIns="22855"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3.B</a:t>
            </a:r>
          </a:p>
        </p:txBody>
      </p:sp>
      <p:sp>
        <p:nvSpPr>
          <p:cNvPr id="16" name="TextBox 15">
            <a:hlinkClick r:id="rId12" action="ppaction://hlinksldjump"/>
          </p:cNvPr>
          <p:cNvSpPr txBox="1"/>
          <p:nvPr/>
        </p:nvSpPr>
        <p:spPr>
          <a:xfrm>
            <a:off x="3153158" y="2508826"/>
            <a:ext cx="1666658" cy="538609"/>
          </a:xfrm>
          <a:prstGeom prst="rect">
            <a:avLst/>
          </a:prstGeom>
          <a:solidFill>
            <a:schemeClr val="accent4">
              <a:lumMod val="20000"/>
              <a:lumOff val="80000"/>
            </a:schemeClr>
          </a:solidFill>
          <a:ln w="19050">
            <a:solidFill>
              <a:srgbClr val="0070C0"/>
            </a:solidFill>
          </a:ln>
        </p:spPr>
        <p:txBody>
          <a:bodyPr wrap="square" lIns="45711" tIns="22855" rIns="45711" bIns="22855"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2.C</a:t>
            </a:r>
          </a:p>
        </p:txBody>
      </p:sp>
      <p:sp>
        <p:nvSpPr>
          <p:cNvPr id="17" name="TextBox 16">
            <a:hlinkClick r:id="rId13" action="ppaction://hlinksldjump"/>
          </p:cNvPr>
          <p:cNvSpPr txBox="1"/>
          <p:nvPr/>
        </p:nvSpPr>
        <p:spPr>
          <a:xfrm>
            <a:off x="1096026" y="4514851"/>
            <a:ext cx="1666658" cy="538609"/>
          </a:xfrm>
          <a:prstGeom prst="rect">
            <a:avLst/>
          </a:prstGeom>
          <a:solidFill>
            <a:schemeClr val="accent4">
              <a:lumMod val="20000"/>
              <a:lumOff val="80000"/>
            </a:schemeClr>
          </a:solidFill>
          <a:ln w="19050">
            <a:solidFill>
              <a:srgbClr val="0070C0"/>
            </a:solidFill>
          </a:ln>
        </p:spPr>
        <p:txBody>
          <a:bodyPr wrap="square" lIns="45711" tIns="22855" rIns="45711" bIns="22855"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11.B</a:t>
            </a:r>
          </a:p>
        </p:txBody>
      </p:sp>
      <p:sp>
        <p:nvSpPr>
          <p:cNvPr id="18" name="TextBox 17">
            <a:hlinkClick r:id="rId14" action="ppaction://hlinksldjump"/>
          </p:cNvPr>
          <p:cNvSpPr txBox="1"/>
          <p:nvPr/>
        </p:nvSpPr>
        <p:spPr>
          <a:xfrm>
            <a:off x="1096026" y="3525112"/>
            <a:ext cx="1666658" cy="538609"/>
          </a:xfrm>
          <a:prstGeom prst="rect">
            <a:avLst/>
          </a:prstGeom>
          <a:solidFill>
            <a:schemeClr val="accent4">
              <a:lumMod val="20000"/>
              <a:lumOff val="80000"/>
            </a:schemeClr>
          </a:solidFill>
          <a:ln w="19050">
            <a:solidFill>
              <a:srgbClr val="0070C0"/>
            </a:solidFill>
          </a:ln>
        </p:spPr>
        <p:txBody>
          <a:bodyPr wrap="square" lIns="45711" tIns="22855" rIns="45711" bIns="22855"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6.A</a:t>
            </a:r>
          </a:p>
        </p:txBody>
      </p:sp>
      <p:sp>
        <p:nvSpPr>
          <p:cNvPr id="19" name="TextBox 18">
            <a:hlinkClick r:id="rId15" action="ppaction://hlinksldjump"/>
          </p:cNvPr>
          <p:cNvSpPr txBox="1"/>
          <p:nvPr/>
        </p:nvSpPr>
        <p:spPr>
          <a:xfrm>
            <a:off x="1096026" y="2527876"/>
            <a:ext cx="1666658" cy="538609"/>
          </a:xfrm>
          <a:prstGeom prst="rect">
            <a:avLst/>
          </a:prstGeom>
          <a:solidFill>
            <a:schemeClr val="accent4">
              <a:lumMod val="20000"/>
              <a:lumOff val="80000"/>
            </a:schemeClr>
          </a:solidFill>
          <a:ln w="19050">
            <a:solidFill>
              <a:srgbClr val="0070C0"/>
            </a:solidFill>
          </a:ln>
        </p:spPr>
        <p:txBody>
          <a:bodyPr wrap="square" lIns="45711" tIns="22855" rIns="45711" bIns="22855"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1.B</a:t>
            </a:r>
          </a:p>
        </p:txBody>
      </p:sp>
      <p:sp>
        <p:nvSpPr>
          <p:cNvPr id="20" name="Action Button: Back or Previous 19">
            <a:hlinkClick r:id="rId12" action="ppaction://hlinksldjump" highlightClick="1"/>
          </p:cNvPr>
          <p:cNvSpPr/>
          <p:nvPr/>
        </p:nvSpPr>
        <p:spPr>
          <a:xfrm>
            <a:off x="11082986" y="6151421"/>
            <a:ext cx="452523" cy="42949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endParaRPr lang="en-US" sz="4300"/>
          </a:p>
        </p:txBody>
      </p:sp>
      <p:sp>
        <p:nvSpPr>
          <p:cNvPr id="21" name="Action Button: Forward or Next 20">
            <a:hlinkClick r:id="" action="ppaction://hlinkshowjump?jump=nextslide" highlightClick="1"/>
          </p:cNvPr>
          <p:cNvSpPr/>
          <p:nvPr/>
        </p:nvSpPr>
        <p:spPr>
          <a:xfrm>
            <a:off x="11563218" y="6160657"/>
            <a:ext cx="470994" cy="42025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endParaRPr lang="en-US" sz="4300"/>
          </a:p>
        </p:txBody>
      </p:sp>
      <p:sp>
        <p:nvSpPr>
          <p:cNvPr id="22" name="Rectangle 4">
            <a:extLst>
              <a:ext uri="{FF2B5EF4-FFF2-40B4-BE49-F238E27FC236}">
                <a16:creationId xmlns="" xmlns:a16="http://schemas.microsoft.com/office/drawing/2014/main" id="{C747A885-F2D1-409F-9DDA-9CB0AA9B9FF6}"/>
              </a:ext>
            </a:extLst>
          </p:cNvPr>
          <p:cNvSpPr>
            <a:spLocks noChangeArrowheads="1"/>
          </p:cNvSpPr>
          <p:nvPr/>
        </p:nvSpPr>
        <p:spPr bwMode="auto">
          <a:xfrm>
            <a:off x="318254" y="172339"/>
            <a:ext cx="11682477" cy="584757"/>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91422" tIns="45711" rIns="91422" bIns="45711" numCol="1" anchor="ctr" anchorCtr="0" compatLnSpc="1">
            <a:prstTxWarp prst="textNoShape">
              <a:avLst/>
            </a:prstTxWarp>
            <a:spAutoFit/>
          </a:bodyPr>
          <a:lstStyle/>
          <a:p>
            <a:pPr algn="ctr" defTabSz="914217" eaLnBrk="0" fontAlgn="base" hangingPunct="0">
              <a:spcBef>
                <a:spcPct val="0"/>
              </a:spcBef>
              <a:spcAft>
                <a:spcPct val="0"/>
              </a:spcAft>
            </a:pPr>
            <a:endParaRPr lang="en-US" altLang="en-US" sz="3200" b="1" dirty="0">
              <a:solidFill>
                <a:srgbClr val="0000CC"/>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305554" y="228600"/>
            <a:ext cx="11048636" cy="538609"/>
          </a:xfrm>
          <a:prstGeom prst="rect">
            <a:avLst/>
          </a:prstGeom>
          <a:noFill/>
        </p:spPr>
        <p:txBody>
          <a:bodyPr wrap="square" lIns="45711" tIns="22855" rIns="45711" bIns="22855"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CĐ_PHƯƠNG TRÌNH TIẾP TUYẾN</a:t>
            </a:r>
            <a:endParaRPr lang="en-US" sz="32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72271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47057" y="2986440"/>
            <a:ext cx="11834900" cy="3726355"/>
            <a:chOff x="184495" y="3636271"/>
            <a:chExt cx="11834900" cy="4481562"/>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 name="Group 5"/>
            <p:cNvGrpSpPr/>
            <p:nvPr/>
          </p:nvGrpSpPr>
          <p:grpSpPr>
            <a:xfrm>
              <a:off x="203200" y="3636271"/>
              <a:ext cx="2342698" cy="611632"/>
              <a:chOff x="1275608" y="6239450"/>
              <a:chExt cx="4592537" cy="1111307"/>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111307"/>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06848" y="425252"/>
            <a:ext cx="12099375" cy="1634164"/>
            <a:chOff x="534987" y="1869705"/>
            <a:chExt cx="23719158"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326532" y="1705954"/>
                  <a:ext cx="2690581" cy="76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en-US" sz="3000" dirty="0" smtClean="0">
                      <a:solidFill>
                        <a:schemeClr val="bg1"/>
                      </a:solidFill>
                      <a:latin typeface="Tahoma" pitchFamily="34" charset="0"/>
                      <a:cs typeface="Tahoma" pitchFamily="34" charset="0"/>
                    </a:rPr>
                    <a:t>12</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735038" y="1880718"/>
                  <a:ext cx="23519107" cy="18984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fontAlgn="base">
                    <a:buClr>
                      <a:srgbClr val="0000FF"/>
                    </a:buClr>
                    <a:tabLst>
                      <a:tab pos="629826" algn="l"/>
                    </a:tabLst>
                  </a:pP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Tiếp </a:t>
                  </a:r>
                  <a:r>
                    <a:rPr lang="en-US" sz="3200" dirty="0" err="1">
                      <a:latin typeface="Times New Roman" panose="02020603050405020304" pitchFamily="18" charset="0"/>
                      <a:ea typeface="Times New Roman" panose="02020603050405020304" pitchFamily="18" charset="0"/>
                    </a:rPr>
                    <a:t>tuyến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đồ</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thị</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hàm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số</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𝑦</m:t>
                      </m:r>
                      <m:r>
                        <a:rPr lang="en-US" sz="3200" i="1">
                          <a:latin typeface="Cambria Math" panose="02040503050406030204" pitchFamily="18" charset="0"/>
                          <a:ea typeface="Times New Roman" panose="02020603050405020304" pitchFamily="18" charset="0"/>
                        </a:rPr>
                        <m:t>=</m:t>
                      </m:r>
                      <m:f>
                        <m:fPr>
                          <m:ctrlPr>
                            <a:rPr lang="en-US" sz="3200" i="1">
                              <a:latin typeface="Cambria Math"/>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3</m:t>
                          </m:r>
                        </m:num>
                        <m:den>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1</m:t>
                          </m:r>
                        </m:den>
                      </m:f>
                      <m:d>
                        <m:dPr>
                          <m:ctrlPr>
                            <a:rPr lang="en-US" sz="3200" i="1">
                              <a:latin typeface="Cambria Math"/>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𝐶</m:t>
                          </m:r>
                        </m:e>
                      </m:d>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cùng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với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hai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tiệm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cận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tạo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thành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một</a:t>
                  </a:r>
                  <a:r>
                    <a:rPr lang="en-US" sz="3200" dirty="0">
                      <a:latin typeface="Times New Roman" panose="02020603050405020304" pitchFamily="18" charset="0"/>
                      <a:ea typeface="Times New Roman" panose="02020603050405020304" pitchFamily="18" charset="0"/>
                    </a:rPr>
                    <a:t> tam </a:t>
                  </a:r>
                  <a:r>
                    <a:rPr lang="en-US" sz="3200" dirty="0" err="1">
                      <a:latin typeface="Times New Roman" panose="02020603050405020304" pitchFamily="18" charset="0"/>
                      <a:ea typeface="Times New Roman" panose="02020603050405020304" pitchFamily="18" charset="0"/>
                    </a:rPr>
                    <a:t>giác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diện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tích</a:t>
                  </a:r>
                  <a:r>
                    <a:rPr lang="en-US" sz="3200" dirty="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bằng</a:t>
                  </a:r>
                  <a:r>
                    <a:rPr lang="en-US" sz="3200" b="1" dirty="0" smtClean="0">
                      <a:solidFill>
                        <a:srgbClr val="FF0000"/>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735038" y="1880718"/>
                  <a:ext cx="23519107" cy="1898448"/>
                </a:xfrm>
                <a:prstGeom prst="rect">
                  <a:avLst/>
                </a:prstGeom>
                <a:blipFill rotWithShape="1">
                  <a:blip r:embed="rId3"/>
                  <a:stretch>
                    <a:fillRect l="-508" r="-152" b="-1017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247198" y="2189529"/>
            <a:ext cx="11508074" cy="933591"/>
            <a:chOff x="247198" y="1482161"/>
            <a:chExt cx="11464785" cy="933591"/>
          </a:xfrm>
        </p:grpSpPr>
        <p:grpSp>
          <p:nvGrpSpPr>
            <p:cNvPr id="51" name="Group 50"/>
            <p:cNvGrpSpPr/>
            <p:nvPr/>
          </p:nvGrpSpPr>
          <p:grpSpPr>
            <a:xfrm>
              <a:off x="247198" y="1501348"/>
              <a:ext cx="2496025" cy="914404"/>
              <a:chOff x="5537206" y="1557991"/>
              <a:chExt cx="2487557" cy="850065"/>
            </a:xfrm>
          </p:grpSpPr>
          <p:sp>
            <p:nvSpPr>
              <p:cNvPr id="52" name="Rectangle 51"/>
              <p:cNvSpPr/>
              <p:nvPr/>
            </p:nvSpPr>
            <p:spPr>
              <a:xfrm>
                <a:off x="5827751" y="1557991"/>
                <a:ext cx="2197012"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4" name="TextBox 53"/>
                  <p:cNvSpPr txBox="1"/>
                  <p:nvPr/>
                </p:nvSpPr>
                <p:spPr>
                  <a:xfrm>
                    <a:off x="6177488" y="1705941"/>
                    <a:ext cx="1833458" cy="563896"/>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m:rPr>
                              <m:nor/>
                            </m:rPr>
                            <a:rPr lang="en-US" sz="3000" b="0" i="1" dirty="0" smtClean="0"/>
                            <m:t>8</m:t>
                          </m:r>
                          <m:r>
                            <m:rPr>
                              <m:nor/>
                            </m:rPr>
                            <a:rPr lang="vi-VN" sz="3000" dirty="0"/>
                            <m:t>.</m:t>
                          </m:r>
                          <m:r>
                            <m:rPr>
                              <m:nor/>
                            </m:rPr>
                            <a:rPr lang="vi-VN" sz="3000" dirty="0"/>
                            <m:t>	</m:t>
                          </m:r>
                        </m:oMath>
                      </m:oMathPara>
                    </a14:m>
                    <a:endParaRPr lang="en-US" sz="3000" dirty="0"/>
                  </a:p>
                </p:txBody>
              </p:sp>
            </mc:Choice>
            <mc:Fallback xmlns="">
              <p:sp>
                <p:nvSpPr>
                  <p:cNvPr id="54" name="TextBox 53"/>
                  <p:cNvSpPr txBox="1">
                    <a:spLocks noRot="1" noChangeAspect="1" noMove="1" noResize="1" noEditPoints="1" noAdjustHandles="1" noChangeArrowheads="1" noChangeShapeType="1" noTextEdit="1"/>
                  </p:cNvSpPr>
                  <p:nvPr/>
                </p:nvSpPr>
                <p:spPr>
                  <a:xfrm>
                    <a:off x="6177488" y="1705941"/>
                    <a:ext cx="1833458" cy="563896"/>
                  </a:xfrm>
                  <a:prstGeom prst="rect">
                    <a:avLst/>
                  </a:prstGeom>
                  <a:blipFill rotWithShape="1">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3"/>
              <a:ext cx="2731744" cy="914401"/>
              <a:chOff x="5537206" y="1557992"/>
              <a:chExt cx="2722483" cy="850064"/>
            </a:xfrm>
          </p:grpSpPr>
          <p:sp>
            <p:nvSpPr>
              <p:cNvPr id="56" name="Rectangle 55"/>
              <p:cNvSpPr/>
              <p:nvPr/>
            </p:nvSpPr>
            <p:spPr>
              <a:xfrm>
                <a:off x="5827751" y="1557992"/>
                <a:ext cx="210082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8" name="TextBox 57"/>
                  <p:cNvSpPr txBox="1"/>
                  <p:nvPr/>
                </p:nvSpPr>
                <p:spPr>
                  <a:xfrm>
                    <a:off x="5978841" y="1739824"/>
                    <a:ext cx="2280848" cy="5150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7</m:t>
                          </m:r>
                        </m:oMath>
                      </m:oMathPara>
                    </a14:m>
                    <a:endParaRPr lang="en-US" sz="30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978841" y="1739824"/>
                    <a:ext cx="2280848" cy="515019"/>
                  </a:xfrm>
                  <a:prstGeom prst="rect">
                    <a:avLst/>
                  </a:prstGeom>
                  <a:blipFill rotWithShape="1">
                    <a:blip r:embed="rId5"/>
                    <a:stretch>
                      <a:fillRect/>
                    </a:stretch>
                  </a:blipFill>
                </p:spPr>
                <p:txBody>
                  <a:bodyPr/>
                  <a:lstStyle/>
                  <a:p>
                    <a:r>
                      <a:rPr lang="en-US">
                        <a:noFill/>
                      </a:rPr>
                      <a:t> </a:t>
                    </a:r>
                  </a:p>
                </p:txBody>
              </p:sp>
            </mc:Fallback>
          </mc:AlternateContent>
        </p:grpSp>
        <p:grpSp>
          <p:nvGrpSpPr>
            <p:cNvPr id="4" name="Group 3"/>
            <p:cNvGrpSpPr/>
            <p:nvPr/>
          </p:nvGrpSpPr>
          <p:grpSpPr>
            <a:xfrm>
              <a:off x="6079022" y="1482161"/>
              <a:ext cx="2493480" cy="914403"/>
              <a:chOff x="5537206" y="1540159"/>
              <a:chExt cx="2485026" cy="850064"/>
            </a:xfrm>
          </p:grpSpPr>
          <p:sp>
            <p:nvSpPr>
              <p:cNvPr id="46" name="Rectangle 45"/>
              <p:cNvSpPr/>
              <p:nvPr/>
            </p:nvSpPr>
            <p:spPr>
              <a:xfrm>
                <a:off x="5827751" y="1540159"/>
                <a:ext cx="2194481"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p:sp>
            <p:nvSpPr>
              <p:cNvPr id="48" name="TextBox 47"/>
              <p:cNvSpPr txBox="1"/>
              <p:nvPr/>
            </p:nvSpPr>
            <p:spPr>
              <a:xfrm>
                <a:off x="6553556" y="1705946"/>
                <a:ext cx="1133654" cy="515018"/>
              </a:xfrm>
              <a:prstGeom prst="rect">
                <a:avLst/>
              </a:prstGeom>
              <a:noFill/>
            </p:spPr>
            <p:txBody>
              <a:bodyPr wrap="square" rtlCol="0">
                <a:spAutoFit/>
              </a:bodyPr>
              <a:lstStyle>
                <a:defPPr>
                  <a:defRPr lang="vi-VN"/>
                </a:defPPr>
                <a:lvl1pPr>
                  <a:defRPr sz="3200" i="1">
                    <a:solidFill>
                      <a:schemeClr val="bg1"/>
                    </a:solidFill>
                  </a:defRPr>
                </a:lvl1pPr>
              </a:lstStyle>
              <a:p>
                <a:r>
                  <a:rPr lang="en-US" sz="3000" dirty="0" smtClean="0"/>
                  <a:t>6</a:t>
                </a:r>
                <a:endParaRPr lang="en-US" sz="3000" dirty="0"/>
              </a:p>
            </p:txBody>
          </p:sp>
        </p:grpSp>
        <p:grpSp>
          <p:nvGrpSpPr>
            <p:cNvPr id="59" name="Group 58"/>
            <p:cNvGrpSpPr/>
            <p:nvPr/>
          </p:nvGrpSpPr>
          <p:grpSpPr>
            <a:xfrm>
              <a:off x="8994940" y="1501344"/>
              <a:ext cx="2717043" cy="914400"/>
              <a:chOff x="5537206" y="1557992"/>
              <a:chExt cx="2707832" cy="850063"/>
            </a:xfrm>
          </p:grpSpPr>
          <p:sp>
            <p:nvSpPr>
              <p:cNvPr id="60" name="Rectangle 59"/>
              <p:cNvSpPr/>
              <p:nvPr/>
            </p:nvSpPr>
            <p:spPr>
              <a:xfrm>
                <a:off x="5827751" y="1557992"/>
                <a:ext cx="2417287"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p:sp>
            <p:nvSpPr>
              <p:cNvPr id="62" name="TextBox 61"/>
              <p:cNvSpPr txBox="1"/>
              <p:nvPr/>
            </p:nvSpPr>
            <p:spPr>
              <a:xfrm>
                <a:off x="6461709" y="1705946"/>
                <a:ext cx="1783329" cy="515019"/>
              </a:xfrm>
              <a:prstGeom prst="rect">
                <a:avLst/>
              </a:prstGeom>
              <a:noFill/>
            </p:spPr>
            <p:txBody>
              <a:bodyPr wrap="square" rtlCol="0">
                <a:spAutoFit/>
              </a:bodyPr>
              <a:lstStyle>
                <a:defPPr>
                  <a:defRPr lang="vi-VN"/>
                </a:defPPr>
                <a:lvl1pPr>
                  <a:defRPr sz="3200" i="1">
                    <a:solidFill>
                      <a:schemeClr val="bg1"/>
                    </a:solidFill>
                  </a:defRPr>
                </a:lvl1pPr>
              </a:lstStyle>
              <a:p>
                <a:pPr algn="ctr"/>
                <a:r>
                  <a:rPr lang="en-US" sz="3000" dirty="0" smtClean="0"/>
                  <a:t>5</a:t>
                </a:r>
                <a:endParaRPr lang="en-US" sz="3000" dirty="0"/>
              </a:p>
            </p:txBody>
          </p:sp>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11" name="Rectangle 10"/>
          <p:cNvSpPr/>
          <p:nvPr/>
        </p:nvSpPr>
        <p:spPr>
          <a:xfrm>
            <a:off x="1659126" y="-67870"/>
            <a:ext cx="6480859" cy="600154"/>
          </a:xfrm>
          <a:prstGeom prst="rect">
            <a:avLst/>
          </a:prstGeom>
        </p:spPr>
        <p:txBody>
          <a:bodyPr wrap="none" lIns="45711" tIns="22855" rIns="45711" bIns="22855">
            <a:spAutoFit/>
          </a:bodyPr>
          <a:lstStyle/>
          <a:p>
            <a:r>
              <a:rPr lang="en-US" altLang="ja-JP" sz="3600" b="1" dirty="0" smtClean="0">
                <a:solidFill>
                  <a:srgbClr val="0000FF"/>
                </a:solidFill>
                <a:latin typeface="Times New Roman" panose="02020603050405020304" pitchFamily="18" charset="0"/>
                <a:cs typeface="Times New Roman" panose="02020603050405020304" pitchFamily="18" charset="0"/>
              </a:rPr>
              <a:t>7. Dạng7. </a:t>
            </a:r>
            <a:r>
              <a:rPr lang="vi-VN" sz="3200" b="1" dirty="0">
                <a:latin typeface="Times New Roman" panose="02020603050405020304" pitchFamily="18" charset="0"/>
                <a:cs typeface="Times New Roman" panose="02020603050405020304" pitchFamily="18" charset="0"/>
              </a:rPr>
              <a:t>Tiếp tuyến </a:t>
            </a:r>
            <a:r>
              <a:rPr lang="en-US" sz="3200" b="1" dirty="0" err="1" smtClean="0">
                <a:latin typeface="Times New Roman" panose="02020603050405020304" pitchFamily="18" charset="0"/>
                <a:cs typeface="Times New Roman" panose="02020603050405020304" pitchFamily="18" charset="0"/>
              </a:rPr>
              <a:t>thoã</a:t>
            </a:r>
            <a:r>
              <a:rPr lang="en-US" sz="3200" b="1" dirty="0" smtClean="0">
                <a:latin typeface="Times New Roman" panose="02020603050405020304" pitchFamily="18" charset="0"/>
                <a:cs typeface="Times New Roman" panose="02020603050405020304" pitchFamily="18" charset="0"/>
              </a:rPr>
              <a:t> ĐK </a:t>
            </a:r>
            <a:r>
              <a:rPr lang="en-US" sz="3200" b="1" dirty="0" err="1" smtClean="0">
                <a:latin typeface="Times New Roman" panose="02020603050405020304" pitchFamily="18" charset="0"/>
                <a:cs typeface="Times New Roman" panose="02020603050405020304" pitchFamily="18" charset="0"/>
              </a:rPr>
              <a:t>khác</a:t>
            </a:r>
            <a:endParaRPr lang="en-US"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p:cNvSpPr/>
              <p:nvPr/>
            </p:nvSpPr>
            <p:spPr>
              <a:xfrm>
                <a:off x="246996" y="3049919"/>
                <a:ext cx="11921126" cy="3632844"/>
              </a:xfrm>
              <a:prstGeom prst="rect">
                <a:avLst/>
              </a:prstGeom>
            </p:spPr>
            <p:txBody>
              <a:bodyPr wrap="square" lIns="45711" tIns="22855" rIns="45711" bIns="22855">
                <a:spAutoFit/>
              </a:bodyPr>
              <a:lstStyle/>
              <a:p>
                <a:pPr>
                  <a:lnSpc>
                    <a:spcPct val="115000"/>
                  </a:lnSpc>
                  <a:spcAft>
                    <a:spcPts val="0"/>
                  </a:spcAft>
                </a:pP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Ta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tiệm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cận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ngang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rPr>
                      <m:t>𝑦</m:t>
                    </m:r>
                    <m:r>
                      <a:rPr lang="en-US" sz="2400" i="1">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1</m:t>
                    </m:r>
                    <m:r>
                      <a:rPr lang="en-US" sz="2400">
                        <a:latin typeface="Cambria Math" panose="02040503050406030204" pitchFamily="18" charset="0"/>
                        <a:ea typeface="Times New Roman" panose="02020603050405020304" pitchFamily="18" charset="0"/>
                      </a:rPr>
                      <m:t>;</m:t>
                    </m:r>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tiệm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cận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rPr>
                      <m:t>𝑥</m:t>
                    </m:r>
                    <m:r>
                      <a:rPr lang="en-US" sz="2400" i="1">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1</m:t>
                    </m:r>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rPr>
                      <m:t>𝑀</m:t>
                    </m:r>
                    <m:d>
                      <m:dPr>
                        <m:ctrlPr>
                          <a:rPr lang="en-US" sz="2400" i="1">
                            <a:latin typeface="Cambria Math"/>
                            <a:ea typeface="Times New Roman" panose="02020603050405020304" pitchFamily="18" charset="0"/>
                          </a:rPr>
                        </m:ctrlPr>
                      </m:dPr>
                      <m:e>
                        <m:r>
                          <a:rPr lang="en-US" sz="2400" i="1">
                            <a:latin typeface="Cambria Math" panose="02040503050406030204" pitchFamily="18" charset="0"/>
                            <a:ea typeface="Times New Roman" panose="02020603050405020304" pitchFamily="18" charset="0"/>
                          </a:rPr>
                          <m:t>𝑎</m:t>
                        </m:r>
                        <m:r>
                          <a:rPr lang="en-US" sz="2400" i="1">
                            <a:latin typeface="Cambria Math" panose="02040503050406030204" pitchFamily="18" charset="0"/>
                            <a:ea typeface="Times New Roman" panose="02020603050405020304" pitchFamily="18" charset="0"/>
                          </a:rPr>
                          <m:t>;</m:t>
                        </m:r>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rPr>
                              <m:t>𝑎</m:t>
                            </m:r>
                            <m:r>
                              <a:rPr lang="en-US" sz="2400" i="1">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3</m:t>
                            </m:r>
                          </m:num>
                          <m:den>
                            <m:r>
                              <a:rPr lang="en-US" sz="2400" i="1">
                                <a:latin typeface="Cambria Math" panose="02040503050406030204" pitchFamily="18" charset="0"/>
                                <a:ea typeface="Times New Roman" panose="02020603050405020304" pitchFamily="18" charset="0"/>
                              </a:rPr>
                              <m:t>𝑎</m:t>
                            </m:r>
                            <m:r>
                              <a:rPr lang="en-US" sz="2400" i="1">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1</m:t>
                            </m:r>
                          </m:den>
                        </m:f>
                      </m:e>
                    </m:d>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số.Ta</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PTTT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rPr>
                      <m:t>𝑀</m:t>
                    </m:r>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14:m>
                  <m:oMath xmlns:m="http://schemas.openxmlformats.org/officeDocument/2006/math">
                    <m:r>
                      <a:rPr lang="en-US" sz="2400">
                        <a:latin typeface="Cambria Math" panose="02040503050406030204" pitchFamily="18" charset="0"/>
                        <a:ea typeface="Times New Roman" panose="02020603050405020304" pitchFamily="18" charset="0"/>
                      </a:rPr>
                      <m:t>  </m:t>
                    </m:r>
                    <m:r>
                      <a:rPr lang="en-US" sz="2400" i="1">
                        <a:latin typeface="Cambria Math" panose="02040503050406030204" pitchFamily="18" charset="0"/>
                        <a:ea typeface="Times New Roman" panose="02020603050405020304" pitchFamily="18" charset="0"/>
                      </a:rPr>
                      <m:t>𝑦</m:t>
                    </m:r>
                    <m:r>
                      <a:rPr lang="en-US" sz="2400" i="1">
                        <a:latin typeface="Cambria Math" panose="02040503050406030204" pitchFamily="18" charset="0"/>
                        <a:ea typeface="Times New Roman" panose="02020603050405020304" pitchFamily="18" charset="0"/>
                      </a:rPr>
                      <m:t>=</m:t>
                    </m:r>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rPr>
                          <m:t>4</m:t>
                        </m:r>
                      </m:num>
                      <m:den>
                        <m:sSup>
                          <m:sSupPr>
                            <m:ctrlPr>
                              <a:rPr lang="en-US" sz="2400" i="1">
                                <a:latin typeface="Cambria Math"/>
                                <a:ea typeface="Times New Roman" panose="02020603050405020304" pitchFamily="18" charset="0"/>
                              </a:rPr>
                            </m:ctrlPr>
                          </m:sSupPr>
                          <m:e>
                            <m:d>
                              <m:dPr>
                                <m:ctrlPr>
                                  <a:rPr lang="en-US" sz="2400" i="1">
                                    <a:latin typeface="Cambria Math"/>
                                    <a:ea typeface="Times New Roman" panose="02020603050405020304" pitchFamily="18" charset="0"/>
                                  </a:rPr>
                                </m:ctrlPr>
                              </m:dPr>
                              <m:e>
                                <m:r>
                                  <a:rPr lang="en-US" sz="2400" i="1">
                                    <a:latin typeface="Cambria Math" panose="02040503050406030204" pitchFamily="18" charset="0"/>
                                    <a:ea typeface="Times New Roman" panose="02020603050405020304" pitchFamily="18" charset="0"/>
                                  </a:rPr>
                                  <m:t>𝑎</m:t>
                                </m:r>
                                <m:r>
                                  <a:rPr lang="en-US" sz="2400" i="1">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1</m:t>
                                </m:r>
                              </m:e>
                            </m:d>
                          </m:e>
                          <m:sup>
                            <m:r>
                              <a:rPr lang="en-US" sz="2400" i="1">
                                <a:latin typeface="Cambria Math" panose="02040503050406030204" pitchFamily="18" charset="0"/>
                                <a:ea typeface="Times New Roman" panose="02020603050405020304" pitchFamily="18" charset="0"/>
                              </a:rPr>
                              <m:t>2</m:t>
                            </m:r>
                          </m:sup>
                        </m:sSup>
                      </m:den>
                    </m:f>
                    <m:d>
                      <m:dPr>
                        <m:ctrlPr>
                          <a:rPr lang="en-US" sz="2400" i="1">
                            <a:latin typeface="Cambria Math"/>
                            <a:ea typeface="Times New Roman" panose="02020603050405020304" pitchFamily="18" charset="0"/>
                          </a:rPr>
                        </m:ctrlPr>
                      </m:dPr>
                      <m:e>
                        <m:r>
                          <a:rPr lang="en-US" sz="2400" i="1">
                            <a:latin typeface="Cambria Math" panose="02040503050406030204" pitchFamily="18" charset="0"/>
                            <a:ea typeface="Times New Roman" panose="02020603050405020304" pitchFamily="18" charset="0"/>
                          </a:rPr>
                          <m:t>𝑥</m:t>
                        </m:r>
                        <m:r>
                          <a:rPr lang="en-US" sz="2400" i="1">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𝑎</m:t>
                        </m:r>
                      </m:e>
                    </m:d>
                    <m:r>
                      <a:rPr lang="en-US" sz="2400" i="1">
                        <a:latin typeface="Cambria Math" panose="02040503050406030204" pitchFamily="18" charset="0"/>
                        <a:ea typeface="Times New Roman" panose="02020603050405020304" pitchFamily="18" charset="0"/>
                      </a:rPr>
                      <m:t>+</m:t>
                    </m:r>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rPr>
                          <m:t>𝑎</m:t>
                        </m:r>
                        <m:r>
                          <a:rPr lang="en-US" sz="2400" i="1">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3</m:t>
                        </m:r>
                      </m:num>
                      <m:den>
                        <m:r>
                          <a:rPr lang="en-US" sz="2400" i="1">
                            <a:latin typeface="Cambria Math" panose="02040503050406030204" pitchFamily="18" charset="0"/>
                            <a:ea typeface="Times New Roman" panose="02020603050405020304" pitchFamily="18" charset="0"/>
                          </a:rPr>
                          <m:t>𝑎</m:t>
                        </m:r>
                        <m:r>
                          <a:rPr lang="en-US" sz="2400" i="1">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1</m:t>
                        </m:r>
                      </m:den>
                    </m:f>
                  </m:oMath>
                </a14:m>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tiệm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cận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rPr>
                      <m:t>𝐴</m:t>
                    </m:r>
                    <m:d>
                      <m:dPr>
                        <m:ctrlPr>
                          <a:rPr lang="en-US" sz="2400" i="1">
                            <a:latin typeface="Cambria Math"/>
                            <a:ea typeface="Times New Roman" panose="02020603050405020304" pitchFamily="18" charset="0"/>
                          </a:rPr>
                        </m:ctrlPr>
                      </m:dPr>
                      <m:e>
                        <m:r>
                          <a:rPr lang="en-US" sz="2400" i="1">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1</m:t>
                        </m:r>
                        <m:r>
                          <a:rPr lang="en-US" sz="2400" i="1">
                            <a:latin typeface="Cambria Math" panose="02040503050406030204" pitchFamily="18" charset="0"/>
                            <a:ea typeface="Times New Roman" panose="02020603050405020304" pitchFamily="18" charset="0"/>
                          </a:rPr>
                          <m:t>;</m:t>
                        </m:r>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rPr>
                              <m:t>𝑎</m:t>
                            </m:r>
                            <m:r>
                              <a:rPr lang="en-US" sz="2400" i="1">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7</m:t>
                            </m:r>
                          </m:num>
                          <m:den>
                            <m:r>
                              <a:rPr lang="en-US" sz="2400" i="1">
                                <a:latin typeface="Cambria Math" panose="02040503050406030204" pitchFamily="18" charset="0"/>
                                <a:ea typeface="Times New Roman" panose="02020603050405020304" pitchFamily="18" charset="0"/>
                              </a:rPr>
                              <m:t>𝑎</m:t>
                            </m:r>
                            <m:r>
                              <a:rPr lang="en-US" sz="2400" i="1">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1</m:t>
                            </m:r>
                          </m:den>
                        </m:f>
                      </m:e>
                    </m:d>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tiệm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cận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ngang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rPr>
                      <m:t>𝐵</m:t>
                    </m:r>
                    <m:d>
                      <m:dPr>
                        <m:ctrlPr>
                          <a:rPr lang="en-US" sz="2400" i="1">
                            <a:latin typeface="Cambria Math"/>
                            <a:ea typeface="Times New Roman" panose="02020603050405020304" pitchFamily="18" charset="0"/>
                          </a:rPr>
                        </m:ctrlPr>
                      </m:dPr>
                      <m:e>
                        <m:r>
                          <a:rPr lang="en-US" sz="2400" i="1">
                            <a:latin typeface="Cambria Math" panose="02040503050406030204" pitchFamily="18" charset="0"/>
                            <a:ea typeface="Times New Roman" panose="02020603050405020304" pitchFamily="18" charset="0"/>
                          </a:rPr>
                          <m:t>2</m:t>
                        </m:r>
                        <m:r>
                          <a:rPr lang="en-US" sz="2400" i="1">
                            <a:latin typeface="Cambria Math" panose="02040503050406030204" pitchFamily="18" charset="0"/>
                            <a:ea typeface="Times New Roman" panose="02020603050405020304" pitchFamily="18" charset="0"/>
                          </a:rPr>
                          <m:t>𝑎</m:t>
                        </m:r>
                        <m:r>
                          <a:rPr lang="en-US" sz="2400" i="1">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1</m:t>
                        </m:r>
                        <m:r>
                          <a:rPr lang="en-US" sz="2400" i="1">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1</m:t>
                        </m:r>
                      </m:e>
                    </m:d>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tiệm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cận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rPr>
                      <m:t>𝐼</m:t>
                    </m:r>
                    <m:d>
                      <m:dPr>
                        <m:ctrlPr>
                          <a:rPr lang="en-US" sz="2400" i="1">
                            <a:latin typeface="Cambria Math"/>
                            <a:ea typeface="Times New Roman" panose="02020603050405020304" pitchFamily="18" charset="0"/>
                          </a:rPr>
                        </m:ctrlPr>
                      </m:dPr>
                      <m:e>
                        <m:r>
                          <a:rPr lang="en-US" sz="2400" i="1">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1</m:t>
                        </m:r>
                        <m:r>
                          <a:rPr lang="en-US" sz="2400" i="1">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1</m:t>
                        </m:r>
                      </m:e>
                    </m:d>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0"/>
                  </a:spcAft>
                </a:pP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tam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rPr>
                      <m:t>𝐼𝐴𝐵</m:t>
                    </m:r>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vuông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rPr>
                      <m:t>𝐼</m:t>
                    </m:r>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rPr>
                      <m:t>𝐼𝐴</m:t>
                    </m:r>
                    <m:r>
                      <a:rPr lang="en-US" sz="2400" i="1">
                        <a:latin typeface="Cambria Math" panose="02040503050406030204" pitchFamily="18" charset="0"/>
                        <a:ea typeface="Times New Roman" panose="02020603050405020304" pitchFamily="18" charset="0"/>
                      </a:rPr>
                      <m:t>=</m:t>
                    </m:r>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rPr>
                          <m:t>8</m:t>
                        </m:r>
                      </m:num>
                      <m:den>
                        <m:d>
                          <m:dPr>
                            <m:begChr m:val="|"/>
                            <m:endChr m:val="|"/>
                            <m:ctrlPr>
                              <a:rPr lang="en-US" sz="2400" i="1">
                                <a:latin typeface="Cambria Math"/>
                                <a:ea typeface="Times New Roman" panose="02020603050405020304" pitchFamily="18" charset="0"/>
                              </a:rPr>
                            </m:ctrlPr>
                          </m:dPr>
                          <m:e>
                            <m:r>
                              <a:rPr lang="en-US" sz="2400" i="1">
                                <a:latin typeface="Cambria Math" panose="02040503050406030204" pitchFamily="18" charset="0"/>
                                <a:ea typeface="Times New Roman" panose="02020603050405020304" pitchFamily="18" charset="0"/>
                              </a:rPr>
                              <m:t>𝑎</m:t>
                            </m:r>
                            <m:r>
                              <a:rPr lang="en-US" sz="2400" i="1">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1</m:t>
                            </m:r>
                          </m:e>
                        </m:d>
                      </m:den>
                    </m:f>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rPr>
                      <m:t>𝐼𝐵</m:t>
                    </m:r>
                    <m:r>
                      <a:rPr lang="en-US" sz="2400" i="1">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2</m:t>
                    </m:r>
                    <m:d>
                      <m:dPr>
                        <m:begChr m:val="|"/>
                        <m:endChr m:val="|"/>
                        <m:ctrlPr>
                          <a:rPr lang="en-US" sz="2400" i="1">
                            <a:latin typeface="Cambria Math"/>
                            <a:ea typeface="Times New Roman" panose="02020603050405020304" pitchFamily="18" charset="0"/>
                          </a:rPr>
                        </m:ctrlPr>
                      </m:dPr>
                      <m:e>
                        <m:r>
                          <a:rPr lang="en-US" sz="2400" i="1">
                            <a:latin typeface="Cambria Math" panose="02040503050406030204" pitchFamily="18" charset="0"/>
                            <a:ea typeface="Times New Roman" panose="02020603050405020304" pitchFamily="18" charset="0"/>
                          </a:rPr>
                          <m:t>𝑎</m:t>
                        </m:r>
                        <m:r>
                          <a:rPr lang="en-US" sz="2400" i="1">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1</m:t>
                        </m:r>
                      </m:e>
                    </m:d>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pP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tam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rPr>
                      <m:t>𝐼𝐴𝐵</m:t>
                    </m:r>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rPr>
                      <m:t>𝑆</m:t>
                    </m:r>
                    <m:r>
                      <a:rPr lang="en-US" sz="2400" i="1">
                        <a:latin typeface="Cambria Math" panose="02040503050406030204" pitchFamily="18" charset="0"/>
                        <a:ea typeface="Times New Roman" panose="02020603050405020304" pitchFamily="18" charset="0"/>
                      </a:rPr>
                      <m:t>=</m:t>
                    </m:r>
                    <m:f>
                      <m:fPr>
                        <m:ctrlPr>
                          <a:rPr lang="en-US" sz="2400" i="1">
                            <a:latin typeface="Cambria Math"/>
                            <a:ea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rPr>
                          <m:t>1</m:t>
                        </m:r>
                      </m:num>
                      <m:den>
                        <m:r>
                          <a:rPr lang="en-US" sz="2400" i="1">
                            <a:latin typeface="Cambria Math" panose="02040503050406030204" pitchFamily="18" charset="0"/>
                            <a:ea typeface="Times New Roman" panose="02020603050405020304" pitchFamily="18" charset="0"/>
                          </a:rPr>
                          <m:t>2</m:t>
                        </m:r>
                      </m:den>
                    </m:f>
                    <m:r>
                      <a:rPr lang="en-US" sz="2400" i="1">
                        <a:latin typeface="Cambria Math" panose="02040503050406030204" pitchFamily="18" charset="0"/>
                        <a:ea typeface="Times New Roman" panose="02020603050405020304" pitchFamily="18" charset="0"/>
                      </a:rPr>
                      <m:t>𝐼𝐴</m:t>
                    </m:r>
                    <m:r>
                      <a:rPr lang="en-US" sz="2400" i="1">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𝐼𝐵</m:t>
                    </m:r>
                    <m:r>
                      <a:rPr lang="en-US" sz="2400" i="1">
                        <a:latin typeface="Cambria Math" panose="02040503050406030204" pitchFamily="18" charset="0"/>
                        <a:ea typeface="Times New Roman" panose="02020603050405020304" pitchFamily="18" charset="0"/>
                      </a:rPr>
                      <m:t>=</m:t>
                    </m:r>
                    <m:r>
                      <a:rPr lang="en-US" sz="2400" i="1">
                        <a:latin typeface="Cambria Math" panose="02040503050406030204" pitchFamily="18" charset="0"/>
                        <a:ea typeface="Times New Roman" panose="02020603050405020304" pitchFamily="18" charset="0"/>
                      </a:rPr>
                      <m:t>8</m:t>
                    </m:r>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p:txBody>
          </p:sp>
        </mc:Choice>
        <mc:Fallback xmlns="">
          <p:sp>
            <p:nvSpPr>
              <p:cNvPr id="13" name="Rectangle 12"/>
              <p:cNvSpPr>
                <a:spLocks noRot="1" noChangeAspect="1" noMove="1" noResize="1" noEditPoints="1" noAdjustHandles="1" noChangeArrowheads="1" noChangeShapeType="1" noTextEdit="1"/>
              </p:cNvSpPr>
              <p:nvPr/>
            </p:nvSpPr>
            <p:spPr>
              <a:xfrm>
                <a:off x="246996" y="3049919"/>
                <a:ext cx="11921126" cy="3632844"/>
              </a:xfrm>
              <a:prstGeom prst="rect">
                <a:avLst/>
              </a:prstGeom>
              <a:blipFill rotWithShape="1">
                <a:blip r:embed="rId6"/>
                <a:stretch>
                  <a:fillRect l="-1176" b="-1510"/>
                </a:stretch>
              </a:blipFill>
            </p:spPr>
            <p:txBody>
              <a:bodyPr/>
              <a:lstStyle/>
              <a:p>
                <a:r>
                  <a:rPr lang="en-US">
                    <a:noFill/>
                  </a:rPr>
                  <a:t> </a:t>
                </a:r>
              </a:p>
            </p:txBody>
          </p:sp>
        </mc:Fallback>
      </mc:AlternateContent>
      <p:sp>
        <p:nvSpPr>
          <p:cNvPr id="66" name="Oval 65"/>
          <p:cNvSpPr/>
          <p:nvPr/>
        </p:nvSpPr>
        <p:spPr>
          <a:xfrm>
            <a:off x="231103" y="2481076"/>
            <a:ext cx="546116" cy="538129"/>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en-US" sz="3200" b="1" dirty="0">
                <a:latin typeface="Tahoma" pitchFamily="34" charset="0"/>
                <a:ea typeface="Tahoma" pitchFamily="34" charset="0"/>
                <a:cs typeface="Tahoma" pitchFamily="34" charset="0"/>
              </a:rPr>
              <a:t>A</a:t>
            </a:r>
            <a:endParaRPr lang="en-US" sz="3200" dirty="0"/>
          </a:p>
        </p:txBody>
      </p:sp>
    </p:spTree>
    <p:extLst>
      <p:ext uri="{BB962C8B-B14F-4D97-AF65-F5344CB8AC3E}">
        <p14:creationId xmlns:p14="http://schemas.microsoft.com/office/powerpoint/2010/main" val="163732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wipe(left)">
                                      <p:cBhvr>
                                        <p:cTn id="17" dur="500"/>
                                        <p:tgtEl>
                                          <p:spTgt spid="8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wipe(left)">
                                      <p:cBhvr>
                                        <p:cTn id="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1" grpId="0"/>
      <p:bldP spid="13" grpId="0"/>
      <p:bldP spid="6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47057" y="2687634"/>
            <a:ext cx="11834900" cy="4170366"/>
            <a:chOff x="184495" y="3636271"/>
            <a:chExt cx="11834900" cy="4481562"/>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 name="Group 5"/>
            <p:cNvGrpSpPr/>
            <p:nvPr/>
          </p:nvGrpSpPr>
          <p:grpSpPr>
            <a:xfrm>
              <a:off x="203200" y="3636271"/>
              <a:ext cx="2342698" cy="611632"/>
              <a:chOff x="1275608" y="6239450"/>
              <a:chExt cx="4592537" cy="1111307"/>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111307"/>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06848" y="-173035"/>
            <a:ext cx="12042225" cy="2088913"/>
            <a:chOff x="534987" y="1671737"/>
            <a:chExt cx="23607123" cy="2389950"/>
          </a:xfrm>
        </p:grpSpPr>
        <p:grpSp>
          <p:nvGrpSpPr>
            <p:cNvPr id="21" name="Group 20"/>
            <p:cNvGrpSpPr/>
            <p:nvPr/>
          </p:nvGrpSpPr>
          <p:grpSpPr>
            <a:xfrm>
              <a:off x="534987" y="1869705"/>
              <a:ext cx="23340848" cy="2191982"/>
              <a:chOff x="534987" y="1647866"/>
              <a:chExt cx="23340848" cy="2191982"/>
            </a:xfrm>
          </p:grpSpPr>
          <p:sp>
            <p:nvSpPr>
              <p:cNvPr id="25" name="Rounded Rectangle 24"/>
              <p:cNvSpPr/>
              <p:nvPr/>
            </p:nvSpPr>
            <p:spPr bwMode="auto">
              <a:xfrm>
                <a:off x="755649" y="1720890"/>
                <a:ext cx="23120186" cy="2118958"/>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328130" y="1653394"/>
                  <a:ext cx="2690582" cy="63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en-US" sz="3000" dirty="0" smtClean="0">
                      <a:solidFill>
                        <a:schemeClr val="bg1"/>
                      </a:solidFill>
                      <a:latin typeface="Tahoma" pitchFamily="34" charset="0"/>
                      <a:cs typeface="Tahoma" pitchFamily="34" charset="0"/>
                    </a:rPr>
                    <a:t>13</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1016626" y="1671737"/>
                  <a:ext cx="23125484" cy="23899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ctr" fontAlgn="base">
                    <a:buClr>
                      <a:srgbClr val="0000FF"/>
                    </a:buClr>
                    <a:tabLst>
                      <a:tab pos="629826" algn="l"/>
                    </a:tabLst>
                  </a:pPr>
                  <a:r>
                    <a:rPr lang="en-US" sz="32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rPr>
                    <a:t>Cho </a:t>
                  </a:r>
                  <a:r>
                    <a:rPr lang="en-US" sz="2800" dirty="0" err="1">
                      <a:latin typeface="Times New Roman" panose="02020603050405020304" pitchFamily="18" charset="0"/>
                      <a:ea typeface="Calibri" panose="020F0502020204030204" pitchFamily="34" charset="0"/>
                    </a:rPr>
                    <a:t>hàm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số</a:t>
                  </a:r>
                  <a:r>
                    <a:rPr lang="en-US" sz="2800" dirty="0">
                      <a:latin typeface="Times New Roman" panose="02020603050405020304" pitchFamily="18" charset="0"/>
                      <a:ea typeface="Calibri" panose="020F0502020204030204" pitchFamily="34" charset="0"/>
                    </a:rPr>
                    <a:t>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𝑦</m:t>
                      </m:r>
                      <m:r>
                        <a:rPr lang="en-US" sz="2800" i="1">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latin typeface="Cambria Math"/>
                              <a:ea typeface="Calibri" panose="020F0502020204030204" pitchFamily="34" charset="0"/>
                              <a:cs typeface="Times New Roman" panose="02020603050405020304" pitchFamily="18" charset="0"/>
                            </a:rPr>
                          </m:ctrlPr>
                        </m:fPr>
                        <m:num>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+2</m:t>
                          </m:r>
                        </m:num>
                        <m:den>
                          <m:r>
                            <a:rPr lang="en-US" sz="2800" i="1">
                              <a:latin typeface="Cambria Math" panose="02040503050406030204" pitchFamily="18" charset="0"/>
                              <a:ea typeface="Calibri" panose="020F0502020204030204" pitchFamily="34" charset="0"/>
                              <a:cs typeface="Times New Roman" panose="02020603050405020304" pitchFamily="18" charset="0"/>
                            </a:rPr>
                            <m:t>2</m:t>
                          </m:r>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có</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đồ</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thị</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đường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cong</a:t>
                  </a:r>
                  <a:r>
                    <a:rPr lang="en-US" sz="2800" dirty="0">
                      <a:latin typeface="Times New Roman" panose="02020603050405020304" pitchFamily="18" charset="0"/>
                      <a:ea typeface="Calibri" panose="020F0502020204030204" pitchFamily="34" charset="0"/>
                    </a:rPr>
                    <a:t> </a:t>
                  </a:r>
                  <a14:m>
                    <m:oMath xmlns:m="http://schemas.openxmlformats.org/officeDocument/2006/math">
                      <m:d>
                        <m:dPr>
                          <m:ctrlPr>
                            <a:rPr lang="en-US" sz="2800" i="1">
                              <a:latin typeface="Cambria Math"/>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𝐶</m:t>
                          </m:r>
                        </m:e>
                      </m:d>
                    </m:oMath>
                  </a14:m>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Đường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thẳng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có</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phương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trình</a:t>
                  </a:r>
                  <a:r>
                    <a:rPr lang="en-US" sz="2800" dirty="0">
                      <a:latin typeface="Times New Roman" panose="02020603050405020304" pitchFamily="18" charset="0"/>
                      <a:ea typeface="Calibri" panose="020F0502020204030204" pitchFamily="34" charset="0"/>
                    </a:rPr>
                    <a:t>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𝑦</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𝑎𝑥</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𝑏</m:t>
                      </m:r>
                    </m:oMath>
                  </a14:m>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tiếp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tuyến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14:m>
                    <m:oMath xmlns:m="http://schemas.openxmlformats.org/officeDocument/2006/math">
                      <m:d>
                        <m:dPr>
                          <m:ctrlPr>
                            <a:rPr lang="en-US" sz="2800" i="1">
                              <a:latin typeface="Cambria Math"/>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𝐶</m:t>
                          </m:r>
                        </m:e>
                      </m:d>
                    </m:oMath>
                  </a14:m>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cắt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trục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hoành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tại</a:t>
                  </a:r>
                  <a:r>
                    <a:rPr lang="en-US" sz="2800" dirty="0">
                      <a:latin typeface="Times New Roman" panose="02020603050405020304" pitchFamily="18" charset="0"/>
                      <a:ea typeface="Calibri" panose="020F0502020204030204" pitchFamily="34" charset="0"/>
                    </a:rPr>
                    <a:t>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𝐴</m:t>
                      </m:r>
                    </m:oMath>
                  </a14:m>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cắt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trục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tung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tại</a:t>
                  </a:r>
                  <a:r>
                    <a:rPr lang="en-US" sz="2800" dirty="0">
                      <a:latin typeface="Times New Roman" panose="02020603050405020304" pitchFamily="18" charset="0"/>
                      <a:ea typeface="Calibri" panose="020F0502020204030204" pitchFamily="34" charset="0"/>
                    </a:rPr>
                    <a:t>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𝐵</m:t>
                      </m:r>
                    </m:oMath>
                  </a14:m>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sao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cho</a:t>
                  </a:r>
                  <a:r>
                    <a:rPr lang="en-US" sz="2800" dirty="0">
                      <a:latin typeface="Times New Roman" panose="02020603050405020304" pitchFamily="18" charset="0"/>
                      <a:ea typeface="Calibri" panose="020F0502020204030204" pitchFamily="34" charset="0"/>
                    </a:rPr>
                    <a:t> tam </a:t>
                  </a:r>
                  <a:r>
                    <a:rPr lang="en-US" sz="2800" dirty="0" err="1">
                      <a:latin typeface="Times New Roman" panose="02020603050405020304" pitchFamily="18" charset="0"/>
                      <a:ea typeface="Calibri" panose="020F0502020204030204" pitchFamily="34" charset="0"/>
                    </a:rPr>
                    <a:t>giác</a:t>
                  </a:r>
                  <a:r>
                    <a:rPr lang="en-US" sz="2800" dirty="0">
                      <a:latin typeface="Times New Roman" panose="02020603050405020304" pitchFamily="18" charset="0"/>
                      <a:ea typeface="Calibri" panose="020F0502020204030204" pitchFamily="34" charset="0"/>
                    </a:rPr>
                    <a:t>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𝑂𝐴𝐵</m:t>
                      </m:r>
                    </m:oMath>
                  </a14:m>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tam </a:t>
                  </a:r>
                  <a:r>
                    <a:rPr lang="en-US" sz="2800" dirty="0" err="1">
                      <a:latin typeface="Times New Roman" panose="02020603050405020304" pitchFamily="18" charset="0"/>
                      <a:ea typeface="Calibri" panose="020F0502020204030204" pitchFamily="34" charset="0"/>
                    </a:rPr>
                    <a:t>giác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vuông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cân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tại</a:t>
                  </a:r>
                  <a:r>
                    <a:rPr lang="en-US" sz="2800" dirty="0">
                      <a:latin typeface="Times New Roman" panose="02020603050405020304" pitchFamily="18" charset="0"/>
                      <a:ea typeface="Calibri" panose="020F0502020204030204" pitchFamily="34" charset="0"/>
                    </a:rPr>
                    <a:t>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𝑂</m:t>
                      </m:r>
                    </m:oMath>
                  </a14:m>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với</a:t>
                  </a:r>
                  <a:r>
                    <a:rPr lang="en-US" sz="2800" dirty="0">
                      <a:latin typeface="Times New Roman" panose="02020603050405020304" pitchFamily="18" charset="0"/>
                      <a:ea typeface="Calibri" panose="020F0502020204030204" pitchFamily="34" charset="0"/>
                    </a:rPr>
                    <a:t>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𝑂</m:t>
                      </m:r>
                    </m:oMath>
                  </a14:m>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gốc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tọa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độ</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đó</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tổng</a:t>
                  </a:r>
                  <a:r>
                    <a:rPr lang="en-US" sz="2800" dirty="0">
                      <a:latin typeface="Times New Roman" panose="02020603050405020304" pitchFamily="18" charset="0"/>
                      <a:ea typeface="Calibri" panose="020F0502020204030204" pitchFamily="34" charset="0"/>
                    </a:rPr>
                    <a:t>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𝑆</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𝑎</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𝑏</m:t>
                      </m:r>
                    </m:oMath>
                  </a14:m>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bằng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bao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nhiêu</a:t>
                  </a:r>
                  <a:r>
                    <a:rPr lang="en-US" sz="2800" dirty="0" smtClean="0">
                      <a:latin typeface="Times New Roman" panose="02020603050405020304" pitchFamily="18" charset="0"/>
                      <a:ea typeface="Calibri" panose="020F0502020204030204" pitchFamily="34" charset="0"/>
                    </a:rPr>
                    <a:t>?</a:t>
                  </a:r>
                  <a:endParaRPr lang="en-US" sz="2800" dirty="0">
                    <a:latin typeface="Calibri" panose="020F0502020204030204" pitchFamily="34" charset="0"/>
                    <a:ea typeface="Calibri" panose="020F050202020403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016626" y="1671737"/>
                  <a:ext cx="23125484" cy="2389950"/>
                </a:xfrm>
                <a:prstGeom prst="rect">
                  <a:avLst/>
                </a:prstGeom>
                <a:blipFill rotWithShape="1">
                  <a:blip r:embed="rId3"/>
                  <a:stretch>
                    <a:fillRect b="-467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247182" y="1942008"/>
            <a:ext cx="11838141" cy="1253457"/>
            <a:chOff x="247181" y="1501340"/>
            <a:chExt cx="11838141" cy="1253457"/>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4" name="TextBox 53"/>
                  <p:cNvSpPr txBox="1"/>
                  <p:nvPr/>
                </p:nvSpPr>
                <p:spPr>
                  <a:xfrm>
                    <a:off x="6108332" y="1732392"/>
                    <a:ext cx="2280848" cy="567416"/>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m:t>
                          </m:r>
                          <m:r>
                            <m:rPr>
                              <m:nor/>
                            </m:rPr>
                            <a:rPr lang="en-US" sz="3000" b="0" i="1" smtClean="0">
                              <a:latin typeface="Cambria Math"/>
                            </a:rPr>
                            <m:t>3</m:t>
                          </m:r>
                          <m:r>
                            <m:rPr>
                              <m:nor/>
                            </m:rPr>
                            <a:rPr lang="vi-VN" sz="3000" dirty="0"/>
                            <m:t>.	</m:t>
                          </m:r>
                        </m:oMath>
                      </m:oMathPara>
                    </a14:m>
                    <a:endParaRPr lang="en-US" sz="3000" dirty="0"/>
                  </a:p>
                </p:txBody>
              </p:sp>
            </mc:Choice>
            <mc:Fallback xmlns="">
              <p:sp>
                <p:nvSpPr>
                  <p:cNvPr id="54" name="TextBox 53"/>
                  <p:cNvSpPr txBox="1">
                    <a:spLocks noRot="1" noChangeAspect="1" noMove="1" noResize="1" noEditPoints="1" noAdjustHandles="1" noChangeArrowheads="1" noChangeShapeType="1" noTextEdit="1"/>
                  </p:cNvSpPr>
                  <p:nvPr/>
                </p:nvSpPr>
                <p:spPr>
                  <a:xfrm>
                    <a:off x="6108332" y="1732392"/>
                    <a:ext cx="2280848" cy="567416"/>
                  </a:xfrm>
                  <a:prstGeom prst="rect">
                    <a:avLst/>
                  </a:prstGeom>
                  <a:blipFill rotWithShape="1">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8" name="TextBox 57"/>
                  <p:cNvSpPr txBox="1"/>
                  <p:nvPr/>
                </p:nvSpPr>
                <p:spPr>
                  <a:xfrm>
                    <a:off x="5978841" y="1767772"/>
                    <a:ext cx="2280848" cy="5150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a:latin typeface="Cambria Math"/>
                            </a:rPr>
                            <m:t>0</m:t>
                          </m:r>
                          <m:r>
                            <m:rPr>
                              <m:nor/>
                            </m:rPr>
                            <a:rPr lang="vi-VN" sz="3000" dirty="0"/>
                            <m:t>.</m:t>
                          </m:r>
                        </m:oMath>
                      </m:oMathPara>
                    </a14:m>
                    <a:endParaRPr lang="en-US" sz="30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978841" y="1767772"/>
                    <a:ext cx="2280848" cy="515019"/>
                  </a:xfrm>
                  <a:prstGeom prst="rect">
                    <a:avLst/>
                  </a:prstGeom>
                  <a:blipFill rotWithShape="1">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48" name="TextBox 47"/>
                  <p:cNvSpPr txBox="1"/>
                  <p:nvPr/>
                </p:nvSpPr>
                <p:spPr>
                  <a:xfrm>
                    <a:off x="6123623" y="1753409"/>
                    <a:ext cx="2280848" cy="515018"/>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m:t>
                          </m:r>
                          <m:r>
                            <m:rPr>
                              <m:nor/>
                            </m:rPr>
                            <a:rPr lang="en-US" sz="3000" b="0" i="1" smtClean="0">
                              <a:latin typeface="Cambria Math"/>
                            </a:rPr>
                            <m:t>1</m:t>
                          </m:r>
                          <m:r>
                            <m:rPr>
                              <m:nor/>
                            </m:rPr>
                            <a:rPr lang="vi-VN" sz="3000" dirty="0"/>
                            <m:t>.</m:t>
                          </m:r>
                        </m:oMath>
                      </m:oMathPara>
                    </a14:m>
                    <a:endParaRPr lang="en-US" sz="30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123623" y="1753409"/>
                    <a:ext cx="2280848" cy="515018"/>
                  </a:xfrm>
                  <a:prstGeom prst="rect">
                    <a:avLst/>
                  </a:prstGeom>
                  <a:blipFill rotWithShape="1">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1" y="1501345"/>
              <a:ext cx="3090381" cy="1253452"/>
              <a:chOff x="5537206" y="1557992"/>
              <a:chExt cx="3079904" cy="1165260"/>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2" name="TextBox 61"/>
                  <p:cNvSpPr txBox="1"/>
                  <p:nvPr/>
                </p:nvSpPr>
                <p:spPr>
                  <a:xfrm>
                    <a:off x="6078059" y="1779051"/>
                    <a:ext cx="2493487" cy="94420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m:t>
                          </m:r>
                          <m:r>
                            <m:rPr>
                              <m:nor/>
                            </m:rPr>
                            <a:rPr lang="en-US" sz="3000" b="0" i="1" smtClean="0">
                              <a:latin typeface="Cambria Math"/>
                            </a:rPr>
                            <m:t>2</m:t>
                          </m:r>
                          <m:r>
                            <m:rPr>
                              <m:nor/>
                            </m:rPr>
                            <a:rPr lang="vi-VN" sz="3000" dirty="0"/>
                            <m:t>.</m:t>
                          </m:r>
                        </m:oMath>
                      </m:oMathPara>
                    </a14:m>
                    <a:endParaRPr lang="en-US" sz="3000" dirty="0"/>
                  </a:p>
                  <a:p>
                    <a:endParaRPr lang="en-US" sz="30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078059" y="1779051"/>
                    <a:ext cx="2493487" cy="944201"/>
                  </a:xfrm>
                  <a:prstGeom prst="rect">
                    <a:avLst/>
                  </a:prstGeom>
                  <a:blipFill rotWithShape="1">
                    <a:blip r:embed="rId7"/>
                    <a:stretch>
                      <a:fillRect/>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mc:AlternateContent xmlns:mc="http://schemas.openxmlformats.org/markup-compatibility/2006" xmlns:a14="http://schemas.microsoft.com/office/drawing/2010/main">
        <mc:Choice Requires="a14">
          <p:sp>
            <p:nvSpPr>
              <p:cNvPr id="13" name="Rectangle 12"/>
              <p:cNvSpPr/>
              <p:nvPr/>
            </p:nvSpPr>
            <p:spPr>
              <a:xfrm>
                <a:off x="109279" y="2900683"/>
                <a:ext cx="12082722" cy="4012050"/>
              </a:xfrm>
              <a:prstGeom prst="rect">
                <a:avLst/>
              </a:prstGeom>
            </p:spPr>
            <p:txBody>
              <a:bodyPr wrap="square" lIns="45711" tIns="22855" rIns="45711" bIns="22855">
                <a:spAutoFit/>
              </a:bodyPr>
              <a:lstStyle/>
              <a:p>
                <a:pPr marL="285750"/>
                <a14:m>
                  <m:oMathPara xmlns:m="http://schemas.openxmlformats.org/officeDocument/2006/math">
                    <m:oMathParaPr>
                      <m:jc m:val="centerGroup"/>
                    </m:oMathParaPr>
                    <m:oMath xmlns:m="http://schemas.openxmlformats.org/officeDocument/2006/math">
                      <m:r>
                        <m:rPr>
                          <m:nor/>
                        </m:rPr>
                        <a:rPr lang="en-US" sz="2400" dirty="0">
                          <a:latin typeface="Times New Roman" panose="02020603050405020304" pitchFamily="18" charset="0"/>
                          <a:ea typeface="Calibri" panose="020F0502020204030204" pitchFamily="34" charset="0"/>
                        </a:rPr>
                        <m:t>Ta</m:t>
                      </m:r>
                      <m:r>
                        <m:rPr>
                          <m:nor/>
                        </m:rPr>
                        <a:rPr lang="en-US" sz="2400" dirty="0">
                          <a:latin typeface="Times New Roman" panose="02020603050405020304" pitchFamily="18" charset="0"/>
                          <a:ea typeface="Calibri" panose="020F0502020204030204" pitchFamily="34" charset="0"/>
                        </a:rPr>
                        <m:t> </m:t>
                      </m:r>
                      <m:r>
                        <m:rPr>
                          <m:nor/>
                        </m:rPr>
                        <a:rPr lang="en-US" sz="2400" dirty="0">
                          <a:latin typeface="Times New Roman" panose="02020603050405020304" pitchFamily="18" charset="0"/>
                          <a:ea typeface="Calibri" panose="020F0502020204030204" pitchFamily="34" charset="0"/>
                        </a:rPr>
                        <m:t>c</m:t>
                      </m:r>
                      <m:r>
                        <m:rPr>
                          <m:nor/>
                        </m:rPr>
                        <a:rPr lang="en-US" sz="2400" dirty="0">
                          <a:latin typeface="Times New Roman" panose="02020603050405020304" pitchFamily="18" charset="0"/>
                          <a:ea typeface="Calibri" panose="020F0502020204030204" pitchFamily="34" charset="0"/>
                        </a:rPr>
                        <m:t>ó </m:t>
                      </m:r>
                      <m:r>
                        <a:rPr lang="en-US" sz="2400" i="1">
                          <a:latin typeface="Cambria Math" panose="02040503050406030204" pitchFamily="18" charset="0"/>
                          <a:ea typeface="Calibri" panose="020F0502020204030204" pitchFamily="34" charset="0"/>
                          <a:cs typeface="Times New Roman" panose="02020603050405020304" pitchFamily="18" charset="0"/>
                        </a:rPr>
                        <m:t>𝑦</m:t>
                      </m:r>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+2</m:t>
                          </m:r>
                        </m:num>
                        <m:den>
                          <m:r>
                            <a:rPr lang="en-US" sz="2400" i="1">
                              <a:latin typeface="Cambria Math" panose="02040503050406030204" pitchFamily="18" charset="0"/>
                              <a:ea typeface="Calibri" panose="020F0502020204030204" pitchFamily="34" charset="0"/>
                              <a:cs typeface="Times New Roman" panose="02020603050405020304" pitchFamily="18" charset="0"/>
                            </a:rPr>
                            <m:t>2</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+3</m:t>
                          </m:r>
                        </m:den>
                      </m:f>
                      <m:r>
                        <a:rPr lang="en-US" sz="2400" i="1">
                          <a:latin typeface="Cambria Math" panose="02040503050406030204" pitchFamily="18" charset="0"/>
                          <a:ea typeface="Calibri" panose="020F0502020204030204" pitchFamily="34" charset="0"/>
                          <a:cs typeface="Cambria Math" panose="02040503050406030204" pitchFamily="18" charset="0"/>
                        </a:rPr>
                        <m:t>⇒</m:t>
                      </m:r>
                      <m:sSup>
                        <m:sSupPr>
                          <m:ctrlPr>
                            <a:rPr lang="en-US" sz="2400" i="1">
                              <a:latin typeface="Cambria Math"/>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𝑦</m:t>
                          </m:r>
                        </m:e>
                        <m:sup>
                          <m:r>
                            <a:rPr lang="en-US" sz="2400" i="1">
                              <a:latin typeface="Cambria Math" panose="02040503050406030204" pitchFamily="18" charset="0"/>
                              <a:ea typeface="Calibri" panose="020F0502020204030204" pitchFamily="34" charset="0"/>
                            </a:rPr>
                            <m:t>′</m:t>
                          </m:r>
                        </m:sup>
                      </m:sSup>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400" i="1">
                                  <a:latin typeface="Cambria Math"/>
                                  <a:ea typeface="Calibri" panose="020F0502020204030204" pitchFamily="34" charset="0"/>
                                  <a:cs typeface="Times New Roman" panose="02020603050405020304" pitchFamily="18" charset="0"/>
                                </a:rPr>
                              </m:ctrlPr>
                            </m:sSupPr>
                            <m:e>
                              <m:d>
                                <m:dPr>
                                  <m:ctrlPr>
                                    <a:rPr lang="en-US" sz="2400" i="1">
                                      <a:latin typeface="Cambria Math"/>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2</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+3</m:t>
                                  </m:r>
                                </m:e>
                              </m:d>
                            </m:e>
                            <m:sup>
                              <m:r>
                                <a:rPr lang="en-US" sz="2400" i="1">
                                  <a:latin typeface="Cambria Math" panose="02040503050406030204" pitchFamily="18" charset="0"/>
                                  <a:ea typeface="Calibri" panose="020F0502020204030204" pitchFamily="34" charset="0"/>
                                  <a:cs typeface="Times New Roman" panose="02020603050405020304" pitchFamily="18" charset="0"/>
                                </a:rPr>
                                <m:t>2</m:t>
                              </m:r>
                            </m:sup>
                          </m:sSup>
                        </m:den>
                      </m:f>
                      <m:r>
                        <m:rPr>
                          <m:nor/>
                        </m:rPr>
                        <a:rPr lang="en-US" sz="2400" dirty="0">
                          <a:latin typeface="Times New Roman" panose="02020603050405020304" pitchFamily="18" charset="0"/>
                          <a:ea typeface="Calibri" panose="020F0502020204030204" pitchFamily="34" charset="0"/>
                        </a:rPr>
                        <m:t>.</m:t>
                      </m:r>
                    </m:oMath>
                  </m:oMathPara>
                </a14:m>
                <a:endParaRPr lang="en-US" sz="2400" dirty="0" smtClean="0">
                  <a:latin typeface="Times New Roman" panose="02020603050405020304" pitchFamily="18" charset="0"/>
                  <a:ea typeface="Calibri" panose="020F0502020204030204" pitchFamily="34" charset="0"/>
                </a:endParaRPr>
              </a:p>
              <a:p>
                <a:pPr marL="171450"/>
                <a14:m>
                  <m:oMathPara xmlns:m="http://schemas.openxmlformats.org/officeDocument/2006/math">
                    <m:oMathParaPr>
                      <m:jc m:val="centerGroup"/>
                    </m:oMathParaPr>
                    <m:oMath xmlns:m="http://schemas.openxmlformats.org/officeDocument/2006/math">
                      <m:r>
                        <m:rPr>
                          <m:nor/>
                        </m:rPr>
                        <a:rPr lang="en-US" sz="2400" dirty="0" err="1">
                          <a:latin typeface="Times New Roman" panose="02020603050405020304" pitchFamily="18" charset="0"/>
                          <a:ea typeface="Calibri" panose="020F0502020204030204" pitchFamily="34" charset="0"/>
                        </a:rPr>
                        <m:t>Đườ</m:t>
                      </m:r>
                      <m:r>
                        <m:rPr>
                          <m:nor/>
                        </m:rPr>
                        <a:rPr lang="en-US" sz="2400" dirty="0" err="1">
                          <a:latin typeface="Times New Roman" panose="02020603050405020304" pitchFamily="18" charset="0"/>
                          <a:ea typeface="Calibri" panose="020F0502020204030204" pitchFamily="34" charset="0"/>
                        </a:rPr>
                        <m:t>ng</m:t>
                      </m:r>
                      <m:r>
                        <m:rPr>
                          <m:nor/>
                        </m:rPr>
                        <a:rPr lang="en-US" sz="2400" dirty="0">
                          <a:latin typeface="Times New Roman" panose="02020603050405020304" pitchFamily="18" charset="0"/>
                          <a:ea typeface="Calibri" panose="020F0502020204030204" pitchFamily="34" charset="0"/>
                        </a:rPr>
                        <m:t> </m:t>
                      </m:r>
                      <m:r>
                        <m:rPr>
                          <m:nor/>
                        </m:rPr>
                        <a:rPr lang="en-US" sz="2400" dirty="0" err="1">
                          <a:latin typeface="Times New Roman" panose="02020603050405020304" pitchFamily="18" charset="0"/>
                          <a:ea typeface="Calibri" panose="020F0502020204030204" pitchFamily="34" charset="0"/>
                        </a:rPr>
                        <m:t>th</m:t>
                      </m:r>
                      <m:r>
                        <m:rPr>
                          <m:nor/>
                        </m:rPr>
                        <a:rPr lang="en-US" sz="2400" dirty="0" err="1">
                          <a:latin typeface="Times New Roman" panose="02020603050405020304" pitchFamily="18" charset="0"/>
                          <a:ea typeface="Calibri" panose="020F0502020204030204" pitchFamily="34" charset="0"/>
                        </a:rPr>
                        <m:t>ẳ</m:t>
                      </m:r>
                      <m:r>
                        <m:rPr>
                          <m:nor/>
                        </m:rPr>
                        <a:rPr lang="en-US" sz="2400" dirty="0" err="1">
                          <a:latin typeface="Times New Roman" panose="02020603050405020304" pitchFamily="18" charset="0"/>
                          <a:ea typeface="Calibri" panose="020F0502020204030204" pitchFamily="34" charset="0"/>
                        </a:rPr>
                        <m:t>ng</m:t>
                      </m:r>
                      <m:r>
                        <m:rPr>
                          <m:nor/>
                        </m:rPr>
                        <a:rPr lang="en-US" sz="2400" dirty="0">
                          <a:latin typeface="Times New Roman" panose="02020603050405020304" pitchFamily="18" charset="0"/>
                          <a:ea typeface="Calibri" panose="020F0502020204030204" pitchFamily="34"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𝑦</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𝑎𝑥</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𝑏</m:t>
                      </m:r>
                      <m:r>
                        <m:rPr>
                          <m:nor/>
                        </m:rPr>
                        <a:rPr lang="en-US" sz="2400" dirty="0">
                          <a:latin typeface="Times New Roman" panose="02020603050405020304" pitchFamily="18" charset="0"/>
                          <a:ea typeface="Calibri" panose="020F0502020204030204" pitchFamily="34" charset="0"/>
                        </a:rPr>
                        <m:t> </m:t>
                      </m:r>
                      <m:r>
                        <m:rPr>
                          <m:nor/>
                        </m:rPr>
                        <a:rPr lang="en-US" sz="2400" dirty="0" err="1">
                          <a:latin typeface="Times New Roman" panose="02020603050405020304" pitchFamily="18" charset="0"/>
                          <a:ea typeface="Calibri" panose="020F0502020204030204" pitchFamily="34" charset="0"/>
                        </a:rPr>
                        <m:t>l</m:t>
                      </m:r>
                      <m:r>
                        <m:rPr>
                          <m:nor/>
                        </m:rPr>
                        <a:rPr lang="en-US" sz="2400" dirty="0" err="1">
                          <a:latin typeface="Times New Roman" panose="02020603050405020304" pitchFamily="18" charset="0"/>
                          <a:ea typeface="Calibri" panose="020F0502020204030204" pitchFamily="34" charset="0"/>
                        </a:rPr>
                        <m:t>à </m:t>
                      </m:r>
                      <m:r>
                        <m:rPr>
                          <m:nor/>
                        </m:rPr>
                        <a:rPr lang="en-US" sz="2400" dirty="0" err="1">
                          <a:latin typeface="Times New Roman" panose="02020603050405020304" pitchFamily="18" charset="0"/>
                          <a:ea typeface="Calibri" panose="020F0502020204030204" pitchFamily="34" charset="0"/>
                        </a:rPr>
                        <m:t>ti</m:t>
                      </m:r>
                      <m:r>
                        <m:rPr>
                          <m:nor/>
                        </m:rPr>
                        <a:rPr lang="en-US" sz="2400" dirty="0" err="1">
                          <a:latin typeface="Times New Roman" panose="02020603050405020304" pitchFamily="18" charset="0"/>
                          <a:ea typeface="Calibri" panose="020F0502020204030204" pitchFamily="34" charset="0"/>
                        </a:rPr>
                        <m:t>ế</m:t>
                      </m:r>
                      <m:r>
                        <m:rPr>
                          <m:nor/>
                        </m:rPr>
                        <a:rPr lang="en-US" sz="2400" dirty="0" err="1">
                          <a:latin typeface="Times New Roman" panose="02020603050405020304" pitchFamily="18" charset="0"/>
                          <a:ea typeface="Calibri" panose="020F0502020204030204" pitchFamily="34" charset="0"/>
                        </a:rPr>
                        <m:t>p</m:t>
                      </m:r>
                      <m:r>
                        <m:rPr>
                          <m:nor/>
                        </m:rPr>
                        <a:rPr lang="en-US" sz="2400" dirty="0">
                          <a:latin typeface="Times New Roman" panose="02020603050405020304" pitchFamily="18" charset="0"/>
                          <a:ea typeface="Calibri" panose="020F0502020204030204" pitchFamily="34" charset="0"/>
                        </a:rPr>
                        <m:t> </m:t>
                      </m:r>
                      <m:r>
                        <m:rPr>
                          <m:nor/>
                        </m:rPr>
                        <a:rPr lang="en-US" sz="2400" dirty="0" err="1">
                          <a:latin typeface="Times New Roman" panose="02020603050405020304" pitchFamily="18" charset="0"/>
                          <a:ea typeface="Calibri" panose="020F0502020204030204" pitchFamily="34" charset="0"/>
                        </a:rPr>
                        <m:t>tuy</m:t>
                      </m:r>
                      <m:r>
                        <m:rPr>
                          <m:nor/>
                        </m:rPr>
                        <a:rPr lang="en-US" sz="2400" dirty="0" err="1">
                          <a:latin typeface="Times New Roman" panose="02020603050405020304" pitchFamily="18" charset="0"/>
                          <a:ea typeface="Calibri" panose="020F0502020204030204" pitchFamily="34" charset="0"/>
                        </a:rPr>
                        <m:t>ế</m:t>
                      </m:r>
                      <m:r>
                        <m:rPr>
                          <m:nor/>
                        </m:rPr>
                        <a:rPr lang="en-US" sz="2400" dirty="0" err="1">
                          <a:latin typeface="Times New Roman" panose="02020603050405020304" pitchFamily="18" charset="0"/>
                          <a:ea typeface="Calibri" panose="020F0502020204030204" pitchFamily="34" charset="0"/>
                        </a:rPr>
                        <m:t>n</m:t>
                      </m:r>
                      <m:r>
                        <m:rPr>
                          <m:nor/>
                        </m:rPr>
                        <a:rPr lang="en-US" sz="2400" dirty="0">
                          <a:latin typeface="Times New Roman" panose="02020603050405020304" pitchFamily="18" charset="0"/>
                          <a:ea typeface="Calibri" panose="020F0502020204030204" pitchFamily="34" charset="0"/>
                        </a:rPr>
                        <m:t> </m:t>
                      </m:r>
                      <m:r>
                        <m:rPr>
                          <m:nor/>
                        </m:rPr>
                        <a:rPr lang="en-US" sz="2400" dirty="0" err="1">
                          <a:latin typeface="Times New Roman" panose="02020603050405020304" pitchFamily="18" charset="0"/>
                          <a:ea typeface="Calibri" panose="020F0502020204030204" pitchFamily="34" charset="0"/>
                        </a:rPr>
                        <m:t>c</m:t>
                      </m:r>
                      <m:r>
                        <m:rPr>
                          <m:nor/>
                        </m:rPr>
                        <a:rPr lang="en-US" sz="2400" dirty="0" err="1">
                          <a:latin typeface="Times New Roman" panose="02020603050405020304" pitchFamily="18" charset="0"/>
                          <a:ea typeface="Calibri" panose="020F0502020204030204" pitchFamily="34" charset="0"/>
                        </a:rPr>
                        <m:t>ủ</m:t>
                      </m:r>
                      <m:r>
                        <m:rPr>
                          <m:nor/>
                        </m:rPr>
                        <a:rPr lang="en-US" sz="2400" dirty="0" err="1">
                          <a:latin typeface="Times New Roman" panose="02020603050405020304" pitchFamily="18" charset="0"/>
                          <a:ea typeface="Calibri" panose="020F0502020204030204" pitchFamily="34" charset="0"/>
                        </a:rPr>
                        <m:t>a</m:t>
                      </m:r>
                      <m:r>
                        <m:rPr>
                          <m:nor/>
                        </m:rPr>
                        <a:rPr lang="en-US" sz="2400" dirty="0">
                          <a:latin typeface="Times New Roman" panose="02020603050405020304" pitchFamily="18" charset="0"/>
                          <a:ea typeface="Calibri" panose="020F0502020204030204" pitchFamily="34" charset="0"/>
                        </a:rPr>
                        <m:t> </m:t>
                      </m:r>
                      <m:d>
                        <m:dPr>
                          <m:ctrlPr>
                            <a:rPr lang="en-US" sz="2400" i="1">
                              <a:latin typeface="Cambria Math"/>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𝐶</m:t>
                          </m:r>
                        </m:e>
                      </m:d>
                      <m:r>
                        <m:rPr>
                          <m:nor/>
                        </m:rPr>
                        <a:rPr lang="en-US" sz="2400" dirty="0">
                          <a:latin typeface="Times New Roman" panose="02020603050405020304" pitchFamily="18" charset="0"/>
                          <a:ea typeface="Calibri" panose="020F0502020204030204" pitchFamily="34" charset="0"/>
                        </a:rPr>
                        <m:t> </m:t>
                      </m:r>
                      <m:r>
                        <m:rPr>
                          <m:nor/>
                        </m:rPr>
                        <a:rPr lang="en-US" sz="2400" dirty="0" err="1">
                          <a:latin typeface="Times New Roman" panose="02020603050405020304" pitchFamily="18" charset="0"/>
                          <a:ea typeface="Calibri" panose="020F0502020204030204" pitchFamily="34" charset="0"/>
                        </a:rPr>
                        <m:t>khi</m:t>
                      </m:r>
                      <m:r>
                        <m:rPr>
                          <m:nor/>
                        </m:rPr>
                        <a:rPr lang="en-US" sz="2400" dirty="0">
                          <a:latin typeface="Times New Roman" panose="02020603050405020304" pitchFamily="18" charset="0"/>
                          <a:ea typeface="Calibri" panose="020F0502020204030204" pitchFamily="34" charset="0"/>
                        </a:rPr>
                        <m:t> </m:t>
                      </m:r>
                      <m:r>
                        <m:rPr>
                          <m:nor/>
                        </m:rPr>
                        <a:rPr lang="en-US" sz="2400" dirty="0" err="1">
                          <a:latin typeface="Times New Roman" panose="02020603050405020304" pitchFamily="18" charset="0"/>
                          <a:ea typeface="Calibri" panose="020F0502020204030204" pitchFamily="34" charset="0"/>
                        </a:rPr>
                        <m:t>h</m:t>
                      </m:r>
                      <m:r>
                        <m:rPr>
                          <m:nor/>
                        </m:rPr>
                        <a:rPr lang="en-US" sz="2400" dirty="0" err="1">
                          <a:latin typeface="Times New Roman" panose="02020603050405020304" pitchFamily="18" charset="0"/>
                          <a:ea typeface="Calibri" panose="020F0502020204030204" pitchFamily="34" charset="0"/>
                        </a:rPr>
                        <m:t>ệ </m:t>
                      </m:r>
                      <m:r>
                        <m:rPr>
                          <m:nor/>
                        </m:rPr>
                        <a:rPr lang="en-US" sz="2400" dirty="0" err="1">
                          <a:latin typeface="Times New Roman" panose="02020603050405020304" pitchFamily="18" charset="0"/>
                          <a:ea typeface="Calibri" panose="020F0502020204030204" pitchFamily="34" charset="0"/>
                        </a:rPr>
                        <m:t>pt</m:t>
                      </m:r>
                      <m:r>
                        <m:rPr>
                          <m:nor/>
                        </m:rPr>
                        <a:rPr lang="en-US" sz="2400" dirty="0">
                          <a:latin typeface="Times New Roman" panose="02020603050405020304" pitchFamily="18" charset="0"/>
                          <a:ea typeface="Calibri" panose="020F0502020204030204" pitchFamily="34" charset="0"/>
                        </a:rPr>
                        <m:t> </m:t>
                      </m:r>
                      <m:r>
                        <m:rPr>
                          <m:nor/>
                        </m:rPr>
                        <a:rPr lang="en-US" sz="2400" dirty="0" err="1">
                          <a:latin typeface="Times New Roman" panose="02020603050405020304" pitchFamily="18" charset="0"/>
                          <a:ea typeface="Calibri" panose="020F0502020204030204" pitchFamily="34" charset="0"/>
                        </a:rPr>
                        <m:t>sau</m:t>
                      </m:r>
                      <m:r>
                        <m:rPr>
                          <m:nor/>
                        </m:rPr>
                        <a:rPr lang="en-US" sz="2400" dirty="0">
                          <a:latin typeface="Times New Roman" panose="02020603050405020304" pitchFamily="18" charset="0"/>
                          <a:ea typeface="Calibri" panose="020F0502020204030204" pitchFamily="34" charset="0"/>
                        </a:rPr>
                        <m:t> </m:t>
                      </m:r>
                      <m:r>
                        <m:rPr>
                          <m:nor/>
                        </m:rPr>
                        <a:rPr lang="en-US" sz="2400" dirty="0" err="1">
                          <a:latin typeface="Times New Roman" panose="02020603050405020304" pitchFamily="18" charset="0"/>
                          <a:ea typeface="Calibri" panose="020F0502020204030204" pitchFamily="34" charset="0"/>
                        </a:rPr>
                        <m:t>c</m:t>
                      </m:r>
                      <m:r>
                        <m:rPr>
                          <m:nor/>
                        </m:rPr>
                        <a:rPr lang="en-US" sz="2400" dirty="0" err="1">
                          <a:latin typeface="Times New Roman" panose="02020603050405020304" pitchFamily="18" charset="0"/>
                          <a:ea typeface="Calibri" panose="020F0502020204030204" pitchFamily="34" charset="0"/>
                        </a:rPr>
                        <m:t>ó </m:t>
                      </m:r>
                      <m:r>
                        <m:rPr>
                          <m:nor/>
                        </m:rPr>
                        <a:rPr lang="en-US" sz="2400" dirty="0" err="1">
                          <a:latin typeface="Times New Roman" panose="02020603050405020304" pitchFamily="18" charset="0"/>
                          <a:ea typeface="Calibri" panose="020F0502020204030204" pitchFamily="34" charset="0"/>
                        </a:rPr>
                        <m:t>nghi</m:t>
                      </m:r>
                      <m:r>
                        <m:rPr>
                          <m:nor/>
                        </m:rPr>
                        <a:rPr lang="en-US" sz="2400" dirty="0" err="1">
                          <a:latin typeface="Times New Roman" panose="02020603050405020304" pitchFamily="18" charset="0"/>
                          <a:ea typeface="Calibri" panose="020F0502020204030204" pitchFamily="34" charset="0"/>
                        </a:rPr>
                        <m:t>ệ</m:t>
                      </m:r>
                      <m:r>
                        <m:rPr>
                          <m:nor/>
                        </m:rPr>
                        <a:rPr lang="en-US" sz="2400" dirty="0" err="1">
                          <a:latin typeface="Times New Roman" panose="02020603050405020304" pitchFamily="18" charset="0"/>
                          <a:ea typeface="Calibri" panose="020F0502020204030204" pitchFamily="34" charset="0"/>
                        </a:rPr>
                        <m:t>m</m:t>
                      </m:r>
                      <m:r>
                        <m:rPr>
                          <m:nor/>
                        </m:rPr>
                        <a:rPr lang="en-US" sz="2400" dirty="0">
                          <a:latin typeface="Times New Roman" panose="02020603050405020304" pitchFamily="18" charset="0"/>
                          <a:ea typeface="Calibri" panose="020F0502020204030204" pitchFamily="34" charset="0"/>
                        </a:rPr>
                        <m:t>:</m:t>
                      </m:r>
                      <m:d>
                        <m:dPr>
                          <m:begChr m:val="{"/>
                          <m:endChr m:val=""/>
                          <m:ctrlPr>
                            <a:rPr lang="en-US" sz="2400" i="1">
                              <a:latin typeface="Cambria Math"/>
                              <a:ea typeface="Calibri" panose="020F0502020204030204" pitchFamily="34" charset="0"/>
                              <a:cs typeface="Times New Roman" panose="02020603050405020304" pitchFamily="18" charset="0"/>
                            </a:rPr>
                          </m:ctrlPr>
                        </m:dPr>
                        <m:e>
                          <m:eqArr>
                            <m:eqArrPr>
                              <m:ctrlPr>
                                <a:rPr lang="en-US" sz="2400" i="1">
                                  <a:latin typeface="Cambria Math"/>
                                  <a:ea typeface="Calibri" panose="020F0502020204030204" pitchFamily="34" charset="0"/>
                                  <a:cs typeface="Times New Roman" panose="02020603050405020304" pitchFamily="18" charset="0"/>
                                </a:rPr>
                              </m:ctrlPr>
                            </m:eqArrPr>
                            <m:e>
                              <m:r>
                                <a:rPr lang="en-US" sz="2400" i="1">
                                  <a:latin typeface="Cambria Math" panose="02040503050406030204" pitchFamily="18" charset="0"/>
                                  <a:ea typeface="Calibri" panose="020F0502020204030204" pitchFamily="34" charset="0"/>
                                  <a:cs typeface="Times New Roman" panose="02020603050405020304" pitchFamily="18" charset="0"/>
                                </a:rPr>
                                <m:t>&amp;</m:t>
                              </m:r>
                              <m:f>
                                <m:fPr>
                                  <m:ctrlPr>
                                    <a:rPr lang="en-US" sz="2400" i="1">
                                      <a:latin typeface="Cambria Math"/>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+2</m:t>
                                  </m:r>
                                </m:num>
                                <m:den>
                                  <m:r>
                                    <a:rPr lang="en-US" sz="2400" i="1">
                                      <a:latin typeface="Cambria Math" panose="02040503050406030204" pitchFamily="18" charset="0"/>
                                      <a:ea typeface="Calibri" panose="020F0502020204030204" pitchFamily="34" charset="0"/>
                                      <a:cs typeface="Times New Roman" panose="02020603050405020304" pitchFamily="18" charset="0"/>
                                    </a:rPr>
                                    <m:t>2</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+3</m:t>
                                  </m:r>
                                </m:den>
                              </m:f>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𝑎𝑥</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𝑏</m:t>
                              </m:r>
                              <m:d>
                                <m:dPr>
                                  <m:ctrlPr>
                                    <a:rPr lang="en-US" sz="2400" i="1">
                                      <a:latin typeface="Cambria Math"/>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1</m:t>
                                  </m:r>
                                </m:e>
                              </m:d>
                            </m:e>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𝑎</m:t>
                              </m:r>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400" i="1">
                                          <a:latin typeface="Cambria Math"/>
                                          <a:ea typeface="Calibri" panose="020F0502020204030204" pitchFamily="34" charset="0"/>
                                          <a:cs typeface="Times New Roman" panose="02020603050405020304" pitchFamily="18" charset="0"/>
                                        </a:rPr>
                                      </m:ctrlPr>
                                    </m:sSupPr>
                                    <m:e>
                                      <m:d>
                                        <m:dPr>
                                          <m:ctrlPr>
                                            <a:rPr lang="en-US" sz="2400" i="1">
                                              <a:latin typeface="Cambria Math"/>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2</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+3</m:t>
                                          </m:r>
                                        </m:e>
                                      </m:d>
                                    </m:e>
                                    <m:sup>
                                      <m:r>
                                        <a:rPr lang="en-US" sz="2400" i="1">
                                          <a:latin typeface="Cambria Math" panose="02040503050406030204" pitchFamily="18" charset="0"/>
                                          <a:ea typeface="Calibri" panose="020F0502020204030204" pitchFamily="34" charset="0"/>
                                          <a:cs typeface="Times New Roman" panose="02020603050405020304" pitchFamily="18" charset="0"/>
                                        </a:rPr>
                                        <m:t>2</m:t>
                                      </m:r>
                                    </m:sup>
                                  </m:sSup>
                                </m:den>
                              </m:f>
                              <m:d>
                                <m:dPr>
                                  <m:ctrlPr>
                                    <a:rPr lang="en-US" sz="2400" i="1">
                                      <a:latin typeface="Cambria Math"/>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2</m:t>
                                  </m:r>
                                </m:e>
                              </m:d>
                            </m:e>
                          </m:eqArr>
                        </m:e>
                      </m:d>
                      <m:r>
                        <m:rPr>
                          <m:nor/>
                        </m:rPr>
                        <a:rPr lang="en-US" sz="2400" dirty="0">
                          <a:latin typeface="Times New Roman" panose="02020603050405020304" pitchFamily="18" charset="0"/>
                          <a:ea typeface="Calibri" panose="020F0502020204030204" pitchFamily="34" charset="0"/>
                        </a:rPr>
                        <m:t>.</m:t>
                      </m:r>
                    </m:oMath>
                  </m:oMathPara>
                </a14:m>
                <a:endParaRPr lang="en-US" sz="2400" dirty="0">
                  <a:latin typeface="Calibri" panose="020F0502020204030204" pitchFamily="34" charset="0"/>
                  <a:ea typeface="Calibri" panose="020F0502020204030204" pitchFamily="34" charset="0"/>
                </a:endParaRPr>
              </a:p>
              <a:p>
                <a:pPr marL="457200"/>
                <a14:m>
                  <m:oMathPara xmlns:m="http://schemas.openxmlformats.org/officeDocument/2006/math">
                    <m:oMathParaPr>
                      <m:jc m:val="centerGroup"/>
                    </m:oMathParaPr>
                    <m:oMath xmlns:m="http://schemas.openxmlformats.org/officeDocument/2006/math">
                      <m:r>
                        <m:rPr>
                          <m:nor/>
                        </m:rPr>
                        <a:rPr lang="en-US" sz="2400" dirty="0" err="1">
                          <a:latin typeface="Times New Roman" panose="02020603050405020304" pitchFamily="18" charset="0"/>
                          <a:ea typeface="Calibri" panose="020F0502020204030204" pitchFamily="34" charset="0"/>
                        </a:rPr>
                        <m:t>L</m:t>
                      </m:r>
                      <m:r>
                        <m:rPr>
                          <m:nor/>
                        </m:rPr>
                        <a:rPr lang="en-US" sz="2400" dirty="0" err="1">
                          <a:latin typeface="Times New Roman" panose="02020603050405020304" pitchFamily="18" charset="0"/>
                          <a:ea typeface="Calibri" panose="020F0502020204030204" pitchFamily="34" charset="0"/>
                        </a:rPr>
                        <m:t>ạ</m:t>
                      </m:r>
                      <m:r>
                        <m:rPr>
                          <m:nor/>
                        </m:rPr>
                        <a:rPr lang="en-US" sz="2400" dirty="0" err="1">
                          <a:latin typeface="Times New Roman" panose="02020603050405020304" pitchFamily="18" charset="0"/>
                          <a:ea typeface="Calibri" panose="020F0502020204030204" pitchFamily="34" charset="0"/>
                        </a:rPr>
                        <m:t>i</m:t>
                      </m:r>
                      <m:r>
                        <m:rPr>
                          <m:nor/>
                        </m:rPr>
                        <a:rPr lang="en-US" sz="2400" dirty="0">
                          <a:latin typeface="Times New Roman" panose="02020603050405020304" pitchFamily="18" charset="0"/>
                          <a:ea typeface="Calibri" panose="020F0502020204030204" pitchFamily="34" charset="0"/>
                        </a:rPr>
                        <m:t> </m:t>
                      </m:r>
                      <m:r>
                        <m:rPr>
                          <m:nor/>
                        </m:rPr>
                        <a:rPr lang="en-US" sz="2400" dirty="0" err="1">
                          <a:latin typeface="Times New Roman" panose="02020603050405020304" pitchFamily="18" charset="0"/>
                          <a:ea typeface="Calibri" panose="020F0502020204030204" pitchFamily="34" charset="0"/>
                        </a:rPr>
                        <m:t>c</m:t>
                      </m:r>
                      <m:r>
                        <m:rPr>
                          <m:nor/>
                        </m:rPr>
                        <a:rPr lang="en-US" sz="2400" dirty="0" err="1">
                          <a:latin typeface="Times New Roman" panose="02020603050405020304" pitchFamily="18" charset="0"/>
                          <a:ea typeface="Calibri" panose="020F0502020204030204" pitchFamily="34" charset="0"/>
                        </a:rPr>
                        <m:t>ó </m:t>
                      </m:r>
                      <m:r>
                        <m:rPr>
                          <m:nor/>
                        </m:rPr>
                        <a:rPr lang="en-US" sz="2400" dirty="0" err="1">
                          <a:latin typeface="Times New Roman" panose="02020603050405020304" pitchFamily="18" charset="0"/>
                          <a:ea typeface="Calibri" panose="020F0502020204030204" pitchFamily="34" charset="0"/>
                        </a:rPr>
                        <m:t>ti</m:t>
                      </m:r>
                      <m:r>
                        <m:rPr>
                          <m:nor/>
                        </m:rPr>
                        <a:rPr lang="en-US" sz="2400" dirty="0" err="1">
                          <a:latin typeface="Times New Roman" panose="02020603050405020304" pitchFamily="18" charset="0"/>
                          <a:ea typeface="Calibri" panose="020F0502020204030204" pitchFamily="34" charset="0"/>
                        </a:rPr>
                        <m:t>ế</m:t>
                      </m:r>
                      <m:r>
                        <m:rPr>
                          <m:nor/>
                        </m:rPr>
                        <a:rPr lang="en-US" sz="2400" dirty="0" err="1">
                          <a:latin typeface="Times New Roman" panose="02020603050405020304" pitchFamily="18" charset="0"/>
                          <a:ea typeface="Calibri" panose="020F0502020204030204" pitchFamily="34" charset="0"/>
                        </a:rPr>
                        <m:t>p</m:t>
                      </m:r>
                      <m:r>
                        <m:rPr>
                          <m:nor/>
                        </m:rPr>
                        <a:rPr lang="en-US" sz="2400" dirty="0">
                          <a:latin typeface="Times New Roman" panose="02020603050405020304" pitchFamily="18" charset="0"/>
                          <a:ea typeface="Calibri" panose="020F0502020204030204" pitchFamily="34" charset="0"/>
                        </a:rPr>
                        <m:t> </m:t>
                      </m:r>
                      <m:r>
                        <m:rPr>
                          <m:nor/>
                        </m:rPr>
                        <a:rPr lang="en-US" sz="2400" dirty="0" err="1">
                          <a:latin typeface="Times New Roman" panose="02020603050405020304" pitchFamily="18" charset="0"/>
                          <a:ea typeface="Calibri" panose="020F0502020204030204" pitchFamily="34" charset="0"/>
                        </a:rPr>
                        <m:t>tuy</m:t>
                      </m:r>
                      <m:r>
                        <m:rPr>
                          <m:nor/>
                        </m:rPr>
                        <a:rPr lang="en-US" sz="2400" dirty="0" err="1">
                          <a:latin typeface="Times New Roman" panose="02020603050405020304" pitchFamily="18" charset="0"/>
                          <a:ea typeface="Calibri" panose="020F0502020204030204" pitchFamily="34" charset="0"/>
                        </a:rPr>
                        <m:t>ế</m:t>
                      </m:r>
                      <m:r>
                        <m:rPr>
                          <m:nor/>
                        </m:rPr>
                        <a:rPr lang="en-US" sz="2400" dirty="0" err="1">
                          <a:latin typeface="Times New Roman" panose="02020603050405020304" pitchFamily="18" charset="0"/>
                          <a:ea typeface="Calibri" panose="020F0502020204030204" pitchFamily="34" charset="0"/>
                        </a:rPr>
                        <m:t>n</m:t>
                      </m:r>
                      <m:r>
                        <m:rPr>
                          <m:nor/>
                        </m:rPr>
                        <a:rPr lang="en-US" sz="2400" dirty="0">
                          <a:latin typeface="Times New Roman" panose="02020603050405020304" pitchFamily="18" charset="0"/>
                          <a:ea typeface="Calibri" panose="020F0502020204030204" pitchFamily="34" charset="0"/>
                        </a:rPr>
                        <m:t> </m:t>
                      </m:r>
                      <m:r>
                        <m:rPr>
                          <m:nor/>
                        </m:rPr>
                        <a:rPr lang="en-US" sz="2400" dirty="0" err="1">
                          <a:latin typeface="Times New Roman" panose="02020603050405020304" pitchFamily="18" charset="0"/>
                          <a:ea typeface="Calibri" panose="020F0502020204030204" pitchFamily="34" charset="0"/>
                        </a:rPr>
                        <m:t>c</m:t>
                      </m:r>
                      <m:r>
                        <m:rPr>
                          <m:nor/>
                        </m:rPr>
                        <a:rPr lang="en-US" sz="2400" dirty="0" err="1">
                          <a:latin typeface="Times New Roman" panose="02020603050405020304" pitchFamily="18" charset="0"/>
                          <a:ea typeface="Calibri" panose="020F0502020204030204" pitchFamily="34" charset="0"/>
                        </a:rPr>
                        <m:t>ắ</m:t>
                      </m:r>
                      <m:r>
                        <m:rPr>
                          <m:nor/>
                        </m:rPr>
                        <a:rPr lang="en-US" sz="2400" dirty="0" err="1">
                          <a:latin typeface="Times New Roman" panose="02020603050405020304" pitchFamily="18" charset="0"/>
                          <a:ea typeface="Calibri" panose="020F0502020204030204" pitchFamily="34" charset="0"/>
                        </a:rPr>
                        <m:t>t</m:t>
                      </m:r>
                      <m:r>
                        <m:rPr>
                          <m:nor/>
                        </m:rPr>
                        <a:rPr lang="en-US" sz="2400" dirty="0">
                          <a:latin typeface="Times New Roman" panose="02020603050405020304" pitchFamily="18" charset="0"/>
                          <a:ea typeface="Calibri" panose="020F0502020204030204" pitchFamily="34" charset="0"/>
                        </a:rPr>
                        <m:t> </m:t>
                      </m:r>
                      <m:r>
                        <m:rPr>
                          <m:nor/>
                        </m:rPr>
                        <a:rPr lang="en-US" sz="2400" dirty="0" err="1">
                          <a:latin typeface="Times New Roman" panose="02020603050405020304" pitchFamily="18" charset="0"/>
                          <a:ea typeface="Calibri" panose="020F0502020204030204" pitchFamily="34" charset="0"/>
                        </a:rPr>
                        <m:t>tr</m:t>
                      </m:r>
                      <m:r>
                        <m:rPr>
                          <m:nor/>
                        </m:rPr>
                        <a:rPr lang="en-US" sz="2400" dirty="0" err="1">
                          <a:latin typeface="Times New Roman" panose="02020603050405020304" pitchFamily="18" charset="0"/>
                          <a:ea typeface="Calibri" panose="020F0502020204030204" pitchFamily="34" charset="0"/>
                        </a:rPr>
                        <m:t>ụ</m:t>
                      </m:r>
                      <m:r>
                        <m:rPr>
                          <m:nor/>
                        </m:rPr>
                        <a:rPr lang="en-US" sz="2400" dirty="0" err="1">
                          <a:latin typeface="Times New Roman" panose="02020603050405020304" pitchFamily="18" charset="0"/>
                          <a:ea typeface="Calibri" panose="020F0502020204030204" pitchFamily="34" charset="0"/>
                        </a:rPr>
                        <m:t>c</m:t>
                      </m:r>
                      <m:r>
                        <m:rPr>
                          <m:nor/>
                        </m:rPr>
                        <a:rPr lang="en-US" sz="2400" dirty="0">
                          <a:latin typeface="Times New Roman" panose="02020603050405020304" pitchFamily="18" charset="0"/>
                          <a:ea typeface="Calibri" panose="020F0502020204030204" pitchFamily="34" charset="0"/>
                        </a:rPr>
                        <m:t> </m:t>
                      </m:r>
                      <m:r>
                        <m:rPr>
                          <m:nor/>
                        </m:rPr>
                        <a:rPr lang="en-US" sz="2400" dirty="0" err="1">
                          <a:latin typeface="Times New Roman" panose="02020603050405020304" pitchFamily="18" charset="0"/>
                          <a:ea typeface="Calibri" panose="020F0502020204030204" pitchFamily="34" charset="0"/>
                        </a:rPr>
                        <m:t>ho</m:t>
                      </m:r>
                      <m:r>
                        <m:rPr>
                          <m:nor/>
                        </m:rPr>
                        <a:rPr lang="en-US" sz="2400" dirty="0" err="1">
                          <a:latin typeface="Times New Roman" panose="02020603050405020304" pitchFamily="18" charset="0"/>
                          <a:ea typeface="Calibri" panose="020F0502020204030204" pitchFamily="34" charset="0"/>
                        </a:rPr>
                        <m:t>à</m:t>
                      </m:r>
                      <m:r>
                        <m:rPr>
                          <m:nor/>
                        </m:rPr>
                        <a:rPr lang="en-US" sz="2400" dirty="0" err="1">
                          <a:latin typeface="Times New Roman" panose="02020603050405020304" pitchFamily="18" charset="0"/>
                          <a:ea typeface="Calibri" panose="020F0502020204030204" pitchFamily="34" charset="0"/>
                        </a:rPr>
                        <m:t>nh</m:t>
                      </m:r>
                      <m:r>
                        <m:rPr>
                          <m:nor/>
                        </m:rPr>
                        <a:rPr lang="en-US" sz="2400" dirty="0">
                          <a:latin typeface="Times New Roman" panose="02020603050405020304" pitchFamily="18" charset="0"/>
                          <a:ea typeface="Calibri" panose="020F0502020204030204" pitchFamily="34" charset="0"/>
                        </a:rPr>
                        <m:t> </m:t>
                      </m:r>
                      <m:r>
                        <m:rPr>
                          <m:nor/>
                        </m:rPr>
                        <a:rPr lang="en-US" sz="2400" dirty="0" err="1">
                          <a:latin typeface="Times New Roman" panose="02020603050405020304" pitchFamily="18" charset="0"/>
                          <a:ea typeface="Calibri" panose="020F0502020204030204" pitchFamily="34" charset="0"/>
                        </a:rPr>
                        <m:t>t</m:t>
                      </m:r>
                      <m:r>
                        <m:rPr>
                          <m:nor/>
                        </m:rPr>
                        <a:rPr lang="en-US" sz="2400" dirty="0" err="1">
                          <a:latin typeface="Times New Roman" panose="02020603050405020304" pitchFamily="18" charset="0"/>
                          <a:ea typeface="Calibri" panose="020F0502020204030204" pitchFamily="34" charset="0"/>
                        </a:rPr>
                        <m:t>ạ</m:t>
                      </m:r>
                      <m:r>
                        <m:rPr>
                          <m:nor/>
                        </m:rPr>
                        <a:rPr lang="en-US" sz="2400" dirty="0" err="1">
                          <a:latin typeface="Times New Roman" panose="02020603050405020304" pitchFamily="18" charset="0"/>
                          <a:ea typeface="Calibri" panose="020F0502020204030204" pitchFamily="34" charset="0"/>
                        </a:rPr>
                        <m:t>i</m:t>
                      </m:r>
                      <m:r>
                        <m:rPr>
                          <m:nor/>
                        </m:rPr>
                        <a:rPr lang="en-US" sz="2400" dirty="0">
                          <a:latin typeface="Times New Roman" panose="02020603050405020304" pitchFamily="18" charset="0"/>
                          <a:ea typeface="Calibri" panose="020F0502020204030204" pitchFamily="34"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𝐴</m:t>
                      </m:r>
                      <m:r>
                        <m:rPr>
                          <m:nor/>
                        </m:rPr>
                        <a:rPr lang="en-US" sz="2400" dirty="0">
                          <a:latin typeface="Times New Roman" panose="02020603050405020304" pitchFamily="18" charset="0"/>
                          <a:ea typeface="Calibri" panose="020F0502020204030204" pitchFamily="34" charset="0"/>
                        </a:rPr>
                        <m:t>, </m:t>
                      </m:r>
                      <m:r>
                        <m:rPr>
                          <m:nor/>
                        </m:rPr>
                        <a:rPr lang="en-US" sz="2400" dirty="0" err="1">
                          <a:latin typeface="Times New Roman" panose="02020603050405020304" pitchFamily="18" charset="0"/>
                          <a:ea typeface="Calibri" panose="020F0502020204030204" pitchFamily="34" charset="0"/>
                        </a:rPr>
                        <m:t>c</m:t>
                      </m:r>
                      <m:r>
                        <m:rPr>
                          <m:nor/>
                        </m:rPr>
                        <a:rPr lang="en-US" sz="2400" dirty="0" err="1">
                          <a:latin typeface="Times New Roman" panose="02020603050405020304" pitchFamily="18" charset="0"/>
                          <a:ea typeface="Calibri" panose="020F0502020204030204" pitchFamily="34" charset="0"/>
                        </a:rPr>
                        <m:t>ắ</m:t>
                      </m:r>
                      <m:r>
                        <m:rPr>
                          <m:nor/>
                        </m:rPr>
                        <a:rPr lang="en-US" sz="2400" dirty="0" err="1">
                          <a:latin typeface="Times New Roman" panose="02020603050405020304" pitchFamily="18" charset="0"/>
                          <a:ea typeface="Calibri" panose="020F0502020204030204" pitchFamily="34" charset="0"/>
                        </a:rPr>
                        <m:t>t</m:t>
                      </m:r>
                      <m:r>
                        <m:rPr>
                          <m:nor/>
                        </m:rPr>
                        <a:rPr lang="en-US" sz="2400" dirty="0">
                          <a:latin typeface="Times New Roman" panose="02020603050405020304" pitchFamily="18" charset="0"/>
                          <a:ea typeface="Calibri" panose="020F0502020204030204" pitchFamily="34" charset="0"/>
                        </a:rPr>
                        <m:t> </m:t>
                      </m:r>
                      <m:r>
                        <m:rPr>
                          <m:nor/>
                        </m:rPr>
                        <a:rPr lang="en-US" sz="2400" dirty="0" err="1">
                          <a:latin typeface="Times New Roman" panose="02020603050405020304" pitchFamily="18" charset="0"/>
                          <a:ea typeface="Calibri" panose="020F0502020204030204" pitchFamily="34" charset="0"/>
                        </a:rPr>
                        <m:t>tr</m:t>
                      </m:r>
                      <m:r>
                        <m:rPr>
                          <m:nor/>
                        </m:rPr>
                        <a:rPr lang="en-US" sz="2400" dirty="0" err="1">
                          <a:latin typeface="Times New Roman" panose="02020603050405020304" pitchFamily="18" charset="0"/>
                          <a:ea typeface="Calibri" panose="020F0502020204030204" pitchFamily="34" charset="0"/>
                        </a:rPr>
                        <m:t>ụ</m:t>
                      </m:r>
                      <m:r>
                        <m:rPr>
                          <m:nor/>
                        </m:rPr>
                        <a:rPr lang="en-US" sz="2400" dirty="0" err="1">
                          <a:latin typeface="Times New Roman" panose="02020603050405020304" pitchFamily="18" charset="0"/>
                          <a:ea typeface="Calibri" panose="020F0502020204030204" pitchFamily="34" charset="0"/>
                        </a:rPr>
                        <m:t>c</m:t>
                      </m:r>
                      <m:r>
                        <m:rPr>
                          <m:nor/>
                        </m:rPr>
                        <a:rPr lang="en-US" sz="2400" dirty="0">
                          <a:latin typeface="Times New Roman" panose="02020603050405020304" pitchFamily="18" charset="0"/>
                          <a:ea typeface="Calibri" panose="020F0502020204030204" pitchFamily="34" charset="0"/>
                        </a:rPr>
                        <m:t> </m:t>
                      </m:r>
                      <m:r>
                        <m:rPr>
                          <m:nor/>
                        </m:rPr>
                        <a:rPr lang="en-US" sz="2400" dirty="0" err="1">
                          <a:latin typeface="Times New Roman" panose="02020603050405020304" pitchFamily="18" charset="0"/>
                          <a:ea typeface="Calibri" panose="020F0502020204030204" pitchFamily="34" charset="0"/>
                        </a:rPr>
                        <m:t>tung</m:t>
                      </m:r>
                      <m:r>
                        <m:rPr>
                          <m:nor/>
                        </m:rPr>
                        <a:rPr lang="en-US" sz="2400" dirty="0">
                          <a:latin typeface="Times New Roman" panose="02020603050405020304" pitchFamily="18" charset="0"/>
                          <a:ea typeface="Calibri" panose="020F0502020204030204" pitchFamily="34" charset="0"/>
                        </a:rPr>
                        <m:t> </m:t>
                      </m:r>
                      <m:r>
                        <m:rPr>
                          <m:nor/>
                        </m:rPr>
                        <a:rPr lang="en-US" sz="2400" dirty="0" err="1">
                          <a:latin typeface="Times New Roman" panose="02020603050405020304" pitchFamily="18" charset="0"/>
                          <a:ea typeface="Calibri" panose="020F0502020204030204" pitchFamily="34" charset="0"/>
                        </a:rPr>
                        <m:t>t</m:t>
                      </m:r>
                      <m:r>
                        <m:rPr>
                          <m:nor/>
                        </m:rPr>
                        <a:rPr lang="en-US" sz="2400" dirty="0" err="1">
                          <a:latin typeface="Times New Roman" panose="02020603050405020304" pitchFamily="18" charset="0"/>
                          <a:ea typeface="Calibri" panose="020F0502020204030204" pitchFamily="34" charset="0"/>
                        </a:rPr>
                        <m:t>ạ</m:t>
                      </m:r>
                      <m:r>
                        <m:rPr>
                          <m:nor/>
                        </m:rPr>
                        <a:rPr lang="en-US" sz="2400" dirty="0" err="1">
                          <a:latin typeface="Times New Roman" panose="02020603050405020304" pitchFamily="18" charset="0"/>
                          <a:ea typeface="Calibri" panose="020F0502020204030204" pitchFamily="34" charset="0"/>
                        </a:rPr>
                        <m:t>i</m:t>
                      </m:r>
                      <m:r>
                        <m:rPr>
                          <m:nor/>
                        </m:rPr>
                        <a:rPr lang="en-US" sz="2400" dirty="0">
                          <a:latin typeface="Times New Roman" panose="02020603050405020304" pitchFamily="18" charset="0"/>
                          <a:ea typeface="Calibri" panose="020F0502020204030204" pitchFamily="34"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𝐵</m:t>
                      </m:r>
                      <m:r>
                        <m:rPr>
                          <m:nor/>
                        </m:rPr>
                        <a:rPr lang="en-US" sz="2400" dirty="0">
                          <a:latin typeface="Times New Roman" panose="02020603050405020304" pitchFamily="18" charset="0"/>
                          <a:ea typeface="Calibri" panose="020F0502020204030204" pitchFamily="34" charset="0"/>
                        </a:rPr>
                        <m:t> </m:t>
                      </m:r>
                      <m:r>
                        <m:rPr>
                          <m:nor/>
                        </m:rPr>
                        <a:rPr lang="en-US" sz="2400" dirty="0" err="1">
                          <a:latin typeface="Times New Roman" panose="02020603050405020304" pitchFamily="18" charset="0"/>
                          <a:ea typeface="Calibri" panose="020F0502020204030204" pitchFamily="34" charset="0"/>
                        </a:rPr>
                        <m:t>sao</m:t>
                      </m:r>
                      <m:r>
                        <m:rPr>
                          <m:nor/>
                        </m:rPr>
                        <a:rPr lang="en-US" sz="2400" dirty="0">
                          <a:latin typeface="Times New Roman" panose="02020603050405020304" pitchFamily="18" charset="0"/>
                          <a:ea typeface="Calibri" panose="020F0502020204030204" pitchFamily="34" charset="0"/>
                        </a:rPr>
                        <m:t> </m:t>
                      </m:r>
                      <m:r>
                        <m:rPr>
                          <m:nor/>
                        </m:rPr>
                        <a:rPr lang="en-US" sz="2400" dirty="0" err="1">
                          <a:latin typeface="Times New Roman" panose="02020603050405020304" pitchFamily="18" charset="0"/>
                          <a:ea typeface="Calibri" panose="020F0502020204030204" pitchFamily="34" charset="0"/>
                        </a:rPr>
                        <m:t>cho</m:t>
                      </m:r>
                      <m:r>
                        <m:rPr>
                          <m:nor/>
                        </m:rPr>
                        <a:rPr lang="en-US" sz="2400" dirty="0">
                          <a:latin typeface="Times New Roman" panose="02020603050405020304" pitchFamily="18" charset="0"/>
                          <a:ea typeface="Calibri" panose="020F0502020204030204" pitchFamily="34" charset="0"/>
                        </a:rPr>
                        <m:t> </m:t>
                      </m:r>
                      <m:r>
                        <m:rPr>
                          <m:nor/>
                        </m:rPr>
                        <a:rPr lang="en-US" sz="2400" dirty="0">
                          <a:latin typeface="Times New Roman" panose="02020603050405020304" pitchFamily="18" charset="0"/>
                          <a:ea typeface="Calibri" panose="020F0502020204030204" pitchFamily="34" charset="0"/>
                        </a:rPr>
                        <m:t>tam</m:t>
                      </m:r>
                      <m:r>
                        <m:rPr>
                          <m:nor/>
                        </m:rPr>
                        <a:rPr lang="en-US" sz="2400" dirty="0">
                          <a:latin typeface="Times New Roman" panose="02020603050405020304" pitchFamily="18" charset="0"/>
                          <a:ea typeface="Calibri" panose="020F0502020204030204" pitchFamily="34" charset="0"/>
                        </a:rPr>
                        <m:t> </m:t>
                      </m:r>
                      <m:r>
                        <m:rPr>
                          <m:nor/>
                        </m:rPr>
                        <a:rPr lang="en-US" sz="2400" dirty="0" err="1">
                          <a:latin typeface="Times New Roman" panose="02020603050405020304" pitchFamily="18" charset="0"/>
                          <a:ea typeface="Calibri" panose="020F0502020204030204" pitchFamily="34" charset="0"/>
                        </a:rPr>
                        <m:t>gi</m:t>
                      </m:r>
                      <m:r>
                        <m:rPr>
                          <m:nor/>
                        </m:rPr>
                        <a:rPr lang="en-US" sz="2400" dirty="0" err="1">
                          <a:latin typeface="Times New Roman" panose="02020603050405020304" pitchFamily="18" charset="0"/>
                          <a:ea typeface="Calibri" panose="020F0502020204030204" pitchFamily="34" charset="0"/>
                        </a:rPr>
                        <m:t>á</m:t>
                      </m:r>
                      <m:r>
                        <m:rPr>
                          <m:nor/>
                        </m:rPr>
                        <a:rPr lang="en-US" sz="2400" dirty="0" err="1">
                          <a:latin typeface="Times New Roman" panose="02020603050405020304" pitchFamily="18" charset="0"/>
                          <a:ea typeface="Calibri" panose="020F0502020204030204" pitchFamily="34" charset="0"/>
                        </a:rPr>
                        <m:t>c</m:t>
                      </m:r>
                      <m:r>
                        <m:rPr>
                          <m:nor/>
                        </m:rPr>
                        <a:rPr lang="en-US" sz="2400" dirty="0">
                          <a:latin typeface="Times New Roman" panose="02020603050405020304" pitchFamily="18" charset="0"/>
                          <a:ea typeface="Calibri" panose="020F0502020204030204" pitchFamily="34"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𝑂𝐴𝐵</m:t>
                      </m:r>
                      <m:r>
                        <m:rPr>
                          <m:nor/>
                        </m:rPr>
                        <a:rPr lang="en-US" sz="2400" dirty="0">
                          <a:latin typeface="Times New Roman" panose="02020603050405020304" pitchFamily="18" charset="0"/>
                          <a:ea typeface="Calibri" panose="020F0502020204030204" pitchFamily="34" charset="0"/>
                        </a:rPr>
                        <m:t> </m:t>
                      </m:r>
                      <m:r>
                        <m:rPr>
                          <m:nor/>
                        </m:rPr>
                        <a:rPr lang="en-US" sz="2400" dirty="0" err="1">
                          <a:latin typeface="Times New Roman" panose="02020603050405020304" pitchFamily="18" charset="0"/>
                          <a:ea typeface="Calibri" panose="020F0502020204030204" pitchFamily="34" charset="0"/>
                        </a:rPr>
                        <m:t>l</m:t>
                      </m:r>
                      <m:r>
                        <m:rPr>
                          <m:nor/>
                        </m:rPr>
                        <a:rPr lang="en-US" sz="2400" dirty="0" err="1">
                          <a:latin typeface="Times New Roman" panose="02020603050405020304" pitchFamily="18" charset="0"/>
                          <a:ea typeface="Calibri" panose="020F0502020204030204" pitchFamily="34" charset="0"/>
                        </a:rPr>
                        <m:t>à </m:t>
                      </m:r>
                      <m:r>
                        <m:rPr>
                          <m:nor/>
                        </m:rPr>
                        <a:rPr lang="en-US" sz="2400" dirty="0">
                          <a:latin typeface="Times New Roman" panose="02020603050405020304" pitchFamily="18" charset="0"/>
                          <a:ea typeface="Calibri" panose="020F0502020204030204" pitchFamily="34" charset="0"/>
                        </a:rPr>
                        <m:t>tam</m:t>
                      </m:r>
                      <m:r>
                        <m:rPr>
                          <m:nor/>
                        </m:rPr>
                        <a:rPr lang="en-US" sz="2400" dirty="0">
                          <a:latin typeface="Times New Roman" panose="02020603050405020304" pitchFamily="18" charset="0"/>
                          <a:ea typeface="Calibri" panose="020F0502020204030204" pitchFamily="34" charset="0"/>
                        </a:rPr>
                        <m:t> </m:t>
                      </m:r>
                      <m:r>
                        <m:rPr>
                          <m:nor/>
                        </m:rPr>
                        <a:rPr lang="en-US" sz="2400" dirty="0" err="1">
                          <a:latin typeface="Times New Roman" panose="02020603050405020304" pitchFamily="18" charset="0"/>
                          <a:ea typeface="Calibri" panose="020F0502020204030204" pitchFamily="34" charset="0"/>
                        </a:rPr>
                        <m:t>gi</m:t>
                      </m:r>
                      <m:r>
                        <m:rPr>
                          <m:nor/>
                        </m:rPr>
                        <a:rPr lang="en-US" sz="2400" dirty="0" err="1">
                          <a:latin typeface="Times New Roman" panose="02020603050405020304" pitchFamily="18" charset="0"/>
                          <a:ea typeface="Calibri" panose="020F0502020204030204" pitchFamily="34" charset="0"/>
                        </a:rPr>
                        <m:t>á</m:t>
                      </m:r>
                      <m:r>
                        <m:rPr>
                          <m:nor/>
                        </m:rPr>
                        <a:rPr lang="en-US" sz="2400" dirty="0" err="1">
                          <a:latin typeface="Times New Roman" panose="02020603050405020304" pitchFamily="18" charset="0"/>
                          <a:ea typeface="Calibri" panose="020F0502020204030204" pitchFamily="34" charset="0"/>
                        </a:rPr>
                        <m:t>c</m:t>
                      </m:r>
                      <m:r>
                        <m:rPr>
                          <m:nor/>
                        </m:rPr>
                        <a:rPr lang="en-US" sz="2400" dirty="0">
                          <a:latin typeface="Times New Roman" panose="02020603050405020304" pitchFamily="18" charset="0"/>
                          <a:ea typeface="Calibri" panose="020F0502020204030204" pitchFamily="34" charset="0"/>
                        </a:rPr>
                        <m:t> </m:t>
                      </m:r>
                      <m:r>
                        <m:rPr>
                          <m:nor/>
                        </m:rPr>
                        <a:rPr lang="en-US" sz="2400" dirty="0" err="1">
                          <a:latin typeface="Times New Roman" panose="02020603050405020304" pitchFamily="18" charset="0"/>
                          <a:ea typeface="Calibri" panose="020F0502020204030204" pitchFamily="34" charset="0"/>
                        </a:rPr>
                        <m:t>vu</m:t>
                      </m:r>
                      <m:r>
                        <m:rPr>
                          <m:nor/>
                        </m:rPr>
                        <a:rPr lang="en-US" sz="2400" dirty="0" err="1">
                          <a:latin typeface="Times New Roman" panose="02020603050405020304" pitchFamily="18" charset="0"/>
                          <a:ea typeface="Calibri" panose="020F0502020204030204" pitchFamily="34" charset="0"/>
                        </a:rPr>
                        <m:t>ô</m:t>
                      </m:r>
                      <m:r>
                        <m:rPr>
                          <m:nor/>
                        </m:rPr>
                        <a:rPr lang="en-US" sz="2400" dirty="0" err="1">
                          <a:latin typeface="Times New Roman" panose="02020603050405020304" pitchFamily="18" charset="0"/>
                          <a:ea typeface="Calibri" panose="020F0502020204030204" pitchFamily="34" charset="0"/>
                        </a:rPr>
                        <m:t>ng</m:t>
                      </m:r>
                      <m:r>
                        <m:rPr>
                          <m:nor/>
                        </m:rPr>
                        <a:rPr lang="en-US" sz="2400" dirty="0">
                          <a:latin typeface="Times New Roman" panose="02020603050405020304" pitchFamily="18" charset="0"/>
                          <a:ea typeface="Calibri" panose="020F0502020204030204" pitchFamily="34" charset="0"/>
                        </a:rPr>
                        <m:t> </m:t>
                      </m:r>
                      <m:r>
                        <m:rPr>
                          <m:nor/>
                        </m:rPr>
                        <a:rPr lang="en-US" sz="2400" dirty="0" err="1">
                          <a:latin typeface="Times New Roman" panose="02020603050405020304" pitchFamily="18" charset="0"/>
                          <a:ea typeface="Calibri" panose="020F0502020204030204" pitchFamily="34" charset="0"/>
                        </a:rPr>
                        <m:t>c</m:t>
                      </m:r>
                      <m:r>
                        <m:rPr>
                          <m:nor/>
                        </m:rPr>
                        <a:rPr lang="en-US" sz="2400" dirty="0" err="1">
                          <a:latin typeface="Times New Roman" panose="02020603050405020304" pitchFamily="18" charset="0"/>
                          <a:ea typeface="Calibri" panose="020F0502020204030204" pitchFamily="34" charset="0"/>
                        </a:rPr>
                        <m:t>â</m:t>
                      </m:r>
                      <m:r>
                        <m:rPr>
                          <m:nor/>
                        </m:rPr>
                        <a:rPr lang="en-US" sz="2400" dirty="0" err="1">
                          <a:latin typeface="Times New Roman" panose="02020603050405020304" pitchFamily="18" charset="0"/>
                          <a:ea typeface="Calibri" panose="020F0502020204030204" pitchFamily="34" charset="0"/>
                        </a:rPr>
                        <m:t>n</m:t>
                      </m:r>
                      <m:r>
                        <m:rPr>
                          <m:nor/>
                        </m:rPr>
                        <a:rPr lang="en-US" sz="2400" dirty="0">
                          <a:latin typeface="Times New Roman" panose="02020603050405020304" pitchFamily="18" charset="0"/>
                          <a:ea typeface="Calibri" panose="020F0502020204030204" pitchFamily="34" charset="0"/>
                        </a:rPr>
                        <m:t> </m:t>
                      </m:r>
                      <m:r>
                        <m:rPr>
                          <m:nor/>
                        </m:rPr>
                        <a:rPr lang="en-US" sz="2400" dirty="0" err="1">
                          <a:latin typeface="Times New Roman" panose="02020603050405020304" pitchFamily="18" charset="0"/>
                          <a:ea typeface="Calibri" panose="020F0502020204030204" pitchFamily="34" charset="0"/>
                        </a:rPr>
                        <m:t>t</m:t>
                      </m:r>
                      <m:r>
                        <m:rPr>
                          <m:nor/>
                        </m:rPr>
                        <a:rPr lang="en-US" sz="2400" dirty="0" err="1">
                          <a:latin typeface="Times New Roman" panose="02020603050405020304" pitchFamily="18" charset="0"/>
                          <a:ea typeface="Calibri" panose="020F0502020204030204" pitchFamily="34" charset="0"/>
                        </a:rPr>
                        <m:t>ạ</m:t>
                      </m:r>
                      <m:r>
                        <m:rPr>
                          <m:nor/>
                        </m:rPr>
                        <a:rPr lang="en-US" sz="2400" dirty="0" err="1">
                          <a:latin typeface="Times New Roman" panose="02020603050405020304" pitchFamily="18" charset="0"/>
                          <a:ea typeface="Calibri" panose="020F0502020204030204" pitchFamily="34" charset="0"/>
                        </a:rPr>
                        <m:t>i</m:t>
                      </m:r>
                      <m:r>
                        <m:rPr>
                          <m:nor/>
                        </m:rPr>
                        <a:rPr lang="en-US" sz="2400" dirty="0">
                          <a:latin typeface="Times New Roman" panose="02020603050405020304" pitchFamily="18" charset="0"/>
                          <a:ea typeface="Calibri" panose="020F0502020204030204" pitchFamily="34"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𝑂</m:t>
                      </m:r>
                      <m:r>
                        <m:rPr>
                          <m:nor/>
                        </m:rPr>
                        <a:rPr lang="en-US" sz="2400" dirty="0">
                          <a:latin typeface="Times New Roman" panose="02020603050405020304" pitchFamily="18" charset="0"/>
                          <a:ea typeface="Calibri" panose="020F0502020204030204" pitchFamily="34" charset="0"/>
                        </a:rPr>
                        <m:t> </m:t>
                      </m:r>
                      <m:r>
                        <m:rPr>
                          <m:nor/>
                        </m:rPr>
                        <a:rPr lang="en-US" sz="2400" dirty="0" err="1">
                          <a:latin typeface="Times New Roman" panose="02020603050405020304" pitchFamily="18" charset="0"/>
                          <a:ea typeface="Calibri" panose="020F0502020204030204" pitchFamily="34" charset="0"/>
                        </a:rPr>
                        <m:t>suy</m:t>
                      </m:r>
                      <m:r>
                        <m:rPr>
                          <m:nor/>
                        </m:rPr>
                        <a:rPr lang="en-US" sz="2400" dirty="0">
                          <a:latin typeface="Times New Roman" panose="02020603050405020304" pitchFamily="18" charset="0"/>
                          <a:ea typeface="Calibri" panose="020F0502020204030204" pitchFamily="34" charset="0"/>
                        </a:rPr>
                        <m:t> </m:t>
                      </m:r>
                      <m:r>
                        <m:rPr>
                          <m:nor/>
                        </m:rPr>
                        <a:rPr lang="en-US" sz="2400" dirty="0" err="1">
                          <a:latin typeface="Times New Roman" panose="02020603050405020304" pitchFamily="18" charset="0"/>
                          <a:ea typeface="Calibri" panose="020F0502020204030204" pitchFamily="34" charset="0"/>
                        </a:rPr>
                        <m:t>ra</m:t>
                      </m:r>
                      <m:r>
                        <m:rPr>
                          <m:nor/>
                        </m:rPr>
                        <a:rPr lang="en-US" sz="2400" dirty="0">
                          <a:latin typeface="Times New Roman" panose="02020603050405020304" pitchFamily="18" charset="0"/>
                          <a:ea typeface="Calibri" panose="020F0502020204030204" pitchFamily="34" charset="0"/>
                        </a:rPr>
                        <m:t> </m:t>
                      </m:r>
                      <m:d>
                        <m:dPr>
                          <m:begChr m:val="{"/>
                          <m:endChr m:val=""/>
                          <m:ctrlPr>
                            <a:rPr lang="en-US" sz="2400" i="1">
                              <a:latin typeface="Cambria Math"/>
                              <a:ea typeface="Calibri" panose="020F0502020204030204" pitchFamily="34" charset="0"/>
                              <a:cs typeface="Times New Roman" panose="02020603050405020304" pitchFamily="18" charset="0"/>
                            </a:rPr>
                          </m:ctrlPr>
                        </m:dPr>
                        <m:e>
                          <m:eqArr>
                            <m:eqArrPr>
                              <m:ctrlPr>
                                <a:rPr lang="en-US" sz="2400" i="1">
                                  <a:latin typeface="Cambria Math"/>
                                  <a:ea typeface="Calibri" panose="020F0502020204030204" pitchFamily="34" charset="0"/>
                                  <a:cs typeface="Times New Roman" panose="02020603050405020304" pitchFamily="18" charset="0"/>
                                </a:rPr>
                              </m:ctrlPr>
                            </m:eqArrPr>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𝑎</m:t>
                              </m:r>
                              <m:r>
                                <a:rPr lang="en-US" sz="2400" i="1">
                                  <a:latin typeface="Cambria Math" panose="02040503050406030204" pitchFamily="18" charset="0"/>
                                  <a:ea typeface="Calibri" panose="020F0502020204030204" pitchFamily="34" charset="0"/>
                                  <a:cs typeface="Times New Roman" panose="02020603050405020304" pitchFamily="18" charset="0"/>
                                </a:rPr>
                                <m:t>=−1</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𝑏</m:t>
                              </m:r>
                              <m:r>
                                <a:rPr lang="en-US" sz="2400" i="1">
                                  <a:latin typeface="Cambria Math" panose="02040503050406030204" pitchFamily="18" charset="0"/>
                                  <a:ea typeface="Calibri" panose="020F0502020204030204" pitchFamily="34"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0</m:t>
                              </m:r>
                            </m:e>
                          </m:eqArr>
                        </m:e>
                      </m:d>
                      <m:d>
                        <m:dPr>
                          <m:ctrlPr>
                            <a:rPr lang="en-US" sz="2400" i="1">
                              <a:latin typeface="Cambria Math"/>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3</m:t>
                          </m:r>
                        </m:e>
                      </m:d>
                      <m:r>
                        <m:rPr>
                          <m:nor/>
                        </m:rPr>
                        <a:rPr lang="vi-VN" sz="2400" dirty="0">
                          <a:latin typeface="Times New Roman" panose="02020603050405020304" pitchFamily="18" charset="0"/>
                          <a:ea typeface="Calibri" panose="020F0502020204030204" pitchFamily="34" charset="0"/>
                        </a:rPr>
                        <m:t>.</m:t>
                      </m:r>
                    </m:oMath>
                  </m:oMathPara>
                </a14:m>
                <a:endParaRPr lang="en-US" sz="2400" dirty="0">
                  <a:latin typeface="Calibri" panose="020F0502020204030204" pitchFamily="34" charset="0"/>
                  <a:ea typeface="Calibri" panose="020F0502020204030204" pitchFamily="34" charset="0"/>
                </a:endParaRPr>
              </a:p>
              <a:p>
                <a:pPr marL="457200"/>
                <a14:m>
                  <m:oMathPara xmlns:m="http://schemas.openxmlformats.org/officeDocument/2006/math">
                    <m:oMathParaPr>
                      <m:jc m:val="centerGroup"/>
                    </m:oMathParaPr>
                    <m:oMath xmlns:m="http://schemas.openxmlformats.org/officeDocument/2006/math">
                      <m:r>
                        <m:rPr>
                          <m:nor/>
                        </m:rPr>
                        <a:rPr lang="en-US" sz="2400" dirty="0" err="1">
                          <a:latin typeface="Times New Roman" panose="02020603050405020304" pitchFamily="18" charset="0"/>
                          <a:ea typeface="Calibri" panose="020F0502020204030204" pitchFamily="34" charset="0"/>
                        </a:rPr>
                        <m:t>T</m:t>
                      </m:r>
                      <m:r>
                        <m:rPr>
                          <m:nor/>
                        </m:rPr>
                        <a:rPr lang="en-US" sz="2400" dirty="0" err="1">
                          <a:latin typeface="Times New Roman" panose="02020603050405020304" pitchFamily="18" charset="0"/>
                          <a:ea typeface="Calibri" panose="020F0502020204030204" pitchFamily="34" charset="0"/>
                        </a:rPr>
                        <m:t>ừ </m:t>
                      </m:r>
                      <m:d>
                        <m:dPr>
                          <m:ctrlPr>
                            <a:rPr lang="en-US" sz="2400" i="1">
                              <a:latin typeface="Cambria Math"/>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2</m:t>
                          </m:r>
                        </m:e>
                      </m:d>
                      <m:r>
                        <m:rPr>
                          <m:nor/>
                        </m:rPr>
                        <a:rPr lang="en-US" sz="2400" dirty="0">
                          <a:latin typeface="Times New Roman" panose="02020603050405020304" pitchFamily="18" charset="0"/>
                          <a:ea typeface="Calibri" panose="020F0502020204030204" pitchFamily="34" charset="0"/>
                        </a:rPr>
                        <m:t>,</m:t>
                      </m:r>
                      <m:d>
                        <m:dPr>
                          <m:ctrlPr>
                            <a:rPr lang="en-US" sz="2400" i="1">
                              <a:latin typeface="Cambria Math"/>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3</m:t>
                          </m:r>
                        </m:e>
                      </m:d>
                      <m:r>
                        <m:rPr>
                          <m:nor/>
                        </m:rPr>
                        <a:rPr lang="en-US" sz="2400" dirty="0">
                          <a:latin typeface="Times New Roman" panose="02020603050405020304" pitchFamily="18" charset="0"/>
                          <a:ea typeface="Calibri" panose="020F0502020204030204" pitchFamily="34" charset="0"/>
                        </a:rPr>
                        <m:t> </m:t>
                      </m:r>
                      <m:r>
                        <m:rPr>
                          <m:nor/>
                        </m:rPr>
                        <a:rPr lang="en-US" sz="2400" dirty="0">
                          <a:latin typeface="Times New Roman" panose="02020603050405020304" pitchFamily="18" charset="0"/>
                          <a:ea typeface="Calibri" panose="020F0502020204030204" pitchFamily="34" charset="0"/>
                        </a:rPr>
                        <m:t>ta</m:t>
                      </m:r>
                      <m:r>
                        <m:rPr>
                          <m:nor/>
                        </m:rPr>
                        <a:rPr lang="en-US" sz="2400" dirty="0">
                          <a:latin typeface="Times New Roman" panose="02020603050405020304" pitchFamily="18" charset="0"/>
                          <a:ea typeface="Calibri" panose="020F0502020204030204" pitchFamily="34" charset="0"/>
                        </a:rPr>
                        <m:t> đượ</m:t>
                      </m:r>
                      <m:r>
                        <m:rPr>
                          <m:nor/>
                        </m:rPr>
                        <a:rPr lang="en-US" sz="2400" dirty="0" err="1">
                          <a:latin typeface="Times New Roman" panose="02020603050405020304" pitchFamily="18" charset="0"/>
                          <a:ea typeface="Calibri" panose="020F0502020204030204" pitchFamily="34" charset="0"/>
                        </a:rPr>
                        <m:t>c</m:t>
                      </m:r>
                      <m:r>
                        <m:rPr>
                          <m:nor/>
                        </m:rPr>
                        <a:rPr lang="en-US" sz="2400" dirty="0">
                          <a:latin typeface="Times New Roman" panose="02020603050405020304" pitchFamily="18" charset="0"/>
                          <a:ea typeface="Calibri" panose="020F0502020204030204" pitchFamily="34" charset="0"/>
                        </a:rPr>
                        <m:t>: </m:t>
                      </m:r>
                      <m:d>
                        <m:dPr>
                          <m:begChr m:val="["/>
                          <m:endChr m:val=""/>
                          <m:ctrlPr>
                            <a:rPr lang="en-US" sz="2400" i="1">
                              <a:latin typeface="Cambria Math"/>
                              <a:ea typeface="Calibri" panose="020F0502020204030204" pitchFamily="34" charset="0"/>
                              <a:cs typeface="Times New Roman" panose="02020603050405020304" pitchFamily="18" charset="0"/>
                            </a:rPr>
                          </m:ctrlPr>
                        </m:dPr>
                        <m:e>
                          <m:eqArr>
                            <m:eqArrPr>
                              <m:ctrlPr>
                                <a:rPr lang="en-US" sz="2400" i="1">
                                  <a:latin typeface="Cambria Math"/>
                                  <a:ea typeface="Calibri" panose="020F0502020204030204" pitchFamily="34" charset="0"/>
                                  <a:cs typeface="Times New Roman" panose="02020603050405020304" pitchFamily="18" charset="0"/>
                                </a:rPr>
                              </m:ctrlPr>
                            </m:eqArrPr>
                            <m:e>
                              <m:r>
                                <a:rPr lang="en-US" sz="2400" i="1">
                                  <a:latin typeface="Cambria Math" panose="02040503050406030204" pitchFamily="18" charset="0"/>
                                  <a:ea typeface="Calibri" panose="020F0502020204030204" pitchFamily="34" charset="0"/>
                                  <a:cs typeface="Times New Roman" panose="02020603050405020304" pitchFamily="18" charset="0"/>
                                </a:rPr>
                                <m:t>&amp;2</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+3=1</m:t>
                              </m:r>
                            </m:e>
                            <m:e>
                              <m:r>
                                <a:rPr lang="en-US" sz="2400" i="1">
                                  <a:latin typeface="Cambria Math" panose="02040503050406030204" pitchFamily="18" charset="0"/>
                                  <a:ea typeface="Calibri" panose="020F0502020204030204" pitchFamily="34" charset="0"/>
                                  <a:cs typeface="Times New Roman" panose="02020603050405020304" pitchFamily="18" charset="0"/>
                                </a:rPr>
                                <m:t>&amp;2</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+3=−1</m:t>
                              </m:r>
                            </m:e>
                          </m:eqArr>
                        </m:e>
                      </m:d>
                      <m:r>
                        <a:rPr lang="en-US" sz="24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latin typeface="Cambria Math"/>
                              <a:ea typeface="Calibri" panose="020F0502020204030204" pitchFamily="34" charset="0"/>
                              <a:cs typeface="Times New Roman" panose="02020603050405020304" pitchFamily="18" charset="0"/>
                            </a:rPr>
                          </m:ctrlPr>
                        </m:dPr>
                        <m:e>
                          <m:eqArr>
                            <m:eqArrPr>
                              <m:ctrlPr>
                                <a:rPr lang="en-US" sz="2400" i="1">
                                  <a:latin typeface="Cambria Math"/>
                                  <a:ea typeface="Calibri" panose="020F0502020204030204" pitchFamily="34" charset="0"/>
                                  <a:cs typeface="Times New Roman" panose="02020603050405020304" pitchFamily="18" charset="0"/>
                                </a:rPr>
                              </m:ctrlPr>
                            </m:eqArrPr>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=−1</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=−2</m:t>
                              </m:r>
                            </m:e>
                          </m:eqArr>
                        </m:e>
                      </m:d>
                      <m:r>
                        <a:rPr lang="en-US" sz="24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latin typeface="Cambria Math"/>
                              <a:ea typeface="Calibri" panose="020F0502020204030204" pitchFamily="34" charset="0"/>
                              <a:cs typeface="Times New Roman" panose="02020603050405020304" pitchFamily="18" charset="0"/>
                            </a:rPr>
                          </m:ctrlPr>
                        </m:dPr>
                        <m:e>
                          <m:eqArr>
                            <m:eqArrPr>
                              <m:ctrlPr>
                                <a:rPr lang="en-US" sz="2400" i="1">
                                  <a:latin typeface="Cambria Math"/>
                                  <a:ea typeface="Calibri" panose="020F0502020204030204" pitchFamily="34" charset="0"/>
                                  <a:cs typeface="Times New Roman" panose="02020603050405020304" pitchFamily="18" charset="0"/>
                                </a:rPr>
                              </m:ctrlPr>
                            </m:eqArrPr>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𝑏</m:t>
                              </m:r>
                              <m:r>
                                <a:rPr lang="en-US" sz="2400" i="1">
                                  <a:latin typeface="Cambria Math" panose="02040503050406030204" pitchFamily="18" charset="0"/>
                                  <a:ea typeface="Calibri" panose="020F0502020204030204" pitchFamily="34" charset="0"/>
                                  <a:cs typeface="Times New Roman" panose="02020603050405020304" pitchFamily="18" charset="0"/>
                                </a:rPr>
                                <m:t>=0 </m:t>
                              </m:r>
                              <m:d>
                                <m:dPr>
                                  <m:ctrlPr>
                                    <a:rPr lang="en-US" sz="2400" i="1">
                                      <a:latin typeface="Cambria Math"/>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𝑙</m:t>
                                  </m:r>
                                </m:e>
                              </m:d>
                            </m:e>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𝑏</m:t>
                              </m:r>
                              <m:r>
                                <a:rPr lang="en-US" sz="2400" i="1">
                                  <a:latin typeface="Cambria Math" panose="02040503050406030204" pitchFamily="18" charset="0"/>
                                  <a:ea typeface="Calibri" panose="020F0502020204030204" pitchFamily="34" charset="0"/>
                                  <a:cs typeface="Times New Roman" panose="02020603050405020304" pitchFamily="18" charset="0"/>
                                </a:rPr>
                                <m:t>=−2 </m:t>
                              </m:r>
                              <m:d>
                                <m:dPr>
                                  <m:ctrlPr>
                                    <a:rPr lang="en-US" sz="2400" i="1">
                                      <a:latin typeface="Cambria Math"/>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𝑡𝑚</m:t>
                                  </m:r>
                                </m:e>
                              </m:d>
                            </m:e>
                          </m:eqArr>
                        </m:e>
                      </m:d>
                      <m:r>
                        <m:rPr>
                          <m:nor/>
                        </m:rPr>
                        <a:rPr lang="en-US" sz="2400" dirty="0">
                          <a:latin typeface="Times New Roman" panose="02020603050405020304" pitchFamily="18" charset="0"/>
                          <a:ea typeface="Calibri" panose="020F0502020204030204" pitchFamily="34" charset="0"/>
                        </a:rPr>
                        <m:t>. </m:t>
                      </m:r>
                      <m:r>
                        <m:rPr>
                          <m:nor/>
                        </m:rPr>
                        <a:rPr lang="en-US" sz="2400" dirty="0" err="1">
                          <a:latin typeface="Times New Roman" panose="02020603050405020304" pitchFamily="18" charset="0"/>
                          <a:ea typeface="Calibri" panose="020F0502020204030204" pitchFamily="34" charset="0"/>
                        </a:rPr>
                        <m:t>V</m:t>
                      </m:r>
                      <m:r>
                        <m:rPr>
                          <m:nor/>
                        </m:rPr>
                        <a:rPr lang="en-US" sz="2400" dirty="0" err="1">
                          <a:latin typeface="Times New Roman" panose="02020603050405020304" pitchFamily="18" charset="0"/>
                          <a:ea typeface="Calibri" panose="020F0502020204030204" pitchFamily="34" charset="0"/>
                        </a:rPr>
                        <m:t>ậ</m:t>
                      </m:r>
                      <m:r>
                        <m:rPr>
                          <m:nor/>
                        </m:rPr>
                        <a:rPr lang="en-US" sz="2400" dirty="0" err="1">
                          <a:latin typeface="Times New Roman" panose="02020603050405020304" pitchFamily="18" charset="0"/>
                          <a:ea typeface="Calibri" panose="020F0502020204030204" pitchFamily="34" charset="0"/>
                        </a:rPr>
                        <m:t>y</m:t>
                      </m:r>
                      <m:r>
                        <m:rPr>
                          <m:nor/>
                        </m:rPr>
                        <a:rPr lang="en-US" sz="2400" dirty="0">
                          <a:latin typeface="Times New Roman" panose="02020603050405020304" pitchFamily="18" charset="0"/>
                          <a:ea typeface="Calibri" panose="020F0502020204030204" pitchFamily="34" charset="0"/>
                        </a:rPr>
                        <m:t> </m:t>
                      </m:r>
                      <m:r>
                        <a:rPr lang="en-US" sz="2400" i="1">
                          <a:latin typeface="Cambria Math" panose="02040503050406030204" pitchFamily="18" charset="0"/>
                          <a:ea typeface="Calibri" panose="020F0502020204030204" pitchFamily="34" charset="0"/>
                          <a:cs typeface="Times New Roman" panose="02020603050405020304" pitchFamily="18" charset="0"/>
                        </a:rPr>
                        <m:t>𝑆</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𝑎</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𝑏</m:t>
                      </m:r>
                      <m:r>
                        <a:rPr lang="en-US" sz="2400" i="1">
                          <a:latin typeface="Cambria Math" panose="02040503050406030204" pitchFamily="18" charset="0"/>
                          <a:ea typeface="Calibri" panose="020F0502020204030204" pitchFamily="34" charset="0"/>
                          <a:cs typeface="Times New Roman" panose="02020603050405020304" pitchFamily="18" charset="0"/>
                        </a:rPr>
                        <m:t>=−3</m:t>
                      </m:r>
                      <m:r>
                        <m:rPr>
                          <m:nor/>
                        </m:rPr>
                        <a:rPr lang="en-US" sz="2400" dirty="0">
                          <a:latin typeface="Times New Roman" panose="02020603050405020304" pitchFamily="18" charset="0"/>
                          <a:ea typeface="Calibri" panose="020F0502020204030204" pitchFamily="34" charset="0"/>
                        </a:rPr>
                        <m:t>. </m:t>
                      </m:r>
                    </m:oMath>
                  </m:oMathPara>
                </a14:m>
                <a:endParaRPr lang="en-US" sz="2400" dirty="0">
                  <a:latin typeface="Calibri" panose="020F0502020204030204" pitchFamily="34" charset="0"/>
                  <a:ea typeface="Calibri" panose="020F050202020403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09279" y="2900683"/>
                <a:ext cx="12082722" cy="4012050"/>
              </a:xfrm>
              <a:prstGeom prst="rect">
                <a:avLst/>
              </a:prstGeom>
              <a:blipFill rotWithShape="1">
                <a:blip r:embed="rId8"/>
                <a:stretch>
                  <a:fillRect/>
                </a:stretch>
              </a:blipFill>
            </p:spPr>
            <p:txBody>
              <a:bodyPr/>
              <a:lstStyle/>
              <a:p>
                <a:r>
                  <a:rPr lang="en-US">
                    <a:noFill/>
                  </a:rPr>
                  <a:t> </a:t>
                </a:r>
              </a:p>
            </p:txBody>
          </p:sp>
        </mc:Fallback>
      </mc:AlternateContent>
      <p:sp>
        <p:nvSpPr>
          <p:cNvPr id="66" name="Oval 65"/>
          <p:cNvSpPr/>
          <p:nvPr/>
        </p:nvSpPr>
        <p:spPr>
          <a:xfrm>
            <a:off x="250299" y="2468539"/>
            <a:ext cx="546116" cy="538129"/>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vi-VN" sz="3200" b="1" dirty="0">
                <a:latin typeface="Tahoma" pitchFamily="34" charset="0"/>
                <a:ea typeface="Tahoma" pitchFamily="34" charset="0"/>
                <a:cs typeface="Tahoma" pitchFamily="34" charset="0"/>
              </a:rPr>
              <a:t>B</a:t>
            </a:r>
            <a:endParaRPr lang="en-US" sz="3200" dirty="0"/>
          </a:p>
        </p:txBody>
      </p:sp>
    </p:spTree>
    <p:extLst>
      <p:ext uri="{BB962C8B-B14F-4D97-AF65-F5344CB8AC3E}">
        <p14:creationId xmlns:p14="http://schemas.microsoft.com/office/powerpoint/2010/main" val="61563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left)">
                                      <p:cBhvr>
                                        <p:cTn id="2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3" grpId="0"/>
      <p:bldP spid="6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47057" y="2220659"/>
            <a:ext cx="11834900" cy="4492137"/>
            <a:chOff x="184495" y="3636271"/>
            <a:chExt cx="11834900" cy="4481562"/>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 name="Group 5"/>
            <p:cNvGrpSpPr/>
            <p:nvPr/>
          </p:nvGrpSpPr>
          <p:grpSpPr>
            <a:xfrm>
              <a:off x="203200" y="3636271"/>
              <a:ext cx="2342698" cy="611632"/>
              <a:chOff x="1275608" y="6239450"/>
              <a:chExt cx="4592537" cy="1111307"/>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111307"/>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06848" y="6153"/>
            <a:ext cx="12099375" cy="1215644"/>
            <a:chOff x="534987" y="1869705"/>
            <a:chExt cx="23719158"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328130" y="1653394"/>
                  <a:ext cx="2690581" cy="1027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en-US" sz="3000" dirty="0" smtClean="0">
                      <a:solidFill>
                        <a:schemeClr val="bg1"/>
                      </a:solidFill>
                      <a:latin typeface="Tahoma" pitchFamily="34" charset="0"/>
                      <a:cs typeface="Tahoma" pitchFamily="34" charset="0"/>
                    </a:rPr>
                    <a:t>14</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499843" y="1933278"/>
                  <a:ext cx="20754302" cy="21689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ctr" fontAlgn="base">
                    <a:buClr>
                      <a:srgbClr val="0000FF"/>
                    </a:buClr>
                    <a:tabLst>
                      <a:tab pos="629826" algn="l"/>
                    </a:tabLst>
                  </a:pP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Số </a:t>
                  </a:r>
                  <a:r>
                    <a:rPr lang="en-US" sz="3200" dirty="0" err="1">
                      <a:latin typeface="Times New Roman" panose="02020603050405020304" pitchFamily="18" charset="0"/>
                      <a:ea typeface="Times New Roman" panose="02020603050405020304" pitchFamily="18" charset="0"/>
                    </a:rPr>
                    <a:t>cặp</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điểm</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𝐴</m:t>
                      </m:r>
                      <m:r>
                        <a:rPr lang="en-US" sz="3200" i="1">
                          <a:latin typeface="Cambria Math" panose="02040503050406030204" pitchFamily="18" charset="0"/>
                          <a:ea typeface="Times New Roman" panose="02020603050405020304" pitchFamily="18" charset="0"/>
                        </a:rPr>
                        <m:t>, </m:t>
                      </m:r>
                      <m:r>
                        <a:rPr lang="en-US" sz="3200" i="1">
                          <a:latin typeface="Cambria Math" panose="02040503050406030204" pitchFamily="18" charset="0"/>
                          <a:ea typeface="Times New Roman" panose="02020603050405020304" pitchFamily="18" charset="0"/>
                        </a:rPr>
                        <m:t>𝐵</m:t>
                      </m:r>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trên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đô</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hàm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sô</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𝑦</m:t>
                      </m:r>
                      <m:r>
                        <a:rPr lang="en-US" sz="3200" i="1">
                          <a:latin typeface="Cambria Math" panose="02040503050406030204" pitchFamily="18" charset="0"/>
                          <a:ea typeface="Times New Roman" panose="02020603050405020304" pitchFamily="18" charset="0"/>
                        </a:rPr>
                        <m:t>=</m:t>
                      </m:r>
                      <m:sSup>
                        <m:sSupPr>
                          <m:ctrlPr>
                            <a:rPr lang="en-US" sz="3200" i="1">
                              <a:latin typeface="Cambria Math"/>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𝑥</m:t>
                          </m:r>
                        </m:e>
                        <m:sup>
                          <m:r>
                            <a:rPr lang="en-US" sz="3200" i="1">
                              <a:latin typeface="Cambria Math" panose="02040503050406030204" pitchFamily="18" charset="0"/>
                              <a:ea typeface="Times New Roman" panose="02020603050405020304" pitchFamily="18" charset="0"/>
                            </a:rPr>
                            <m:t>3</m:t>
                          </m:r>
                        </m:sup>
                      </m:sSup>
                      <m:r>
                        <a:rPr lang="en-US" sz="3200" i="1">
                          <a:latin typeface="Cambria Math" panose="02040503050406030204" pitchFamily="18" charset="0"/>
                          <a:ea typeface="Times New Roman" panose="02020603050405020304" pitchFamily="18" charset="0"/>
                        </a:rPr>
                        <m:t>+3</m:t>
                      </m:r>
                      <m:sSup>
                        <m:sSupPr>
                          <m:ctrlPr>
                            <a:rPr lang="en-US" sz="3200" i="1">
                              <a:latin typeface="Cambria Math"/>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𝑥</m:t>
                          </m:r>
                        </m:e>
                        <m:sup>
                          <m:r>
                            <a:rPr lang="en-US" sz="3200" i="1">
                              <a:latin typeface="Cambria Math" panose="02040503050406030204" pitchFamily="18" charset="0"/>
                              <a:ea typeface="Times New Roman" panose="02020603050405020304" pitchFamily="18" charset="0"/>
                            </a:rPr>
                            <m:t>2</m:t>
                          </m:r>
                        </m:sup>
                      </m:sSup>
                      <m:r>
                        <a:rPr lang="en-US" sz="3200" i="1">
                          <a:latin typeface="Cambria Math" panose="02040503050406030204" pitchFamily="18" charset="0"/>
                          <a:ea typeface="Times New Roman" panose="02020603050405020304" pitchFamily="18" charset="0"/>
                        </a:rPr>
                        <m:t>+3</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+5</m:t>
                      </m:r>
                    </m:oMath>
                  </a14:m>
                  <a:r>
                    <a:rPr lang="en-US" sz="3200" dirty="0">
                      <a:latin typeface="Times New Roman" panose="02020603050405020304" pitchFamily="18" charset="0"/>
                      <a:ea typeface="Times New Roman" panose="02020603050405020304" pitchFamily="18" charset="0"/>
                    </a:rPr>
                    <a:t>, mà </a:t>
                  </a:r>
                  <a:r>
                    <a:rPr lang="en-US" sz="3200" dirty="0" err="1">
                      <a:latin typeface="Times New Roman" panose="02020603050405020304" pitchFamily="18" charset="0"/>
                      <a:ea typeface="Times New Roman" panose="02020603050405020304" pitchFamily="18" charset="0"/>
                    </a:rPr>
                    <a:t>tiếp</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tuyến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tại</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𝐴</m:t>
                      </m:r>
                      <m:r>
                        <a:rPr lang="en-US" sz="3200" i="1">
                          <a:latin typeface="Cambria Math" panose="02040503050406030204" pitchFamily="18" charset="0"/>
                          <a:ea typeface="Times New Roman" panose="02020603050405020304" pitchFamily="18" charset="0"/>
                        </a:rPr>
                        <m:t>, </m:t>
                      </m:r>
                      <m:r>
                        <a:rPr lang="en-US" sz="3200" i="1">
                          <a:latin typeface="Cambria Math" panose="02040503050406030204" pitchFamily="18" charset="0"/>
                          <a:ea typeface="Times New Roman" panose="02020603050405020304" pitchFamily="18" charset="0"/>
                        </a:rPr>
                        <m:t>𝐵</m:t>
                      </m:r>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vuông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góc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với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nhau</a:t>
                  </a:r>
                  <a:r>
                    <a:rPr lang="en-US" sz="3200" dirty="0">
                      <a:latin typeface="Times New Roman" panose="02020603050405020304" pitchFamily="18" charset="0"/>
                      <a:ea typeface="Times New Roman" panose="02020603050405020304" pitchFamily="18" charset="0"/>
                    </a:rPr>
                    <a:t> </a:t>
                  </a:r>
                  <a:r>
                    <a:rPr lang="en-US" sz="3200" dirty="0" smtClean="0">
                      <a:latin typeface="Times New Roman" panose="02020603050405020304" pitchFamily="18" charset="0"/>
                      <a:ea typeface="Times New Roman" panose="02020603050405020304" pitchFamily="18" charset="0"/>
                    </a:rPr>
                    <a:t>là</a:t>
                  </a:r>
                  <a:endParaRPr lang="en-US" sz="3000" dirty="0">
                    <a:latin typeface="+mj-lt"/>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499843" y="1933278"/>
                  <a:ext cx="20754302" cy="2168917"/>
                </a:xfrm>
                <a:prstGeom prst="rect">
                  <a:avLst/>
                </a:prstGeom>
                <a:blipFill rotWithShape="1">
                  <a:blip r:embed="rId3"/>
                  <a:stretch>
                    <a:fillRect t="-3665" r="-1037" b="-115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247182" y="1306254"/>
            <a:ext cx="11838141" cy="1253457"/>
            <a:chOff x="247181" y="1501340"/>
            <a:chExt cx="11838141" cy="1253457"/>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4" name="TextBox 53"/>
                  <p:cNvSpPr txBox="1"/>
                  <p:nvPr/>
                </p:nvSpPr>
                <p:spPr>
                  <a:xfrm>
                    <a:off x="6108332" y="1732392"/>
                    <a:ext cx="2280848" cy="567416"/>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m:rPr>
                              <m:sty m:val="p"/>
                            </m:rPr>
                            <a:rPr lang="en-US" sz="3000" smtClean="0">
                              <a:latin typeface="Cambria Math"/>
                            </a:rPr>
                            <m:t>V</m:t>
                          </m:r>
                          <m:r>
                            <a:rPr lang="en-US" sz="3000" b="0" i="1" smtClean="0">
                              <a:latin typeface="Cambria Math"/>
                            </a:rPr>
                            <m:t>ô </m:t>
                          </m:r>
                          <m:r>
                            <a:rPr lang="en-US" sz="3000" b="0" i="1" smtClean="0">
                              <a:latin typeface="Cambria Math"/>
                            </a:rPr>
                            <m:t>𝑠</m:t>
                          </m:r>
                          <m:r>
                            <a:rPr lang="en-US" sz="3000" b="0" i="1" smtClean="0">
                              <a:latin typeface="Cambria Math"/>
                            </a:rPr>
                            <m:t>ố</m:t>
                          </m:r>
                          <m:r>
                            <m:rPr>
                              <m:nor/>
                            </m:rPr>
                            <a:rPr lang="vi-VN" sz="3000" dirty="0"/>
                            <m:t>.	</m:t>
                          </m:r>
                        </m:oMath>
                      </m:oMathPara>
                    </a14:m>
                    <a:endParaRPr lang="en-US" sz="3000" dirty="0"/>
                  </a:p>
                </p:txBody>
              </p:sp>
            </mc:Choice>
            <mc:Fallback xmlns="">
              <p:sp>
                <p:nvSpPr>
                  <p:cNvPr id="54" name="TextBox 53"/>
                  <p:cNvSpPr txBox="1">
                    <a:spLocks noRot="1" noChangeAspect="1" noMove="1" noResize="1" noEditPoints="1" noAdjustHandles="1" noChangeArrowheads="1" noChangeShapeType="1" noTextEdit="1"/>
                  </p:cNvSpPr>
                  <p:nvPr/>
                </p:nvSpPr>
                <p:spPr>
                  <a:xfrm>
                    <a:off x="6108332" y="1732392"/>
                    <a:ext cx="2280848" cy="567416"/>
                  </a:xfrm>
                  <a:prstGeom prst="rect">
                    <a:avLst/>
                  </a:prstGeom>
                  <a:blipFill rotWithShape="1">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8" name="TextBox 57"/>
                  <p:cNvSpPr txBox="1"/>
                  <p:nvPr/>
                </p:nvSpPr>
                <p:spPr>
                  <a:xfrm>
                    <a:off x="5978841" y="1767772"/>
                    <a:ext cx="2280848" cy="5150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a:latin typeface="Cambria Math"/>
                            </a:rPr>
                            <m:t>1</m:t>
                          </m:r>
                          <m:r>
                            <m:rPr>
                              <m:nor/>
                            </m:rPr>
                            <a:rPr lang="vi-VN" sz="3000" dirty="0"/>
                            <m:t>.</m:t>
                          </m:r>
                        </m:oMath>
                      </m:oMathPara>
                    </a14:m>
                    <a:endParaRPr lang="en-US" sz="30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978841" y="1767772"/>
                    <a:ext cx="2280848" cy="515019"/>
                  </a:xfrm>
                  <a:prstGeom prst="rect">
                    <a:avLst/>
                  </a:prstGeom>
                  <a:blipFill rotWithShape="1">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48" name="TextBox 47"/>
                  <p:cNvSpPr txBox="1"/>
                  <p:nvPr/>
                </p:nvSpPr>
                <p:spPr>
                  <a:xfrm>
                    <a:off x="6123623" y="1753409"/>
                    <a:ext cx="2280848" cy="515018"/>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a:latin typeface="Cambria Math"/>
                            </a:rPr>
                            <m:t>0</m:t>
                          </m:r>
                          <m:r>
                            <m:rPr>
                              <m:nor/>
                            </m:rPr>
                            <a:rPr lang="vi-VN" sz="3000" dirty="0"/>
                            <m:t>.</m:t>
                          </m:r>
                        </m:oMath>
                      </m:oMathPara>
                    </a14:m>
                    <a:endParaRPr lang="en-US" sz="30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123623" y="1753409"/>
                    <a:ext cx="2280848" cy="515018"/>
                  </a:xfrm>
                  <a:prstGeom prst="rect">
                    <a:avLst/>
                  </a:prstGeom>
                  <a:blipFill rotWithShape="1">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1" y="1501345"/>
              <a:ext cx="3090381" cy="1253452"/>
              <a:chOff x="5537206" y="1557992"/>
              <a:chExt cx="3079904" cy="1165260"/>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2" name="TextBox 61"/>
                  <p:cNvSpPr txBox="1"/>
                  <p:nvPr/>
                </p:nvSpPr>
                <p:spPr>
                  <a:xfrm>
                    <a:off x="6078059" y="1779051"/>
                    <a:ext cx="2493487" cy="944201"/>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a:latin typeface="Cambria Math"/>
                            </a:rPr>
                            <m:t>2</m:t>
                          </m:r>
                          <m:r>
                            <m:rPr>
                              <m:nor/>
                            </m:rPr>
                            <a:rPr lang="vi-VN" sz="3000" dirty="0"/>
                            <m:t>.</m:t>
                          </m:r>
                        </m:oMath>
                      </m:oMathPara>
                    </a14:m>
                    <a:endParaRPr lang="en-US" sz="3000" dirty="0"/>
                  </a:p>
                  <a:p>
                    <a:endParaRPr lang="en-US" sz="30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078059" y="1779051"/>
                    <a:ext cx="2493487" cy="944201"/>
                  </a:xfrm>
                  <a:prstGeom prst="rect">
                    <a:avLst/>
                  </a:prstGeom>
                  <a:blipFill rotWithShape="1">
                    <a:blip r:embed="rId7"/>
                    <a:stretch>
                      <a:fillRect/>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mc:AlternateContent xmlns:mc="http://schemas.openxmlformats.org/markup-compatibility/2006" xmlns:a14="http://schemas.microsoft.com/office/drawing/2010/main">
        <mc:Choice Requires="a14">
          <p:sp>
            <p:nvSpPr>
              <p:cNvPr id="13" name="Rectangle 12"/>
              <p:cNvSpPr/>
              <p:nvPr/>
            </p:nvSpPr>
            <p:spPr>
              <a:xfrm>
                <a:off x="30649" y="2428771"/>
                <a:ext cx="12175574" cy="4305399"/>
              </a:xfrm>
              <a:prstGeom prst="rect">
                <a:avLst/>
              </a:prstGeom>
            </p:spPr>
            <p:txBody>
              <a:bodyPr wrap="square" lIns="45711" tIns="22855" rIns="45711" bIns="22855">
                <a:spAutoFit/>
              </a:bodyPr>
              <a:lstStyle/>
              <a:p>
                <a:pPr algn="just">
                  <a:lnSpc>
                    <a:spcPct val="115000"/>
                  </a:lnSpc>
                  <a:spcBef>
                    <a:spcPts val="720"/>
                  </a:spcBef>
                  <a:spcAft>
                    <a:spcPts val="0"/>
                  </a:spcAft>
                </a:pPr>
                <a:r>
                  <a:rPr lang="en-US" sz="2800" dirty="0" smtClean="0">
                    <a:latin typeface="Times New Roman" panose="02020603050405020304" pitchFamily="18" charset="0"/>
                    <a:ea typeface="Times New Roman" panose="02020603050405020304" pitchFamily="18" charset="0"/>
                  </a:rPr>
                  <a:t>Ta có </a:t>
                </a:r>
                <a14:m>
                  <m:oMath xmlns:m="http://schemas.openxmlformats.org/officeDocument/2006/math">
                    <m:sSup>
                      <m:sSupPr>
                        <m:ctrlPr>
                          <a:rPr lang="en-US" sz="2800" i="1">
                            <a:latin typeface="Cambria Math"/>
                            <a:ea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rPr>
                          <m:t>𝑦</m:t>
                        </m:r>
                      </m:e>
                      <m:sup>
                        <m:r>
                          <a:rPr lang="en-US" sz="2800" i="1">
                            <a:latin typeface="Cambria Math" panose="02040503050406030204" pitchFamily="18" charset="0"/>
                            <a:ea typeface="Times New Roman" panose="02020603050405020304" pitchFamily="18" charset="0"/>
                          </a:rPr>
                          <m:t>′</m:t>
                        </m:r>
                      </m:sup>
                    </m:sSup>
                    <m:r>
                      <a:rPr lang="en-US" sz="2800" i="1">
                        <a:latin typeface="Cambria Math" panose="02040503050406030204" pitchFamily="18" charset="0"/>
                        <a:ea typeface="Times New Roman" panose="02020603050405020304" pitchFamily="18" charset="0"/>
                      </a:rPr>
                      <m:t>=3</m:t>
                    </m:r>
                    <m:sSup>
                      <m:sSupPr>
                        <m:ctrlPr>
                          <a:rPr lang="en-US" sz="2800" i="1">
                            <a:latin typeface="Cambria Math"/>
                            <a:ea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rPr>
                          <m:t>𝑥</m:t>
                        </m:r>
                      </m:e>
                      <m:sup>
                        <m:r>
                          <a:rPr lang="en-US" sz="2800" i="1">
                            <a:latin typeface="Cambria Math" panose="02040503050406030204" pitchFamily="18" charset="0"/>
                            <a:ea typeface="Times New Roman" panose="02020603050405020304" pitchFamily="18" charset="0"/>
                          </a:rPr>
                          <m:t>2</m:t>
                        </m:r>
                      </m:sup>
                    </m:sSup>
                    <m:r>
                      <a:rPr lang="en-US" sz="2800" i="1">
                        <a:latin typeface="Cambria Math" panose="02040503050406030204" pitchFamily="18" charset="0"/>
                        <a:ea typeface="Times New Roman" panose="02020603050405020304" pitchFamily="18" charset="0"/>
                      </a:rPr>
                      <m:t>+6</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+3</m:t>
                    </m:r>
                  </m:oMath>
                </a14:m>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Gọi</a:t>
                </a:r>
                <a:r>
                  <a:rPr lang="en-US" sz="2800" dirty="0">
                    <a:latin typeface="Times New Roman" panose="02020603050405020304" pitchFamily="18" charset="0"/>
                    <a:ea typeface="Times New Roman" panose="02020603050405020304" pitchFamily="18" charset="0"/>
                  </a:rPr>
                  <a:t> </a:t>
                </a:r>
                <a14:m>
                  <m:oMath xmlns:m="http://schemas.openxmlformats.org/officeDocument/2006/math">
                    <m:r>
                      <a:rPr lang="en-US" sz="2800" i="1">
                        <a:latin typeface="Cambria Math" panose="02040503050406030204" pitchFamily="18" charset="0"/>
                        <a:ea typeface="Times New Roman" panose="02020603050405020304" pitchFamily="18" charset="0"/>
                      </a:rPr>
                      <m:t>𝐴</m:t>
                    </m:r>
                    <m:r>
                      <a:rPr lang="en-US" sz="2800" i="1">
                        <a:latin typeface="Cambria Math" panose="02040503050406030204" pitchFamily="18" charset="0"/>
                        <a:ea typeface="Times New Roman" panose="02020603050405020304" pitchFamily="18" charset="0"/>
                      </a:rPr>
                      <m:t>(</m:t>
                    </m:r>
                    <m:sSub>
                      <m:sSubPr>
                        <m:ctrlPr>
                          <a:rPr lang="en-US" sz="2800" i="1">
                            <a:latin typeface="Cambria Math"/>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𝑥</m:t>
                        </m:r>
                      </m:e>
                      <m:sub>
                        <m:r>
                          <a:rPr lang="en-US" sz="2800" i="1">
                            <a:latin typeface="Cambria Math" panose="02040503050406030204" pitchFamily="18" charset="0"/>
                            <a:ea typeface="Times New Roman" panose="02020603050405020304" pitchFamily="18" charset="0"/>
                          </a:rPr>
                          <m:t>𝐴</m:t>
                        </m:r>
                      </m:sub>
                    </m:sSub>
                    <m:r>
                      <a:rPr lang="en-US" sz="2800" i="1">
                        <a:latin typeface="Cambria Math" panose="02040503050406030204" pitchFamily="18" charset="0"/>
                        <a:ea typeface="Times New Roman" panose="02020603050405020304" pitchFamily="18" charset="0"/>
                      </a:rPr>
                      <m:t>;</m:t>
                    </m:r>
                    <m:sSub>
                      <m:sSubPr>
                        <m:ctrlPr>
                          <a:rPr lang="en-US" sz="2800" i="1">
                            <a:latin typeface="Cambria Math"/>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𝑦</m:t>
                        </m:r>
                      </m:e>
                      <m:sub>
                        <m:r>
                          <a:rPr lang="en-US" sz="2800" i="1">
                            <a:latin typeface="Cambria Math" panose="02040503050406030204" pitchFamily="18" charset="0"/>
                            <a:ea typeface="Times New Roman" panose="02020603050405020304" pitchFamily="18" charset="0"/>
                          </a:rPr>
                          <m:t>𝐴</m:t>
                        </m:r>
                      </m:sub>
                    </m:sSub>
                    <m:r>
                      <a:rPr lang="en-US" sz="2800" i="1">
                        <a:latin typeface="Cambria Math" panose="02040503050406030204" pitchFamily="18" charset="0"/>
                        <a:ea typeface="Times New Roman" panose="02020603050405020304" pitchFamily="18" charset="0"/>
                      </a:rPr>
                      <m:t>)</m:t>
                    </m:r>
                  </m:oMath>
                </a14:m>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va</a:t>
                </a:r>
                <a:r>
                  <a:rPr lang="en-US" sz="2800" dirty="0">
                    <a:latin typeface="Times New Roman" panose="02020603050405020304" pitchFamily="18" charset="0"/>
                    <a:ea typeface="Times New Roman" panose="02020603050405020304" pitchFamily="18" charset="0"/>
                  </a:rPr>
                  <a:t>̀ </a:t>
                </a:r>
                <a14:m>
                  <m:oMath xmlns:m="http://schemas.openxmlformats.org/officeDocument/2006/math">
                    <m:r>
                      <a:rPr lang="en-US" sz="2800" i="1">
                        <a:latin typeface="Cambria Math" panose="02040503050406030204" pitchFamily="18" charset="0"/>
                        <a:ea typeface="Times New Roman" panose="02020603050405020304" pitchFamily="18" charset="0"/>
                      </a:rPr>
                      <m:t>𝐵</m:t>
                    </m:r>
                    <m:r>
                      <a:rPr lang="en-US" sz="2800" i="1">
                        <a:latin typeface="Cambria Math" panose="02040503050406030204" pitchFamily="18" charset="0"/>
                        <a:ea typeface="Times New Roman" panose="02020603050405020304" pitchFamily="18" charset="0"/>
                      </a:rPr>
                      <m:t>(</m:t>
                    </m:r>
                    <m:sSub>
                      <m:sSubPr>
                        <m:ctrlPr>
                          <a:rPr lang="en-US" sz="2800" i="1">
                            <a:latin typeface="Cambria Math"/>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𝑥</m:t>
                        </m:r>
                      </m:e>
                      <m:sub>
                        <m:r>
                          <a:rPr lang="en-US" sz="2800" i="1">
                            <a:latin typeface="Cambria Math" panose="02040503050406030204" pitchFamily="18" charset="0"/>
                            <a:ea typeface="Times New Roman" panose="02020603050405020304" pitchFamily="18" charset="0"/>
                          </a:rPr>
                          <m:t>𝐵</m:t>
                        </m:r>
                      </m:sub>
                    </m:sSub>
                    <m:r>
                      <a:rPr lang="en-US" sz="2800" i="1">
                        <a:latin typeface="Cambria Math" panose="02040503050406030204" pitchFamily="18" charset="0"/>
                        <a:ea typeface="Times New Roman" panose="02020603050405020304" pitchFamily="18" charset="0"/>
                      </a:rPr>
                      <m:t>;</m:t>
                    </m:r>
                    <m:sSub>
                      <m:sSubPr>
                        <m:ctrlPr>
                          <a:rPr lang="en-US" sz="2800" i="1">
                            <a:latin typeface="Cambria Math"/>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𝑦</m:t>
                        </m:r>
                      </m:e>
                      <m:sub>
                        <m:r>
                          <a:rPr lang="en-US" sz="2800" i="1">
                            <a:latin typeface="Cambria Math" panose="02040503050406030204" pitchFamily="18" charset="0"/>
                            <a:ea typeface="Times New Roman" panose="02020603050405020304" pitchFamily="18" charset="0"/>
                          </a:rPr>
                          <m:t>𝐵</m:t>
                        </m:r>
                      </m:sub>
                    </m:sSub>
                    <m:r>
                      <a:rPr lang="en-US" sz="2800" i="1">
                        <a:latin typeface="Cambria Math" panose="02040503050406030204" pitchFamily="18" charset="0"/>
                        <a:ea typeface="Times New Roman" panose="02020603050405020304" pitchFamily="18" charset="0"/>
                      </a:rPr>
                      <m:t>)</m:t>
                    </m:r>
                  </m:oMath>
                </a14:m>
                <a:endParaRPr lang="en-US" sz="2800" dirty="0">
                  <a:latin typeface="Times New Roman" panose="02020603050405020304" pitchFamily="18" charset="0"/>
                  <a:ea typeface="Times New Roman" panose="02020603050405020304" pitchFamily="18" charset="0"/>
                </a:endParaRPr>
              </a:p>
              <a:p>
                <a:pPr algn="just">
                  <a:lnSpc>
                    <a:spcPct val="115000"/>
                  </a:lnSpc>
                  <a:spcBef>
                    <a:spcPts val="720"/>
                  </a:spcBef>
                  <a:spcAft>
                    <a:spcPts val="0"/>
                  </a:spcAft>
                </a:pPr>
                <a:r>
                  <a:rPr lang="en-US" sz="2800" dirty="0" err="1">
                    <a:latin typeface="Times New Roman" panose="02020603050405020304" pitchFamily="18" charset="0"/>
                    <a:ea typeface="Times New Roman" panose="02020603050405020304" pitchFamily="18" charset="0"/>
                  </a:rPr>
                  <a:t>Tiếp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tuyến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tại</a:t>
                </a:r>
                <a:r>
                  <a:rPr lang="en-US" sz="2800" dirty="0">
                    <a:latin typeface="Times New Roman" panose="02020603050405020304" pitchFamily="18" charset="0"/>
                    <a:ea typeface="Times New Roman" panose="02020603050405020304" pitchFamily="18" charset="0"/>
                  </a:rPr>
                  <a:t> A, B </a:t>
                </a:r>
                <a:r>
                  <a:rPr lang="en-US" sz="2800" dirty="0" err="1">
                    <a:latin typeface="Times New Roman" panose="02020603050405020304" pitchFamily="18" charset="0"/>
                    <a:ea typeface="Times New Roman" panose="02020603050405020304" pitchFamily="18" charset="0"/>
                  </a:rPr>
                  <a:t>với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hàm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lượt</a:t>
                </a:r>
                <a:r>
                  <a:rPr lang="en-US" sz="2800" dirty="0">
                    <a:latin typeface="Times New Roman" panose="02020603050405020304" pitchFamily="18" charset="0"/>
                    <a:ea typeface="Times New Roman" panose="02020603050405020304" pitchFamily="18" charset="0"/>
                  </a:rPr>
                  <a:t> là:</a:t>
                </a:r>
              </a:p>
              <a:p>
                <a:pPr algn="just">
                  <a:lnSpc>
                    <a:spcPct val="115000"/>
                  </a:lnSpc>
                  <a:spcBef>
                    <a:spcPts val="720"/>
                  </a:spcBef>
                  <a:spcAft>
                    <a:spcPts val="0"/>
                  </a:spcAft>
                </a:pPr>
                <a14:m>
                  <m:oMathPara xmlns:m="http://schemas.openxmlformats.org/officeDocument/2006/math">
                    <m:oMathParaPr>
                      <m:jc m:val="centerGroup"/>
                    </m:oMathParaPr>
                    <m:oMath xmlns:m="http://schemas.openxmlformats.org/officeDocument/2006/math">
                      <m:sSub>
                        <m:sSubPr>
                          <m:ctrlPr>
                            <a:rPr lang="en-US" sz="2800" i="1">
                              <a:latin typeface="Cambria Math"/>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𝑑</m:t>
                          </m:r>
                        </m:e>
                        <m:sub>
                          <m:r>
                            <a:rPr lang="en-US" sz="2800" i="1">
                              <a:latin typeface="Cambria Math" panose="02040503050406030204" pitchFamily="18" charset="0"/>
                              <a:ea typeface="Times New Roman" panose="02020603050405020304" pitchFamily="18" charset="0"/>
                            </a:rPr>
                            <m:t>1</m:t>
                          </m:r>
                        </m:sub>
                      </m:sSub>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=(3</m:t>
                      </m:r>
                      <m:sSubSup>
                        <m:sSubSupPr>
                          <m:ctrlPr>
                            <a:rPr lang="en-US" sz="2800" i="1">
                              <a:latin typeface="Cambria Math"/>
                              <a:ea typeface="Times New Roman" panose="02020603050405020304" pitchFamily="18" charset="0"/>
                            </a:rPr>
                          </m:ctrlPr>
                        </m:sSubSupPr>
                        <m:e>
                          <m:r>
                            <a:rPr lang="en-US" sz="2800" i="1">
                              <a:latin typeface="Cambria Math" panose="02040503050406030204" pitchFamily="18" charset="0"/>
                              <a:ea typeface="Times New Roman" panose="02020603050405020304" pitchFamily="18" charset="0"/>
                            </a:rPr>
                            <m:t>𝑥</m:t>
                          </m:r>
                        </m:e>
                        <m:sub>
                          <m:r>
                            <a:rPr lang="en-US" sz="2800" i="1">
                              <a:latin typeface="Cambria Math" panose="02040503050406030204" pitchFamily="18" charset="0"/>
                              <a:ea typeface="Times New Roman" panose="02020603050405020304" pitchFamily="18" charset="0"/>
                            </a:rPr>
                            <m:t>𝐴</m:t>
                          </m:r>
                        </m:sub>
                        <m:sup>
                          <m:r>
                            <a:rPr lang="en-US" sz="2800" i="1">
                              <a:latin typeface="Cambria Math" panose="02040503050406030204" pitchFamily="18" charset="0"/>
                              <a:ea typeface="Times New Roman" panose="02020603050405020304" pitchFamily="18" charset="0"/>
                            </a:rPr>
                            <m:t>2</m:t>
                          </m:r>
                        </m:sup>
                      </m:sSubSup>
                      <m:r>
                        <a:rPr lang="en-US" sz="2800" i="1">
                          <a:latin typeface="Cambria Math" panose="02040503050406030204" pitchFamily="18" charset="0"/>
                          <a:ea typeface="Times New Roman" panose="02020603050405020304" pitchFamily="18" charset="0"/>
                        </a:rPr>
                        <m:t>+6</m:t>
                      </m:r>
                      <m:sSub>
                        <m:sSubPr>
                          <m:ctrlPr>
                            <a:rPr lang="en-US" sz="2800" i="1">
                              <a:latin typeface="Cambria Math"/>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𝑥</m:t>
                          </m:r>
                        </m:e>
                        <m:sub>
                          <m:r>
                            <a:rPr lang="en-US" sz="2800" i="1">
                              <a:latin typeface="Cambria Math" panose="02040503050406030204" pitchFamily="18" charset="0"/>
                              <a:ea typeface="Times New Roman" panose="02020603050405020304" pitchFamily="18" charset="0"/>
                            </a:rPr>
                            <m:t>𝐴</m:t>
                          </m:r>
                        </m:sub>
                      </m:sSub>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sSub>
                        <m:sSubPr>
                          <m:ctrlPr>
                            <a:rPr lang="en-US" sz="2800" i="1">
                              <a:latin typeface="Cambria Math"/>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𝑥</m:t>
                          </m:r>
                        </m:e>
                        <m:sub>
                          <m:r>
                            <a:rPr lang="en-US" sz="2800" i="1">
                              <a:latin typeface="Cambria Math" panose="02040503050406030204" pitchFamily="18" charset="0"/>
                              <a:ea typeface="Times New Roman" panose="02020603050405020304" pitchFamily="18" charset="0"/>
                            </a:rPr>
                            <m:t>𝐴</m:t>
                          </m:r>
                        </m:sub>
                      </m:sSub>
                      <m:r>
                        <a:rPr lang="en-US" sz="2800" i="1">
                          <a:latin typeface="Cambria Math" panose="02040503050406030204" pitchFamily="18" charset="0"/>
                          <a:ea typeface="Times New Roman" panose="02020603050405020304" pitchFamily="18" charset="0"/>
                        </a:rPr>
                        <m:t>)+</m:t>
                      </m:r>
                      <m:sSub>
                        <m:sSubPr>
                          <m:ctrlPr>
                            <a:rPr lang="en-US" sz="2800" i="1">
                              <a:latin typeface="Cambria Math"/>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𝑦</m:t>
                          </m:r>
                        </m:e>
                        <m:sub>
                          <m:r>
                            <a:rPr lang="en-US" sz="2800" i="1">
                              <a:latin typeface="Cambria Math" panose="02040503050406030204" pitchFamily="18" charset="0"/>
                              <a:ea typeface="Times New Roman" panose="02020603050405020304" pitchFamily="18" charset="0"/>
                            </a:rPr>
                            <m:t>𝐴</m:t>
                          </m:r>
                        </m:sub>
                      </m:sSub>
                    </m:oMath>
                    <m:oMath xmlns:m="http://schemas.openxmlformats.org/officeDocument/2006/math">
                      <m:sSub>
                        <m:sSubPr>
                          <m:ctrlPr>
                            <a:rPr lang="en-US" sz="2800" i="1">
                              <a:latin typeface="Cambria Math"/>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𝑑</m:t>
                          </m:r>
                        </m:e>
                        <m:sub>
                          <m:r>
                            <a:rPr lang="en-US" sz="2800" i="1">
                              <a:latin typeface="Cambria Math" panose="02040503050406030204" pitchFamily="18" charset="0"/>
                              <a:ea typeface="Times New Roman" panose="02020603050405020304" pitchFamily="18" charset="0"/>
                            </a:rPr>
                            <m:t>2</m:t>
                          </m:r>
                        </m:sub>
                      </m:sSub>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=(3</m:t>
                      </m:r>
                      <m:sSubSup>
                        <m:sSubSupPr>
                          <m:ctrlPr>
                            <a:rPr lang="en-US" sz="2800" i="1">
                              <a:latin typeface="Cambria Math"/>
                              <a:ea typeface="Times New Roman" panose="02020603050405020304" pitchFamily="18" charset="0"/>
                            </a:rPr>
                          </m:ctrlPr>
                        </m:sSubSupPr>
                        <m:e>
                          <m:r>
                            <a:rPr lang="en-US" sz="2800" i="1">
                              <a:latin typeface="Cambria Math" panose="02040503050406030204" pitchFamily="18" charset="0"/>
                              <a:ea typeface="Times New Roman" panose="02020603050405020304" pitchFamily="18" charset="0"/>
                            </a:rPr>
                            <m:t>𝑥</m:t>
                          </m:r>
                        </m:e>
                        <m:sub>
                          <m:r>
                            <a:rPr lang="en-US" sz="2800" i="1">
                              <a:latin typeface="Cambria Math" panose="02040503050406030204" pitchFamily="18" charset="0"/>
                              <a:ea typeface="Times New Roman" panose="02020603050405020304" pitchFamily="18" charset="0"/>
                            </a:rPr>
                            <m:t>𝐵</m:t>
                          </m:r>
                        </m:sub>
                        <m:sup>
                          <m:r>
                            <a:rPr lang="en-US" sz="2800" i="1">
                              <a:latin typeface="Cambria Math" panose="02040503050406030204" pitchFamily="18" charset="0"/>
                              <a:ea typeface="Times New Roman" panose="02020603050405020304" pitchFamily="18" charset="0"/>
                            </a:rPr>
                            <m:t>2</m:t>
                          </m:r>
                        </m:sup>
                      </m:sSubSup>
                      <m:r>
                        <a:rPr lang="en-US" sz="2800" i="1">
                          <a:latin typeface="Cambria Math" panose="02040503050406030204" pitchFamily="18" charset="0"/>
                          <a:ea typeface="Times New Roman" panose="02020603050405020304" pitchFamily="18" charset="0"/>
                        </a:rPr>
                        <m:t>+6</m:t>
                      </m:r>
                      <m:sSub>
                        <m:sSubPr>
                          <m:ctrlPr>
                            <a:rPr lang="en-US" sz="2800" i="1">
                              <a:latin typeface="Cambria Math"/>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𝑥</m:t>
                          </m:r>
                        </m:e>
                        <m:sub>
                          <m:r>
                            <a:rPr lang="en-US" sz="2800" i="1">
                              <a:latin typeface="Cambria Math" panose="02040503050406030204" pitchFamily="18" charset="0"/>
                              <a:ea typeface="Times New Roman" panose="02020603050405020304" pitchFamily="18" charset="0"/>
                            </a:rPr>
                            <m:t>𝐵</m:t>
                          </m:r>
                        </m:sub>
                      </m:sSub>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sSub>
                        <m:sSubPr>
                          <m:ctrlPr>
                            <a:rPr lang="en-US" sz="2800" i="1">
                              <a:latin typeface="Cambria Math"/>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𝑥</m:t>
                          </m:r>
                        </m:e>
                        <m:sub>
                          <m:r>
                            <a:rPr lang="en-US" sz="2800" i="1">
                              <a:latin typeface="Cambria Math" panose="02040503050406030204" pitchFamily="18" charset="0"/>
                              <a:ea typeface="Times New Roman" panose="02020603050405020304" pitchFamily="18" charset="0"/>
                            </a:rPr>
                            <m:t>𝐵</m:t>
                          </m:r>
                        </m:sub>
                      </m:sSub>
                      <m:r>
                        <a:rPr lang="en-US" sz="2800" i="1">
                          <a:latin typeface="Cambria Math" panose="02040503050406030204" pitchFamily="18" charset="0"/>
                          <a:ea typeface="Times New Roman" panose="02020603050405020304" pitchFamily="18" charset="0"/>
                        </a:rPr>
                        <m:t>)+</m:t>
                      </m:r>
                      <m:sSub>
                        <m:sSubPr>
                          <m:ctrlPr>
                            <a:rPr lang="en-US" sz="2800" i="1">
                              <a:latin typeface="Cambria Math"/>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𝑦</m:t>
                          </m:r>
                        </m:e>
                        <m:sub>
                          <m:r>
                            <a:rPr lang="en-US" sz="2800" i="1">
                              <a:latin typeface="Cambria Math" panose="02040503050406030204" pitchFamily="18" charset="0"/>
                              <a:ea typeface="Times New Roman" panose="02020603050405020304" pitchFamily="18" charset="0"/>
                            </a:rPr>
                            <m:t>𝐵</m:t>
                          </m:r>
                        </m:sub>
                      </m:sSub>
                    </m:oMath>
                  </m:oMathPara>
                </a14:m>
                <a:endParaRPr lang="en-US" sz="2800" dirty="0">
                  <a:latin typeface="Times New Roman" panose="02020603050405020304" pitchFamily="18" charset="0"/>
                  <a:ea typeface="Times New Roman" panose="02020603050405020304" pitchFamily="18" charset="0"/>
                </a:endParaRPr>
              </a:p>
              <a:p>
                <a:pPr algn="just">
                  <a:lnSpc>
                    <a:spcPct val="115000"/>
                  </a:lnSpc>
                  <a:spcBef>
                    <a:spcPts val="720"/>
                  </a:spcBef>
                  <a:spcAft>
                    <a:spcPts val="0"/>
                  </a:spcAft>
                </a:pPr>
                <a:r>
                  <a:rPr lang="en-US" sz="2800" dirty="0">
                    <a:latin typeface="Times New Roman" panose="02020603050405020304" pitchFamily="18" charset="0"/>
                    <a:ea typeface="Times New Roman" panose="02020603050405020304" pitchFamily="18" charset="0"/>
                  </a:rPr>
                  <a:t>Theo </a:t>
                </a:r>
                <a:r>
                  <a:rPr lang="en-US" sz="2800" dirty="0" err="1">
                    <a:latin typeface="Times New Roman" panose="02020603050405020304" pitchFamily="18" charset="0"/>
                    <a:ea typeface="Times New Roman" panose="02020603050405020304" pitchFamily="18" charset="0"/>
                  </a:rPr>
                  <a:t>gia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thiết</a:t>
                </a:r>
                <a:r>
                  <a:rPr lang="en-US" sz="2800"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2800" i="1">
                            <a:latin typeface="Cambria Math"/>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𝑑</m:t>
                        </m:r>
                      </m:e>
                      <m:sub>
                        <m:r>
                          <a:rPr lang="en-US" sz="2800" i="1">
                            <a:latin typeface="Cambria Math" panose="02040503050406030204" pitchFamily="18" charset="0"/>
                            <a:ea typeface="Times New Roman" panose="02020603050405020304" pitchFamily="18" charset="0"/>
                          </a:rPr>
                          <m:t>1</m:t>
                        </m:r>
                      </m:sub>
                    </m:sSub>
                    <m:r>
                      <a:rPr lang="en-US" sz="2800" i="1">
                        <a:latin typeface="Cambria Math" panose="02040503050406030204" pitchFamily="18" charset="0"/>
                        <a:ea typeface="Times New Roman" panose="02020603050405020304" pitchFamily="18" charset="0"/>
                        <a:cs typeface="Cambria Math" panose="02040503050406030204" pitchFamily="18" charset="0"/>
                      </a:rPr>
                      <m:t>⊥</m:t>
                    </m:r>
                    <m:sSub>
                      <m:sSubPr>
                        <m:ctrlPr>
                          <a:rPr lang="en-US" sz="2800" i="1">
                            <a:latin typeface="Cambria Math"/>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𝑑</m:t>
                        </m:r>
                      </m:e>
                      <m:sub>
                        <m:r>
                          <a:rPr lang="en-US" sz="2800" i="1">
                            <a:latin typeface="Cambria Math" panose="02040503050406030204" pitchFamily="18" charset="0"/>
                            <a:ea typeface="Times New Roman" panose="02020603050405020304" pitchFamily="18" charset="0"/>
                          </a:rPr>
                          <m:t>2</m:t>
                        </m:r>
                      </m:sub>
                    </m:sSub>
                    <m:r>
                      <a:rPr lang="en-US" sz="2800" i="1">
                        <a:latin typeface="Cambria Math" panose="02040503050406030204" pitchFamily="18" charset="0"/>
                        <a:ea typeface="Times New Roman" panose="02020603050405020304" pitchFamily="18" charset="0"/>
                        <a:cs typeface="Cambria Math" panose="02040503050406030204" pitchFamily="18" charset="0"/>
                      </a:rPr>
                      <m:t>⇔</m:t>
                    </m:r>
                    <m:sSub>
                      <m:sSubPr>
                        <m:ctrlPr>
                          <a:rPr lang="en-US" sz="2800" i="1">
                            <a:latin typeface="Cambria Math"/>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𝑘</m:t>
                        </m:r>
                      </m:e>
                      <m:sub>
                        <m:r>
                          <a:rPr lang="en-US" sz="2800" i="1">
                            <a:latin typeface="Cambria Math" panose="02040503050406030204" pitchFamily="18" charset="0"/>
                            <a:ea typeface="Times New Roman" panose="02020603050405020304" pitchFamily="18" charset="0"/>
                          </a:rPr>
                          <m:t>1</m:t>
                        </m:r>
                      </m:sub>
                    </m:sSub>
                    <m:r>
                      <a:rPr lang="en-US" sz="2800" i="1">
                        <a:latin typeface="Cambria Math" panose="02040503050406030204" pitchFamily="18" charset="0"/>
                        <a:ea typeface="Times New Roman" panose="02020603050405020304" pitchFamily="18" charset="0"/>
                      </a:rPr>
                      <m:t>.</m:t>
                    </m:r>
                    <m:sSub>
                      <m:sSubPr>
                        <m:ctrlPr>
                          <a:rPr lang="en-US" sz="2800" i="1">
                            <a:latin typeface="Cambria Math"/>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𝑘</m:t>
                        </m:r>
                      </m:e>
                      <m:sub>
                        <m:r>
                          <a:rPr lang="en-US" sz="2800" i="1">
                            <a:latin typeface="Cambria Math" panose="02040503050406030204" pitchFamily="18" charset="0"/>
                            <a:ea typeface="Times New Roman" panose="02020603050405020304" pitchFamily="18" charset="0"/>
                          </a:rPr>
                          <m:t>2</m:t>
                        </m:r>
                      </m:sub>
                    </m:sSub>
                    <m:r>
                      <a:rPr lang="en-US" sz="2800" i="1">
                        <a:latin typeface="Cambria Math" panose="02040503050406030204" pitchFamily="18" charset="0"/>
                        <a:ea typeface="Times New Roman" panose="02020603050405020304" pitchFamily="18" charset="0"/>
                      </a:rPr>
                      <m:t>=−1</m:t>
                    </m:r>
                  </m:oMath>
                </a14:m>
                <a:endParaRPr lang="en-US" sz="2800" dirty="0">
                  <a:latin typeface="Times New Roman" panose="02020603050405020304" pitchFamily="18" charset="0"/>
                  <a:ea typeface="Times New Roman" panose="02020603050405020304" pitchFamily="18" charset="0"/>
                </a:endParaRPr>
              </a:p>
              <a:p>
                <a:pPr algn="just">
                  <a:lnSpc>
                    <a:spcPct val="115000"/>
                  </a:lnSpc>
                  <a:spcBef>
                    <a:spcPts val="720"/>
                  </a:spcBef>
                  <a:spcAft>
                    <a:spcPts val="0"/>
                  </a:spcAft>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Times New Roman" panose="02020603050405020304" pitchFamily="18" charset="0"/>
                        </a:rPr>
                        <m:t>⇔</m:t>
                      </m:r>
                      <m:d>
                        <m:dPr>
                          <m:ctrlPr>
                            <a:rPr lang="en-US" sz="2800" i="1">
                              <a:latin typeface="Cambria Math"/>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3</m:t>
                          </m:r>
                          <m:sSubSup>
                            <m:sSubSupPr>
                              <m:ctrlPr>
                                <a:rPr lang="en-US" sz="2800" i="1">
                                  <a:latin typeface="Cambria Math"/>
                                  <a:ea typeface="Times New Roman" panose="02020603050405020304" pitchFamily="18" charset="0"/>
                                </a:rPr>
                              </m:ctrlPr>
                            </m:sSubSupPr>
                            <m:e>
                              <m:r>
                                <a:rPr lang="en-US" sz="2800" i="1">
                                  <a:latin typeface="Cambria Math" panose="02040503050406030204" pitchFamily="18" charset="0"/>
                                  <a:ea typeface="Times New Roman" panose="02020603050405020304" pitchFamily="18" charset="0"/>
                                </a:rPr>
                                <m:t>𝑥</m:t>
                              </m:r>
                            </m:e>
                            <m:sub>
                              <m:r>
                                <a:rPr lang="en-US" sz="2800" i="1">
                                  <a:latin typeface="Cambria Math" panose="02040503050406030204" pitchFamily="18" charset="0"/>
                                  <a:ea typeface="Times New Roman" panose="02020603050405020304" pitchFamily="18" charset="0"/>
                                </a:rPr>
                                <m:t>𝐴</m:t>
                              </m:r>
                            </m:sub>
                            <m:sup>
                              <m:r>
                                <a:rPr lang="en-US" sz="2800" i="1">
                                  <a:latin typeface="Cambria Math" panose="02040503050406030204" pitchFamily="18" charset="0"/>
                                  <a:ea typeface="Times New Roman" panose="02020603050405020304" pitchFamily="18" charset="0"/>
                                </a:rPr>
                                <m:t>2</m:t>
                              </m:r>
                            </m:sup>
                          </m:sSubSup>
                          <m:r>
                            <a:rPr lang="en-US" sz="2800" i="1">
                              <a:latin typeface="Cambria Math" panose="02040503050406030204" pitchFamily="18" charset="0"/>
                              <a:ea typeface="Times New Roman" panose="02020603050405020304" pitchFamily="18" charset="0"/>
                            </a:rPr>
                            <m:t>+6</m:t>
                          </m:r>
                          <m:sSub>
                            <m:sSubPr>
                              <m:ctrlPr>
                                <a:rPr lang="en-US" sz="2800" i="1">
                                  <a:latin typeface="Cambria Math"/>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𝑥</m:t>
                              </m:r>
                            </m:e>
                            <m:sub>
                              <m:r>
                                <a:rPr lang="en-US" sz="2800" i="1">
                                  <a:latin typeface="Cambria Math" panose="02040503050406030204" pitchFamily="18" charset="0"/>
                                  <a:ea typeface="Times New Roman" panose="02020603050405020304" pitchFamily="18" charset="0"/>
                                </a:rPr>
                                <m:t>𝐴</m:t>
                              </m:r>
                            </m:sub>
                          </m:sSub>
                          <m:r>
                            <a:rPr lang="en-US" sz="2800" i="1">
                              <a:latin typeface="Cambria Math" panose="02040503050406030204" pitchFamily="18" charset="0"/>
                              <a:ea typeface="Times New Roman" panose="02020603050405020304" pitchFamily="18" charset="0"/>
                            </a:rPr>
                            <m:t>+3</m:t>
                          </m:r>
                        </m:e>
                      </m:d>
                      <m:r>
                        <a:rPr lang="en-US" sz="2800" i="1">
                          <a:latin typeface="Cambria Math" panose="02040503050406030204" pitchFamily="18" charset="0"/>
                          <a:ea typeface="Times New Roman" panose="02020603050405020304" pitchFamily="18" charset="0"/>
                        </a:rPr>
                        <m:t>.</m:t>
                      </m:r>
                      <m:d>
                        <m:dPr>
                          <m:ctrlPr>
                            <a:rPr lang="en-US" sz="2800" i="1">
                              <a:latin typeface="Cambria Math"/>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3</m:t>
                          </m:r>
                          <m:sSubSup>
                            <m:sSubSupPr>
                              <m:ctrlPr>
                                <a:rPr lang="en-US" sz="2800" i="1">
                                  <a:latin typeface="Cambria Math"/>
                                  <a:ea typeface="Times New Roman" panose="02020603050405020304" pitchFamily="18" charset="0"/>
                                </a:rPr>
                              </m:ctrlPr>
                            </m:sSubSupPr>
                            <m:e>
                              <m:r>
                                <a:rPr lang="en-US" sz="2800" i="1">
                                  <a:latin typeface="Cambria Math" panose="02040503050406030204" pitchFamily="18" charset="0"/>
                                  <a:ea typeface="Times New Roman" panose="02020603050405020304" pitchFamily="18" charset="0"/>
                                </a:rPr>
                                <m:t>𝑥</m:t>
                              </m:r>
                            </m:e>
                            <m:sub>
                              <m:r>
                                <a:rPr lang="en-US" sz="2800" i="1">
                                  <a:latin typeface="Cambria Math" panose="02040503050406030204" pitchFamily="18" charset="0"/>
                                  <a:ea typeface="Times New Roman" panose="02020603050405020304" pitchFamily="18" charset="0"/>
                                </a:rPr>
                                <m:t>𝐵</m:t>
                              </m:r>
                            </m:sub>
                            <m:sup>
                              <m:r>
                                <a:rPr lang="en-US" sz="2800" i="1">
                                  <a:latin typeface="Cambria Math" panose="02040503050406030204" pitchFamily="18" charset="0"/>
                                  <a:ea typeface="Times New Roman" panose="02020603050405020304" pitchFamily="18" charset="0"/>
                                </a:rPr>
                                <m:t>2</m:t>
                              </m:r>
                            </m:sup>
                          </m:sSubSup>
                          <m:r>
                            <a:rPr lang="en-US" sz="2800" i="1">
                              <a:latin typeface="Cambria Math" panose="02040503050406030204" pitchFamily="18" charset="0"/>
                              <a:ea typeface="Times New Roman" panose="02020603050405020304" pitchFamily="18" charset="0"/>
                            </a:rPr>
                            <m:t>+6</m:t>
                          </m:r>
                          <m:sSub>
                            <m:sSubPr>
                              <m:ctrlPr>
                                <a:rPr lang="en-US" sz="2800" i="1">
                                  <a:latin typeface="Cambria Math"/>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𝑥</m:t>
                              </m:r>
                            </m:e>
                            <m:sub>
                              <m:r>
                                <a:rPr lang="en-US" sz="2800" i="1">
                                  <a:latin typeface="Cambria Math" panose="02040503050406030204" pitchFamily="18" charset="0"/>
                                  <a:ea typeface="Times New Roman" panose="02020603050405020304" pitchFamily="18" charset="0"/>
                                </a:rPr>
                                <m:t>𝐵</m:t>
                              </m:r>
                            </m:sub>
                          </m:sSub>
                          <m:r>
                            <a:rPr lang="en-US" sz="2800" i="1">
                              <a:latin typeface="Cambria Math" panose="02040503050406030204" pitchFamily="18" charset="0"/>
                              <a:ea typeface="Times New Roman" panose="02020603050405020304" pitchFamily="18" charset="0"/>
                            </a:rPr>
                            <m:t>+3</m:t>
                          </m:r>
                        </m:e>
                      </m:d>
                      <m:r>
                        <a:rPr lang="en-US" sz="2800" i="1">
                          <a:latin typeface="Cambria Math" panose="02040503050406030204" pitchFamily="18" charset="0"/>
                          <a:ea typeface="Times New Roman" panose="02020603050405020304" pitchFamily="18" charset="0"/>
                        </a:rPr>
                        <m:t>=−1</m:t>
                      </m:r>
                    </m:oMath>
                  </m:oMathPara>
                </a14:m>
                <a:endParaRPr lang="en-US" sz="2800" i="1" dirty="0" smtClean="0">
                  <a:latin typeface="Cambria Math" panose="02040503050406030204" pitchFamily="18" charset="0"/>
                  <a:ea typeface="Times New Roman" panose="02020603050405020304" pitchFamily="18" charset="0"/>
                </a:endParaRPr>
              </a:p>
              <a:p>
                <a:pPr algn="just">
                  <a:lnSpc>
                    <a:spcPct val="115000"/>
                  </a:lnSpc>
                  <a:spcBef>
                    <a:spcPts val="720"/>
                  </a:spcBef>
                  <a:spcAft>
                    <a:spcPts val="0"/>
                  </a:spcAft>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Times New Roman" panose="02020603050405020304" pitchFamily="18" charset="0"/>
                          <a:cs typeface="Cambria Math" panose="02040503050406030204" pitchFamily="18" charset="0"/>
                        </a:rPr>
                        <m:t>⇔</m:t>
                      </m:r>
                      <m:r>
                        <a:rPr lang="en-US" sz="2800" i="1">
                          <a:latin typeface="Cambria Math" panose="02040503050406030204" pitchFamily="18" charset="0"/>
                          <a:ea typeface="Times New Roman" panose="02020603050405020304" pitchFamily="18" charset="0"/>
                        </a:rPr>
                        <m:t>9(</m:t>
                      </m:r>
                      <m:sSubSup>
                        <m:sSubSupPr>
                          <m:ctrlPr>
                            <a:rPr lang="en-US" sz="2800" i="1">
                              <a:latin typeface="Cambria Math"/>
                              <a:ea typeface="Times New Roman" panose="02020603050405020304" pitchFamily="18" charset="0"/>
                            </a:rPr>
                          </m:ctrlPr>
                        </m:sSubSupPr>
                        <m:e>
                          <m:r>
                            <a:rPr lang="en-US" sz="2800" i="1">
                              <a:latin typeface="Cambria Math" panose="02040503050406030204" pitchFamily="18" charset="0"/>
                              <a:ea typeface="Times New Roman" panose="02020603050405020304" pitchFamily="18" charset="0"/>
                            </a:rPr>
                            <m:t>𝑥</m:t>
                          </m:r>
                        </m:e>
                        <m:sub>
                          <m:r>
                            <a:rPr lang="en-US" sz="2800" i="1">
                              <a:latin typeface="Cambria Math" panose="02040503050406030204" pitchFamily="18" charset="0"/>
                              <a:ea typeface="Times New Roman" panose="02020603050405020304" pitchFamily="18" charset="0"/>
                            </a:rPr>
                            <m:t>𝐴</m:t>
                          </m:r>
                        </m:sub>
                        <m:sup>
                          <m:r>
                            <a:rPr lang="en-US" sz="2800" i="1">
                              <a:latin typeface="Cambria Math" panose="02040503050406030204" pitchFamily="18" charset="0"/>
                              <a:ea typeface="Times New Roman" panose="02020603050405020304" pitchFamily="18" charset="0"/>
                            </a:rPr>
                            <m:t>2</m:t>
                          </m:r>
                        </m:sup>
                      </m:sSubSup>
                      <m:r>
                        <a:rPr lang="en-US" sz="2800" i="1">
                          <a:latin typeface="Cambria Math" panose="02040503050406030204" pitchFamily="18" charset="0"/>
                          <a:ea typeface="Times New Roman" panose="02020603050405020304" pitchFamily="18" charset="0"/>
                        </a:rPr>
                        <m:t>+2</m:t>
                      </m:r>
                      <m:sSub>
                        <m:sSubPr>
                          <m:ctrlPr>
                            <a:rPr lang="en-US" sz="2800" i="1">
                              <a:latin typeface="Cambria Math"/>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𝑥</m:t>
                          </m:r>
                        </m:e>
                        <m:sub>
                          <m:r>
                            <a:rPr lang="en-US" sz="2800" i="1">
                              <a:latin typeface="Cambria Math" panose="02040503050406030204" pitchFamily="18" charset="0"/>
                              <a:ea typeface="Times New Roman" panose="02020603050405020304" pitchFamily="18" charset="0"/>
                            </a:rPr>
                            <m:t>𝐴</m:t>
                          </m:r>
                        </m:sub>
                      </m:sSub>
                      <m:r>
                        <a:rPr lang="en-US" sz="2800" i="1">
                          <a:latin typeface="Cambria Math" panose="02040503050406030204" pitchFamily="18" charset="0"/>
                          <a:ea typeface="Times New Roman" panose="02020603050405020304" pitchFamily="18" charset="0"/>
                        </a:rPr>
                        <m:t>+1).(</m:t>
                      </m:r>
                      <m:sSubSup>
                        <m:sSubSupPr>
                          <m:ctrlPr>
                            <a:rPr lang="en-US" sz="2800" i="1">
                              <a:latin typeface="Cambria Math"/>
                              <a:ea typeface="Times New Roman" panose="02020603050405020304" pitchFamily="18" charset="0"/>
                            </a:rPr>
                          </m:ctrlPr>
                        </m:sSubSupPr>
                        <m:e>
                          <m:r>
                            <a:rPr lang="en-US" sz="2800" i="1">
                              <a:latin typeface="Cambria Math" panose="02040503050406030204" pitchFamily="18" charset="0"/>
                              <a:ea typeface="Times New Roman" panose="02020603050405020304" pitchFamily="18" charset="0"/>
                            </a:rPr>
                            <m:t>𝑥</m:t>
                          </m:r>
                        </m:e>
                        <m:sub>
                          <m:r>
                            <a:rPr lang="en-US" sz="2800" i="1">
                              <a:latin typeface="Cambria Math" panose="02040503050406030204" pitchFamily="18" charset="0"/>
                              <a:ea typeface="Times New Roman" panose="02020603050405020304" pitchFamily="18" charset="0"/>
                            </a:rPr>
                            <m:t>𝐵</m:t>
                          </m:r>
                        </m:sub>
                        <m:sup>
                          <m:r>
                            <a:rPr lang="en-US" sz="2800" i="1">
                              <a:latin typeface="Cambria Math" panose="02040503050406030204" pitchFamily="18" charset="0"/>
                              <a:ea typeface="Times New Roman" panose="02020603050405020304" pitchFamily="18" charset="0"/>
                            </a:rPr>
                            <m:t>2</m:t>
                          </m:r>
                        </m:sup>
                      </m:sSubSup>
                      <m:r>
                        <a:rPr lang="en-US" sz="2800" i="1">
                          <a:latin typeface="Cambria Math" panose="02040503050406030204" pitchFamily="18" charset="0"/>
                          <a:ea typeface="Times New Roman" panose="02020603050405020304" pitchFamily="18" charset="0"/>
                        </a:rPr>
                        <m:t>+2</m:t>
                      </m:r>
                      <m:sSub>
                        <m:sSubPr>
                          <m:ctrlPr>
                            <a:rPr lang="en-US" sz="2800" i="1">
                              <a:latin typeface="Cambria Math"/>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𝑥</m:t>
                          </m:r>
                        </m:e>
                        <m:sub>
                          <m:r>
                            <a:rPr lang="en-US" sz="2800" i="1">
                              <a:latin typeface="Cambria Math" panose="02040503050406030204" pitchFamily="18" charset="0"/>
                              <a:ea typeface="Times New Roman" panose="02020603050405020304" pitchFamily="18" charset="0"/>
                            </a:rPr>
                            <m:t>𝐵</m:t>
                          </m:r>
                        </m:sub>
                      </m:sSub>
                      <m:r>
                        <a:rPr lang="en-US" sz="2800" i="1">
                          <a:latin typeface="Cambria Math" panose="02040503050406030204" pitchFamily="18" charset="0"/>
                          <a:ea typeface="Times New Roman" panose="02020603050405020304" pitchFamily="18" charset="0"/>
                        </a:rPr>
                        <m:t>+1)=−1</m:t>
                      </m:r>
                    </m:oMath>
                  </m:oMathPara>
                </a14:m>
                <a:endParaRPr lang="en-US" sz="2800" dirty="0">
                  <a:latin typeface="Times New Roman" panose="02020603050405020304" pitchFamily="18" charset="0"/>
                  <a:ea typeface="Times New Roman" panose="02020603050405020304" pitchFamily="18" charset="0"/>
                </a:endParaRPr>
              </a:p>
              <a:p>
                <a:pPr algn="just">
                  <a:lnSpc>
                    <a:spcPct val="115000"/>
                  </a:lnSpc>
                  <a:spcBef>
                    <a:spcPts val="720"/>
                  </a:spcBef>
                  <a:spcAft>
                    <a:spcPts val="0"/>
                  </a:spcAft>
                </a:pPr>
                <a14:m>
                  <m:oMath xmlns:m="http://schemas.openxmlformats.org/officeDocument/2006/math">
                    <m:r>
                      <a:rPr lang="en-US" sz="2800" i="1">
                        <a:latin typeface="Cambria Math" panose="02040503050406030204" pitchFamily="18" charset="0"/>
                        <a:ea typeface="Times New Roman" panose="02020603050405020304" pitchFamily="18" charset="0"/>
                        <a:cs typeface="Cambria Math" panose="02040503050406030204" pitchFamily="18" charset="0"/>
                      </a:rPr>
                      <m:t>⇔</m:t>
                    </m:r>
                    <m:r>
                      <a:rPr lang="en-US" sz="2800" i="1">
                        <a:latin typeface="Cambria Math" panose="02040503050406030204" pitchFamily="18" charset="0"/>
                        <a:ea typeface="Times New Roman" panose="02020603050405020304" pitchFamily="18" charset="0"/>
                      </a:rPr>
                      <m:t>9(</m:t>
                    </m:r>
                    <m:sSub>
                      <m:sSubPr>
                        <m:ctrlPr>
                          <a:rPr lang="en-US" sz="2800" i="1">
                            <a:latin typeface="Cambria Math"/>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𝑥</m:t>
                        </m:r>
                      </m:e>
                      <m:sub>
                        <m:r>
                          <a:rPr lang="en-US" sz="2800" i="1">
                            <a:latin typeface="Cambria Math" panose="02040503050406030204" pitchFamily="18" charset="0"/>
                            <a:ea typeface="Times New Roman" panose="02020603050405020304" pitchFamily="18" charset="0"/>
                          </a:rPr>
                          <m:t>𝐴</m:t>
                        </m:r>
                      </m:sub>
                    </m:sSub>
                    <m:r>
                      <a:rPr lang="en-US" sz="2800" i="1">
                        <a:latin typeface="Cambria Math" panose="02040503050406030204" pitchFamily="18" charset="0"/>
                        <a:ea typeface="Times New Roman" panose="02020603050405020304" pitchFamily="18" charset="0"/>
                      </a:rPr>
                      <m:t>+1</m:t>
                    </m:r>
                    <m:sSup>
                      <m:sSupPr>
                        <m:ctrlPr>
                          <a:rPr lang="en-US" sz="2800" i="1">
                            <a:latin typeface="Cambria Math"/>
                            <a:ea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rPr>
                          <m:t>)</m:t>
                        </m:r>
                      </m:e>
                      <m:sup>
                        <m:r>
                          <a:rPr lang="en-US" sz="2800" i="1">
                            <a:latin typeface="Cambria Math" panose="02040503050406030204" pitchFamily="18" charset="0"/>
                            <a:ea typeface="Times New Roman" panose="02020603050405020304" pitchFamily="18" charset="0"/>
                          </a:rPr>
                          <m:t>2</m:t>
                        </m:r>
                      </m:sup>
                    </m:sSup>
                    <m:r>
                      <a:rPr lang="en-US" sz="2800" i="1">
                        <a:latin typeface="Cambria Math" panose="02040503050406030204" pitchFamily="18" charset="0"/>
                        <a:ea typeface="Times New Roman" panose="02020603050405020304" pitchFamily="18" charset="0"/>
                      </a:rPr>
                      <m:t>.(</m:t>
                    </m:r>
                    <m:sSub>
                      <m:sSubPr>
                        <m:ctrlPr>
                          <a:rPr lang="en-US" sz="2800" i="1">
                            <a:latin typeface="Cambria Math"/>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𝑥</m:t>
                        </m:r>
                      </m:e>
                      <m:sub>
                        <m:r>
                          <a:rPr lang="en-US" sz="2800" i="1">
                            <a:latin typeface="Cambria Math" panose="02040503050406030204" pitchFamily="18" charset="0"/>
                            <a:ea typeface="Times New Roman" panose="02020603050405020304" pitchFamily="18" charset="0"/>
                          </a:rPr>
                          <m:t>𝐵</m:t>
                        </m:r>
                      </m:sub>
                    </m:sSub>
                    <m:r>
                      <a:rPr lang="en-US" sz="2800" i="1">
                        <a:latin typeface="Cambria Math" panose="02040503050406030204" pitchFamily="18" charset="0"/>
                        <a:ea typeface="Times New Roman" panose="02020603050405020304" pitchFamily="18" charset="0"/>
                      </a:rPr>
                      <m:t>+1</m:t>
                    </m:r>
                    <m:sSup>
                      <m:sSupPr>
                        <m:ctrlPr>
                          <a:rPr lang="en-US" sz="2800" i="1">
                            <a:latin typeface="Cambria Math"/>
                            <a:ea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rPr>
                          <m:t>)</m:t>
                        </m:r>
                      </m:e>
                      <m:sup>
                        <m:r>
                          <a:rPr lang="en-US" sz="2800" i="1">
                            <a:latin typeface="Cambria Math" panose="02040503050406030204" pitchFamily="18" charset="0"/>
                            <a:ea typeface="Times New Roman" panose="02020603050405020304" pitchFamily="18" charset="0"/>
                          </a:rPr>
                          <m:t>2</m:t>
                        </m:r>
                      </m:sup>
                    </m:sSup>
                    <m:r>
                      <a:rPr lang="en-US" sz="2800" i="1">
                        <a:latin typeface="Cambria Math" panose="02040503050406030204" pitchFamily="18" charset="0"/>
                        <a:ea typeface="Times New Roman" panose="02020603050405020304" pitchFamily="18" charset="0"/>
                      </a:rPr>
                      <m:t>=−1</m:t>
                    </m:r>
                  </m:oMath>
                </a14:m>
                <a:r>
                  <a:rPr lang="en-US" sz="2800" dirty="0">
                    <a:latin typeface="Times New Roman" panose="02020603050405020304" pitchFamily="18" charset="0"/>
                    <a:ea typeface="Times New Roman" panose="02020603050405020304" pitchFamily="18" charset="0"/>
                  </a:rPr>
                  <a:t> ( </a:t>
                </a:r>
                <a:r>
                  <a:rPr lang="en-US" sz="2800" dirty="0" err="1">
                    <a:latin typeface="Times New Roman" panose="02020603050405020304" pitchFamily="18" charset="0"/>
                    <a:ea typeface="Times New Roman" panose="02020603050405020304" pitchFamily="18" charset="0"/>
                  </a:rPr>
                  <a:t>vô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ly</a:t>
                </a:r>
                <a:r>
                  <a:rPr lang="en-US" sz="2800" dirty="0">
                    <a:latin typeface="Times New Roman" panose="02020603050405020304" pitchFamily="18" charset="0"/>
                    <a:ea typeface="Times New Roman" panose="02020603050405020304" pitchFamily="18" charset="0"/>
                  </a:rPr>
                  <a:t>́</a:t>
                </a:r>
                <a:r>
                  <a:rPr lang="en-US" sz="2800" dirty="0" smtClean="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0649" y="2428771"/>
                <a:ext cx="12175574" cy="4305399"/>
              </a:xfrm>
              <a:prstGeom prst="rect">
                <a:avLst/>
              </a:prstGeom>
              <a:blipFill rotWithShape="1">
                <a:blip r:embed="rId8"/>
                <a:stretch>
                  <a:fillRect l="-1402" t="-1273" b="-2829"/>
                </a:stretch>
              </a:blipFill>
            </p:spPr>
            <p:txBody>
              <a:bodyPr/>
              <a:lstStyle/>
              <a:p>
                <a:r>
                  <a:rPr lang="en-US">
                    <a:noFill/>
                  </a:rPr>
                  <a:t> </a:t>
                </a:r>
              </a:p>
            </p:txBody>
          </p:sp>
        </mc:Fallback>
      </mc:AlternateContent>
      <p:sp>
        <p:nvSpPr>
          <p:cNvPr id="66" name="Oval 65"/>
          <p:cNvSpPr/>
          <p:nvPr/>
        </p:nvSpPr>
        <p:spPr>
          <a:xfrm>
            <a:off x="6064507" y="1578624"/>
            <a:ext cx="546116" cy="538129"/>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en-US" sz="3200" b="1" dirty="0">
                <a:latin typeface="Tahoma" pitchFamily="34" charset="0"/>
                <a:ea typeface="Tahoma" pitchFamily="34" charset="0"/>
                <a:cs typeface="Tahoma" pitchFamily="34" charset="0"/>
              </a:rPr>
              <a:t>C</a:t>
            </a:r>
            <a:endParaRPr lang="en-US" sz="3200" dirty="0"/>
          </a:p>
        </p:txBody>
      </p:sp>
    </p:spTree>
    <p:extLst>
      <p:ext uri="{BB962C8B-B14F-4D97-AF65-F5344CB8AC3E}">
        <p14:creationId xmlns:p14="http://schemas.microsoft.com/office/powerpoint/2010/main" val="61563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left)">
                                      <p:cBhvr>
                                        <p:cTn id="2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3" grpId="0"/>
      <p:bldP spid="6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47057" y="3207530"/>
            <a:ext cx="11834900" cy="3505266"/>
            <a:chOff x="184495" y="3636271"/>
            <a:chExt cx="11834900" cy="4481562"/>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 name="Group 5"/>
            <p:cNvGrpSpPr/>
            <p:nvPr/>
          </p:nvGrpSpPr>
          <p:grpSpPr>
            <a:xfrm>
              <a:off x="203200" y="3636271"/>
              <a:ext cx="2342698" cy="611632"/>
              <a:chOff x="1275608" y="6239450"/>
              <a:chExt cx="4592537" cy="1111307"/>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111307"/>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819" y="-7268"/>
            <a:ext cx="12405781" cy="1715076"/>
            <a:chOff x="534987" y="1869705"/>
            <a:chExt cx="23719158" cy="236599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361356" y="1653394"/>
                  <a:ext cx="2624128" cy="76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en-US" sz="3000" dirty="0" smtClean="0">
                      <a:solidFill>
                        <a:schemeClr val="bg1"/>
                      </a:solidFill>
                      <a:latin typeface="Tahoma" pitchFamily="34" charset="0"/>
                      <a:cs typeface="Tahoma" pitchFamily="34" charset="0"/>
                    </a:rPr>
                    <a:t>15</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787819" y="1933278"/>
                  <a:ext cx="23466326" cy="2302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ctr" fontAlgn="base">
                    <a:buClr>
                      <a:srgbClr val="0000FF"/>
                    </a:buClr>
                    <a:tabLst>
                      <a:tab pos="629826" algn="l"/>
                    </a:tabLst>
                  </a:pP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Gọi </a:t>
                  </a:r>
                  <a14:m>
                    <m:oMath xmlns:m="http://schemas.openxmlformats.org/officeDocument/2006/math">
                      <m:r>
                        <a:rPr lang="en-US" sz="3200" i="1">
                          <a:latin typeface="Cambria Math" panose="02040503050406030204" pitchFamily="18" charset="0"/>
                        </a:rPr>
                        <m:t>𝑀</m:t>
                      </m:r>
                      <m:d>
                        <m:dPr>
                          <m:ctrlPr>
                            <a:rPr lang="en-US" sz="3200" i="1">
                              <a:latin typeface="Cambria Math"/>
                            </a:rPr>
                          </m:ctrlPr>
                        </m:dPr>
                        <m:e>
                          <m:sSub>
                            <m:sSubPr>
                              <m:ctrlPr>
                                <a:rPr lang="en-US" sz="3200" i="1">
                                  <a:latin typeface="Cambria Math"/>
                                </a:rPr>
                              </m:ctrlPr>
                            </m:sSubPr>
                            <m:e>
                              <m:r>
                                <a:rPr lang="en-US" sz="3200" i="1">
                                  <a:latin typeface="Cambria Math" panose="02040503050406030204" pitchFamily="18" charset="0"/>
                                </a:rPr>
                                <m:t>𝑥</m:t>
                              </m:r>
                            </m:e>
                            <m:sub>
                              <m:r>
                                <a:rPr lang="en-US" sz="3200" i="1">
                                  <a:latin typeface="Cambria Math" panose="02040503050406030204" pitchFamily="18" charset="0"/>
                                </a:rPr>
                                <m:t>𝑀</m:t>
                              </m:r>
                            </m:sub>
                          </m:sSub>
                          <m:r>
                            <a:rPr lang="en-US" sz="3200" i="1">
                              <a:latin typeface="Cambria Math" panose="02040503050406030204" pitchFamily="18" charset="0"/>
                            </a:rPr>
                            <m:t>;</m:t>
                          </m:r>
                          <m:sSub>
                            <m:sSubPr>
                              <m:ctrlPr>
                                <a:rPr lang="en-US" sz="3200" i="1">
                                  <a:latin typeface="Cambria Math"/>
                                </a:rPr>
                              </m:ctrlPr>
                            </m:sSubPr>
                            <m:e>
                              <m:r>
                                <a:rPr lang="en-US" sz="3200" i="1">
                                  <a:latin typeface="Cambria Math" panose="02040503050406030204" pitchFamily="18" charset="0"/>
                                </a:rPr>
                                <m:t>𝑦</m:t>
                              </m:r>
                            </m:e>
                            <m:sub>
                              <m:r>
                                <a:rPr lang="en-US" sz="3200" i="1">
                                  <a:latin typeface="Cambria Math" panose="02040503050406030204" pitchFamily="18" charset="0"/>
                                </a:rPr>
                                <m:t>𝑀</m:t>
                              </m:r>
                            </m:sub>
                          </m:sSub>
                        </m:e>
                      </m:d>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thuộc</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3200" i="1">
                              <a:latin typeface="Cambria Math"/>
                            </a:rPr>
                          </m:ctrlPr>
                        </m:dPr>
                        <m:e>
                          <m:r>
                            <a:rPr lang="en-US" sz="3200" i="1">
                              <a:latin typeface="Cambria Math" panose="02040503050406030204" pitchFamily="18" charset="0"/>
                            </a:rPr>
                            <m:t>𝐶</m:t>
                          </m:r>
                        </m:e>
                      </m:d>
                      <m:r>
                        <a:rPr lang="en-US" sz="3200" i="1">
                          <a:latin typeface="Cambria Math" panose="02040503050406030204" pitchFamily="18" charset="0"/>
                        </a:rPr>
                        <m:t>:</m:t>
                      </m:r>
                      <m:r>
                        <a:rPr lang="en-US" sz="3200" i="1">
                          <a:latin typeface="Cambria Math" panose="02040503050406030204" pitchFamily="18" charset="0"/>
                        </a:rPr>
                        <m:t>𝑦</m:t>
                      </m:r>
                      <m:r>
                        <a:rPr lang="en-US" sz="3200" i="1">
                          <a:latin typeface="Cambria Math" panose="02040503050406030204" pitchFamily="18" charset="0"/>
                        </a:rPr>
                        <m:t>=</m:t>
                      </m:r>
                      <m:sSup>
                        <m:sSupPr>
                          <m:ctrlPr>
                            <a:rPr lang="en-US" sz="3200" i="1">
                              <a:latin typeface="Cambria Math"/>
                            </a:rPr>
                          </m:ctrlPr>
                        </m:sSupPr>
                        <m:e>
                          <m:r>
                            <a:rPr lang="en-US" sz="3200" i="1">
                              <a:latin typeface="Cambria Math" panose="02040503050406030204" pitchFamily="18" charset="0"/>
                            </a:rPr>
                            <m:t>𝑥</m:t>
                          </m:r>
                        </m:e>
                        <m:sup>
                          <m:r>
                            <a:rPr lang="en-US" sz="3200" i="1">
                              <a:latin typeface="Cambria Math" panose="02040503050406030204" pitchFamily="18" charset="0"/>
                            </a:rPr>
                            <m:t>3</m:t>
                          </m:r>
                        </m:sup>
                      </m:sSup>
                      <m:r>
                        <a:rPr lang="en-US" sz="3200" i="1">
                          <a:latin typeface="Cambria Math" panose="02040503050406030204" pitchFamily="18" charset="0"/>
                        </a:rPr>
                        <m:t>−3</m:t>
                      </m:r>
                      <m:sSup>
                        <m:sSupPr>
                          <m:ctrlPr>
                            <a:rPr lang="en-US" sz="3200" i="1">
                              <a:latin typeface="Cambria Math"/>
                            </a:rPr>
                          </m:ctrlPr>
                        </m:sSupPr>
                        <m:e>
                          <m:r>
                            <a:rPr lang="en-US" sz="3200" i="1">
                              <a:latin typeface="Cambria Math" panose="02040503050406030204" pitchFamily="18" charset="0"/>
                            </a:rPr>
                            <m:t>𝑥</m:t>
                          </m:r>
                        </m:e>
                        <m:sup>
                          <m:r>
                            <a:rPr lang="en-US" sz="3200" i="1">
                              <a:latin typeface="Cambria Math" panose="02040503050406030204" pitchFamily="18" charset="0"/>
                            </a:rPr>
                            <m:t>2</m:t>
                          </m:r>
                        </m:sup>
                      </m:sSup>
                      <m:r>
                        <a:rPr lang="en-US" sz="3200" i="1">
                          <a:latin typeface="Cambria Math" panose="02040503050406030204" pitchFamily="18" charset="0"/>
                        </a:rPr>
                        <m:t>+2</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tuyến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3200" i="1">
                              <a:latin typeface="Cambria Math"/>
                            </a:rPr>
                          </m:ctrlPr>
                        </m:dPr>
                        <m:e>
                          <m:r>
                            <a:rPr lang="en-US" sz="3200" i="1">
                              <a:latin typeface="Cambria Math" panose="02040503050406030204" pitchFamily="18" charset="0"/>
                            </a:rPr>
                            <m:t>𝐶</m:t>
                          </m:r>
                        </m:e>
                      </m:d>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𝑀</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cắt</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3200" i="1">
                              <a:latin typeface="Cambria Math"/>
                            </a:rPr>
                          </m:ctrlPr>
                        </m:dPr>
                        <m:e>
                          <m:r>
                            <a:rPr lang="en-US" sz="3200" i="1">
                              <a:latin typeface="Cambria Math" panose="02040503050406030204" pitchFamily="18" charset="0"/>
                            </a:rPr>
                            <m:t>𝐶</m:t>
                          </m:r>
                        </m:e>
                      </m:d>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𝑁</m:t>
                      </m:r>
                      <m:d>
                        <m:dPr>
                          <m:ctrlPr>
                            <a:rPr lang="en-US" sz="3200" i="1">
                              <a:latin typeface="Cambria Math"/>
                            </a:rPr>
                          </m:ctrlPr>
                        </m:dPr>
                        <m:e>
                          <m:sSub>
                            <m:sSubPr>
                              <m:ctrlPr>
                                <a:rPr lang="en-US" sz="3200" i="1">
                                  <a:latin typeface="Cambria Math"/>
                                </a:rPr>
                              </m:ctrlPr>
                            </m:sSubPr>
                            <m:e>
                              <m:r>
                                <a:rPr lang="en-US" sz="3200" i="1">
                                  <a:latin typeface="Cambria Math" panose="02040503050406030204" pitchFamily="18" charset="0"/>
                                </a:rPr>
                                <m:t>𝑥</m:t>
                              </m:r>
                            </m:e>
                            <m:sub>
                              <m:r>
                                <a:rPr lang="en-US" sz="3200" i="1">
                                  <a:latin typeface="Cambria Math" panose="02040503050406030204" pitchFamily="18" charset="0"/>
                                </a:rPr>
                                <m:t>𝑁</m:t>
                              </m:r>
                            </m:sub>
                          </m:sSub>
                          <m:r>
                            <a:rPr lang="en-US" sz="3200" i="1">
                              <a:latin typeface="Cambria Math" panose="02040503050406030204" pitchFamily="18" charset="0"/>
                            </a:rPr>
                            <m:t>;</m:t>
                          </m:r>
                          <m:sSub>
                            <m:sSubPr>
                              <m:ctrlPr>
                                <a:rPr lang="en-US" sz="3200" i="1">
                                  <a:latin typeface="Cambria Math"/>
                                </a:rPr>
                              </m:ctrlPr>
                            </m:sSubPr>
                            <m:e>
                              <m:r>
                                <a:rPr lang="en-US" sz="3200" i="1">
                                  <a:latin typeface="Cambria Math" panose="02040503050406030204" pitchFamily="18" charset="0"/>
                                </a:rPr>
                                <m:t>𝑦</m:t>
                              </m:r>
                            </m:e>
                            <m:sub>
                              <m:r>
                                <a:rPr lang="en-US" sz="3200" i="1">
                                  <a:latin typeface="Cambria Math" panose="02040503050406030204" pitchFamily="18" charset="0"/>
                                </a:rPr>
                                <m:t>𝑁</m:t>
                              </m:r>
                            </m:sub>
                          </m:sSub>
                        </m:e>
                      </m:d>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𝑀</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𝑃</m:t>
                      </m:r>
                      <m:r>
                        <a:rPr lang="en-US" sz="3200" i="1">
                          <a:latin typeface="Cambria Math" panose="02040503050406030204" pitchFamily="18" charset="0"/>
                        </a:rPr>
                        <m:t>=5</m:t>
                      </m:r>
                      <m:sSubSup>
                        <m:sSubSupPr>
                          <m:ctrlPr>
                            <a:rPr lang="en-US" sz="3200" i="1">
                              <a:latin typeface="Cambria Math"/>
                            </a:rPr>
                          </m:ctrlPr>
                        </m:sSubSupPr>
                        <m:e>
                          <m:r>
                            <a:rPr lang="en-US" sz="3200" i="1">
                              <a:latin typeface="Cambria Math" panose="02040503050406030204" pitchFamily="18" charset="0"/>
                            </a:rPr>
                            <m:t>𝑥</m:t>
                          </m:r>
                        </m:e>
                        <m:sub>
                          <m:r>
                            <a:rPr lang="en-US" sz="3200" i="1">
                              <a:latin typeface="Cambria Math" panose="02040503050406030204" pitchFamily="18" charset="0"/>
                            </a:rPr>
                            <m:t>𝑀</m:t>
                          </m:r>
                        </m:sub>
                        <m:sup>
                          <m:r>
                            <a:rPr lang="en-US" sz="3200" i="1">
                              <a:latin typeface="Cambria Math" panose="02040503050406030204" pitchFamily="18" charset="0"/>
                            </a:rPr>
                            <m:t>2</m:t>
                          </m:r>
                        </m:sup>
                      </m:sSubSup>
                      <m:r>
                        <a:rPr lang="en-US" sz="3200" i="1">
                          <a:latin typeface="Cambria Math" panose="02040503050406030204" pitchFamily="18" charset="0"/>
                        </a:rPr>
                        <m:t>+</m:t>
                      </m:r>
                      <m:sSubSup>
                        <m:sSubSupPr>
                          <m:ctrlPr>
                            <a:rPr lang="en-US" sz="3200" i="1">
                              <a:latin typeface="Cambria Math"/>
                            </a:rPr>
                          </m:ctrlPr>
                        </m:sSubSupPr>
                        <m:e>
                          <m:r>
                            <a:rPr lang="en-US" sz="3200" i="1">
                              <a:latin typeface="Cambria Math" panose="02040503050406030204" pitchFamily="18" charset="0"/>
                            </a:rPr>
                            <m:t>𝑥</m:t>
                          </m:r>
                        </m:e>
                        <m:sub>
                          <m:r>
                            <a:rPr lang="en-US" sz="3200" i="1">
                              <a:latin typeface="Cambria Math" panose="02040503050406030204" pitchFamily="18" charset="0"/>
                            </a:rPr>
                            <m:t>𝑁</m:t>
                          </m:r>
                        </m:sub>
                        <m:sup>
                          <m:r>
                            <a:rPr lang="en-US" sz="3200" i="1">
                              <a:latin typeface="Cambria Math" panose="02040503050406030204" pitchFamily="18" charset="0"/>
                            </a:rPr>
                            <m:t>2</m:t>
                          </m:r>
                        </m:sup>
                      </m:sSubSup>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𝑂𝑀</m:t>
                      </m:r>
                    </m:oMath>
                  </a14:m>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787819" y="1933278"/>
                  <a:ext cx="23466326" cy="2302424"/>
                </a:xfrm>
                <a:prstGeom prst="rect">
                  <a:avLst/>
                </a:prstGeom>
                <a:blipFill rotWithShape="1">
                  <a:blip r:embed="rId3"/>
                  <a:stretch>
                    <a:fillRect t="-2190" b="-839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247182" y="1707807"/>
            <a:ext cx="11838141" cy="1559436"/>
            <a:chOff x="247181" y="1501338"/>
            <a:chExt cx="11838141" cy="1114188"/>
          </a:xfrm>
        </p:grpSpPr>
        <p:grpSp>
          <p:nvGrpSpPr>
            <p:cNvPr id="51" name="Group 50"/>
            <p:cNvGrpSpPr/>
            <p:nvPr/>
          </p:nvGrpSpPr>
          <p:grpSpPr>
            <a:xfrm>
              <a:off x="247181" y="1501338"/>
              <a:ext cx="3090381" cy="914400"/>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4" name="TextBox 53"/>
                  <p:cNvSpPr txBox="1"/>
                  <p:nvPr/>
                </p:nvSpPr>
                <p:spPr>
                  <a:xfrm>
                    <a:off x="6108332" y="1643820"/>
                    <a:ext cx="2280848" cy="66235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2800" smtClean="0">
                              <a:solidFill>
                                <a:schemeClr val="bg1"/>
                              </a:solidFill>
                              <a:latin typeface="Cambria Math" panose="02040503050406030204" pitchFamily="18" charset="0"/>
                            </a:rPr>
                            <m:t>𝑂𝑀</m:t>
                          </m:r>
                          <m:r>
                            <a:rPr lang="en-US" sz="2800" smtClean="0">
                              <a:solidFill>
                                <a:schemeClr val="bg1"/>
                              </a:solidFill>
                              <a:latin typeface="Cambria Math" panose="02040503050406030204" pitchFamily="18" charset="0"/>
                            </a:rPr>
                            <m:t>=</m:t>
                          </m:r>
                          <m:f>
                            <m:fPr>
                              <m:ctrlPr>
                                <a:rPr lang="en-US" sz="2800" i="1">
                                  <a:solidFill>
                                    <a:schemeClr val="bg1"/>
                                  </a:solidFill>
                                  <a:latin typeface="Cambria Math"/>
                                </a:rPr>
                              </m:ctrlPr>
                            </m:fPr>
                            <m:num>
                              <m:rad>
                                <m:radPr>
                                  <m:degHide m:val="on"/>
                                  <m:ctrlPr>
                                    <a:rPr lang="en-US" sz="2800" i="1">
                                      <a:solidFill>
                                        <a:schemeClr val="bg1"/>
                                      </a:solidFill>
                                      <a:latin typeface="Cambria Math"/>
                                    </a:rPr>
                                  </m:ctrlPr>
                                </m:radPr>
                                <m:deg/>
                                <m:e>
                                  <m:r>
                                    <a:rPr lang="en-US" sz="2800">
                                      <a:solidFill>
                                        <a:schemeClr val="bg1"/>
                                      </a:solidFill>
                                      <a:latin typeface="Cambria Math" panose="02040503050406030204" pitchFamily="18" charset="0"/>
                                    </a:rPr>
                                    <m:t>10</m:t>
                                  </m:r>
                                </m:e>
                              </m:rad>
                            </m:num>
                            <m:den>
                              <m:r>
                                <a:rPr lang="en-US" sz="2800">
                                  <a:solidFill>
                                    <a:schemeClr val="bg1"/>
                                  </a:solidFill>
                                  <a:latin typeface="Cambria Math" panose="02040503050406030204" pitchFamily="18" charset="0"/>
                                </a:rPr>
                                <m:t>27</m:t>
                              </m:r>
                            </m:den>
                          </m:f>
                          <m:r>
                            <m:rPr>
                              <m:nor/>
                            </m:rPr>
                            <a:rPr lang="vi-VN" sz="3600" dirty="0">
                              <a:solidFill>
                                <a:schemeClr val="bg1"/>
                              </a:solidFill>
                            </a:rPr>
                            <m:t>.	</m:t>
                          </m:r>
                        </m:oMath>
                      </m:oMathPara>
                    </a14:m>
                    <a:endParaRPr lang="en-US" sz="30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108332" y="1643820"/>
                    <a:ext cx="2280848" cy="662350"/>
                  </a:xfrm>
                  <a:prstGeom prst="rect">
                    <a:avLst/>
                  </a:prstGeom>
                  <a:blipFill rotWithShape="1">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8" name="TextBox 57"/>
                  <p:cNvSpPr txBox="1"/>
                  <p:nvPr/>
                </p:nvSpPr>
                <p:spPr>
                  <a:xfrm>
                    <a:off x="5978841" y="1643815"/>
                    <a:ext cx="2638269" cy="662348"/>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2800" smtClean="0">
                              <a:latin typeface="Cambria Math" panose="02040503050406030204" pitchFamily="18" charset="0"/>
                            </a:rPr>
                            <m:t>𝑂𝑀</m:t>
                          </m:r>
                          <m:r>
                            <a:rPr lang="en-US" sz="2800" smtClean="0">
                              <a:latin typeface="Cambria Math" panose="02040503050406030204" pitchFamily="18" charset="0"/>
                            </a:rPr>
                            <m:t>=</m:t>
                          </m:r>
                          <m:f>
                            <m:fPr>
                              <m:ctrlPr>
                                <a:rPr lang="en-US" sz="2800" i="1">
                                  <a:latin typeface="Cambria Math"/>
                                </a:rPr>
                              </m:ctrlPr>
                            </m:fPr>
                            <m:num>
                              <m:r>
                                <a:rPr lang="en-US" sz="2800" b="0" i="1" smtClean="0">
                                  <a:latin typeface="Cambria Math"/>
                                </a:rPr>
                                <m:t>10</m:t>
                              </m:r>
                              <m:rad>
                                <m:radPr>
                                  <m:degHide m:val="on"/>
                                  <m:ctrlPr>
                                    <a:rPr lang="en-US" sz="2800" i="1">
                                      <a:latin typeface="Cambria Math"/>
                                    </a:rPr>
                                  </m:ctrlPr>
                                </m:radPr>
                                <m:deg/>
                                <m:e>
                                  <m:r>
                                    <a:rPr lang="en-US" sz="2800">
                                      <a:latin typeface="Cambria Math" panose="02040503050406030204" pitchFamily="18" charset="0"/>
                                    </a:rPr>
                                    <m:t>10</m:t>
                                  </m:r>
                                </m:e>
                              </m:rad>
                            </m:num>
                            <m:den>
                              <m:r>
                                <a:rPr lang="en-US" sz="2800">
                                  <a:latin typeface="Cambria Math" panose="02040503050406030204" pitchFamily="18" charset="0"/>
                                </a:rPr>
                                <m:t>27</m:t>
                              </m:r>
                            </m:den>
                          </m:f>
                          <m:r>
                            <a:rPr lang="en-US" sz="2800">
                              <a:latin typeface="Cambria Math"/>
                            </a:rPr>
                            <m:t> </m:t>
                          </m:r>
                          <m:r>
                            <m:rPr>
                              <m:nor/>
                            </m:rPr>
                            <a:rPr lang="vi-VN" sz="3600" dirty="0"/>
                            <m:t>.</m:t>
                          </m:r>
                        </m:oMath>
                      </m:oMathPara>
                    </a14:m>
                    <a:endParaRPr lang="en-US" sz="30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978841" y="1643815"/>
                    <a:ext cx="2638269" cy="662348"/>
                  </a:xfrm>
                  <a:prstGeom prst="rect">
                    <a:avLst/>
                  </a:prstGeom>
                  <a:blipFill rotWithShape="1">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1501341"/>
              <a:ext cx="3090381" cy="914401"/>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48" name="TextBox 47"/>
                  <p:cNvSpPr txBox="1"/>
                  <p:nvPr/>
                </p:nvSpPr>
                <p:spPr>
                  <a:xfrm>
                    <a:off x="6123623" y="1590552"/>
                    <a:ext cx="2280848" cy="66234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2800" smtClean="0">
                              <a:latin typeface="Cambria Math" panose="02040503050406030204" pitchFamily="18" charset="0"/>
                            </a:rPr>
                            <m:t>𝑂𝑀</m:t>
                          </m:r>
                          <m:r>
                            <a:rPr lang="en-US" sz="2800" smtClean="0">
                              <a:latin typeface="Cambria Math" panose="02040503050406030204" pitchFamily="18" charset="0"/>
                            </a:rPr>
                            <m:t>=</m:t>
                          </m:r>
                          <m:f>
                            <m:fPr>
                              <m:ctrlPr>
                                <a:rPr lang="en-US" sz="2800" i="1">
                                  <a:latin typeface="Cambria Math"/>
                                </a:rPr>
                              </m:ctrlPr>
                            </m:fPr>
                            <m:num>
                              <m:r>
                                <a:rPr lang="en-US" sz="2800" b="0" i="1" smtClean="0">
                                  <a:latin typeface="Cambria Math"/>
                                </a:rPr>
                                <m:t>5</m:t>
                              </m:r>
                              <m:rad>
                                <m:radPr>
                                  <m:degHide m:val="on"/>
                                  <m:ctrlPr>
                                    <a:rPr lang="en-US" sz="2800" i="1">
                                      <a:latin typeface="Cambria Math"/>
                                    </a:rPr>
                                  </m:ctrlPr>
                                </m:radPr>
                                <m:deg/>
                                <m:e>
                                  <m:r>
                                    <a:rPr lang="en-US" sz="2800">
                                      <a:latin typeface="Cambria Math" panose="02040503050406030204" pitchFamily="18" charset="0"/>
                                    </a:rPr>
                                    <m:t>10</m:t>
                                  </m:r>
                                </m:e>
                              </m:rad>
                            </m:num>
                            <m:den>
                              <m:r>
                                <a:rPr lang="en-US" sz="2800">
                                  <a:latin typeface="Cambria Math" panose="02040503050406030204" pitchFamily="18" charset="0"/>
                                </a:rPr>
                                <m:t>27</m:t>
                              </m:r>
                            </m:den>
                          </m:f>
                          <m:r>
                            <m:rPr>
                              <m:nor/>
                            </m:rPr>
                            <a:rPr lang="vi-VN" sz="3600" dirty="0"/>
                            <m:t>.</m:t>
                          </m:r>
                        </m:oMath>
                      </m:oMathPara>
                    </a14:m>
                    <a:endParaRPr lang="en-US" sz="30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123623" y="1590552"/>
                    <a:ext cx="2280848" cy="662349"/>
                  </a:xfrm>
                  <a:prstGeom prst="rect">
                    <a:avLst/>
                  </a:prstGeom>
                  <a:blipFill rotWithShape="1">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1" y="1501344"/>
              <a:ext cx="3090381" cy="1114182"/>
              <a:chOff x="5537206" y="1557992"/>
              <a:chExt cx="3079904" cy="1035789"/>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2" name="TextBox 61"/>
                  <p:cNvSpPr txBox="1"/>
                  <p:nvPr/>
                </p:nvSpPr>
                <p:spPr>
                  <a:xfrm>
                    <a:off x="6078059" y="1624789"/>
                    <a:ext cx="2493487" cy="968992"/>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2800" smtClean="0">
                              <a:latin typeface="Cambria Math" panose="02040503050406030204" pitchFamily="18" charset="0"/>
                            </a:rPr>
                            <m:t>𝑂𝑀</m:t>
                          </m:r>
                          <m:r>
                            <a:rPr lang="en-US" sz="2800" smtClean="0">
                              <a:latin typeface="Cambria Math" panose="02040503050406030204" pitchFamily="18" charset="0"/>
                            </a:rPr>
                            <m:t>=</m:t>
                          </m:r>
                          <m:f>
                            <m:fPr>
                              <m:ctrlPr>
                                <a:rPr lang="en-US" sz="2800" i="1">
                                  <a:latin typeface="Cambria Math"/>
                                </a:rPr>
                              </m:ctrlPr>
                            </m:fPr>
                            <m:num>
                              <m:r>
                                <a:rPr lang="en-US" sz="2800" b="0" i="1" smtClean="0">
                                  <a:latin typeface="Cambria Math"/>
                                </a:rPr>
                                <m:t>7</m:t>
                              </m:r>
                              <m:rad>
                                <m:radPr>
                                  <m:degHide m:val="on"/>
                                  <m:ctrlPr>
                                    <a:rPr lang="en-US" sz="2800" i="1">
                                      <a:latin typeface="Cambria Math"/>
                                    </a:rPr>
                                  </m:ctrlPr>
                                </m:radPr>
                                <m:deg/>
                                <m:e>
                                  <m:r>
                                    <a:rPr lang="en-US" sz="2800">
                                      <a:latin typeface="Cambria Math" panose="02040503050406030204" pitchFamily="18" charset="0"/>
                                    </a:rPr>
                                    <m:t>10</m:t>
                                  </m:r>
                                </m:e>
                              </m:rad>
                            </m:num>
                            <m:den>
                              <m:r>
                                <a:rPr lang="en-US" sz="2800">
                                  <a:latin typeface="Cambria Math" panose="02040503050406030204" pitchFamily="18" charset="0"/>
                                </a:rPr>
                                <m:t>27</m:t>
                              </m:r>
                            </m:den>
                          </m:f>
                          <m:r>
                            <a:rPr lang="en-US" sz="2800" b="0" i="1" smtClean="0">
                              <a:latin typeface="Cambria Math"/>
                            </a:rPr>
                            <m:t>.</m:t>
                          </m:r>
                        </m:oMath>
                      </m:oMathPara>
                    </a14:m>
                    <a:endParaRPr lang="en-US" sz="3000" dirty="0"/>
                  </a:p>
                  <a:p>
                    <a:endParaRPr lang="en-US" sz="30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078059" y="1624789"/>
                    <a:ext cx="2493487" cy="968992"/>
                  </a:xfrm>
                  <a:prstGeom prst="rect">
                    <a:avLst/>
                  </a:prstGeom>
                  <a:blipFill rotWithShape="1">
                    <a:blip r:embed="rId7"/>
                    <a:stretch>
                      <a:fillRect/>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mc:AlternateContent xmlns:mc="http://schemas.openxmlformats.org/markup-compatibility/2006" xmlns:a14="http://schemas.microsoft.com/office/drawing/2010/main">
        <mc:Choice Requires="a14">
          <p:sp>
            <p:nvSpPr>
              <p:cNvPr id="13" name="Rectangle 12"/>
              <p:cNvSpPr/>
              <p:nvPr/>
            </p:nvSpPr>
            <p:spPr>
              <a:xfrm>
                <a:off x="30649" y="3412832"/>
                <a:ext cx="12099374" cy="2378718"/>
              </a:xfrm>
              <a:prstGeom prst="rect">
                <a:avLst/>
              </a:prstGeom>
            </p:spPr>
            <p:txBody>
              <a:bodyPr wrap="square" lIns="45711" tIns="22855" rIns="45711" bIns="22855">
                <a:spAutoFit/>
              </a:bodyPr>
              <a:lstStyle/>
              <a:p>
                <a:pPr marL="457200" algn="just">
                  <a:lnSpc>
                    <a:spcPct val="115000"/>
                  </a:lnSpc>
                  <a:spcAft>
                    <a:spcPts val="0"/>
                  </a:spcAft>
                </a:pPr>
                <a14:m>
                  <m:oMathPara xmlns:m="http://schemas.openxmlformats.org/officeDocument/2006/math">
                    <m:oMathParaPr>
                      <m:jc m:val="centerGroup"/>
                    </m:oMathParaPr>
                    <m:oMath xmlns:m="http://schemas.openxmlformats.org/officeDocument/2006/math">
                      <m:r>
                        <m:rPr>
                          <m:nor/>
                        </m:rPr>
                        <a:rPr lang="en-US" sz="3200" dirty="0">
                          <a:latin typeface="Times New Roman" panose="02020603050405020304" pitchFamily="18" charset="0"/>
                          <a:ea typeface="Calibri" panose="020F0502020204030204" pitchFamily="34" charset="0"/>
                        </a:rPr>
                        <m:t>Ta</m:t>
                      </m:r>
                      <m:r>
                        <m:rPr>
                          <m:nor/>
                        </m:rPr>
                        <a:rPr lang="en-US" sz="3200" dirty="0">
                          <a:latin typeface="Times New Roman" panose="02020603050405020304" pitchFamily="18" charset="0"/>
                          <a:ea typeface="Calibri" panose="020F0502020204030204" pitchFamily="34" charset="0"/>
                        </a:rPr>
                        <m:t> </m:t>
                      </m:r>
                      <m:r>
                        <m:rPr>
                          <m:nor/>
                        </m:rPr>
                        <a:rPr lang="en-US" sz="3200" dirty="0">
                          <a:latin typeface="Times New Roman" panose="02020603050405020304" pitchFamily="18" charset="0"/>
                          <a:ea typeface="Calibri" panose="020F0502020204030204" pitchFamily="34" charset="0"/>
                        </a:rPr>
                        <m:t>c</m:t>
                      </m:r>
                      <m:r>
                        <m:rPr>
                          <m:nor/>
                        </m:rPr>
                        <a:rPr lang="en-US" sz="3200" dirty="0">
                          <a:latin typeface="Times New Roman" panose="02020603050405020304" pitchFamily="18" charset="0"/>
                          <a:ea typeface="Calibri" panose="020F0502020204030204" pitchFamily="34" charset="0"/>
                        </a:rPr>
                        <m:t>ó </m:t>
                      </m:r>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latin typeface="Cambria Math"/>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3</m:t>
                          </m:r>
                        </m:sup>
                      </m:sSup>
                      <m:r>
                        <a:rPr lang="en-US" sz="3200" i="1">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200" i="1">
                              <a:latin typeface="Cambria Math"/>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2</m:t>
                          </m:r>
                        </m:sup>
                      </m:sSup>
                      <m:r>
                        <a:rPr lang="en-US" sz="3200" i="1">
                          <a:latin typeface="Cambria Math" panose="02040503050406030204" pitchFamily="18" charset="0"/>
                          <a:ea typeface="Calibri" panose="020F0502020204030204" pitchFamily="34" charset="0"/>
                          <a:cs typeface="Times New Roman" panose="02020603050405020304" pitchFamily="18" charset="0"/>
                        </a:rPr>
                        <m:t>+2</m:t>
                      </m:r>
                      <m:r>
                        <a:rPr lang="en-US" sz="3200" i="1">
                          <a:latin typeface="Cambria Math" panose="02040503050406030204" pitchFamily="18" charset="0"/>
                          <a:ea typeface="Calibri" panose="020F0502020204030204" pitchFamily="34" charset="0"/>
                          <a:cs typeface="Cambria Math" panose="02040503050406030204" pitchFamily="18" charset="0"/>
                        </a:rPr>
                        <m:t>⇒</m:t>
                      </m:r>
                      <m:sSup>
                        <m:sSupPr>
                          <m:ctrlPr>
                            <a:rPr lang="en-US" sz="3200" i="1">
                              <a:latin typeface="Cambria Math"/>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𝑦</m:t>
                          </m:r>
                        </m:e>
                        <m:sup>
                          <m:r>
                            <a:rPr lang="en-US" sz="3200" i="1">
                              <a:latin typeface="Cambria Math" panose="02040503050406030204" pitchFamily="18" charset="0"/>
                              <a:ea typeface="Calibri" panose="020F0502020204030204" pitchFamily="34" charset="0"/>
                            </a:rPr>
                            <m:t>′</m:t>
                          </m:r>
                        </m:sup>
                      </m:sSup>
                      <m:r>
                        <a:rPr lang="en-US" sz="3200" i="1">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200" i="1">
                              <a:latin typeface="Cambria Math"/>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2</m:t>
                          </m:r>
                        </m:sup>
                      </m:sSup>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6</m:t>
                      </m:r>
                      <m:r>
                        <a:rPr lang="en-US" sz="3200" i="1">
                          <a:latin typeface="Cambria Math" panose="02040503050406030204" pitchFamily="18" charset="0"/>
                          <a:ea typeface="Calibri" panose="020F0502020204030204" pitchFamily="34" charset="0"/>
                          <a:cs typeface="Times New Roman" panose="02020603050405020304" pitchFamily="18" charset="0"/>
                        </a:rPr>
                        <m:t>𝑥</m:t>
                      </m:r>
                      <m:r>
                        <m:rPr>
                          <m:nor/>
                        </m:rPr>
                        <a:rPr lang="en-US" sz="3200" dirty="0">
                          <a:latin typeface="Times New Roman" panose="02020603050405020304" pitchFamily="18" charset="0"/>
                          <a:ea typeface="Calibri" panose="020F0502020204030204" pitchFamily="34" charset="0"/>
                        </a:rPr>
                        <m:t>.</m:t>
                      </m:r>
                    </m:oMath>
                  </m:oMathPara>
                </a14:m>
                <a:endParaRPr lang="en-US" sz="3200" dirty="0">
                  <a:latin typeface="Calibri" panose="020F0502020204030204" pitchFamily="34" charset="0"/>
                  <a:ea typeface="Calibri" panose="020F0502020204030204" pitchFamily="34" charset="0"/>
                </a:endParaRPr>
              </a:p>
              <a:p>
                <a:pPr marL="457200" algn="just">
                  <a:lnSpc>
                    <a:spcPct val="115000"/>
                  </a:lnSpc>
                  <a:spcAft>
                    <a:spcPts val="0"/>
                  </a:spcAft>
                </a:pPr>
                <a14:m>
                  <m:oMathPara xmlns:m="http://schemas.openxmlformats.org/officeDocument/2006/math">
                    <m:oMathParaPr>
                      <m:jc m:val="centerGroup"/>
                    </m:oMathParaPr>
                    <m:oMath xmlns:m="http://schemas.openxmlformats.org/officeDocument/2006/math">
                      <m:r>
                        <m:rPr>
                          <m:nor/>
                        </m:rPr>
                        <a:rPr lang="en-US" sz="3200" dirty="0" err="1">
                          <a:latin typeface="Times New Roman" panose="02020603050405020304" pitchFamily="18" charset="0"/>
                          <a:ea typeface="Calibri" panose="020F0502020204030204" pitchFamily="34" charset="0"/>
                        </a:rPr>
                        <m:t>G</m:t>
                      </m:r>
                      <m:r>
                        <m:rPr>
                          <m:nor/>
                        </m:rPr>
                        <a:rPr lang="en-US" sz="3200" dirty="0" err="1">
                          <a:latin typeface="Times New Roman" panose="02020603050405020304" pitchFamily="18" charset="0"/>
                          <a:ea typeface="Calibri" panose="020F0502020204030204" pitchFamily="34" charset="0"/>
                        </a:rPr>
                        <m:t>ọ</m:t>
                      </m:r>
                      <m:r>
                        <m:rPr>
                          <m:nor/>
                        </m:rPr>
                        <a:rPr lang="en-US" sz="3200" dirty="0" err="1">
                          <a:latin typeface="Times New Roman" panose="02020603050405020304" pitchFamily="18" charset="0"/>
                          <a:ea typeface="Calibri" panose="020F0502020204030204" pitchFamily="34" charset="0"/>
                        </a:rPr>
                        <m:t>i</m:t>
                      </m:r>
                      <m:r>
                        <m:rPr>
                          <m:nor/>
                        </m:rPr>
                        <a:rPr lang="en-US" sz="3200" dirty="0">
                          <a:latin typeface="Times New Roman" panose="02020603050405020304" pitchFamily="18" charset="0"/>
                          <a:ea typeface="Calibri" panose="020F0502020204030204" pitchFamily="34" charset="0"/>
                        </a:rPr>
                        <m:t> </m:t>
                      </m:r>
                      <m:r>
                        <a:rPr lang="en-US" sz="3200" i="1">
                          <a:latin typeface="Cambria Math" panose="02040503050406030204" pitchFamily="18" charset="0"/>
                          <a:ea typeface="Calibri" panose="020F0502020204030204" pitchFamily="34" charset="0"/>
                          <a:cs typeface="Times New Roman" panose="02020603050405020304" pitchFamily="18" charset="0"/>
                        </a:rPr>
                        <m:t>𝑀</m:t>
                      </m:r>
                      <m:d>
                        <m:dPr>
                          <m:ctrlPr>
                            <a:rPr lang="en-US" sz="3200" i="1">
                              <a:latin typeface="Cambria Math"/>
                              <a:ea typeface="Calibri" panose="020F0502020204030204" pitchFamily="34" charset="0"/>
                              <a:cs typeface="Times New Roman" panose="02020603050405020304" pitchFamily="18" charset="0"/>
                            </a:rPr>
                          </m:ctrlPr>
                        </m:dPr>
                        <m:e>
                          <m:sSub>
                            <m:sSubPr>
                              <m:ctrlPr>
                                <a:rPr lang="en-US" sz="3200" i="1">
                                  <a:latin typeface="Cambria Math"/>
                                  <a:ea typeface="Calibri" panose="020F0502020204030204" pitchFamily="34" charset="0"/>
                                  <a:cs typeface="Times New Roman" panose="02020603050405020304" pitchFamily="18" charset="0"/>
                                </a:rPr>
                              </m:ctrlPr>
                            </m:sSub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b>
                              <m:r>
                                <a:rPr lang="en-US" sz="3200" i="1">
                                  <a:latin typeface="Cambria Math" panose="02040503050406030204" pitchFamily="18" charset="0"/>
                                  <a:ea typeface="Calibri" panose="020F0502020204030204" pitchFamily="34" charset="0"/>
                                  <a:cs typeface="Times New Roman" panose="02020603050405020304" pitchFamily="18" charset="0"/>
                                </a:rPr>
                                <m:t>𝑀</m:t>
                              </m:r>
                            </m:sub>
                          </m:sSub>
                          <m:r>
                            <a:rPr lang="en-US" sz="32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3200" i="1">
                                  <a:latin typeface="Cambria Math"/>
                                  <a:ea typeface="Calibri" panose="020F0502020204030204" pitchFamily="34" charset="0"/>
                                  <a:cs typeface="Times New Roman" panose="02020603050405020304" pitchFamily="18" charset="0"/>
                                </a:rPr>
                              </m:ctrlPr>
                            </m:sSubPr>
                            <m:e>
                              <m:r>
                                <a:rPr lang="en-US" sz="3200" i="1">
                                  <a:latin typeface="Cambria Math" panose="02040503050406030204" pitchFamily="18" charset="0"/>
                                  <a:ea typeface="Calibri" panose="020F0502020204030204" pitchFamily="34" charset="0"/>
                                  <a:cs typeface="Times New Roman" panose="02020603050405020304" pitchFamily="18" charset="0"/>
                                </a:rPr>
                                <m:t>𝑦</m:t>
                              </m:r>
                            </m:e>
                            <m:sub>
                              <m:r>
                                <a:rPr lang="en-US" sz="3200" i="1">
                                  <a:latin typeface="Cambria Math" panose="02040503050406030204" pitchFamily="18" charset="0"/>
                                  <a:ea typeface="Calibri" panose="020F0502020204030204" pitchFamily="34" charset="0"/>
                                  <a:cs typeface="Times New Roman" panose="02020603050405020304" pitchFamily="18" charset="0"/>
                                </a:rPr>
                                <m:t>𝑀</m:t>
                              </m:r>
                            </m:sub>
                          </m:sSub>
                        </m:e>
                      </m:d>
                      <m:r>
                        <m:rPr>
                          <m:nor/>
                        </m:rPr>
                        <a:rPr lang="en-US" sz="3200" dirty="0">
                          <a:latin typeface="Times New Roman" panose="02020603050405020304" pitchFamily="18" charset="0"/>
                          <a:ea typeface="Calibri" panose="020F0502020204030204" pitchFamily="34" charset="0"/>
                        </a:rPr>
                        <m:t> </m:t>
                      </m:r>
                      <m:r>
                        <m:rPr>
                          <m:nor/>
                        </m:rPr>
                        <a:rPr lang="en-US" sz="3200" dirty="0" err="1">
                          <a:latin typeface="Times New Roman" panose="02020603050405020304" pitchFamily="18" charset="0"/>
                          <a:ea typeface="Calibri" panose="020F0502020204030204" pitchFamily="34" charset="0"/>
                        </a:rPr>
                        <m:t>l</m:t>
                      </m:r>
                      <m:r>
                        <m:rPr>
                          <m:nor/>
                        </m:rPr>
                        <a:rPr lang="en-US" sz="3200" dirty="0" err="1">
                          <a:latin typeface="Times New Roman" panose="02020603050405020304" pitchFamily="18" charset="0"/>
                          <a:ea typeface="Calibri" panose="020F0502020204030204" pitchFamily="34" charset="0"/>
                        </a:rPr>
                        <m:t>à </m:t>
                      </m:r>
                      <m:r>
                        <m:rPr>
                          <m:nor/>
                        </m:rPr>
                        <a:rPr lang="en-US" sz="3200" dirty="0" err="1">
                          <a:latin typeface="Times New Roman" panose="02020603050405020304" pitchFamily="18" charset="0"/>
                          <a:ea typeface="Calibri" panose="020F0502020204030204" pitchFamily="34" charset="0"/>
                        </a:rPr>
                        <m:t>m</m:t>
                      </m:r>
                      <m:r>
                        <m:rPr>
                          <m:nor/>
                        </m:rPr>
                        <a:rPr lang="en-US" sz="3200" dirty="0" err="1">
                          <a:latin typeface="Times New Roman" panose="02020603050405020304" pitchFamily="18" charset="0"/>
                          <a:ea typeface="Calibri" panose="020F0502020204030204" pitchFamily="34" charset="0"/>
                        </a:rPr>
                        <m:t>ộ</m:t>
                      </m:r>
                      <m:r>
                        <m:rPr>
                          <m:nor/>
                        </m:rPr>
                        <a:rPr lang="en-US" sz="3200" dirty="0" err="1">
                          <a:latin typeface="Times New Roman" panose="02020603050405020304" pitchFamily="18" charset="0"/>
                          <a:ea typeface="Calibri" panose="020F0502020204030204" pitchFamily="34" charset="0"/>
                        </a:rPr>
                        <m:t>t</m:t>
                      </m:r>
                      <m:r>
                        <m:rPr>
                          <m:nor/>
                        </m:rPr>
                        <a:rPr lang="en-US" sz="3200" dirty="0">
                          <a:latin typeface="Times New Roman" panose="02020603050405020304" pitchFamily="18" charset="0"/>
                          <a:ea typeface="Calibri" panose="020F0502020204030204" pitchFamily="34" charset="0"/>
                        </a:rPr>
                        <m:t> </m:t>
                      </m:r>
                      <m:r>
                        <m:rPr>
                          <m:nor/>
                        </m:rPr>
                        <a:rPr lang="en-US" sz="3200" dirty="0" err="1">
                          <a:latin typeface="Times New Roman" panose="02020603050405020304" pitchFamily="18" charset="0"/>
                          <a:ea typeface="Calibri" panose="020F0502020204030204" pitchFamily="34" charset="0"/>
                        </a:rPr>
                        <m:t>đ</m:t>
                      </m:r>
                      <m:r>
                        <m:rPr>
                          <m:nor/>
                        </m:rPr>
                        <a:rPr lang="en-US" sz="3200" dirty="0" err="1">
                          <a:latin typeface="Times New Roman" panose="02020603050405020304" pitchFamily="18" charset="0"/>
                          <a:ea typeface="Calibri" panose="020F0502020204030204" pitchFamily="34" charset="0"/>
                        </a:rPr>
                        <m:t>i</m:t>
                      </m:r>
                      <m:r>
                        <m:rPr>
                          <m:nor/>
                        </m:rPr>
                        <a:rPr lang="en-US" sz="3200" dirty="0" err="1">
                          <a:latin typeface="Times New Roman" panose="02020603050405020304" pitchFamily="18" charset="0"/>
                          <a:ea typeface="Calibri" panose="020F0502020204030204" pitchFamily="34" charset="0"/>
                        </a:rPr>
                        <m:t>ể</m:t>
                      </m:r>
                      <m:r>
                        <m:rPr>
                          <m:nor/>
                        </m:rPr>
                        <a:rPr lang="en-US" sz="3200" dirty="0" err="1">
                          <a:latin typeface="Times New Roman" panose="02020603050405020304" pitchFamily="18" charset="0"/>
                          <a:ea typeface="Calibri" panose="020F0502020204030204" pitchFamily="34" charset="0"/>
                        </a:rPr>
                        <m:t>m</m:t>
                      </m:r>
                      <m:r>
                        <m:rPr>
                          <m:nor/>
                        </m:rPr>
                        <a:rPr lang="en-US" sz="3200" dirty="0">
                          <a:latin typeface="Times New Roman" panose="02020603050405020304" pitchFamily="18" charset="0"/>
                          <a:ea typeface="Calibri" panose="020F0502020204030204" pitchFamily="34" charset="0"/>
                        </a:rPr>
                        <m:t> </m:t>
                      </m:r>
                      <m:r>
                        <m:rPr>
                          <m:nor/>
                        </m:rPr>
                        <a:rPr lang="en-US" sz="3200" dirty="0" err="1">
                          <a:latin typeface="Times New Roman" panose="02020603050405020304" pitchFamily="18" charset="0"/>
                          <a:ea typeface="Calibri" panose="020F0502020204030204" pitchFamily="34" charset="0"/>
                        </a:rPr>
                        <m:t>thu</m:t>
                      </m:r>
                      <m:r>
                        <m:rPr>
                          <m:nor/>
                        </m:rPr>
                        <a:rPr lang="en-US" sz="3200" dirty="0" err="1">
                          <a:latin typeface="Times New Roman" panose="02020603050405020304" pitchFamily="18" charset="0"/>
                          <a:ea typeface="Calibri" panose="020F0502020204030204" pitchFamily="34" charset="0"/>
                        </a:rPr>
                        <m:t>ộ</m:t>
                      </m:r>
                      <m:r>
                        <m:rPr>
                          <m:nor/>
                        </m:rPr>
                        <a:rPr lang="en-US" sz="3200" dirty="0" err="1">
                          <a:latin typeface="Times New Roman" panose="02020603050405020304" pitchFamily="18" charset="0"/>
                          <a:ea typeface="Calibri" panose="020F0502020204030204" pitchFamily="34" charset="0"/>
                        </a:rPr>
                        <m:t>c</m:t>
                      </m:r>
                      <m:r>
                        <m:rPr>
                          <m:nor/>
                        </m:rPr>
                        <a:rPr lang="en-US" sz="3200" dirty="0">
                          <a:latin typeface="Times New Roman" panose="02020603050405020304" pitchFamily="18" charset="0"/>
                          <a:ea typeface="Calibri" panose="020F0502020204030204" pitchFamily="34" charset="0"/>
                        </a:rPr>
                        <m:t> </m:t>
                      </m:r>
                      <m:d>
                        <m:dPr>
                          <m:ctrlPr>
                            <a:rPr lang="en-US" sz="3200" i="1">
                              <a:latin typeface="Cambria Math"/>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𝐶</m:t>
                          </m:r>
                        </m:e>
                      </m:d>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latin typeface="Cambria Math"/>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3</m:t>
                          </m:r>
                        </m:sup>
                      </m:sSup>
                      <m:r>
                        <a:rPr lang="en-US" sz="3200" i="1">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200" i="1">
                              <a:latin typeface="Cambria Math"/>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2</m:t>
                          </m:r>
                        </m:sup>
                      </m:sSup>
                      <m:r>
                        <a:rPr lang="en-US" sz="3200" i="1">
                          <a:latin typeface="Cambria Math" panose="02040503050406030204" pitchFamily="18" charset="0"/>
                          <a:ea typeface="Calibri" panose="020F0502020204030204" pitchFamily="34" charset="0"/>
                          <a:cs typeface="Times New Roman" panose="02020603050405020304" pitchFamily="18" charset="0"/>
                        </a:rPr>
                        <m:t>+2</m:t>
                      </m:r>
                      <m:r>
                        <m:rPr>
                          <m:nor/>
                        </m:rPr>
                        <a:rPr lang="en-US" sz="3200" dirty="0">
                          <a:latin typeface="Times New Roman" panose="02020603050405020304" pitchFamily="18" charset="0"/>
                          <a:ea typeface="Calibri" panose="020F0502020204030204" pitchFamily="34" charset="0"/>
                        </a:rPr>
                        <m:t>, </m:t>
                      </m:r>
                      <m:r>
                        <m:rPr>
                          <m:nor/>
                        </m:rPr>
                        <a:rPr lang="en-US" sz="3200" dirty="0" err="1">
                          <a:latin typeface="Times New Roman" panose="02020603050405020304" pitchFamily="18" charset="0"/>
                          <a:ea typeface="Calibri" panose="020F0502020204030204" pitchFamily="34" charset="0"/>
                        </a:rPr>
                        <m:t>suy</m:t>
                      </m:r>
                      <m:r>
                        <m:rPr>
                          <m:nor/>
                        </m:rPr>
                        <a:rPr lang="en-US" sz="3200" dirty="0">
                          <a:latin typeface="Times New Roman" panose="02020603050405020304" pitchFamily="18" charset="0"/>
                          <a:ea typeface="Calibri" panose="020F0502020204030204" pitchFamily="34" charset="0"/>
                        </a:rPr>
                        <m:t> </m:t>
                      </m:r>
                      <m:r>
                        <m:rPr>
                          <m:nor/>
                        </m:rPr>
                        <a:rPr lang="en-US" sz="3200" dirty="0" err="1">
                          <a:latin typeface="Times New Roman" panose="02020603050405020304" pitchFamily="18" charset="0"/>
                          <a:ea typeface="Calibri" panose="020F0502020204030204" pitchFamily="34" charset="0"/>
                        </a:rPr>
                        <m:t>ra</m:t>
                      </m:r>
                      <m:r>
                        <m:rPr>
                          <m:nor/>
                        </m:rPr>
                        <a:rPr lang="en-US" sz="3200" dirty="0">
                          <a:latin typeface="Times New Roman" panose="02020603050405020304" pitchFamily="18" charset="0"/>
                          <a:ea typeface="Calibri" panose="020F0502020204030204" pitchFamily="34" charset="0"/>
                        </a:rPr>
                        <m:t> </m:t>
                      </m:r>
                      <m:r>
                        <m:rPr>
                          <m:nor/>
                        </m:rPr>
                        <a:rPr lang="en-US" sz="3200" dirty="0" err="1">
                          <a:latin typeface="Times New Roman" panose="02020603050405020304" pitchFamily="18" charset="0"/>
                          <a:ea typeface="Calibri" panose="020F0502020204030204" pitchFamily="34" charset="0"/>
                        </a:rPr>
                        <m:t>ti</m:t>
                      </m:r>
                      <m:r>
                        <m:rPr>
                          <m:nor/>
                        </m:rPr>
                        <a:rPr lang="en-US" sz="3200" dirty="0" err="1">
                          <a:latin typeface="Times New Roman" panose="02020603050405020304" pitchFamily="18" charset="0"/>
                          <a:ea typeface="Calibri" panose="020F0502020204030204" pitchFamily="34" charset="0"/>
                        </a:rPr>
                        <m:t>ế</m:t>
                      </m:r>
                      <m:r>
                        <m:rPr>
                          <m:nor/>
                        </m:rPr>
                        <a:rPr lang="en-US" sz="3200" dirty="0" err="1">
                          <a:latin typeface="Times New Roman" panose="02020603050405020304" pitchFamily="18" charset="0"/>
                          <a:ea typeface="Calibri" panose="020F0502020204030204" pitchFamily="34" charset="0"/>
                        </a:rPr>
                        <m:t>p</m:t>
                      </m:r>
                      <m:r>
                        <m:rPr>
                          <m:nor/>
                        </m:rPr>
                        <a:rPr lang="en-US" sz="3200" dirty="0">
                          <a:latin typeface="Times New Roman" panose="02020603050405020304" pitchFamily="18" charset="0"/>
                          <a:ea typeface="Calibri" panose="020F0502020204030204" pitchFamily="34" charset="0"/>
                        </a:rPr>
                        <m:t> </m:t>
                      </m:r>
                      <m:r>
                        <m:rPr>
                          <m:nor/>
                        </m:rPr>
                        <a:rPr lang="en-US" sz="3200" dirty="0" err="1">
                          <a:latin typeface="Times New Roman" panose="02020603050405020304" pitchFamily="18" charset="0"/>
                          <a:ea typeface="Calibri" panose="020F0502020204030204" pitchFamily="34" charset="0"/>
                        </a:rPr>
                        <m:t>tuy</m:t>
                      </m:r>
                      <m:r>
                        <m:rPr>
                          <m:nor/>
                        </m:rPr>
                        <a:rPr lang="en-US" sz="3200" dirty="0" err="1">
                          <a:latin typeface="Times New Roman" panose="02020603050405020304" pitchFamily="18" charset="0"/>
                          <a:ea typeface="Calibri" panose="020F0502020204030204" pitchFamily="34" charset="0"/>
                        </a:rPr>
                        <m:t>ế</m:t>
                      </m:r>
                      <m:r>
                        <m:rPr>
                          <m:nor/>
                        </m:rPr>
                        <a:rPr lang="en-US" sz="3200" dirty="0" err="1">
                          <a:latin typeface="Times New Roman" panose="02020603050405020304" pitchFamily="18" charset="0"/>
                          <a:ea typeface="Calibri" panose="020F0502020204030204" pitchFamily="34" charset="0"/>
                        </a:rPr>
                        <m:t>n</m:t>
                      </m:r>
                      <m:r>
                        <m:rPr>
                          <m:nor/>
                        </m:rPr>
                        <a:rPr lang="en-US" sz="3200" dirty="0">
                          <a:latin typeface="Times New Roman" panose="02020603050405020304" pitchFamily="18" charset="0"/>
                          <a:ea typeface="Calibri" panose="020F0502020204030204" pitchFamily="34" charset="0"/>
                        </a:rPr>
                        <m:t> </m:t>
                      </m:r>
                      <m:r>
                        <m:rPr>
                          <m:nor/>
                        </m:rPr>
                        <a:rPr lang="en-US" sz="3200" dirty="0" err="1">
                          <a:latin typeface="Times New Roman" panose="02020603050405020304" pitchFamily="18" charset="0"/>
                          <a:ea typeface="Calibri" panose="020F0502020204030204" pitchFamily="34" charset="0"/>
                        </a:rPr>
                        <m:t>c</m:t>
                      </m:r>
                      <m:r>
                        <m:rPr>
                          <m:nor/>
                        </m:rPr>
                        <a:rPr lang="en-US" sz="3200" dirty="0" err="1">
                          <a:latin typeface="Times New Roman" panose="02020603050405020304" pitchFamily="18" charset="0"/>
                          <a:ea typeface="Calibri" panose="020F0502020204030204" pitchFamily="34" charset="0"/>
                        </a:rPr>
                        <m:t>ủ</m:t>
                      </m:r>
                      <m:r>
                        <m:rPr>
                          <m:nor/>
                        </m:rPr>
                        <a:rPr lang="en-US" sz="3200" dirty="0" err="1">
                          <a:latin typeface="Times New Roman" panose="02020603050405020304" pitchFamily="18" charset="0"/>
                          <a:ea typeface="Calibri" panose="020F0502020204030204" pitchFamily="34" charset="0"/>
                        </a:rPr>
                        <m:t>a</m:t>
                      </m:r>
                      <m:r>
                        <m:rPr>
                          <m:nor/>
                        </m:rPr>
                        <a:rPr lang="en-US" sz="3200" dirty="0">
                          <a:latin typeface="Times New Roman" panose="02020603050405020304" pitchFamily="18" charset="0"/>
                          <a:ea typeface="Calibri" panose="020F0502020204030204" pitchFamily="34" charset="0"/>
                        </a:rPr>
                        <m:t> </m:t>
                      </m:r>
                      <m:d>
                        <m:dPr>
                          <m:ctrlPr>
                            <a:rPr lang="en-US" sz="3200" i="1">
                              <a:latin typeface="Cambria Math"/>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𝐶</m:t>
                          </m:r>
                        </m:e>
                      </m:d>
                      <m:r>
                        <m:rPr>
                          <m:nor/>
                        </m:rPr>
                        <a:rPr lang="en-US" sz="3200" dirty="0">
                          <a:latin typeface="Times New Roman" panose="02020603050405020304" pitchFamily="18" charset="0"/>
                          <a:ea typeface="Calibri" panose="020F0502020204030204" pitchFamily="34" charset="0"/>
                        </a:rPr>
                        <m:t> </m:t>
                      </m:r>
                      <m:r>
                        <m:rPr>
                          <m:nor/>
                        </m:rPr>
                        <a:rPr lang="en-US" sz="3200" dirty="0" err="1">
                          <a:latin typeface="Times New Roman" panose="02020603050405020304" pitchFamily="18" charset="0"/>
                          <a:ea typeface="Calibri" panose="020F0502020204030204" pitchFamily="34" charset="0"/>
                        </a:rPr>
                        <m:t>t</m:t>
                      </m:r>
                      <m:r>
                        <m:rPr>
                          <m:nor/>
                        </m:rPr>
                        <a:rPr lang="en-US" sz="3200" dirty="0" err="1">
                          <a:latin typeface="Times New Roman" panose="02020603050405020304" pitchFamily="18" charset="0"/>
                          <a:ea typeface="Calibri" panose="020F0502020204030204" pitchFamily="34" charset="0"/>
                        </a:rPr>
                        <m:t>ạ</m:t>
                      </m:r>
                      <m:r>
                        <m:rPr>
                          <m:nor/>
                        </m:rPr>
                        <a:rPr lang="en-US" sz="3200" dirty="0" err="1">
                          <a:latin typeface="Times New Roman" panose="02020603050405020304" pitchFamily="18" charset="0"/>
                          <a:ea typeface="Calibri" panose="020F0502020204030204" pitchFamily="34" charset="0"/>
                        </a:rPr>
                        <m:t>i</m:t>
                      </m:r>
                      <m:r>
                        <m:rPr>
                          <m:nor/>
                        </m:rPr>
                        <a:rPr lang="en-US" sz="3200" dirty="0">
                          <a:latin typeface="Times New Roman" panose="02020603050405020304" pitchFamily="18" charset="0"/>
                          <a:ea typeface="Calibri" panose="020F0502020204030204" pitchFamily="34" charset="0"/>
                        </a:rPr>
                        <m:t> </m:t>
                      </m:r>
                      <m:r>
                        <a:rPr lang="en-US" sz="3200" i="1">
                          <a:latin typeface="Cambria Math" panose="02040503050406030204" pitchFamily="18" charset="0"/>
                          <a:ea typeface="Calibri" panose="020F0502020204030204" pitchFamily="34" charset="0"/>
                          <a:cs typeface="Times New Roman" panose="02020603050405020304" pitchFamily="18" charset="0"/>
                        </a:rPr>
                        <m:t>𝑀</m:t>
                      </m:r>
                      <m:r>
                        <m:rPr>
                          <m:nor/>
                        </m:rPr>
                        <a:rPr lang="en-US" sz="3200" dirty="0">
                          <a:latin typeface="Times New Roman" panose="02020603050405020304" pitchFamily="18" charset="0"/>
                          <a:ea typeface="Calibri" panose="020F0502020204030204" pitchFamily="34" charset="0"/>
                        </a:rPr>
                        <m:t> </m:t>
                      </m:r>
                      <m:r>
                        <m:rPr>
                          <m:nor/>
                        </m:rPr>
                        <a:rPr lang="en-US" sz="3200" dirty="0" err="1">
                          <a:latin typeface="Times New Roman" panose="02020603050405020304" pitchFamily="18" charset="0"/>
                          <a:ea typeface="Calibri" panose="020F0502020204030204" pitchFamily="34" charset="0"/>
                        </a:rPr>
                        <m:t>c</m:t>
                      </m:r>
                      <m:r>
                        <m:rPr>
                          <m:nor/>
                        </m:rPr>
                        <a:rPr lang="en-US" sz="3200" dirty="0" err="1">
                          <a:latin typeface="Times New Roman" panose="02020603050405020304" pitchFamily="18" charset="0"/>
                          <a:ea typeface="Calibri" panose="020F0502020204030204" pitchFamily="34" charset="0"/>
                        </a:rPr>
                        <m:t>ó </m:t>
                      </m:r>
                      <m:r>
                        <m:rPr>
                          <m:nor/>
                        </m:rPr>
                        <a:rPr lang="en-US" sz="3200" dirty="0" err="1">
                          <a:latin typeface="Times New Roman" panose="02020603050405020304" pitchFamily="18" charset="0"/>
                          <a:ea typeface="Calibri" panose="020F0502020204030204" pitchFamily="34" charset="0"/>
                        </a:rPr>
                        <m:t>ph</m:t>
                      </m:r>
                      <m:r>
                        <m:rPr>
                          <m:nor/>
                        </m:rPr>
                        <a:rPr lang="en-US" sz="3200" dirty="0" err="1">
                          <a:latin typeface="Times New Roman" panose="02020603050405020304" pitchFamily="18" charset="0"/>
                          <a:ea typeface="Calibri" panose="020F0502020204030204" pitchFamily="34" charset="0"/>
                        </a:rPr>
                        <m:t>ươ</m:t>
                      </m:r>
                      <m:r>
                        <m:rPr>
                          <m:nor/>
                        </m:rPr>
                        <a:rPr lang="en-US" sz="3200" dirty="0" err="1">
                          <a:latin typeface="Times New Roman" panose="02020603050405020304" pitchFamily="18" charset="0"/>
                          <a:ea typeface="Calibri" panose="020F0502020204030204" pitchFamily="34" charset="0"/>
                        </a:rPr>
                        <m:t>ng</m:t>
                      </m:r>
                      <m:r>
                        <m:rPr>
                          <m:nor/>
                        </m:rPr>
                        <a:rPr lang="en-US" sz="3200" dirty="0">
                          <a:latin typeface="Times New Roman" panose="02020603050405020304" pitchFamily="18" charset="0"/>
                          <a:ea typeface="Calibri" panose="020F0502020204030204" pitchFamily="34" charset="0"/>
                        </a:rPr>
                        <m:t> </m:t>
                      </m:r>
                      <m:r>
                        <m:rPr>
                          <m:nor/>
                        </m:rPr>
                        <a:rPr lang="en-US" sz="3200" dirty="0" err="1">
                          <a:latin typeface="Times New Roman" panose="02020603050405020304" pitchFamily="18" charset="0"/>
                          <a:ea typeface="Calibri" panose="020F0502020204030204" pitchFamily="34" charset="0"/>
                        </a:rPr>
                        <m:t>tr</m:t>
                      </m:r>
                      <m:r>
                        <m:rPr>
                          <m:nor/>
                        </m:rPr>
                        <a:rPr lang="en-US" sz="3200" dirty="0" err="1">
                          <a:latin typeface="Times New Roman" panose="02020603050405020304" pitchFamily="18" charset="0"/>
                          <a:ea typeface="Calibri" panose="020F0502020204030204" pitchFamily="34" charset="0"/>
                        </a:rPr>
                        <m:t>ì</m:t>
                      </m:r>
                      <m:r>
                        <m:rPr>
                          <m:nor/>
                        </m:rPr>
                        <a:rPr lang="en-US" sz="3200" dirty="0" err="1">
                          <a:latin typeface="Times New Roman" panose="02020603050405020304" pitchFamily="18" charset="0"/>
                          <a:ea typeface="Calibri" panose="020F0502020204030204" pitchFamily="34" charset="0"/>
                        </a:rPr>
                        <m:t>nh</m:t>
                      </m:r>
                      <m:r>
                        <m:rPr>
                          <m:nor/>
                        </m:rPr>
                        <a:rPr lang="en-US" sz="3200" dirty="0">
                          <a:latin typeface="Times New Roman" panose="02020603050405020304" pitchFamily="18" charset="0"/>
                          <a:ea typeface="Calibri" panose="020F0502020204030204" pitchFamily="34" charset="0"/>
                        </a:rPr>
                        <m:t> </m:t>
                      </m:r>
                      <m:r>
                        <m:rPr>
                          <m:nor/>
                        </m:rPr>
                        <a:rPr lang="en-US" sz="3200" dirty="0" err="1">
                          <a:latin typeface="Times New Roman" panose="02020603050405020304" pitchFamily="18" charset="0"/>
                          <a:ea typeface="Calibri" panose="020F0502020204030204" pitchFamily="34" charset="0"/>
                        </a:rPr>
                        <m:t>l</m:t>
                      </m:r>
                      <m:r>
                        <m:rPr>
                          <m:nor/>
                        </m:rPr>
                        <a:rPr lang="en-US" sz="3200" dirty="0" err="1">
                          <a:latin typeface="Times New Roman" panose="02020603050405020304" pitchFamily="18" charset="0"/>
                          <a:ea typeface="Calibri" panose="020F0502020204030204" pitchFamily="34" charset="0"/>
                        </a:rPr>
                        <m:t>à: </m:t>
                      </m:r>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d>
                        <m:dPr>
                          <m:ctrlPr>
                            <a:rPr lang="en-US" sz="3200" i="1">
                              <a:latin typeface="Cambria Math"/>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3</m:t>
                          </m:r>
                          <m:sSubSup>
                            <m:sSubSupPr>
                              <m:ctrlPr>
                                <a:rPr lang="en-US" sz="3200" i="1">
                                  <a:latin typeface="Cambria Math"/>
                                  <a:ea typeface="Calibri" panose="020F0502020204030204" pitchFamily="34" charset="0"/>
                                  <a:cs typeface="Times New Roman" panose="02020603050405020304" pitchFamily="18" charset="0"/>
                                </a:rPr>
                              </m:ctrlPr>
                            </m:sSub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b>
                              <m:r>
                                <a:rPr lang="en-US" sz="3200" i="1">
                                  <a:latin typeface="Cambria Math" panose="02040503050406030204" pitchFamily="18" charset="0"/>
                                  <a:ea typeface="Calibri" panose="020F0502020204030204" pitchFamily="34" charset="0"/>
                                  <a:cs typeface="Times New Roman" panose="02020603050405020304" pitchFamily="18" charset="0"/>
                                </a:rPr>
                                <m:t>𝑀</m:t>
                              </m:r>
                            </m:sub>
                            <m:sup>
                              <m:r>
                                <a:rPr lang="en-US" sz="3200" i="1">
                                  <a:latin typeface="Cambria Math" panose="02040503050406030204" pitchFamily="18" charset="0"/>
                                  <a:ea typeface="Calibri" panose="020F0502020204030204" pitchFamily="34" charset="0"/>
                                  <a:cs typeface="Times New Roman" panose="02020603050405020304" pitchFamily="18" charset="0"/>
                                </a:rPr>
                                <m:t>2</m:t>
                              </m:r>
                            </m:sup>
                          </m:sSubSup>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6</m:t>
                          </m:r>
                          <m:sSub>
                            <m:sSubPr>
                              <m:ctrlPr>
                                <a:rPr lang="en-US" sz="3200" i="1">
                                  <a:latin typeface="Cambria Math"/>
                                  <a:ea typeface="Calibri" panose="020F0502020204030204" pitchFamily="34" charset="0"/>
                                  <a:cs typeface="Times New Roman" panose="02020603050405020304" pitchFamily="18" charset="0"/>
                                </a:rPr>
                              </m:ctrlPr>
                            </m:sSub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b>
                              <m:r>
                                <a:rPr lang="en-US" sz="3200" i="1">
                                  <a:latin typeface="Cambria Math" panose="02040503050406030204" pitchFamily="18" charset="0"/>
                                  <a:ea typeface="Calibri" panose="020F0502020204030204" pitchFamily="34" charset="0"/>
                                  <a:cs typeface="Times New Roman" panose="02020603050405020304" pitchFamily="18" charset="0"/>
                                </a:rPr>
                                <m:t>𝑀</m:t>
                              </m:r>
                            </m:sub>
                          </m:sSub>
                        </m:e>
                      </m:d>
                      <m:d>
                        <m:dPr>
                          <m:ctrlPr>
                            <a:rPr lang="en-US" sz="3200" i="1">
                              <a:latin typeface="Cambria Math"/>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rPr>
                            <m:t>−</m:t>
                          </m:r>
                          <m:sSub>
                            <m:sSubPr>
                              <m:ctrlPr>
                                <a:rPr lang="en-US" sz="3200" i="1">
                                  <a:latin typeface="Cambria Math"/>
                                  <a:ea typeface="Calibri" panose="020F0502020204030204" pitchFamily="34" charset="0"/>
                                  <a:cs typeface="Times New Roman" panose="02020603050405020304" pitchFamily="18" charset="0"/>
                                </a:rPr>
                              </m:ctrlPr>
                            </m:sSub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b>
                              <m:r>
                                <a:rPr lang="en-US" sz="3200" i="1">
                                  <a:latin typeface="Cambria Math" panose="02040503050406030204" pitchFamily="18" charset="0"/>
                                  <a:ea typeface="Calibri" panose="020F0502020204030204" pitchFamily="34" charset="0"/>
                                  <a:cs typeface="Times New Roman" panose="02020603050405020304" pitchFamily="18" charset="0"/>
                                </a:rPr>
                                <m:t>𝑀</m:t>
                              </m:r>
                            </m:sub>
                          </m:sSub>
                        </m:e>
                      </m:d>
                      <m:r>
                        <a:rPr lang="en-US" sz="3200" i="1">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3200" i="1">
                              <a:latin typeface="Cambria Math"/>
                              <a:ea typeface="Calibri" panose="020F0502020204030204" pitchFamily="34" charset="0"/>
                              <a:cs typeface="Times New Roman" panose="02020603050405020304" pitchFamily="18" charset="0"/>
                            </a:rPr>
                          </m:ctrlPr>
                        </m:sSub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b>
                          <m:r>
                            <a:rPr lang="en-US" sz="3200" i="1">
                              <a:latin typeface="Cambria Math" panose="02040503050406030204" pitchFamily="18" charset="0"/>
                              <a:ea typeface="Calibri" panose="020F0502020204030204" pitchFamily="34" charset="0"/>
                              <a:cs typeface="Times New Roman" panose="02020603050405020304" pitchFamily="18" charset="0"/>
                            </a:rPr>
                            <m:t>𝑀</m:t>
                          </m:r>
                        </m:sub>
                        <m:sup>
                          <m:r>
                            <a:rPr lang="en-US" sz="3200" i="1">
                              <a:latin typeface="Cambria Math" panose="02040503050406030204" pitchFamily="18" charset="0"/>
                              <a:ea typeface="Calibri" panose="020F0502020204030204" pitchFamily="34" charset="0"/>
                              <a:cs typeface="Times New Roman" panose="02020603050405020304" pitchFamily="18" charset="0"/>
                            </a:rPr>
                            <m:t>3</m:t>
                          </m:r>
                        </m:sup>
                      </m:sSubSup>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3</m:t>
                      </m:r>
                      <m:sSubSup>
                        <m:sSubSupPr>
                          <m:ctrlPr>
                            <a:rPr lang="en-US" sz="3200" i="1">
                              <a:latin typeface="Cambria Math"/>
                              <a:ea typeface="Calibri" panose="020F0502020204030204" pitchFamily="34" charset="0"/>
                              <a:cs typeface="Times New Roman" panose="02020603050405020304" pitchFamily="18" charset="0"/>
                            </a:rPr>
                          </m:ctrlPr>
                        </m:sSub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b>
                          <m:r>
                            <a:rPr lang="en-US" sz="3200" i="1">
                              <a:latin typeface="Cambria Math" panose="02040503050406030204" pitchFamily="18" charset="0"/>
                              <a:ea typeface="Calibri" panose="020F0502020204030204" pitchFamily="34" charset="0"/>
                              <a:cs typeface="Times New Roman" panose="02020603050405020304" pitchFamily="18" charset="0"/>
                            </a:rPr>
                            <m:t>𝑀</m:t>
                          </m:r>
                        </m:sub>
                        <m:sup>
                          <m:r>
                            <a:rPr lang="en-US" sz="3200" i="1">
                              <a:latin typeface="Cambria Math" panose="02040503050406030204" pitchFamily="18" charset="0"/>
                              <a:ea typeface="Calibri" panose="020F0502020204030204" pitchFamily="34" charset="0"/>
                              <a:cs typeface="Times New Roman" panose="02020603050405020304" pitchFamily="18" charset="0"/>
                            </a:rPr>
                            <m:t>2</m:t>
                          </m:r>
                        </m:sup>
                      </m:sSubSup>
                      <m:r>
                        <a:rPr lang="en-US" sz="3200" i="1">
                          <a:latin typeface="Cambria Math" panose="02040503050406030204" pitchFamily="18" charset="0"/>
                          <a:ea typeface="Calibri" panose="020F0502020204030204" pitchFamily="34" charset="0"/>
                          <a:cs typeface="Times New Roman" panose="02020603050405020304" pitchFamily="18" charset="0"/>
                        </a:rPr>
                        <m:t>+2</m:t>
                      </m:r>
                      <m:r>
                        <m:rPr>
                          <m:nor/>
                        </m:rPr>
                        <a:rPr lang="en-US" sz="3200" dirty="0">
                          <a:latin typeface="Times New Roman" panose="02020603050405020304" pitchFamily="18" charset="0"/>
                          <a:ea typeface="Calibri" panose="020F0502020204030204" pitchFamily="34" charset="0"/>
                        </a:rPr>
                        <m:t>.</m:t>
                      </m:r>
                    </m:oMath>
                  </m:oMathPara>
                </a14:m>
                <a:endParaRPr lang="en-US" sz="3200" dirty="0">
                  <a:latin typeface="Calibri" panose="020F0502020204030204" pitchFamily="34" charset="0"/>
                  <a:ea typeface="Calibri" panose="020F050202020403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0649" y="3412832"/>
                <a:ext cx="12099374" cy="2378718"/>
              </a:xfrm>
              <a:prstGeom prst="rect">
                <a:avLst/>
              </a:prstGeom>
              <a:blipFill rotWithShape="1">
                <a:blip r:embed="rId8"/>
                <a:stretch>
                  <a:fillRect/>
                </a:stretch>
              </a:blipFill>
            </p:spPr>
            <p:txBody>
              <a:bodyPr/>
              <a:lstStyle/>
              <a:p>
                <a:r>
                  <a:rPr lang="en-US">
                    <a:noFill/>
                  </a:rPr>
                  <a:t> </a:t>
                </a:r>
              </a:p>
            </p:txBody>
          </p:sp>
        </mc:Fallback>
      </mc:AlternateContent>
      <p:sp>
        <p:nvSpPr>
          <p:cNvPr id="66" name="Oval 65"/>
          <p:cNvSpPr/>
          <p:nvPr/>
        </p:nvSpPr>
        <p:spPr>
          <a:xfrm>
            <a:off x="3187941" y="2215898"/>
            <a:ext cx="546116" cy="538129"/>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vi-VN" sz="3200" b="1" dirty="0">
                <a:latin typeface="Tahoma" pitchFamily="34" charset="0"/>
                <a:ea typeface="Tahoma" pitchFamily="34" charset="0"/>
                <a:cs typeface="Tahoma" pitchFamily="34" charset="0"/>
              </a:rPr>
              <a:t>B</a:t>
            </a:r>
            <a:endParaRPr lang="en-US" sz="3200" dirty="0"/>
          </a:p>
        </p:txBody>
      </p:sp>
    </p:spTree>
    <p:extLst>
      <p:ext uri="{BB962C8B-B14F-4D97-AF65-F5344CB8AC3E}">
        <p14:creationId xmlns:p14="http://schemas.microsoft.com/office/powerpoint/2010/main" val="61563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left)">
                                      <p:cBhvr>
                                        <p:cTn id="2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3" grpId="0"/>
      <p:bldP spid="6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47057" y="0"/>
            <a:ext cx="11892546" cy="6857998"/>
            <a:chOff x="184495" y="3636270"/>
            <a:chExt cx="11834900" cy="4420637"/>
          </a:xfrm>
        </p:grpSpPr>
        <p:sp>
          <p:nvSpPr>
            <p:cNvPr id="5" name="Rounded Rectangle 4"/>
            <p:cNvSpPr/>
            <p:nvPr/>
          </p:nvSpPr>
          <p:spPr>
            <a:xfrm>
              <a:off x="184495" y="3662657"/>
              <a:ext cx="11834900" cy="4394250"/>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 name="Group 5"/>
            <p:cNvGrpSpPr/>
            <p:nvPr/>
          </p:nvGrpSpPr>
          <p:grpSpPr>
            <a:xfrm>
              <a:off x="203200" y="3636270"/>
              <a:ext cx="2342698" cy="607011"/>
              <a:chOff x="1275608" y="6239450"/>
              <a:chExt cx="4592537" cy="1102911"/>
            </a:xfrm>
          </p:grpSpPr>
          <p:sp>
            <p:nvSpPr>
              <p:cNvPr id="7" name="Freeform 20"/>
              <p:cNvSpPr>
                <a:spLocks/>
              </p:cNvSpPr>
              <p:nvPr/>
            </p:nvSpPr>
            <p:spPr bwMode="auto">
              <a:xfrm rot="16200000" flipV="1">
                <a:off x="3434959" y="4684090"/>
                <a:ext cx="794482"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2" y="6239450"/>
                <a:ext cx="2799500" cy="1102911"/>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xmlns="" id="{4DF6BDC0-6428-4CE0-BC27-46AA227F7389}"/>
                  </a:ext>
                </a:extLst>
              </p:cNvPr>
              <p:cNvSpPr/>
              <p:nvPr/>
            </p:nvSpPr>
            <p:spPr>
              <a:xfrm>
                <a:off x="-95250" y="118437"/>
                <a:ext cx="12571367" cy="6209254"/>
              </a:xfrm>
              <a:prstGeom prst="rect">
                <a:avLst/>
              </a:prstGeom>
            </p:spPr>
            <p:txBody>
              <a:bodyPr wrap="square" lIns="45711" tIns="22855" rIns="45711" bIns="22855">
                <a:spAutoFit/>
              </a:bodyPr>
              <a:lstStyle/>
              <a:p>
                <a:pPr marL="457200" algn="just">
                  <a:lnSpc>
                    <a:spcPct val="115000"/>
                  </a:lnSpc>
                  <a:spcAft>
                    <a:spcPts val="0"/>
                  </a:spcAft>
                </a:pP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Tiếp</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tuyến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14:m>
                  <m:oMath xmlns:m="http://schemas.openxmlformats.org/officeDocument/2006/math">
                    <m:d>
                      <m:dPr>
                        <m:ctrlPr>
                          <a:rPr lang="en-US" sz="2800" i="1">
                            <a:latin typeface="Cambria Math"/>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𝐶</m:t>
                        </m:r>
                      </m:e>
                    </m:d>
                  </m:oMath>
                </a14:m>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tại</a:t>
                </a:r>
                <a:r>
                  <a:rPr lang="en-US" sz="2800" dirty="0">
                    <a:latin typeface="Times New Roman" panose="02020603050405020304" pitchFamily="18" charset="0"/>
                    <a:ea typeface="Calibri" panose="020F0502020204030204" pitchFamily="34" charset="0"/>
                  </a:rPr>
                  <a:t>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𝑀</m:t>
                    </m:r>
                  </m:oMath>
                </a14:m>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cắt</a:t>
                </a:r>
                <a:r>
                  <a:rPr lang="en-US" sz="2800" dirty="0">
                    <a:latin typeface="Times New Roman" panose="02020603050405020304" pitchFamily="18" charset="0"/>
                    <a:ea typeface="Calibri" panose="020F0502020204030204" pitchFamily="34" charset="0"/>
                  </a:rPr>
                  <a:t> </a:t>
                </a:r>
                <a14:m>
                  <m:oMath xmlns:m="http://schemas.openxmlformats.org/officeDocument/2006/math">
                    <m:d>
                      <m:dPr>
                        <m:ctrlPr>
                          <a:rPr lang="en-US" sz="2800" i="1">
                            <a:latin typeface="Cambria Math"/>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𝐶</m:t>
                        </m:r>
                      </m:e>
                    </m:d>
                  </m:oMath>
                </a14:m>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tại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điểm</a:t>
                </a:r>
                <a:r>
                  <a:rPr lang="en-US" sz="2800" dirty="0">
                    <a:latin typeface="Times New Roman" panose="02020603050405020304" pitchFamily="18" charset="0"/>
                    <a:ea typeface="Calibri" panose="020F0502020204030204" pitchFamily="34" charset="0"/>
                  </a:rPr>
                  <a:t>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𝑁</m:t>
                    </m:r>
                    <m:d>
                      <m:dPr>
                        <m:ctrlPr>
                          <a:rPr lang="en-US" sz="2800" i="1">
                            <a:latin typeface="Cambria Math"/>
                            <a:ea typeface="Calibri" panose="020F0502020204030204" pitchFamily="34" charset="0"/>
                            <a:cs typeface="Times New Roman" panose="02020603050405020304" pitchFamily="18" charset="0"/>
                          </a:rPr>
                        </m:ctrlPr>
                      </m:dPr>
                      <m:e>
                        <m:sSub>
                          <m:sSubPr>
                            <m:ctrlPr>
                              <a:rPr lang="en-US" sz="2800" i="1">
                                <a:latin typeface="Cambria Math"/>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latin typeface="Cambria Math" panose="02040503050406030204" pitchFamily="18" charset="0"/>
                                <a:ea typeface="Calibri" panose="020F0502020204030204" pitchFamily="34" charset="0"/>
                                <a:cs typeface="Times New Roman" panose="02020603050405020304" pitchFamily="18" charset="0"/>
                              </a:rPr>
                              <m:t>𝑁</m:t>
                            </m:r>
                          </m:sub>
                        </m:sSub>
                        <m:r>
                          <a:rPr lang="en-US" sz="28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latin typeface="Cambria Math"/>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𝑦</m:t>
                            </m:r>
                          </m:e>
                          <m:sub>
                            <m:r>
                              <a:rPr lang="en-US" sz="2800" i="1">
                                <a:latin typeface="Cambria Math" panose="02040503050406030204" pitchFamily="18" charset="0"/>
                                <a:ea typeface="Calibri" panose="020F0502020204030204" pitchFamily="34" charset="0"/>
                                <a:cs typeface="Times New Roman" panose="02020603050405020304" pitchFamily="18" charset="0"/>
                              </a:rPr>
                              <m:t>𝑁</m:t>
                            </m:r>
                          </m:sub>
                        </m:sSub>
                      </m:e>
                    </m:d>
                  </m:oMath>
                </a14:m>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khác</a:t>
                </a:r>
                <a:r>
                  <a:rPr lang="en-US" sz="2800" dirty="0">
                    <a:latin typeface="Times New Roman" panose="02020603050405020304" pitchFamily="18" charset="0"/>
                    <a:ea typeface="Calibri" panose="020F0502020204030204" pitchFamily="34" charset="0"/>
                  </a:rPr>
                  <a:t>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𝑀</m:t>
                    </m:r>
                  </m:oMath>
                </a14:m>
                <a:r>
                  <a:rPr lang="en-US" sz="2800" dirty="0" smtClean="0">
                    <a:latin typeface="Times New Roman" panose="02020603050405020304" pitchFamily="18" charset="0"/>
                    <a:ea typeface="Calibri" panose="020F0502020204030204" pitchFamily="34" charset="0"/>
                  </a:rPr>
                  <a:t>)</a:t>
                </a:r>
              </a:p>
              <a:p>
                <a:pPr marL="457200" algn="just">
                  <a:lnSpc>
                    <a:spcPct val="115000"/>
                  </a:lnSpc>
                  <a:spcAft>
                    <a:spcPts val="0"/>
                  </a:spcAft>
                </a:pP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nên</a:t>
                </a:r>
                <a:r>
                  <a:rPr lang="en-US" sz="2800" dirty="0">
                    <a:latin typeface="Times New Roman" panose="02020603050405020304" pitchFamily="18" charset="0"/>
                    <a:ea typeface="Calibri" panose="020F0502020204030204" pitchFamily="34" charset="0"/>
                  </a:rPr>
                  <a:t> </a:t>
                </a:r>
                <a14:m>
                  <m:oMath xmlns:m="http://schemas.openxmlformats.org/officeDocument/2006/math">
                    <m:sSub>
                      <m:sSubPr>
                        <m:ctrlPr>
                          <a:rPr lang="en-US" sz="2800" i="1">
                            <a:latin typeface="Cambria Math"/>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latin typeface="Cambria Math" panose="02040503050406030204" pitchFamily="18" charset="0"/>
                            <a:ea typeface="Calibri" panose="020F0502020204030204" pitchFamily="34" charset="0"/>
                            <a:cs typeface="Times New Roman" panose="02020603050405020304" pitchFamily="18" charset="0"/>
                          </a:rPr>
                          <m:t>𝑀</m:t>
                        </m:r>
                      </m:sub>
                    </m:sSub>
                  </m:oMath>
                </a14:m>
                <a:r>
                  <a:rPr lang="en-US" sz="2800" dirty="0">
                    <a:latin typeface="Times New Roman" panose="02020603050405020304" pitchFamily="18" charset="0"/>
                    <a:ea typeface="Calibri" panose="020F0502020204030204" pitchFamily="34" charset="0"/>
                  </a:rPr>
                  <a:t>, </a:t>
                </a:r>
                <a14:m>
                  <m:oMath xmlns:m="http://schemas.openxmlformats.org/officeDocument/2006/math">
                    <m:sSub>
                      <m:sSubPr>
                        <m:ctrlPr>
                          <a:rPr lang="en-US" sz="2800" i="1">
                            <a:latin typeface="Cambria Math"/>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latin typeface="Cambria Math" panose="02040503050406030204" pitchFamily="18" charset="0"/>
                            <a:ea typeface="Calibri" panose="020F0502020204030204" pitchFamily="34" charset="0"/>
                            <a:cs typeface="Times New Roman" panose="02020603050405020304" pitchFamily="18" charset="0"/>
                          </a:rPr>
                          <m:t>𝑁</m:t>
                        </m:r>
                      </m:sub>
                    </m:sSub>
                  </m:oMath>
                </a14:m>
                <a:r>
                  <a:rPr lang="en-US" sz="2800" dirty="0">
                    <a:latin typeface="Times New Roman" panose="02020603050405020304" pitchFamily="18" charset="0"/>
                    <a:ea typeface="Calibri" panose="020F0502020204030204" pitchFamily="34" charset="0"/>
                  </a:rPr>
                  <a:t> </a:t>
                </a:r>
                <a:r>
                  <a:rPr lang="en-US" sz="2800" dirty="0" smtClean="0">
                    <a:latin typeface="Times New Roman" panose="02020603050405020304" pitchFamily="18" charset="0"/>
                    <a:ea typeface="Calibri" panose="020F0502020204030204" pitchFamily="34" charset="0"/>
                  </a:rPr>
                  <a:t>là </a:t>
                </a:r>
                <a:r>
                  <a:rPr lang="en-US" sz="2800" dirty="0" err="1">
                    <a:latin typeface="Times New Roman" panose="02020603050405020304" pitchFamily="18" charset="0"/>
                    <a:ea typeface="Calibri" panose="020F0502020204030204" pitchFamily="34" charset="0"/>
                  </a:rPr>
                  <a:t>nghiệm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phương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trình</a:t>
                </a:r>
                <a:r>
                  <a:rPr lang="en-US" sz="2800" dirty="0">
                    <a:latin typeface="Times New Roman" panose="02020603050405020304" pitchFamily="18" charset="0"/>
                    <a:ea typeface="Calibri" panose="020F0502020204030204" pitchFamily="34" charset="0"/>
                  </a:rPr>
                  <a:t>: </a:t>
                </a:r>
                <a:endParaRPr lang="en-US" sz="2800" dirty="0" smtClean="0">
                  <a:latin typeface="Times New Roman" panose="02020603050405020304" pitchFamily="18" charset="0"/>
                  <a:ea typeface="Calibri" panose="020F0502020204030204" pitchFamily="34" charset="0"/>
                </a:endParaRPr>
              </a:p>
              <a:p>
                <a:pPr marL="457200" algn="just">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US" sz="2800" i="1">
                              <a:latin typeface="Cambria Math"/>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latin typeface="Cambria Math" panose="02040503050406030204" pitchFamily="18" charset="0"/>
                              <a:ea typeface="Calibri" panose="020F0502020204030204" pitchFamily="34" charset="0"/>
                              <a:cs typeface="Times New Roman" panose="02020603050405020304" pitchFamily="18" charset="0"/>
                            </a:rPr>
                            <m:t>3</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800" i="1">
                              <a:latin typeface="Cambria Math"/>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latin typeface="Cambria Math" panose="02040503050406030204" pitchFamily="18" charset="0"/>
                          <a:ea typeface="Calibri" panose="020F0502020204030204" pitchFamily="34" charset="0"/>
                          <a:cs typeface="Times New Roman" panose="02020603050405020304" pitchFamily="18" charset="0"/>
                        </a:rPr>
                        <m:t>+2=</m:t>
                      </m:r>
                      <m:d>
                        <m:dPr>
                          <m:ctrlPr>
                            <a:rPr lang="en-US" sz="2800" i="1">
                              <a:latin typeface="Cambria Math"/>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3</m:t>
                          </m:r>
                          <m:sSubSup>
                            <m:sSubSupPr>
                              <m:ctrlPr>
                                <a:rPr lang="en-US" sz="2800" i="1">
                                  <a:latin typeface="Cambria Math"/>
                                  <a:ea typeface="Calibri" panose="020F0502020204030204" pitchFamily="34" charset="0"/>
                                  <a:cs typeface="Times New Roman" panose="02020603050405020304" pitchFamily="18" charset="0"/>
                                </a:rPr>
                              </m:ctrlPr>
                            </m:sSubSup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latin typeface="Cambria Math" panose="02040503050406030204" pitchFamily="18" charset="0"/>
                                  <a:ea typeface="Calibri" panose="020F0502020204030204" pitchFamily="34" charset="0"/>
                                  <a:cs typeface="Times New Roman" panose="02020603050405020304" pitchFamily="18" charset="0"/>
                                </a:rPr>
                                <m:t>𝑀</m:t>
                              </m:r>
                            </m:sub>
                            <m:sup>
                              <m:r>
                                <a:rPr lang="en-US" sz="2800" i="1">
                                  <a:latin typeface="Cambria Math" panose="02040503050406030204" pitchFamily="18" charset="0"/>
                                  <a:ea typeface="Calibri" panose="020F0502020204030204" pitchFamily="34" charset="0"/>
                                  <a:cs typeface="Times New Roman" panose="02020603050405020304" pitchFamily="18" charset="0"/>
                                </a:rPr>
                                <m:t>2</m:t>
                              </m:r>
                            </m:sup>
                          </m:sSub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6</m:t>
                          </m:r>
                          <m:sSub>
                            <m:sSubPr>
                              <m:ctrlPr>
                                <a:rPr lang="en-US" sz="2800" i="1">
                                  <a:latin typeface="Cambria Math"/>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latin typeface="Cambria Math" panose="02040503050406030204" pitchFamily="18" charset="0"/>
                                  <a:ea typeface="Calibri" panose="020F0502020204030204" pitchFamily="34" charset="0"/>
                                  <a:cs typeface="Times New Roman" panose="02020603050405020304" pitchFamily="18" charset="0"/>
                                </a:rPr>
                                <m:t>𝑀</m:t>
                              </m:r>
                            </m:sub>
                          </m:sSub>
                        </m:e>
                      </m:d>
                      <m:d>
                        <m:dPr>
                          <m:ctrlPr>
                            <a:rPr lang="en-US" sz="2800" i="1">
                              <a:latin typeface="Cambria Math"/>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rPr>
                            <m:t>−</m:t>
                          </m:r>
                          <m:sSub>
                            <m:sSubPr>
                              <m:ctrlPr>
                                <a:rPr lang="en-US" sz="2800" i="1">
                                  <a:latin typeface="Cambria Math"/>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latin typeface="Cambria Math" panose="02040503050406030204" pitchFamily="18" charset="0"/>
                                  <a:ea typeface="Calibri" panose="020F0502020204030204" pitchFamily="34" charset="0"/>
                                  <a:cs typeface="Times New Roman" panose="02020603050405020304" pitchFamily="18" charset="0"/>
                                </a:rPr>
                                <m:t>𝑀</m:t>
                              </m:r>
                            </m:sub>
                          </m:sSub>
                        </m:e>
                      </m:d>
                      <m:r>
                        <a:rPr lang="en-US" sz="2800" i="1">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800" i="1">
                              <a:latin typeface="Cambria Math"/>
                              <a:ea typeface="Calibri" panose="020F0502020204030204" pitchFamily="34" charset="0"/>
                              <a:cs typeface="Times New Roman" panose="02020603050405020304" pitchFamily="18" charset="0"/>
                            </a:rPr>
                          </m:ctrlPr>
                        </m:sSubSup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latin typeface="Cambria Math" panose="02040503050406030204" pitchFamily="18" charset="0"/>
                              <a:ea typeface="Calibri" panose="020F0502020204030204" pitchFamily="34" charset="0"/>
                              <a:cs typeface="Times New Roman" panose="02020603050405020304" pitchFamily="18" charset="0"/>
                            </a:rPr>
                            <m:t>𝑀</m:t>
                          </m:r>
                        </m:sub>
                        <m:sup>
                          <m:r>
                            <a:rPr lang="en-US" sz="2800" i="1">
                              <a:latin typeface="Cambria Math" panose="02040503050406030204" pitchFamily="18" charset="0"/>
                              <a:ea typeface="Calibri" panose="020F0502020204030204" pitchFamily="34" charset="0"/>
                              <a:cs typeface="Times New Roman" panose="02020603050405020304" pitchFamily="18" charset="0"/>
                            </a:rPr>
                            <m:t>3</m:t>
                          </m:r>
                        </m:sup>
                      </m:sSub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3</m:t>
                      </m:r>
                      <m:sSubSup>
                        <m:sSubSupPr>
                          <m:ctrlPr>
                            <a:rPr lang="en-US" sz="2800" i="1">
                              <a:latin typeface="Cambria Math"/>
                              <a:ea typeface="Calibri" panose="020F0502020204030204" pitchFamily="34" charset="0"/>
                              <a:cs typeface="Times New Roman" panose="02020603050405020304" pitchFamily="18" charset="0"/>
                            </a:rPr>
                          </m:ctrlPr>
                        </m:sSubSup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latin typeface="Cambria Math" panose="02040503050406030204" pitchFamily="18" charset="0"/>
                              <a:ea typeface="Calibri" panose="020F0502020204030204" pitchFamily="34" charset="0"/>
                              <a:cs typeface="Times New Roman" panose="02020603050405020304" pitchFamily="18" charset="0"/>
                            </a:rPr>
                            <m:t>𝑀</m:t>
                          </m:r>
                        </m:sub>
                        <m:sup>
                          <m:r>
                            <a:rPr lang="en-US" sz="2800" i="1">
                              <a:latin typeface="Cambria Math" panose="02040503050406030204" pitchFamily="18" charset="0"/>
                              <a:ea typeface="Calibri" panose="020F0502020204030204" pitchFamily="34" charset="0"/>
                              <a:cs typeface="Times New Roman" panose="02020603050405020304" pitchFamily="18" charset="0"/>
                            </a:rPr>
                            <m:t>2</m:t>
                          </m:r>
                        </m:sup>
                      </m:sSubSup>
                      <m:r>
                        <a:rPr lang="en-US" sz="2800" i="1">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en-US" sz="2800" dirty="0">
                  <a:latin typeface="Calibri" panose="020F0502020204030204" pitchFamily="34" charset="0"/>
                  <a:ea typeface="Calibri" panose="020F0502020204030204" pitchFamily="34" charset="0"/>
                </a:endParaRPr>
              </a:p>
              <a:p>
                <a:pPr marL="457200" algn="just">
                  <a:lnSpc>
                    <a:spcPct val="115000"/>
                  </a:lnSpc>
                  <a:spcAft>
                    <a:spcPts val="0"/>
                  </a:spcAft>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libri" panose="020F0502020204030204" pitchFamily="34" charset="0"/>
                          <a:cs typeface="Cambria Math" panose="02040503050406030204" pitchFamily="18" charset="0"/>
                        </a:rPr>
                        <m:t>⇔</m:t>
                      </m:r>
                      <m:d>
                        <m:dPr>
                          <m:ctrlPr>
                            <a:rPr lang="en-US" sz="2800" i="1">
                              <a:latin typeface="Cambria Math"/>
                              <a:ea typeface="Calibri" panose="020F0502020204030204" pitchFamily="34" charset="0"/>
                              <a:cs typeface="Times New Roman" panose="02020603050405020304" pitchFamily="18" charset="0"/>
                            </a:rPr>
                          </m:ctrlPr>
                        </m:dPr>
                        <m:e>
                          <m:sSup>
                            <m:sSupPr>
                              <m:ctrlPr>
                                <a:rPr lang="en-US" sz="2800" i="1">
                                  <a:latin typeface="Cambria Math"/>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latin typeface="Cambria Math" panose="02040503050406030204" pitchFamily="18" charset="0"/>
                                  <a:ea typeface="Calibri" panose="020F0502020204030204" pitchFamily="34" charset="0"/>
                                  <a:cs typeface="Times New Roman" panose="02020603050405020304" pitchFamily="18" charset="0"/>
                                </a:rPr>
                                <m:t>3</m:t>
                              </m:r>
                            </m:sup>
                          </m:sSup>
                          <m:r>
                            <a:rPr lang="en-US" sz="2800" i="1">
                              <a:latin typeface="Cambria Math" panose="02040503050406030204" pitchFamily="18" charset="0"/>
                              <a:ea typeface="Calibri" panose="020F0502020204030204" pitchFamily="34" charset="0"/>
                            </a:rPr>
                            <m:t>−</m:t>
                          </m:r>
                          <m:sSubSup>
                            <m:sSubSupPr>
                              <m:ctrlPr>
                                <a:rPr lang="en-US" sz="2800" i="1">
                                  <a:latin typeface="Cambria Math"/>
                                  <a:ea typeface="Calibri" panose="020F0502020204030204" pitchFamily="34" charset="0"/>
                                  <a:cs typeface="Times New Roman" panose="02020603050405020304" pitchFamily="18" charset="0"/>
                                </a:rPr>
                              </m:ctrlPr>
                            </m:sSubSup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latin typeface="Cambria Math" panose="02040503050406030204" pitchFamily="18" charset="0"/>
                                  <a:ea typeface="Calibri" panose="020F0502020204030204" pitchFamily="34" charset="0"/>
                                  <a:cs typeface="Times New Roman" panose="02020603050405020304" pitchFamily="18" charset="0"/>
                                </a:rPr>
                                <m:t>𝑀</m:t>
                              </m:r>
                            </m:sub>
                            <m:sup>
                              <m:r>
                                <a:rPr lang="en-US" sz="2800" i="1">
                                  <a:latin typeface="Cambria Math" panose="02040503050406030204" pitchFamily="18" charset="0"/>
                                  <a:ea typeface="Calibri" panose="020F0502020204030204" pitchFamily="34" charset="0"/>
                                  <a:cs typeface="Times New Roman" panose="02020603050405020304" pitchFamily="18" charset="0"/>
                                </a:rPr>
                                <m:t>3</m:t>
                              </m:r>
                            </m:sup>
                          </m:sSubSup>
                        </m:e>
                      </m:d>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3</m:t>
                      </m:r>
                      <m:d>
                        <m:dPr>
                          <m:ctrlPr>
                            <a:rPr lang="en-US" sz="2800" i="1">
                              <a:latin typeface="Cambria Math"/>
                              <a:ea typeface="Calibri" panose="020F0502020204030204" pitchFamily="34" charset="0"/>
                              <a:cs typeface="Times New Roman" panose="02020603050405020304" pitchFamily="18" charset="0"/>
                            </a:rPr>
                          </m:ctrlPr>
                        </m:dPr>
                        <m:e>
                          <m:sSup>
                            <m:sSupPr>
                              <m:ctrlPr>
                                <a:rPr lang="en-US" sz="2800" i="1">
                                  <a:latin typeface="Cambria Math"/>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latin typeface="Cambria Math" panose="02040503050406030204" pitchFamily="18" charset="0"/>
                              <a:ea typeface="Calibri" panose="020F0502020204030204" pitchFamily="34" charset="0"/>
                            </a:rPr>
                            <m:t>−</m:t>
                          </m:r>
                          <m:sSubSup>
                            <m:sSubSupPr>
                              <m:ctrlPr>
                                <a:rPr lang="en-US" sz="2800" i="1">
                                  <a:latin typeface="Cambria Math"/>
                                  <a:ea typeface="Calibri" panose="020F0502020204030204" pitchFamily="34" charset="0"/>
                                  <a:cs typeface="Times New Roman" panose="02020603050405020304" pitchFamily="18" charset="0"/>
                                </a:rPr>
                              </m:ctrlPr>
                            </m:sSubSup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latin typeface="Cambria Math" panose="02040503050406030204" pitchFamily="18" charset="0"/>
                                  <a:ea typeface="Calibri" panose="020F0502020204030204" pitchFamily="34" charset="0"/>
                                  <a:cs typeface="Times New Roman" panose="02020603050405020304" pitchFamily="18" charset="0"/>
                                </a:rPr>
                                <m:t>𝑀</m:t>
                              </m:r>
                            </m:sub>
                            <m:sup>
                              <m:r>
                                <a:rPr lang="en-US" sz="2800" i="1">
                                  <a:latin typeface="Cambria Math" panose="02040503050406030204" pitchFamily="18" charset="0"/>
                                  <a:ea typeface="Calibri" panose="020F0502020204030204" pitchFamily="34" charset="0"/>
                                  <a:cs typeface="Times New Roman" panose="02020603050405020304" pitchFamily="18" charset="0"/>
                                </a:rPr>
                                <m:t>2</m:t>
                              </m:r>
                            </m:sup>
                          </m:sSubSup>
                        </m:e>
                      </m:d>
                      <m:r>
                        <a:rPr lang="en-US" sz="2800" i="1">
                          <a:latin typeface="Cambria Math" panose="02040503050406030204" pitchFamily="18" charset="0"/>
                          <a:ea typeface="Calibri" panose="020F0502020204030204" pitchFamily="34" charset="0"/>
                        </a:rPr>
                        <m:t>−</m:t>
                      </m:r>
                      <m:d>
                        <m:dPr>
                          <m:ctrlPr>
                            <a:rPr lang="en-US" sz="2800" i="1">
                              <a:latin typeface="Cambria Math"/>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3</m:t>
                          </m:r>
                          <m:sSubSup>
                            <m:sSubSupPr>
                              <m:ctrlPr>
                                <a:rPr lang="en-US" sz="2800" i="1">
                                  <a:latin typeface="Cambria Math"/>
                                  <a:ea typeface="Calibri" panose="020F0502020204030204" pitchFamily="34" charset="0"/>
                                  <a:cs typeface="Times New Roman" panose="02020603050405020304" pitchFamily="18" charset="0"/>
                                </a:rPr>
                              </m:ctrlPr>
                            </m:sSubSup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latin typeface="Cambria Math" panose="02040503050406030204" pitchFamily="18" charset="0"/>
                                  <a:ea typeface="Calibri" panose="020F0502020204030204" pitchFamily="34" charset="0"/>
                                  <a:cs typeface="Times New Roman" panose="02020603050405020304" pitchFamily="18" charset="0"/>
                                </a:rPr>
                                <m:t>𝑀</m:t>
                              </m:r>
                            </m:sub>
                            <m:sup>
                              <m:r>
                                <a:rPr lang="en-US" sz="2800" i="1">
                                  <a:latin typeface="Cambria Math" panose="02040503050406030204" pitchFamily="18" charset="0"/>
                                  <a:ea typeface="Calibri" panose="020F0502020204030204" pitchFamily="34" charset="0"/>
                                  <a:cs typeface="Times New Roman" panose="02020603050405020304" pitchFamily="18" charset="0"/>
                                </a:rPr>
                                <m:t>2</m:t>
                              </m:r>
                            </m:sup>
                          </m:sSub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6</m:t>
                          </m:r>
                          <m:sSub>
                            <m:sSubPr>
                              <m:ctrlPr>
                                <a:rPr lang="en-US" sz="2800" i="1">
                                  <a:latin typeface="Cambria Math"/>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latin typeface="Cambria Math" panose="02040503050406030204" pitchFamily="18" charset="0"/>
                                  <a:ea typeface="Calibri" panose="020F0502020204030204" pitchFamily="34" charset="0"/>
                                  <a:cs typeface="Times New Roman" panose="02020603050405020304" pitchFamily="18" charset="0"/>
                                </a:rPr>
                                <m:t>𝑀</m:t>
                              </m:r>
                            </m:sub>
                          </m:sSub>
                        </m:e>
                      </m:d>
                      <m:d>
                        <m:dPr>
                          <m:ctrlPr>
                            <a:rPr lang="en-US" sz="2800" i="1">
                              <a:latin typeface="Cambria Math"/>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rPr>
                            <m:t>−</m:t>
                          </m:r>
                          <m:sSub>
                            <m:sSubPr>
                              <m:ctrlPr>
                                <a:rPr lang="en-US" sz="2800" i="1">
                                  <a:latin typeface="Cambria Math"/>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latin typeface="Cambria Math" panose="02040503050406030204" pitchFamily="18" charset="0"/>
                                  <a:ea typeface="Calibri" panose="020F0502020204030204" pitchFamily="34" charset="0"/>
                                  <a:cs typeface="Times New Roman" panose="02020603050405020304" pitchFamily="18" charset="0"/>
                                </a:rPr>
                                <m:t>𝑀</m:t>
                              </m:r>
                            </m:sub>
                          </m:sSub>
                        </m:e>
                      </m:d>
                      <m:r>
                        <a:rPr lang="en-US" sz="2800" i="1">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2800" dirty="0">
                  <a:latin typeface="Calibri" panose="020F0502020204030204" pitchFamily="34" charset="0"/>
                  <a:ea typeface="Calibri" panose="020F0502020204030204" pitchFamily="34" charset="0"/>
                </a:endParaRPr>
              </a:p>
              <a:p>
                <a:pPr marL="457200" algn="just">
                  <a:lnSpc>
                    <a:spcPct val="115000"/>
                  </a:lnSpc>
                  <a:spcAft>
                    <a:spcPts val="0"/>
                  </a:spcAft>
                </a:pP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latin typeface="Cambria Math"/>
                            <a:ea typeface="Calibri" panose="020F0502020204030204" pitchFamily="34" charset="0"/>
                            <a:cs typeface="Times New Roman" panose="02020603050405020304" pitchFamily="18" charset="0"/>
                          </a:rPr>
                        </m:ctrlPr>
                      </m:sSupPr>
                      <m:e>
                        <m:d>
                          <m:dPr>
                            <m:ctrlPr>
                              <a:rPr lang="en-US" sz="2800" i="1">
                                <a:latin typeface="Cambria Math"/>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latin typeface="Cambria Math"/>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latin typeface="Cambria Math" panose="02040503050406030204" pitchFamily="18" charset="0"/>
                                    <a:ea typeface="Calibri" panose="020F0502020204030204" pitchFamily="34" charset="0"/>
                                    <a:cs typeface="Times New Roman" panose="02020603050405020304" pitchFamily="18" charset="0"/>
                                  </a:rPr>
                                  <m:t>𝑀</m:t>
                                </m:r>
                              </m:sub>
                            </m:sSub>
                          </m:e>
                        </m:d>
                      </m:e>
                      <m:sup>
                        <m:r>
                          <a:rPr lang="en-US" sz="2800" i="1">
                            <a:latin typeface="Cambria Math" panose="02040503050406030204" pitchFamily="18" charset="0"/>
                            <a:ea typeface="Calibri" panose="020F0502020204030204" pitchFamily="34" charset="0"/>
                            <a:cs typeface="Times New Roman" panose="02020603050405020304" pitchFamily="18" charset="0"/>
                          </a:rPr>
                          <m:t>2</m:t>
                        </m:r>
                      </m:sup>
                    </m:sSup>
                    <m:d>
                      <m:dPr>
                        <m:ctrlPr>
                          <a:rPr lang="en-US" sz="2800" i="1">
                            <a:latin typeface="Cambria Math"/>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+2</m:t>
                        </m:r>
                        <m:sSub>
                          <m:sSubPr>
                            <m:ctrlPr>
                              <a:rPr lang="en-US" sz="2800" i="1">
                                <a:latin typeface="Cambria Math"/>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latin typeface="Cambria Math" panose="02040503050406030204" pitchFamily="18" charset="0"/>
                                <a:ea typeface="Calibri" panose="020F0502020204030204" pitchFamily="34" charset="0"/>
                                <a:cs typeface="Times New Roman" panose="02020603050405020304" pitchFamily="18" charset="0"/>
                              </a:rPr>
                              <m:t>𝑀</m:t>
                            </m:r>
                          </m:sub>
                        </m:sSub>
                        <m:r>
                          <a:rPr lang="en-US" sz="2800" i="1">
                            <a:latin typeface="Cambria Math" panose="02040503050406030204" pitchFamily="18" charset="0"/>
                            <a:ea typeface="Calibri" panose="020F0502020204030204" pitchFamily="34" charset="0"/>
                            <a:cs typeface="Times New Roman" panose="02020603050405020304" pitchFamily="18" charset="0"/>
                          </a:rPr>
                          <m:t>−3</m:t>
                        </m:r>
                      </m:e>
                    </m:d>
                    <m:r>
                      <a:rPr lang="en-US" sz="2800" i="1">
                        <a:latin typeface="Cambria Math" panose="02040503050406030204" pitchFamily="18" charset="0"/>
                        <a:ea typeface="Calibri" panose="020F0502020204030204" pitchFamily="34" charset="0"/>
                        <a:cs typeface="Times New Roman" panose="02020603050405020304" pitchFamily="18" charset="0"/>
                      </a:rPr>
                      <m:t>=0⇔</m:t>
                    </m:r>
                    <m:d>
                      <m:dPr>
                        <m:begChr m:val="["/>
                        <m:endChr m:val=""/>
                        <m:ctrlPr>
                          <a:rPr lang="en-US" sz="2800" i="1">
                            <a:latin typeface="Cambria Math"/>
                            <a:ea typeface="Calibri" panose="020F0502020204030204" pitchFamily="34" charset="0"/>
                            <a:cs typeface="Times New Roman" panose="02020603050405020304" pitchFamily="18" charset="0"/>
                          </a:rPr>
                        </m:ctrlPr>
                      </m:dPr>
                      <m:e>
                        <m:eqArr>
                          <m:eqArrPr>
                            <m:ctrlPr>
                              <a:rPr lang="en-US" sz="2800" i="1">
                                <a:latin typeface="Cambria Math"/>
                                <a:ea typeface="Calibri" panose="020F0502020204030204" pitchFamily="34" charset="0"/>
                                <a:cs typeface="Times New Roman" panose="02020603050405020304" pitchFamily="18" charset="0"/>
                              </a:rPr>
                            </m:ctrlPr>
                          </m:eqArrPr>
                          <m:e>
                            <m:r>
                              <a:rPr lang="en-US" sz="2800" i="1">
                                <a:latin typeface="Cambria Math" panose="02040503050406030204" pitchFamily="18" charset="0"/>
                                <a:ea typeface="Calibri" panose="020F0502020204030204" pitchFamily="34" charset="0"/>
                                <a:cs typeface="Times New Roman" panose="02020603050405020304" pitchFamily="18" charset="0"/>
                              </a:rPr>
                              <m:t>&amp;</m:t>
                            </m:r>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latin typeface="Cambria Math"/>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latin typeface="Cambria Math" panose="02040503050406030204" pitchFamily="18" charset="0"/>
                                    <a:ea typeface="Calibri" panose="020F0502020204030204" pitchFamily="34" charset="0"/>
                                    <a:cs typeface="Times New Roman" panose="02020603050405020304" pitchFamily="18" charset="0"/>
                                  </a:rPr>
                                  <m:t>𝑀</m:t>
                                </m:r>
                              </m:sub>
                            </m:sSub>
                          </m:e>
                          <m:e>
                            <m:r>
                              <a:rPr lang="en-US" sz="2800" i="1">
                                <a:latin typeface="Cambria Math" panose="02040503050406030204" pitchFamily="18" charset="0"/>
                                <a:ea typeface="Calibri" panose="020F0502020204030204" pitchFamily="34" charset="0"/>
                                <a:cs typeface="Times New Roman" panose="02020603050405020304" pitchFamily="18" charset="0"/>
                              </a:rPr>
                              <m:t>&amp;</m:t>
                            </m:r>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=−2</m:t>
                            </m:r>
                            <m:sSub>
                              <m:sSubPr>
                                <m:ctrlPr>
                                  <a:rPr lang="en-US" sz="2800" i="1">
                                    <a:latin typeface="Cambria Math"/>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latin typeface="Cambria Math" panose="02040503050406030204" pitchFamily="18" charset="0"/>
                                    <a:ea typeface="Calibri" panose="020F0502020204030204" pitchFamily="34" charset="0"/>
                                    <a:cs typeface="Times New Roman" panose="02020603050405020304" pitchFamily="18" charset="0"/>
                                  </a:rPr>
                                  <m:t>𝑀</m:t>
                                </m:r>
                              </m:sub>
                            </m:sSub>
                            <m:r>
                              <a:rPr lang="en-US" sz="2800" i="1">
                                <a:latin typeface="Cambria Math" panose="02040503050406030204" pitchFamily="18" charset="0"/>
                                <a:ea typeface="Calibri" panose="020F0502020204030204" pitchFamily="34" charset="0"/>
                                <a:cs typeface="Times New Roman" panose="02020603050405020304" pitchFamily="18" charset="0"/>
                              </a:rPr>
                              <m:t>+3</m:t>
                            </m:r>
                          </m:e>
                        </m:eqArr>
                      </m:e>
                    </m:d>
                  </m:oMath>
                </a14:m>
                <a:r>
                  <a:rPr lang="en-US" sz="2800" dirty="0">
                    <a:latin typeface="Times New Roman" panose="02020603050405020304" pitchFamily="18" charset="0"/>
                    <a:ea typeface="Calibri" panose="020F0502020204030204" pitchFamily="34" charset="0"/>
                  </a:rPr>
                  <a:t> </a:t>
                </a:r>
                <a14:m>
                  <m:oMath xmlns:m="http://schemas.openxmlformats.org/officeDocument/2006/math">
                    <m:r>
                      <a:rPr lang="en-US" sz="2800" i="1">
                        <a:latin typeface="Cambria Math" panose="02040503050406030204" pitchFamily="18" charset="0"/>
                        <a:ea typeface="Calibri" panose="020F0502020204030204" pitchFamily="34" charset="0"/>
                        <a:cs typeface="Cambria Math" panose="02040503050406030204" pitchFamily="18" charset="0"/>
                      </a:rPr>
                      <m:t>⇒</m:t>
                    </m:r>
                    <m:sSub>
                      <m:sSubPr>
                        <m:ctrlPr>
                          <a:rPr lang="en-US" sz="2800" i="1">
                            <a:latin typeface="Cambria Math"/>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latin typeface="Cambria Math" panose="02040503050406030204" pitchFamily="18" charset="0"/>
                            <a:ea typeface="Calibri" panose="020F0502020204030204" pitchFamily="34" charset="0"/>
                            <a:cs typeface="Times New Roman" panose="02020603050405020304" pitchFamily="18" charset="0"/>
                          </a:rPr>
                          <m:t>𝑁</m:t>
                        </m:r>
                      </m:sub>
                    </m:sSub>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2</m:t>
                    </m:r>
                    <m:sSub>
                      <m:sSubPr>
                        <m:ctrlPr>
                          <a:rPr lang="en-US" sz="2800" i="1">
                            <a:latin typeface="Cambria Math"/>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latin typeface="Cambria Math" panose="02040503050406030204" pitchFamily="18" charset="0"/>
                            <a:ea typeface="Calibri" panose="020F0502020204030204" pitchFamily="34" charset="0"/>
                            <a:cs typeface="Times New Roman" panose="02020603050405020304" pitchFamily="18" charset="0"/>
                          </a:rPr>
                          <m:t>𝑀</m:t>
                        </m:r>
                      </m:sub>
                    </m:sSub>
                    <m:r>
                      <a:rPr lang="en-US" sz="2800" i="1">
                        <a:latin typeface="Cambria Math" panose="02040503050406030204" pitchFamily="18" charset="0"/>
                        <a:ea typeface="Calibri" panose="020F0502020204030204" pitchFamily="34" charset="0"/>
                        <a:cs typeface="Times New Roman" panose="02020603050405020304" pitchFamily="18" charset="0"/>
                      </a:rPr>
                      <m:t>+3</m:t>
                    </m:r>
                  </m:oMath>
                </a14:m>
                <a:r>
                  <a:rPr lang="en-US" sz="2800" dirty="0">
                    <a:latin typeface="Times New Roman" panose="02020603050405020304" pitchFamily="18" charset="0"/>
                    <a:ea typeface="Calibri" panose="020F0502020204030204" pitchFamily="34" charset="0"/>
                  </a:rPr>
                  <a:t>.</a:t>
                </a:r>
                <a:endParaRPr lang="en-US" sz="2800" dirty="0">
                  <a:latin typeface="Calibri" panose="020F0502020204030204" pitchFamily="34" charset="0"/>
                  <a:ea typeface="Calibri" panose="020F0502020204030204" pitchFamily="34" charset="0"/>
                </a:endParaRPr>
              </a:p>
              <a:p>
                <a:pPr marL="457200" algn="just">
                  <a:lnSpc>
                    <a:spcPct val="115000"/>
                  </a:lnSpc>
                  <a:spcAft>
                    <a:spcPts val="0"/>
                  </a:spcAft>
                </a:pPr>
                <a:r>
                  <a:rPr lang="en-US" sz="2800" dirty="0" err="1">
                    <a:latin typeface="Times New Roman" panose="02020603050405020304" pitchFamily="18" charset="0"/>
                    <a:ea typeface="Calibri" panose="020F0502020204030204" pitchFamily="34" charset="0"/>
                  </a:rPr>
                  <a:t>Khi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đó</a:t>
                </a:r>
                <a:r>
                  <a:rPr lang="en-US" sz="2800" dirty="0">
                    <a:latin typeface="Times New Roman" panose="02020603050405020304" pitchFamily="18" charset="0"/>
                    <a:ea typeface="Calibri" panose="020F0502020204030204" pitchFamily="34" charset="0"/>
                  </a:rPr>
                  <a:t> </a:t>
                </a:r>
                <a:endParaRPr lang="en-US" sz="2800" i="1" dirty="0">
                  <a:latin typeface="Cambria Math" panose="02040503050406030204" pitchFamily="18" charset="0"/>
                  <a:ea typeface="Calibri" panose="020F0502020204030204" pitchFamily="34" charset="0"/>
                  <a:cs typeface="Times New Roman" panose="02020603050405020304" pitchFamily="18" charset="0"/>
                </a:endParaRPr>
              </a:p>
              <a:p>
                <a:pPr marL="457200" algn="just">
                  <a:lnSpc>
                    <a:spcPct val="115000"/>
                  </a:lnSpc>
                  <a:spcAft>
                    <a:spcPts val="0"/>
                  </a:spcAft>
                </a:pP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𝑃</m:t>
                    </m:r>
                    <m:r>
                      <a:rPr lang="en-US" sz="2800" i="1">
                        <a:latin typeface="Cambria Math" panose="02040503050406030204" pitchFamily="18" charset="0"/>
                        <a:ea typeface="Calibri" panose="020F0502020204030204" pitchFamily="34" charset="0"/>
                        <a:cs typeface="Times New Roman" panose="02020603050405020304" pitchFamily="18" charset="0"/>
                      </a:rPr>
                      <m:t>=5</m:t>
                    </m:r>
                    <m:sSubSup>
                      <m:sSubSupPr>
                        <m:ctrlPr>
                          <a:rPr lang="en-US" sz="2800" i="1">
                            <a:latin typeface="Cambria Math"/>
                            <a:ea typeface="Calibri" panose="020F0502020204030204" pitchFamily="34" charset="0"/>
                            <a:cs typeface="Times New Roman" panose="02020603050405020304" pitchFamily="18" charset="0"/>
                          </a:rPr>
                        </m:ctrlPr>
                      </m:sSubSup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latin typeface="Cambria Math" panose="02040503050406030204" pitchFamily="18" charset="0"/>
                            <a:ea typeface="Calibri" panose="020F0502020204030204" pitchFamily="34" charset="0"/>
                            <a:cs typeface="Times New Roman" panose="02020603050405020304" pitchFamily="18" charset="0"/>
                          </a:rPr>
                          <m:t>𝑀</m:t>
                        </m:r>
                      </m:sub>
                      <m:sup>
                        <m:r>
                          <a:rPr lang="en-US" sz="2800" i="1">
                            <a:latin typeface="Cambria Math" panose="02040503050406030204" pitchFamily="18" charset="0"/>
                            <a:ea typeface="Calibri" panose="020F0502020204030204" pitchFamily="34" charset="0"/>
                            <a:cs typeface="Times New Roman" panose="02020603050405020304" pitchFamily="18" charset="0"/>
                          </a:rPr>
                          <m:t>2</m:t>
                        </m:r>
                      </m:sup>
                    </m:sSubSup>
                    <m:r>
                      <a:rPr lang="en-US" sz="2800" i="1">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800" i="1">
                            <a:latin typeface="Cambria Math"/>
                            <a:ea typeface="Calibri" panose="020F0502020204030204" pitchFamily="34" charset="0"/>
                            <a:cs typeface="Times New Roman" panose="02020603050405020304" pitchFamily="18" charset="0"/>
                          </a:rPr>
                        </m:ctrlPr>
                      </m:sSubSup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latin typeface="Cambria Math" panose="02040503050406030204" pitchFamily="18" charset="0"/>
                            <a:ea typeface="Calibri" panose="020F0502020204030204" pitchFamily="34" charset="0"/>
                            <a:cs typeface="Times New Roman" panose="02020603050405020304" pitchFamily="18" charset="0"/>
                          </a:rPr>
                          <m:t>𝑁</m:t>
                        </m:r>
                      </m:sub>
                      <m:sup>
                        <m:r>
                          <a:rPr lang="en-US" sz="2800" i="1">
                            <a:latin typeface="Cambria Math" panose="02040503050406030204" pitchFamily="18" charset="0"/>
                            <a:ea typeface="Calibri" panose="020F0502020204030204" pitchFamily="34" charset="0"/>
                            <a:cs typeface="Times New Roman" panose="02020603050405020304" pitchFamily="18" charset="0"/>
                          </a:rPr>
                          <m:t>2</m:t>
                        </m:r>
                      </m:sup>
                    </m:sSubSup>
                    <m:r>
                      <a:rPr lang="en-US" sz="2800" i="1">
                        <a:latin typeface="Cambria Math" panose="02040503050406030204" pitchFamily="18" charset="0"/>
                        <a:ea typeface="Calibri" panose="020F0502020204030204" pitchFamily="34" charset="0"/>
                        <a:cs typeface="Times New Roman" panose="02020603050405020304" pitchFamily="18" charset="0"/>
                      </a:rPr>
                      <m:t>=5</m:t>
                    </m:r>
                    <m:sSubSup>
                      <m:sSubSupPr>
                        <m:ctrlPr>
                          <a:rPr lang="en-US" sz="2800" i="1">
                            <a:latin typeface="Cambria Math"/>
                            <a:ea typeface="Calibri" panose="020F0502020204030204" pitchFamily="34" charset="0"/>
                            <a:cs typeface="Times New Roman" panose="02020603050405020304" pitchFamily="18" charset="0"/>
                          </a:rPr>
                        </m:ctrlPr>
                      </m:sSubSup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latin typeface="Cambria Math" panose="02040503050406030204" pitchFamily="18" charset="0"/>
                            <a:ea typeface="Calibri" panose="020F0502020204030204" pitchFamily="34" charset="0"/>
                            <a:cs typeface="Times New Roman" panose="02020603050405020304" pitchFamily="18" charset="0"/>
                          </a:rPr>
                          <m:t>𝑀</m:t>
                        </m:r>
                      </m:sub>
                      <m:sup>
                        <m:r>
                          <a:rPr lang="en-US" sz="2800" i="1">
                            <a:latin typeface="Cambria Math" panose="02040503050406030204" pitchFamily="18" charset="0"/>
                            <a:ea typeface="Calibri" panose="020F0502020204030204" pitchFamily="34" charset="0"/>
                            <a:cs typeface="Times New Roman" panose="02020603050405020304" pitchFamily="18" charset="0"/>
                          </a:rPr>
                          <m:t>2</m:t>
                        </m:r>
                      </m:sup>
                    </m:sSubSup>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latin typeface="Cambria Math"/>
                            <a:ea typeface="Calibri" panose="020F0502020204030204" pitchFamily="34" charset="0"/>
                            <a:cs typeface="Times New Roman" panose="02020603050405020304" pitchFamily="18" charset="0"/>
                          </a:rPr>
                        </m:ctrlPr>
                      </m:sSupPr>
                      <m:e>
                        <m:d>
                          <m:dPr>
                            <m:ctrlPr>
                              <a:rPr lang="en-US" sz="2800" i="1">
                                <a:latin typeface="Cambria Math"/>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2</m:t>
                            </m:r>
                            <m:sSub>
                              <m:sSubPr>
                                <m:ctrlPr>
                                  <a:rPr lang="en-US" sz="2800" i="1">
                                    <a:latin typeface="Cambria Math"/>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latin typeface="Cambria Math" panose="02040503050406030204" pitchFamily="18" charset="0"/>
                                    <a:ea typeface="Calibri" panose="020F0502020204030204" pitchFamily="34" charset="0"/>
                                    <a:cs typeface="Times New Roman" panose="02020603050405020304" pitchFamily="18" charset="0"/>
                                  </a:rPr>
                                  <m:t>𝑀</m:t>
                                </m:r>
                              </m:sub>
                            </m:sSub>
                            <m:r>
                              <a:rPr lang="en-US" sz="2800" i="1">
                                <a:latin typeface="Cambria Math" panose="02040503050406030204" pitchFamily="18" charset="0"/>
                                <a:ea typeface="Calibri" panose="020F0502020204030204" pitchFamily="34" charset="0"/>
                                <a:cs typeface="Times New Roman" panose="02020603050405020304" pitchFamily="18" charset="0"/>
                              </a:rPr>
                              <m:t>+3</m:t>
                            </m:r>
                          </m:e>
                        </m:d>
                      </m:e>
                      <m:sup>
                        <m:r>
                          <a:rPr lang="en-US" sz="2800" i="1">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latin typeface="Cambria Math" panose="02040503050406030204" pitchFamily="18" charset="0"/>
                        <a:ea typeface="Calibri" panose="020F0502020204030204" pitchFamily="34" charset="0"/>
                        <a:cs typeface="Times New Roman" panose="02020603050405020304" pitchFamily="18" charset="0"/>
                      </a:rPr>
                      <m:t>=9</m:t>
                    </m:r>
                    <m:sSubSup>
                      <m:sSubSupPr>
                        <m:ctrlPr>
                          <a:rPr lang="en-US" sz="2800" i="1">
                            <a:latin typeface="Cambria Math"/>
                            <a:ea typeface="Calibri" panose="020F0502020204030204" pitchFamily="34" charset="0"/>
                            <a:cs typeface="Times New Roman" panose="02020603050405020304" pitchFamily="18" charset="0"/>
                          </a:rPr>
                        </m:ctrlPr>
                      </m:sSubSup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latin typeface="Cambria Math" panose="02040503050406030204" pitchFamily="18" charset="0"/>
                            <a:ea typeface="Calibri" panose="020F0502020204030204" pitchFamily="34" charset="0"/>
                            <a:cs typeface="Times New Roman" panose="02020603050405020304" pitchFamily="18" charset="0"/>
                          </a:rPr>
                          <m:t>𝑀</m:t>
                        </m:r>
                      </m:sub>
                      <m:sup>
                        <m:r>
                          <a:rPr lang="en-US" sz="2800" i="1">
                            <a:latin typeface="Cambria Math" panose="02040503050406030204" pitchFamily="18" charset="0"/>
                            <a:ea typeface="Calibri" panose="020F0502020204030204" pitchFamily="34" charset="0"/>
                            <a:cs typeface="Times New Roman" panose="02020603050405020304" pitchFamily="18" charset="0"/>
                          </a:rPr>
                          <m:t>2</m:t>
                        </m:r>
                      </m:sup>
                    </m:sSub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12</m:t>
                    </m:r>
                    <m:sSub>
                      <m:sSubPr>
                        <m:ctrlPr>
                          <a:rPr lang="en-US" sz="2800" i="1">
                            <a:latin typeface="Cambria Math"/>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latin typeface="Cambria Math" panose="02040503050406030204" pitchFamily="18" charset="0"/>
                            <a:ea typeface="Calibri" panose="020F0502020204030204" pitchFamily="34" charset="0"/>
                            <a:cs typeface="Times New Roman" panose="02020603050405020304" pitchFamily="18" charset="0"/>
                          </a:rPr>
                          <m:t>𝑀</m:t>
                        </m:r>
                      </m:sub>
                    </m:sSub>
                    <m:r>
                      <a:rPr lang="en-US" sz="2800" i="1">
                        <a:latin typeface="Cambria Math" panose="02040503050406030204" pitchFamily="18" charset="0"/>
                        <a:ea typeface="Calibri" panose="020F0502020204030204" pitchFamily="34" charset="0"/>
                        <a:cs typeface="Times New Roman" panose="02020603050405020304" pitchFamily="18" charset="0"/>
                      </a:rPr>
                      <m:t>+9</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800" i="1">
                            <a:latin typeface="Cambria Math"/>
                            <a:ea typeface="Calibri" panose="020F0502020204030204" pitchFamily="34" charset="0"/>
                            <a:cs typeface="Times New Roman" panose="02020603050405020304" pitchFamily="18" charset="0"/>
                          </a:rPr>
                        </m:ctrlPr>
                      </m:sSupPr>
                      <m:e>
                        <m:d>
                          <m:dPr>
                            <m:ctrlPr>
                              <a:rPr lang="en-US" sz="2800" i="1">
                                <a:latin typeface="Cambria Math"/>
                                <a:ea typeface="Calibri" panose="020F0502020204030204" pitchFamily="34" charset="0"/>
                                <a:cs typeface="Times New Roman" panose="02020603050405020304" pitchFamily="18" charset="0"/>
                              </a:rPr>
                            </m:ctrlPr>
                          </m:dPr>
                          <m:e>
                            <m:sSub>
                              <m:sSubPr>
                                <m:ctrlPr>
                                  <a:rPr lang="en-US" sz="2800" i="1">
                                    <a:latin typeface="Cambria Math"/>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latin typeface="Cambria Math" panose="02040503050406030204" pitchFamily="18" charset="0"/>
                                    <a:ea typeface="Calibri" panose="020F0502020204030204" pitchFamily="34" charset="0"/>
                                    <a:cs typeface="Times New Roman" panose="02020603050405020304" pitchFamily="18" charset="0"/>
                                  </a:rPr>
                                  <m:t>𝑀</m:t>
                                </m:r>
                              </m:sub>
                            </m:sSub>
                            <m:r>
                              <a:rPr lang="en-US" sz="2800" i="1">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cs typeface="Times New Roman" panose="02020603050405020304" pitchFamily="18" charset="0"/>
                                  </a:rPr>
                                </m:ctrlPr>
                              </m:fPr>
                              <m:num>
                                <m:r>
                                  <a:rPr lang="en-US" sz="2800" i="1">
                                    <a:latin typeface="Cambria Math" panose="02040503050406030204" pitchFamily="18" charset="0"/>
                                    <a:ea typeface="Calibri" panose="020F0502020204030204" pitchFamily="34" charset="0"/>
                                    <a:cs typeface="Times New Roman" panose="02020603050405020304" pitchFamily="18" charset="0"/>
                                  </a:rPr>
                                  <m:t>2</m:t>
                                </m:r>
                              </m:num>
                              <m:den>
                                <m:r>
                                  <a:rPr lang="en-US" sz="2800" i="1">
                                    <a:latin typeface="Cambria Math" panose="02040503050406030204" pitchFamily="18" charset="0"/>
                                    <a:ea typeface="Calibri" panose="020F0502020204030204" pitchFamily="34" charset="0"/>
                                    <a:cs typeface="Times New Roman" panose="02020603050405020304" pitchFamily="18" charset="0"/>
                                  </a:rPr>
                                  <m:t>3</m:t>
                                </m:r>
                              </m:den>
                            </m:f>
                          </m:e>
                        </m:d>
                      </m:e>
                      <m:sup>
                        <m:r>
                          <a:rPr lang="en-US" sz="2800" i="1">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latin typeface="Cambria Math" panose="02040503050406030204" pitchFamily="18" charset="0"/>
                        <a:ea typeface="Calibri" panose="020F0502020204030204" pitchFamily="34" charset="0"/>
                        <a:cs typeface="Times New Roman" panose="02020603050405020304" pitchFamily="18" charset="0"/>
                      </a:rPr>
                      <m:t>+5</m:t>
                    </m:r>
                  </m:oMath>
                </a14:m>
                <a:r>
                  <a:rPr lang="en-US" sz="2800" dirty="0">
                    <a:latin typeface="Times New Roman" panose="02020603050405020304" pitchFamily="18" charset="0"/>
                    <a:ea typeface="Calibri" panose="020F0502020204030204" pitchFamily="34" charset="0"/>
                  </a:rPr>
                  <a:t>.</a:t>
                </a:r>
                <a:endParaRPr lang="en-US" sz="2800" dirty="0">
                  <a:latin typeface="Calibri" panose="020F0502020204030204" pitchFamily="34" charset="0"/>
                  <a:ea typeface="Calibri" panose="020F0502020204030204" pitchFamily="34" charset="0"/>
                </a:endParaRPr>
              </a:p>
              <a:p>
                <a:pPr>
                  <a:lnSpc>
                    <a:spcPct val="115000"/>
                  </a:lnSpc>
                </a:pPr>
                <a:r>
                  <a:rPr lang="en-US" sz="2800" dirty="0"/>
                  <a:t>     </a:t>
                </a:r>
                <a:r>
                  <a:rPr lang="en-US" sz="2800" dirty="0" err="1"/>
                  <a:t>Vậy</a:t>
                </a:r>
                <a:r>
                  <a:rPr lang="en-US" sz="2800" dirty="0"/>
                  <a:t> </a:t>
                </a:r>
                <a14:m>
                  <m:oMath xmlns:m="http://schemas.openxmlformats.org/officeDocument/2006/math">
                    <m:r>
                      <a:rPr lang="en-US" sz="2800" i="1">
                        <a:latin typeface="Cambria Math" panose="02040503050406030204" pitchFamily="18" charset="0"/>
                      </a:rPr>
                      <m:t>𝑃</m:t>
                    </m:r>
                  </m:oMath>
                </a14:m>
                <a:r>
                  <a:rPr lang="en-US" sz="2800" dirty="0"/>
                  <a:t> </a:t>
                </a:r>
                <a:r>
                  <a:rPr lang="en-US" sz="2800" dirty="0" err="1"/>
                  <a:t>đạt</a:t>
                </a:r>
                <a:r>
                  <a:rPr lang="en-US" sz="2800" dirty="0"/>
                  <a:t> </a:t>
                </a:r>
                <a:r>
                  <a:rPr lang="en-US" sz="2800" dirty="0" err="1"/>
                  <a:t>giá</a:t>
                </a:r>
                <a:r>
                  <a:rPr lang="en-US" sz="2800" dirty="0"/>
                  <a:t> </a:t>
                </a:r>
                <a:r>
                  <a:rPr lang="en-US" sz="2800" dirty="0" err="1"/>
                  <a:t>trị</a:t>
                </a:r>
                <a:r>
                  <a:rPr lang="en-US" sz="2800" dirty="0"/>
                  <a:t> </a:t>
                </a:r>
                <a:r>
                  <a:rPr lang="en-US" sz="2800" dirty="0" err="1"/>
                  <a:t>nhỏ</a:t>
                </a:r>
                <a:r>
                  <a:rPr lang="en-US" sz="2800" dirty="0"/>
                  <a:t> </a:t>
                </a:r>
                <a:r>
                  <a:rPr lang="en-US" sz="2800" dirty="0" err="1"/>
                  <a:t>nhất</a:t>
                </a:r>
                <a:r>
                  <a:rPr lang="en-US" sz="2800" dirty="0"/>
                  <a:t> </a:t>
                </a:r>
                <a:r>
                  <a:rPr lang="en-US" sz="2800" dirty="0" err="1"/>
                  <a:t>bằng</a:t>
                </a:r>
                <a:r>
                  <a:rPr lang="en-US" sz="2800" dirty="0"/>
                  <a:t> </a:t>
                </a:r>
                <a14:m>
                  <m:oMath xmlns:m="http://schemas.openxmlformats.org/officeDocument/2006/math">
                    <m:r>
                      <a:rPr lang="en-US" sz="2800" i="1">
                        <a:latin typeface="Cambria Math" panose="02040503050406030204" pitchFamily="18" charset="0"/>
                      </a:rPr>
                      <m:t>5</m:t>
                    </m:r>
                  </m:oMath>
                </a14:m>
                <a:r>
                  <a:rPr lang="en-US" sz="2800" dirty="0"/>
                  <a:t> </a:t>
                </a:r>
                <a:r>
                  <a:rPr lang="en-US" sz="2800" dirty="0" err="1"/>
                  <a:t>khi</a:t>
                </a:r>
                <a:r>
                  <a:rPr lang="en-US" sz="2800" dirty="0"/>
                  <a:t> </a:t>
                </a:r>
                <a14:m>
                  <m:oMath xmlns:m="http://schemas.openxmlformats.org/officeDocument/2006/math">
                    <m:sSub>
                      <m:sSubPr>
                        <m:ctrlPr>
                          <a:rPr lang="en-US" sz="2800" i="1">
                            <a:latin typeface="Cambria Math"/>
                          </a:rPr>
                        </m:ctrlPr>
                      </m:sSubPr>
                      <m:e>
                        <m:r>
                          <a:rPr lang="en-US" sz="2800" i="1">
                            <a:latin typeface="Cambria Math" panose="02040503050406030204" pitchFamily="18" charset="0"/>
                          </a:rPr>
                          <m:t>𝑥</m:t>
                        </m:r>
                      </m:e>
                      <m:sub>
                        <m:r>
                          <a:rPr lang="en-US" sz="2800" i="1">
                            <a:latin typeface="Cambria Math" panose="02040503050406030204" pitchFamily="18" charset="0"/>
                          </a:rPr>
                          <m:t>𝑀</m:t>
                        </m:r>
                      </m:sub>
                    </m:sSub>
                    <m:r>
                      <a:rPr lang="en-US" sz="2800" i="1">
                        <a:latin typeface="Cambria Math" panose="02040503050406030204" pitchFamily="18" charset="0"/>
                      </a:rPr>
                      <m:t>=</m:t>
                    </m:r>
                    <m:f>
                      <m:fPr>
                        <m:ctrlPr>
                          <a:rPr lang="en-US" sz="2800" i="1">
                            <a:latin typeface="Cambria Math"/>
                          </a:rPr>
                        </m:ctrlPr>
                      </m:fPr>
                      <m:num>
                        <m:r>
                          <a:rPr lang="en-US" sz="2800" i="1">
                            <a:latin typeface="Cambria Math" panose="02040503050406030204" pitchFamily="18" charset="0"/>
                          </a:rPr>
                          <m:t>2</m:t>
                        </m:r>
                      </m:num>
                      <m:den>
                        <m:r>
                          <a:rPr lang="en-US" sz="2800" i="1">
                            <a:latin typeface="Cambria Math" panose="02040503050406030204" pitchFamily="18" charset="0"/>
                          </a:rPr>
                          <m:t>3</m:t>
                        </m:r>
                      </m:den>
                    </m:f>
                  </m:oMath>
                </a14:m>
                <a:r>
                  <a:rPr lang="en-US" sz="2800" dirty="0"/>
                  <a:t>. </a:t>
                </a:r>
                <a:r>
                  <a:rPr lang="en-US" sz="2800" dirty="0" err="1"/>
                  <a:t>Khi</a:t>
                </a:r>
                <a:r>
                  <a:rPr lang="en-US" sz="2800" dirty="0"/>
                  <a:t> </a:t>
                </a:r>
                <a:r>
                  <a:rPr lang="en-US" sz="2800" dirty="0" err="1"/>
                  <a:t>đó</a:t>
                </a:r>
                <a:r>
                  <a:rPr lang="en-US" sz="2800" dirty="0"/>
                  <a:t> </a:t>
                </a:r>
                <a14:m>
                  <m:oMath xmlns:m="http://schemas.openxmlformats.org/officeDocument/2006/math">
                    <m:r>
                      <a:rPr lang="en-US" sz="2800" i="1">
                        <a:latin typeface="Cambria Math" panose="02040503050406030204" pitchFamily="18" charset="0"/>
                      </a:rPr>
                      <m:t>𝑀</m:t>
                    </m:r>
                    <m:d>
                      <m:dPr>
                        <m:ctrlPr>
                          <a:rPr lang="en-US" sz="2800" i="1">
                            <a:latin typeface="Cambria Math"/>
                          </a:rPr>
                        </m:ctrlPr>
                      </m:dPr>
                      <m:e>
                        <m:f>
                          <m:fPr>
                            <m:ctrlPr>
                              <a:rPr lang="en-US" sz="2800" i="1">
                                <a:latin typeface="Cambria Math"/>
                              </a:rPr>
                            </m:ctrlPr>
                          </m:fPr>
                          <m:num>
                            <m:r>
                              <a:rPr lang="en-US" sz="2800" i="1">
                                <a:latin typeface="Cambria Math" panose="02040503050406030204" pitchFamily="18" charset="0"/>
                              </a:rPr>
                              <m:t>2</m:t>
                            </m:r>
                          </m:num>
                          <m:den>
                            <m:r>
                              <a:rPr lang="en-US" sz="2800" i="1">
                                <a:latin typeface="Cambria Math" panose="02040503050406030204" pitchFamily="18" charset="0"/>
                              </a:rPr>
                              <m:t>3</m:t>
                            </m:r>
                          </m:den>
                        </m:f>
                        <m:r>
                          <a:rPr lang="en-US" sz="2800" i="1">
                            <a:latin typeface="Cambria Math" panose="02040503050406030204" pitchFamily="18" charset="0"/>
                          </a:rPr>
                          <m:t>;</m:t>
                        </m:r>
                        <m:f>
                          <m:fPr>
                            <m:ctrlPr>
                              <a:rPr lang="en-US" sz="2800" i="1">
                                <a:latin typeface="Cambria Math"/>
                              </a:rPr>
                            </m:ctrlPr>
                          </m:fPr>
                          <m:num>
                            <m:r>
                              <a:rPr lang="en-US" sz="2800" i="1">
                                <a:latin typeface="Cambria Math" panose="02040503050406030204" pitchFamily="18" charset="0"/>
                              </a:rPr>
                              <m:t>26</m:t>
                            </m:r>
                          </m:num>
                          <m:den>
                            <m:r>
                              <a:rPr lang="en-US" sz="2800" i="1">
                                <a:latin typeface="Cambria Math" panose="02040503050406030204" pitchFamily="18" charset="0"/>
                              </a:rPr>
                              <m:t>27</m:t>
                            </m:r>
                          </m:den>
                        </m:f>
                      </m:e>
                    </m:d>
                    <m:r>
                      <a:rPr lang="en-US" sz="2800" i="1">
                        <a:latin typeface="Cambria Math" panose="02040503050406030204" pitchFamily="18" charset="0"/>
                        <a:cs typeface="Cambria Math" panose="02040503050406030204" pitchFamily="18" charset="0"/>
                      </a:rPr>
                      <m:t>⇒</m:t>
                    </m:r>
                  </m:oMath>
                </a14:m>
                <a:endParaRPr lang="en-US" sz="2800" i="1" dirty="0">
                  <a:latin typeface="Cambria Math" panose="02040503050406030204" pitchFamily="18" charset="0"/>
                  <a:cs typeface="Cambria Math" panose="02040503050406030204" pitchFamily="18" charset="0"/>
                </a:endParaRPr>
              </a:p>
              <a:p>
                <a:pPr>
                  <a:lnSpc>
                    <a:spcPct val="115000"/>
                  </a:lnSpc>
                </a:pPr>
                <a:r>
                  <a:rPr lang="en-US" sz="2800" dirty="0"/>
                  <a:t> </a:t>
                </a:r>
                <a14:m>
                  <m:oMath xmlns:m="http://schemas.openxmlformats.org/officeDocument/2006/math">
                    <m:r>
                      <a:rPr lang="en-US" sz="2800">
                        <a:latin typeface="Cambria Math" panose="02040503050406030204" pitchFamily="18" charset="0"/>
                      </a:rPr>
                      <m:t>       </m:t>
                    </m:r>
                    <m:r>
                      <a:rPr lang="en-US" sz="2800" i="1">
                        <a:latin typeface="Cambria Math" panose="02040503050406030204" pitchFamily="18" charset="0"/>
                      </a:rPr>
                      <m:t>𝑂𝑀</m:t>
                    </m:r>
                    <m:r>
                      <a:rPr lang="en-US" sz="2800" i="1">
                        <a:latin typeface="Cambria Math" panose="02040503050406030204" pitchFamily="18" charset="0"/>
                      </a:rPr>
                      <m:t>=</m:t>
                    </m:r>
                    <m:f>
                      <m:fPr>
                        <m:ctrlPr>
                          <a:rPr lang="en-US" sz="2800" i="1">
                            <a:latin typeface="Cambria Math"/>
                          </a:rPr>
                        </m:ctrlPr>
                      </m:fPr>
                      <m:num>
                        <m:r>
                          <a:rPr lang="en-US" sz="2800" i="1">
                            <a:latin typeface="Cambria Math" panose="02040503050406030204" pitchFamily="18" charset="0"/>
                          </a:rPr>
                          <m:t>10</m:t>
                        </m:r>
                        <m:rad>
                          <m:radPr>
                            <m:degHide m:val="on"/>
                            <m:ctrlPr>
                              <a:rPr lang="en-US" sz="2800" i="1">
                                <a:latin typeface="Cambria Math"/>
                              </a:rPr>
                            </m:ctrlPr>
                          </m:radPr>
                          <m:deg/>
                          <m:e>
                            <m:r>
                              <a:rPr lang="en-US" sz="2800" i="1">
                                <a:latin typeface="Cambria Math" panose="02040503050406030204" pitchFamily="18" charset="0"/>
                              </a:rPr>
                              <m:t>10</m:t>
                            </m:r>
                          </m:e>
                        </m:rad>
                      </m:num>
                      <m:den>
                        <m:r>
                          <a:rPr lang="en-US" sz="2800" i="1">
                            <a:latin typeface="Cambria Math" panose="02040503050406030204" pitchFamily="18" charset="0"/>
                          </a:rPr>
                          <m:t>27</m:t>
                        </m:r>
                      </m:den>
                    </m:f>
                  </m:oMath>
                </a14:m>
                <a:r>
                  <a:rPr lang="en-US" sz="2800" dirty="0"/>
                  <a:t>. </a:t>
                </a:r>
                <a:r>
                  <a:rPr lang="vi-VN" sz="2800" b="1" dirty="0">
                    <a:solidFill>
                      <a:srgbClr val="0000FF"/>
                    </a:solidFill>
                    <a:highlight>
                      <a:srgbClr val="00FF00"/>
                    </a:highlight>
                    <a:latin typeface="Times New Roman" panose="02020603050405020304" pitchFamily="18" charset="0"/>
                    <a:ea typeface="Calibri" panose="020F0502020204030204" pitchFamily="34" charset="0"/>
                  </a:rPr>
                  <a:t>Chọn B</a:t>
                </a:r>
                <a:endParaRPr lang="en-US" sz="2800" dirty="0">
                  <a:latin typeface="Calibri" panose="020F0502020204030204" pitchFamily="34" charset="0"/>
                  <a:ea typeface="Calibri" panose="020F0502020204030204" pitchFamily="34" charset="0"/>
                </a:endParaRPr>
              </a:p>
              <a:p>
                <a:pPr/>
                <a:endParaRPr lang="en-US" sz="3000" dirty="0"/>
              </a:p>
            </p:txBody>
          </p:sp>
        </mc:Choice>
        <mc:Fallback>
          <p:sp>
            <p:nvSpPr>
              <p:cNvPr id="11" name="Rectangle 10">
                <a:extLst>
                  <a:ext uri="{FF2B5EF4-FFF2-40B4-BE49-F238E27FC236}">
                    <a16:creationId xmlns:a16="http://schemas.microsoft.com/office/drawing/2014/main" xmlns="" xmlns:a14="http://schemas.microsoft.com/office/drawing/2010/main" id="{4DF6BDC0-6428-4CE0-BC27-46AA227F7389}"/>
                  </a:ext>
                </a:extLst>
              </p:cNvPr>
              <p:cNvSpPr>
                <a:spLocks noRot="1" noChangeAspect="1" noMove="1" noResize="1" noEditPoints="1" noAdjustHandles="1" noChangeArrowheads="1" noChangeShapeType="1" noTextEdit="1"/>
              </p:cNvSpPr>
              <p:nvPr/>
            </p:nvSpPr>
            <p:spPr>
              <a:xfrm>
                <a:off x="-95250" y="118437"/>
                <a:ext cx="12571367" cy="6209254"/>
              </a:xfrm>
              <a:prstGeom prst="rect">
                <a:avLst/>
              </a:prstGeom>
              <a:blipFill rotWithShape="1">
                <a:blip r:embed="rId3"/>
                <a:stretch>
                  <a:fillRect t="-883"/>
                </a:stretch>
              </a:blipFill>
            </p:spPr>
            <p:txBody>
              <a:bodyPr/>
              <a:lstStyle/>
              <a:p>
                <a:r>
                  <a:rPr lang="en-US">
                    <a:noFill/>
                  </a:rPr>
                  <a:t> </a:t>
                </a:r>
              </a:p>
            </p:txBody>
          </p:sp>
        </mc:Fallback>
      </mc:AlternateContent>
    </p:spTree>
    <p:extLst>
      <p:ext uri="{BB962C8B-B14F-4D97-AF65-F5344CB8AC3E}">
        <p14:creationId xmlns:p14="http://schemas.microsoft.com/office/powerpoint/2010/main" val="226689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left)">
                                      <p:cBhvr>
                                        <p:cTn id="1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304335" y="7885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4.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cao</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21" name="TextBox 20">
            <a:extLst>
              <a:ext uri="{FF2B5EF4-FFF2-40B4-BE49-F238E27FC236}">
                <a16:creationId xmlns:a16="http://schemas.microsoft.com/office/drawing/2014/main" xmlns="" id="{098B84E5-3D5A-4303-8163-259271C3D175}"/>
              </a:ext>
            </a:extLst>
          </p:cNvPr>
          <p:cNvSpPr txBox="1"/>
          <p:nvPr/>
        </p:nvSpPr>
        <p:spPr>
          <a:xfrm>
            <a:off x="9199815" y="2874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5</a:t>
            </a:r>
            <a:endParaRPr lang="en-US" sz="3200" dirty="0">
              <a:latin typeface="Times New Roman" pitchFamily="18" charset="0"/>
              <a:cs typeface="Times New Roman" pitchFamily="18" charset="0"/>
            </a:endParaRPr>
          </a:p>
        </p:txBody>
      </p:sp>
      <p:sp>
        <p:nvSpPr>
          <p:cNvPr id="22" name="TextBox 21">
            <a:hlinkClick r:id="rId2" action="ppaction://hlinksldjump"/>
            <a:extLst>
              <a:ext uri="{FF2B5EF4-FFF2-40B4-BE49-F238E27FC236}">
                <a16:creationId xmlns:a16="http://schemas.microsoft.com/office/drawing/2014/main" xmlns="" id="{2D116311-D887-475E-A44A-4AC352C1DFBC}"/>
              </a:ext>
            </a:extLst>
          </p:cNvPr>
          <p:cNvSpPr txBox="1"/>
          <p:nvPr/>
        </p:nvSpPr>
        <p:spPr>
          <a:xfrm>
            <a:off x="7186864" y="2874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4</a:t>
            </a:r>
            <a:endParaRPr lang="en-US" sz="3200" dirty="0">
              <a:latin typeface="Times New Roman" pitchFamily="18" charset="0"/>
              <a:cs typeface="Times New Roman" pitchFamily="18" charset="0"/>
            </a:endParaRPr>
          </a:p>
        </p:txBody>
      </p:sp>
      <p:sp>
        <p:nvSpPr>
          <p:cNvPr id="23" name="TextBox 22">
            <a:hlinkClick r:id="rId3" action="ppaction://hlinksldjump"/>
            <a:extLst>
              <a:ext uri="{FF2B5EF4-FFF2-40B4-BE49-F238E27FC236}">
                <a16:creationId xmlns:a16="http://schemas.microsoft.com/office/drawing/2014/main" xmlns="" id="{BA2A77EC-6A51-47F0-86B7-056DAF74C522}"/>
              </a:ext>
            </a:extLst>
          </p:cNvPr>
          <p:cNvSpPr txBox="1"/>
          <p:nvPr/>
        </p:nvSpPr>
        <p:spPr>
          <a:xfrm>
            <a:off x="5243764" y="2874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3</a:t>
            </a:r>
            <a:endParaRPr lang="en-US" sz="3200" dirty="0">
              <a:latin typeface="Times New Roman" pitchFamily="18" charset="0"/>
              <a:cs typeface="Times New Roman" pitchFamily="18" charset="0"/>
            </a:endParaRPr>
          </a:p>
        </p:txBody>
      </p:sp>
      <p:sp>
        <p:nvSpPr>
          <p:cNvPr id="24" name="TextBox 23">
            <a:hlinkClick r:id="rId4" action="ppaction://hlinksldjump"/>
            <a:extLst>
              <a:ext uri="{FF2B5EF4-FFF2-40B4-BE49-F238E27FC236}">
                <a16:creationId xmlns:a16="http://schemas.microsoft.com/office/drawing/2014/main" xmlns="" id="{745C8C66-DF03-4067-9C7F-2C0016A87188}"/>
              </a:ext>
            </a:extLst>
          </p:cNvPr>
          <p:cNvSpPr txBox="1"/>
          <p:nvPr/>
        </p:nvSpPr>
        <p:spPr>
          <a:xfrm>
            <a:off x="3176839" y="28442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a:t>
            </a:r>
            <a:endParaRPr lang="en-US" sz="3200" dirty="0">
              <a:latin typeface="Times New Roman" pitchFamily="18" charset="0"/>
              <a:cs typeface="Times New Roman" pitchFamily="18" charset="0"/>
            </a:endParaRPr>
          </a:p>
        </p:txBody>
      </p:sp>
      <p:sp>
        <p:nvSpPr>
          <p:cNvPr id="27" name="TextBox 26">
            <a:hlinkClick r:id="rId5" action="ppaction://hlinksldjump"/>
            <a:extLst>
              <a:ext uri="{FF2B5EF4-FFF2-40B4-BE49-F238E27FC236}">
                <a16:creationId xmlns:a16="http://schemas.microsoft.com/office/drawing/2014/main" xmlns="" id="{4CE7376D-CD54-4F35-A381-BF158D6A3505}"/>
              </a:ext>
            </a:extLst>
          </p:cNvPr>
          <p:cNvSpPr txBox="1"/>
          <p:nvPr/>
        </p:nvSpPr>
        <p:spPr>
          <a:xfrm>
            <a:off x="1119439" y="286327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a:t>
            </a:r>
          </a:p>
        </p:txBody>
      </p:sp>
    </p:spTree>
    <p:extLst>
      <p:ext uri="{BB962C8B-B14F-4D97-AF65-F5344CB8AC3E}">
        <p14:creationId xmlns:p14="http://schemas.microsoft.com/office/powerpoint/2010/main" val="10958463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0A55F18-2937-4A9C-BF42-130F20E2CAA3}"/>
              </a:ext>
            </a:extLst>
          </p:cNvPr>
          <p:cNvSpPr/>
          <p:nvPr/>
        </p:nvSpPr>
        <p:spPr>
          <a:xfrm>
            <a:off x="9048761" y="1358410"/>
            <a:ext cx="2627423" cy="6453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ectangle 5"/>
              <p:cNvSpPr/>
              <p:nvPr/>
            </p:nvSpPr>
            <p:spPr>
              <a:xfrm>
                <a:off x="182335" y="162965"/>
                <a:ext cx="11493849" cy="1840760"/>
              </a:xfrm>
              <a:prstGeom prst="rect">
                <a:avLst/>
              </a:prstGeom>
            </p:spPr>
            <p:txBody>
              <a:bodyPr wrap="square">
                <a:spAutoFit/>
              </a:bodyPr>
              <a:lstStyle/>
              <a:p>
                <a:pPr lvl="0" algn="just">
                  <a:spcBef>
                    <a:spcPts val="600"/>
                  </a:spcBef>
                  <a:spcAft>
                    <a:spcPts val="0"/>
                  </a:spcAft>
                  <a:buClr>
                    <a:srgbClr val="0000FF"/>
                  </a:buClr>
                  <a:tabLst>
                    <a:tab pos="629920" algn="l"/>
                  </a:tabLst>
                </a:pP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𝑓</m:t>
                    </m:r>
                    <m:d>
                      <m:dPr>
                        <m:ctrlPr>
                          <a:rPr lang="en-US" sz="2800" i="1">
                            <a:solidFill>
                              <a:srgbClr val="000000"/>
                            </a:solidFill>
                            <a:latin typeface="Cambria Math"/>
                            <a:ea typeface="Calibri" panose="020F0502020204030204" pitchFamily="34" charset="0"/>
                            <a:cs typeface="Times New Roman" panose="02020603050405020304" pitchFamily="18" charset="0"/>
                          </a:rPr>
                        </m:ctrlPr>
                      </m:d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d>
                  </m:oMath>
                </a14:m>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tục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ℝ</m:t>
                    </m:r>
                  </m:oMath>
                </a14:m>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thỏa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mãn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𝑓</m:t>
                    </m:r>
                    <m:d>
                      <m:dPr>
                        <m:ctrlPr>
                          <a:rPr lang="en-US" sz="2800" i="1">
                            <a:solidFill>
                              <a:srgbClr val="000000"/>
                            </a:solidFill>
                            <a:latin typeface="Cambria Math"/>
                            <a:ea typeface="Calibri" panose="020F0502020204030204" pitchFamily="34" charset="0"/>
                            <a:cs typeface="Times New Roman" panose="02020603050405020304" pitchFamily="18" charset="0"/>
                          </a:rPr>
                        </m:ctrlPr>
                      </m:d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d>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𝑓</m:t>
                    </m:r>
                    <m:d>
                      <m:dPr>
                        <m:ctrlPr>
                          <a:rPr lang="en-US" sz="2800" i="1">
                            <a:solidFill>
                              <a:srgbClr val="000000"/>
                            </a:solidFill>
                            <a:latin typeface="Cambria Math"/>
                            <a:ea typeface="Calibri" panose="020F0502020204030204" pitchFamily="34" charset="0"/>
                            <a:cs typeface="Times New Roman" panose="02020603050405020304" pitchFamily="18" charset="0"/>
                          </a:rPr>
                        </m:ctrlPr>
                      </m:d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d>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2800" i="1">
                            <a:solidFill>
                              <a:srgbClr val="000000"/>
                            </a:solidFill>
                            <a:latin typeface="Cambria Math"/>
                            <a:ea typeface="Calibri" panose="020F0502020204030204" pitchFamily="34" charset="0"/>
                            <a:cs typeface="Times New Roman" panose="02020603050405020304" pitchFamily="18" charset="0"/>
                          </a:rPr>
                        </m:ctrlPr>
                      </m:sSup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tuyến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𝑓</m:t>
                    </m:r>
                    <m:d>
                      <m:dPr>
                        <m:ctrlPr>
                          <a:rPr lang="en-US" sz="2800" i="1">
                            <a:solidFill>
                              <a:srgbClr val="000000"/>
                            </a:solidFill>
                            <a:latin typeface="Cambria Math"/>
                            <a:ea typeface="Calibri" panose="020F0502020204030204" pitchFamily="34" charset="0"/>
                            <a:cs typeface="Times New Roman" panose="02020603050405020304" pitchFamily="18" charset="0"/>
                          </a:rPr>
                        </m:ctrlPr>
                      </m:d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d>
                  </m:oMath>
                </a14:m>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hoành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oMath>
                </a14:m>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0"/>
                  </a:spcAft>
                  <a:tabLst>
                    <a:tab pos="3599815" algn="l"/>
                    <a:tab pos="5039995" algn="l"/>
                  </a:tabLst>
                </a:pP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rPr>
                      <m:t>𝑦</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2</m:t>
                    </m:r>
                    <m:r>
                      <a:rPr lang="en-US" sz="2800" i="1">
                        <a:solidFill>
                          <a:srgbClr val="000000"/>
                        </a:solidFill>
                        <a:latin typeface="Cambria Math" panose="02040503050406030204" pitchFamily="18" charset="0"/>
                        <a:ea typeface="Calibri" panose="020F0502020204030204" pitchFamily="34" charset="0"/>
                      </a:rPr>
                      <m:t>𝑥</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2</m:t>
                    </m:r>
                  </m:oMath>
                </a14:m>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rPr>
                      <m:t>𝑦</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4</m:t>
                    </m:r>
                    <m:r>
                      <a:rPr lang="en-US" sz="2800" i="1">
                        <a:solidFill>
                          <a:srgbClr val="000000"/>
                        </a:solidFill>
                        <a:latin typeface="Cambria Math" panose="02040503050406030204" pitchFamily="18" charset="0"/>
                        <a:ea typeface="Calibri" panose="020F0502020204030204" pitchFamily="34" charset="0"/>
                      </a:rPr>
                      <m:t>𝑥</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6</m:t>
                    </m:r>
                  </m:oMath>
                </a14:m>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rPr>
                      <m:t>𝑦</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2</m:t>
                    </m:r>
                    <m:r>
                      <a:rPr lang="en-US" sz="2800" i="1">
                        <a:solidFill>
                          <a:srgbClr val="000000"/>
                        </a:solidFill>
                        <a:latin typeface="Cambria Math" panose="02040503050406030204" pitchFamily="18" charset="0"/>
                        <a:ea typeface="Calibri" panose="020F0502020204030204" pitchFamily="34" charset="0"/>
                      </a:rPr>
                      <m:t>𝑥</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6</m:t>
                    </m:r>
                  </m:oMath>
                </a14:m>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rPr>
                      <m:t>𝑦</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4</m:t>
                    </m:r>
                    <m:r>
                      <a:rPr lang="en-US" sz="2800" i="1">
                        <a:solidFill>
                          <a:srgbClr val="000000"/>
                        </a:solidFill>
                        <a:latin typeface="Cambria Math" panose="02040503050406030204" pitchFamily="18" charset="0"/>
                        <a:ea typeface="Calibri" panose="020F0502020204030204" pitchFamily="34" charset="0"/>
                      </a:rPr>
                      <m:t>𝑥</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2</m:t>
                    </m:r>
                  </m:oMath>
                </a14:m>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82335" y="162965"/>
                <a:ext cx="11493849" cy="1840760"/>
              </a:xfrm>
              <a:prstGeom prst="rect">
                <a:avLst/>
              </a:prstGeom>
              <a:blipFill>
                <a:blip r:embed="rId2"/>
                <a:stretch>
                  <a:fillRect l="-1114" t="-3642" r="-1061" b="-82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DEC890A7-4CAE-42EF-8C5C-65C676E997AA}"/>
                  </a:ext>
                </a:extLst>
              </p:cNvPr>
              <p:cNvSpPr/>
              <p:nvPr/>
            </p:nvSpPr>
            <p:spPr>
              <a:xfrm>
                <a:off x="182335" y="1851779"/>
                <a:ext cx="11700175" cy="4945008"/>
              </a:xfrm>
              <a:prstGeom prst="rect">
                <a:avLst/>
              </a:prstGeom>
            </p:spPr>
            <p:txBody>
              <a:bodyPr wrap="square">
                <a:spAutoFit/>
              </a:bodyPr>
              <a:lstStyle/>
              <a:p>
                <a:pPr marL="629920" algn="ctr">
                  <a:lnSpc>
                    <a:spcPct val="115000"/>
                  </a:lnSpc>
                </a:pP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Lời</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giải</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pPr>
                <a:r>
                  <a:rPr lang="fr-FR"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rPr>
                      <m:t>2</m:t>
                    </m:r>
                    <m:r>
                      <a:rPr lang="en-US" sz="2800" i="1">
                        <a:solidFill>
                          <a:srgbClr val="000000"/>
                        </a:solidFill>
                        <a:latin typeface="Cambria Math" panose="02040503050406030204" pitchFamily="18" charset="0"/>
                        <a:ea typeface="Calibri" panose="020F0502020204030204" pitchFamily="34" charset="0"/>
                      </a:rPr>
                      <m:t>𝑓</m:t>
                    </m:r>
                    <m:d>
                      <m:dPr>
                        <m:ctrlPr>
                          <a:rPr lang="en-US" sz="2800" i="1">
                            <a:solidFill>
                              <a:srgbClr val="000000"/>
                            </a:solidFill>
                            <a:latin typeface="Cambria Math"/>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2</m:t>
                        </m:r>
                        <m:r>
                          <a:rPr lang="en-US" sz="2800" i="1">
                            <a:solidFill>
                              <a:srgbClr val="000000"/>
                            </a:solidFill>
                            <a:latin typeface="Cambria Math" panose="02040503050406030204" pitchFamily="18" charset="0"/>
                            <a:ea typeface="Calibri" panose="020F0502020204030204" pitchFamily="34" charset="0"/>
                          </a:rPr>
                          <m:t>𝑥</m:t>
                        </m:r>
                      </m:e>
                    </m:d>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𝑓</m:t>
                    </m:r>
                    <m:d>
                      <m:dPr>
                        <m:ctrlPr>
                          <a:rPr lang="en-US" sz="2800" i="1">
                            <a:solidFill>
                              <a:srgbClr val="000000"/>
                            </a:solidFill>
                            <a:latin typeface="Cambria Math"/>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1</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2</m:t>
                        </m:r>
                        <m:r>
                          <a:rPr lang="en-US" sz="2800" i="1">
                            <a:solidFill>
                              <a:srgbClr val="000000"/>
                            </a:solidFill>
                            <a:latin typeface="Cambria Math" panose="02040503050406030204" pitchFamily="18" charset="0"/>
                            <a:ea typeface="Calibri" panose="020F0502020204030204" pitchFamily="34" charset="0"/>
                          </a:rPr>
                          <m:t>𝑥</m:t>
                        </m:r>
                      </m:e>
                    </m:d>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12</m:t>
                    </m:r>
                    <m:sSup>
                      <m:sSupPr>
                        <m:ctrlPr>
                          <a:rPr lang="en-US" sz="2800" i="1">
                            <a:solidFill>
                              <a:srgbClr val="000000"/>
                            </a:solidFill>
                            <a:latin typeface="Cambria Math"/>
                            <a:ea typeface="Calibri" panose="020F0502020204030204" pitchFamily="34" charset="0"/>
                          </a:rPr>
                        </m:ctrlPr>
                      </m:sSupPr>
                      <m:e>
                        <m:r>
                          <a:rPr lang="en-US" sz="2800" i="1">
                            <a:solidFill>
                              <a:srgbClr val="000000"/>
                            </a:solidFill>
                            <a:latin typeface="Cambria Math" panose="02040503050406030204" pitchFamily="18" charset="0"/>
                            <a:ea typeface="Calibri" panose="020F0502020204030204" pitchFamily="34" charset="0"/>
                          </a:rPr>
                          <m:t>𝑥</m:t>
                        </m:r>
                      </m:e>
                      <m:sup>
                        <m:r>
                          <a:rPr lang="en-US" sz="2800" i="1">
                            <a:solidFill>
                              <a:srgbClr val="000000"/>
                            </a:solidFill>
                            <a:latin typeface="Cambria Math" panose="02040503050406030204" pitchFamily="18" charset="0"/>
                            <a:ea typeface="Calibri" panose="020F0502020204030204" pitchFamily="34" charset="0"/>
                          </a:rPr>
                          <m:t>2</m:t>
                        </m:r>
                      </m:sup>
                    </m:sSup>
                  </m:oMath>
                </a14:m>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fr-FR"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rPr>
                      <m:t>𝑥</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0</m:t>
                    </m:r>
                  </m:oMath>
                </a14:m>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rPr>
                      <m:t>𝑥</m:t>
                    </m:r>
                    <m:r>
                      <a:rPr lang="en-US" sz="2800" i="1">
                        <a:solidFill>
                          <a:srgbClr val="000000"/>
                        </a:solidFill>
                        <a:latin typeface="Cambria Math" panose="02040503050406030204" pitchFamily="18" charset="0"/>
                        <a:ea typeface="Calibri" panose="020F0502020204030204" pitchFamily="34" charset="0"/>
                      </a:rPr>
                      <m:t>=</m:t>
                    </m:r>
                    <m:f>
                      <m:fPr>
                        <m:ctrlPr>
                          <a:rPr lang="en-US" sz="2800" i="1">
                            <a:solidFill>
                              <a:srgbClr val="000000"/>
                            </a:solidFill>
                            <a:latin typeface="Cambria Math"/>
                            <a:ea typeface="Calibri" panose="020F0502020204030204" pitchFamily="34" charset="0"/>
                          </a:rPr>
                        </m:ctrlPr>
                      </m:fPr>
                      <m:num>
                        <m:r>
                          <a:rPr lang="en-US" sz="2800" i="1">
                            <a:solidFill>
                              <a:srgbClr val="000000"/>
                            </a:solidFill>
                            <a:latin typeface="Cambria Math" panose="02040503050406030204" pitchFamily="18" charset="0"/>
                            <a:ea typeface="Calibri" panose="020F0502020204030204" pitchFamily="34" charset="0"/>
                          </a:rPr>
                          <m:t>1</m:t>
                        </m:r>
                      </m:num>
                      <m:den>
                        <m:r>
                          <a:rPr lang="en-US" sz="2800" i="1">
                            <a:solidFill>
                              <a:srgbClr val="000000"/>
                            </a:solidFill>
                            <a:latin typeface="Cambria Math" panose="02040503050406030204" pitchFamily="18" charset="0"/>
                            <a:ea typeface="Calibri" panose="020F0502020204030204" pitchFamily="34" charset="0"/>
                          </a:rPr>
                          <m:t>2</m:t>
                        </m:r>
                      </m:den>
                    </m:f>
                  </m:oMath>
                </a14:m>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 </a:t>
                </a:r>
                <a:r>
                  <a:rPr lang="fr-FR"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800" i="1">
                            <a:solidFill>
                              <a:srgbClr val="000000"/>
                            </a:solidFill>
                            <a:latin typeface="Cambria Math"/>
                            <a:ea typeface="Calibri" panose="020F0502020204030204" pitchFamily="34" charset="0"/>
                          </a:rPr>
                        </m:ctrlPr>
                      </m:dPr>
                      <m:e>
                        <m:eqArr>
                          <m:eqArrPr>
                            <m:ctrlPr>
                              <a:rPr lang="en-US" sz="2800" i="1">
                                <a:solidFill>
                                  <a:srgbClr val="000000"/>
                                </a:solidFill>
                                <a:latin typeface="Cambria Math"/>
                                <a:ea typeface="Calibri" panose="020F0502020204030204" pitchFamily="34" charset="0"/>
                              </a:rPr>
                            </m:ctrlPr>
                          </m:eqArrPr>
                          <m:e>
                            <m:r>
                              <a:rPr lang="en-US" sz="2800" i="1">
                                <a:solidFill>
                                  <a:srgbClr val="000000"/>
                                </a:solidFill>
                                <a:latin typeface="Cambria Math" panose="02040503050406030204" pitchFamily="18" charset="0"/>
                                <a:ea typeface="Calibri" panose="020F0502020204030204" pitchFamily="34" charset="0"/>
                              </a:rPr>
                              <m:t>&amp;</m:t>
                            </m:r>
                            <m:r>
                              <a:rPr lang="en-US" sz="2800" i="1">
                                <a:solidFill>
                                  <a:srgbClr val="000000"/>
                                </a:solidFill>
                                <a:latin typeface="Cambria Math" panose="02040503050406030204" pitchFamily="18" charset="0"/>
                                <a:ea typeface="Calibri" panose="020F0502020204030204" pitchFamily="34" charset="0"/>
                              </a:rPr>
                              <m:t>2</m:t>
                            </m:r>
                            <m:r>
                              <a:rPr lang="en-US" sz="2800" i="1">
                                <a:solidFill>
                                  <a:srgbClr val="000000"/>
                                </a:solidFill>
                                <a:latin typeface="Cambria Math" panose="02040503050406030204" pitchFamily="18" charset="0"/>
                                <a:ea typeface="Calibri" panose="020F0502020204030204" pitchFamily="34" charset="0"/>
                              </a:rPr>
                              <m:t>𝑓</m:t>
                            </m:r>
                            <m:d>
                              <m:dPr>
                                <m:ctrlPr>
                                  <a:rPr lang="en-US" sz="2800" i="1">
                                    <a:solidFill>
                                      <a:srgbClr val="000000"/>
                                    </a:solidFill>
                                    <a:latin typeface="Cambria Math"/>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0</m:t>
                                </m:r>
                              </m:e>
                            </m:d>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𝑓</m:t>
                            </m:r>
                            <m:d>
                              <m:dPr>
                                <m:ctrlPr>
                                  <a:rPr lang="en-US" sz="2800" i="1">
                                    <a:solidFill>
                                      <a:srgbClr val="000000"/>
                                    </a:solidFill>
                                    <a:latin typeface="Cambria Math"/>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1</m:t>
                                </m:r>
                              </m:e>
                            </m:d>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0</m:t>
                            </m:r>
                          </m:e>
                          <m:e>
                            <m:r>
                              <a:rPr lang="en-US" sz="2800" i="1">
                                <a:solidFill>
                                  <a:srgbClr val="000000"/>
                                </a:solidFill>
                                <a:latin typeface="Cambria Math" panose="02040503050406030204" pitchFamily="18" charset="0"/>
                                <a:ea typeface="Calibri" panose="020F0502020204030204" pitchFamily="34" charset="0"/>
                              </a:rPr>
                              <m:t>&amp;</m:t>
                            </m:r>
                            <m:r>
                              <a:rPr lang="en-US" sz="2800" i="1">
                                <a:solidFill>
                                  <a:srgbClr val="000000"/>
                                </a:solidFill>
                                <a:latin typeface="Cambria Math" panose="02040503050406030204" pitchFamily="18" charset="0"/>
                                <a:ea typeface="Calibri" panose="020F0502020204030204" pitchFamily="34" charset="0"/>
                              </a:rPr>
                              <m:t>𝑓</m:t>
                            </m:r>
                            <m:d>
                              <m:dPr>
                                <m:ctrlPr>
                                  <a:rPr lang="en-US" sz="2800" i="1">
                                    <a:solidFill>
                                      <a:srgbClr val="000000"/>
                                    </a:solidFill>
                                    <a:latin typeface="Cambria Math"/>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0</m:t>
                                </m:r>
                              </m:e>
                            </m:d>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2</m:t>
                            </m:r>
                            <m:r>
                              <a:rPr lang="en-US" sz="2800" i="1">
                                <a:solidFill>
                                  <a:srgbClr val="000000"/>
                                </a:solidFill>
                                <a:latin typeface="Cambria Math" panose="02040503050406030204" pitchFamily="18" charset="0"/>
                                <a:ea typeface="Calibri" panose="020F0502020204030204" pitchFamily="34" charset="0"/>
                              </a:rPr>
                              <m:t>𝑓</m:t>
                            </m:r>
                            <m:d>
                              <m:dPr>
                                <m:ctrlPr>
                                  <a:rPr lang="en-US" sz="2800" i="1">
                                    <a:solidFill>
                                      <a:srgbClr val="000000"/>
                                    </a:solidFill>
                                    <a:latin typeface="Cambria Math"/>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1</m:t>
                                </m:r>
                              </m:e>
                            </m:d>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3</m:t>
                            </m:r>
                          </m:e>
                        </m:eqArr>
                      </m:e>
                    </m:d>
                    <m: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m:t>⇒</m:t>
                    </m:r>
                    <m:r>
                      <a:rPr lang="en-US" sz="2800" i="1">
                        <a:solidFill>
                          <a:srgbClr val="000000"/>
                        </a:solidFill>
                        <a:latin typeface="Cambria Math" panose="02040503050406030204" pitchFamily="18" charset="0"/>
                        <a:ea typeface="Calibri" panose="020F0502020204030204" pitchFamily="34" charset="0"/>
                      </a:rPr>
                      <m:t>𝑓</m:t>
                    </m:r>
                    <m:d>
                      <m:dPr>
                        <m:ctrlPr>
                          <a:rPr lang="en-US" sz="2800" i="1">
                            <a:solidFill>
                              <a:srgbClr val="000000"/>
                            </a:solidFill>
                            <a:latin typeface="Cambria Math"/>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1</m:t>
                        </m:r>
                      </m:e>
                    </m:d>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2</m:t>
                    </m:r>
                  </m:oMath>
                </a14:m>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pPr>
                <a:r>
                  <a:rPr lang="fr-FR"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Lấy</a:t>
                </a: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đạo</a:t>
                </a: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hàm</a:t>
                </a: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vế</a:t>
                </a: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ta </a:t>
                </a:r>
                <a:r>
                  <a:rPr lang="fr-FR"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rPr>
                      <m:t>4</m:t>
                    </m:r>
                    <m:sSup>
                      <m:sSupPr>
                        <m:ctrlPr>
                          <a:rPr lang="en-US" sz="2800" i="1">
                            <a:solidFill>
                              <a:srgbClr val="000000"/>
                            </a:solidFill>
                            <a:latin typeface="Cambria Math"/>
                            <a:ea typeface="Calibri" panose="020F0502020204030204" pitchFamily="34" charset="0"/>
                          </a:rPr>
                        </m:ctrlPr>
                      </m:sSupPr>
                      <m:e>
                        <m:r>
                          <a:rPr lang="en-US" sz="2800" i="1">
                            <a:solidFill>
                              <a:srgbClr val="000000"/>
                            </a:solidFill>
                            <a:latin typeface="Cambria Math" panose="02040503050406030204" pitchFamily="18" charset="0"/>
                            <a:ea typeface="Calibri" panose="020F0502020204030204" pitchFamily="34" charset="0"/>
                          </a:rPr>
                          <m:t>𝑓</m:t>
                        </m:r>
                      </m:e>
                      <m:sup>
                        <m:r>
                          <a:rPr lang="en-US" sz="2800" i="1">
                            <a:solidFill>
                              <a:srgbClr val="000000"/>
                            </a:solidFill>
                            <a:latin typeface="Cambria Math" panose="02040503050406030204" pitchFamily="18" charset="0"/>
                            <a:ea typeface="Calibri" panose="020F0502020204030204" pitchFamily="34" charset="0"/>
                          </a:rPr>
                          <m:t>′</m:t>
                        </m:r>
                      </m:sup>
                    </m:sSup>
                    <m:d>
                      <m:dPr>
                        <m:ctrlPr>
                          <a:rPr lang="en-US" sz="2800" i="1">
                            <a:solidFill>
                              <a:srgbClr val="000000"/>
                            </a:solidFill>
                            <a:latin typeface="Cambria Math"/>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2</m:t>
                        </m:r>
                        <m:r>
                          <a:rPr lang="en-US" sz="2800" i="1">
                            <a:solidFill>
                              <a:srgbClr val="000000"/>
                            </a:solidFill>
                            <a:latin typeface="Cambria Math" panose="02040503050406030204" pitchFamily="18" charset="0"/>
                            <a:ea typeface="Calibri" panose="020F0502020204030204" pitchFamily="34" charset="0"/>
                          </a:rPr>
                          <m:t>𝑥</m:t>
                        </m:r>
                      </m:e>
                    </m:d>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2</m:t>
                    </m:r>
                    <m:sSup>
                      <m:sSupPr>
                        <m:ctrlPr>
                          <a:rPr lang="en-US" sz="2800" i="1">
                            <a:solidFill>
                              <a:srgbClr val="000000"/>
                            </a:solidFill>
                            <a:latin typeface="Cambria Math"/>
                            <a:ea typeface="Calibri" panose="020F0502020204030204" pitchFamily="34" charset="0"/>
                          </a:rPr>
                        </m:ctrlPr>
                      </m:sSupPr>
                      <m:e>
                        <m:r>
                          <a:rPr lang="en-US" sz="2800" i="1">
                            <a:solidFill>
                              <a:srgbClr val="000000"/>
                            </a:solidFill>
                            <a:latin typeface="Cambria Math" panose="02040503050406030204" pitchFamily="18" charset="0"/>
                            <a:ea typeface="Calibri" panose="020F0502020204030204" pitchFamily="34" charset="0"/>
                          </a:rPr>
                          <m:t>𝑓</m:t>
                        </m:r>
                      </m:e>
                      <m:sup>
                        <m:r>
                          <a:rPr lang="en-US" sz="2800" i="1">
                            <a:solidFill>
                              <a:srgbClr val="000000"/>
                            </a:solidFill>
                            <a:latin typeface="Cambria Math" panose="02040503050406030204" pitchFamily="18" charset="0"/>
                            <a:ea typeface="Calibri" panose="020F0502020204030204" pitchFamily="34" charset="0"/>
                          </a:rPr>
                          <m:t>′</m:t>
                        </m:r>
                      </m:sup>
                    </m:sSup>
                    <m:d>
                      <m:dPr>
                        <m:ctrlPr>
                          <a:rPr lang="en-US" sz="2800" i="1">
                            <a:solidFill>
                              <a:srgbClr val="000000"/>
                            </a:solidFill>
                            <a:latin typeface="Cambria Math"/>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1</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2</m:t>
                        </m:r>
                        <m:r>
                          <a:rPr lang="en-US" sz="2800" i="1">
                            <a:solidFill>
                              <a:srgbClr val="000000"/>
                            </a:solidFill>
                            <a:latin typeface="Cambria Math" panose="02040503050406030204" pitchFamily="18" charset="0"/>
                            <a:ea typeface="Calibri" panose="020F0502020204030204" pitchFamily="34" charset="0"/>
                          </a:rPr>
                          <m:t>𝑥</m:t>
                        </m:r>
                      </m:e>
                    </m:d>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24</m:t>
                    </m:r>
                    <m:r>
                      <a:rPr lang="en-US" sz="2800" i="1">
                        <a:solidFill>
                          <a:srgbClr val="000000"/>
                        </a:solidFill>
                        <a:latin typeface="Cambria Math" panose="02040503050406030204" pitchFamily="18" charset="0"/>
                        <a:ea typeface="Calibri" panose="020F0502020204030204" pitchFamily="34" charset="0"/>
                      </a:rPr>
                      <m:t>𝑥</m:t>
                    </m:r>
                  </m:oMath>
                </a14:m>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rPr>
                      <m:t>𝑥</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0</m:t>
                    </m:r>
                  </m:oMath>
                </a14:m>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rPr>
                      <m:t>𝑥</m:t>
                    </m:r>
                    <m:r>
                      <a:rPr lang="en-US" sz="2800" i="1">
                        <a:solidFill>
                          <a:srgbClr val="000000"/>
                        </a:solidFill>
                        <a:latin typeface="Cambria Math" panose="02040503050406030204" pitchFamily="18" charset="0"/>
                        <a:ea typeface="Calibri" panose="020F0502020204030204" pitchFamily="34" charset="0"/>
                      </a:rPr>
                      <m:t>=</m:t>
                    </m:r>
                    <m:f>
                      <m:fPr>
                        <m:ctrlPr>
                          <a:rPr lang="en-US" sz="2800" i="1">
                            <a:solidFill>
                              <a:srgbClr val="000000"/>
                            </a:solidFill>
                            <a:latin typeface="Cambria Math"/>
                            <a:ea typeface="Calibri" panose="020F0502020204030204" pitchFamily="34" charset="0"/>
                          </a:rPr>
                        </m:ctrlPr>
                      </m:fPr>
                      <m:num>
                        <m:r>
                          <a:rPr lang="en-US" sz="2800" i="1">
                            <a:solidFill>
                              <a:srgbClr val="000000"/>
                            </a:solidFill>
                            <a:latin typeface="Cambria Math" panose="02040503050406030204" pitchFamily="18" charset="0"/>
                            <a:ea typeface="Calibri" panose="020F0502020204030204" pitchFamily="34" charset="0"/>
                          </a:rPr>
                          <m:t>1</m:t>
                        </m:r>
                      </m:num>
                      <m:den>
                        <m:r>
                          <a:rPr lang="en-US" sz="2800" i="1">
                            <a:solidFill>
                              <a:srgbClr val="000000"/>
                            </a:solidFill>
                            <a:latin typeface="Cambria Math" panose="02040503050406030204" pitchFamily="18" charset="0"/>
                            <a:ea typeface="Calibri" panose="020F0502020204030204" pitchFamily="34" charset="0"/>
                          </a:rPr>
                          <m:t>2</m:t>
                        </m:r>
                      </m:den>
                    </m:f>
                  </m:oMath>
                </a14:m>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 </a:t>
                </a:r>
                <a:r>
                  <a:rPr lang="fr-FR"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800" i="1">
                            <a:solidFill>
                              <a:srgbClr val="000000"/>
                            </a:solidFill>
                            <a:latin typeface="Cambria Math"/>
                            <a:ea typeface="Calibri" panose="020F0502020204030204" pitchFamily="34" charset="0"/>
                          </a:rPr>
                        </m:ctrlPr>
                      </m:dPr>
                      <m:e>
                        <m:eqArr>
                          <m:eqArrPr>
                            <m:ctrlPr>
                              <a:rPr lang="en-US" sz="2800" i="1">
                                <a:solidFill>
                                  <a:srgbClr val="000000"/>
                                </a:solidFill>
                                <a:latin typeface="Cambria Math"/>
                                <a:ea typeface="Calibri" panose="020F0502020204030204" pitchFamily="34" charset="0"/>
                              </a:rPr>
                            </m:ctrlPr>
                          </m:eqArrPr>
                          <m:e>
                            <m:r>
                              <a:rPr lang="en-US" sz="2800" i="1">
                                <a:solidFill>
                                  <a:srgbClr val="000000"/>
                                </a:solidFill>
                                <a:latin typeface="Cambria Math" panose="02040503050406030204" pitchFamily="18" charset="0"/>
                                <a:ea typeface="Calibri" panose="020F0502020204030204" pitchFamily="34" charset="0"/>
                              </a:rPr>
                              <m:t>&amp;</m:t>
                            </m:r>
                            <m:r>
                              <a:rPr lang="en-US" sz="2800" i="1">
                                <a:solidFill>
                                  <a:srgbClr val="000000"/>
                                </a:solidFill>
                                <a:latin typeface="Cambria Math" panose="02040503050406030204" pitchFamily="18" charset="0"/>
                                <a:ea typeface="Calibri" panose="020F0502020204030204" pitchFamily="34" charset="0"/>
                              </a:rPr>
                              <m:t>4</m:t>
                            </m:r>
                            <m:sSup>
                              <m:sSupPr>
                                <m:ctrlPr>
                                  <a:rPr lang="en-US" sz="2800" i="1">
                                    <a:solidFill>
                                      <a:srgbClr val="000000"/>
                                    </a:solidFill>
                                    <a:latin typeface="Cambria Math"/>
                                    <a:ea typeface="Calibri" panose="020F0502020204030204" pitchFamily="34" charset="0"/>
                                  </a:rPr>
                                </m:ctrlPr>
                              </m:sSupPr>
                              <m:e>
                                <m:r>
                                  <a:rPr lang="en-US" sz="2800" i="1">
                                    <a:solidFill>
                                      <a:srgbClr val="000000"/>
                                    </a:solidFill>
                                    <a:latin typeface="Cambria Math" panose="02040503050406030204" pitchFamily="18" charset="0"/>
                                    <a:ea typeface="Calibri" panose="020F0502020204030204" pitchFamily="34" charset="0"/>
                                  </a:rPr>
                                  <m:t>𝑓</m:t>
                                </m:r>
                              </m:e>
                              <m:sup>
                                <m:r>
                                  <a:rPr lang="en-US" sz="2800" i="1">
                                    <a:solidFill>
                                      <a:srgbClr val="000000"/>
                                    </a:solidFill>
                                    <a:latin typeface="Cambria Math" panose="02040503050406030204" pitchFamily="18" charset="0"/>
                                    <a:ea typeface="Calibri" panose="020F0502020204030204" pitchFamily="34" charset="0"/>
                                  </a:rPr>
                                  <m:t>′</m:t>
                                </m:r>
                              </m:sup>
                            </m:sSup>
                            <m:d>
                              <m:dPr>
                                <m:ctrlPr>
                                  <a:rPr lang="en-US" sz="2800" i="1">
                                    <a:solidFill>
                                      <a:srgbClr val="000000"/>
                                    </a:solidFill>
                                    <a:latin typeface="Cambria Math"/>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0</m:t>
                                </m:r>
                              </m:e>
                            </m:d>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2</m:t>
                            </m:r>
                            <m:sSup>
                              <m:sSupPr>
                                <m:ctrlPr>
                                  <a:rPr lang="en-US" sz="2800" i="1">
                                    <a:solidFill>
                                      <a:srgbClr val="000000"/>
                                    </a:solidFill>
                                    <a:latin typeface="Cambria Math"/>
                                    <a:ea typeface="Calibri" panose="020F0502020204030204" pitchFamily="34" charset="0"/>
                                  </a:rPr>
                                </m:ctrlPr>
                              </m:sSupPr>
                              <m:e>
                                <m:r>
                                  <a:rPr lang="en-US" sz="2800" i="1">
                                    <a:solidFill>
                                      <a:srgbClr val="000000"/>
                                    </a:solidFill>
                                    <a:latin typeface="Cambria Math" panose="02040503050406030204" pitchFamily="18" charset="0"/>
                                    <a:ea typeface="Calibri" panose="020F0502020204030204" pitchFamily="34" charset="0"/>
                                  </a:rPr>
                                  <m:t>𝑓</m:t>
                                </m:r>
                              </m:e>
                              <m:sup>
                                <m:r>
                                  <a:rPr lang="en-US" sz="2800" i="1">
                                    <a:solidFill>
                                      <a:srgbClr val="000000"/>
                                    </a:solidFill>
                                    <a:latin typeface="Cambria Math" panose="02040503050406030204" pitchFamily="18" charset="0"/>
                                    <a:ea typeface="Calibri" panose="020F0502020204030204" pitchFamily="34" charset="0"/>
                                  </a:rPr>
                                  <m:t>′</m:t>
                                </m:r>
                              </m:sup>
                            </m:sSup>
                            <m:d>
                              <m:dPr>
                                <m:ctrlPr>
                                  <a:rPr lang="en-US" sz="2800" i="1">
                                    <a:solidFill>
                                      <a:srgbClr val="000000"/>
                                    </a:solidFill>
                                    <a:latin typeface="Cambria Math"/>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1</m:t>
                                </m:r>
                              </m:e>
                            </m:d>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0</m:t>
                            </m:r>
                          </m:e>
                          <m:e>
                            <m:r>
                              <a:rPr lang="en-US" sz="2800" i="1">
                                <a:solidFill>
                                  <a:srgbClr val="000000"/>
                                </a:solidFill>
                                <a:latin typeface="Cambria Math" panose="02040503050406030204" pitchFamily="18" charset="0"/>
                                <a:ea typeface="Calibri" panose="020F0502020204030204" pitchFamily="34" charset="0"/>
                              </a:rPr>
                              <m:t>&amp;</m:t>
                            </m:r>
                            <m:r>
                              <a:rPr lang="en-US" sz="2800" i="1">
                                <a:solidFill>
                                  <a:srgbClr val="000000"/>
                                </a:solidFill>
                                <a:latin typeface="Cambria Math" panose="02040503050406030204" pitchFamily="18" charset="0"/>
                                <a:ea typeface="Calibri" panose="020F0502020204030204" pitchFamily="34" charset="0"/>
                              </a:rPr>
                              <m:t>4</m:t>
                            </m:r>
                            <m:sSup>
                              <m:sSupPr>
                                <m:ctrlPr>
                                  <a:rPr lang="en-US" sz="2800" i="1">
                                    <a:solidFill>
                                      <a:srgbClr val="000000"/>
                                    </a:solidFill>
                                    <a:latin typeface="Cambria Math"/>
                                    <a:ea typeface="Calibri" panose="020F0502020204030204" pitchFamily="34" charset="0"/>
                                  </a:rPr>
                                </m:ctrlPr>
                              </m:sSupPr>
                              <m:e>
                                <m:r>
                                  <a:rPr lang="en-US" sz="2800" i="1">
                                    <a:solidFill>
                                      <a:srgbClr val="000000"/>
                                    </a:solidFill>
                                    <a:latin typeface="Cambria Math" panose="02040503050406030204" pitchFamily="18" charset="0"/>
                                    <a:ea typeface="Calibri" panose="020F0502020204030204" pitchFamily="34" charset="0"/>
                                  </a:rPr>
                                  <m:t>𝑓</m:t>
                                </m:r>
                              </m:e>
                              <m:sup>
                                <m:r>
                                  <a:rPr lang="en-US" sz="2800" i="1">
                                    <a:solidFill>
                                      <a:srgbClr val="000000"/>
                                    </a:solidFill>
                                    <a:latin typeface="Cambria Math" panose="02040503050406030204" pitchFamily="18" charset="0"/>
                                    <a:ea typeface="Calibri" panose="020F0502020204030204" pitchFamily="34" charset="0"/>
                                  </a:rPr>
                                  <m:t>′</m:t>
                                </m:r>
                              </m:sup>
                            </m:sSup>
                            <m:d>
                              <m:dPr>
                                <m:ctrlPr>
                                  <a:rPr lang="en-US" sz="2800" i="1">
                                    <a:solidFill>
                                      <a:srgbClr val="000000"/>
                                    </a:solidFill>
                                    <a:latin typeface="Cambria Math"/>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1</m:t>
                                </m:r>
                              </m:e>
                            </m:d>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2</m:t>
                            </m:r>
                            <m:sSup>
                              <m:sSupPr>
                                <m:ctrlPr>
                                  <a:rPr lang="en-US" sz="2800" i="1">
                                    <a:solidFill>
                                      <a:srgbClr val="000000"/>
                                    </a:solidFill>
                                    <a:latin typeface="Cambria Math"/>
                                    <a:ea typeface="Calibri" panose="020F0502020204030204" pitchFamily="34" charset="0"/>
                                  </a:rPr>
                                </m:ctrlPr>
                              </m:sSupPr>
                              <m:e>
                                <m:r>
                                  <a:rPr lang="en-US" sz="2800" i="1">
                                    <a:solidFill>
                                      <a:srgbClr val="000000"/>
                                    </a:solidFill>
                                    <a:latin typeface="Cambria Math" panose="02040503050406030204" pitchFamily="18" charset="0"/>
                                    <a:ea typeface="Calibri" panose="020F0502020204030204" pitchFamily="34" charset="0"/>
                                  </a:rPr>
                                  <m:t>𝑓</m:t>
                                </m:r>
                              </m:e>
                              <m:sup>
                                <m:r>
                                  <a:rPr lang="en-US" sz="2800" i="1">
                                    <a:solidFill>
                                      <a:srgbClr val="000000"/>
                                    </a:solidFill>
                                    <a:latin typeface="Cambria Math" panose="02040503050406030204" pitchFamily="18" charset="0"/>
                                    <a:ea typeface="Calibri" panose="020F0502020204030204" pitchFamily="34" charset="0"/>
                                  </a:rPr>
                                  <m:t>′</m:t>
                                </m:r>
                              </m:sup>
                            </m:sSup>
                            <m:d>
                              <m:dPr>
                                <m:ctrlPr>
                                  <a:rPr lang="en-US" sz="2800" i="1">
                                    <a:solidFill>
                                      <a:srgbClr val="000000"/>
                                    </a:solidFill>
                                    <a:latin typeface="Cambria Math"/>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0</m:t>
                                </m:r>
                              </m:e>
                            </m:d>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12</m:t>
                            </m:r>
                          </m:e>
                        </m:eqArr>
                      </m:e>
                    </m:d>
                    <m: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m:t>⇒</m:t>
                    </m:r>
                    <m:sSup>
                      <m:sSupPr>
                        <m:ctrlPr>
                          <a:rPr lang="en-US" sz="2800" i="1">
                            <a:solidFill>
                              <a:srgbClr val="000000"/>
                            </a:solidFill>
                            <a:latin typeface="Cambria Math"/>
                            <a:ea typeface="Calibri" panose="020F0502020204030204" pitchFamily="34" charset="0"/>
                          </a:rPr>
                        </m:ctrlPr>
                      </m:sSupPr>
                      <m:e>
                        <m:r>
                          <a:rPr lang="en-US" sz="2800" i="1">
                            <a:solidFill>
                              <a:srgbClr val="000000"/>
                            </a:solidFill>
                            <a:latin typeface="Cambria Math" panose="02040503050406030204" pitchFamily="18" charset="0"/>
                            <a:ea typeface="Calibri" panose="020F0502020204030204" pitchFamily="34" charset="0"/>
                          </a:rPr>
                          <m:t>𝑓</m:t>
                        </m:r>
                      </m:e>
                      <m:sup>
                        <m:r>
                          <a:rPr lang="en-US" sz="2800" i="1">
                            <a:solidFill>
                              <a:srgbClr val="000000"/>
                            </a:solidFill>
                            <a:latin typeface="Cambria Math" panose="02040503050406030204" pitchFamily="18" charset="0"/>
                            <a:ea typeface="Calibri" panose="020F0502020204030204" pitchFamily="34" charset="0"/>
                          </a:rPr>
                          <m:t>′</m:t>
                        </m:r>
                      </m:sup>
                    </m:sSup>
                    <m:d>
                      <m:dPr>
                        <m:ctrlPr>
                          <a:rPr lang="en-US" sz="2800" i="1">
                            <a:solidFill>
                              <a:srgbClr val="000000"/>
                            </a:solidFill>
                            <a:latin typeface="Cambria Math"/>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1</m:t>
                        </m:r>
                      </m:e>
                    </m:d>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4</m:t>
                    </m:r>
                  </m:oMath>
                </a14:m>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pPr>
                <a:r>
                  <a:rPr lang="fr-FR"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tiếp</a:t>
                </a: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tuyến</a:t>
                </a: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a:t>
                </a: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thị</a:t>
                </a: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hàm</a:t>
                </a: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rPr>
                      <m:t>𝑦</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𝑓</m:t>
                    </m:r>
                    <m:d>
                      <m:dPr>
                        <m:ctrlPr>
                          <a:rPr lang="en-US" sz="2800" i="1">
                            <a:solidFill>
                              <a:srgbClr val="000000"/>
                            </a:solidFill>
                            <a:latin typeface="Cambria Math"/>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𝑥</m:t>
                        </m:r>
                      </m:e>
                    </m:d>
                  </m:oMath>
                </a14:m>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a:t>
                </a: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rPr>
                      <m:t>𝑥</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1</m:t>
                    </m:r>
                  </m:oMath>
                </a14:m>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rPr>
                      <m:t>𝑦</m:t>
                    </m:r>
                    <m:r>
                      <a:rPr lang="en-US" sz="2800" i="1">
                        <a:solidFill>
                          <a:srgbClr val="000000"/>
                        </a:solidFill>
                        <a:latin typeface="Cambria Math" panose="02040503050406030204" pitchFamily="18" charset="0"/>
                        <a:ea typeface="Calibri" panose="020F0502020204030204" pitchFamily="34" charset="0"/>
                      </a:rPr>
                      <m:t>=</m:t>
                    </m:r>
                    <m:sSup>
                      <m:sSupPr>
                        <m:ctrlPr>
                          <a:rPr lang="en-US" sz="2800" i="1">
                            <a:solidFill>
                              <a:srgbClr val="000000"/>
                            </a:solidFill>
                            <a:latin typeface="Cambria Math"/>
                            <a:ea typeface="Calibri" panose="020F0502020204030204" pitchFamily="34" charset="0"/>
                          </a:rPr>
                        </m:ctrlPr>
                      </m:sSupPr>
                      <m:e>
                        <m:r>
                          <a:rPr lang="en-US" sz="2800" i="1">
                            <a:solidFill>
                              <a:srgbClr val="000000"/>
                            </a:solidFill>
                            <a:latin typeface="Cambria Math" panose="02040503050406030204" pitchFamily="18" charset="0"/>
                            <a:ea typeface="Calibri" panose="020F0502020204030204" pitchFamily="34" charset="0"/>
                          </a:rPr>
                          <m:t>𝑓</m:t>
                        </m:r>
                      </m:e>
                      <m:sup>
                        <m:r>
                          <a:rPr lang="en-US" sz="2800" i="1">
                            <a:solidFill>
                              <a:srgbClr val="000000"/>
                            </a:solidFill>
                            <a:latin typeface="Cambria Math" panose="02040503050406030204" pitchFamily="18" charset="0"/>
                            <a:ea typeface="Calibri" panose="020F0502020204030204" pitchFamily="34" charset="0"/>
                          </a:rPr>
                          <m:t>′</m:t>
                        </m:r>
                      </m:sup>
                    </m:sSup>
                    <m:d>
                      <m:dPr>
                        <m:ctrlPr>
                          <a:rPr lang="en-US" sz="2800" i="1">
                            <a:solidFill>
                              <a:srgbClr val="000000"/>
                            </a:solidFill>
                            <a:latin typeface="Cambria Math"/>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1</m:t>
                        </m:r>
                      </m:e>
                    </m:d>
                    <m:d>
                      <m:dPr>
                        <m:ctrlPr>
                          <a:rPr lang="en-US" sz="2800" i="1">
                            <a:solidFill>
                              <a:srgbClr val="000000"/>
                            </a:solidFill>
                            <a:latin typeface="Cambria Math"/>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𝑥</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1</m:t>
                        </m:r>
                      </m:e>
                    </m:d>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𝑓</m:t>
                    </m:r>
                    <m:d>
                      <m:dPr>
                        <m:ctrlPr>
                          <a:rPr lang="en-US" sz="2800" i="1">
                            <a:solidFill>
                              <a:srgbClr val="000000"/>
                            </a:solidFill>
                            <a:latin typeface="Cambria Math"/>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1</m:t>
                        </m:r>
                      </m:e>
                    </m:d>
                    <m: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m:t>⇔</m:t>
                    </m:r>
                    <m:r>
                      <a:rPr lang="en-US" sz="2800" i="1">
                        <a:solidFill>
                          <a:srgbClr val="000000"/>
                        </a:solidFill>
                        <a:latin typeface="Cambria Math" panose="02040503050406030204" pitchFamily="18" charset="0"/>
                        <a:ea typeface="Calibri" panose="020F0502020204030204" pitchFamily="34" charset="0"/>
                      </a:rPr>
                      <m:t>𝑦</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4</m:t>
                    </m:r>
                    <m:d>
                      <m:dPr>
                        <m:ctrlPr>
                          <a:rPr lang="en-US" sz="2800" i="1">
                            <a:solidFill>
                              <a:srgbClr val="000000"/>
                            </a:solidFill>
                            <a:latin typeface="Cambria Math"/>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𝑥</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1</m:t>
                        </m:r>
                      </m:e>
                    </m:d>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2</m:t>
                    </m:r>
                    <m: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m:t>⇔</m:t>
                    </m:r>
                    <m:r>
                      <a:rPr lang="en-US" sz="2800" i="1">
                        <a:solidFill>
                          <a:srgbClr val="000000"/>
                        </a:solidFill>
                        <a:latin typeface="Cambria Math" panose="02040503050406030204" pitchFamily="18" charset="0"/>
                        <a:ea typeface="Calibri" panose="020F0502020204030204" pitchFamily="34" charset="0"/>
                      </a:rPr>
                      <m:t>𝑦</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4</m:t>
                    </m:r>
                    <m:r>
                      <a:rPr lang="en-US" sz="2800" i="1">
                        <a:solidFill>
                          <a:srgbClr val="000000"/>
                        </a:solidFill>
                        <a:latin typeface="Cambria Math" panose="02040503050406030204" pitchFamily="18" charset="0"/>
                        <a:ea typeface="Calibri" panose="020F0502020204030204" pitchFamily="34" charset="0"/>
                      </a:rPr>
                      <m:t>𝑥</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2</m:t>
                    </m:r>
                  </m:oMath>
                </a14:m>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sz="2800" b="1" dirty="0">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Chọn</a:t>
                </a:r>
                <a:r>
                  <a:rPr lang="en-US" sz="2800" b="1" dirty="0">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 D</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DEC890A7-4CAE-42EF-8C5C-65C676E997AA}"/>
                  </a:ext>
                </a:extLst>
              </p:cNvPr>
              <p:cNvSpPr>
                <a:spLocks noRot="1" noChangeAspect="1" noMove="1" noResize="1" noEditPoints="1" noAdjustHandles="1" noChangeArrowheads="1" noChangeShapeType="1" noTextEdit="1"/>
              </p:cNvSpPr>
              <p:nvPr/>
            </p:nvSpPr>
            <p:spPr>
              <a:xfrm>
                <a:off x="182335" y="1851779"/>
                <a:ext cx="11700175" cy="4945008"/>
              </a:xfrm>
              <a:prstGeom prst="rect">
                <a:avLst/>
              </a:prstGeom>
              <a:blipFill>
                <a:blip r:embed="rId3"/>
                <a:stretch>
                  <a:fillRect t="-863" b="-2589"/>
                </a:stretch>
              </a:blipFill>
            </p:spPr>
            <p:txBody>
              <a:bodyPr/>
              <a:lstStyle/>
              <a:p>
                <a:r>
                  <a:rPr lang="en-US">
                    <a:noFill/>
                  </a:rPr>
                  <a:t> </a:t>
                </a:r>
              </a:p>
            </p:txBody>
          </p:sp>
        </mc:Fallback>
      </mc:AlternateContent>
    </p:spTree>
    <p:extLst>
      <p:ext uri="{BB962C8B-B14F-4D97-AF65-F5344CB8AC3E}">
        <p14:creationId xmlns:p14="http://schemas.microsoft.com/office/powerpoint/2010/main" val="284251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47057" y="2568145"/>
            <a:ext cx="11892546" cy="4175555"/>
            <a:chOff x="184495" y="3636270"/>
            <a:chExt cx="11834900" cy="4481563"/>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 name="Group 5"/>
            <p:cNvGrpSpPr/>
            <p:nvPr/>
          </p:nvGrpSpPr>
          <p:grpSpPr>
            <a:xfrm>
              <a:off x="203200" y="3636270"/>
              <a:ext cx="2342698" cy="607011"/>
              <a:chOff x="1275608" y="6239450"/>
              <a:chExt cx="4592537" cy="1102911"/>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2" y="6239450"/>
                <a:ext cx="2799500" cy="1102911"/>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8" y="-128187"/>
            <a:ext cx="11938265" cy="1662004"/>
            <a:chOff x="534987" y="1579200"/>
            <a:chExt cx="23340848" cy="2787475"/>
          </a:xfrm>
        </p:grpSpPr>
        <p:grpSp>
          <p:nvGrpSpPr>
            <p:cNvPr id="21" name="Group 20"/>
            <p:cNvGrpSpPr/>
            <p:nvPr/>
          </p:nvGrpSpPr>
          <p:grpSpPr>
            <a:xfrm>
              <a:off x="534987" y="1869705"/>
              <a:ext cx="23340848" cy="2496970"/>
              <a:chOff x="534987" y="1647866"/>
              <a:chExt cx="23340848" cy="2496970"/>
            </a:xfrm>
          </p:grpSpPr>
          <p:sp>
            <p:nvSpPr>
              <p:cNvPr id="25" name="Rounded Rectangle 24"/>
              <p:cNvSpPr/>
              <p:nvPr/>
            </p:nvSpPr>
            <p:spPr bwMode="auto">
              <a:xfrm>
                <a:off x="755649" y="1720890"/>
                <a:ext cx="23120186" cy="242394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537002" y="1653394"/>
                  <a:ext cx="2272835"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1</a:t>
                  </a:r>
                </a:p>
              </p:txBody>
            </p:sp>
          </p:grpSp>
        </p:grpSp>
        <mc:AlternateContent xmlns:mc="http://schemas.openxmlformats.org/markup-compatibility/2006">
          <mc:Choice xmlns:a14="http://schemas.microsoft.com/office/drawing/2010/main" Requires="a14">
            <p:sp>
              <p:nvSpPr>
                <p:cNvPr id="23" name="Rectangle 22"/>
                <p:cNvSpPr/>
                <p:nvPr/>
              </p:nvSpPr>
              <p:spPr>
                <a:xfrm>
                  <a:off x="755653" y="1579200"/>
                  <a:ext cx="23120182" cy="27874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lvl="0" algn="ctr" fontAlgn="base">
                    <a:buClr>
                      <a:srgbClr val="0000FF"/>
                    </a:buClr>
                    <a:tabLst>
                      <a:tab pos="629826" algn="l"/>
                    </a:tabLst>
                  </a:pP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Cho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hàm</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𝑓</m:t>
                      </m:r>
                      <m:d>
                        <m:dPr>
                          <m:ctrlPr>
                            <a:rPr lang="en-US" sz="3200" i="1">
                              <a:solidFill>
                                <a:srgbClr val="000000"/>
                              </a:solidFill>
                              <a:latin typeface="Cambria Math"/>
                              <a:ea typeface="Calibri" panose="020F0502020204030204" pitchFamily="34" charset="0"/>
                              <a:cs typeface="Times New Roman" panose="02020603050405020304" pitchFamily="18" charset="0"/>
                            </a:rPr>
                          </m:ctrlPr>
                        </m:dPr>
                        <m:e>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d>
                    </m:oMath>
                  </a14:m>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đạo</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hàm</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liên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tục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ℝ</m:t>
                      </m:r>
                    </m:oMath>
                  </a14:m>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thỏa</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mãn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𝑓</m:t>
                      </m:r>
                      <m:d>
                        <m:dPr>
                          <m:ctrlPr>
                            <a:rPr lang="en-US" sz="3200" i="1">
                              <a:solidFill>
                                <a:srgbClr val="000000"/>
                              </a:solidFill>
                              <a:latin typeface="Cambria Math"/>
                              <a:ea typeface="Calibri" panose="020F0502020204030204" pitchFamily="34" charset="0"/>
                              <a:cs typeface="Times New Roman" panose="02020603050405020304" pitchFamily="18" charset="0"/>
                            </a:rPr>
                          </m:ctrlPr>
                        </m:dPr>
                        <m:e>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d>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𝑓</m:t>
                      </m:r>
                      <m:d>
                        <m:dPr>
                          <m:ctrlPr>
                            <a:rPr lang="en-US" sz="3200" i="1">
                              <a:solidFill>
                                <a:srgbClr val="000000"/>
                              </a:solidFill>
                              <a:latin typeface="Cambria Math"/>
                              <a:ea typeface="Calibri" panose="020F0502020204030204" pitchFamily="34" charset="0"/>
                              <a:cs typeface="Times New Roman" panose="02020603050405020304" pitchFamily="18" charset="0"/>
                            </a:rPr>
                          </m:ctrlPr>
                        </m:dPr>
                        <m:e>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d>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3200" i="1">
                              <a:solidFill>
                                <a:srgbClr val="000000"/>
                              </a:solidFill>
                              <a:latin typeface="Cambria Math"/>
                              <a:ea typeface="Calibri" panose="020F0502020204030204" pitchFamily="34" charset="0"/>
                              <a:cs typeface="Times New Roman" panose="02020603050405020304" pitchFamily="18" charset="0"/>
                            </a:rPr>
                          </m:ctrlPr>
                        </m:sSupPr>
                        <m:e>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tuyến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thị</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hàm</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𝑓</m:t>
                      </m:r>
                      <m:d>
                        <m:dPr>
                          <m:ctrlPr>
                            <a:rPr lang="en-US" sz="3200" i="1">
                              <a:solidFill>
                                <a:srgbClr val="000000"/>
                              </a:solidFill>
                              <a:latin typeface="Cambria Math"/>
                              <a:ea typeface="Calibri" panose="020F0502020204030204" pitchFamily="34" charset="0"/>
                              <a:cs typeface="Times New Roman" panose="02020603050405020304" pitchFamily="18" charset="0"/>
                            </a:rPr>
                          </m:ctrlPr>
                        </m:dPr>
                        <m:e>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d>
                    </m:oMath>
                  </a14:m>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hoành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oMath>
                  </a14:m>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755653" y="1579200"/>
                  <a:ext cx="23120182" cy="2787475"/>
                </a:xfrm>
                <a:prstGeom prst="rect">
                  <a:avLst/>
                </a:prstGeom>
                <a:blipFill rotWithShape="1">
                  <a:blip r:embed="rId3"/>
                  <a:stretch>
                    <a:fillRect l="-515" t="-2564" r="-464" b="-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209082" y="1653740"/>
            <a:ext cx="11838141" cy="914405"/>
            <a:chOff x="247181" y="1501340"/>
            <a:chExt cx="11838141" cy="914405"/>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mc:Choice xmlns:a14="http://schemas.microsoft.com/office/drawing/2010/main" Requires="a14">
              <p:sp>
                <p:nvSpPr>
                  <p:cNvPr id="54" name="TextBox 53"/>
                  <p:cNvSpPr txBox="1"/>
                  <p:nvPr/>
                </p:nvSpPr>
                <p:spPr>
                  <a:xfrm>
                    <a:off x="6108332" y="1732392"/>
                    <a:ext cx="2280848" cy="515020"/>
                  </a:xfrm>
                  <a:prstGeom prst="rect">
                    <a:avLst/>
                  </a:prstGeom>
                  <a:noFill/>
                </p:spPr>
                <p:txBody>
                  <a:bodyPr wrap="square" rtlCol="0">
                    <a:spAutoFit/>
                  </a:bodyPr>
                  <a:lstStyle>
                    <a:defPPr>
                      <a:defRPr lang="vi-VN"/>
                    </a:defPPr>
                    <a:lvl1pPr>
                      <a:defRPr sz="3200" i="1">
                        <a:solidFill>
                          <a:schemeClr val="bg1"/>
                        </a:solidFill>
                      </a:defRPr>
                    </a:lvl1pPr>
                  </a:lstStyle>
                  <a:p>
                    <a:pPr/>
                    <a14:m>
                      <m:oMath xmlns:m="http://schemas.openxmlformats.org/officeDocument/2006/math">
                        <m:r>
                          <a:rPr lang="en-US" sz="3000" b="0" i="1" smtClean="0">
                            <a:latin typeface="Cambria Math"/>
                          </a:rPr>
                          <m:t>𝑦</m:t>
                        </m:r>
                        <m:r>
                          <a:rPr lang="en-US" sz="3000" b="0" i="1" smtClean="0">
                            <a:latin typeface="Cambria Math"/>
                          </a:rPr>
                          <m:t>=</m:t>
                        </m:r>
                        <m:r>
                          <a:rPr lang="en-US" sz="3000" b="0" i="1" smtClean="0">
                            <a:latin typeface="Cambria Math"/>
                          </a:rPr>
                          <m:t>2</m:t>
                        </m:r>
                        <m:r>
                          <a:rPr lang="en-US" sz="3000" b="0" i="1" smtClean="0">
                            <a:latin typeface="Cambria Math"/>
                          </a:rPr>
                          <m:t>𝑥</m:t>
                        </m:r>
                        <m:r>
                          <a:rPr lang="en-US" sz="3000" b="0" i="1" smtClean="0">
                            <a:latin typeface="Cambria Math"/>
                          </a:rPr>
                          <m:t>+</m:t>
                        </m:r>
                        <m:r>
                          <a:rPr lang="en-US" sz="3000" b="0" i="1" smtClean="0">
                            <a:latin typeface="Cambria Math"/>
                          </a:rPr>
                          <m:t>2</m:t>
                        </m:r>
                      </m:oMath>
                    </a14:m>
                    <a:r>
                      <a:rPr lang="en-US" sz="3000"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mc:Choice>
            <mc:Fallback>
              <p:sp>
                <p:nvSpPr>
                  <p:cNvPr id="54" name="TextBox 53"/>
                  <p:cNvSpPr txBox="1">
                    <a:spLocks noRot="1" noChangeAspect="1" noMove="1" noResize="1" noEditPoints="1" noAdjustHandles="1" noChangeArrowheads="1" noChangeShapeType="1" noTextEdit="1"/>
                  </p:cNvSpPr>
                  <p:nvPr/>
                </p:nvSpPr>
                <p:spPr>
                  <a:xfrm>
                    <a:off x="6108332" y="1732392"/>
                    <a:ext cx="2280848" cy="515020"/>
                  </a:xfrm>
                  <a:prstGeom prst="rect">
                    <a:avLst/>
                  </a:prstGeom>
                  <a:blipFill rotWithShape="1">
                    <a:blip r:embed="rId4"/>
                    <a:stretch>
                      <a:fillRect t="-14286" b="-32967"/>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mc:Choice xmlns:a14="http://schemas.microsoft.com/office/drawing/2010/main" Requires="a14">
              <p:sp>
                <p:nvSpPr>
                  <p:cNvPr id="58" name="TextBox 57"/>
                  <p:cNvSpPr txBox="1"/>
                  <p:nvPr/>
                </p:nvSpPr>
                <p:spPr>
                  <a:xfrm>
                    <a:off x="5978841" y="1767772"/>
                    <a:ext cx="2280848" cy="515019"/>
                  </a:xfrm>
                  <a:prstGeom prst="rect">
                    <a:avLst/>
                  </a:prstGeom>
                  <a:noFill/>
                </p:spPr>
                <p:txBody>
                  <a:bodyPr wrap="square" rtlCol="0">
                    <a:spAutoFit/>
                  </a:bodyPr>
                  <a:lstStyle>
                    <a:defPPr>
                      <a:defRPr lang="vi-VN"/>
                    </a:defPPr>
                    <a:lvl1pPr>
                      <a:defRPr sz="3200" i="1">
                        <a:solidFill>
                          <a:schemeClr val="bg1"/>
                        </a:solidFill>
                      </a:defRPr>
                    </a:lvl1pPr>
                  </a:lstStyle>
                  <a:p>
                    <a:pPr algn="ctr"/>
                    <a14:m>
                      <m:oMath xmlns:m="http://schemas.openxmlformats.org/officeDocument/2006/math">
                        <m:r>
                          <a:rPr lang="en-US" sz="3000" b="0" i="1" smtClean="0">
                            <a:latin typeface="Cambria Math"/>
                          </a:rPr>
                          <m:t>𝑦</m:t>
                        </m:r>
                        <m:r>
                          <a:rPr lang="en-US" sz="3000" b="0" i="1" smtClean="0">
                            <a:latin typeface="Cambria Math"/>
                          </a:rPr>
                          <m:t>=</m:t>
                        </m:r>
                        <m:r>
                          <a:rPr lang="en-US" sz="3000" b="0" i="1" smtClean="0">
                            <a:latin typeface="Cambria Math"/>
                          </a:rPr>
                          <m:t>4</m:t>
                        </m:r>
                        <m:r>
                          <a:rPr lang="en-US" sz="3000" b="0" i="1" smtClean="0">
                            <a:latin typeface="Cambria Math"/>
                          </a:rPr>
                          <m:t>𝑥</m:t>
                        </m:r>
                        <m:r>
                          <a:rPr lang="en-US" sz="3000" b="0" i="1" smtClean="0">
                            <a:latin typeface="Cambria Math"/>
                          </a:rPr>
                          <m:t>−</m:t>
                        </m:r>
                        <m:r>
                          <a:rPr lang="en-US" sz="3000" b="0" i="1" smtClean="0">
                            <a:latin typeface="Cambria Math"/>
                          </a:rPr>
                          <m:t>6</m:t>
                        </m:r>
                      </m:oMath>
                    </a14:m>
                    <a:r>
                      <a:rPr lang="vi-VN" sz="3000" dirty="0"/>
                      <a:t>.</a:t>
                    </a:r>
                    <a:endParaRPr lang="en-US" sz="3000" dirty="0">
                      <a:latin typeface="Times New Roman" panose="02020603050405020304" pitchFamily="18" charset="0"/>
                      <a:cs typeface="Times New Roman" panose="02020603050405020304" pitchFamily="18" charset="0"/>
                    </a:endParaRPr>
                  </a:p>
                </p:txBody>
              </p:sp>
            </mc:Choice>
            <mc:Fallback>
              <p:sp>
                <p:nvSpPr>
                  <p:cNvPr id="58" name="TextBox 57"/>
                  <p:cNvSpPr txBox="1">
                    <a:spLocks noRot="1" noChangeAspect="1" noMove="1" noResize="1" noEditPoints="1" noAdjustHandles="1" noChangeArrowheads="1" noChangeShapeType="1" noTextEdit="1"/>
                  </p:cNvSpPr>
                  <p:nvPr/>
                </p:nvSpPr>
                <p:spPr>
                  <a:xfrm>
                    <a:off x="5978841" y="1767772"/>
                    <a:ext cx="2280848" cy="515019"/>
                  </a:xfrm>
                  <a:prstGeom prst="rect">
                    <a:avLst/>
                  </a:prstGeom>
                  <a:blipFill rotWithShape="1">
                    <a:blip r:embed="rId5"/>
                    <a:stretch>
                      <a:fillRect t="-15385" r="-1862" b="-31868"/>
                    </a:stretch>
                  </a:blipFill>
                </p:spPr>
                <p:txBody>
                  <a:bodyPr/>
                  <a:lstStyle/>
                  <a:p>
                    <a:r>
                      <a:rPr lang="en-US">
                        <a:noFill/>
                      </a:rPr>
                      <a:t> </a:t>
                    </a:r>
                  </a:p>
                </p:txBody>
              </p:sp>
            </mc:Fallback>
          </mc:AlternateContent>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mc:Choice xmlns:a14="http://schemas.microsoft.com/office/drawing/2010/main" Requires="a14">
              <p:sp>
                <p:nvSpPr>
                  <p:cNvPr id="48" name="TextBox 47"/>
                  <p:cNvSpPr txBox="1"/>
                  <p:nvPr/>
                </p:nvSpPr>
                <p:spPr>
                  <a:xfrm>
                    <a:off x="6123623" y="1753409"/>
                    <a:ext cx="2280848" cy="515018"/>
                  </a:xfrm>
                  <a:prstGeom prst="rect">
                    <a:avLst/>
                  </a:prstGeom>
                  <a:noFill/>
                </p:spPr>
                <p:txBody>
                  <a:bodyPr wrap="square" rtlCol="0">
                    <a:spAutoFit/>
                  </a:bodyPr>
                  <a:lstStyle>
                    <a:defPPr>
                      <a:defRPr lang="vi-VN"/>
                    </a:defPPr>
                    <a:lvl1pPr>
                      <a:defRPr sz="3200" i="1">
                        <a:solidFill>
                          <a:schemeClr val="bg1"/>
                        </a:solidFill>
                      </a:defRPr>
                    </a:lvl1pPr>
                  </a:lstStyle>
                  <a:p>
                    <a:pPr algn="ctr"/>
                    <a14:m>
                      <m:oMath xmlns:m="http://schemas.openxmlformats.org/officeDocument/2006/math">
                        <m:r>
                          <a:rPr lang="en-US" sz="3000" b="0" i="1" smtClean="0">
                            <a:latin typeface="Cambria Math"/>
                          </a:rPr>
                          <m:t>𝑦</m:t>
                        </m:r>
                        <m:r>
                          <a:rPr lang="en-US" sz="3000" b="0" i="1" smtClean="0">
                            <a:latin typeface="Cambria Math"/>
                          </a:rPr>
                          <m:t>=</m:t>
                        </m:r>
                        <m:r>
                          <a:rPr lang="en-US" sz="3000" b="0" i="1" smtClean="0">
                            <a:latin typeface="Cambria Math"/>
                          </a:rPr>
                          <m:t>4</m:t>
                        </m:r>
                        <m:r>
                          <a:rPr lang="en-US" sz="3000" b="0" i="1" smtClean="0">
                            <a:latin typeface="Cambria Math"/>
                          </a:rPr>
                          <m:t>𝑥</m:t>
                        </m:r>
                        <m:r>
                          <a:rPr lang="en-US" sz="3000" b="0" i="1" smtClean="0">
                            <a:latin typeface="Cambria Math"/>
                          </a:rPr>
                          <m:t>−</m:t>
                        </m:r>
                        <m:r>
                          <a:rPr lang="en-US" sz="3000" b="0" i="1" smtClean="0">
                            <a:latin typeface="Cambria Math"/>
                          </a:rPr>
                          <m:t>2</m:t>
                        </m:r>
                      </m:oMath>
                    </a14:m>
                    <a:r>
                      <a:rPr lang="vi-VN" sz="3000" dirty="0"/>
                      <a:t>.</a:t>
                    </a:r>
                    <a:endParaRPr lang="en-US" sz="3000" dirty="0">
                      <a:latin typeface="Times New Roman" panose="02020603050405020304" pitchFamily="18" charset="0"/>
                      <a:cs typeface="Times New Roman" panose="02020603050405020304" pitchFamily="18" charset="0"/>
                    </a:endParaRPr>
                  </a:p>
                </p:txBody>
              </p:sp>
            </mc:Choice>
            <mc:Fallback>
              <p:sp>
                <p:nvSpPr>
                  <p:cNvPr id="48" name="TextBox 47"/>
                  <p:cNvSpPr txBox="1">
                    <a:spLocks noRot="1" noChangeAspect="1" noMove="1" noResize="1" noEditPoints="1" noAdjustHandles="1" noChangeArrowheads="1" noChangeShapeType="1" noTextEdit="1"/>
                  </p:cNvSpPr>
                  <p:nvPr/>
                </p:nvSpPr>
                <p:spPr>
                  <a:xfrm>
                    <a:off x="6123623" y="1753409"/>
                    <a:ext cx="2280848" cy="515018"/>
                  </a:xfrm>
                  <a:prstGeom prst="rect">
                    <a:avLst/>
                  </a:prstGeom>
                  <a:blipFill rotWithShape="1">
                    <a:blip r:embed="rId6"/>
                    <a:stretch>
                      <a:fillRect t="-15385" r="-1862" b="-31868"/>
                    </a:stretch>
                  </a:blipFill>
                </p:spPr>
                <p:txBody>
                  <a:bodyPr/>
                  <a:lstStyle/>
                  <a:p>
                    <a:r>
                      <a:rPr lang="en-US">
                        <a:noFill/>
                      </a:rPr>
                      <a:t> </a:t>
                    </a:r>
                  </a:p>
                </p:txBody>
              </p:sp>
            </mc:Fallback>
          </mc:AlternateContent>
        </p:grpSp>
        <p:grpSp>
          <p:nvGrpSpPr>
            <p:cNvPr id="59" name="Group 58"/>
            <p:cNvGrpSpPr/>
            <p:nvPr/>
          </p:nvGrpSpPr>
          <p:grpSpPr>
            <a:xfrm>
              <a:off x="8994941" y="1501345"/>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mc:Choice xmlns:a14="http://schemas.microsoft.com/office/drawing/2010/main" Requires="a14">
              <p:sp>
                <p:nvSpPr>
                  <p:cNvPr id="62" name="TextBox 61"/>
                  <p:cNvSpPr txBox="1"/>
                  <p:nvPr/>
                </p:nvSpPr>
                <p:spPr>
                  <a:xfrm>
                    <a:off x="6078059" y="1779051"/>
                    <a:ext cx="2493487" cy="5150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𝑦</m:t>
                          </m:r>
                          <m:r>
                            <a:rPr lang="en-US" sz="3000" b="0" i="1" smtClean="0">
                              <a:latin typeface="Cambria Math"/>
                            </a:rPr>
                            <m:t>=</m:t>
                          </m:r>
                          <m:r>
                            <a:rPr lang="en-US" sz="3000" b="0" i="1" smtClean="0">
                              <a:latin typeface="Cambria Math"/>
                            </a:rPr>
                            <m:t>2</m:t>
                          </m:r>
                          <m:r>
                            <a:rPr lang="en-US" sz="3000" b="0" i="1" smtClean="0">
                              <a:latin typeface="Cambria Math"/>
                            </a:rPr>
                            <m:t>𝑥</m:t>
                          </m:r>
                          <m:r>
                            <a:rPr lang="en-US" sz="3000" b="0" i="1" smtClean="0">
                              <a:latin typeface="Cambria Math"/>
                            </a:rPr>
                            <m:t>−</m:t>
                          </m:r>
                          <m:r>
                            <a:rPr lang="en-US" sz="3000" b="0" i="1" smtClean="0">
                              <a:latin typeface="Cambria Math"/>
                            </a:rPr>
                            <m:t>6</m:t>
                          </m:r>
                          <m:r>
                            <m:rPr>
                              <m:nor/>
                            </m:rPr>
                            <a:rPr lang="vi-VN" sz="3000" dirty="0"/>
                            <m:t>.</m:t>
                          </m:r>
                        </m:oMath>
                      </m:oMathPara>
                    </a14:m>
                    <a:endParaRPr lang="en-US" sz="3000" dirty="0">
                      <a:latin typeface="Times New Roman" panose="02020603050405020304" pitchFamily="18" charset="0"/>
                      <a:cs typeface="Times New Roman" panose="02020603050405020304" pitchFamily="18" charset="0"/>
                    </a:endParaRPr>
                  </a:p>
                </p:txBody>
              </p:sp>
            </mc:Choice>
            <mc:Fallback>
              <p:sp>
                <p:nvSpPr>
                  <p:cNvPr id="62" name="TextBox 61"/>
                  <p:cNvSpPr txBox="1">
                    <a:spLocks noRot="1" noChangeAspect="1" noMove="1" noResize="1" noEditPoints="1" noAdjustHandles="1" noChangeArrowheads="1" noChangeShapeType="1" noTextEdit="1"/>
                  </p:cNvSpPr>
                  <p:nvPr/>
                </p:nvSpPr>
                <p:spPr>
                  <a:xfrm>
                    <a:off x="6078059" y="1779051"/>
                    <a:ext cx="2493487" cy="515019"/>
                  </a:xfrm>
                  <a:prstGeom prst="rect">
                    <a:avLst/>
                  </a:prstGeom>
                  <a:blipFill rotWithShape="1">
                    <a:blip r:embed="rId7"/>
                    <a:stretch>
                      <a:fillRect/>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xmlns="" id="{4DF6BDC0-6428-4CE0-BC27-46AA227F7389}"/>
                  </a:ext>
                </a:extLst>
              </p:cNvPr>
              <p:cNvSpPr/>
              <p:nvPr/>
            </p:nvSpPr>
            <p:spPr>
              <a:xfrm>
                <a:off x="126912" y="2553813"/>
                <a:ext cx="11846724" cy="4181135"/>
              </a:xfrm>
              <a:prstGeom prst="rect">
                <a:avLst/>
              </a:prstGeom>
            </p:spPr>
            <p:txBody>
              <a:bodyPr wrap="square" lIns="45711" tIns="22855" rIns="45711" bIns="22855">
                <a:spAutoFit/>
              </a:bodyPr>
              <a:lstStyle/>
              <a:p>
                <a:pPr marL="629920">
                  <a:lnSpc>
                    <a:spcPct val="115000"/>
                  </a:lnSpc>
                </a:pPr>
                <a14:m>
                  <m:oMathPara xmlns:m="http://schemas.openxmlformats.org/officeDocument/2006/math">
                    <m:oMathParaPr>
                      <m:jc m:val="centerGroup"/>
                    </m:oMathParaPr>
                    <m:oMath xmlns:m="http://schemas.openxmlformats.org/officeDocument/2006/math">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T</m:t>
                      </m:r>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ừ </m:t>
                      </m:r>
                      <m:r>
                        <a:rPr lang="en-US" sz="2600" i="1">
                          <a:solidFill>
                            <a:srgbClr val="000000"/>
                          </a:solidFill>
                          <a:latin typeface="Cambria Math" panose="02040503050406030204" pitchFamily="18" charset="0"/>
                          <a:ea typeface="Calibri" panose="020F0502020204030204" pitchFamily="34" charset="0"/>
                        </a:rPr>
                        <m:t>2</m:t>
                      </m:r>
                      <m:r>
                        <a:rPr lang="en-US" sz="2600" i="1">
                          <a:solidFill>
                            <a:srgbClr val="000000"/>
                          </a:solidFill>
                          <a:latin typeface="Cambria Math" panose="02040503050406030204" pitchFamily="18" charset="0"/>
                          <a:ea typeface="Calibri" panose="020F0502020204030204" pitchFamily="34" charset="0"/>
                        </a:rPr>
                        <m:t>𝑓</m:t>
                      </m:r>
                      <m:d>
                        <m:dPr>
                          <m:ctrlPr>
                            <a:rPr lang="en-US" sz="2600" i="1">
                              <a:solidFill>
                                <a:srgbClr val="000000"/>
                              </a:solidFill>
                              <a:latin typeface="Cambria Math"/>
                              <a:ea typeface="Calibri" panose="020F0502020204030204" pitchFamily="34" charset="0"/>
                            </a:rPr>
                          </m:ctrlPr>
                        </m:dPr>
                        <m:e>
                          <m:r>
                            <a:rPr lang="en-US" sz="2600" i="1">
                              <a:solidFill>
                                <a:srgbClr val="000000"/>
                              </a:solidFill>
                              <a:latin typeface="Cambria Math" panose="02040503050406030204" pitchFamily="18" charset="0"/>
                              <a:ea typeface="Calibri" panose="020F0502020204030204" pitchFamily="34" charset="0"/>
                            </a:rPr>
                            <m:t>2</m:t>
                          </m:r>
                          <m:r>
                            <a:rPr lang="en-US" sz="2600" i="1">
                              <a:solidFill>
                                <a:srgbClr val="000000"/>
                              </a:solidFill>
                              <a:latin typeface="Cambria Math" panose="02040503050406030204" pitchFamily="18" charset="0"/>
                              <a:ea typeface="Calibri" panose="020F0502020204030204" pitchFamily="34" charset="0"/>
                            </a:rPr>
                            <m:t>𝑥</m:t>
                          </m:r>
                        </m:e>
                      </m:d>
                      <m:r>
                        <a:rPr lang="en-US" sz="2600" i="1">
                          <a:solidFill>
                            <a:srgbClr val="000000"/>
                          </a:solidFill>
                          <a:latin typeface="Cambria Math" panose="02040503050406030204" pitchFamily="18" charset="0"/>
                          <a:ea typeface="Calibri" panose="020F0502020204030204" pitchFamily="34" charset="0"/>
                        </a:rPr>
                        <m:t>+</m:t>
                      </m:r>
                      <m:r>
                        <a:rPr lang="en-US" sz="2600" i="1">
                          <a:solidFill>
                            <a:srgbClr val="000000"/>
                          </a:solidFill>
                          <a:latin typeface="Cambria Math" panose="02040503050406030204" pitchFamily="18" charset="0"/>
                          <a:ea typeface="Calibri" panose="020F0502020204030204" pitchFamily="34" charset="0"/>
                        </a:rPr>
                        <m:t>𝑓</m:t>
                      </m:r>
                      <m:d>
                        <m:dPr>
                          <m:ctrlPr>
                            <a:rPr lang="en-US" sz="2600" i="1">
                              <a:solidFill>
                                <a:srgbClr val="000000"/>
                              </a:solidFill>
                              <a:latin typeface="Cambria Math"/>
                              <a:ea typeface="Calibri" panose="020F0502020204030204" pitchFamily="34" charset="0"/>
                            </a:rPr>
                          </m:ctrlPr>
                        </m:dPr>
                        <m:e>
                          <m:r>
                            <a:rPr lang="en-US" sz="2600" i="1">
                              <a:solidFill>
                                <a:srgbClr val="000000"/>
                              </a:solidFill>
                              <a:latin typeface="Cambria Math" panose="02040503050406030204" pitchFamily="18" charset="0"/>
                              <a:ea typeface="Calibri" panose="020F0502020204030204" pitchFamily="34" charset="0"/>
                            </a:rPr>
                            <m:t>1</m:t>
                          </m:r>
                          <m:r>
                            <a:rPr lang="en-US" sz="2600" i="1">
                              <a:solidFill>
                                <a:srgbClr val="000000"/>
                              </a:solidFill>
                              <a:latin typeface="Cambria Math" panose="02040503050406030204" pitchFamily="18" charset="0"/>
                              <a:ea typeface="Calibri" panose="020F0502020204030204" pitchFamily="34" charset="0"/>
                            </a:rPr>
                            <m:t>−</m:t>
                          </m:r>
                          <m:r>
                            <a:rPr lang="en-US" sz="2600" i="1">
                              <a:solidFill>
                                <a:srgbClr val="000000"/>
                              </a:solidFill>
                              <a:latin typeface="Cambria Math" panose="02040503050406030204" pitchFamily="18" charset="0"/>
                              <a:ea typeface="Calibri" panose="020F0502020204030204" pitchFamily="34" charset="0"/>
                            </a:rPr>
                            <m:t>2</m:t>
                          </m:r>
                          <m:r>
                            <a:rPr lang="en-US" sz="2600" i="1">
                              <a:solidFill>
                                <a:srgbClr val="000000"/>
                              </a:solidFill>
                              <a:latin typeface="Cambria Math" panose="02040503050406030204" pitchFamily="18" charset="0"/>
                              <a:ea typeface="Calibri" panose="020F0502020204030204" pitchFamily="34" charset="0"/>
                            </a:rPr>
                            <m:t>𝑥</m:t>
                          </m:r>
                        </m:e>
                      </m:d>
                      <m:r>
                        <a:rPr lang="en-US" sz="2600" i="1">
                          <a:solidFill>
                            <a:srgbClr val="000000"/>
                          </a:solidFill>
                          <a:latin typeface="Cambria Math" panose="02040503050406030204" pitchFamily="18" charset="0"/>
                          <a:ea typeface="Calibri" panose="020F0502020204030204" pitchFamily="34" charset="0"/>
                        </a:rPr>
                        <m:t>=</m:t>
                      </m:r>
                      <m:r>
                        <a:rPr lang="en-US" sz="2600" i="1">
                          <a:solidFill>
                            <a:srgbClr val="000000"/>
                          </a:solidFill>
                          <a:latin typeface="Cambria Math" panose="02040503050406030204" pitchFamily="18" charset="0"/>
                          <a:ea typeface="Calibri" panose="020F0502020204030204" pitchFamily="34" charset="0"/>
                        </a:rPr>
                        <m:t>12</m:t>
                      </m:r>
                      <m:sSup>
                        <m:sSupPr>
                          <m:ctrlPr>
                            <a:rPr lang="en-US" sz="2600" i="1">
                              <a:solidFill>
                                <a:srgbClr val="000000"/>
                              </a:solidFill>
                              <a:latin typeface="Cambria Math"/>
                              <a:ea typeface="Calibri" panose="020F0502020204030204" pitchFamily="34" charset="0"/>
                            </a:rPr>
                          </m:ctrlPr>
                        </m:sSupPr>
                        <m:e>
                          <m:r>
                            <a:rPr lang="en-US" sz="2600" i="1">
                              <a:solidFill>
                                <a:srgbClr val="000000"/>
                              </a:solidFill>
                              <a:latin typeface="Cambria Math" panose="02040503050406030204" pitchFamily="18" charset="0"/>
                              <a:ea typeface="Calibri" panose="020F0502020204030204" pitchFamily="34" charset="0"/>
                            </a:rPr>
                            <m:t>𝑥</m:t>
                          </m:r>
                        </m:e>
                        <m:sup>
                          <m:r>
                            <a:rPr lang="en-US" sz="2600" i="1">
                              <a:solidFill>
                                <a:srgbClr val="000000"/>
                              </a:solidFill>
                              <a:latin typeface="Cambria Math" panose="02040503050406030204" pitchFamily="18" charset="0"/>
                              <a:ea typeface="Calibri" panose="020F0502020204030204" pitchFamily="34" charset="0"/>
                            </a:rPr>
                            <m:t>2</m:t>
                          </m:r>
                        </m:sup>
                      </m:sSup>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 </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cho</m:t>
                      </m:r>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r>
                        <a:rPr lang="en-US" sz="2600" i="1">
                          <a:solidFill>
                            <a:srgbClr val="000000"/>
                          </a:solidFill>
                          <a:latin typeface="Cambria Math" panose="02040503050406030204" pitchFamily="18" charset="0"/>
                          <a:ea typeface="Calibri" panose="020F0502020204030204" pitchFamily="34" charset="0"/>
                        </a:rPr>
                        <m:t>𝑥</m:t>
                      </m:r>
                      <m:r>
                        <a:rPr lang="en-US" sz="2600" i="1">
                          <a:solidFill>
                            <a:srgbClr val="000000"/>
                          </a:solidFill>
                          <a:latin typeface="Cambria Math" panose="02040503050406030204" pitchFamily="18" charset="0"/>
                          <a:ea typeface="Calibri" panose="020F0502020204030204" pitchFamily="34" charset="0"/>
                        </a:rPr>
                        <m:t>=</m:t>
                      </m:r>
                      <m:r>
                        <a:rPr lang="en-US" sz="2600" i="1">
                          <a:solidFill>
                            <a:srgbClr val="000000"/>
                          </a:solidFill>
                          <a:latin typeface="Cambria Math" panose="02040503050406030204" pitchFamily="18" charset="0"/>
                          <a:ea typeface="Calibri" panose="020F0502020204030204" pitchFamily="34" charset="0"/>
                        </a:rPr>
                        <m:t>0</m:t>
                      </m:r>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v</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à </m:t>
                      </m:r>
                      <m:r>
                        <a:rPr lang="en-US" sz="2600" i="1">
                          <a:solidFill>
                            <a:srgbClr val="000000"/>
                          </a:solidFill>
                          <a:latin typeface="Cambria Math" panose="02040503050406030204" pitchFamily="18" charset="0"/>
                          <a:ea typeface="Calibri" panose="020F0502020204030204" pitchFamily="34" charset="0"/>
                        </a:rPr>
                        <m:t>𝑥</m:t>
                      </m:r>
                      <m:r>
                        <a:rPr lang="en-US" sz="2600" i="1">
                          <a:solidFill>
                            <a:srgbClr val="000000"/>
                          </a:solidFill>
                          <a:latin typeface="Cambria Math" panose="02040503050406030204" pitchFamily="18" charset="0"/>
                          <a:ea typeface="Calibri" panose="020F0502020204030204" pitchFamily="34" charset="0"/>
                        </a:rPr>
                        <m:t>=</m:t>
                      </m:r>
                      <m:f>
                        <m:fPr>
                          <m:ctrlPr>
                            <a:rPr lang="en-US" sz="2600" i="1">
                              <a:solidFill>
                                <a:srgbClr val="000000"/>
                              </a:solidFill>
                              <a:latin typeface="Cambria Math"/>
                              <a:ea typeface="Calibri" panose="020F0502020204030204" pitchFamily="34" charset="0"/>
                            </a:rPr>
                          </m:ctrlPr>
                        </m:fPr>
                        <m:num>
                          <m:r>
                            <a:rPr lang="en-US" sz="2600" i="1">
                              <a:solidFill>
                                <a:srgbClr val="000000"/>
                              </a:solidFill>
                              <a:latin typeface="Cambria Math" panose="02040503050406030204" pitchFamily="18" charset="0"/>
                              <a:ea typeface="Calibri" panose="020F0502020204030204" pitchFamily="34" charset="0"/>
                            </a:rPr>
                            <m:t>1</m:t>
                          </m:r>
                        </m:num>
                        <m:den>
                          <m:r>
                            <a:rPr lang="en-US" sz="2600" i="1">
                              <a:solidFill>
                                <a:srgbClr val="000000"/>
                              </a:solidFill>
                              <a:latin typeface="Cambria Math" panose="02040503050406030204" pitchFamily="18" charset="0"/>
                              <a:ea typeface="Calibri" panose="020F0502020204030204" pitchFamily="34" charset="0"/>
                            </a:rPr>
                            <m:t>2</m:t>
                          </m:r>
                        </m:den>
                      </m:f>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ta</m:t>
                      </m:r>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đượ</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c</m:t>
                      </m:r>
                    </m:oMath>
                  </m:oMathPara>
                </a14:m>
                <a:endPar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pPr>
                <a14:m>
                  <m:oMathPara xmlns:m="http://schemas.openxmlformats.org/officeDocument/2006/math">
                    <m:oMathParaPr>
                      <m:jc m:val="centerGroup"/>
                    </m:oMathParaPr>
                    <m:oMath xmlns:m="http://schemas.openxmlformats.org/officeDocument/2006/math">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d>
                        <m:dPr>
                          <m:begChr m:val="{"/>
                          <m:endChr m:val=""/>
                          <m:ctrlPr>
                            <a:rPr lang="en-US" sz="2600" i="1">
                              <a:solidFill>
                                <a:srgbClr val="000000"/>
                              </a:solidFill>
                              <a:latin typeface="Cambria Math"/>
                              <a:ea typeface="Calibri" panose="020F0502020204030204" pitchFamily="34" charset="0"/>
                            </a:rPr>
                          </m:ctrlPr>
                        </m:dPr>
                        <m:e>
                          <m:eqArr>
                            <m:eqArrPr>
                              <m:ctrlPr>
                                <a:rPr lang="en-US" sz="2600" i="1">
                                  <a:solidFill>
                                    <a:srgbClr val="000000"/>
                                  </a:solidFill>
                                  <a:latin typeface="Cambria Math"/>
                                  <a:ea typeface="Calibri" panose="020F0502020204030204" pitchFamily="34" charset="0"/>
                                </a:rPr>
                              </m:ctrlPr>
                            </m:eqArrPr>
                            <m:e>
                              <m:r>
                                <a:rPr lang="en-US" sz="2600" i="1">
                                  <a:solidFill>
                                    <a:srgbClr val="000000"/>
                                  </a:solidFill>
                                  <a:latin typeface="Cambria Math" panose="02040503050406030204" pitchFamily="18" charset="0"/>
                                  <a:ea typeface="Calibri" panose="020F0502020204030204" pitchFamily="34" charset="0"/>
                                </a:rPr>
                                <m:t>&amp;</m:t>
                              </m:r>
                              <m:r>
                                <a:rPr lang="en-US" sz="2600" i="1">
                                  <a:solidFill>
                                    <a:srgbClr val="000000"/>
                                  </a:solidFill>
                                  <a:latin typeface="Cambria Math" panose="02040503050406030204" pitchFamily="18" charset="0"/>
                                  <a:ea typeface="Calibri" panose="020F0502020204030204" pitchFamily="34" charset="0"/>
                                </a:rPr>
                                <m:t>2</m:t>
                              </m:r>
                              <m:r>
                                <a:rPr lang="en-US" sz="2600" i="1">
                                  <a:solidFill>
                                    <a:srgbClr val="000000"/>
                                  </a:solidFill>
                                  <a:latin typeface="Cambria Math" panose="02040503050406030204" pitchFamily="18" charset="0"/>
                                  <a:ea typeface="Calibri" panose="020F0502020204030204" pitchFamily="34" charset="0"/>
                                </a:rPr>
                                <m:t>𝑓</m:t>
                              </m:r>
                              <m:d>
                                <m:dPr>
                                  <m:ctrlPr>
                                    <a:rPr lang="en-US" sz="2600" i="1">
                                      <a:solidFill>
                                        <a:srgbClr val="000000"/>
                                      </a:solidFill>
                                      <a:latin typeface="Cambria Math"/>
                                      <a:ea typeface="Calibri" panose="020F0502020204030204" pitchFamily="34" charset="0"/>
                                    </a:rPr>
                                  </m:ctrlPr>
                                </m:dPr>
                                <m:e>
                                  <m:r>
                                    <a:rPr lang="en-US" sz="2600" i="1">
                                      <a:solidFill>
                                        <a:srgbClr val="000000"/>
                                      </a:solidFill>
                                      <a:latin typeface="Cambria Math" panose="02040503050406030204" pitchFamily="18" charset="0"/>
                                      <a:ea typeface="Calibri" panose="020F0502020204030204" pitchFamily="34" charset="0"/>
                                    </a:rPr>
                                    <m:t>0</m:t>
                                  </m:r>
                                </m:e>
                              </m:d>
                              <m:r>
                                <a:rPr lang="en-US" sz="2600" i="1">
                                  <a:solidFill>
                                    <a:srgbClr val="000000"/>
                                  </a:solidFill>
                                  <a:latin typeface="Cambria Math" panose="02040503050406030204" pitchFamily="18" charset="0"/>
                                  <a:ea typeface="Calibri" panose="020F0502020204030204" pitchFamily="34" charset="0"/>
                                </a:rPr>
                                <m:t>+</m:t>
                              </m:r>
                              <m:r>
                                <a:rPr lang="en-US" sz="2600" i="1">
                                  <a:solidFill>
                                    <a:srgbClr val="000000"/>
                                  </a:solidFill>
                                  <a:latin typeface="Cambria Math" panose="02040503050406030204" pitchFamily="18" charset="0"/>
                                  <a:ea typeface="Calibri" panose="020F0502020204030204" pitchFamily="34" charset="0"/>
                                </a:rPr>
                                <m:t>𝑓</m:t>
                              </m:r>
                              <m:d>
                                <m:dPr>
                                  <m:ctrlPr>
                                    <a:rPr lang="en-US" sz="2600" i="1">
                                      <a:solidFill>
                                        <a:srgbClr val="000000"/>
                                      </a:solidFill>
                                      <a:latin typeface="Cambria Math"/>
                                      <a:ea typeface="Calibri" panose="020F0502020204030204" pitchFamily="34" charset="0"/>
                                    </a:rPr>
                                  </m:ctrlPr>
                                </m:dPr>
                                <m:e>
                                  <m:r>
                                    <a:rPr lang="en-US" sz="2600" i="1">
                                      <a:solidFill>
                                        <a:srgbClr val="000000"/>
                                      </a:solidFill>
                                      <a:latin typeface="Cambria Math" panose="02040503050406030204" pitchFamily="18" charset="0"/>
                                      <a:ea typeface="Calibri" panose="020F0502020204030204" pitchFamily="34" charset="0"/>
                                    </a:rPr>
                                    <m:t>1</m:t>
                                  </m:r>
                                </m:e>
                              </m:d>
                              <m:r>
                                <a:rPr lang="en-US" sz="2600" i="1">
                                  <a:solidFill>
                                    <a:srgbClr val="000000"/>
                                  </a:solidFill>
                                  <a:latin typeface="Cambria Math" panose="02040503050406030204" pitchFamily="18" charset="0"/>
                                  <a:ea typeface="Calibri" panose="020F0502020204030204" pitchFamily="34" charset="0"/>
                                </a:rPr>
                                <m:t>=</m:t>
                              </m:r>
                              <m:r>
                                <a:rPr lang="en-US" sz="2600" i="1">
                                  <a:solidFill>
                                    <a:srgbClr val="000000"/>
                                  </a:solidFill>
                                  <a:latin typeface="Cambria Math" panose="02040503050406030204" pitchFamily="18" charset="0"/>
                                  <a:ea typeface="Calibri" panose="020F0502020204030204" pitchFamily="34" charset="0"/>
                                </a:rPr>
                                <m:t>0</m:t>
                              </m:r>
                            </m:e>
                            <m:e>
                              <m:r>
                                <a:rPr lang="en-US" sz="2600" i="1">
                                  <a:solidFill>
                                    <a:srgbClr val="000000"/>
                                  </a:solidFill>
                                  <a:latin typeface="Cambria Math" panose="02040503050406030204" pitchFamily="18" charset="0"/>
                                  <a:ea typeface="Calibri" panose="020F0502020204030204" pitchFamily="34" charset="0"/>
                                </a:rPr>
                                <m:t>&amp;</m:t>
                              </m:r>
                              <m:r>
                                <a:rPr lang="en-US" sz="2600" i="1">
                                  <a:solidFill>
                                    <a:srgbClr val="000000"/>
                                  </a:solidFill>
                                  <a:latin typeface="Cambria Math" panose="02040503050406030204" pitchFamily="18" charset="0"/>
                                  <a:ea typeface="Calibri" panose="020F0502020204030204" pitchFamily="34" charset="0"/>
                                </a:rPr>
                                <m:t>𝑓</m:t>
                              </m:r>
                              <m:d>
                                <m:dPr>
                                  <m:ctrlPr>
                                    <a:rPr lang="en-US" sz="2600" i="1">
                                      <a:solidFill>
                                        <a:srgbClr val="000000"/>
                                      </a:solidFill>
                                      <a:latin typeface="Cambria Math"/>
                                      <a:ea typeface="Calibri" panose="020F0502020204030204" pitchFamily="34" charset="0"/>
                                    </a:rPr>
                                  </m:ctrlPr>
                                </m:dPr>
                                <m:e>
                                  <m:r>
                                    <a:rPr lang="en-US" sz="2600" i="1">
                                      <a:solidFill>
                                        <a:srgbClr val="000000"/>
                                      </a:solidFill>
                                      <a:latin typeface="Cambria Math" panose="02040503050406030204" pitchFamily="18" charset="0"/>
                                      <a:ea typeface="Calibri" panose="020F0502020204030204" pitchFamily="34" charset="0"/>
                                    </a:rPr>
                                    <m:t>0</m:t>
                                  </m:r>
                                </m:e>
                              </m:d>
                              <m:r>
                                <a:rPr lang="en-US" sz="2600" i="1">
                                  <a:solidFill>
                                    <a:srgbClr val="000000"/>
                                  </a:solidFill>
                                  <a:latin typeface="Cambria Math" panose="02040503050406030204" pitchFamily="18" charset="0"/>
                                  <a:ea typeface="Calibri" panose="020F0502020204030204" pitchFamily="34" charset="0"/>
                                </a:rPr>
                                <m:t>+</m:t>
                              </m:r>
                              <m:r>
                                <a:rPr lang="en-US" sz="2600" i="1">
                                  <a:solidFill>
                                    <a:srgbClr val="000000"/>
                                  </a:solidFill>
                                  <a:latin typeface="Cambria Math" panose="02040503050406030204" pitchFamily="18" charset="0"/>
                                  <a:ea typeface="Calibri" panose="020F0502020204030204" pitchFamily="34" charset="0"/>
                                </a:rPr>
                                <m:t>2</m:t>
                              </m:r>
                              <m:r>
                                <a:rPr lang="en-US" sz="2600" i="1">
                                  <a:solidFill>
                                    <a:srgbClr val="000000"/>
                                  </a:solidFill>
                                  <a:latin typeface="Cambria Math" panose="02040503050406030204" pitchFamily="18" charset="0"/>
                                  <a:ea typeface="Calibri" panose="020F0502020204030204" pitchFamily="34" charset="0"/>
                                </a:rPr>
                                <m:t>𝑓</m:t>
                              </m:r>
                              <m:d>
                                <m:dPr>
                                  <m:ctrlPr>
                                    <a:rPr lang="en-US" sz="2600" i="1">
                                      <a:solidFill>
                                        <a:srgbClr val="000000"/>
                                      </a:solidFill>
                                      <a:latin typeface="Cambria Math"/>
                                      <a:ea typeface="Calibri" panose="020F0502020204030204" pitchFamily="34" charset="0"/>
                                    </a:rPr>
                                  </m:ctrlPr>
                                </m:dPr>
                                <m:e>
                                  <m:r>
                                    <a:rPr lang="en-US" sz="2600" i="1">
                                      <a:solidFill>
                                        <a:srgbClr val="000000"/>
                                      </a:solidFill>
                                      <a:latin typeface="Cambria Math" panose="02040503050406030204" pitchFamily="18" charset="0"/>
                                      <a:ea typeface="Calibri" panose="020F0502020204030204" pitchFamily="34" charset="0"/>
                                    </a:rPr>
                                    <m:t>1</m:t>
                                  </m:r>
                                </m:e>
                              </m:d>
                              <m:r>
                                <a:rPr lang="en-US" sz="2600" i="1">
                                  <a:solidFill>
                                    <a:srgbClr val="000000"/>
                                  </a:solidFill>
                                  <a:latin typeface="Cambria Math" panose="02040503050406030204" pitchFamily="18" charset="0"/>
                                  <a:ea typeface="Calibri" panose="020F0502020204030204" pitchFamily="34" charset="0"/>
                                </a:rPr>
                                <m:t>=</m:t>
                              </m:r>
                              <m:r>
                                <a:rPr lang="en-US" sz="2600" i="1">
                                  <a:solidFill>
                                    <a:srgbClr val="000000"/>
                                  </a:solidFill>
                                  <a:latin typeface="Cambria Math" panose="02040503050406030204" pitchFamily="18" charset="0"/>
                                  <a:ea typeface="Calibri" panose="020F0502020204030204" pitchFamily="34" charset="0"/>
                                </a:rPr>
                                <m:t>3</m:t>
                              </m:r>
                            </m:e>
                          </m:eqArr>
                        </m:e>
                      </m:d>
                      <m:r>
                        <a:rPr lang="en-US" sz="2600" i="1">
                          <a:solidFill>
                            <a:srgbClr val="000000"/>
                          </a:solidFill>
                          <a:latin typeface="Cambria Math" panose="02040503050406030204" pitchFamily="18" charset="0"/>
                          <a:ea typeface="Calibri" panose="020F0502020204030204" pitchFamily="34" charset="0"/>
                          <a:cs typeface="Cambria Math" panose="02040503050406030204" pitchFamily="18" charset="0"/>
                        </a:rPr>
                        <m:t>⇒</m:t>
                      </m:r>
                      <m:r>
                        <a:rPr lang="en-US" sz="2600" i="1">
                          <a:solidFill>
                            <a:srgbClr val="000000"/>
                          </a:solidFill>
                          <a:latin typeface="Cambria Math" panose="02040503050406030204" pitchFamily="18" charset="0"/>
                          <a:ea typeface="Calibri" panose="020F0502020204030204" pitchFamily="34" charset="0"/>
                        </a:rPr>
                        <m:t>𝑓</m:t>
                      </m:r>
                      <m:d>
                        <m:dPr>
                          <m:ctrlPr>
                            <a:rPr lang="en-US" sz="2600" i="1">
                              <a:solidFill>
                                <a:srgbClr val="000000"/>
                              </a:solidFill>
                              <a:latin typeface="Cambria Math"/>
                              <a:ea typeface="Calibri" panose="020F0502020204030204" pitchFamily="34" charset="0"/>
                            </a:rPr>
                          </m:ctrlPr>
                        </m:dPr>
                        <m:e>
                          <m:r>
                            <a:rPr lang="en-US" sz="2600" i="1">
                              <a:solidFill>
                                <a:srgbClr val="000000"/>
                              </a:solidFill>
                              <a:latin typeface="Cambria Math" panose="02040503050406030204" pitchFamily="18" charset="0"/>
                              <a:ea typeface="Calibri" panose="020F0502020204030204" pitchFamily="34" charset="0"/>
                            </a:rPr>
                            <m:t>1</m:t>
                          </m:r>
                        </m:e>
                      </m:d>
                      <m:r>
                        <a:rPr lang="en-US" sz="2600" i="1">
                          <a:solidFill>
                            <a:srgbClr val="000000"/>
                          </a:solidFill>
                          <a:latin typeface="Cambria Math" panose="02040503050406030204" pitchFamily="18" charset="0"/>
                          <a:ea typeface="Calibri" panose="020F0502020204030204" pitchFamily="34" charset="0"/>
                        </a:rPr>
                        <m:t>=</m:t>
                      </m:r>
                      <m:r>
                        <a:rPr lang="en-US" sz="2600" i="1">
                          <a:solidFill>
                            <a:srgbClr val="000000"/>
                          </a:solidFill>
                          <a:latin typeface="Cambria Math" panose="02040503050406030204" pitchFamily="18" charset="0"/>
                          <a:ea typeface="Calibri" panose="020F0502020204030204" pitchFamily="34" charset="0"/>
                        </a:rPr>
                        <m:t>2</m:t>
                      </m:r>
                    </m:oMath>
                  </m:oMathPara>
                </a14:m>
                <a:endParaRPr lang="en-US" sz="2600" dirty="0">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pPr>
                <a14:m>
                  <m:oMathPara xmlns:m="http://schemas.openxmlformats.org/officeDocument/2006/math">
                    <m:oMathParaPr>
                      <m:jc m:val="centerGroup"/>
                    </m:oMathParaPr>
                    <m:oMath xmlns:m="http://schemas.openxmlformats.org/officeDocument/2006/math">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L</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ấ</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y</m:t>
                      </m:r>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đạ</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o</m:t>
                      </m:r>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h</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à</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m</m:t>
                      </m:r>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hai</m:t>
                      </m:r>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v</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ế </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c</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ủ</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a</m:t>
                      </m:r>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 </m:t>
                      </m:r>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ta</m:t>
                      </m:r>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đượ</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c</m:t>
                      </m:r>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r>
                        <a:rPr lang="en-US" sz="2600" i="1">
                          <a:solidFill>
                            <a:srgbClr val="000000"/>
                          </a:solidFill>
                          <a:latin typeface="Cambria Math" panose="02040503050406030204" pitchFamily="18" charset="0"/>
                          <a:ea typeface="Calibri" panose="020F0502020204030204" pitchFamily="34" charset="0"/>
                        </a:rPr>
                        <m:t>4</m:t>
                      </m:r>
                      <m:sSup>
                        <m:sSupPr>
                          <m:ctrlPr>
                            <a:rPr lang="en-US" sz="2600" i="1">
                              <a:solidFill>
                                <a:srgbClr val="000000"/>
                              </a:solidFill>
                              <a:latin typeface="Cambria Math"/>
                              <a:ea typeface="Calibri" panose="020F0502020204030204" pitchFamily="34" charset="0"/>
                            </a:rPr>
                          </m:ctrlPr>
                        </m:sSupPr>
                        <m:e>
                          <m:r>
                            <a:rPr lang="en-US" sz="2600" i="1">
                              <a:solidFill>
                                <a:srgbClr val="000000"/>
                              </a:solidFill>
                              <a:latin typeface="Cambria Math" panose="02040503050406030204" pitchFamily="18" charset="0"/>
                              <a:ea typeface="Calibri" panose="020F0502020204030204" pitchFamily="34" charset="0"/>
                            </a:rPr>
                            <m:t>𝑓</m:t>
                          </m:r>
                        </m:e>
                        <m:sup>
                          <m:r>
                            <a:rPr lang="en-US" sz="2600" i="1">
                              <a:solidFill>
                                <a:srgbClr val="000000"/>
                              </a:solidFill>
                              <a:latin typeface="Cambria Math" panose="02040503050406030204" pitchFamily="18" charset="0"/>
                              <a:ea typeface="Calibri" panose="020F0502020204030204" pitchFamily="34" charset="0"/>
                            </a:rPr>
                            <m:t>′</m:t>
                          </m:r>
                        </m:sup>
                      </m:sSup>
                      <m:d>
                        <m:dPr>
                          <m:ctrlPr>
                            <a:rPr lang="en-US" sz="2600" i="1">
                              <a:solidFill>
                                <a:srgbClr val="000000"/>
                              </a:solidFill>
                              <a:latin typeface="Cambria Math"/>
                              <a:ea typeface="Calibri" panose="020F0502020204030204" pitchFamily="34" charset="0"/>
                            </a:rPr>
                          </m:ctrlPr>
                        </m:dPr>
                        <m:e>
                          <m:r>
                            <a:rPr lang="en-US" sz="2600" i="1">
                              <a:solidFill>
                                <a:srgbClr val="000000"/>
                              </a:solidFill>
                              <a:latin typeface="Cambria Math" panose="02040503050406030204" pitchFamily="18" charset="0"/>
                              <a:ea typeface="Calibri" panose="020F0502020204030204" pitchFamily="34" charset="0"/>
                            </a:rPr>
                            <m:t>2</m:t>
                          </m:r>
                          <m:r>
                            <a:rPr lang="en-US" sz="2600" i="1">
                              <a:solidFill>
                                <a:srgbClr val="000000"/>
                              </a:solidFill>
                              <a:latin typeface="Cambria Math" panose="02040503050406030204" pitchFamily="18" charset="0"/>
                              <a:ea typeface="Calibri" panose="020F0502020204030204" pitchFamily="34" charset="0"/>
                            </a:rPr>
                            <m:t>𝑥</m:t>
                          </m:r>
                        </m:e>
                      </m:d>
                      <m:r>
                        <a:rPr lang="en-US" sz="2600" i="1">
                          <a:solidFill>
                            <a:srgbClr val="000000"/>
                          </a:solidFill>
                          <a:latin typeface="Cambria Math" panose="02040503050406030204" pitchFamily="18" charset="0"/>
                          <a:ea typeface="Calibri" panose="020F0502020204030204" pitchFamily="34" charset="0"/>
                        </a:rPr>
                        <m:t>−</m:t>
                      </m:r>
                      <m:r>
                        <a:rPr lang="en-US" sz="2600" i="1">
                          <a:solidFill>
                            <a:srgbClr val="000000"/>
                          </a:solidFill>
                          <a:latin typeface="Cambria Math" panose="02040503050406030204" pitchFamily="18" charset="0"/>
                          <a:ea typeface="Calibri" panose="020F0502020204030204" pitchFamily="34" charset="0"/>
                        </a:rPr>
                        <m:t>2</m:t>
                      </m:r>
                      <m:sSup>
                        <m:sSupPr>
                          <m:ctrlPr>
                            <a:rPr lang="en-US" sz="2600" i="1">
                              <a:solidFill>
                                <a:srgbClr val="000000"/>
                              </a:solidFill>
                              <a:latin typeface="Cambria Math"/>
                              <a:ea typeface="Calibri" panose="020F0502020204030204" pitchFamily="34" charset="0"/>
                            </a:rPr>
                          </m:ctrlPr>
                        </m:sSupPr>
                        <m:e>
                          <m:r>
                            <a:rPr lang="en-US" sz="2600" i="1">
                              <a:solidFill>
                                <a:srgbClr val="000000"/>
                              </a:solidFill>
                              <a:latin typeface="Cambria Math" panose="02040503050406030204" pitchFamily="18" charset="0"/>
                              <a:ea typeface="Calibri" panose="020F0502020204030204" pitchFamily="34" charset="0"/>
                            </a:rPr>
                            <m:t>𝑓</m:t>
                          </m:r>
                        </m:e>
                        <m:sup>
                          <m:r>
                            <a:rPr lang="en-US" sz="2600" i="1">
                              <a:solidFill>
                                <a:srgbClr val="000000"/>
                              </a:solidFill>
                              <a:latin typeface="Cambria Math" panose="02040503050406030204" pitchFamily="18" charset="0"/>
                              <a:ea typeface="Calibri" panose="020F0502020204030204" pitchFamily="34" charset="0"/>
                            </a:rPr>
                            <m:t>′</m:t>
                          </m:r>
                        </m:sup>
                      </m:sSup>
                      <m:d>
                        <m:dPr>
                          <m:ctrlPr>
                            <a:rPr lang="en-US" sz="2600" i="1">
                              <a:solidFill>
                                <a:srgbClr val="000000"/>
                              </a:solidFill>
                              <a:latin typeface="Cambria Math"/>
                              <a:ea typeface="Calibri" panose="020F0502020204030204" pitchFamily="34" charset="0"/>
                            </a:rPr>
                          </m:ctrlPr>
                        </m:dPr>
                        <m:e>
                          <m:r>
                            <a:rPr lang="en-US" sz="2600" i="1">
                              <a:solidFill>
                                <a:srgbClr val="000000"/>
                              </a:solidFill>
                              <a:latin typeface="Cambria Math" panose="02040503050406030204" pitchFamily="18" charset="0"/>
                              <a:ea typeface="Calibri" panose="020F0502020204030204" pitchFamily="34" charset="0"/>
                            </a:rPr>
                            <m:t>1</m:t>
                          </m:r>
                          <m:r>
                            <a:rPr lang="en-US" sz="2600" i="1">
                              <a:solidFill>
                                <a:srgbClr val="000000"/>
                              </a:solidFill>
                              <a:latin typeface="Cambria Math" panose="02040503050406030204" pitchFamily="18" charset="0"/>
                              <a:ea typeface="Calibri" panose="020F0502020204030204" pitchFamily="34" charset="0"/>
                            </a:rPr>
                            <m:t>−</m:t>
                          </m:r>
                          <m:r>
                            <a:rPr lang="en-US" sz="2600" i="1">
                              <a:solidFill>
                                <a:srgbClr val="000000"/>
                              </a:solidFill>
                              <a:latin typeface="Cambria Math" panose="02040503050406030204" pitchFamily="18" charset="0"/>
                              <a:ea typeface="Calibri" panose="020F0502020204030204" pitchFamily="34" charset="0"/>
                            </a:rPr>
                            <m:t>2</m:t>
                          </m:r>
                          <m:r>
                            <a:rPr lang="en-US" sz="2600" i="1">
                              <a:solidFill>
                                <a:srgbClr val="000000"/>
                              </a:solidFill>
                              <a:latin typeface="Cambria Math" panose="02040503050406030204" pitchFamily="18" charset="0"/>
                              <a:ea typeface="Calibri" panose="020F0502020204030204" pitchFamily="34" charset="0"/>
                            </a:rPr>
                            <m:t>𝑥</m:t>
                          </m:r>
                        </m:e>
                      </m:d>
                      <m:r>
                        <a:rPr lang="en-US" sz="2600" i="1">
                          <a:solidFill>
                            <a:srgbClr val="000000"/>
                          </a:solidFill>
                          <a:latin typeface="Cambria Math" panose="02040503050406030204" pitchFamily="18" charset="0"/>
                          <a:ea typeface="Calibri" panose="020F0502020204030204" pitchFamily="34" charset="0"/>
                        </a:rPr>
                        <m:t>=</m:t>
                      </m:r>
                      <m:r>
                        <a:rPr lang="en-US" sz="2600" i="1">
                          <a:solidFill>
                            <a:srgbClr val="000000"/>
                          </a:solidFill>
                          <a:latin typeface="Cambria Math" panose="02040503050406030204" pitchFamily="18" charset="0"/>
                          <a:ea typeface="Calibri" panose="020F0502020204030204" pitchFamily="34" charset="0"/>
                        </a:rPr>
                        <m:t>24</m:t>
                      </m:r>
                      <m:r>
                        <a:rPr lang="en-US" sz="2600" i="1">
                          <a:solidFill>
                            <a:srgbClr val="000000"/>
                          </a:solidFill>
                          <a:latin typeface="Cambria Math" panose="02040503050406030204" pitchFamily="18" charset="0"/>
                          <a:ea typeface="Calibri" panose="020F0502020204030204" pitchFamily="34" charset="0"/>
                        </a:rPr>
                        <m:t>𝑥</m:t>
                      </m:r>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oMath>
                  </m:oMathPara>
                </a14:m>
                <a:endPar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pPr>
                <a14:m>
                  <m:oMathPara xmlns:m="http://schemas.openxmlformats.org/officeDocument/2006/math">
                    <m:oMathParaPr>
                      <m:jc m:val="centerGroup"/>
                    </m:oMathParaPr>
                    <m:oMath xmlns:m="http://schemas.openxmlformats.org/officeDocument/2006/math">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cho</m:t>
                      </m:r>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r>
                        <a:rPr lang="en-US" sz="2600" i="1">
                          <a:solidFill>
                            <a:srgbClr val="000000"/>
                          </a:solidFill>
                          <a:latin typeface="Cambria Math" panose="02040503050406030204" pitchFamily="18" charset="0"/>
                          <a:ea typeface="Calibri" panose="020F0502020204030204" pitchFamily="34" charset="0"/>
                        </a:rPr>
                        <m:t>𝑥</m:t>
                      </m:r>
                      <m:r>
                        <a:rPr lang="en-US" sz="2600" i="1">
                          <a:solidFill>
                            <a:srgbClr val="000000"/>
                          </a:solidFill>
                          <a:latin typeface="Cambria Math" panose="02040503050406030204" pitchFamily="18" charset="0"/>
                          <a:ea typeface="Calibri" panose="020F0502020204030204" pitchFamily="34" charset="0"/>
                        </a:rPr>
                        <m:t>=</m:t>
                      </m:r>
                      <m:r>
                        <a:rPr lang="en-US" sz="2600" i="1">
                          <a:solidFill>
                            <a:srgbClr val="000000"/>
                          </a:solidFill>
                          <a:latin typeface="Cambria Math" panose="02040503050406030204" pitchFamily="18" charset="0"/>
                          <a:ea typeface="Calibri" panose="020F0502020204030204" pitchFamily="34" charset="0"/>
                        </a:rPr>
                        <m:t>0</m:t>
                      </m:r>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v</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à </m:t>
                      </m:r>
                      <m:r>
                        <a:rPr lang="en-US" sz="2600" i="1">
                          <a:solidFill>
                            <a:srgbClr val="000000"/>
                          </a:solidFill>
                          <a:latin typeface="Cambria Math" panose="02040503050406030204" pitchFamily="18" charset="0"/>
                          <a:ea typeface="Calibri" panose="020F0502020204030204" pitchFamily="34" charset="0"/>
                        </a:rPr>
                        <m:t>𝑥</m:t>
                      </m:r>
                      <m:r>
                        <a:rPr lang="en-US" sz="2600" i="1">
                          <a:solidFill>
                            <a:srgbClr val="000000"/>
                          </a:solidFill>
                          <a:latin typeface="Cambria Math" panose="02040503050406030204" pitchFamily="18" charset="0"/>
                          <a:ea typeface="Calibri" panose="020F0502020204030204" pitchFamily="34" charset="0"/>
                        </a:rPr>
                        <m:t>=</m:t>
                      </m:r>
                      <m:f>
                        <m:fPr>
                          <m:ctrlPr>
                            <a:rPr lang="en-US" sz="2600" i="1">
                              <a:solidFill>
                                <a:srgbClr val="000000"/>
                              </a:solidFill>
                              <a:latin typeface="Cambria Math"/>
                              <a:ea typeface="Calibri" panose="020F0502020204030204" pitchFamily="34" charset="0"/>
                            </a:rPr>
                          </m:ctrlPr>
                        </m:fPr>
                        <m:num>
                          <m:r>
                            <a:rPr lang="en-US" sz="2600" i="1">
                              <a:solidFill>
                                <a:srgbClr val="000000"/>
                              </a:solidFill>
                              <a:latin typeface="Cambria Math" panose="02040503050406030204" pitchFamily="18" charset="0"/>
                              <a:ea typeface="Calibri" panose="020F0502020204030204" pitchFamily="34" charset="0"/>
                            </a:rPr>
                            <m:t>1</m:t>
                          </m:r>
                        </m:num>
                        <m:den>
                          <m:r>
                            <a:rPr lang="en-US" sz="2600" i="1">
                              <a:solidFill>
                                <a:srgbClr val="000000"/>
                              </a:solidFill>
                              <a:latin typeface="Cambria Math" panose="02040503050406030204" pitchFamily="18" charset="0"/>
                              <a:ea typeface="Calibri" panose="020F0502020204030204" pitchFamily="34" charset="0"/>
                            </a:rPr>
                            <m:t>2</m:t>
                          </m:r>
                        </m:den>
                      </m:f>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ta</m:t>
                      </m:r>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đượ</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c</m:t>
                      </m:r>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d>
                        <m:dPr>
                          <m:begChr m:val="{"/>
                          <m:endChr m:val=""/>
                          <m:ctrlPr>
                            <a:rPr lang="en-US" sz="2600" i="1">
                              <a:solidFill>
                                <a:srgbClr val="000000"/>
                              </a:solidFill>
                              <a:latin typeface="Cambria Math"/>
                              <a:ea typeface="Calibri" panose="020F0502020204030204" pitchFamily="34" charset="0"/>
                            </a:rPr>
                          </m:ctrlPr>
                        </m:dPr>
                        <m:e>
                          <m:eqArr>
                            <m:eqArrPr>
                              <m:ctrlPr>
                                <a:rPr lang="en-US" sz="2600" i="1">
                                  <a:solidFill>
                                    <a:srgbClr val="000000"/>
                                  </a:solidFill>
                                  <a:latin typeface="Cambria Math"/>
                                  <a:ea typeface="Calibri" panose="020F0502020204030204" pitchFamily="34" charset="0"/>
                                </a:rPr>
                              </m:ctrlPr>
                            </m:eqArrPr>
                            <m:e>
                              <m:r>
                                <a:rPr lang="en-US" sz="2600" i="1">
                                  <a:solidFill>
                                    <a:srgbClr val="000000"/>
                                  </a:solidFill>
                                  <a:latin typeface="Cambria Math" panose="02040503050406030204" pitchFamily="18" charset="0"/>
                                  <a:ea typeface="Calibri" panose="020F0502020204030204" pitchFamily="34" charset="0"/>
                                </a:rPr>
                                <m:t>&amp;</m:t>
                              </m:r>
                              <m:r>
                                <a:rPr lang="en-US" sz="2600" i="1">
                                  <a:solidFill>
                                    <a:srgbClr val="000000"/>
                                  </a:solidFill>
                                  <a:latin typeface="Cambria Math" panose="02040503050406030204" pitchFamily="18" charset="0"/>
                                  <a:ea typeface="Calibri" panose="020F0502020204030204" pitchFamily="34" charset="0"/>
                                </a:rPr>
                                <m:t>4</m:t>
                              </m:r>
                              <m:sSup>
                                <m:sSupPr>
                                  <m:ctrlPr>
                                    <a:rPr lang="en-US" sz="2600" i="1">
                                      <a:solidFill>
                                        <a:srgbClr val="000000"/>
                                      </a:solidFill>
                                      <a:latin typeface="Cambria Math"/>
                                      <a:ea typeface="Calibri" panose="020F0502020204030204" pitchFamily="34" charset="0"/>
                                    </a:rPr>
                                  </m:ctrlPr>
                                </m:sSupPr>
                                <m:e>
                                  <m:r>
                                    <a:rPr lang="en-US" sz="2600" i="1">
                                      <a:solidFill>
                                        <a:srgbClr val="000000"/>
                                      </a:solidFill>
                                      <a:latin typeface="Cambria Math" panose="02040503050406030204" pitchFamily="18" charset="0"/>
                                      <a:ea typeface="Calibri" panose="020F0502020204030204" pitchFamily="34" charset="0"/>
                                    </a:rPr>
                                    <m:t>𝑓</m:t>
                                  </m:r>
                                </m:e>
                                <m:sup>
                                  <m:r>
                                    <a:rPr lang="en-US" sz="2600" i="1">
                                      <a:solidFill>
                                        <a:srgbClr val="000000"/>
                                      </a:solidFill>
                                      <a:latin typeface="Cambria Math" panose="02040503050406030204" pitchFamily="18" charset="0"/>
                                      <a:ea typeface="Calibri" panose="020F0502020204030204" pitchFamily="34" charset="0"/>
                                    </a:rPr>
                                    <m:t>′</m:t>
                                  </m:r>
                                </m:sup>
                              </m:sSup>
                              <m:d>
                                <m:dPr>
                                  <m:ctrlPr>
                                    <a:rPr lang="en-US" sz="2600" i="1">
                                      <a:solidFill>
                                        <a:srgbClr val="000000"/>
                                      </a:solidFill>
                                      <a:latin typeface="Cambria Math"/>
                                      <a:ea typeface="Calibri" panose="020F0502020204030204" pitchFamily="34" charset="0"/>
                                    </a:rPr>
                                  </m:ctrlPr>
                                </m:dPr>
                                <m:e>
                                  <m:r>
                                    <a:rPr lang="en-US" sz="2600" i="1">
                                      <a:solidFill>
                                        <a:srgbClr val="000000"/>
                                      </a:solidFill>
                                      <a:latin typeface="Cambria Math" panose="02040503050406030204" pitchFamily="18" charset="0"/>
                                      <a:ea typeface="Calibri" panose="020F0502020204030204" pitchFamily="34" charset="0"/>
                                    </a:rPr>
                                    <m:t>0</m:t>
                                  </m:r>
                                </m:e>
                              </m:d>
                              <m:r>
                                <a:rPr lang="en-US" sz="2600" i="1">
                                  <a:solidFill>
                                    <a:srgbClr val="000000"/>
                                  </a:solidFill>
                                  <a:latin typeface="Cambria Math" panose="02040503050406030204" pitchFamily="18" charset="0"/>
                                  <a:ea typeface="Calibri" panose="020F0502020204030204" pitchFamily="34" charset="0"/>
                                </a:rPr>
                                <m:t>−</m:t>
                              </m:r>
                              <m:r>
                                <a:rPr lang="en-US" sz="2600" i="1">
                                  <a:solidFill>
                                    <a:srgbClr val="000000"/>
                                  </a:solidFill>
                                  <a:latin typeface="Cambria Math" panose="02040503050406030204" pitchFamily="18" charset="0"/>
                                  <a:ea typeface="Calibri" panose="020F0502020204030204" pitchFamily="34" charset="0"/>
                                </a:rPr>
                                <m:t>2</m:t>
                              </m:r>
                              <m:sSup>
                                <m:sSupPr>
                                  <m:ctrlPr>
                                    <a:rPr lang="en-US" sz="2600" i="1">
                                      <a:solidFill>
                                        <a:srgbClr val="000000"/>
                                      </a:solidFill>
                                      <a:latin typeface="Cambria Math"/>
                                      <a:ea typeface="Calibri" panose="020F0502020204030204" pitchFamily="34" charset="0"/>
                                    </a:rPr>
                                  </m:ctrlPr>
                                </m:sSupPr>
                                <m:e>
                                  <m:r>
                                    <a:rPr lang="en-US" sz="2600" i="1">
                                      <a:solidFill>
                                        <a:srgbClr val="000000"/>
                                      </a:solidFill>
                                      <a:latin typeface="Cambria Math" panose="02040503050406030204" pitchFamily="18" charset="0"/>
                                      <a:ea typeface="Calibri" panose="020F0502020204030204" pitchFamily="34" charset="0"/>
                                    </a:rPr>
                                    <m:t>𝑓</m:t>
                                  </m:r>
                                </m:e>
                                <m:sup>
                                  <m:r>
                                    <a:rPr lang="en-US" sz="2600" i="1">
                                      <a:solidFill>
                                        <a:srgbClr val="000000"/>
                                      </a:solidFill>
                                      <a:latin typeface="Cambria Math" panose="02040503050406030204" pitchFamily="18" charset="0"/>
                                      <a:ea typeface="Calibri" panose="020F0502020204030204" pitchFamily="34" charset="0"/>
                                    </a:rPr>
                                    <m:t>′</m:t>
                                  </m:r>
                                </m:sup>
                              </m:sSup>
                              <m:d>
                                <m:dPr>
                                  <m:ctrlPr>
                                    <a:rPr lang="en-US" sz="2600" i="1">
                                      <a:solidFill>
                                        <a:srgbClr val="000000"/>
                                      </a:solidFill>
                                      <a:latin typeface="Cambria Math"/>
                                      <a:ea typeface="Calibri" panose="020F0502020204030204" pitchFamily="34" charset="0"/>
                                    </a:rPr>
                                  </m:ctrlPr>
                                </m:dPr>
                                <m:e>
                                  <m:r>
                                    <a:rPr lang="en-US" sz="2600" i="1">
                                      <a:solidFill>
                                        <a:srgbClr val="000000"/>
                                      </a:solidFill>
                                      <a:latin typeface="Cambria Math" panose="02040503050406030204" pitchFamily="18" charset="0"/>
                                      <a:ea typeface="Calibri" panose="020F0502020204030204" pitchFamily="34" charset="0"/>
                                    </a:rPr>
                                    <m:t>1</m:t>
                                  </m:r>
                                </m:e>
                              </m:d>
                              <m:r>
                                <a:rPr lang="en-US" sz="2600" i="1">
                                  <a:solidFill>
                                    <a:srgbClr val="000000"/>
                                  </a:solidFill>
                                  <a:latin typeface="Cambria Math" panose="02040503050406030204" pitchFamily="18" charset="0"/>
                                  <a:ea typeface="Calibri" panose="020F0502020204030204" pitchFamily="34" charset="0"/>
                                </a:rPr>
                                <m:t>=</m:t>
                              </m:r>
                              <m:r>
                                <a:rPr lang="en-US" sz="2600" i="1">
                                  <a:solidFill>
                                    <a:srgbClr val="000000"/>
                                  </a:solidFill>
                                  <a:latin typeface="Cambria Math" panose="02040503050406030204" pitchFamily="18" charset="0"/>
                                  <a:ea typeface="Calibri" panose="020F0502020204030204" pitchFamily="34" charset="0"/>
                                </a:rPr>
                                <m:t>0</m:t>
                              </m:r>
                            </m:e>
                            <m:e>
                              <m:r>
                                <a:rPr lang="en-US" sz="2600" i="1">
                                  <a:solidFill>
                                    <a:srgbClr val="000000"/>
                                  </a:solidFill>
                                  <a:latin typeface="Cambria Math" panose="02040503050406030204" pitchFamily="18" charset="0"/>
                                  <a:ea typeface="Calibri" panose="020F0502020204030204" pitchFamily="34" charset="0"/>
                                </a:rPr>
                                <m:t>&amp;</m:t>
                              </m:r>
                              <m:r>
                                <a:rPr lang="en-US" sz="2600" i="1">
                                  <a:solidFill>
                                    <a:srgbClr val="000000"/>
                                  </a:solidFill>
                                  <a:latin typeface="Cambria Math" panose="02040503050406030204" pitchFamily="18" charset="0"/>
                                  <a:ea typeface="Calibri" panose="020F0502020204030204" pitchFamily="34" charset="0"/>
                                </a:rPr>
                                <m:t>4</m:t>
                              </m:r>
                              <m:sSup>
                                <m:sSupPr>
                                  <m:ctrlPr>
                                    <a:rPr lang="en-US" sz="2600" i="1">
                                      <a:solidFill>
                                        <a:srgbClr val="000000"/>
                                      </a:solidFill>
                                      <a:latin typeface="Cambria Math"/>
                                      <a:ea typeface="Calibri" panose="020F0502020204030204" pitchFamily="34" charset="0"/>
                                    </a:rPr>
                                  </m:ctrlPr>
                                </m:sSupPr>
                                <m:e>
                                  <m:r>
                                    <a:rPr lang="en-US" sz="2600" i="1">
                                      <a:solidFill>
                                        <a:srgbClr val="000000"/>
                                      </a:solidFill>
                                      <a:latin typeface="Cambria Math" panose="02040503050406030204" pitchFamily="18" charset="0"/>
                                      <a:ea typeface="Calibri" panose="020F0502020204030204" pitchFamily="34" charset="0"/>
                                    </a:rPr>
                                    <m:t>𝑓</m:t>
                                  </m:r>
                                </m:e>
                                <m:sup>
                                  <m:r>
                                    <a:rPr lang="en-US" sz="2600" i="1">
                                      <a:solidFill>
                                        <a:srgbClr val="000000"/>
                                      </a:solidFill>
                                      <a:latin typeface="Cambria Math" panose="02040503050406030204" pitchFamily="18" charset="0"/>
                                      <a:ea typeface="Calibri" panose="020F0502020204030204" pitchFamily="34" charset="0"/>
                                    </a:rPr>
                                    <m:t>′</m:t>
                                  </m:r>
                                </m:sup>
                              </m:sSup>
                              <m:d>
                                <m:dPr>
                                  <m:ctrlPr>
                                    <a:rPr lang="en-US" sz="2600" i="1">
                                      <a:solidFill>
                                        <a:srgbClr val="000000"/>
                                      </a:solidFill>
                                      <a:latin typeface="Cambria Math"/>
                                      <a:ea typeface="Calibri" panose="020F0502020204030204" pitchFamily="34" charset="0"/>
                                    </a:rPr>
                                  </m:ctrlPr>
                                </m:dPr>
                                <m:e>
                                  <m:r>
                                    <a:rPr lang="en-US" sz="2600" i="1">
                                      <a:solidFill>
                                        <a:srgbClr val="000000"/>
                                      </a:solidFill>
                                      <a:latin typeface="Cambria Math" panose="02040503050406030204" pitchFamily="18" charset="0"/>
                                      <a:ea typeface="Calibri" panose="020F0502020204030204" pitchFamily="34" charset="0"/>
                                    </a:rPr>
                                    <m:t>1</m:t>
                                  </m:r>
                                </m:e>
                              </m:d>
                              <m:r>
                                <a:rPr lang="en-US" sz="2600" i="1">
                                  <a:solidFill>
                                    <a:srgbClr val="000000"/>
                                  </a:solidFill>
                                  <a:latin typeface="Cambria Math" panose="02040503050406030204" pitchFamily="18" charset="0"/>
                                  <a:ea typeface="Calibri" panose="020F0502020204030204" pitchFamily="34" charset="0"/>
                                </a:rPr>
                                <m:t>−</m:t>
                              </m:r>
                              <m:r>
                                <a:rPr lang="en-US" sz="2600" i="1">
                                  <a:solidFill>
                                    <a:srgbClr val="000000"/>
                                  </a:solidFill>
                                  <a:latin typeface="Cambria Math" panose="02040503050406030204" pitchFamily="18" charset="0"/>
                                  <a:ea typeface="Calibri" panose="020F0502020204030204" pitchFamily="34" charset="0"/>
                                </a:rPr>
                                <m:t>2</m:t>
                              </m:r>
                              <m:sSup>
                                <m:sSupPr>
                                  <m:ctrlPr>
                                    <a:rPr lang="en-US" sz="2600" i="1">
                                      <a:solidFill>
                                        <a:srgbClr val="000000"/>
                                      </a:solidFill>
                                      <a:latin typeface="Cambria Math"/>
                                      <a:ea typeface="Calibri" panose="020F0502020204030204" pitchFamily="34" charset="0"/>
                                    </a:rPr>
                                  </m:ctrlPr>
                                </m:sSupPr>
                                <m:e>
                                  <m:r>
                                    <a:rPr lang="en-US" sz="2600" i="1">
                                      <a:solidFill>
                                        <a:srgbClr val="000000"/>
                                      </a:solidFill>
                                      <a:latin typeface="Cambria Math" panose="02040503050406030204" pitchFamily="18" charset="0"/>
                                      <a:ea typeface="Calibri" panose="020F0502020204030204" pitchFamily="34" charset="0"/>
                                    </a:rPr>
                                    <m:t>𝑓</m:t>
                                  </m:r>
                                </m:e>
                                <m:sup>
                                  <m:r>
                                    <a:rPr lang="en-US" sz="2600" i="1">
                                      <a:solidFill>
                                        <a:srgbClr val="000000"/>
                                      </a:solidFill>
                                      <a:latin typeface="Cambria Math" panose="02040503050406030204" pitchFamily="18" charset="0"/>
                                      <a:ea typeface="Calibri" panose="020F0502020204030204" pitchFamily="34" charset="0"/>
                                    </a:rPr>
                                    <m:t>′</m:t>
                                  </m:r>
                                </m:sup>
                              </m:sSup>
                              <m:d>
                                <m:dPr>
                                  <m:ctrlPr>
                                    <a:rPr lang="en-US" sz="2600" i="1">
                                      <a:solidFill>
                                        <a:srgbClr val="000000"/>
                                      </a:solidFill>
                                      <a:latin typeface="Cambria Math"/>
                                      <a:ea typeface="Calibri" panose="020F0502020204030204" pitchFamily="34" charset="0"/>
                                    </a:rPr>
                                  </m:ctrlPr>
                                </m:dPr>
                                <m:e>
                                  <m:r>
                                    <a:rPr lang="en-US" sz="2600" i="1">
                                      <a:solidFill>
                                        <a:srgbClr val="000000"/>
                                      </a:solidFill>
                                      <a:latin typeface="Cambria Math" panose="02040503050406030204" pitchFamily="18" charset="0"/>
                                      <a:ea typeface="Calibri" panose="020F0502020204030204" pitchFamily="34" charset="0"/>
                                    </a:rPr>
                                    <m:t>0</m:t>
                                  </m:r>
                                </m:e>
                              </m:d>
                              <m:r>
                                <a:rPr lang="en-US" sz="2600" i="1">
                                  <a:solidFill>
                                    <a:srgbClr val="000000"/>
                                  </a:solidFill>
                                  <a:latin typeface="Cambria Math" panose="02040503050406030204" pitchFamily="18" charset="0"/>
                                  <a:ea typeface="Calibri" panose="020F0502020204030204" pitchFamily="34" charset="0"/>
                                </a:rPr>
                                <m:t>=</m:t>
                              </m:r>
                              <m:r>
                                <a:rPr lang="en-US" sz="2600" i="1">
                                  <a:solidFill>
                                    <a:srgbClr val="000000"/>
                                  </a:solidFill>
                                  <a:latin typeface="Cambria Math" panose="02040503050406030204" pitchFamily="18" charset="0"/>
                                  <a:ea typeface="Calibri" panose="020F0502020204030204" pitchFamily="34" charset="0"/>
                                </a:rPr>
                                <m:t>12</m:t>
                              </m:r>
                            </m:e>
                          </m:eqArr>
                        </m:e>
                      </m:d>
                      <m:r>
                        <a:rPr lang="en-US" sz="2600" i="1">
                          <a:solidFill>
                            <a:srgbClr val="000000"/>
                          </a:solidFill>
                          <a:latin typeface="Cambria Math" panose="02040503050406030204" pitchFamily="18" charset="0"/>
                          <a:ea typeface="Calibri" panose="020F0502020204030204" pitchFamily="34" charset="0"/>
                          <a:cs typeface="Cambria Math" panose="02040503050406030204" pitchFamily="18" charset="0"/>
                        </a:rPr>
                        <m:t>⇒</m:t>
                      </m:r>
                      <m:sSup>
                        <m:sSupPr>
                          <m:ctrlPr>
                            <a:rPr lang="en-US" sz="2600" i="1">
                              <a:solidFill>
                                <a:srgbClr val="000000"/>
                              </a:solidFill>
                              <a:latin typeface="Cambria Math"/>
                              <a:ea typeface="Calibri" panose="020F0502020204030204" pitchFamily="34" charset="0"/>
                            </a:rPr>
                          </m:ctrlPr>
                        </m:sSupPr>
                        <m:e>
                          <m:r>
                            <a:rPr lang="en-US" sz="2600" i="1">
                              <a:solidFill>
                                <a:srgbClr val="000000"/>
                              </a:solidFill>
                              <a:latin typeface="Cambria Math" panose="02040503050406030204" pitchFamily="18" charset="0"/>
                              <a:ea typeface="Calibri" panose="020F0502020204030204" pitchFamily="34" charset="0"/>
                            </a:rPr>
                            <m:t>𝑓</m:t>
                          </m:r>
                        </m:e>
                        <m:sup>
                          <m:r>
                            <a:rPr lang="en-US" sz="2600" i="1">
                              <a:solidFill>
                                <a:srgbClr val="000000"/>
                              </a:solidFill>
                              <a:latin typeface="Cambria Math" panose="02040503050406030204" pitchFamily="18" charset="0"/>
                              <a:ea typeface="Calibri" panose="020F0502020204030204" pitchFamily="34" charset="0"/>
                            </a:rPr>
                            <m:t>′</m:t>
                          </m:r>
                        </m:sup>
                      </m:sSup>
                      <m:d>
                        <m:dPr>
                          <m:ctrlPr>
                            <a:rPr lang="en-US" sz="2600" i="1">
                              <a:solidFill>
                                <a:srgbClr val="000000"/>
                              </a:solidFill>
                              <a:latin typeface="Cambria Math"/>
                              <a:ea typeface="Calibri" panose="020F0502020204030204" pitchFamily="34" charset="0"/>
                            </a:rPr>
                          </m:ctrlPr>
                        </m:dPr>
                        <m:e>
                          <m:r>
                            <a:rPr lang="en-US" sz="2600" i="1">
                              <a:solidFill>
                                <a:srgbClr val="000000"/>
                              </a:solidFill>
                              <a:latin typeface="Cambria Math" panose="02040503050406030204" pitchFamily="18" charset="0"/>
                              <a:ea typeface="Calibri" panose="020F0502020204030204" pitchFamily="34" charset="0"/>
                            </a:rPr>
                            <m:t>1</m:t>
                          </m:r>
                        </m:e>
                      </m:d>
                      <m:r>
                        <a:rPr lang="en-US" sz="2600" i="1">
                          <a:solidFill>
                            <a:srgbClr val="000000"/>
                          </a:solidFill>
                          <a:latin typeface="Cambria Math" panose="02040503050406030204" pitchFamily="18" charset="0"/>
                          <a:ea typeface="Calibri" panose="020F0502020204030204" pitchFamily="34" charset="0"/>
                        </a:rPr>
                        <m:t>=</m:t>
                      </m:r>
                      <m:r>
                        <a:rPr lang="en-US" sz="2600" i="1">
                          <a:solidFill>
                            <a:srgbClr val="000000"/>
                          </a:solidFill>
                          <a:latin typeface="Cambria Math" panose="02040503050406030204" pitchFamily="18" charset="0"/>
                          <a:ea typeface="Calibri" panose="020F0502020204030204" pitchFamily="34" charset="0"/>
                        </a:rPr>
                        <m:t>4</m:t>
                      </m:r>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m:t>
                      </m:r>
                    </m:oMath>
                  </m:oMathPara>
                </a14:m>
                <a:endParaRPr lang="en-US" sz="2600" dirty="0">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pPr>
                <a14:m>
                  <m:oMathPara xmlns:m="http://schemas.openxmlformats.org/officeDocument/2006/math">
                    <m:oMathParaPr>
                      <m:jc m:val="centerGroup"/>
                    </m:oMathParaPr>
                    <m:oMath xmlns:m="http://schemas.openxmlformats.org/officeDocument/2006/math">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Ph</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ươ</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ng</m:t>
                      </m:r>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tr</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ì</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nh</m:t>
                      </m:r>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ti</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ế</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p</m:t>
                      </m:r>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tuy</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ế</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n</m:t>
                      </m:r>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c</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ủ</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a</m:t>
                      </m:r>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đồ</m:t>
                      </m:r>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th</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ị </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h</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à</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m</m:t>
                      </m:r>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s</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ố </m:t>
                      </m:r>
                      <m:r>
                        <a:rPr lang="en-US" sz="2600" i="1">
                          <a:solidFill>
                            <a:srgbClr val="000000"/>
                          </a:solidFill>
                          <a:latin typeface="Cambria Math" panose="02040503050406030204" pitchFamily="18" charset="0"/>
                          <a:ea typeface="Calibri" panose="020F0502020204030204" pitchFamily="34" charset="0"/>
                        </a:rPr>
                        <m:t>𝑦</m:t>
                      </m:r>
                      <m:r>
                        <a:rPr lang="en-US" sz="2600" i="1">
                          <a:solidFill>
                            <a:srgbClr val="000000"/>
                          </a:solidFill>
                          <a:latin typeface="Cambria Math" panose="02040503050406030204" pitchFamily="18" charset="0"/>
                          <a:ea typeface="Calibri" panose="020F0502020204030204" pitchFamily="34" charset="0"/>
                        </a:rPr>
                        <m:t>=</m:t>
                      </m:r>
                      <m:r>
                        <a:rPr lang="en-US" sz="2600" i="1">
                          <a:solidFill>
                            <a:srgbClr val="000000"/>
                          </a:solidFill>
                          <a:latin typeface="Cambria Math" panose="02040503050406030204" pitchFamily="18" charset="0"/>
                          <a:ea typeface="Calibri" panose="020F0502020204030204" pitchFamily="34" charset="0"/>
                        </a:rPr>
                        <m:t>𝑓</m:t>
                      </m:r>
                      <m:d>
                        <m:dPr>
                          <m:ctrlPr>
                            <a:rPr lang="en-US" sz="2600" i="1">
                              <a:solidFill>
                                <a:srgbClr val="000000"/>
                              </a:solidFill>
                              <a:latin typeface="Cambria Math"/>
                              <a:ea typeface="Calibri" panose="020F0502020204030204" pitchFamily="34" charset="0"/>
                            </a:rPr>
                          </m:ctrlPr>
                        </m:dPr>
                        <m:e>
                          <m:r>
                            <a:rPr lang="en-US" sz="2600" i="1">
                              <a:solidFill>
                                <a:srgbClr val="000000"/>
                              </a:solidFill>
                              <a:latin typeface="Cambria Math" panose="02040503050406030204" pitchFamily="18" charset="0"/>
                              <a:ea typeface="Calibri" panose="020F0502020204030204" pitchFamily="34" charset="0"/>
                            </a:rPr>
                            <m:t>𝑥</m:t>
                          </m:r>
                        </m:e>
                      </m:d>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t</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ạ</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i</m:t>
                      </m:r>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đ</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i</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ể</m:t>
                      </m:r>
                      <m:r>
                        <m:rPr>
                          <m:nor/>
                        </m:rPr>
                        <a:rPr lang="fr-FR"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m:t>m</m:t>
                      </m:r>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r>
                        <a:rPr lang="en-US" sz="2600" i="1">
                          <a:solidFill>
                            <a:srgbClr val="000000"/>
                          </a:solidFill>
                          <a:latin typeface="Cambria Math" panose="02040503050406030204" pitchFamily="18" charset="0"/>
                          <a:ea typeface="Calibri" panose="020F0502020204030204" pitchFamily="34" charset="0"/>
                        </a:rPr>
                        <m:t>𝑥</m:t>
                      </m:r>
                      <m:r>
                        <a:rPr lang="en-US" sz="2600" i="1">
                          <a:solidFill>
                            <a:srgbClr val="000000"/>
                          </a:solidFill>
                          <a:latin typeface="Cambria Math" panose="02040503050406030204" pitchFamily="18" charset="0"/>
                          <a:ea typeface="Calibri" panose="020F0502020204030204" pitchFamily="34" charset="0"/>
                        </a:rPr>
                        <m:t>=</m:t>
                      </m:r>
                      <m:r>
                        <a:rPr lang="en-US" sz="2600" i="1">
                          <a:solidFill>
                            <a:srgbClr val="000000"/>
                          </a:solidFill>
                          <a:latin typeface="Cambria Math" panose="02040503050406030204" pitchFamily="18" charset="0"/>
                          <a:ea typeface="Calibri" panose="020F0502020204030204" pitchFamily="34" charset="0"/>
                        </a:rPr>
                        <m:t>1</m:t>
                      </m:r>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l</m:t>
                      </m:r>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à</m:t>
                      </m:r>
                    </m:oMath>
                  </m:oMathPara>
                </a14:m>
                <a:endPar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pPr>
                <a14:m>
                  <m:oMathPara xmlns:m="http://schemas.openxmlformats.org/officeDocument/2006/math">
                    <m:oMathParaPr>
                      <m:jc m:val="centerGroup"/>
                    </m:oMathParaPr>
                    <m:oMath xmlns:m="http://schemas.openxmlformats.org/officeDocument/2006/math">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 </m:t>
                      </m:r>
                      <m:r>
                        <a:rPr lang="en-US" sz="2600" i="1">
                          <a:solidFill>
                            <a:srgbClr val="000000"/>
                          </a:solidFill>
                          <a:latin typeface="Cambria Math" panose="02040503050406030204" pitchFamily="18" charset="0"/>
                          <a:ea typeface="Calibri" panose="020F0502020204030204" pitchFamily="34" charset="0"/>
                        </a:rPr>
                        <m:t>𝑦</m:t>
                      </m:r>
                      <m:r>
                        <a:rPr lang="en-US" sz="2600" i="1">
                          <a:solidFill>
                            <a:srgbClr val="000000"/>
                          </a:solidFill>
                          <a:latin typeface="Cambria Math" panose="02040503050406030204" pitchFamily="18" charset="0"/>
                          <a:ea typeface="Calibri" panose="020F0502020204030204" pitchFamily="34" charset="0"/>
                        </a:rPr>
                        <m:t>=</m:t>
                      </m:r>
                      <m:sSup>
                        <m:sSupPr>
                          <m:ctrlPr>
                            <a:rPr lang="en-US" sz="2600" i="1">
                              <a:solidFill>
                                <a:srgbClr val="000000"/>
                              </a:solidFill>
                              <a:latin typeface="Cambria Math"/>
                              <a:ea typeface="Calibri" panose="020F0502020204030204" pitchFamily="34" charset="0"/>
                            </a:rPr>
                          </m:ctrlPr>
                        </m:sSupPr>
                        <m:e>
                          <m:r>
                            <a:rPr lang="en-US" sz="2600" i="1">
                              <a:solidFill>
                                <a:srgbClr val="000000"/>
                              </a:solidFill>
                              <a:latin typeface="Cambria Math" panose="02040503050406030204" pitchFamily="18" charset="0"/>
                              <a:ea typeface="Calibri" panose="020F0502020204030204" pitchFamily="34" charset="0"/>
                            </a:rPr>
                            <m:t>𝑓</m:t>
                          </m:r>
                        </m:e>
                        <m:sup>
                          <m:r>
                            <a:rPr lang="en-US" sz="2600" i="1">
                              <a:solidFill>
                                <a:srgbClr val="000000"/>
                              </a:solidFill>
                              <a:latin typeface="Cambria Math" panose="02040503050406030204" pitchFamily="18" charset="0"/>
                              <a:ea typeface="Calibri" panose="020F0502020204030204" pitchFamily="34" charset="0"/>
                            </a:rPr>
                            <m:t>′</m:t>
                          </m:r>
                        </m:sup>
                      </m:sSup>
                      <m:d>
                        <m:dPr>
                          <m:ctrlPr>
                            <a:rPr lang="en-US" sz="2600" i="1">
                              <a:solidFill>
                                <a:srgbClr val="000000"/>
                              </a:solidFill>
                              <a:latin typeface="Cambria Math"/>
                              <a:ea typeface="Calibri" panose="020F0502020204030204" pitchFamily="34" charset="0"/>
                            </a:rPr>
                          </m:ctrlPr>
                        </m:dPr>
                        <m:e>
                          <m:r>
                            <a:rPr lang="en-US" sz="2600" i="1">
                              <a:solidFill>
                                <a:srgbClr val="000000"/>
                              </a:solidFill>
                              <a:latin typeface="Cambria Math" panose="02040503050406030204" pitchFamily="18" charset="0"/>
                              <a:ea typeface="Calibri" panose="020F0502020204030204" pitchFamily="34" charset="0"/>
                            </a:rPr>
                            <m:t>1</m:t>
                          </m:r>
                        </m:e>
                      </m:d>
                      <m:d>
                        <m:dPr>
                          <m:ctrlPr>
                            <a:rPr lang="en-US" sz="2600" i="1">
                              <a:solidFill>
                                <a:srgbClr val="000000"/>
                              </a:solidFill>
                              <a:latin typeface="Cambria Math"/>
                              <a:ea typeface="Calibri" panose="020F0502020204030204" pitchFamily="34" charset="0"/>
                            </a:rPr>
                          </m:ctrlPr>
                        </m:dPr>
                        <m:e>
                          <m:r>
                            <a:rPr lang="en-US" sz="2600" i="1">
                              <a:solidFill>
                                <a:srgbClr val="000000"/>
                              </a:solidFill>
                              <a:latin typeface="Cambria Math" panose="02040503050406030204" pitchFamily="18" charset="0"/>
                              <a:ea typeface="Calibri" panose="020F0502020204030204" pitchFamily="34" charset="0"/>
                            </a:rPr>
                            <m:t>𝑥</m:t>
                          </m:r>
                          <m:r>
                            <a:rPr lang="en-US" sz="2600" i="1">
                              <a:solidFill>
                                <a:srgbClr val="000000"/>
                              </a:solidFill>
                              <a:latin typeface="Cambria Math" panose="02040503050406030204" pitchFamily="18" charset="0"/>
                              <a:ea typeface="Calibri" panose="020F0502020204030204" pitchFamily="34" charset="0"/>
                            </a:rPr>
                            <m:t>−</m:t>
                          </m:r>
                          <m:r>
                            <a:rPr lang="en-US" sz="2600" i="1">
                              <a:solidFill>
                                <a:srgbClr val="000000"/>
                              </a:solidFill>
                              <a:latin typeface="Cambria Math" panose="02040503050406030204" pitchFamily="18" charset="0"/>
                              <a:ea typeface="Calibri" panose="020F0502020204030204" pitchFamily="34" charset="0"/>
                            </a:rPr>
                            <m:t>1</m:t>
                          </m:r>
                        </m:e>
                      </m:d>
                      <m:r>
                        <a:rPr lang="en-US" sz="2600" i="1">
                          <a:solidFill>
                            <a:srgbClr val="000000"/>
                          </a:solidFill>
                          <a:latin typeface="Cambria Math" panose="02040503050406030204" pitchFamily="18" charset="0"/>
                          <a:ea typeface="Calibri" panose="020F0502020204030204" pitchFamily="34" charset="0"/>
                        </a:rPr>
                        <m:t>+</m:t>
                      </m:r>
                      <m:r>
                        <a:rPr lang="en-US" sz="2600" i="1">
                          <a:solidFill>
                            <a:srgbClr val="000000"/>
                          </a:solidFill>
                          <a:latin typeface="Cambria Math" panose="02040503050406030204" pitchFamily="18" charset="0"/>
                          <a:ea typeface="Calibri" panose="020F0502020204030204" pitchFamily="34" charset="0"/>
                        </a:rPr>
                        <m:t>𝑓</m:t>
                      </m:r>
                      <m:d>
                        <m:dPr>
                          <m:ctrlPr>
                            <a:rPr lang="en-US" sz="2600" i="1">
                              <a:solidFill>
                                <a:srgbClr val="000000"/>
                              </a:solidFill>
                              <a:latin typeface="Cambria Math"/>
                              <a:ea typeface="Calibri" panose="020F0502020204030204" pitchFamily="34" charset="0"/>
                            </a:rPr>
                          </m:ctrlPr>
                        </m:dPr>
                        <m:e>
                          <m:r>
                            <a:rPr lang="en-US" sz="2600" i="1">
                              <a:solidFill>
                                <a:srgbClr val="000000"/>
                              </a:solidFill>
                              <a:latin typeface="Cambria Math" panose="02040503050406030204" pitchFamily="18" charset="0"/>
                              <a:ea typeface="Calibri" panose="020F0502020204030204" pitchFamily="34" charset="0"/>
                            </a:rPr>
                            <m:t>1</m:t>
                          </m:r>
                        </m:e>
                      </m:d>
                      <m:r>
                        <a:rPr lang="en-US" sz="2600" i="1">
                          <a:solidFill>
                            <a:srgbClr val="000000"/>
                          </a:solidFill>
                          <a:latin typeface="Cambria Math" panose="02040503050406030204" pitchFamily="18" charset="0"/>
                          <a:ea typeface="Calibri" panose="020F0502020204030204" pitchFamily="34" charset="0"/>
                          <a:cs typeface="Cambria Math" panose="02040503050406030204" pitchFamily="18" charset="0"/>
                        </a:rPr>
                        <m:t>⇔</m:t>
                      </m:r>
                      <m:r>
                        <a:rPr lang="en-US" sz="2600" i="1">
                          <a:solidFill>
                            <a:srgbClr val="000000"/>
                          </a:solidFill>
                          <a:latin typeface="Cambria Math" panose="02040503050406030204" pitchFamily="18" charset="0"/>
                          <a:ea typeface="Calibri" panose="020F0502020204030204" pitchFamily="34" charset="0"/>
                        </a:rPr>
                        <m:t>𝑦</m:t>
                      </m:r>
                      <m:r>
                        <a:rPr lang="en-US" sz="2600" i="1">
                          <a:solidFill>
                            <a:srgbClr val="000000"/>
                          </a:solidFill>
                          <a:latin typeface="Cambria Math" panose="02040503050406030204" pitchFamily="18" charset="0"/>
                          <a:ea typeface="Calibri" panose="020F0502020204030204" pitchFamily="34" charset="0"/>
                        </a:rPr>
                        <m:t>=</m:t>
                      </m:r>
                      <m:r>
                        <a:rPr lang="en-US" sz="2600" i="1">
                          <a:solidFill>
                            <a:srgbClr val="000000"/>
                          </a:solidFill>
                          <a:latin typeface="Cambria Math" panose="02040503050406030204" pitchFamily="18" charset="0"/>
                          <a:ea typeface="Calibri" panose="020F0502020204030204" pitchFamily="34" charset="0"/>
                        </a:rPr>
                        <m:t>4</m:t>
                      </m:r>
                      <m:d>
                        <m:dPr>
                          <m:ctrlPr>
                            <a:rPr lang="en-US" sz="2600" i="1">
                              <a:solidFill>
                                <a:srgbClr val="000000"/>
                              </a:solidFill>
                              <a:latin typeface="Cambria Math"/>
                              <a:ea typeface="Calibri" panose="020F0502020204030204" pitchFamily="34" charset="0"/>
                            </a:rPr>
                          </m:ctrlPr>
                        </m:dPr>
                        <m:e>
                          <m:r>
                            <a:rPr lang="en-US" sz="2600" i="1">
                              <a:solidFill>
                                <a:srgbClr val="000000"/>
                              </a:solidFill>
                              <a:latin typeface="Cambria Math" panose="02040503050406030204" pitchFamily="18" charset="0"/>
                              <a:ea typeface="Calibri" panose="020F0502020204030204" pitchFamily="34" charset="0"/>
                            </a:rPr>
                            <m:t>𝑥</m:t>
                          </m:r>
                          <m:r>
                            <a:rPr lang="en-US" sz="2600" i="1">
                              <a:solidFill>
                                <a:srgbClr val="000000"/>
                              </a:solidFill>
                              <a:latin typeface="Cambria Math" panose="02040503050406030204" pitchFamily="18" charset="0"/>
                              <a:ea typeface="Calibri" panose="020F0502020204030204" pitchFamily="34" charset="0"/>
                            </a:rPr>
                            <m:t>−</m:t>
                          </m:r>
                          <m:r>
                            <a:rPr lang="en-US" sz="2600" i="1">
                              <a:solidFill>
                                <a:srgbClr val="000000"/>
                              </a:solidFill>
                              <a:latin typeface="Cambria Math" panose="02040503050406030204" pitchFamily="18" charset="0"/>
                              <a:ea typeface="Calibri" panose="020F0502020204030204" pitchFamily="34" charset="0"/>
                            </a:rPr>
                            <m:t>1</m:t>
                          </m:r>
                        </m:e>
                      </m:d>
                      <m:r>
                        <a:rPr lang="en-US" sz="2600" i="1">
                          <a:solidFill>
                            <a:srgbClr val="000000"/>
                          </a:solidFill>
                          <a:latin typeface="Cambria Math" panose="02040503050406030204" pitchFamily="18" charset="0"/>
                          <a:ea typeface="Calibri" panose="020F0502020204030204" pitchFamily="34" charset="0"/>
                        </a:rPr>
                        <m:t>+</m:t>
                      </m:r>
                      <m:r>
                        <a:rPr lang="en-US" sz="2600" i="1">
                          <a:solidFill>
                            <a:srgbClr val="000000"/>
                          </a:solidFill>
                          <a:latin typeface="Cambria Math" panose="02040503050406030204" pitchFamily="18" charset="0"/>
                          <a:ea typeface="Calibri" panose="020F0502020204030204" pitchFamily="34" charset="0"/>
                        </a:rPr>
                        <m:t>2</m:t>
                      </m:r>
                      <m:r>
                        <a:rPr lang="en-US" sz="2600" i="1">
                          <a:solidFill>
                            <a:srgbClr val="000000"/>
                          </a:solidFill>
                          <a:latin typeface="Cambria Math" panose="02040503050406030204" pitchFamily="18" charset="0"/>
                          <a:ea typeface="Calibri" panose="020F0502020204030204" pitchFamily="34" charset="0"/>
                          <a:cs typeface="Cambria Math" panose="02040503050406030204" pitchFamily="18" charset="0"/>
                        </a:rPr>
                        <m:t>⇔</m:t>
                      </m:r>
                      <m:r>
                        <a:rPr lang="en-US" sz="2600" i="1">
                          <a:solidFill>
                            <a:srgbClr val="000000"/>
                          </a:solidFill>
                          <a:latin typeface="Cambria Math" panose="02040503050406030204" pitchFamily="18" charset="0"/>
                          <a:ea typeface="Calibri" panose="020F0502020204030204" pitchFamily="34" charset="0"/>
                        </a:rPr>
                        <m:t>𝑦</m:t>
                      </m:r>
                      <m:r>
                        <a:rPr lang="en-US" sz="2600" i="1">
                          <a:solidFill>
                            <a:srgbClr val="000000"/>
                          </a:solidFill>
                          <a:latin typeface="Cambria Math" panose="02040503050406030204" pitchFamily="18" charset="0"/>
                          <a:ea typeface="Calibri" panose="020F0502020204030204" pitchFamily="34" charset="0"/>
                        </a:rPr>
                        <m:t>=</m:t>
                      </m:r>
                      <m:r>
                        <a:rPr lang="en-US" sz="2600" i="1">
                          <a:solidFill>
                            <a:srgbClr val="000000"/>
                          </a:solidFill>
                          <a:latin typeface="Cambria Math" panose="02040503050406030204" pitchFamily="18" charset="0"/>
                          <a:ea typeface="Calibri" panose="020F0502020204030204" pitchFamily="34" charset="0"/>
                        </a:rPr>
                        <m:t>4</m:t>
                      </m:r>
                      <m:r>
                        <a:rPr lang="en-US" sz="2600" i="1">
                          <a:solidFill>
                            <a:srgbClr val="000000"/>
                          </a:solidFill>
                          <a:latin typeface="Cambria Math" panose="02040503050406030204" pitchFamily="18" charset="0"/>
                          <a:ea typeface="Calibri" panose="020F0502020204030204" pitchFamily="34" charset="0"/>
                        </a:rPr>
                        <m:t>𝑥</m:t>
                      </m:r>
                      <m:r>
                        <a:rPr lang="en-US" sz="2600" i="1">
                          <a:solidFill>
                            <a:srgbClr val="000000"/>
                          </a:solidFill>
                          <a:latin typeface="Cambria Math" panose="02040503050406030204" pitchFamily="18" charset="0"/>
                          <a:ea typeface="Calibri" panose="020F0502020204030204" pitchFamily="34" charset="0"/>
                        </a:rPr>
                        <m:t>−</m:t>
                      </m:r>
                      <m:r>
                        <a:rPr lang="en-US" sz="2600" i="1">
                          <a:solidFill>
                            <a:srgbClr val="000000"/>
                          </a:solidFill>
                          <a:latin typeface="Cambria Math" panose="02040503050406030204" pitchFamily="18" charset="0"/>
                          <a:ea typeface="Calibri" panose="020F0502020204030204" pitchFamily="34" charset="0"/>
                        </a:rPr>
                        <m:t>2</m:t>
                      </m:r>
                      <m:r>
                        <m:rPr>
                          <m:nor/>
                        </m:rPr>
                        <a:rPr lang="fr-FR"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m:t>
                      </m:r>
                    </m:oMath>
                  </m:oMathPara>
                </a14:m>
                <a:endParaRPr lang="en-US" sz="2600" dirty="0"/>
              </a:p>
            </p:txBody>
          </p:sp>
        </mc:Choice>
        <mc:Fallback>
          <p:sp>
            <p:nvSpPr>
              <p:cNvPr id="11" name="Rectangle 10">
                <a:extLst>
                  <a:ext uri="{FF2B5EF4-FFF2-40B4-BE49-F238E27FC236}">
                    <a16:creationId xmlns:a16="http://schemas.microsoft.com/office/drawing/2014/main" xmlns="" xmlns:a14="http://schemas.microsoft.com/office/drawing/2010/main" id="{4DF6BDC0-6428-4CE0-BC27-46AA227F7389}"/>
                  </a:ext>
                </a:extLst>
              </p:cNvPr>
              <p:cNvSpPr>
                <a:spLocks noRot="1" noChangeAspect="1" noMove="1" noResize="1" noEditPoints="1" noAdjustHandles="1" noChangeArrowheads="1" noChangeShapeType="1" noTextEdit="1"/>
              </p:cNvSpPr>
              <p:nvPr/>
            </p:nvSpPr>
            <p:spPr>
              <a:xfrm>
                <a:off x="126912" y="2553813"/>
                <a:ext cx="11846724" cy="4181135"/>
              </a:xfrm>
              <a:prstGeom prst="rect">
                <a:avLst/>
              </a:prstGeom>
              <a:blipFill rotWithShape="1">
                <a:blip r:embed="rId8"/>
                <a:stretch>
                  <a:fillRect/>
                </a:stretch>
              </a:blipFill>
            </p:spPr>
            <p:txBody>
              <a:bodyPr/>
              <a:lstStyle/>
              <a:p>
                <a:r>
                  <a:rPr lang="en-US">
                    <a:noFill/>
                  </a:rPr>
                  <a:t> </a:t>
                </a:r>
              </a:p>
            </p:txBody>
          </p:sp>
        </mc:Fallback>
      </mc:AlternateContent>
      <p:sp>
        <p:nvSpPr>
          <p:cNvPr id="50" name="Oval 49">
            <a:extLst>
              <a:ext uri="{FF2B5EF4-FFF2-40B4-BE49-F238E27FC236}">
                <a16:creationId xmlns:a16="http://schemas.microsoft.com/office/drawing/2014/main" xmlns="" id="{F3BAC448-3F8F-4C2D-A67F-49A7A01DC838}"/>
              </a:ext>
            </a:extLst>
          </p:cNvPr>
          <p:cNvSpPr/>
          <p:nvPr/>
        </p:nvSpPr>
        <p:spPr>
          <a:xfrm>
            <a:off x="6064164" y="1943100"/>
            <a:ext cx="546116" cy="538129"/>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en-US" sz="3200" b="1" dirty="0">
                <a:latin typeface="Tahoma" pitchFamily="34" charset="0"/>
                <a:ea typeface="Tahoma" pitchFamily="34" charset="0"/>
                <a:cs typeface="Tahoma" pitchFamily="34" charset="0"/>
              </a:rPr>
              <a:t>C</a:t>
            </a:r>
            <a:endParaRPr lang="en-US" sz="3200" dirty="0"/>
          </a:p>
        </p:txBody>
      </p:sp>
    </p:spTree>
    <p:extLst>
      <p:ext uri="{BB962C8B-B14F-4D97-AF65-F5344CB8AC3E}">
        <p14:creationId xmlns:p14="http://schemas.microsoft.com/office/powerpoint/2010/main" val="250071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left)">
                                      <p:cBhvr>
                                        <p:cTn id="2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1" grpId="0"/>
      <p:bldP spid="5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47057" y="2290729"/>
            <a:ext cx="11892546" cy="4452971"/>
            <a:chOff x="184495" y="3636270"/>
            <a:chExt cx="11834900" cy="4481563"/>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 name="Group 5"/>
            <p:cNvGrpSpPr/>
            <p:nvPr/>
          </p:nvGrpSpPr>
          <p:grpSpPr>
            <a:xfrm>
              <a:off x="203200" y="3636270"/>
              <a:ext cx="2342698" cy="607011"/>
              <a:chOff x="1275608" y="6239450"/>
              <a:chExt cx="4592537" cy="1102911"/>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2" y="6239450"/>
                <a:ext cx="2799500" cy="1102911"/>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8" y="5163"/>
            <a:ext cx="12044942" cy="1375129"/>
            <a:chOff x="534987" y="1802850"/>
            <a:chExt cx="23549416" cy="2306338"/>
          </a:xfrm>
        </p:grpSpPr>
        <p:grpSp>
          <p:nvGrpSpPr>
            <p:cNvPr id="21" name="Group 20"/>
            <p:cNvGrpSpPr/>
            <p:nvPr/>
          </p:nvGrpSpPr>
          <p:grpSpPr>
            <a:xfrm>
              <a:off x="534987" y="1869705"/>
              <a:ext cx="23340848" cy="2190477"/>
              <a:chOff x="534987" y="1647866"/>
              <a:chExt cx="23340848" cy="2190477"/>
            </a:xfrm>
          </p:grpSpPr>
          <p:sp>
            <p:nvSpPr>
              <p:cNvPr id="25" name="Rounded Rectangle 24"/>
              <p:cNvSpPr/>
              <p:nvPr/>
            </p:nvSpPr>
            <p:spPr bwMode="auto">
              <a:xfrm>
                <a:off x="755649" y="16569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537002" y="1653394"/>
                  <a:ext cx="2272835"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en-US" sz="3000" dirty="0" smtClean="0">
                      <a:solidFill>
                        <a:schemeClr val="bg1"/>
                      </a:solidFill>
                      <a:latin typeface="Tahoma" pitchFamily="34" charset="0"/>
                      <a:cs typeface="Tahoma" pitchFamily="34" charset="0"/>
                    </a:rPr>
                    <a:t>2</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mc:Choice xmlns:a14="http://schemas.microsoft.com/office/drawing/2010/main" Requires="a14">
            <p:sp>
              <p:nvSpPr>
                <p:cNvPr id="23" name="Rectangle 22"/>
                <p:cNvSpPr/>
                <p:nvPr/>
              </p:nvSpPr>
              <p:spPr>
                <a:xfrm>
                  <a:off x="755653" y="1802850"/>
                  <a:ext cx="23328750" cy="2306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lvl="0" algn="ctr" fontAlgn="base">
                    <a:buClr>
                      <a:srgbClr val="0000FF"/>
                    </a:buClr>
                    <a:tabLst>
                      <a:tab pos="629826" algn="l"/>
                    </a:tabLst>
                  </a:pPr>
                  <a:r>
                    <a:rPr lang="en-US" sz="3200" dirty="0" smtClean="0">
                      <a:solidFill>
                        <a:srgbClr val="000000"/>
                      </a:solidFill>
                      <a:latin typeface="Times New Roman" panose="02020603050405020304" pitchFamily="18" charset="0"/>
                      <a:ea typeface="Calibri" panose="020F0502020204030204" pitchFamily="34" charset="0"/>
                    </a:rPr>
                    <a:t>                Cho </a:t>
                  </a:r>
                  <a:r>
                    <a:rPr lang="en-US" sz="3200" dirty="0" err="1">
                      <a:solidFill>
                        <a:srgbClr val="000000"/>
                      </a:solidFill>
                      <a:latin typeface="Times New Roman" panose="02020603050405020304" pitchFamily="18" charset="0"/>
                      <a:ea typeface="Calibri" panose="020F0502020204030204" pitchFamily="34" charset="0"/>
                    </a:rPr>
                    <a:t>đồ</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thị</a:t>
                  </a:r>
                  <a:r>
                    <a:rPr lang="en-US" sz="32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d>
                        <m:dPr>
                          <m:ctrlPr>
                            <a:rPr lang="en-US" sz="3200" i="1">
                              <a:solidFill>
                                <a:srgbClr val="000000"/>
                              </a:solidFill>
                              <a:latin typeface="Cambria Math"/>
                              <a:ea typeface="Times New Roman" panose="02020603050405020304" pitchFamily="18" charset="0"/>
                              <a:cs typeface="Times New Roman" panose="02020603050405020304" pitchFamily="18" charset="0"/>
                            </a:rPr>
                          </m:ctrlPr>
                        </m:d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e>
                      </m:d>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solidFill>
                                <a:srgbClr val="000000"/>
                              </a:solidFill>
                              <a:latin typeface="Cambria Math"/>
                              <a:ea typeface="Times New Roman" panose="02020603050405020304" pitchFamily="18" charset="0"/>
                              <a:cs typeface="Times New Roman" panose="02020603050405020304" pitchFamily="18" charset="0"/>
                            </a:rPr>
                          </m:ctrlPr>
                        </m:fPr>
                        <m:num>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solidFill>
                                <a:srgbClr val="000000"/>
                              </a:solidFill>
                              <a:latin typeface="Cambria Math" panose="02040503050406030204" pitchFamily="18" charset="0"/>
                              <a:ea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den>
                      </m:f>
                    </m:oMath>
                  </a14:m>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và</a:t>
                  </a:r>
                  <a:r>
                    <a:rPr lang="en-US" sz="32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sSub>
                        <m:sSubPr>
                          <m:ctrlPr>
                            <a:rPr lang="en-US" sz="3200" i="1">
                              <a:solidFill>
                                <a:srgbClr val="000000"/>
                              </a:solidFill>
                              <a:latin typeface="Cambria Math"/>
                              <a:ea typeface="Times New Roman" panose="02020603050405020304" pitchFamily="18" charset="0"/>
                              <a:cs typeface="Times New Roman" panose="02020603050405020304" pitchFamily="18" charset="0"/>
                            </a:rPr>
                          </m:ctrlPr>
                        </m:sSub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e>
                        <m:sub>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3200" i="1">
                              <a:solidFill>
                                <a:srgbClr val="000000"/>
                              </a:solidFill>
                              <a:latin typeface="Cambria Math"/>
                              <a:ea typeface="Times New Roman" panose="02020603050405020304" pitchFamily="18" charset="0"/>
                              <a:cs typeface="Times New Roman" panose="02020603050405020304" pitchFamily="18" charset="0"/>
                            </a:rPr>
                          </m:ctrlPr>
                        </m:sSub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e>
                        <m:sub>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là</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hai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tiếp</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tuyến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của</a:t>
                  </a:r>
                  <a:r>
                    <a:rPr lang="en-US" sz="32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d>
                        <m:dPr>
                          <m:ctrlPr>
                            <a:rPr lang="en-US" sz="3200" i="1">
                              <a:solidFill>
                                <a:srgbClr val="000000"/>
                              </a:solidFill>
                              <a:latin typeface="Cambria Math"/>
                              <a:ea typeface="Times New Roman" panose="02020603050405020304" pitchFamily="18" charset="0"/>
                              <a:cs typeface="Times New Roman" panose="02020603050405020304" pitchFamily="18" charset="0"/>
                            </a:rPr>
                          </m:ctrlPr>
                        </m:d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e>
                      </m:d>
                    </m:oMath>
                  </a14:m>
                  <a:r>
                    <a:rPr lang="en-US" sz="3200" dirty="0">
                      <a:solidFill>
                        <a:srgbClr val="000000"/>
                      </a:solidFill>
                      <a:latin typeface="Times New Roman" panose="02020603050405020304" pitchFamily="18" charset="0"/>
                      <a:ea typeface="Calibri" panose="020F0502020204030204" pitchFamily="34" charset="0"/>
                    </a:rPr>
                    <a:t> song </a:t>
                  </a:r>
                  <a:r>
                    <a:rPr lang="en-US" sz="3200" dirty="0" err="1">
                      <a:solidFill>
                        <a:srgbClr val="000000"/>
                      </a:solidFill>
                      <a:latin typeface="Times New Roman" panose="02020603050405020304" pitchFamily="18" charset="0"/>
                      <a:ea typeface="Calibri" panose="020F0502020204030204" pitchFamily="34" charset="0"/>
                    </a:rPr>
                    <a:t>song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với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nhau</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Khoảng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cách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lớn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nhất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giữa</a:t>
                  </a:r>
                  <a:r>
                    <a:rPr lang="en-US" sz="32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sSub>
                        <m:sSubPr>
                          <m:ctrlPr>
                            <a:rPr lang="en-US" sz="3200" i="1">
                              <a:solidFill>
                                <a:srgbClr val="000000"/>
                              </a:solidFill>
                              <a:latin typeface="Cambria Math"/>
                              <a:ea typeface="Times New Roman" panose="02020603050405020304" pitchFamily="18" charset="0"/>
                              <a:cs typeface="Times New Roman" panose="02020603050405020304" pitchFamily="18" charset="0"/>
                            </a:rPr>
                          </m:ctrlPr>
                        </m:sSub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e>
                        <m:sub>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và</a:t>
                  </a:r>
                  <a:r>
                    <a:rPr lang="en-US" sz="32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sSub>
                        <m:sSubPr>
                          <m:ctrlPr>
                            <a:rPr lang="en-US" sz="3200" i="1">
                              <a:solidFill>
                                <a:srgbClr val="000000"/>
                              </a:solidFill>
                              <a:latin typeface="Cambria Math"/>
                              <a:ea typeface="Times New Roman" panose="02020603050405020304" pitchFamily="18" charset="0"/>
                              <a:cs typeface="Times New Roman" panose="02020603050405020304" pitchFamily="18" charset="0"/>
                            </a:rPr>
                          </m:ctrlPr>
                        </m:sSub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e>
                        <m:sub>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3200" dirty="0">
                      <a:solidFill>
                        <a:srgbClr val="000000"/>
                      </a:solidFill>
                      <a:latin typeface="Times New Roman" panose="02020603050405020304" pitchFamily="18" charset="0"/>
                      <a:ea typeface="Calibri" panose="020F0502020204030204" pitchFamily="34" charset="0"/>
                    </a:rPr>
                    <a:t> </a:t>
                  </a:r>
                  <a:r>
                    <a:rPr lang="en-US" sz="3200" dirty="0" smtClean="0">
                      <a:solidFill>
                        <a:srgbClr val="000000"/>
                      </a:solidFill>
                      <a:latin typeface="Times New Roman" panose="02020603050405020304" pitchFamily="18" charset="0"/>
                      <a:ea typeface="Calibri" panose="020F0502020204030204" pitchFamily="34" charset="0"/>
                    </a:rPr>
                    <a:t>là</a:t>
                  </a:r>
                  <a:endParaRPr lang="en-US" sz="3600" dirty="0">
                    <a:latin typeface="Calibri" panose="020F0502020204030204" pitchFamily="34" charset="0"/>
                    <a:ea typeface="Calibri" panose="020F0502020204030204" pitchFamily="34"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755653" y="1802850"/>
                  <a:ext cx="23328750" cy="2306338"/>
                </a:xfrm>
                <a:prstGeom prst="rect">
                  <a:avLst/>
                </a:prstGeom>
                <a:blipFill rotWithShape="1">
                  <a:blip r:embed="rId3"/>
                  <a:stretch>
                    <a:fillRect b="-9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247182" y="1501340"/>
            <a:ext cx="11838141" cy="779659"/>
            <a:chOff x="247181" y="1501340"/>
            <a:chExt cx="11838141" cy="914405"/>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mc:Choice xmlns:a14="http://schemas.microsoft.com/office/drawing/2010/main" Requires="a14">
              <p:sp>
                <p:nvSpPr>
                  <p:cNvPr id="54" name="TextBox 53"/>
                  <p:cNvSpPr txBox="1"/>
                  <p:nvPr/>
                </p:nvSpPr>
                <p:spPr>
                  <a:xfrm>
                    <a:off x="6108332" y="1732392"/>
                    <a:ext cx="2280848" cy="5150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3000">
                              <a:latin typeface="Cambria Math" panose="02040503050406030204" pitchFamily="18" charset="0"/>
                            </a:rPr>
                            <m:t>3</m:t>
                          </m:r>
                          <m:r>
                            <m:rPr>
                              <m:nor/>
                            </m:rPr>
                            <a:rPr lang="vi-VN" sz="3000" dirty="0"/>
                            <m:t>.</m:t>
                          </m:r>
                        </m:oMath>
                      </m:oMathPara>
                    </a14:m>
                    <a:endParaRPr lang="en-US" sz="3000" dirty="0">
                      <a:latin typeface="Times New Roman" panose="02020603050405020304" pitchFamily="18" charset="0"/>
                      <a:cs typeface="Times New Roman" panose="02020603050405020304" pitchFamily="18" charset="0"/>
                    </a:endParaRPr>
                  </a:p>
                </p:txBody>
              </p:sp>
            </mc:Choice>
            <mc:Fallback>
              <p:sp>
                <p:nvSpPr>
                  <p:cNvPr id="54" name="TextBox 53"/>
                  <p:cNvSpPr txBox="1">
                    <a:spLocks noRot="1" noChangeAspect="1" noMove="1" noResize="1" noEditPoints="1" noAdjustHandles="1" noChangeArrowheads="1" noChangeShapeType="1" noTextEdit="1"/>
                  </p:cNvSpPr>
                  <p:nvPr/>
                </p:nvSpPr>
                <p:spPr>
                  <a:xfrm>
                    <a:off x="6108332" y="1732392"/>
                    <a:ext cx="2280848" cy="515019"/>
                  </a:xfrm>
                  <a:prstGeom prst="rect">
                    <a:avLst/>
                  </a:prstGeom>
                  <a:blipFill rotWithShape="1">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mc:Choice xmlns:a14="http://schemas.microsoft.com/office/drawing/2010/main" Requires="a14">
              <p:sp>
                <p:nvSpPr>
                  <p:cNvPr id="58" name="TextBox 57"/>
                  <p:cNvSpPr txBox="1"/>
                  <p:nvPr/>
                </p:nvSpPr>
                <p:spPr>
                  <a:xfrm>
                    <a:off x="5978841" y="1767772"/>
                    <a:ext cx="2280848" cy="515019"/>
                  </a:xfrm>
                  <a:prstGeom prst="rect">
                    <a:avLst/>
                  </a:prstGeom>
                  <a:noFill/>
                </p:spPr>
                <p:txBody>
                  <a:bodyPr wrap="square" rtlCol="0">
                    <a:spAutoFit/>
                  </a:bodyPr>
                  <a:lstStyle>
                    <a:defPPr>
                      <a:defRPr lang="vi-VN"/>
                    </a:defPPr>
                    <a:lvl1pPr>
                      <a:defRPr sz="3200" i="1">
                        <a:solidFill>
                          <a:schemeClr val="bg1"/>
                        </a:solidFill>
                      </a:defRPr>
                    </a:lvl1pPr>
                  </a:lstStyle>
                  <a:p>
                    <a:pPr algn="ctr"/>
                    <a14:m>
                      <m:oMathPara xmlns:m="http://schemas.openxmlformats.org/officeDocument/2006/math">
                        <m:oMathParaPr>
                          <m:jc m:val="centerGroup"/>
                        </m:oMathParaPr>
                        <m:oMath xmlns:m="http://schemas.openxmlformats.org/officeDocument/2006/math">
                          <m:r>
                            <a:rPr lang="en-US" sz="3000" b="0" i="1" smtClean="0">
                              <a:latin typeface="Cambria Math"/>
                            </a:rPr>
                            <m:t>2</m:t>
                          </m:r>
                        </m:oMath>
                      </m:oMathPara>
                    </a14:m>
                    <a:endParaRPr lang="en-US" sz="3000" dirty="0">
                      <a:latin typeface="Times New Roman" panose="02020603050405020304" pitchFamily="18" charset="0"/>
                      <a:cs typeface="Times New Roman" panose="02020603050405020304" pitchFamily="18" charset="0"/>
                    </a:endParaRPr>
                  </a:p>
                </p:txBody>
              </p:sp>
            </mc:Choice>
            <mc:Fallback>
              <p:sp>
                <p:nvSpPr>
                  <p:cNvPr id="58" name="TextBox 57"/>
                  <p:cNvSpPr txBox="1">
                    <a:spLocks noRot="1" noChangeAspect="1" noMove="1" noResize="1" noEditPoints="1" noAdjustHandles="1" noChangeArrowheads="1" noChangeShapeType="1" noTextEdit="1"/>
                  </p:cNvSpPr>
                  <p:nvPr/>
                </p:nvSpPr>
                <p:spPr>
                  <a:xfrm>
                    <a:off x="5978841" y="1767772"/>
                    <a:ext cx="2280848" cy="515019"/>
                  </a:xfrm>
                  <a:prstGeom prst="rect">
                    <a:avLst/>
                  </a:prstGeom>
                  <a:blipFill rotWithShape="1">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mc:Choice xmlns:a14="http://schemas.microsoft.com/office/drawing/2010/main" Requires="a14">
              <p:sp>
                <p:nvSpPr>
                  <p:cNvPr id="48" name="TextBox 47"/>
                  <p:cNvSpPr txBox="1"/>
                  <p:nvPr/>
                </p:nvSpPr>
                <p:spPr>
                  <a:xfrm>
                    <a:off x="6123623" y="1753409"/>
                    <a:ext cx="2280848" cy="575342"/>
                  </a:xfrm>
                  <a:prstGeom prst="rect">
                    <a:avLst/>
                  </a:prstGeom>
                  <a:noFill/>
                </p:spPr>
                <p:txBody>
                  <a:bodyPr wrap="square" rtlCol="0">
                    <a:spAutoFit/>
                  </a:bodyPr>
                  <a:lstStyle>
                    <a:defPPr>
                      <a:defRPr lang="vi-VN"/>
                    </a:defPPr>
                    <a:lvl1pPr>
                      <a:defRPr sz="3200" i="1">
                        <a:solidFill>
                          <a:schemeClr val="bg1"/>
                        </a:solidFill>
                      </a:defRPr>
                    </a:lvl1pPr>
                  </a:lstStyle>
                  <a:p>
                    <a:pPr algn="ctr"/>
                    <a14:m>
                      <m:oMath xmlns:m="http://schemas.openxmlformats.org/officeDocument/2006/math">
                        <m:r>
                          <a:rPr lang="en-US" sz="3000" b="0" i="1" smtClean="0">
                            <a:latin typeface="Cambria Math"/>
                          </a:rPr>
                          <m:t>2</m:t>
                        </m:r>
                        <m:rad>
                          <m:radPr>
                            <m:degHide m:val="on"/>
                            <m:ctrlPr>
                              <a:rPr lang="vi-VN" sz="3000">
                                <a:latin typeface="Cambria Math"/>
                              </a:rPr>
                            </m:ctrlPr>
                          </m:radPr>
                          <m:deg/>
                          <m:e>
                            <m:r>
                              <a:rPr lang="en-US" sz="3000" b="0" i="1" smtClean="0">
                                <a:latin typeface="Cambria Math"/>
                              </a:rPr>
                              <m:t>3</m:t>
                            </m:r>
                          </m:e>
                        </m:rad>
                      </m:oMath>
                    </a14:m>
                    <a:r>
                      <a:rPr lang="vi-VN" sz="3000" dirty="0"/>
                      <a:t>.</a:t>
                    </a:r>
                    <a:endParaRPr lang="en-US" sz="3000" dirty="0">
                      <a:latin typeface="Times New Roman" panose="02020603050405020304" pitchFamily="18" charset="0"/>
                      <a:cs typeface="Times New Roman" panose="02020603050405020304" pitchFamily="18" charset="0"/>
                    </a:endParaRPr>
                  </a:p>
                </p:txBody>
              </p:sp>
            </mc:Choice>
            <mc:Fallback>
              <p:sp>
                <p:nvSpPr>
                  <p:cNvPr id="48" name="TextBox 47"/>
                  <p:cNvSpPr txBox="1">
                    <a:spLocks noRot="1" noChangeAspect="1" noMove="1" noResize="1" noEditPoints="1" noAdjustHandles="1" noChangeArrowheads="1" noChangeShapeType="1" noTextEdit="1"/>
                  </p:cNvSpPr>
                  <p:nvPr/>
                </p:nvSpPr>
                <p:spPr>
                  <a:xfrm>
                    <a:off x="6123623" y="1753409"/>
                    <a:ext cx="2280848" cy="575342"/>
                  </a:xfrm>
                  <a:prstGeom prst="rect">
                    <a:avLst/>
                  </a:prstGeom>
                  <a:blipFill rotWithShape="1">
                    <a:blip r:embed="rId6"/>
                    <a:stretch>
                      <a:fillRect t="-6977" b="-48837"/>
                    </a:stretch>
                  </a:blipFill>
                </p:spPr>
                <p:txBody>
                  <a:bodyPr/>
                  <a:lstStyle/>
                  <a:p>
                    <a:r>
                      <a:rPr lang="en-US">
                        <a:noFill/>
                      </a:rPr>
                      <a:t> </a:t>
                    </a:r>
                  </a:p>
                </p:txBody>
              </p:sp>
            </mc:Fallback>
          </mc:AlternateContent>
        </p:grpSp>
        <p:grpSp>
          <p:nvGrpSpPr>
            <p:cNvPr id="59" name="Group 58"/>
            <p:cNvGrpSpPr/>
            <p:nvPr/>
          </p:nvGrpSpPr>
          <p:grpSpPr>
            <a:xfrm>
              <a:off x="8994941" y="1501345"/>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mc:Choice xmlns:a14="http://schemas.microsoft.com/office/drawing/2010/main" Requires="a14">
              <p:sp>
                <p:nvSpPr>
                  <p:cNvPr id="62" name="TextBox 61"/>
                  <p:cNvSpPr txBox="1"/>
                  <p:nvPr/>
                </p:nvSpPr>
                <p:spPr>
                  <a:xfrm>
                    <a:off x="6078059" y="1779051"/>
                    <a:ext cx="2493487" cy="565627"/>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smtClean="0">
                              <a:latin typeface="Cambria Math"/>
                            </a:rPr>
                            <m:t>2</m:t>
                          </m:r>
                          <m:rad>
                            <m:radPr>
                              <m:degHide m:val="on"/>
                              <m:ctrlPr>
                                <a:rPr lang="vi-VN" sz="3000">
                                  <a:latin typeface="Cambria Math"/>
                                </a:rPr>
                              </m:ctrlPr>
                            </m:radPr>
                            <m:deg/>
                            <m:e>
                              <m:r>
                                <a:rPr lang="en-US" sz="3000">
                                  <a:latin typeface="Cambria Math" panose="02040503050406030204" pitchFamily="18" charset="0"/>
                                </a:rPr>
                                <m:t>2</m:t>
                              </m:r>
                            </m:e>
                          </m:rad>
                          <m:r>
                            <m:rPr>
                              <m:nor/>
                            </m:rPr>
                            <a:rPr lang="vi-VN" sz="3000" dirty="0"/>
                            <m:t>.</m:t>
                          </m:r>
                        </m:oMath>
                      </m:oMathPara>
                    </a14:m>
                    <a:endParaRPr lang="en-US" sz="3000" dirty="0">
                      <a:latin typeface="Times New Roman" panose="02020603050405020304" pitchFamily="18" charset="0"/>
                      <a:cs typeface="Times New Roman" panose="02020603050405020304" pitchFamily="18" charset="0"/>
                    </a:endParaRPr>
                  </a:p>
                </p:txBody>
              </p:sp>
            </mc:Choice>
            <mc:Fallback>
              <p:sp>
                <p:nvSpPr>
                  <p:cNvPr id="62" name="TextBox 61"/>
                  <p:cNvSpPr txBox="1">
                    <a:spLocks noRot="1" noChangeAspect="1" noMove="1" noResize="1" noEditPoints="1" noAdjustHandles="1" noChangeArrowheads="1" noChangeShapeType="1" noTextEdit="1"/>
                  </p:cNvSpPr>
                  <p:nvPr/>
                </p:nvSpPr>
                <p:spPr>
                  <a:xfrm>
                    <a:off x="6078059" y="1779051"/>
                    <a:ext cx="2493487" cy="565627"/>
                  </a:xfrm>
                  <a:prstGeom prst="rect">
                    <a:avLst/>
                  </a:prstGeom>
                  <a:blipFill rotWithShape="1">
                    <a:blip r:embed="rId7"/>
                    <a:stretch>
                      <a:fillRect/>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xmlns="" id="{4DF6BDC0-6428-4CE0-BC27-46AA227F7389}"/>
                  </a:ext>
                </a:extLst>
              </p:cNvPr>
              <p:cNvSpPr/>
              <p:nvPr/>
            </p:nvSpPr>
            <p:spPr>
              <a:xfrm>
                <a:off x="147057" y="2320388"/>
                <a:ext cx="11654070" cy="4367660"/>
              </a:xfrm>
              <a:prstGeom prst="rect">
                <a:avLst/>
              </a:prstGeom>
            </p:spPr>
            <p:txBody>
              <a:bodyPr wrap="none" lIns="45711" tIns="22855" rIns="45711" bIns="22855">
                <a:spAutoFit/>
              </a:bodyPr>
              <a:lstStyle/>
              <a:p>
                <a:pPr marL="629920">
                  <a:lnSpc>
                    <a:spcPct val="115000"/>
                  </a:lnSpc>
                  <a:spcAft>
                    <a:spcPts val="1000"/>
                  </a:spcAft>
                </a:pP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a:t>
                </a:r>
                <a14:m>
                  <m:oMath xmlns:m="http://schemas.openxmlformats.org/officeDocument/2006/math">
                    <m:d>
                      <m:dPr>
                        <m:ctrlPr>
                          <a:rPr lang="en-US" sz="3200" i="1">
                            <a:solidFill>
                              <a:srgbClr val="000000"/>
                            </a:solidFill>
                            <a:latin typeface="Cambria Math"/>
                            <a:ea typeface="Times New Roman" panose="02020603050405020304" pitchFamily="18" charset="0"/>
                          </a:rPr>
                        </m:ctrlPr>
                      </m:dPr>
                      <m:e>
                        <m:r>
                          <a:rPr lang="en-US" sz="3200" i="1">
                            <a:solidFill>
                              <a:srgbClr val="000000"/>
                            </a:solidFill>
                            <a:latin typeface="Cambria Math" panose="02040503050406030204" pitchFamily="18" charset="0"/>
                            <a:ea typeface="Times New Roman" panose="02020603050405020304" pitchFamily="18" charset="0"/>
                          </a:rPr>
                          <m:t>𝐶</m:t>
                        </m:r>
                      </m:e>
                    </m:d>
                    <m:r>
                      <a:rPr lang="en-US" sz="3200" i="1">
                        <a:solidFill>
                          <a:srgbClr val="000000"/>
                        </a:solidFill>
                        <a:latin typeface="Cambria Math" panose="02040503050406030204" pitchFamily="18" charset="0"/>
                        <a:ea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rPr>
                      <m:t>𝑦</m:t>
                    </m:r>
                    <m:r>
                      <a:rPr lang="en-US" sz="3200" i="1">
                        <a:solidFill>
                          <a:srgbClr val="000000"/>
                        </a:solidFill>
                        <a:latin typeface="Cambria Math" panose="02040503050406030204" pitchFamily="18" charset="0"/>
                        <a:ea typeface="Times New Roman" panose="02020603050405020304" pitchFamily="18" charset="0"/>
                      </a:rPr>
                      <m:t>=</m:t>
                    </m:r>
                    <m:f>
                      <m:fPr>
                        <m:ctrlPr>
                          <a:rPr lang="en-US" sz="3200" i="1">
                            <a:solidFill>
                              <a:srgbClr val="000000"/>
                            </a:solidFill>
                            <a:latin typeface="Cambria Math"/>
                            <a:ea typeface="Times New Roman" panose="02020603050405020304" pitchFamily="18" charset="0"/>
                          </a:rPr>
                        </m:ctrlPr>
                      </m:fPr>
                      <m:num>
                        <m:r>
                          <a:rPr lang="en-US" sz="3200" i="1">
                            <a:solidFill>
                              <a:srgbClr val="000000"/>
                            </a:solidFill>
                            <a:latin typeface="Cambria Math" panose="02040503050406030204" pitchFamily="18" charset="0"/>
                            <a:ea typeface="Times New Roman" panose="02020603050405020304" pitchFamily="18" charset="0"/>
                          </a:rPr>
                          <m:t>𝑥</m:t>
                        </m:r>
                        <m:r>
                          <a:rPr lang="en-US" sz="3200" i="1">
                            <a:solidFill>
                              <a:srgbClr val="000000"/>
                            </a:solidFill>
                            <a:latin typeface="Cambria Math" panose="02040503050406030204" pitchFamily="18" charset="0"/>
                            <a:ea typeface="Times New Roman" panose="02020603050405020304" pitchFamily="18" charset="0"/>
                          </a:rPr>
                          <m:t>−1</m:t>
                        </m:r>
                      </m:num>
                      <m:den>
                        <m:r>
                          <a:rPr lang="en-US" sz="3200" i="1">
                            <a:solidFill>
                              <a:srgbClr val="000000"/>
                            </a:solidFill>
                            <a:latin typeface="Cambria Math" panose="02040503050406030204" pitchFamily="18" charset="0"/>
                            <a:ea typeface="Times New Roman" panose="02020603050405020304" pitchFamily="18" charset="0"/>
                          </a:rPr>
                          <m:t>2</m:t>
                        </m:r>
                        <m:r>
                          <a:rPr lang="en-US" sz="3200" i="1">
                            <a:solidFill>
                              <a:srgbClr val="000000"/>
                            </a:solidFill>
                            <a:latin typeface="Cambria Math" panose="02040503050406030204" pitchFamily="18" charset="0"/>
                            <a:ea typeface="Times New Roman" panose="02020603050405020304" pitchFamily="18" charset="0"/>
                          </a:rPr>
                          <m:t>𝑥</m:t>
                        </m:r>
                      </m:den>
                    </m:f>
                  </m:oMath>
                </a14:m>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sSup>
                      <m:sSupPr>
                        <m:ctrlPr>
                          <a:rPr lang="en-US" sz="3200" i="1">
                            <a:solidFill>
                              <a:srgbClr val="000000"/>
                            </a:solidFill>
                            <a:latin typeface="Cambria Math"/>
                            <a:ea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rPr>
                          <m:t> </m:t>
                        </m:r>
                        <m:r>
                          <a:rPr lang="en-US" sz="3200" i="1">
                            <a:solidFill>
                              <a:srgbClr val="000000"/>
                            </a:solidFill>
                            <a:latin typeface="Cambria Math" panose="02040503050406030204" pitchFamily="18" charset="0"/>
                            <a:ea typeface="Times New Roman" panose="02020603050405020304" pitchFamily="18" charset="0"/>
                          </a:rPr>
                          <m:t>𝑦</m:t>
                        </m:r>
                      </m:e>
                      <m:sup>
                        <m:r>
                          <a:rPr lang="en-US" sz="3200" i="1">
                            <a:solidFill>
                              <a:srgbClr val="000000"/>
                            </a:solidFill>
                            <a:latin typeface="Cambria Math" panose="02040503050406030204" pitchFamily="18" charset="0"/>
                            <a:ea typeface="Times New Roman" panose="02020603050405020304" pitchFamily="18" charset="0"/>
                          </a:rPr>
                          <m:t>′</m:t>
                        </m:r>
                      </m:sup>
                    </m:sSup>
                    <m:d>
                      <m:dPr>
                        <m:ctrlPr>
                          <a:rPr lang="en-US" sz="3200" i="1">
                            <a:solidFill>
                              <a:srgbClr val="000000"/>
                            </a:solidFill>
                            <a:latin typeface="Cambria Math"/>
                            <a:ea typeface="Times New Roman" panose="02020603050405020304" pitchFamily="18" charset="0"/>
                          </a:rPr>
                        </m:ctrlPr>
                      </m:dPr>
                      <m:e>
                        <m:r>
                          <a:rPr lang="en-US" sz="3200" i="1">
                            <a:solidFill>
                              <a:srgbClr val="000000"/>
                            </a:solidFill>
                            <a:latin typeface="Cambria Math" panose="02040503050406030204" pitchFamily="18" charset="0"/>
                            <a:ea typeface="Times New Roman" panose="02020603050405020304" pitchFamily="18" charset="0"/>
                          </a:rPr>
                          <m:t>𝑥</m:t>
                        </m:r>
                      </m:e>
                    </m:d>
                    <m:r>
                      <a:rPr lang="en-US" sz="3200" i="1">
                        <a:solidFill>
                          <a:srgbClr val="000000"/>
                        </a:solidFill>
                        <a:latin typeface="Cambria Math" panose="02040503050406030204" pitchFamily="18" charset="0"/>
                        <a:ea typeface="Times New Roman" panose="02020603050405020304" pitchFamily="18" charset="0"/>
                      </a:rPr>
                      <m:t>=</m:t>
                    </m:r>
                    <m:f>
                      <m:fPr>
                        <m:ctrlPr>
                          <a:rPr lang="en-US" sz="3200" i="1">
                            <a:solidFill>
                              <a:srgbClr val="000000"/>
                            </a:solidFill>
                            <a:latin typeface="Cambria Math"/>
                            <a:ea typeface="Times New Roman" panose="02020603050405020304" pitchFamily="18" charset="0"/>
                          </a:rPr>
                        </m:ctrlPr>
                      </m:fPr>
                      <m:num>
                        <m:r>
                          <a:rPr lang="en-US" sz="3200" i="1">
                            <a:solidFill>
                              <a:srgbClr val="000000"/>
                            </a:solidFill>
                            <a:latin typeface="Cambria Math" panose="02040503050406030204" pitchFamily="18" charset="0"/>
                            <a:ea typeface="Times New Roman" panose="02020603050405020304" pitchFamily="18" charset="0"/>
                          </a:rPr>
                          <m:t>1</m:t>
                        </m:r>
                      </m:num>
                      <m:den>
                        <m:r>
                          <a:rPr lang="en-US" sz="3200" i="1">
                            <a:solidFill>
                              <a:srgbClr val="000000"/>
                            </a:solidFill>
                            <a:latin typeface="Cambria Math" panose="02040503050406030204" pitchFamily="18" charset="0"/>
                            <a:ea typeface="Times New Roman" panose="02020603050405020304" pitchFamily="18" charset="0"/>
                          </a:rPr>
                          <m:t>2</m:t>
                        </m:r>
                        <m:sSup>
                          <m:sSupPr>
                            <m:ctrlPr>
                              <a:rPr lang="en-US" sz="3200" i="1">
                                <a:solidFill>
                                  <a:srgbClr val="000000"/>
                                </a:solidFill>
                                <a:latin typeface="Cambria Math"/>
                                <a:ea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rPr>
                              <m:t>𝑥</m:t>
                            </m:r>
                          </m:e>
                          <m:sup>
                            <m:r>
                              <a:rPr lang="en-US" sz="3200" i="1">
                                <a:solidFill>
                                  <a:srgbClr val="000000"/>
                                </a:solidFill>
                                <a:latin typeface="Cambria Math" panose="02040503050406030204" pitchFamily="18" charset="0"/>
                                <a:ea typeface="Times New Roman" panose="02020603050405020304" pitchFamily="18" charset="0"/>
                              </a:rPr>
                              <m:t>2</m:t>
                            </m:r>
                          </m:sup>
                        </m:sSup>
                      </m:den>
                    </m:f>
                    <m:r>
                      <m:rPr>
                        <m:nor/>
                      </m:rP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  </m:t>
                    </m:r>
                    <m:r>
                      <a:rPr lang="en-US" sz="3200">
                        <a:solidFill>
                          <a:srgbClr val="000000"/>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srgbClr val="000000"/>
                        </a:solidFill>
                        <a:latin typeface="Cambria Math" panose="02040503050406030204" pitchFamily="18" charset="0"/>
                        <a:ea typeface="Times New Roman" panose="02020603050405020304" pitchFamily="18" charset="0"/>
                      </a:rPr>
                      <m:t>𝑥</m:t>
                    </m:r>
                    <m:r>
                      <a:rPr lang="en-US" sz="3200">
                        <a:solidFill>
                          <a:srgbClr val="000000"/>
                        </a:solidFill>
                        <a:latin typeface="Cambria Math" panose="02040503050406030204" pitchFamily="18" charset="0"/>
                        <a:ea typeface="Times New Roman" panose="02020603050405020304" pitchFamily="18" charset="0"/>
                      </a:rPr>
                      <m:t>≠0</m:t>
                    </m:r>
                  </m:oMath>
                </a14:m>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spcAft>
                    <a:spcPts val="1000"/>
                  </a:spcAft>
                </a:pPr>
                <a14:m>
                  <m:oMath xmlns:m="http://schemas.openxmlformats.org/officeDocument/2006/math">
                    <m:sSub>
                      <m:sSubPr>
                        <m:ctrlPr>
                          <a:rPr lang="en-US" sz="3200" i="1">
                            <a:solidFill>
                              <a:srgbClr val="000000"/>
                            </a:solidFill>
                            <a:latin typeface="Cambria Math"/>
                            <a:ea typeface="Times New Roman" panose="02020603050405020304" pitchFamily="18" charset="0"/>
                          </a:rPr>
                        </m:ctrlPr>
                      </m:sSubPr>
                      <m:e>
                        <m:r>
                          <a:rPr lang="en-US" sz="3200" i="1">
                            <a:solidFill>
                              <a:srgbClr val="000000"/>
                            </a:solidFill>
                            <a:latin typeface="Cambria Math" panose="02040503050406030204" pitchFamily="18" charset="0"/>
                            <a:ea typeface="Times New Roman" panose="02020603050405020304" pitchFamily="18" charset="0"/>
                          </a:rPr>
                          <m:t>𝑑</m:t>
                        </m:r>
                      </m:e>
                      <m:sub>
                        <m:r>
                          <a:rPr lang="en-US" sz="3200" i="1">
                            <a:solidFill>
                              <a:srgbClr val="000000"/>
                            </a:solidFill>
                            <a:latin typeface="Cambria Math" panose="02040503050406030204" pitchFamily="18" charset="0"/>
                            <a:ea typeface="Times New Roman" panose="02020603050405020304" pitchFamily="18" charset="0"/>
                          </a:rPr>
                          <m:t>1</m:t>
                        </m:r>
                      </m:sub>
                    </m:sSub>
                    <m:r>
                      <a:rPr lang="en-US" sz="3200" i="1">
                        <a:solidFill>
                          <a:srgbClr val="000000"/>
                        </a:solidFill>
                        <a:latin typeface="Cambria Math" panose="02040503050406030204" pitchFamily="18" charset="0"/>
                        <a:ea typeface="Times New Roman" panose="02020603050405020304" pitchFamily="18" charset="0"/>
                      </a:rPr>
                      <m:t>,</m:t>
                    </m:r>
                    <m:sSub>
                      <m:sSubPr>
                        <m:ctrlPr>
                          <a:rPr lang="en-US" sz="3200" i="1">
                            <a:solidFill>
                              <a:srgbClr val="000000"/>
                            </a:solidFill>
                            <a:latin typeface="Cambria Math"/>
                            <a:ea typeface="Times New Roman" panose="02020603050405020304" pitchFamily="18" charset="0"/>
                          </a:rPr>
                        </m:ctrlPr>
                      </m:sSubPr>
                      <m:e>
                        <m:r>
                          <a:rPr lang="en-US" sz="3200" i="1">
                            <a:solidFill>
                              <a:srgbClr val="000000"/>
                            </a:solidFill>
                            <a:latin typeface="Cambria Math" panose="02040503050406030204" pitchFamily="18" charset="0"/>
                            <a:ea typeface="Times New Roman" panose="02020603050405020304" pitchFamily="18" charset="0"/>
                          </a:rPr>
                          <m:t>𝑑</m:t>
                        </m:r>
                      </m:e>
                      <m:sub>
                        <m:r>
                          <a:rPr lang="en-US" sz="3200" i="1">
                            <a:solidFill>
                              <a:srgbClr val="000000"/>
                            </a:solidFill>
                            <a:latin typeface="Cambria Math" panose="02040503050406030204" pitchFamily="18" charset="0"/>
                            <a:ea typeface="Times New Roman" panose="02020603050405020304" pitchFamily="18" charset="0"/>
                          </a:rPr>
                          <m:t>2</m:t>
                        </m:r>
                      </m:sub>
                    </m:sSub>
                  </m:oMath>
                </a14:m>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tuyến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3200" i="1">
                            <a:solidFill>
                              <a:srgbClr val="000000"/>
                            </a:solidFill>
                            <a:latin typeface="Cambria Math"/>
                            <a:ea typeface="Times New Roman" panose="02020603050405020304" pitchFamily="18" charset="0"/>
                          </a:rPr>
                        </m:ctrlPr>
                      </m:dPr>
                      <m:e>
                        <m:r>
                          <a:rPr lang="en-US" sz="3200" i="1">
                            <a:solidFill>
                              <a:srgbClr val="000000"/>
                            </a:solidFill>
                            <a:latin typeface="Cambria Math" panose="02040503050406030204" pitchFamily="18" charset="0"/>
                            <a:ea typeface="Times New Roman" panose="02020603050405020304" pitchFamily="18" charset="0"/>
                          </a:rPr>
                          <m:t>𝐶</m:t>
                        </m:r>
                      </m:e>
                    </m:d>
                  </m:oMath>
                </a14:m>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song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nhau</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lần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endPar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spcAft>
                    <a:spcPts val="1000"/>
                  </a:spcAft>
                </a:pP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hoành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3200" i="1">
                            <a:solidFill>
                              <a:srgbClr val="000000"/>
                            </a:solidFill>
                            <a:latin typeface="Cambria Math"/>
                            <a:ea typeface="Times New Roman" panose="02020603050405020304" pitchFamily="18" charset="0"/>
                          </a:rPr>
                        </m:ctrlPr>
                      </m:sSubPr>
                      <m:e>
                        <m:r>
                          <a:rPr lang="en-US" sz="3200" i="1">
                            <a:solidFill>
                              <a:srgbClr val="000000"/>
                            </a:solidFill>
                            <a:latin typeface="Cambria Math" panose="02040503050406030204" pitchFamily="18" charset="0"/>
                            <a:ea typeface="Times New Roman" panose="02020603050405020304" pitchFamily="18" charset="0"/>
                          </a:rPr>
                          <m:t>𝑥</m:t>
                        </m:r>
                      </m:e>
                      <m:sub>
                        <m:r>
                          <a:rPr lang="en-US" sz="3200" i="1">
                            <a:solidFill>
                              <a:srgbClr val="000000"/>
                            </a:solidFill>
                            <a:latin typeface="Cambria Math" panose="02040503050406030204" pitchFamily="18" charset="0"/>
                            <a:ea typeface="Times New Roman" panose="02020603050405020304" pitchFamily="18" charset="0"/>
                          </a:rPr>
                          <m:t>1</m:t>
                        </m:r>
                      </m:sub>
                    </m:sSub>
                    <m:r>
                      <a:rPr lang="en-US" sz="3200" i="1">
                        <a:solidFill>
                          <a:srgbClr val="000000"/>
                        </a:solidFill>
                        <a:latin typeface="Cambria Math" panose="02040503050406030204" pitchFamily="18" charset="0"/>
                        <a:ea typeface="Times New Roman" panose="02020603050405020304" pitchFamily="18" charset="0"/>
                      </a:rPr>
                      <m:t>,</m:t>
                    </m:r>
                    <m:sSub>
                      <m:sSubPr>
                        <m:ctrlPr>
                          <a:rPr lang="en-US" sz="3200" i="1">
                            <a:solidFill>
                              <a:srgbClr val="000000"/>
                            </a:solidFill>
                            <a:latin typeface="Cambria Math"/>
                            <a:ea typeface="Times New Roman" panose="02020603050405020304" pitchFamily="18" charset="0"/>
                          </a:rPr>
                        </m:ctrlPr>
                      </m:sSubPr>
                      <m:e>
                        <m:r>
                          <a:rPr lang="en-US" sz="3200" i="1">
                            <a:solidFill>
                              <a:srgbClr val="000000"/>
                            </a:solidFill>
                            <a:latin typeface="Cambria Math" panose="02040503050406030204" pitchFamily="18" charset="0"/>
                            <a:ea typeface="Times New Roman" panose="02020603050405020304" pitchFamily="18" charset="0"/>
                          </a:rPr>
                          <m:t>𝑥</m:t>
                        </m:r>
                      </m:e>
                      <m:sub>
                        <m:r>
                          <a:rPr lang="en-US" sz="3200" i="1">
                            <a:solidFill>
                              <a:srgbClr val="000000"/>
                            </a:solidFill>
                            <a:latin typeface="Cambria Math" panose="02040503050406030204" pitchFamily="18" charset="0"/>
                            <a:ea typeface="Times New Roman" panose="02020603050405020304" pitchFamily="18" charset="0"/>
                          </a:rPr>
                          <m:t>2</m:t>
                        </m:r>
                      </m:sub>
                    </m:sSub>
                    <m:r>
                      <a:rPr lang="en-US" sz="3200" i="1">
                        <a:solidFill>
                          <a:srgbClr val="000000"/>
                        </a:solidFill>
                        <a:latin typeface="Cambria Math" panose="02040503050406030204" pitchFamily="18" charset="0"/>
                        <a:ea typeface="Times New Roman" panose="02020603050405020304" pitchFamily="18" charset="0"/>
                      </a:rPr>
                      <m:t> </m:t>
                    </m:r>
                    <m:d>
                      <m:dPr>
                        <m:ctrlPr>
                          <a:rPr lang="en-US" sz="3200" i="1">
                            <a:solidFill>
                              <a:srgbClr val="000000"/>
                            </a:solidFill>
                            <a:latin typeface="Cambria Math"/>
                            <a:ea typeface="Times New Roman" panose="02020603050405020304" pitchFamily="18" charset="0"/>
                          </a:rPr>
                        </m:ctrlPr>
                      </m:dPr>
                      <m:e>
                        <m:sSub>
                          <m:sSubPr>
                            <m:ctrlPr>
                              <a:rPr lang="en-US" sz="3200" i="1">
                                <a:solidFill>
                                  <a:srgbClr val="000000"/>
                                </a:solidFill>
                                <a:latin typeface="Cambria Math"/>
                                <a:ea typeface="Times New Roman" panose="02020603050405020304" pitchFamily="18" charset="0"/>
                              </a:rPr>
                            </m:ctrlPr>
                          </m:sSubPr>
                          <m:e>
                            <m:r>
                              <a:rPr lang="en-US" sz="3200" i="1">
                                <a:solidFill>
                                  <a:srgbClr val="000000"/>
                                </a:solidFill>
                                <a:latin typeface="Cambria Math" panose="02040503050406030204" pitchFamily="18" charset="0"/>
                                <a:ea typeface="Times New Roman" panose="02020603050405020304" pitchFamily="18" charset="0"/>
                              </a:rPr>
                              <m:t>𝑥</m:t>
                            </m:r>
                          </m:e>
                          <m:sub>
                            <m:r>
                              <a:rPr lang="en-US" sz="3200" i="1">
                                <a:solidFill>
                                  <a:srgbClr val="000000"/>
                                </a:solidFill>
                                <a:latin typeface="Cambria Math" panose="02040503050406030204" pitchFamily="18" charset="0"/>
                                <a:ea typeface="Times New Roman" panose="02020603050405020304" pitchFamily="18" charset="0"/>
                              </a:rPr>
                              <m:t>1</m:t>
                            </m:r>
                          </m:sub>
                        </m:sSub>
                        <m:r>
                          <a:rPr lang="en-US" sz="3200" i="1">
                            <a:solidFill>
                              <a:srgbClr val="000000"/>
                            </a:solidFill>
                            <a:latin typeface="Cambria Math" panose="02040503050406030204" pitchFamily="18" charset="0"/>
                            <a:ea typeface="Times New Roman" panose="02020603050405020304" pitchFamily="18" charset="0"/>
                          </a:rPr>
                          <m:t>≠</m:t>
                        </m:r>
                        <m:sSub>
                          <m:sSubPr>
                            <m:ctrlPr>
                              <a:rPr lang="en-US" sz="3200" i="1">
                                <a:solidFill>
                                  <a:srgbClr val="000000"/>
                                </a:solidFill>
                                <a:latin typeface="Cambria Math"/>
                                <a:ea typeface="Times New Roman" panose="02020603050405020304" pitchFamily="18" charset="0"/>
                              </a:rPr>
                            </m:ctrlPr>
                          </m:sSubPr>
                          <m:e>
                            <m:r>
                              <a:rPr lang="en-US" sz="3200" i="1">
                                <a:solidFill>
                                  <a:srgbClr val="000000"/>
                                </a:solidFill>
                                <a:latin typeface="Cambria Math" panose="02040503050406030204" pitchFamily="18" charset="0"/>
                                <a:ea typeface="Times New Roman" panose="02020603050405020304" pitchFamily="18" charset="0"/>
                              </a:rPr>
                              <m:t>𝑥</m:t>
                            </m:r>
                          </m:e>
                          <m:sub>
                            <m:r>
                              <a:rPr lang="en-US" sz="3200" i="1">
                                <a:solidFill>
                                  <a:srgbClr val="000000"/>
                                </a:solidFill>
                                <a:latin typeface="Cambria Math" panose="02040503050406030204" pitchFamily="18" charset="0"/>
                                <a:ea typeface="Times New Roman" panose="02020603050405020304" pitchFamily="18" charset="0"/>
                              </a:rPr>
                              <m:t>2</m:t>
                            </m:r>
                          </m:sub>
                        </m:sSub>
                      </m:e>
                    </m:d>
                    <m:r>
                      <a:rPr lang="en-US" sz="3200" i="1">
                        <a:solidFill>
                          <a:srgbClr val="000000"/>
                        </a:solidFill>
                        <a:latin typeface="Cambria Math" panose="02040503050406030204" pitchFamily="18" charset="0"/>
                        <a:ea typeface="Times New Roman" panose="02020603050405020304" pitchFamily="18" charset="0"/>
                      </a:rPr>
                      <m:t>,</m:t>
                    </m:r>
                  </m:oMath>
                </a14:m>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3200" i="1">
                            <a:solidFill>
                              <a:srgbClr val="000000"/>
                            </a:solidFill>
                            <a:latin typeface="Cambria Math"/>
                            <a:ea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rPr>
                          <m:t>𝑦</m:t>
                        </m:r>
                      </m:e>
                      <m:sup>
                        <m:r>
                          <a:rPr lang="en-US" sz="3200" i="1">
                            <a:solidFill>
                              <a:srgbClr val="000000"/>
                            </a:solidFill>
                            <a:latin typeface="Cambria Math" panose="02040503050406030204" pitchFamily="18" charset="0"/>
                            <a:ea typeface="Times New Roman" panose="02020603050405020304" pitchFamily="18" charset="0"/>
                          </a:rPr>
                          <m:t>′</m:t>
                        </m:r>
                      </m:sup>
                    </m:sSup>
                    <m:d>
                      <m:dPr>
                        <m:ctrlPr>
                          <a:rPr lang="en-US" sz="3200" i="1">
                            <a:solidFill>
                              <a:srgbClr val="000000"/>
                            </a:solidFill>
                            <a:latin typeface="Cambria Math"/>
                            <a:ea typeface="Times New Roman" panose="02020603050405020304" pitchFamily="18" charset="0"/>
                          </a:rPr>
                        </m:ctrlPr>
                      </m:dPr>
                      <m:e>
                        <m:sSub>
                          <m:sSubPr>
                            <m:ctrlPr>
                              <a:rPr lang="en-US" sz="3200" i="1">
                                <a:solidFill>
                                  <a:srgbClr val="000000"/>
                                </a:solidFill>
                                <a:latin typeface="Cambria Math"/>
                                <a:ea typeface="Times New Roman" panose="02020603050405020304" pitchFamily="18" charset="0"/>
                              </a:rPr>
                            </m:ctrlPr>
                          </m:sSubPr>
                          <m:e>
                            <m:r>
                              <a:rPr lang="en-US" sz="3200" i="1">
                                <a:solidFill>
                                  <a:srgbClr val="000000"/>
                                </a:solidFill>
                                <a:latin typeface="Cambria Math" panose="02040503050406030204" pitchFamily="18" charset="0"/>
                                <a:ea typeface="Times New Roman" panose="02020603050405020304" pitchFamily="18" charset="0"/>
                              </a:rPr>
                              <m:t>𝑥</m:t>
                            </m:r>
                          </m:e>
                          <m:sub>
                            <m:r>
                              <a:rPr lang="en-US" sz="3200" i="1">
                                <a:solidFill>
                                  <a:srgbClr val="000000"/>
                                </a:solidFill>
                                <a:latin typeface="Cambria Math" panose="02040503050406030204" pitchFamily="18" charset="0"/>
                                <a:ea typeface="Times New Roman" panose="02020603050405020304" pitchFamily="18" charset="0"/>
                              </a:rPr>
                              <m:t>1</m:t>
                            </m:r>
                          </m:sub>
                        </m:sSub>
                      </m:e>
                    </m:d>
                    <m:r>
                      <m:rPr>
                        <m:nor/>
                      </m:rP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 = </m:t>
                    </m:r>
                    <m:sSup>
                      <m:sSupPr>
                        <m:ctrlPr>
                          <a:rPr lang="en-US" sz="3200" i="1">
                            <a:solidFill>
                              <a:srgbClr val="000000"/>
                            </a:solidFill>
                            <a:latin typeface="Cambria Math"/>
                            <a:ea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rPr>
                          <m:t>𝑦</m:t>
                        </m:r>
                      </m:e>
                      <m:sup>
                        <m:r>
                          <a:rPr lang="en-US" sz="3200" i="1">
                            <a:solidFill>
                              <a:srgbClr val="000000"/>
                            </a:solidFill>
                            <a:latin typeface="Cambria Math" panose="02040503050406030204" pitchFamily="18" charset="0"/>
                            <a:ea typeface="Times New Roman" panose="02020603050405020304" pitchFamily="18" charset="0"/>
                          </a:rPr>
                          <m:t>′</m:t>
                        </m:r>
                      </m:sup>
                    </m:sSup>
                    <m:d>
                      <m:dPr>
                        <m:ctrlPr>
                          <a:rPr lang="en-US" sz="3200" i="1">
                            <a:solidFill>
                              <a:srgbClr val="000000"/>
                            </a:solidFill>
                            <a:latin typeface="Cambria Math"/>
                            <a:ea typeface="Times New Roman" panose="02020603050405020304" pitchFamily="18" charset="0"/>
                          </a:rPr>
                        </m:ctrlPr>
                      </m:dPr>
                      <m:e>
                        <m:sSub>
                          <m:sSubPr>
                            <m:ctrlPr>
                              <a:rPr lang="en-US" sz="3200" i="1">
                                <a:solidFill>
                                  <a:srgbClr val="000000"/>
                                </a:solidFill>
                                <a:latin typeface="Cambria Math"/>
                                <a:ea typeface="Times New Roman" panose="02020603050405020304" pitchFamily="18" charset="0"/>
                              </a:rPr>
                            </m:ctrlPr>
                          </m:sSubPr>
                          <m:e>
                            <m:r>
                              <a:rPr lang="en-US" sz="3200" i="1">
                                <a:solidFill>
                                  <a:srgbClr val="000000"/>
                                </a:solidFill>
                                <a:latin typeface="Cambria Math" panose="02040503050406030204" pitchFamily="18" charset="0"/>
                                <a:ea typeface="Times New Roman" panose="02020603050405020304" pitchFamily="18" charset="0"/>
                              </a:rPr>
                              <m:t>𝑥</m:t>
                            </m:r>
                          </m:e>
                          <m:sub>
                            <m:r>
                              <a:rPr lang="en-US" sz="3200" i="1">
                                <a:solidFill>
                                  <a:srgbClr val="000000"/>
                                </a:solidFill>
                                <a:latin typeface="Cambria Math" panose="02040503050406030204" pitchFamily="18" charset="0"/>
                                <a:ea typeface="Times New Roman" panose="02020603050405020304" pitchFamily="18" charset="0"/>
                              </a:rPr>
                              <m:t>2</m:t>
                            </m:r>
                          </m:sub>
                        </m:sSub>
                      </m:e>
                    </m:d>
                  </m:oMath>
                </a14:m>
                <a:endPar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629920">
                  <a:lnSpc>
                    <a:spcPct val="115000"/>
                  </a:lnSpc>
                  <a:spcAft>
                    <a:spcPts val="1000"/>
                  </a:spcAft>
                </a:pP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m:t>⇔</m:t>
                    </m:r>
                    <m:f>
                      <m:fPr>
                        <m:ctrlPr>
                          <a:rPr lang="en-US" sz="3200" i="1">
                            <a:solidFill>
                              <a:srgbClr val="000000"/>
                            </a:solidFill>
                            <a:latin typeface="Cambria Math"/>
                            <a:ea typeface="Times New Roman" panose="02020603050405020304" pitchFamily="18" charset="0"/>
                          </a:rPr>
                        </m:ctrlPr>
                      </m:fPr>
                      <m:num>
                        <m:r>
                          <a:rPr lang="en-US" sz="3200" i="1">
                            <a:solidFill>
                              <a:srgbClr val="000000"/>
                            </a:solidFill>
                            <a:latin typeface="Cambria Math" panose="02040503050406030204" pitchFamily="18" charset="0"/>
                            <a:ea typeface="Times New Roman" panose="02020603050405020304" pitchFamily="18" charset="0"/>
                          </a:rPr>
                          <m:t>1</m:t>
                        </m:r>
                      </m:num>
                      <m:den>
                        <m:r>
                          <a:rPr lang="en-US" sz="3200" i="1">
                            <a:solidFill>
                              <a:srgbClr val="000000"/>
                            </a:solidFill>
                            <a:latin typeface="Cambria Math" panose="02040503050406030204" pitchFamily="18" charset="0"/>
                            <a:ea typeface="Times New Roman" panose="02020603050405020304" pitchFamily="18" charset="0"/>
                          </a:rPr>
                          <m:t>2</m:t>
                        </m:r>
                        <m:sSubSup>
                          <m:sSubSupPr>
                            <m:ctrlPr>
                              <a:rPr lang="en-US" sz="3200" i="1">
                                <a:solidFill>
                                  <a:srgbClr val="000000"/>
                                </a:solidFill>
                                <a:latin typeface="Cambria Math"/>
                                <a:ea typeface="Times New Roman" panose="02020603050405020304" pitchFamily="18" charset="0"/>
                              </a:rPr>
                            </m:ctrlPr>
                          </m:sSubSupPr>
                          <m:e>
                            <m:r>
                              <a:rPr lang="en-US" sz="3200" i="1">
                                <a:solidFill>
                                  <a:srgbClr val="000000"/>
                                </a:solidFill>
                                <a:latin typeface="Cambria Math" panose="02040503050406030204" pitchFamily="18" charset="0"/>
                                <a:ea typeface="Times New Roman" panose="02020603050405020304" pitchFamily="18" charset="0"/>
                              </a:rPr>
                              <m:t>𝑥</m:t>
                            </m:r>
                          </m:e>
                          <m:sub>
                            <m:r>
                              <a:rPr lang="en-US" sz="3200" i="1">
                                <a:solidFill>
                                  <a:srgbClr val="000000"/>
                                </a:solidFill>
                                <a:latin typeface="Cambria Math" panose="02040503050406030204" pitchFamily="18" charset="0"/>
                                <a:ea typeface="Times New Roman" panose="02020603050405020304" pitchFamily="18" charset="0"/>
                              </a:rPr>
                              <m:t>1</m:t>
                            </m:r>
                          </m:sub>
                          <m:sup>
                            <m:r>
                              <a:rPr lang="en-US" sz="3200" i="1">
                                <a:solidFill>
                                  <a:srgbClr val="000000"/>
                                </a:solidFill>
                                <a:latin typeface="Cambria Math" panose="02040503050406030204" pitchFamily="18" charset="0"/>
                                <a:ea typeface="Times New Roman" panose="02020603050405020304" pitchFamily="18" charset="0"/>
                              </a:rPr>
                              <m:t>2</m:t>
                            </m:r>
                          </m:sup>
                        </m:sSubSup>
                      </m:den>
                    </m:f>
                    <m:r>
                      <a:rPr lang="en-US" sz="3200" i="1">
                        <a:solidFill>
                          <a:srgbClr val="000000"/>
                        </a:solidFill>
                        <a:latin typeface="Cambria Math" panose="02040503050406030204" pitchFamily="18" charset="0"/>
                        <a:ea typeface="Times New Roman" panose="02020603050405020304" pitchFamily="18" charset="0"/>
                      </a:rPr>
                      <m:t>=</m:t>
                    </m:r>
                    <m:f>
                      <m:fPr>
                        <m:ctrlPr>
                          <a:rPr lang="en-US" sz="3200" i="1">
                            <a:solidFill>
                              <a:srgbClr val="000000"/>
                            </a:solidFill>
                            <a:latin typeface="Cambria Math"/>
                            <a:ea typeface="Times New Roman" panose="02020603050405020304" pitchFamily="18" charset="0"/>
                          </a:rPr>
                        </m:ctrlPr>
                      </m:fPr>
                      <m:num>
                        <m:r>
                          <a:rPr lang="en-US" sz="3200" i="1">
                            <a:solidFill>
                              <a:srgbClr val="000000"/>
                            </a:solidFill>
                            <a:latin typeface="Cambria Math" panose="02040503050406030204" pitchFamily="18" charset="0"/>
                            <a:ea typeface="Times New Roman" panose="02020603050405020304" pitchFamily="18" charset="0"/>
                          </a:rPr>
                          <m:t>1</m:t>
                        </m:r>
                      </m:num>
                      <m:den>
                        <m:r>
                          <a:rPr lang="en-US" sz="3200" i="1">
                            <a:solidFill>
                              <a:srgbClr val="000000"/>
                            </a:solidFill>
                            <a:latin typeface="Cambria Math" panose="02040503050406030204" pitchFamily="18" charset="0"/>
                            <a:ea typeface="Times New Roman" panose="02020603050405020304" pitchFamily="18" charset="0"/>
                          </a:rPr>
                          <m:t>2</m:t>
                        </m:r>
                        <m:sSubSup>
                          <m:sSubSupPr>
                            <m:ctrlPr>
                              <a:rPr lang="en-US" sz="3200" i="1">
                                <a:solidFill>
                                  <a:srgbClr val="000000"/>
                                </a:solidFill>
                                <a:latin typeface="Cambria Math"/>
                                <a:ea typeface="Times New Roman" panose="02020603050405020304" pitchFamily="18" charset="0"/>
                              </a:rPr>
                            </m:ctrlPr>
                          </m:sSubSupPr>
                          <m:e>
                            <m:r>
                              <a:rPr lang="en-US" sz="3200" i="1">
                                <a:solidFill>
                                  <a:srgbClr val="000000"/>
                                </a:solidFill>
                                <a:latin typeface="Cambria Math" panose="02040503050406030204" pitchFamily="18" charset="0"/>
                                <a:ea typeface="Times New Roman" panose="02020603050405020304" pitchFamily="18" charset="0"/>
                              </a:rPr>
                              <m:t>𝑥</m:t>
                            </m:r>
                          </m:e>
                          <m:sub>
                            <m:r>
                              <a:rPr lang="en-US" sz="3200" i="1">
                                <a:solidFill>
                                  <a:srgbClr val="000000"/>
                                </a:solidFill>
                                <a:latin typeface="Cambria Math" panose="02040503050406030204" pitchFamily="18" charset="0"/>
                                <a:ea typeface="Times New Roman" panose="02020603050405020304" pitchFamily="18" charset="0"/>
                              </a:rPr>
                              <m:t>2</m:t>
                            </m:r>
                          </m:sub>
                          <m:sup>
                            <m:r>
                              <a:rPr lang="en-US" sz="3200" i="1">
                                <a:solidFill>
                                  <a:srgbClr val="000000"/>
                                </a:solidFill>
                                <a:latin typeface="Cambria Math" panose="02040503050406030204" pitchFamily="18" charset="0"/>
                                <a:ea typeface="Times New Roman" panose="02020603050405020304" pitchFamily="18" charset="0"/>
                              </a:rPr>
                              <m:t>2</m:t>
                            </m:r>
                          </m:sup>
                        </m:sSubSup>
                      </m:den>
                    </m:f>
                    <m:r>
                      <a:rPr lang="en-US" sz="32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3200" i="1">
                            <a:solidFill>
                              <a:srgbClr val="000000"/>
                            </a:solidFill>
                            <a:latin typeface="Cambria Math"/>
                            <a:ea typeface="Times New Roman" panose="02020603050405020304" pitchFamily="18" charset="0"/>
                          </a:rPr>
                        </m:ctrlPr>
                      </m:dPr>
                      <m:e>
                        <m:eqArr>
                          <m:eqArrPr>
                            <m:ctrlPr>
                              <a:rPr lang="en-US" sz="3200" i="1">
                                <a:solidFill>
                                  <a:srgbClr val="000000"/>
                                </a:solidFill>
                                <a:latin typeface="Cambria Math"/>
                                <a:ea typeface="Times New Roman" panose="02020603050405020304" pitchFamily="18" charset="0"/>
                              </a:rPr>
                            </m:ctrlPr>
                          </m:eqArrPr>
                          <m:e>
                            <m:r>
                              <a:rPr lang="en-US" sz="3200" i="1">
                                <a:solidFill>
                                  <a:srgbClr val="000000"/>
                                </a:solidFill>
                                <a:latin typeface="Cambria Math" panose="02040503050406030204" pitchFamily="18" charset="0"/>
                                <a:ea typeface="Times New Roman" panose="02020603050405020304" pitchFamily="18" charset="0"/>
                              </a:rPr>
                              <m:t>&amp;</m:t>
                            </m:r>
                            <m:sSub>
                              <m:sSubPr>
                                <m:ctrlPr>
                                  <a:rPr lang="en-US" sz="3200" i="1">
                                    <a:solidFill>
                                      <a:srgbClr val="000000"/>
                                    </a:solidFill>
                                    <a:latin typeface="Cambria Math"/>
                                    <a:ea typeface="Times New Roman" panose="02020603050405020304" pitchFamily="18" charset="0"/>
                                  </a:rPr>
                                </m:ctrlPr>
                              </m:sSubPr>
                              <m:e>
                                <m:r>
                                  <a:rPr lang="en-US" sz="3200" i="1">
                                    <a:solidFill>
                                      <a:srgbClr val="000000"/>
                                    </a:solidFill>
                                    <a:latin typeface="Cambria Math" panose="02040503050406030204" pitchFamily="18" charset="0"/>
                                    <a:ea typeface="Times New Roman" panose="02020603050405020304" pitchFamily="18" charset="0"/>
                                  </a:rPr>
                                  <m:t>𝑥</m:t>
                                </m:r>
                              </m:e>
                              <m:sub>
                                <m:r>
                                  <a:rPr lang="en-US" sz="3200" i="1">
                                    <a:solidFill>
                                      <a:srgbClr val="000000"/>
                                    </a:solidFill>
                                    <a:latin typeface="Cambria Math" panose="02040503050406030204" pitchFamily="18" charset="0"/>
                                    <a:ea typeface="Times New Roman" panose="02020603050405020304" pitchFamily="18" charset="0"/>
                                  </a:rPr>
                                  <m:t>1</m:t>
                                </m:r>
                              </m:sub>
                            </m:sSub>
                            <m:r>
                              <a:rPr lang="en-US" sz="3200" i="1">
                                <a:solidFill>
                                  <a:srgbClr val="000000"/>
                                </a:solidFill>
                                <a:latin typeface="Cambria Math" panose="02040503050406030204" pitchFamily="18" charset="0"/>
                                <a:ea typeface="Times New Roman" panose="02020603050405020304" pitchFamily="18" charset="0"/>
                              </a:rPr>
                              <m:t>=</m:t>
                            </m:r>
                            <m:sSub>
                              <m:sSubPr>
                                <m:ctrlPr>
                                  <a:rPr lang="en-US" sz="3200" i="1">
                                    <a:solidFill>
                                      <a:srgbClr val="000000"/>
                                    </a:solidFill>
                                    <a:latin typeface="Cambria Math"/>
                                    <a:ea typeface="Times New Roman" panose="02020603050405020304" pitchFamily="18" charset="0"/>
                                  </a:rPr>
                                </m:ctrlPr>
                              </m:sSubPr>
                              <m:e>
                                <m:r>
                                  <a:rPr lang="en-US" sz="3200" i="1">
                                    <a:solidFill>
                                      <a:srgbClr val="000000"/>
                                    </a:solidFill>
                                    <a:latin typeface="Cambria Math" panose="02040503050406030204" pitchFamily="18" charset="0"/>
                                    <a:ea typeface="Times New Roman" panose="02020603050405020304" pitchFamily="18" charset="0"/>
                                  </a:rPr>
                                  <m:t>𝑥</m:t>
                                </m:r>
                              </m:e>
                              <m:sub>
                                <m:r>
                                  <a:rPr lang="en-US" sz="3200" i="1">
                                    <a:solidFill>
                                      <a:srgbClr val="000000"/>
                                    </a:solidFill>
                                    <a:latin typeface="Cambria Math" panose="02040503050406030204" pitchFamily="18" charset="0"/>
                                    <a:ea typeface="Times New Roman" panose="02020603050405020304" pitchFamily="18" charset="0"/>
                                  </a:rPr>
                                  <m:t>2</m:t>
                                </m:r>
                              </m:sub>
                            </m:sSub>
                          </m:e>
                          <m:e>
                            <m:r>
                              <a:rPr lang="en-US" sz="3200" i="1">
                                <a:solidFill>
                                  <a:srgbClr val="000000"/>
                                </a:solidFill>
                                <a:latin typeface="Cambria Math" panose="02040503050406030204" pitchFamily="18" charset="0"/>
                                <a:ea typeface="Times New Roman" panose="02020603050405020304" pitchFamily="18" charset="0"/>
                              </a:rPr>
                              <m:t>&amp;</m:t>
                            </m:r>
                            <m:sSub>
                              <m:sSubPr>
                                <m:ctrlPr>
                                  <a:rPr lang="en-US" sz="3200" i="1">
                                    <a:solidFill>
                                      <a:srgbClr val="000000"/>
                                    </a:solidFill>
                                    <a:latin typeface="Cambria Math"/>
                                    <a:ea typeface="Times New Roman" panose="02020603050405020304" pitchFamily="18" charset="0"/>
                                  </a:rPr>
                                </m:ctrlPr>
                              </m:sSubPr>
                              <m:e>
                                <m:r>
                                  <a:rPr lang="en-US" sz="3200" i="1">
                                    <a:solidFill>
                                      <a:srgbClr val="000000"/>
                                    </a:solidFill>
                                    <a:latin typeface="Cambria Math" panose="02040503050406030204" pitchFamily="18" charset="0"/>
                                    <a:ea typeface="Times New Roman" panose="02020603050405020304" pitchFamily="18" charset="0"/>
                                  </a:rPr>
                                  <m:t>𝑥</m:t>
                                </m:r>
                              </m:e>
                              <m:sub>
                                <m:r>
                                  <a:rPr lang="en-US" sz="3200" i="1">
                                    <a:solidFill>
                                      <a:srgbClr val="000000"/>
                                    </a:solidFill>
                                    <a:latin typeface="Cambria Math" panose="02040503050406030204" pitchFamily="18" charset="0"/>
                                    <a:ea typeface="Times New Roman" panose="02020603050405020304" pitchFamily="18" charset="0"/>
                                  </a:rPr>
                                  <m:t>1</m:t>
                                </m:r>
                              </m:sub>
                            </m:sSub>
                            <m:r>
                              <a:rPr lang="en-US" sz="3200" i="1">
                                <a:solidFill>
                                  <a:srgbClr val="000000"/>
                                </a:solidFill>
                                <a:latin typeface="Cambria Math" panose="02040503050406030204" pitchFamily="18" charset="0"/>
                                <a:ea typeface="Times New Roman" panose="02020603050405020304" pitchFamily="18" charset="0"/>
                              </a:rPr>
                              <m:t>=−</m:t>
                            </m:r>
                            <m:sSub>
                              <m:sSubPr>
                                <m:ctrlPr>
                                  <a:rPr lang="en-US" sz="3200" i="1">
                                    <a:solidFill>
                                      <a:srgbClr val="000000"/>
                                    </a:solidFill>
                                    <a:latin typeface="Cambria Math"/>
                                    <a:ea typeface="Times New Roman" panose="02020603050405020304" pitchFamily="18" charset="0"/>
                                  </a:rPr>
                                </m:ctrlPr>
                              </m:sSubPr>
                              <m:e>
                                <m:r>
                                  <a:rPr lang="en-US" sz="3200" i="1">
                                    <a:solidFill>
                                      <a:srgbClr val="000000"/>
                                    </a:solidFill>
                                    <a:latin typeface="Cambria Math" panose="02040503050406030204" pitchFamily="18" charset="0"/>
                                    <a:ea typeface="Times New Roman" panose="02020603050405020304" pitchFamily="18" charset="0"/>
                                  </a:rPr>
                                  <m:t>𝑥</m:t>
                                </m:r>
                              </m:e>
                              <m:sub>
                                <m:r>
                                  <a:rPr lang="en-US" sz="3200" i="1">
                                    <a:solidFill>
                                      <a:srgbClr val="000000"/>
                                    </a:solidFill>
                                    <a:latin typeface="Cambria Math" panose="02040503050406030204" pitchFamily="18" charset="0"/>
                                    <a:ea typeface="Times New Roman" panose="02020603050405020304" pitchFamily="18" charset="0"/>
                                  </a:rPr>
                                  <m:t>2</m:t>
                                </m:r>
                              </m:sub>
                            </m:sSub>
                          </m:e>
                        </m:eqArr>
                      </m:e>
                    </m:d>
                    <m:r>
                      <a:rPr lang="en-US" sz="32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m:t>⇒</m:t>
                    </m:r>
                    <m:sSub>
                      <m:sSubPr>
                        <m:ctrlPr>
                          <a:rPr lang="en-US" sz="3200" i="1">
                            <a:solidFill>
                              <a:srgbClr val="000000"/>
                            </a:solidFill>
                            <a:latin typeface="Cambria Math"/>
                            <a:ea typeface="Times New Roman" panose="02020603050405020304" pitchFamily="18" charset="0"/>
                          </a:rPr>
                        </m:ctrlPr>
                      </m:sSubPr>
                      <m:e>
                        <m:r>
                          <a:rPr lang="en-US" sz="3200" i="1">
                            <a:solidFill>
                              <a:srgbClr val="000000"/>
                            </a:solidFill>
                            <a:latin typeface="Cambria Math" panose="02040503050406030204" pitchFamily="18" charset="0"/>
                            <a:ea typeface="Times New Roman" panose="02020603050405020304" pitchFamily="18" charset="0"/>
                          </a:rPr>
                          <m:t>𝑥</m:t>
                        </m:r>
                      </m:e>
                      <m:sub>
                        <m:r>
                          <a:rPr lang="en-US" sz="3200" i="1">
                            <a:solidFill>
                              <a:srgbClr val="000000"/>
                            </a:solidFill>
                            <a:latin typeface="Cambria Math" panose="02040503050406030204" pitchFamily="18" charset="0"/>
                            <a:ea typeface="Times New Roman" panose="02020603050405020304" pitchFamily="18" charset="0"/>
                          </a:rPr>
                          <m:t>1</m:t>
                        </m:r>
                      </m:sub>
                    </m:sSub>
                    <m:r>
                      <a:rPr lang="en-US" sz="3200" i="1">
                        <a:solidFill>
                          <a:srgbClr val="000000"/>
                        </a:solidFill>
                        <a:latin typeface="Cambria Math" panose="02040503050406030204" pitchFamily="18" charset="0"/>
                        <a:ea typeface="Times New Roman" panose="02020603050405020304" pitchFamily="18" charset="0"/>
                      </a:rPr>
                      <m:t>=−</m:t>
                    </m:r>
                    <m:sSub>
                      <m:sSubPr>
                        <m:ctrlPr>
                          <a:rPr lang="en-US" sz="3200" i="1">
                            <a:solidFill>
                              <a:srgbClr val="000000"/>
                            </a:solidFill>
                            <a:latin typeface="Cambria Math"/>
                            <a:ea typeface="Times New Roman" panose="02020603050405020304" pitchFamily="18" charset="0"/>
                          </a:rPr>
                        </m:ctrlPr>
                      </m:sSubPr>
                      <m:e>
                        <m:r>
                          <a:rPr lang="en-US" sz="3200" i="1">
                            <a:solidFill>
                              <a:srgbClr val="000000"/>
                            </a:solidFill>
                            <a:latin typeface="Cambria Math" panose="02040503050406030204" pitchFamily="18" charset="0"/>
                            <a:ea typeface="Times New Roman" panose="02020603050405020304" pitchFamily="18" charset="0"/>
                          </a:rPr>
                          <m:t>𝑥</m:t>
                        </m:r>
                      </m:e>
                      <m:sub>
                        <m:r>
                          <a:rPr lang="en-US" sz="3200" i="1">
                            <a:solidFill>
                              <a:srgbClr val="000000"/>
                            </a:solidFill>
                            <a:latin typeface="Cambria Math" panose="02040503050406030204" pitchFamily="18" charset="0"/>
                            <a:ea typeface="Times New Roman" panose="02020603050405020304" pitchFamily="18" charset="0"/>
                          </a:rPr>
                          <m:t>2</m:t>
                        </m:r>
                      </m:sub>
                    </m:sSub>
                  </m:oMath>
                </a14:m>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spcAft>
                    <a:spcPts val="1000"/>
                  </a:spcAft>
                </a:pP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Gọi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rPr>
                      <m:t>𝑀</m:t>
                    </m:r>
                    <m:d>
                      <m:dPr>
                        <m:ctrlPr>
                          <a:rPr lang="en-US" sz="3200" i="1">
                            <a:solidFill>
                              <a:srgbClr val="000000"/>
                            </a:solidFill>
                            <a:latin typeface="Cambria Math"/>
                            <a:ea typeface="Times New Roman" panose="02020603050405020304" pitchFamily="18" charset="0"/>
                          </a:rPr>
                        </m:ctrlPr>
                      </m:dPr>
                      <m:e>
                        <m:sSub>
                          <m:sSubPr>
                            <m:ctrlPr>
                              <a:rPr lang="en-US" sz="3200" i="1">
                                <a:solidFill>
                                  <a:srgbClr val="000000"/>
                                </a:solidFill>
                                <a:latin typeface="Cambria Math"/>
                                <a:ea typeface="Times New Roman" panose="02020603050405020304" pitchFamily="18" charset="0"/>
                              </a:rPr>
                            </m:ctrlPr>
                          </m:sSubPr>
                          <m:e>
                            <m:r>
                              <a:rPr lang="en-US" sz="3200" i="1">
                                <a:solidFill>
                                  <a:srgbClr val="000000"/>
                                </a:solidFill>
                                <a:latin typeface="Cambria Math" panose="02040503050406030204" pitchFamily="18" charset="0"/>
                                <a:ea typeface="Times New Roman" panose="02020603050405020304" pitchFamily="18" charset="0"/>
                              </a:rPr>
                              <m:t>𝑥</m:t>
                            </m:r>
                          </m:e>
                          <m:sub>
                            <m:r>
                              <a:rPr lang="en-US" sz="3200" i="1">
                                <a:solidFill>
                                  <a:srgbClr val="000000"/>
                                </a:solidFill>
                                <a:latin typeface="Cambria Math" panose="02040503050406030204" pitchFamily="18" charset="0"/>
                                <a:ea typeface="Times New Roman" panose="02020603050405020304" pitchFamily="18" charset="0"/>
                              </a:rPr>
                              <m:t>1</m:t>
                            </m:r>
                          </m:sub>
                        </m:sSub>
                        <m:r>
                          <a:rPr lang="en-US" sz="3200" i="1">
                            <a:solidFill>
                              <a:srgbClr val="000000"/>
                            </a:solidFill>
                            <a:latin typeface="Cambria Math" panose="02040503050406030204" pitchFamily="18" charset="0"/>
                            <a:ea typeface="Times New Roman" panose="02020603050405020304" pitchFamily="18" charset="0"/>
                          </a:rPr>
                          <m:t>;</m:t>
                        </m:r>
                        <m:f>
                          <m:fPr>
                            <m:ctrlPr>
                              <a:rPr lang="en-US" sz="3200" i="1">
                                <a:solidFill>
                                  <a:srgbClr val="000000"/>
                                </a:solidFill>
                                <a:latin typeface="Cambria Math"/>
                                <a:ea typeface="Times New Roman" panose="02020603050405020304" pitchFamily="18" charset="0"/>
                              </a:rPr>
                            </m:ctrlPr>
                          </m:fPr>
                          <m:num>
                            <m:sSub>
                              <m:sSubPr>
                                <m:ctrlPr>
                                  <a:rPr lang="en-US" sz="3200" i="1">
                                    <a:solidFill>
                                      <a:srgbClr val="000000"/>
                                    </a:solidFill>
                                    <a:latin typeface="Cambria Math"/>
                                    <a:ea typeface="Times New Roman" panose="02020603050405020304" pitchFamily="18" charset="0"/>
                                  </a:rPr>
                                </m:ctrlPr>
                              </m:sSubPr>
                              <m:e>
                                <m:r>
                                  <a:rPr lang="en-US" sz="3200" i="1">
                                    <a:solidFill>
                                      <a:srgbClr val="000000"/>
                                    </a:solidFill>
                                    <a:latin typeface="Cambria Math" panose="02040503050406030204" pitchFamily="18" charset="0"/>
                                    <a:ea typeface="Times New Roman" panose="02020603050405020304" pitchFamily="18" charset="0"/>
                                  </a:rPr>
                                  <m:t>𝑥</m:t>
                                </m:r>
                              </m:e>
                              <m:sub>
                                <m:r>
                                  <a:rPr lang="en-US" sz="3200" i="1">
                                    <a:solidFill>
                                      <a:srgbClr val="000000"/>
                                    </a:solidFill>
                                    <a:latin typeface="Cambria Math" panose="02040503050406030204" pitchFamily="18" charset="0"/>
                                    <a:ea typeface="Times New Roman" panose="02020603050405020304" pitchFamily="18" charset="0"/>
                                  </a:rPr>
                                  <m:t>1</m:t>
                                </m:r>
                              </m:sub>
                            </m:sSub>
                            <m:r>
                              <a:rPr lang="en-US" sz="3200" i="1">
                                <a:solidFill>
                                  <a:srgbClr val="000000"/>
                                </a:solidFill>
                                <a:latin typeface="Cambria Math" panose="02040503050406030204" pitchFamily="18" charset="0"/>
                                <a:ea typeface="Times New Roman" panose="02020603050405020304" pitchFamily="18" charset="0"/>
                              </a:rPr>
                              <m:t>−1</m:t>
                            </m:r>
                          </m:num>
                          <m:den>
                            <m:r>
                              <a:rPr lang="en-US" sz="3200" i="1">
                                <a:solidFill>
                                  <a:srgbClr val="000000"/>
                                </a:solidFill>
                                <a:latin typeface="Cambria Math" panose="02040503050406030204" pitchFamily="18" charset="0"/>
                                <a:ea typeface="Times New Roman" panose="02020603050405020304" pitchFamily="18" charset="0"/>
                              </a:rPr>
                              <m:t>2</m:t>
                            </m:r>
                            <m:sSub>
                              <m:sSubPr>
                                <m:ctrlPr>
                                  <a:rPr lang="en-US" sz="3200" i="1">
                                    <a:solidFill>
                                      <a:srgbClr val="000000"/>
                                    </a:solidFill>
                                    <a:latin typeface="Cambria Math"/>
                                    <a:ea typeface="Times New Roman" panose="02020603050405020304" pitchFamily="18" charset="0"/>
                                  </a:rPr>
                                </m:ctrlPr>
                              </m:sSubPr>
                              <m:e>
                                <m:r>
                                  <a:rPr lang="en-US" sz="3200" i="1">
                                    <a:solidFill>
                                      <a:srgbClr val="000000"/>
                                    </a:solidFill>
                                    <a:latin typeface="Cambria Math" panose="02040503050406030204" pitchFamily="18" charset="0"/>
                                    <a:ea typeface="Times New Roman" panose="02020603050405020304" pitchFamily="18" charset="0"/>
                                  </a:rPr>
                                  <m:t>𝑥</m:t>
                                </m:r>
                              </m:e>
                              <m:sub>
                                <m:r>
                                  <a:rPr lang="en-US" sz="3200" i="1">
                                    <a:solidFill>
                                      <a:srgbClr val="000000"/>
                                    </a:solidFill>
                                    <a:latin typeface="Cambria Math" panose="02040503050406030204" pitchFamily="18" charset="0"/>
                                    <a:ea typeface="Times New Roman" panose="02020603050405020304" pitchFamily="18" charset="0"/>
                                  </a:rPr>
                                  <m:t>1</m:t>
                                </m:r>
                              </m:sub>
                            </m:sSub>
                          </m:den>
                        </m:f>
                      </m:e>
                    </m:d>
                    <m:r>
                      <a:rPr lang="en-US" sz="3200" i="1">
                        <a:solidFill>
                          <a:srgbClr val="000000"/>
                        </a:solidFill>
                        <a:latin typeface="Cambria Math" panose="02040503050406030204" pitchFamily="18" charset="0"/>
                        <a:ea typeface="Times New Roman" panose="02020603050405020304" pitchFamily="18" charset="0"/>
                      </a:rPr>
                      <m:t>; </m:t>
                    </m:r>
                    <m:r>
                      <a:rPr lang="en-US" sz="3200" i="1">
                        <a:solidFill>
                          <a:srgbClr val="000000"/>
                        </a:solidFill>
                        <a:latin typeface="Cambria Math" panose="02040503050406030204" pitchFamily="18" charset="0"/>
                        <a:ea typeface="Times New Roman" panose="02020603050405020304" pitchFamily="18" charset="0"/>
                      </a:rPr>
                      <m:t>𝑁</m:t>
                    </m:r>
                    <m:d>
                      <m:dPr>
                        <m:ctrlPr>
                          <a:rPr lang="en-US" sz="3200" i="1">
                            <a:solidFill>
                              <a:srgbClr val="000000"/>
                            </a:solidFill>
                            <a:latin typeface="Cambria Math"/>
                            <a:ea typeface="Times New Roman" panose="02020603050405020304" pitchFamily="18" charset="0"/>
                          </a:rPr>
                        </m:ctrlPr>
                      </m:dPr>
                      <m:e>
                        <m:r>
                          <a:rPr lang="en-US" sz="3200" i="1">
                            <a:solidFill>
                              <a:srgbClr val="000000"/>
                            </a:solidFill>
                            <a:latin typeface="Cambria Math" panose="02040503050406030204" pitchFamily="18" charset="0"/>
                            <a:ea typeface="Times New Roman" panose="02020603050405020304" pitchFamily="18" charset="0"/>
                          </a:rPr>
                          <m:t>−</m:t>
                        </m:r>
                        <m:sSub>
                          <m:sSubPr>
                            <m:ctrlPr>
                              <a:rPr lang="en-US" sz="3200" i="1">
                                <a:solidFill>
                                  <a:srgbClr val="000000"/>
                                </a:solidFill>
                                <a:latin typeface="Cambria Math"/>
                                <a:ea typeface="Times New Roman" panose="02020603050405020304" pitchFamily="18" charset="0"/>
                              </a:rPr>
                            </m:ctrlPr>
                          </m:sSubPr>
                          <m:e>
                            <m:r>
                              <a:rPr lang="en-US" sz="3200" i="1">
                                <a:solidFill>
                                  <a:srgbClr val="000000"/>
                                </a:solidFill>
                                <a:latin typeface="Cambria Math" panose="02040503050406030204" pitchFamily="18" charset="0"/>
                                <a:ea typeface="Times New Roman" panose="02020603050405020304" pitchFamily="18" charset="0"/>
                              </a:rPr>
                              <m:t>𝑥</m:t>
                            </m:r>
                          </m:e>
                          <m:sub>
                            <m:r>
                              <a:rPr lang="en-US" sz="3200" i="1">
                                <a:solidFill>
                                  <a:srgbClr val="000000"/>
                                </a:solidFill>
                                <a:latin typeface="Cambria Math" panose="02040503050406030204" pitchFamily="18" charset="0"/>
                                <a:ea typeface="Times New Roman" panose="02020603050405020304" pitchFamily="18" charset="0"/>
                              </a:rPr>
                              <m:t>1</m:t>
                            </m:r>
                          </m:sub>
                        </m:sSub>
                        <m:r>
                          <a:rPr lang="en-US" sz="3200" i="1">
                            <a:solidFill>
                              <a:srgbClr val="000000"/>
                            </a:solidFill>
                            <a:latin typeface="Cambria Math" panose="02040503050406030204" pitchFamily="18" charset="0"/>
                            <a:ea typeface="Times New Roman" panose="02020603050405020304" pitchFamily="18" charset="0"/>
                          </a:rPr>
                          <m:t>;</m:t>
                        </m:r>
                        <m:f>
                          <m:fPr>
                            <m:ctrlPr>
                              <a:rPr lang="en-US" sz="3200" i="1">
                                <a:solidFill>
                                  <a:srgbClr val="000000"/>
                                </a:solidFill>
                                <a:latin typeface="Cambria Math"/>
                                <a:ea typeface="Times New Roman" panose="02020603050405020304" pitchFamily="18" charset="0"/>
                              </a:rPr>
                            </m:ctrlPr>
                          </m:fPr>
                          <m:num>
                            <m:sSub>
                              <m:sSubPr>
                                <m:ctrlPr>
                                  <a:rPr lang="en-US" sz="3200" i="1">
                                    <a:solidFill>
                                      <a:srgbClr val="000000"/>
                                    </a:solidFill>
                                    <a:latin typeface="Cambria Math"/>
                                    <a:ea typeface="Times New Roman" panose="02020603050405020304" pitchFamily="18" charset="0"/>
                                  </a:rPr>
                                </m:ctrlPr>
                              </m:sSubPr>
                              <m:e>
                                <m:r>
                                  <a:rPr lang="en-US" sz="3200" i="1">
                                    <a:solidFill>
                                      <a:srgbClr val="000000"/>
                                    </a:solidFill>
                                    <a:latin typeface="Cambria Math" panose="02040503050406030204" pitchFamily="18" charset="0"/>
                                    <a:ea typeface="Times New Roman" panose="02020603050405020304" pitchFamily="18" charset="0"/>
                                  </a:rPr>
                                  <m:t>𝑥</m:t>
                                </m:r>
                              </m:e>
                              <m:sub>
                                <m:r>
                                  <a:rPr lang="en-US" sz="3200" i="1">
                                    <a:solidFill>
                                      <a:srgbClr val="000000"/>
                                    </a:solidFill>
                                    <a:latin typeface="Cambria Math" panose="02040503050406030204" pitchFamily="18" charset="0"/>
                                    <a:ea typeface="Times New Roman" panose="02020603050405020304" pitchFamily="18" charset="0"/>
                                  </a:rPr>
                                  <m:t>1</m:t>
                                </m:r>
                              </m:sub>
                            </m:sSub>
                            <m:r>
                              <a:rPr lang="en-US" sz="3200" i="1">
                                <a:solidFill>
                                  <a:srgbClr val="000000"/>
                                </a:solidFill>
                                <a:latin typeface="Cambria Math" panose="02040503050406030204" pitchFamily="18" charset="0"/>
                                <a:ea typeface="Times New Roman" panose="02020603050405020304" pitchFamily="18" charset="0"/>
                              </a:rPr>
                              <m:t>+1</m:t>
                            </m:r>
                          </m:num>
                          <m:den>
                            <m:r>
                              <a:rPr lang="en-US" sz="3200" i="1">
                                <a:solidFill>
                                  <a:srgbClr val="000000"/>
                                </a:solidFill>
                                <a:latin typeface="Cambria Math" panose="02040503050406030204" pitchFamily="18" charset="0"/>
                                <a:ea typeface="Times New Roman" panose="02020603050405020304" pitchFamily="18" charset="0"/>
                              </a:rPr>
                              <m:t>2</m:t>
                            </m:r>
                            <m:sSub>
                              <m:sSubPr>
                                <m:ctrlPr>
                                  <a:rPr lang="en-US" sz="3200" i="1">
                                    <a:solidFill>
                                      <a:srgbClr val="000000"/>
                                    </a:solidFill>
                                    <a:latin typeface="Cambria Math"/>
                                    <a:ea typeface="Times New Roman" panose="02020603050405020304" pitchFamily="18" charset="0"/>
                                  </a:rPr>
                                </m:ctrlPr>
                              </m:sSubPr>
                              <m:e>
                                <m:r>
                                  <a:rPr lang="en-US" sz="3200" i="1">
                                    <a:solidFill>
                                      <a:srgbClr val="000000"/>
                                    </a:solidFill>
                                    <a:latin typeface="Cambria Math" panose="02040503050406030204" pitchFamily="18" charset="0"/>
                                    <a:ea typeface="Times New Roman" panose="02020603050405020304" pitchFamily="18" charset="0"/>
                                  </a:rPr>
                                  <m:t>𝑥</m:t>
                                </m:r>
                              </m:e>
                              <m:sub>
                                <m:r>
                                  <a:rPr lang="en-US" sz="3200" i="1">
                                    <a:solidFill>
                                      <a:srgbClr val="000000"/>
                                    </a:solidFill>
                                    <a:latin typeface="Cambria Math" panose="02040503050406030204" pitchFamily="18" charset="0"/>
                                    <a:ea typeface="Times New Roman" panose="02020603050405020304" pitchFamily="18" charset="0"/>
                                  </a:rPr>
                                  <m:t>1</m:t>
                                </m:r>
                              </m:sub>
                            </m:sSub>
                          </m:den>
                        </m:f>
                      </m:e>
                    </m:d>
                  </m:oMath>
                </a14:m>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1" name="Rectangle 10">
                <a:extLst>
                  <a:ext uri="{FF2B5EF4-FFF2-40B4-BE49-F238E27FC236}">
                    <a16:creationId xmlns:a16="http://schemas.microsoft.com/office/drawing/2014/main" xmlns="" xmlns:a14="http://schemas.microsoft.com/office/drawing/2010/main" id="{4DF6BDC0-6428-4CE0-BC27-46AA227F7389}"/>
                  </a:ext>
                </a:extLst>
              </p:cNvPr>
              <p:cNvSpPr>
                <a:spLocks noRot="1" noChangeAspect="1" noMove="1" noResize="1" noEditPoints="1" noAdjustHandles="1" noChangeArrowheads="1" noChangeShapeType="1" noTextEdit="1"/>
              </p:cNvSpPr>
              <p:nvPr/>
            </p:nvSpPr>
            <p:spPr>
              <a:xfrm>
                <a:off x="147057" y="2320388"/>
                <a:ext cx="11654070" cy="4367660"/>
              </a:xfrm>
              <a:prstGeom prst="rect">
                <a:avLst/>
              </a:prstGeom>
              <a:blipFill rotWithShape="1">
                <a:blip r:embed="rId8"/>
                <a:stretch>
                  <a:fillRect r="-785" b="-279"/>
                </a:stretch>
              </a:blipFill>
            </p:spPr>
            <p:txBody>
              <a:bodyPr/>
              <a:lstStyle/>
              <a:p>
                <a:r>
                  <a:rPr lang="en-US">
                    <a:noFill/>
                  </a:rPr>
                  <a:t> </a:t>
                </a:r>
              </a:p>
            </p:txBody>
          </p:sp>
        </mc:Fallback>
      </mc:AlternateContent>
      <p:sp>
        <p:nvSpPr>
          <p:cNvPr id="50" name="Oval 49">
            <a:extLst>
              <a:ext uri="{FF2B5EF4-FFF2-40B4-BE49-F238E27FC236}">
                <a16:creationId xmlns:a16="http://schemas.microsoft.com/office/drawing/2014/main" xmlns="" id="{F3BAC448-3F8F-4C2D-A67F-49A7A01DC838}"/>
              </a:ext>
            </a:extLst>
          </p:cNvPr>
          <p:cNvSpPr/>
          <p:nvPr/>
        </p:nvSpPr>
        <p:spPr>
          <a:xfrm>
            <a:off x="3181576" y="1752600"/>
            <a:ext cx="546116" cy="538129"/>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en-US" sz="3200" b="1" dirty="0">
                <a:latin typeface="Tahoma" pitchFamily="34" charset="0"/>
                <a:ea typeface="Tahoma" pitchFamily="34" charset="0"/>
                <a:cs typeface="Tahoma" pitchFamily="34" charset="0"/>
              </a:rPr>
              <a:t>B</a:t>
            </a:r>
            <a:endParaRPr lang="en-US" sz="3200" dirty="0"/>
          </a:p>
        </p:txBody>
      </p:sp>
    </p:spTree>
    <p:extLst>
      <p:ext uri="{BB962C8B-B14F-4D97-AF65-F5344CB8AC3E}">
        <p14:creationId xmlns:p14="http://schemas.microsoft.com/office/powerpoint/2010/main" val="227171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left)">
                                      <p:cBhvr>
                                        <p:cTn id="2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1" grpId="0"/>
      <p:bldP spid="5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47057" y="0"/>
            <a:ext cx="11892546" cy="6857999"/>
            <a:chOff x="184495" y="3636270"/>
            <a:chExt cx="11834900" cy="4481563"/>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 name="Group 5"/>
            <p:cNvGrpSpPr/>
            <p:nvPr/>
          </p:nvGrpSpPr>
          <p:grpSpPr>
            <a:xfrm>
              <a:off x="203200" y="3636270"/>
              <a:ext cx="2342698" cy="607011"/>
              <a:chOff x="1275608" y="6239450"/>
              <a:chExt cx="4592537" cy="1102911"/>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2" y="6239450"/>
                <a:ext cx="2799500" cy="1102911"/>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xmlns="" id="{4DF6BDC0-6428-4CE0-BC27-46AA227F7389}"/>
                  </a:ext>
                </a:extLst>
              </p:cNvPr>
              <p:cNvSpPr/>
              <p:nvPr/>
            </p:nvSpPr>
            <p:spPr>
              <a:xfrm>
                <a:off x="231512" y="334446"/>
                <a:ext cx="11742123" cy="6200213"/>
              </a:xfrm>
              <a:prstGeom prst="rect">
                <a:avLst/>
              </a:prstGeom>
            </p:spPr>
            <p:txBody>
              <a:bodyPr wrap="square" lIns="45711" tIns="22855" rIns="45711" bIns="22855">
                <a:spAutoFit/>
              </a:bodyPr>
              <a:lstStyle/>
              <a:p>
                <a:pPr marL="629920">
                  <a:lnSpc>
                    <a:spcPct val="115000"/>
                  </a:lnSpc>
                  <a:spcAft>
                    <a:spcPts val="1000"/>
                  </a:spcAft>
                </a:pP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PTTT </a:t>
                </a:r>
                <a14:m>
                  <m:oMath xmlns:m="http://schemas.openxmlformats.org/officeDocument/2006/math">
                    <m:sSub>
                      <m:sSubPr>
                        <m:ctrlPr>
                          <a:rPr lang="en-US" sz="2800" i="1">
                            <a:solidFill>
                              <a:srgbClr val="000000"/>
                            </a:solidFill>
                            <a:latin typeface="Cambria Math"/>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𝑑</m:t>
                        </m:r>
                      </m:e>
                      <m:sub>
                        <m:r>
                          <a:rPr lang="en-US" sz="2800" i="1">
                            <a:solidFill>
                              <a:srgbClr val="000000"/>
                            </a:solidFill>
                            <a:latin typeface="Cambria Math" panose="02040503050406030204" pitchFamily="18" charset="0"/>
                            <a:ea typeface="Times New Roman" panose="02020603050405020304" pitchFamily="18" charset="0"/>
                          </a:rPr>
                          <m:t>1</m:t>
                        </m:r>
                      </m:sub>
                    </m:sSub>
                  </m:oMath>
                </a14:m>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𝑀</m:t>
                    </m:r>
                    <m:d>
                      <m:dPr>
                        <m:ctrlPr>
                          <a:rPr lang="en-US" sz="2800" i="1">
                            <a:solidFill>
                              <a:srgbClr val="000000"/>
                            </a:solidFill>
                            <a:latin typeface="Cambria Math"/>
                            <a:ea typeface="Times New Roman" panose="02020603050405020304" pitchFamily="18" charset="0"/>
                          </a:rPr>
                        </m:ctrlPr>
                      </m:dPr>
                      <m:e>
                        <m:sSub>
                          <m:sSubPr>
                            <m:ctrlPr>
                              <a:rPr lang="en-US" sz="2800" i="1">
                                <a:solidFill>
                                  <a:srgbClr val="000000"/>
                                </a:solidFill>
                                <a:latin typeface="Cambria Math"/>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Sub>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a:ea typeface="Times New Roman" panose="02020603050405020304" pitchFamily="18" charset="0"/>
                              </a:rPr>
                            </m:ctrlPr>
                          </m:fPr>
                          <m:num>
                            <m:sSub>
                              <m:sSubPr>
                                <m:ctrlPr>
                                  <a:rPr lang="en-US" sz="2800" i="1">
                                    <a:solidFill>
                                      <a:srgbClr val="000000"/>
                                    </a:solidFill>
                                    <a:latin typeface="Cambria Math"/>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Sub>
                            <m:r>
                              <a:rPr lang="en-US" sz="2800" i="1">
                                <a:solidFill>
                                  <a:srgbClr val="000000"/>
                                </a:solidFill>
                                <a:latin typeface="Cambria Math" panose="02040503050406030204" pitchFamily="18" charset="0"/>
                                <a:ea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rPr>
                              <m:t>2</m:t>
                            </m:r>
                            <m:sSub>
                              <m:sSubPr>
                                <m:ctrlPr>
                                  <a:rPr lang="en-US" sz="2800" i="1">
                                    <a:solidFill>
                                      <a:srgbClr val="000000"/>
                                    </a:solidFill>
                                    <a:latin typeface="Cambria Math"/>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Sub>
                          </m:den>
                        </m:f>
                      </m:e>
                    </m:d>
                  </m:oMath>
                </a14:m>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rPr>
                      <m:t>𝑦</m:t>
                    </m:r>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a:ea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rPr>
                          <m:t>2</m:t>
                        </m:r>
                        <m:sSubSup>
                          <m:sSubSupPr>
                            <m:ctrlPr>
                              <a:rPr lang="en-US" sz="2800" i="1">
                                <a:solidFill>
                                  <a:srgbClr val="000000"/>
                                </a:solidFill>
                                <a:latin typeface="Cambria Math"/>
                                <a:ea typeface="Times New Roman" panose="02020603050405020304" pitchFamily="18" charset="0"/>
                              </a:rPr>
                            </m:ctrlPr>
                          </m:sSubSup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up>
                            <m:r>
                              <a:rPr lang="en-US" sz="2800" i="1">
                                <a:solidFill>
                                  <a:srgbClr val="000000"/>
                                </a:solidFill>
                                <a:latin typeface="Cambria Math" panose="02040503050406030204" pitchFamily="18" charset="0"/>
                                <a:ea typeface="Times New Roman" panose="02020603050405020304" pitchFamily="18" charset="0"/>
                              </a:rPr>
                              <m:t>2</m:t>
                            </m:r>
                          </m:sup>
                        </m:sSubSup>
                      </m:den>
                    </m:f>
                    <m:d>
                      <m:dPr>
                        <m:ctrlPr>
                          <a:rPr lang="en-US" sz="2800" i="1">
                            <a:solidFill>
                              <a:srgbClr val="000000"/>
                            </a:solidFill>
                            <a:latin typeface="Cambria Math"/>
                            <a:ea typeface="Times New Roman" panose="02020603050405020304" pitchFamily="18" charset="0"/>
                          </a:rPr>
                        </m:ctrlPr>
                      </m:dPr>
                      <m:e>
                        <m:r>
                          <a:rPr lang="en-US" sz="2800" i="1">
                            <a:solidFill>
                              <a:srgbClr val="000000"/>
                            </a:solidFill>
                            <a:latin typeface="Cambria Math" panose="02040503050406030204" pitchFamily="18" charset="0"/>
                            <a:ea typeface="Times New Roman" panose="02020603050405020304" pitchFamily="18" charset="0"/>
                          </a:rPr>
                          <m:t>𝑥</m:t>
                        </m:r>
                        <m:r>
                          <a:rPr lang="en-US" sz="2800" i="1">
                            <a:solidFill>
                              <a:srgbClr val="000000"/>
                            </a:solidFill>
                            <a:latin typeface="Cambria Math" panose="02040503050406030204" pitchFamily="18" charset="0"/>
                            <a:ea typeface="Times New Roman" panose="02020603050405020304" pitchFamily="18" charset="0"/>
                          </a:rPr>
                          <m:t>−</m:t>
                        </m:r>
                        <m:sSub>
                          <m:sSubPr>
                            <m:ctrlPr>
                              <a:rPr lang="en-US" sz="2800" i="1">
                                <a:solidFill>
                                  <a:srgbClr val="000000"/>
                                </a:solidFill>
                                <a:latin typeface="Cambria Math"/>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Sub>
                      </m:e>
                    </m:d>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a:ea typeface="Times New Roman" panose="02020603050405020304" pitchFamily="18" charset="0"/>
                          </a:rPr>
                        </m:ctrlPr>
                      </m:fPr>
                      <m:num>
                        <m:sSub>
                          <m:sSubPr>
                            <m:ctrlPr>
                              <a:rPr lang="en-US" sz="2800" i="1">
                                <a:solidFill>
                                  <a:srgbClr val="000000"/>
                                </a:solidFill>
                                <a:latin typeface="Cambria Math"/>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Sub>
                        <m:r>
                          <a:rPr lang="en-US" sz="2800" i="1">
                            <a:solidFill>
                              <a:srgbClr val="000000"/>
                            </a:solidFill>
                            <a:latin typeface="Cambria Math" panose="02040503050406030204" pitchFamily="18" charset="0"/>
                            <a:ea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rPr>
                          <m:t>2</m:t>
                        </m:r>
                        <m:sSub>
                          <m:sSubPr>
                            <m:ctrlPr>
                              <a:rPr lang="en-US" sz="2800" i="1">
                                <a:solidFill>
                                  <a:srgbClr val="000000"/>
                                </a:solidFill>
                                <a:latin typeface="Cambria Math"/>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Sub>
                      </m:den>
                    </m:f>
                  </m:oMath>
                </a14:m>
                <a:endParaRPr lang="en-US" sz="2800" i="1" dirty="0">
                  <a:solidFill>
                    <a:srgbClr val="000000"/>
                  </a:solidFill>
                  <a:latin typeface="Cambria Math" panose="02040503050406030204" pitchFamily="18" charset="0"/>
                  <a:ea typeface="Times New Roman" panose="02020603050405020304" pitchFamily="18" charset="0"/>
                </a:endParaRPr>
              </a:p>
              <a:p>
                <a:pPr marL="629920">
                  <a:lnSpc>
                    <a:spcPct val="115000"/>
                  </a:lnSpc>
                  <a:spcAft>
                    <a:spcPts val="1000"/>
                  </a:spcAft>
                </a:pPr>
                <a:r>
                  <a:rPr lang="en-US" sz="2800" dirty="0">
                    <a:solidFill>
                      <a:srgbClr val="000000"/>
                    </a:solidFill>
                    <a:ea typeface="Times New Roman" panose="02020603050405020304" pitchFamily="18" charset="0"/>
                    <a:sym typeface="Symbol" panose="05050102010706020507" pitchFamily="18" charset="2"/>
                  </a:rPr>
                  <a:t> </a:t>
                </a:r>
                <a14:m>
                  <m:oMath xmlns:m="http://schemas.openxmlformats.org/officeDocument/2006/math">
                    <m:f>
                      <m:fPr>
                        <m:ctrlPr>
                          <a:rPr lang="en-US" sz="2800" i="1">
                            <a:solidFill>
                              <a:srgbClr val="000000"/>
                            </a:solidFill>
                            <a:latin typeface="Cambria Math"/>
                            <a:ea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rPr>
                          <m:t>2</m:t>
                        </m:r>
                        <m:sSubSup>
                          <m:sSubSupPr>
                            <m:ctrlPr>
                              <a:rPr lang="en-US" sz="2800" i="1">
                                <a:solidFill>
                                  <a:srgbClr val="000000"/>
                                </a:solidFill>
                                <a:latin typeface="Cambria Math"/>
                                <a:ea typeface="Times New Roman" panose="02020603050405020304" pitchFamily="18" charset="0"/>
                              </a:rPr>
                            </m:ctrlPr>
                          </m:sSubSup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up>
                            <m:r>
                              <a:rPr lang="en-US" sz="2800" i="1">
                                <a:solidFill>
                                  <a:srgbClr val="000000"/>
                                </a:solidFill>
                                <a:latin typeface="Cambria Math" panose="02040503050406030204" pitchFamily="18" charset="0"/>
                                <a:ea typeface="Times New Roman" panose="02020603050405020304" pitchFamily="18" charset="0"/>
                              </a:rPr>
                              <m:t>2</m:t>
                            </m:r>
                          </m:sup>
                        </m:sSubSup>
                      </m:den>
                    </m:f>
                    <m:d>
                      <m:dPr>
                        <m:ctrlPr>
                          <a:rPr lang="en-US" sz="2800" i="1">
                            <a:solidFill>
                              <a:srgbClr val="000000"/>
                            </a:solidFill>
                            <a:latin typeface="Cambria Math"/>
                            <a:ea typeface="Times New Roman" panose="02020603050405020304" pitchFamily="18" charset="0"/>
                          </a:rPr>
                        </m:ctrlPr>
                      </m:dPr>
                      <m:e>
                        <m:r>
                          <a:rPr lang="en-US" sz="2800" i="1">
                            <a:solidFill>
                              <a:srgbClr val="000000"/>
                            </a:solidFill>
                            <a:latin typeface="Cambria Math" panose="02040503050406030204" pitchFamily="18" charset="0"/>
                            <a:ea typeface="Times New Roman" panose="02020603050405020304" pitchFamily="18" charset="0"/>
                          </a:rPr>
                          <m:t>𝑥</m:t>
                        </m:r>
                        <m:r>
                          <a:rPr lang="en-US" sz="2800" i="1">
                            <a:solidFill>
                              <a:srgbClr val="000000"/>
                            </a:solidFill>
                            <a:latin typeface="Cambria Math" panose="02040503050406030204" pitchFamily="18" charset="0"/>
                            <a:ea typeface="Times New Roman" panose="02020603050405020304" pitchFamily="18" charset="0"/>
                          </a:rPr>
                          <m:t>−</m:t>
                        </m:r>
                        <m:sSub>
                          <m:sSubPr>
                            <m:ctrlPr>
                              <a:rPr lang="en-US" sz="2800" i="1">
                                <a:solidFill>
                                  <a:srgbClr val="000000"/>
                                </a:solidFill>
                                <a:latin typeface="Cambria Math"/>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Sub>
                      </m:e>
                    </m:d>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𝑦</m:t>
                    </m:r>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a:ea typeface="Times New Roman" panose="02020603050405020304" pitchFamily="18" charset="0"/>
                          </a:rPr>
                        </m:ctrlPr>
                      </m:fPr>
                      <m:num>
                        <m:sSub>
                          <m:sSubPr>
                            <m:ctrlPr>
                              <a:rPr lang="en-US" sz="2800" i="1">
                                <a:solidFill>
                                  <a:srgbClr val="000000"/>
                                </a:solidFill>
                                <a:latin typeface="Cambria Math"/>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Sub>
                        <m:r>
                          <a:rPr lang="en-US" sz="2800" i="1">
                            <a:solidFill>
                              <a:srgbClr val="000000"/>
                            </a:solidFill>
                            <a:latin typeface="Cambria Math" panose="02040503050406030204" pitchFamily="18" charset="0"/>
                            <a:ea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rPr>
                          <m:t>2</m:t>
                        </m:r>
                        <m:sSub>
                          <m:sSubPr>
                            <m:ctrlPr>
                              <a:rPr lang="en-US" sz="2800" i="1">
                                <a:solidFill>
                                  <a:srgbClr val="000000"/>
                                </a:solidFill>
                                <a:latin typeface="Cambria Math"/>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Sub>
                      </m:den>
                    </m:f>
                    <m:r>
                      <a:rPr lang="en-US" sz="2800" i="1">
                        <a:solidFill>
                          <a:srgbClr val="000000"/>
                        </a:solidFill>
                        <a:latin typeface="Cambria Math" panose="02040503050406030204" pitchFamily="18" charset="0"/>
                        <a:ea typeface="Times New Roman" panose="02020603050405020304" pitchFamily="18" charset="0"/>
                      </a:rPr>
                      <m:t>=0</m:t>
                    </m:r>
                  </m:oMath>
                </a14:m>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spcAft>
                    <a:spcPts val="1000"/>
                  </a:spcAft>
                </a:pP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2800" i="1">
                            <a:solidFill>
                              <a:srgbClr val="000000"/>
                            </a:solidFill>
                            <a:latin typeface="Cambria Math"/>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𝑑</m:t>
                        </m:r>
                      </m:e>
                      <m:sub>
                        <m:d>
                          <m:dPr>
                            <m:ctrlPr>
                              <a:rPr lang="en-US" sz="2800" i="1">
                                <a:solidFill>
                                  <a:srgbClr val="000000"/>
                                </a:solidFill>
                                <a:latin typeface="Cambria Math"/>
                                <a:ea typeface="Times New Roman" panose="02020603050405020304" pitchFamily="18" charset="0"/>
                              </a:rPr>
                            </m:ctrlPr>
                          </m:dPr>
                          <m:e>
                            <m:sSub>
                              <m:sSubPr>
                                <m:ctrlPr>
                                  <a:rPr lang="en-US" sz="2800" i="1">
                                    <a:solidFill>
                                      <a:srgbClr val="000000"/>
                                    </a:solidFill>
                                    <a:latin typeface="Cambria Math"/>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𝑑</m:t>
                                </m:r>
                              </m:e>
                              <m:sub>
                                <m:r>
                                  <a:rPr lang="en-US" sz="2800" i="1">
                                    <a:solidFill>
                                      <a:srgbClr val="000000"/>
                                    </a:solidFill>
                                    <a:latin typeface="Cambria Math" panose="02040503050406030204" pitchFamily="18" charset="0"/>
                                    <a:ea typeface="Times New Roman" panose="02020603050405020304" pitchFamily="18" charset="0"/>
                                  </a:rPr>
                                  <m:t>1</m:t>
                                </m:r>
                              </m:sub>
                            </m:sSub>
                            <m:r>
                              <a:rPr lang="en-US" sz="2800" i="1">
                                <a:solidFill>
                                  <a:srgbClr val="000000"/>
                                </a:solidFill>
                                <a:latin typeface="Cambria Math" panose="02040503050406030204" pitchFamily="18" charset="0"/>
                                <a:ea typeface="Times New Roman" panose="02020603050405020304" pitchFamily="18" charset="0"/>
                              </a:rPr>
                              <m:t>;</m:t>
                            </m:r>
                            <m:sSub>
                              <m:sSubPr>
                                <m:ctrlPr>
                                  <a:rPr lang="en-US" sz="2800" i="1">
                                    <a:solidFill>
                                      <a:srgbClr val="000000"/>
                                    </a:solidFill>
                                    <a:latin typeface="Cambria Math"/>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𝑑</m:t>
                                </m:r>
                              </m:e>
                              <m:sub>
                                <m:r>
                                  <a:rPr lang="en-US" sz="2800" i="1">
                                    <a:solidFill>
                                      <a:srgbClr val="000000"/>
                                    </a:solidFill>
                                    <a:latin typeface="Cambria Math" panose="02040503050406030204" pitchFamily="18" charset="0"/>
                                    <a:ea typeface="Times New Roman" panose="02020603050405020304" pitchFamily="18" charset="0"/>
                                  </a:rPr>
                                  <m:t>2</m:t>
                                </m:r>
                              </m:sub>
                            </m:sSub>
                          </m:e>
                        </m:d>
                      </m:sub>
                    </m:sSub>
                    <m:r>
                      <a:rPr lang="en-US" sz="2800" i="1">
                        <a:solidFill>
                          <a:srgbClr val="000000"/>
                        </a:solidFill>
                        <a:latin typeface="Cambria Math" panose="02040503050406030204" pitchFamily="18" charset="0"/>
                        <a:ea typeface="Times New Roman" panose="02020603050405020304" pitchFamily="18" charset="0"/>
                      </a:rPr>
                      <m:t>=</m:t>
                    </m:r>
                    <m:sSub>
                      <m:sSubPr>
                        <m:ctrlPr>
                          <a:rPr lang="en-US" sz="2800" i="1">
                            <a:solidFill>
                              <a:srgbClr val="000000"/>
                            </a:solidFill>
                            <a:latin typeface="Cambria Math"/>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𝑑</m:t>
                        </m:r>
                      </m:e>
                      <m:sub>
                        <m:d>
                          <m:dPr>
                            <m:ctrlPr>
                              <a:rPr lang="en-US" sz="2800" i="1">
                                <a:solidFill>
                                  <a:srgbClr val="000000"/>
                                </a:solidFill>
                                <a:latin typeface="Cambria Math"/>
                                <a:ea typeface="Times New Roman" panose="02020603050405020304" pitchFamily="18" charset="0"/>
                              </a:rPr>
                            </m:ctrlPr>
                          </m:dPr>
                          <m:e>
                            <m:r>
                              <a:rPr lang="en-US" sz="2800" i="1">
                                <a:solidFill>
                                  <a:srgbClr val="000000"/>
                                </a:solidFill>
                                <a:latin typeface="Cambria Math" panose="02040503050406030204" pitchFamily="18" charset="0"/>
                                <a:ea typeface="Times New Roman" panose="02020603050405020304" pitchFamily="18" charset="0"/>
                              </a:rPr>
                              <m:t>𝑁</m:t>
                            </m:r>
                            <m:r>
                              <a:rPr lang="en-US" sz="2800" i="1">
                                <a:solidFill>
                                  <a:srgbClr val="000000"/>
                                </a:solidFill>
                                <a:latin typeface="Cambria Math" panose="02040503050406030204" pitchFamily="18" charset="0"/>
                                <a:ea typeface="Times New Roman" panose="02020603050405020304" pitchFamily="18" charset="0"/>
                              </a:rPr>
                              <m:t>;</m:t>
                            </m:r>
                            <m:sSub>
                              <m:sSubPr>
                                <m:ctrlPr>
                                  <a:rPr lang="en-US" sz="2800" i="1">
                                    <a:solidFill>
                                      <a:srgbClr val="000000"/>
                                    </a:solidFill>
                                    <a:latin typeface="Cambria Math"/>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𝑑</m:t>
                                </m:r>
                              </m:e>
                              <m:sub>
                                <m:r>
                                  <a:rPr lang="en-US" sz="2800" i="1">
                                    <a:solidFill>
                                      <a:srgbClr val="000000"/>
                                    </a:solidFill>
                                    <a:latin typeface="Cambria Math" panose="02040503050406030204" pitchFamily="18" charset="0"/>
                                    <a:ea typeface="Times New Roman" panose="02020603050405020304" pitchFamily="18" charset="0"/>
                                  </a:rPr>
                                  <m:t>1</m:t>
                                </m:r>
                              </m:sub>
                            </m:sSub>
                          </m:e>
                        </m:d>
                      </m:sub>
                    </m:sSub>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a:ea typeface="Times New Roman" panose="02020603050405020304" pitchFamily="18" charset="0"/>
                          </a:rPr>
                        </m:ctrlPr>
                      </m:fPr>
                      <m:num>
                        <m:d>
                          <m:dPr>
                            <m:begChr m:val="|"/>
                            <m:endChr m:val="|"/>
                            <m:ctrlPr>
                              <a:rPr lang="en-US" sz="2800" i="1">
                                <a:solidFill>
                                  <a:srgbClr val="000000"/>
                                </a:solidFill>
                                <a:latin typeface="Cambria Math"/>
                                <a:ea typeface="Times New Roman" panose="02020603050405020304" pitchFamily="18" charset="0"/>
                              </a:rPr>
                            </m:ctrlPr>
                          </m:dPr>
                          <m:e>
                            <m:f>
                              <m:fPr>
                                <m:ctrlPr>
                                  <a:rPr lang="en-US" sz="2800" i="1">
                                    <a:solidFill>
                                      <a:srgbClr val="000000"/>
                                    </a:solidFill>
                                    <a:latin typeface="Cambria Math"/>
                                    <a:ea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rPr>
                                  <m:t>2</m:t>
                                </m:r>
                              </m:num>
                              <m:den>
                                <m:sSub>
                                  <m:sSubPr>
                                    <m:ctrlPr>
                                      <a:rPr lang="en-US" sz="2800" i="1">
                                        <a:solidFill>
                                          <a:srgbClr val="000000"/>
                                        </a:solidFill>
                                        <a:latin typeface="Cambria Math"/>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Sub>
                              </m:den>
                            </m:f>
                          </m:e>
                        </m:d>
                      </m:num>
                      <m:den>
                        <m:rad>
                          <m:radPr>
                            <m:degHide m:val="on"/>
                            <m:ctrlPr>
                              <a:rPr lang="en-US" sz="2800" i="1">
                                <a:solidFill>
                                  <a:srgbClr val="000000"/>
                                </a:solidFill>
                                <a:latin typeface="Cambria Math"/>
                                <a:ea typeface="Times New Roman" panose="02020603050405020304" pitchFamily="18" charset="0"/>
                              </a:rPr>
                            </m:ctrlPr>
                          </m:radPr>
                          <m:deg/>
                          <m:e>
                            <m:f>
                              <m:fPr>
                                <m:ctrlPr>
                                  <a:rPr lang="en-US" sz="2800" i="1">
                                    <a:solidFill>
                                      <a:srgbClr val="000000"/>
                                    </a:solidFill>
                                    <a:latin typeface="Cambria Math"/>
                                    <a:ea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rPr>
                                  <m:t>4</m:t>
                                </m:r>
                                <m:sSubSup>
                                  <m:sSubSupPr>
                                    <m:ctrlPr>
                                      <a:rPr lang="en-US" sz="2800" i="1">
                                        <a:solidFill>
                                          <a:srgbClr val="000000"/>
                                        </a:solidFill>
                                        <a:latin typeface="Cambria Math"/>
                                        <a:ea typeface="Times New Roman" panose="02020603050405020304" pitchFamily="18" charset="0"/>
                                      </a:rPr>
                                    </m:ctrlPr>
                                  </m:sSubSup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up>
                                    <m:r>
                                      <a:rPr lang="en-US" sz="2800" i="1">
                                        <a:solidFill>
                                          <a:srgbClr val="000000"/>
                                        </a:solidFill>
                                        <a:latin typeface="Cambria Math" panose="02040503050406030204" pitchFamily="18" charset="0"/>
                                        <a:ea typeface="Times New Roman" panose="02020603050405020304" pitchFamily="18" charset="0"/>
                                      </a:rPr>
                                      <m:t>4</m:t>
                                    </m:r>
                                  </m:sup>
                                </m:sSubSup>
                              </m:den>
                            </m:f>
                            <m:r>
                              <a:rPr lang="en-US" sz="2800" i="1">
                                <a:solidFill>
                                  <a:srgbClr val="000000"/>
                                </a:solidFill>
                                <a:latin typeface="Cambria Math" panose="02040503050406030204" pitchFamily="18" charset="0"/>
                                <a:ea typeface="Times New Roman" panose="02020603050405020304" pitchFamily="18" charset="0"/>
                              </a:rPr>
                              <m:t>+1</m:t>
                            </m:r>
                          </m:e>
                        </m:rad>
                      </m:den>
                    </m:f>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a:ea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rPr>
                          <m:t>4</m:t>
                        </m:r>
                      </m:num>
                      <m:den>
                        <m:rad>
                          <m:radPr>
                            <m:degHide m:val="on"/>
                            <m:ctrlPr>
                              <a:rPr lang="en-US" sz="2800" i="1">
                                <a:solidFill>
                                  <a:srgbClr val="000000"/>
                                </a:solidFill>
                                <a:latin typeface="Cambria Math"/>
                                <a:ea typeface="Times New Roman" panose="02020603050405020304" pitchFamily="18" charset="0"/>
                              </a:rPr>
                            </m:ctrlPr>
                          </m:radPr>
                          <m:deg/>
                          <m:e>
                            <m:r>
                              <a:rPr lang="en-US" sz="2800" i="1">
                                <a:solidFill>
                                  <a:srgbClr val="000000"/>
                                </a:solidFill>
                                <a:latin typeface="Cambria Math" panose="02040503050406030204" pitchFamily="18" charset="0"/>
                                <a:ea typeface="Times New Roman" panose="02020603050405020304" pitchFamily="18" charset="0"/>
                              </a:rPr>
                              <m:t>4</m:t>
                            </m:r>
                            <m:sSubSup>
                              <m:sSubSupPr>
                                <m:ctrlPr>
                                  <a:rPr lang="en-US" sz="2800" i="1">
                                    <a:solidFill>
                                      <a:srgbClr val="000000"/>
                                    </a:solidFill>
                                    <a:latin typeface="Cambria Math"/>
                                    <a:ea typeface="Times New Roman" panose="02020603050405020304" pitchFamily="18" charset="0"/>
                                  </a:rPr>
                                </m:ctrlPr>
                              </m:sSubSup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up>
                                <m:r>
                                  <a:rPr lang="en-US" sz="2800" i="1">
                                    <a:solidFill>
                                      <a:srgbClr val="000000"/>
                                    </a:solidFill>
                                    <a:latin typeface="Cambria Math" panose="02040503050406030204" pitchFamily="18" charset="0"/>
                                    <a:ea typeface="Times New Roman" panose="02020603050405020304" pitchFamily="18" charset="0"/>
                                  </a:rPr>
                                  <m:t>2</m:t>
                                </m:r>
                              </m:sup>
                            </m:sSubSup>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a:ea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rPr>
                                  <m:t>1</m:t>
                                </m:r>
                              </m:num>
                              <m:den>
                                <m:sSubSup>
                                  <m:sSubSupPr>
                                    <m:ctrlPr>
                                      <a:rPr lang="en-US" sz="2800" i="1">
                                        <a:solidFill>
                                          <a:srgbClr val="000000"/>
                                        </a:solidFill>
                                        <a:latin typeface="Cambria Math"/>
                                        <a:ea typeface="Times New Roman" panose="02020603050405020304" pitchFamily="18" charset="0"/>
                                      </a:rPr>
                                    </m:ctrlPr>
                                  </m:sSubSup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up>
                                    <m:r>
                                      <a:rPr lang="en-US" sz="2800" i="1">
                                        <a:solidFill>
                                          <a:srgbClr val="000000"/>
                                        </a:solidFill>
                                        <a:latin typeface="Cambria Math" panose="02040503050406030204" pitchFamily="18" charset="0"/>
                                        <a:ea typeface="Times New Roman" panose="02020603050405020304" pitchFamily="18" charset="0"/>
                                      </a:rPr>
                                      <m:t>2</m:t>
                                    </m:r>
                                  </m:sup>
                                </m:sSubSup>
                              </m:den>
                            </m:f>
                          </m:e>
                        </m:rad>
                      </m:den>
                    </m:f>
                  </m:oMath>
                </a14:m>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spcAft>
                    <a:spcPts val="1000"/>
                  </a:spcAft>
                </a:pP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BĐT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Cô</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 ta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4</m:t>
                    </m:r>
                    <m:sSubSup>
                      <m:sSubSupPr>
                        <m:ctrlPr>
                          <a:rPr lang="en-US" sz="2800" i="1">
                            <a:solidFill>
                              <a:srgbClr val="000000"/>
                            </a:solidFill>
                            <a:latin typeface="Cambria Math"/>
                            <a:ea typeface="Times New Roman" panose="02020603050405020304" pitchFamily="18" charset="0"/>
                          </a:rPr>
                        </m:ctrlPr>
                      </m:sSubSup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up>
                        <m:r>
                          <a:rPr lang="en-US" sz="2800" i="1">
                            <a:solidFill>
                              <a:srgbClr val="000000"/>
                            </a:solidFill>
                            <a:latin typeface="Cambria Math" panose="02040503050406030204" pitchFamily="18" charset="0"/>
                            <a:ea typeface="Times New Roman" panose="02020603050405020304" pitchFamily="18" charset="0"/>
                          </a:rPr>
                          <m:t>2</m:t>
                        </m:r>
                      </m:sup>
                    </m:sSubSup>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a:ea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rPr>
                          <m:t>1</m:t>
                        </m:r>
                      </m:num>
                      <m:den>
                        <m:sSubSup>
                          <m:sSubSupPr>
                            <m:ctrlPr>
                              <a:rPr lang="en-US" sz="2800" i="1">
                                <a:solidFill>
                                  <a:srgbClr val="000000"/>
                                </a:solidFill>
                                <a:latin typeface="Cambria Math"/>
                                <a:ea typeface="Times New Roman" panose="02020603050405020304" pitchFamily="18" charset="0"/>
                              </a:rPr>
                            </m:ctrlPr>
                          </m:sSubSup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up>
                            <m:r>
                              <a:rPr lang="en-US" sz="2800" i="1">
                                <a:solidFill>
                                  <a:srgbClr val="000000"/>
                                </a:solidFill>
                                <a:latin typeface="Cambria Math" panose="02040503050406030204" pitchFamily="18" charset="0"/>
                                <a:ea typeface="Times New Roman" panose="02020603050405020304" pitchFamily="18" charset="0"/>
                              </a:rPr>
                              <m:t>2</m:t>
                            </m:r>
                          </m:sup>
                        </m:sSubSup>
                      </m:den>
                    </m:f>
                    <m:r>
                      <a:rPr lang="en-US" sz="2800" i="1">
                        <a:solidFill>
                          <a:srgbClr val="000000"/>
                        </a:solidFill>
                        <a:latin typeface="Cambria Math" panose="02040503050406030204" pitchFamily="18" charset="0"/>
                        <a:ea typeface="Times New Roman" panose="02020603050405020304" pitchFamily="18" charset="0"/>
                      </a:rPr>
                      <m:t>≥2</m:t>
                    </m:r>
                    <m:rad>
                      <m:radPr>
                        <m:degHide m:val="on"/>
                        <m:ctrlPr>
                          <a:rPr lang="en-US" sz="2800" i="1">
                            <a:solidFill>
                              <a:srgbClr val="000000"/>
                            </a:solidFill>
                            <a:latin typeface="Cambria Math"/>
                            <a:ea typeface="Times New Roman" panose="02020603050405020304" pitchFamily="18" charset="0"/>
                          </a:rPr>
                        </m:ctrlPr>
                      </m:radPr>
                      <m:deg/>
                      <m:e>
                        <m:r>
                          <a:rPr lang="en-US" sz="2800" i="1">
                            <a:solidFill>
                              <a:srgbClr val="000000"/>
                            </a:solidFill>
                            <a:latin typeface="Cambria Math" panose="02040503050406030204" pitchFamily="18" charset="0"/>
                            <a:ea typeface="Times New Roman" panose="02020603050405020304" pitchFamily="18" charset="0"/>
                          </a:rPr>
                          <m:t>4</m:t>
                        </m:r>
                        <m:sSubSup>
                          <m:sSubSupPr>
                            <m:ctrlPr>
                              <a:rPr lang="en-US" sz="2800" i="1">
                                <a:solidFill>
                                  <a:srgbClr val="000000"/>
                                </a:solidFill>
                                <a:latin typeface="Cambria Math"/>
                                <a:ea typeface="Times New Roman" panose="02020603050405020304" pitchFamily="18" charset="0"/>
                              </a:rPr>
                            </m:ctrlPr>
                          </m:sSubSup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up>
                            <m:r>
                              <a:rPr lang="en-US" sz="2800" i="1">
                                <a:solidFill>
                                  <a:srgbClr val="000000"/>
                                </a:solidFill>
                                <a:latin typeface="Cambria Math" panose="02040503050406030204" pitchFamily="18" charset="0"/>
                                <a:ea typeface="Times New Roman" panose="02020603050405020304" pitchFamily="18" charset="0"/>
                              </a:rPr>
                              <m:t>2</m:t>
                            </m:r>
                          </m:sup>
                        </m:sSubSup>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a:ea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rPr>
                              <m:t>1</m:t>
                            </m:r>
                          </m:num>
                          <m:den>
                            <m:sSubSup>
                              <m:sSubSupPr>
                                <m:ctrlPr>
                                  <a:rPr lang="en-US" sz="2800" i="1">
                                    <a:solidFill>
                                      <a:srgbClr val="000000"/>
                                    </a:solidFill>
                                    <a:latin typeface="Cambria Math"/>
                                    <a:ea typeface="Times New Roman" panose="02020603050405020304" pitchFamily="18" charset="0"/>
                                  </a:rPr>
                                </m:ctrlPr>
                              </m:sSubSup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up>
                                <m:r>
                                  <a:rPr lang="en-US" sz="2800" i="1">
                                    <a:solidFill>
                                      <a:srgbClr val="000000"/>
                                    </a:solidFill>
                                    <a:latin typeface="Cambria Math" panose="02040503050406030204" pitchFamily="18" charset="0"/>
                                    <a:ea typeface="Times New Roman" panose="02020603050405020304" pitchFamily="18" charset="0"/>
                                  </a:rPr>
                                  <m:t>2</m:t>
                                </m:r>
                              </m:sup>
                            </m:sSubSup>
                          </m:den>
                        </m:f>
                      </m:e>
                    </m:rad>
                    <m:r>
                      <a:rPr lang="en-US" sz="2800" i="1">
                        <a:solidFill>
                          <a:srgbClr val="000000"/>
                        </a:solidFill>
                        <a:latin typeface="Cambria Math" panose="02040503050406030204" pitchFamily="18" charset="0"/>
                        <a:ea typeface="Times New Roman" panose="02020603050405020304" pitchFamily="18" charset="0"/>
                      </a:rPr>
                      <m:t>=4</m:t>
                    </m:r>
                  </m:oMath>
                </a14:m>
                <a:endParaRPr lang="en-US" sz="2800" i="1" dirty="0">
                  <a:solidFill>
                    <a:srgbClr val="000000"/>
                  </a:solidFill>
                  <a:latin typeface="Cambria Math" panose="02040503050406030204" pitchFamily="18" charset="0"/>
                  <a:ea typeface="Times New Roman" panose="02020603050405020304" pitchFamily="18" charset="0"/>
                </a:endParaRPr>
              </a:p>
              <a:p>
                <a:pPr marL="629920">
                  <a:lnSpc>
                    <a:spcPct val="115000"/>
                  </a:lnSpc>
                  <a:spcAft>
                    <a:spcPts val="1000"/>
                  </a:spcAft>
                </a:pP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m:t>⇒</m:t>
                    </m:r>
                    <m:sSub>
                      <m:sSubPr>
                        <m:ctrlPr>
                          <a:rPr lang="en-US" sz="2800" i="1">
                            <a:solidFill>
                              <a:srgbClr val="000000"/>
                            </a:solidFill>
                            <a:latin typeface="Cambria Math"/>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𝑑</m:t>
                        </m:r>
                      </m:e>
                      <m:sub>
                        <m:d>
                          <m:dPr>
                            <m:ctrlPr>
                              <a:rPr lang="en-US" sz="2800" i="1">
                                <a:solidFill>
                                  <a:srgbClr val="000000"/>
                                </a:solidFill>
                                <a:latin typeface="Cambria Math"/>
                                <a:ea typeface="Times New Roman" panose="02020603050405020304" pitchFamily="18" charset="0"/>
                              </a:rPr>
                            </m:ctrlPr>
                          </m:dPr>
                          <m:e>
                            <m:sSub>
                              <m:sSubPr>
                                <m:ctrlPr>
                                  <a:rPr lang="en-US" sz="2800" i="1">
                                    <a:solidFill>
                                      <a:srgbClr val="000000"/>
                                    </a:solidFill>
                                    <a:latin typeface="Cambria Math"/>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𝑑</m:t>
                                </m:r>
                              </m:e>
                              <m:sub>
                                <m:r>
                                  <a:rPr lang="en-US" sz="2800" i="1">
                                    <a:solidFill>
                                      <a:srgbClr val="000000"/>
                                    </a:solidFill>
                                    <a:latin typeface="Cambria Math" panose="02040503050406030204" pitchFamily="18" charset="0"/>
                                    <a:ea typeface="Times New Roman" panose="02020603050405020304" pitchFamily="18" charset="0"/>
                                  </a:rPr>
                                  <m:t>1</m:t>
                                </m:r>
                              </m:sub>
                            </m:sSub>
                            <m:r>
                              <a:rPr lang="en-US" sz="2800" i="1">
                                <a:solidFill>
                                  <a:srgbClr val="000000"/>
                                </a:solidFill>
                                <a:latin typeface="Cambria Math" panose="02040503050406030204" pitchFamily="18" charset="0"/>
                                <a:ea typeface="Times New Roman" panose="02020603050405020304" pitchFamily="18" charset="0"/>
                              </a:rPr>
                              <m:t>;</m:t>
                            </m:r>
                            <m:sSub>
                              <m:sSubPr>
                                <m:ctrlPr>
                                  <a:rPr lang="en-US" sz="2800" i="1">
                                    <a:solidFill>
                                      <a:srgbClr val="000000"/>
                                    </a:solidFill>
                                    <a:latin typeface="Cambria Math"/>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𝑑</m:t>
                                </m:r>
                              </m:e>
                              <m:sub>
                                <m:r>
                                  <a:rPr lang="en-US" sz="2800" i="1">
                                    <a:solidFill>
                                      <a:srgbClr val="000000"/>
                                    </a:solidFill>
                                    <a:latin typeface="Cambria Math" panose="02040503050406030204" pitchFamily="18" charset="0"/>
                                    <a:ea typeface="Times New Roman" panose="02020603050405020304" pitchFamily="18" charset="0"/>
                                  </a:rPr>
                                  <m:t>2</m:t>
                                </m:r>
                              </m:sub>
                            </m:sSub>
                          </m:e>
                        </m:d>
                      </m:sub>
                    </m:sSub>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a:ea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rPr>
                          <m:t>4</m:t>
                        </m:r>
                      </m:num>
                      <m:den>
                        <m:rad>
                          <m:radPr>
                            <m:degHide m:val="on"/>
                            <m:ctrlPr>
                              <a:rPr lang="en-US" sz="2800" i="1">
                                <a:solidFill>
                                  <a:srgbClr val="000000"/>
                                </a:solidFill>
                                <a:latin typeface="Cambria Math"/>
                                <a:ea typeface="Times New Roman" panose="02020603050405020304" pitchFamily="18" charset="0"/>
                              </a:rPr>
                            </m:ctrlPr>
                          </m:radPr>
                          <m:deg/>
                          <m:e>
                            <m:r>
                              <a:rPr lang="en-US" sz="2800" i="1">
                                <a:solidFill>
                                  <a:srgbClr val="000000"/>
                                </a:solidFill>
                                <a:latin typeface="Cambria Math" panose="02040503050406030204" pitchFamily="18" charset="0"/>
                                <a:ea typeface="Times New Roman" panose="02020603050405020304" pitchFamily="18" charset="0"/>
                              </a:rPr>
                              <m:t>4</m:t>
                            </m:r>
                            <m:sSubSup>
                              <m:sSubSupPr>
                                <m:ctrlPr>
                                  <a:rPr lang="en-US" sz="2800" i="1">
                                    <a:solidFill>
                                      <a:srgbClr val="000000"/>
                                    </a:solidFill>
                                    <a:latin typeface="Cambria Math"/>
                                    <a:ea typeface="Times New Roman" panose="02020603050405020304" pitchFamily="18" charset="0"/>
                                  </a:rPr>
                                </m:ctrlPr>
                              </m:sSubSup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up>
                                <m:r>
                                  <a:rPr lang="en-US" sz="2800" i="1">
                                    <a:solidFill>
                                      <a:srgbClr val="000000"/>
                                    </a:solidFill>
                                    <a:latin typeface="Cambria Math" panose="02040503050406030204" pitchFamily="18" charset="0"/>
                                    <a:ea typeface="Times New Roman" panose="02020603050405020304" pitchFamily="18" charset="0"/>
                                  </a:rPr>
                                  <m:t>2</m:t>
                                </m:r>
                              </m:sup>
                            </m:sSubSup>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a:ea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rPr>
                                  <m:t>1</m:t>
                                </m:r>
                              </m:num>
                              <m:den>
                                <m:sSubSup>
                                  <m:sSubSupPr>
                                    <m:ctrlPr>
                                      <a:rPr lang="en-US" sz="2800" i="1">
                                        <a:solidFill>
                                          <a:srgbClr val="000000"/>
                                        </a:solidFill>
                                        <a:latin typeface="Cambria Math"/>
                                        <a:ea typeface="Times New Roman" panose="02020603050405020304" pitchFamily="18" charset="0"/>
                                      </a:rPr>
                                    </m:ctrlPr>
                                  </m:sSubSup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up>
                                    <m:r>
                                      <a:rPr lang="en-US" sz="2800" i="1">
                                        <a:solidFill>
                                          <a:srgbClr val="000000"/>
                                        </a:solidFill>
                                        <a:latin typeface="Cambria Math" panose="02040503050406030204" pitchFamily="18" charset="0"/>
                                        <a:ea typeface="Times New Roman" panose="02020603050405020304" pitchFamily="18" charset="0"/>
                                      </a:rPr>
                                      <m:t>2</m:t>
                                    </m:r>
                                  </m:sup>
                                </m:sSubSup>
                              </m:den>
                            </m:f>
                          </m:e>
                        </m:rad>
                      </m:den>
                    </m:f>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a:ea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rPr>
                          <m:t>4</m:t>
                        </m:r>
                      </m:num>
                      <m:den>
                        <m:r>
                          <a:rPr lang="en-US" sz="2800" i="1">
                            <a:solidFill>
                              <a:srgbClr val="000000"/>
                            </a:solidFill>
                            <a:latin typeface="Cambria Math" panose="02040503050406030204" pitchFamily="18" charset="0"/>
                            <a:ea typeface="Times New Roman" panose="02020603050405020304" pitchFamily="18" charset="0"/>
                          </a:rPr>
                          <m:t>2</m:t>
                        </m:r>
                      </m:den>
                    </m:f>
                    <m:r>
                      <a:rPr lang="en-US" sz="2800" i="1">
                        <a:solidFill>
                          <a:srgbClr val="000000"/>
                        </a:solidFill>
                        <a:latin typeface="Cambria Math" panose="02040503050406030204" pitchFamily="18" charset="0"/>
                        <a:ea typeface="Times New Roman" panose="02020603050405020304" pitchFamily="18" charset="0"/>
                      </a:rPr>
                      <m:t>=2</m:t>
                    </m:r>
                  </m:oMath>
                </a14:m>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629920">
                  <a:lnSpc>
                    <a:spcPct val="115000"/>
                  </a:lnSpc>
                  <a:spcAft>
                    <a:spcPts val="1000"/>
                  </a:spcAft>
                </a:pPr>
                <a:r>
                  <a:rPr lang="en-US" sz="2800" b="1" dirty="0" err="1">
                    <a:solidFill>
                      <a:srgbClr val="000000"/>
                    </a:solidFill>
                    <a:highlight>
                      <a:srgbClr val="00FF00"/>
                    </a:highlight>
                    <a:latin typeface="Times New Roman" panose="02020603050405020304" pitchFamily="18" charset="0"/>
                    <a:cs typeface="Times New Roman" panose="02020603050405020304" pitchFamily="18" charset="0"/>
                  </a:rPr>
                  <a:t>Chọn</a:t>
                </a:r>
                <a:r>
                  <a:rPr lang="en-US" sz="2800" b="1" dirty="0">
                    <a:solidFill>
                      <a:srgbClr val="000000"/>
                    </a:solidFill>
                    <a:highlight>
                      <a:srgbClr val="00FF00"/>
                    </a:highlight>
                    <a:latin typeface="Times New Roman" panose="02020603050405020304" pitchFamily="18" charset="0"/>
                    <a:cs typeface="Times New Roman" panose="02020603050405020304" pitchFamily="18" charset="0"/>
                  </a:rPr>
                  <a:t> </a:t>
                </a:r>
                <a:r>
                  <a:rPr lang="en-US" sz="2800" b="1" dirty="0" smtClean="0">
                    <a:solidFill>
                      <a:srgbClr val="000000"/>
                    </a:solidFill>
                    <a:highlight>
                      <a:srgbClr val="00FF00"/>
                    </a:highlight>
                    <a:latin typeface="Times New Roman" panose="02020603050405020304" pitchFamily="18" charset="0"/>
                    <a:cs typeface="Times New Roman" panose="02020603050405020304" pitchFamily="18" charset="0"/>
                  </a:rPr>
                  <a:t>C</a:t>
                </a:r>
                <a:endParaRPr lang="en-US" sz="2800" dirty="0">
                  <a:latin typeface="Times New Roman" panose="02020603050405020304" pitchFamily="18" charset="0"/>
                  <a:cs typeface="Times New Roman" panose="02020603050405020304" pitchFamily="18" charset="0"/>
                </a:endParaRPr>
              </a:p>
            </p:txBody>
          </p:sp>
        </mc:Choice>
        <mc:Fallback>
          <p:sp>
            <p:nvSpPr>
              <p:cNvPr id="11" name="Rectangle 10">
                <a:extLst>
                  <a:ext uri="{FF2B5EF4-FFF2-40B4-BE49-F238E27FC236}">
                    <a16:creationId xmlns:a16="http://schemas.microsoft.com/office/drawing/2014/main" xmlns="" xmlns:a14="http://schemas.microsoft.com/office/drawing/2010/main" id="{4DF6BDC0-6428-4CE0-BC27-46AA227F7389}"/>
                  </a:ext>
                </a:extLst>
              </p:cNvPr>
              <p:cNvSpPr>
                <a:spLocks noRot="1" noChangeAspect="1" noMove="1" noResize="1" noEditPoints="1" noAdjustHandles="1" noChangeArrowheads="1" noChangeShapeType="1" noTextEdit="1"/>
              </p:cNvSpPr>
              <p:nvPr/>
            </p:nvSpPr>
            <p:spPr>
              <a:xfrm>
                <a:off x="231512" y="334446"/>
                <a:ext cx="11742123" cy="6200213"/>
              </a:xfrm>
              <a:prstGeom prst="rect">
                <a:avLst/>
              </a:prstGeom>
              <a:blipFill rotWithShape="1">
                <a:blip r:embed="rId3"/>
                <a:stretch>
                  <a:fillRect b="-2163"/>
                </a:stretch>
              </a:blipFill>
            </p:spPr>
            <p:txBody>
              <a:bodyPr/>
              <a:lstStyle/>
              <a:p>
                <a:r>
                  <a:rPr lang="en-US">
                    <a:noFill/>
                  </a:rPr>
                  <a:t> </a:t>
                </a:r>
              </a:p>
            </p:txBody>
          </p:sp>
        </mc:Fallback>
      </mc:AlternateContent>
    </p:spTree>
    <p:extLst>
      <p:ext uri="{BB962C8B-B14F-4D97-AF65-F5344CB8AC3E}">
        <p14:creationId xmlns:p14="http://schemas.microsoft.com/office/powerpoint/2010/main" val="227171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left)">
                                      <p:cBhvr>
                                        <p:cTn id="1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39086" y="4770728"/>
            <a:ext cx="11834900" cy="1760444"/>
            <a:chOff x="184495" y="3598518"/>
            <a:chExt cx="11834900" cy="1760444"/>
          </a:xfrm>
        </p:grpSpPr>
        <p:sp>
          <p:nvSpPr>
            <p:cNvPr id="5" name="Rounded Rectangle 4"/>
            <p:cNvSpPr/>
            <p:nvPr/>
          </p:nvSpPr>
          <p:spPr>
            <a:xfrm>
              <a:off x="184495" y="3598518"/>
              <a:ext cx="11834900" cy="176044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6"/>
              <a:ext cx="2342698" cy="553998"/>
              <a:chOff x="1275608" y="6239450"/>
              <a:chExt cx="4592537" cy="1006587"/>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7"/>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119052"/>
            <a:ext cx="12197343" cy="1404947"/>
            <a:chOff x="534987" y="1869705"/>
            <a:chExt cx="23911208" cy="2356356"/>
          </a:xfrm>
        </p:grpSpPr>
        <p:grpSp>
          <p:nvGrpSpPr>
            <p:cNvPr id="21" name="Group 20"/>
            <p:cNvGrpSpPr/>
            <p:nvPr/>
          </p:nvGrpSpPr>
          <p:grpSpPr>
            <a:xfrm>
              <a:off x="534987" y="1869705"/>
              <a:ext cx="23340848" cy="2356356"/>
              <a:chOff x="534987" y="1647866"/>
              <a:chExt cx="23340848" cy="2356356"/>
            </a:xfrm>
          </p:grpSpPr>
          <p:sp>
            <p:nvSpPr>
              <p:cNvPr id="25" name="Rounded Rectangle 24"/>
              <p:cNvSpPr/>
              <p:nvPr/>
            </p:nvSpPr>
            <p:spPr bwMode="auto">
              <a:xfrm>
                <a:off x="755649" y="1720891"/>
                <a:ext cx="23120186"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533960" y="1653394"/>
                  <a:ext cx="2278917"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1</a:t>
                  </a:r>
                </a:p>
              </p:txBody>
            </p:sp>
          </p:grpSp>
        </p:grpSp>
        <mc:AlternateContent xmlns:mc="http://schemas.openxmlformats.org/markup-compatibility/2006" xmlns:a14="http://schemas.microsoft.com/office/drawing/2010/main">
          <mc:Choice Requires="a14">
            <p:sp>
              <p:nvSpPr>
                <p:cNvPr id="23" name="Rectangle 22"/>
                <p:cNvSpPr/>
                <p:nvPr/>
              </p:nvSpPr>
              <p:spPr>
                <a:xfrm>
                  <a:off x="534987" y="1936625"/>
                  <a:ext cx="23911208" cy="22093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ctr">
                    <a:lnSpc>
                      <a:spcPct val="115000"/>
                    </a:lnSpc>
                    <a:spcBef>
                      <a:spcPts val="600"/>
                    </a:spcBef>
                    <a:buClr>
                      <a:srgbClr val="0000FF"/>
                    </a:buClr>
                    <a:tabLst>
                      <a:tab pos="629826" algn="l"/>
                    </a:tabLst>
                  </a:pPr>
                  <a:r>
                    <a:rPr lang="en-US" sz="3600" b="1" dirty="0" smtClean="0">
                      <a:solidFill>
                        <a:srgbClr val="0000FF"/>
                      </a:solidFill>
                    </a:rPr>
                    <a:t>            </a:t>
                  </a:r>
                  <a:r>
                    <a:rPr lang="vi-VN" sz="2800" dirty="0" smtClean="0">
                      <a:latin typeface="Tahoma" panose="020B0604030504040204" pitchFamily="34" charset="0"/>
                      <a:ea typeface="Tahoma" panose="020B0604030504040204" pitchFamily="34" charset="0"/>
                      <a:cs typeface="Tahoma" panose="020B0604030504040204" pitchFamily="34" charset="0"/>
                    </a:rPr>
                    <a:t>Cho </a:t>
                  </a:r>
                  <a:r>
                    <a:rPr lang="vi-VN" sz="2800" dirty="0">
                      <a:latin typeface="Tahoma" panose="020B0604030504040204" pitchFamily="34" charset="0"/>
                      <a:ea typeface="Tahoma" panose="020B0604030504040204" pitchFamily="34" charset="0"/>
                      <a:cs typeface="Tahoma" panose="020B0604030504040204" pitchFamily="34" charset="0"/>
                    </a:rPr>
                    <a:t>hàm số </a:t>
                  </a:r>
                  <a14:m>
                    <m:oMath xmlns:m="http://schemas.openxmlformats.org/officeDocument/2006/math">
                      <m:r>
                        <a:rPr lang="en-US" sz="2800" i="1">
                          <a:latin typeface="Cambria Math" panose="02040503050406030204" pitchFamily="18" charset="0"/>
                        </a:rPr>
                        <m:t>𝑦</m:t>
                      </m:r>
                      <m:r>
                        <a:rPr lang="en-US" sz="2800" i="1">
                          <a:latin typeface="Cambria Math" panose="02040503050406030204" pitchFamily="18" charset="0"/>
                        </a:rPr>
                        <m:t>=</m:t>
                      </m:r>
                      <m:r>
                        <a:rPr lang="en-US" sz="2800" i="1">
                          <a:latin typeface="Cambria Math" panose="02040503050406030204" pitchFamily="18" charset="0"/>
                        </a:rPr>
                        <m:t>𝑓</m:t>
                      </m:r>
                      <m:r>
                        <a:rPr lang="en-US" sz="2800" i="1">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m:t>
                      </m:r>
                    </m:oMath>
                  </a14:m>
                  <a:r>
                    <a:rPr lang="vi-VN" sz="2800" dirty="0">
                      <a:latin typeface="Tahoma" panose="020B0604030504040204" pitchFamily="34" charset="0"/>
                      <a:ea typeface="Tahoma" panose="020B0604030504040204" pitchFamily="34" charset="0"/>
                      <a:cs typeface="Tahoma" panose="020B0604030504040204" pitchFamily="34" charset="0"/>
                    </a:rPr>
                    <a:t>, có đồ thị </a:t>
                  </a:r>
                  <a14:m>
                    <m:oMath xmlns:m="http://schemas.openxmlformats.org/officeDocument/2006/math">
                      <m:d>
                        <m:dPr>
                          <m:ctrlPr>
                            <a:rPr lang="en-US" sz="2800" i="1">
                              <a:latin typeface="Cambria Math"/>
                            </a:rPr>
                          </m:ctrlPr>
                        </m:dPr>
                        <m:e>
                          <m:r>
                            <a:rPr lang="en-US" sz="2800" i="1">
                              <a:latin typeface="Cambria Math" panose="02040503050406030204" pitchFamily="18" charset="0"/>
                            </a:rPr>
                            <m:t>𝐶</m:t>
                          </m:r>
                        </m:e>
                      </m:d>
                    </m:oMath>
                  </a14:m>
                  <a:r>
                    <a:rPr lang="vi-VN" sz="2800" dirty="0">
                      <a:latin typeface="Tahoma" panose="020B0604030504040204" pitchFamily="34" charset="0"/>
                      <a:ea typeface="Tahoma" panose="020B0604030504040204" pitchFamily="34" charset="0"/>
                      <a:cs typeface="Tahoma" panose="020B0604030504040204" pitchFamily="34" charset="0"/>
                    </a:rPr>
                    <a:t> và điểm</a:t>
                  </a:r>
                  <a:r>
                    <a:rPr lang="en-US" sz="2800" dirty="0" smtClean="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2800" i="1">
                              <a:latin typeface="Cambria Math"/>
                            </a:rPr>
                          </m:ctrlPr>
                        </m:sSubPr>
                        <m:e>
                          <m:r>
                            <a:rPr lang="en-US" sz="2800" i="1">
                              <a:latin typeface="Cambria Math" panose="02040503050406030204" pitchFamily="18" charset="0"/>
                            </a:rPr>
                            <m:t>𝑀</m:t>
                          </m:r>
                        </m:e>
                        <m:sub>
                          <m:r>
                            <a:rPr lang="en-US" sz="2800" i="1">
                              <a:latin typeface="Cambria Math" panose="02040503050406030204" pitchFamily="18" charset="0"/>
                            </a:rPr>
                            <m:t>0</m:t>
                          </m:r>
                        </m:sub>
                      </m:sSub>
                      <m:d>
                        <m:dPr>
                          <m:ctrlPr>
                            <a:rPr lang="en-US" sz="2800" i="1">
                              <a:latin typeface="Cambria Math"/>
                            </a:rPr>
                          </m:ctrlPr>
                        </m:dPr>
                        <m:e>
                          <m:sSub>
                            <m:sSubPr>
                              <m:ctrlPr>
                                <a:rPr lang="en-US" sz="2800" i="1">
                                  <a:latin typeface="Cambria Math"/>
                                </a:rPr>
                              </m:ctrlPr>
                            </m:sSubPr>
                            <m:e>
                              <m:r>
                                <a:rPr lang="en-US" sz="2800" i="1">
                                  <a:latin typeface="Cambria Math" panose="02040503050406030204" pitchFamily="18" charset="0"/>
                                </a:rPr>
                                <m:t>𝑥</m:t>
                              </m:r>
                            </m:e>
                            <m:sub>
                              <m:r>
                                <a:rPr lang="en-US" sz="2800" i="1">
                                  <a:latin typeface="Cambria Math" panose="02040503050406030204" pitchFamily="18" charset="0"/>
                                </a:rPr>
                                <m:t>0</m:t>
                              </m:r>
                            </m:sub>
                          </m:sSub>
                          <m:r>
                            <a:rPr lang="en-US" sz="2800" i="1">
                              <a:latin typeface="Cambria Math" panose="02040503050406030204" pitchFamily="18" charset="0"/>
                            </a:rPr>
                            <m:t>;</m:t>
                          </m:r>
                          <m:r>
                            <a:rPr lang="en-US" sz="2800" i="1">
                              <a:latin typeface="Cambria Math" panose="02040503050406030204" pitchFamily="18" charset="0"/>
                            </a:rPr>
                            <m:t>𝑓</m:t>
                          </m:r>
                          <m:r>
                            <a:rPr lang="en-US" sz="2800" i="1">
                              <a:latin typeface="Cambria Math" panose="02040503050406030204" pitchFamily="18" charset="0"/>
                            </a:rPr>
                            <m:t>(</m:t>
                          </m:r>
                          <m:sSub>
                            <m:sSubPr>
                              <m:ctrlPr>
                                <a:rPr lang="en-US" sz="2800" i="1">
                                  <a:latin typeface="Cambria Math"/>
                                </a:rPr>
                              </m:ctrlPr>
                            </m:sSubPr>
                            <m:e>
                              <m:r>
                                <a:rPr lang="en-US" sz="2800" i="1">
                                  <a:latin typeface="Cambria Math" panose="02040503050406030204" pitchFamily="18" charset="0"/>
                                </a:rPr>
                                <m:t>𝑥</m:t>
                              </m:r>
                            </m:e>
                            <m:sub>
                              <m:r>
                                <a:rPr lang="en-US" sz="2800" i="1">
                                  <a:latin typeface="Cambria Math" panose="02040503050406030204" pitchFamily="18" charset="0"/>
                                </a:rPr>
                                <m:t>0</m:t>
                              </m:r>
                            </m:sub>
                          </m:sSub>
                          <m:r>
                            <a:rPr lang="en-US" sz="2800" i="1">
                              <a:latin typeface="Cambria Math" panose="02040503050406030204" pitchFamily="18" charset="0"/>
                            </a:rPr>
                            <m:t>)</m:t>
                          </m:r>
                        </m:e>
                      </m:d>
                      <m:r>
                        <a:rPr lang="en-US" sz="2800" i="1">
                          <a:latin typeface="Cambria Math" panose="02040503050406030204" pitchFamily="18" charset="0"/>
                        </a:rPr>
                        <m:t>(</m:t>
                      </m:r>
                      <m:r>
                        <a:rPr lang="en-US" sz="2800" i="1">
                          <a:latin typeface="Cambria Math" panose="02040503050406030204" pitchFamily="18" charset="0"/>
                        </a:rPr>
                        <m:t>𝐶</m:t>
                      </m:r>
                      <m:r>
                        <a:rPr lang="en-US" sz="2800" i="1">
                          <a:latin typeface="Cambria Math" panose="02040503050406030204" pitchFamily="18" charset="0"/>
                        </a:rPr>
                        <m:t>)</m:t>
                      </m:r>
                    </m:oMath>
                  </a14:m>
                  <a:r>
                    <a:rPr lang="vi-VN" sz="2800" dirty="0">
                      <a:latin typeface="Tahoma" panose="020B0604030504040204" pitchFamily="34" charset="0"/>
                      <a:ea typeface="Tahoma" panose="020B0604030504040204" pitchFamily="34" charset="0"/>
                      <a:cs typeface="Tahoma" panose="020B0604030504040204" pitchFamily="34" charset="0"/>
                    </a:rPr>
                    <a:t>. Phương trình tiếp tuyến của </a:t>
                  </a:r>
                  <a14:m>
                    <m:oMath xmlns:m="http://schemas.openxmlformats.org/officeDocument/2006/math">
                      <m:d>
                        <m:dPr>
                          <m:ctrlPr>
                            <a:rPr lang="en-US" sz="2800" i="1">
                              <a:latin typeface="Cambria Math"/>
                            </a:rPr>
                          </m:ctrlPr>
                        </m:dPr>
                        <m:e>
                          <m:r>
                            <a:rPr lang="en-US" sz="2800" i="1">
                              <a:latin typeface="Cambria Math" panose="02040503050406030204" pitchFamily="18" charset="0"/>
                            </a:rPr>
                            <m:t>𝐶</m:t>
                          </m:r>
                        </m:e>
                      </m:d>
                    </m:oMath>
                  </a14:m>
                  <a:r>
                    <a:rPr lang="vi-VN" sz="2800" dirty="0">
                      <a:latin typeface="Tahoma" panose="020B0604030504040204" pitchFamily="34" charset="0"/>
                      <a:ea typeface="Tahoma" panose="020B0604030504040204" pitchFamily="34" charset="0"/>
                      <a:cs typeface="Tahoma" panose="020B0604030504040204" pitchFamily="34" charset="0"/>
                    </a:rPr>
                    <a:t> tại </a:t>
                  </a:r>
                  <a14:m>
                    <m:oMath xmlns:m="http://schemas.openxmlformats.org/officeDocument/2006/math">
                      <m:sSub>
                        <m:sSubPr>
                          <m:ctrlPr>
                            <a:rPr lang="en-US" sz="2800" i="1">
                              <a:latin typeface="Cambria Math"/>
                            </a:rPr>
                          </m:ctrlPr>
                        </m:sSubPr>
                        <m:e>
                          <m:r>
                            <a:rPr lang="en-US" sz="2800" i="1">
                              <a:latin typeface="Cambria Math" panose="02040503050406030204" pitchFamily="18" charset="0"/>
                            </a:rPr>
                            <m:t>𝑀</m:t>
                          </m:r>
                        </m:e>
                        <m:sub>
                          <m:r>
                            <a:rPr lang="en-US" sz="2800" i="1">
                              <a:latin typeface="Cambria Math" panose="02040503050406030204" pitchFamily="18" charset="0"/>
                            </a:rPr>
                            <m:t>0</m:t>
                          </m:r>
                        </m:sub>
                      </m:sSub>
                    </m:oMath>
                  </a14:m>
                  <a:r>
                    <a:rPr lang="vi-VN" sz="2800" dirty="0">
                      <a:latin typeface="Tahoma" panose="020B0604030504040204" pitchFamily="34" charset="0"/>
                      <a:ea typeface="Tahoma" panose="020B0604030504040204" pitchFamily="34" charset="0"/>
                      <a:cs typeface="Tahoma" panose="020B0604030504040204" pitchFamily="34" charset="0"/>
                    </a:rPr>
                    <a:t> là</a:t>
                  </a:r>
                  <a:r>
                    <a:rPr lang="vi-VN" sz="2800" dirty="0" smtClean="0">
                      <a:latin typeface="Tahoma" panose="020B0604030504040204" pitchFamily="34" charset="0"/>
                      <a:ea typeface="Tahoma" panose="020B0604030504040204" pitchFamily="34" charset="0"/>
                      <a:cs typeface="Tahoma" panose="020B0604030504040204" pitchFamily="34" charset="0"/>
                    </a:rPr>
                    <a:t>:</a:t>
                  </a:r>
                  <a:endParaRPr lang="en-US" sz="2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534987" y="1936625"/>
                  <a:ext cx="23911208" cy="2209345"/>
                </a:xfrm>
                <a:prstGeom prst="rect">
                  <a:avLst/>
                </a:prstGeom>
                <a:blipFill rotWithShape="1">
                  <a:blip r:embed="rId2"/>
                  <a:stretch>
                    <a:fillRect b="-50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43" name="Action Button: Forward or Next 42">
            <a:hlinkClick r:id="" action="ppaction://hlinkshowjump?jump=nextslide" highlightClick="1"/>
          </p:cNvPr>
          <p:cNvSpPr/>
          <p:nvPr/>
        </p:nvSpPr>
        <p:spPr>
          <a:xfrm>
            <a:off x="11602872" y="605796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grpSp>
        <p:nvGrpSpPr>
          <p:cNvPr id="2" name="Group 1">
            <a:extLst>
              <a:ext uri="{FF2B5EF4-FFF2-40B4-BE49-F238E27FC236}">
                <a16:creationId xmlns="" xmlns:a16="http://schemas.microsoft.com/office/drawing/2014/main" id="{4D0AB9FB-A402-43C6-830F-BAC47ED452D0}"/>
              </a:ext>
            </a:extLst>
          </p:cNvPr>
          <p:cNvGrpSpPr/>
          <p:nvPr/>
        </p:nvGrpSpPr>
        <p:grpSpPr>
          <a:xfrm>
            <a:off x="473163" y="1924050"/>
            <a:ext cx="5279938" cy="617268"/>
            <a:chOff x="1458731" y="6334162"/>
            <a:chExt cx="12606633" cy="1234536"/>
          </a:xfrm>
        </p:grpSpPr>
        <mc:AlternateContent xmlns:mc="http://schemas.openxmlformats.org/markup-compatibility/2006" xmlns:a14="http://schemas.microsoft.com/office/drawing/2010/main">
          <mc:Choice Requires="a14">
            <p:sp>
              <p:nvSpPr>
                <p:cNvPr id="44" name="Rectangle 43">
                  <a:extLst>
                    <a:ext uri="{FF2B5EF4-FFF2-40B4-BE49-F238E27FC236}">
                      <a16:creationId xmlns="" xmlns:a16="http://schemas.microsoft.com/office/drawing/2014/main" id="{0839FD11-1E39-4EBB-A7FB-DEB39691C378}"/>
                    </a:ext>
                  </a:extLst>
                </p:cNvPr>
                <p:cNvSpPr/>
                <p:nvPr/>
              </p:nvSpPr>
              <p:spPr>
                <a:xfrm>
                  <a:off x="2140385" y="6334162"/>
                  <a:ext cx="11924979"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 </a:t>
                  </a:r>
                  <a14:m>
                    <m:oMath xmlns:m="http://schemas.openxmlformats.org/officeDocument/2006/math">
                      <m:r>
                        <a:rPr lang="en-US" sz="2800" i="1" smtClean="0">
                          <a:solidFill>
                            <a:schemeClr val="bg1"/>
                          </a:solidFill>
                          <a:latin typeface="Cambria Math" panose="02040503050406030204" pitchFamily="18" charset="0"/>
                        </a:rPr>
                        <m:t>𝑦</m:t>
                      </m:r>
                      <m:r>
                        <a:rPr lang="en-US" sz="2800" i="1" smtClean="0">
                          <a:solidFill>
                            <a:schemeClr val="bg1"/>
                          </a:solidFill>
                          <a:latin typeface="Cambria Math" panose="02040503050406030204" pitchFamily="18" charset="0"/>
                        </a:rPr>
                        <m:t>=</m:t>
                      </m:r>
                      <m:sSup>
                        <m:sSupPr>
                          <m:ctrlPr>
                            <a:rPr lang="en-US" sz="2800" i="1">
                              <a:solidFill>
                                <a:schemeClr val="bg1"/>
                              </a:solidFill>
                              <a:latin typeface="Cambria Math"/>
                            </a:rPr>
                          </m:ctrlPr>
                        </m:sSupPr>
                        <m:e>
                          <m:r>
                            <a:rPr lang="en-US" sz="2800" i="1">
                              <a:solidFill>
                                <a:schemeClr val="bg1"/>
                              </a:solidFill>
                              <a:latin typeface="Cambria Math" panose="02040503050406030204" pitchFamily="18" charset="0"/>
                            </a:rPr>
                            <m:t>𝑓</m:t>
                          </m:r>
                        </m:e>
                        <m:sup>
                          <m:r>
                            <a:rPr lang="en-US" sz="2800" i="1">
                              <a:solidFill>
                                <a:schemeClr val="bg1"/>
                              </a:solidFill>
                              <a:latin typeface="Cambria Math" panose="02040503050406030204" pitchFamily="18" charset="0"/>
                            </a:rPr>
                            <m:t>′</m:t>
                          </m:r>
                        </m:sup>
                      </m:sSup>
                      <m:r>
                        <a:rPr lang="en-US" sz="2800" i="1">
                          <a:solidFill>
                            <a:schemeClr val="bg1"/>
                          </a:solidFill>
                          <a:latin typeface="Cambria Math" panose="02040503050406030204" pitchFamily="18" charset="0"/>
                        </a:rPr>
                        <m:t>(</m:t>
                      </m:r>
                      <m:r>
                        <a:rPr lang="en-US" sz="2800" i="1">
                          <a:solidFill>
                            <a:schemeClr val="bg1"/>
                          </a:solidFill>
                          <a:latin typeface="Cambria Math" panose="02040503050406030204" pitchFamily="18" charset="0"/>
                        </a:rPr>
                        <m:t>𝑥</m:t>
                      </m:r>
                      <m:r>
                        <a:rPr lang="en-US" sz="2800" i="1">
                          <a:solidFill>
                            <a:schemeClr val="bg1"/>
                          </a:solidFill>
                          <a:latin typeface="Cambria Math" panose="02040503050406030204" pitchFamily="18" charset="0"/>
                        </a:rPr>
                        <m:t>)</m:t>
                      </m:r>
                      <m:d>
                        <m:dPr>
                          <m:ctrlPr>
                            <a:rPr lang="en-US" sz="2800" i="1">
                              <a:solidFill>
                                <a:schemeClr val="bg1"/>
                              </a:solidFill>
                              <a:latin typeface="Cambria Math"/>
                            </a:rPr>
                          </m:ctrlPr>
                        </m:dPr>
                        <m:e>
                          <m:r>
                            <a:rPr lang="en-US" sz="2800" i="1">
                              <a:solidFill>
                                <a:schemeClr val="bg1"/>
                              </a:solidFill>
                              <a:latin typeface="Cambria Math" panose="02040503050406030204" pitchFamily="18" charset="0"/>
                            </a:rPr>
                            <m:t>𝑥</m:t>
                          </m:r>
                          <m:r>
                            <a:rPr lang="en-US" sz="2800" i="1">
                              <a:solidFill>
                                <a:schemeClr val="bg1"/>
                              </a:solidFill>
                              <a:latin typeface="Cambria Math" panose="02040503050406030204" pitchFamily="18" charset="0"/>
                            </a:rPr>
                            <m:t>−</m:t>
                          </m:r>
                          <m:sSub>
                            <m:sSubPr>
                              <m:ctrlPr>
                                <a:rPr lang="en-US" sz="2800" i="1">
                                  <a:solidFill>
                                    <a:schemeClr val="bg1"/>
                                  </a:solidFill>
                                  <a:latin typeface="Cambria Math"/>
                                </a:rPr>
                              </m:ctrlPr>
                            </m:sSubPr>
                            <m:e>
                              <m:r>
                                <a:rPr lang="en-US" sz="2800" i="1">
                                  <a:solidFill>
                                    <a:schemeClr val="bg1"/>
                                  </a:solidFill>
                                  <a:latin typeface="Cambria Math" panose="02040503050406030204" pitchFamily="18" charset="0"/>
                                </a:rPr>
                                <m:t>𝑥</m:t>
                              </m:r>
                            </m:e>
                            <m:sub>
                              <m:r>
                                <a:rPr lang="en-US" sz="2800" i="1">
                                  <a:solidFill>
                                    <a:schemeClr val="bg1"/>
                                  </a:solidFill>
                                  <a:latin typeface="Cambria Math" panose="02040503050406030204" pitchFamily="18" charset="0"/>
                                </a:rPr>
                                <m:t>0</m:t>
                              </m:r>
                            </m:sub>
                          </m:sSub>
                        </m:e>
                      </m:d>
                      <m:r>
                        <a:rPr lang="en-US" sz="2800" i="1">
                          <a:solidFill>
                            <a:schemeClr val="bg1"/>
                          </a:solidFill>
                          <a:latin typeface="Cambria Math" panose="02040503050406030204" pitchFamily="18" charset="0"/>
                        </a:rPr>
                        <m:t>+</m:t>
                      </m:r>
                      <m:sSub>
                        <m:sSubPr>
                          <m:ctrlPr>
                            <a:rPr lang="en-US" sz="2800" i="1">
                              <a:solidFill>
                                <a:schemeClr val="bg1"/>
                              </a:solidFill>
                              <a:latin typeface="Cambria Math"/>
                            </a:rPr>
                          </m:ctrlPr>
                        </m:sSubPr>
                        <m:e>
                          <m:r>
                            <a:rPr lang="en-US" sz="2800" i="1">
                              <a:solidFill>
                                <a:schemeClr val="bg1"/>
                              </a:solidFill>
                              <a:latin typeface="Cambria Math" panose="02040503050406030204" pitchFamily="18" charset="0"/>
                            </a:rPr>
                            <m:t>𝑦</m:t>
                          </m:r>
                        </m:e>
                        <m:sub>
                          <m:r>
                            <a:rPr lang="en-US" sz="2800" i="1">
                              <a:solidFill>
                                <a:schemeClr val="bg1"/>
                              </a:solidFill>
                              <a:latin typeface="Cambria Math" panose="02040503050406030204" pitchFamily="18" charset="0"/>
                            </a:rPr>
                            <m:t>0</m:t>
                          </m:r>
                        </m:sub>
                      </m:sSub>
                    </m:oMath>
                  </a14:m>
                  <a:r>
                    <a:rPr lang="vi-VN" sz="2800" dirty="0" smtClean="0">
                      <a:solidFill>
                        <a:schemeClr val="bg1"/>
                      </a:solidFill>
                    </a:rPr>
                    <a:t>.</a:t>
                  </a:r>
                  <a:endParaRPr lang="en-US" sz="3000" b="1" dirty="0">
                    <a:solidFill>
                      <a:schemeClr val="bg1"/>
                    </a:solidFill>
                    <a:latin typeface="+mj-lt"/>
                    <a:ea typeface="Tahoma" pitchFamily="34" charset="0"/>
                    <a:cs typeface="Tahoma" pitchFamily="34" charset="0"/>
                  </a:endParaRPr>
                </a:p>
              </p:txBody>
            </p:sp>
          </mc:Choice>
          <mc:Fallback xmlns="">
            <p:sp>
              <p:nvSpPr>
                <p:cNvPr id="44" name="Rectangle 43">
                  <a:extLst>
                    <a:ext uri="{FF2B5EF4-FFF2-40B4-BE49-F238E27FC236}">
                      <a16:creationId xmlns="" xmlns:a16="http://schemas.microsoft.com/office/drawing/2014/main" xmlns:a14="http://schemas.microsoft.com/office/drawing/2010/main" id="{0839FD11-1E39-4EBB-A7FB-DEB39691C378}"/>
                    </a:ext>
                  </a:extLst>
                </p:cNvPr>
                <p:cNvSpPr>
                  <a:spLocks noRot="1" noChangeAspect="1" noMove="1" noResize="1" noEditPoints="1" noAdjustHandles="1" noChangeArrowheads="1" noChangeShapeType="1" noTextEdit="1"/>
                </p:cNvSpPr>
                <p:nvPr/>
              </p:nvSpPr>
              <p:spPr>
                <a:xfrm>
                  <a:off x="2140385" y="6334162"/>
                  <a:ext cx="11924979" cy="1234536"/>
                </a:xfrm>
                <a:prstGeom prst="rect">
                  <a:avLst/>
                </a:prstGeom>
                <a:blipFill rotWithShape="1">
                  <a:blip r:embed="rId3"/>
                  <a:stretch>
                    <a:fillRect b="-12844"/>
                  </a:stretch>
                </a:blipFill>
                <a:ln w="19050">
                  <a:solidFill>
                    <a:schemeClr val="bg1"/>
                  </a:solidFill>
                </a:ln>
              </p:spPr>
              <p:txBody>
                <a:bodyPr/>
                <a:lstStyle/>
                <a:p>
                  <a:r>
                    <a:rPr lang="en-US">
                      <a:noFill/>
                    </a:rPr>
                    <a:t> </a:t>
                  </a:r>
                </a:p>
              </p:txBody>
            </p:sp>
          </mc:Fallback>
        </mc:AlternateContent>
        <p:sp>
          <p:nvSpPr>
            <p:cNvPr id="45" name="Oval 44">
              <a:extLst>
                <a:ext uri="{FF2B5EF4-FFF2-40B4-BE49-F238E27FC236}">
                  <a16:creationId xmlns="" xmlns:a16="http://schemas.microsoft.com/office/drawing/2014/main" id="{8634B6D4-DECA-4F71-9C3F-B85DE60414F0}"/>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Tahoma" pitchFamily="34" charset="0"/>
                </a:rPr>
                <a:t>A</a:t>
              </a:r>
              <a:endParaRPr lang="en-US" sz="3000" dirty="0">
                <a:latin typeface="+mj-lt"/>
              </a:endParaRPr>
            </a:p>
          </p:txBody>
        </p:sp>
      </p:grpSp>
      <p:grpSp>
        <p:nvGrpSpPr>
          <p:cNvPr id="46" name="Group 45">
            <a:extLst>
              <a:ext uri="{FF2B5EF4-FFF2-40B4-BE49-F238E27FC236}">
                <a16:creationId xmlns="" xmlns:a16="http://schemas.microsoft.com/office/drawing/2014/main" id="{A2194087-0D43-42CA-A1D2-4373C69CC457}"/>
              </a:ext>
            </a:extLst>
          </p:cNvPr>
          <p:cNvGrpSpPr/>
          <p:nvPr/>
        </p:nvGrpSpPr>
        <p:grpSpPr>
          <a:xfrm>
            <a:off x="523377" y="3075168"/>
            <a:ext cx="5276956" cy="617268"/>
            <a:chOff x="1458731" y="6334162"/>
            <a:chExt cx="13782856" cy="1234536"/>
          </a:xfrm>
        </p:grpSpPr>
        <mc:AlternateContent xmlns:mc="http://schemas.openxmlformats.org/markup-compatibility/2006" xmlns:a14="http://schemas.microsoft.com/office/drawing/2010/main">
          <mc:Choice Requires="a14">
            <p:sp>
              <p:nvSpPr>
                <p:cNvPr id="47" name="Rectangle 46">
                  <a:extLst>
                    <a:ext uri="{FF2B5EF4-FFF2-40B4-BE49-F238E27FC236}">
                      <a16:creationId xmlns="" xmlns:a16="http://schemas.microsoft.com/office/drawing/2014/main" id="{FB0B6341-256C-4170-AF4E-1216E5EDD04C}"/>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 </a:t>
                  </a:r>
                  <a14:m>
                    <m:oMath xmlns:m="http://schemas.openxmlformats.org/officeDocument/2006/math">
                      <m:r>
                        <a:rPr lang="en-US" sz="2800" i="1" smtClean="0">
                          <a:solidFill>
                            <a:schemeClr val="bg1"/>
                          </a:solidFill>
                          <a:latin typeface="Cambria Math" panose="02040503050406030204" pitchFamily="18" charset="0"/>
                        </a:rPr>
                        <m:t>𝑦</m:t>
                      </m:r>
                      <m:r>
                        <a:rPr lang="en-US" sz="2800" i="1" smtClean="0">
                          <a:solidFill>
                            <a:schemeClr val="bg1"/>
                          </a:solidFill>
                          <a:latin typeface="Cambria Math" panose="02040503050406030204" pitchFamily="18" charset="0"/>
                        </a:rPr>
                        <m:t>−</m:t>
                      </m:r>
                      <m:sSub>
                        <m:sSubPr>
                          <m:ctrlPr>
                            <a:rPr lang="en-US" sz="2800" i="1">
                              <a:solidFill>
                                <a:schemeClr val="bg1"/>
                              </a:solidFill>
                              <a:latin typeface="Cambria Math"/>
                            </a:rPr>
                          </m:ctrlPr>
                        </m:sSubPr>
                        <m:e>
                          <m:r>
                            <a:rPr lang="en-US" sz="2800" i="1">
                              <a:solidFill>
                                <a:schemeClr val="bg1"/>
                              </a:solidFill>
                              <a:latin typeface="Cambria Math" panose="02040503050406030204" pitchFamily="18" charset="0"/>
                            </a:rPr>
                            <m:t>𝑦</m:t>
                          </m:r>
                        </m:e>
                        <m:sub>
                          <m:r>
                            <a:rPr lang="en-US" sz="2800" i="1">
                              <a:solidFill>
                                <a:schemeClr val="bg1"/>
                              </a:solidFill>
                              <a:latin typeface="Cambria Math" panose="02040503050406030204" pitchFamily="18" charset="0"/>
                            </a:rPr>
                            <m:t>0</m:t>
                          </m:r>
                        </m:sub>
                      </m:sSub>
                      <m:r>
                        <a:rPr lang="en-US" sz="2800" i="1">
                          <a:solidFill>
                            <a:schemeClr val="bg1"/>
                          </a:solidFill>
                          <a:latin typeface="Cambria Math" panose="02040503050406030204" pitchFamily="18" charset="0"/>
                        </a:rPr>
                        <m:t>=</m:t>
                      </m:r>
                      <m:sSup>
                        <m:sSupPr>
                          <m:ctrlPr>
                            <a:rPr lang="en-US" sz="2800" i="1">
                              <a:solidFill>
                                <a:schemeClr val="bg1"/>
                              </a:solidFill>
                              <a:latin typeface="Cambria Math"/>
                            </a:rPr>
                          </m:ctrlPr>
                        </m:sSupPr>
                        <m:e>
                          <m:r>
                            <a:rPr lang="en-US" sz="2800" i="1">
                              <a:solidFill>
                                <a:schemeClr val="bg1"/>
                              </a:solidFill>
                              <a:latin typeface="Cambria Math" panose="02040503050406030204" pitchFamily="18" charset="0"/>
                            </a:rPr>
                            <m:t>𝑓</m:t>
                          </m:r>
                        </m:e>
                        <m:sup>
                          <m:r>
                            <a:rPr lang="en-US" sz="2800" i="1">
                              <a:solidFill>
                                <a:schemeClr val="bg1"/>
                              </a:solidFill>
                              <a:latin typeface="Cambria Math" panose="02040503050406030204" pitchFamily="18" charset="0"/>
                            </a:rPr>
                            <m:t>′</m:t>
                          </m:r>
                        </m:sup>
                      </m:sSup>
                      <m:r>
                        <a:rPr lang="en-US" sz="2800" i="1">
                          <a:solidFill>
                            <a:schemeClr val="bg1"/>
                          </a:solidFill>
                          <a:latin typeface="Cambria Math" panose="02040503050406030204" pitchFamily="18" charset="0"/>
                        </a:rPr>
                        <m:t>(</m:t>
                      </m:r>
                      <m:sSub>
                        <m:sSubPr>
                          <m:ctrlPr>
                            <a:rPr lang="en-US" sz="2800" i="1">
                              <a:solidFill>
                                <a:schemeClr val="bg1"/>
                              </a:solidFill>
                              <a:latin typeface="Cambria Math"/>
                            </a:rPr>
                          </m:ctrlPr>
                        </m:sSubPr>
                        <m:e>
                          <m:r>
                            <a:rPr lang="en-US" sz="2800" i="1">
                              <a:solidFill>
                                <a:schemeClr val="bg1"/>
                              </a:solidFill>
                              <a:latin typeface="Cambria Math" panose="02040503050406030204" pitchFamily="18" charset="0"/>
                            </a:rPr>
                            <m:t>𝑥</m:t>
                          </m:r>
                        </m:e>
                        <m:sub>
                          <m:r>
                            <a:rPr lang="en-US" sz="2800" i="1">
                              <a:solidFill>
                                <a:schemeClr val="bg1"/>
                              </a:solidFill>
                              <a:latin typeface="Cambria Math" panose="02040503050406030204" pitchFamily="18" charset="0"/>
                            </a:rPr>
                            <m:t>0</m:t>
                          </m:r>
                        </m:sub>
                      </m:sSub>
                      <m:r>
                        <a:rPr lang="en-US" sz="2800" i="1">
                          <a:solidFill>
                            <a:schemeClr val="bg1"/>
                          </a:solidFill>
                          <a:latin typeface="Cambria Math" panose="02040503050406030204" pitchFamily="18" charset="0"/>
                        </a:rPr>
                        <m:t>)</m:t>
                      </m:r>
                      <m:d>
                        <m:dPr>
                          <m:ctrlPr>
                            <a:rPr lang="en-US" sz="2800" i="1">
                              <a:solidFill>
                                <a:schemeClr val="bg1"/>
                              </a:solidFill>
                              <a:latin typeface="Cambria Math"/>
                            </a:rPr>
                          </m:ctrlPr>
                        </m:dPr>
                        <m:e>
                          <m:r>
                            <a:rPr lang="en-US" sz="2800" i="1">
                              <a:solidFill>
                                <a:schemeClr val="bg1"/>
                              </a:solidFill>
                              <a:latin typeface="Cambria Math" panose="02040503050406030204" pitchFamily="18" charset="0"/>
                            </a:rPr>
                            <m:t>𝑥</m:t>
                          </m:r>
                          <m:r>
                            <a:rPr lang="en-US" sz="2800" i="1">
                              <a:solidFill>
                                <a:schemeClr val="bg1"/>
                              </a:solidFill>
                              <a:latin typeface="Cambria Math" panose="02040503050406030204" pitchFamily="18" charset="0"/>
                            </a:rPr>
                            <m:t>−</m:t>
                          </m:r>
                          <m:sSub>
                            <m:sSubPr>
                              <m:ctrlPr>
                                <a:rPr lang="en-US" sz="2800" i="1">
                                  <a:solidFill>
                                    <a:schemeClr val="bg1"/>
                                  </a:solidFill>
                                  <a:latin typeface="Cambria Math"/>
                                </a:rPr>
                              </m:ctrlPr>
                            </m:sSubPr>
                            <m:e>
                              <m:r>
                                <a:rPr lang="en-US" sz="2800" i="1">
                                  <a:solidFill>
                                    <a:schemeClr val="bg1"/>
                                  </a:solidFill>
                                  <a:latin typeface="Cambria Math" panose="02040503050406030204" pitchFamily="18" charset="0"/>
                                </a:rPr>
                                <m:t>𝑥</m:t>
                              </m:r>
                            </m:e>
                            <m:sub>
                              <m:r>
                                <a:rPr lang="en-US" sz="2800" i="1">
                                  <a:solidFill>
                                    <a:schemeClr val="bg1"/>
                                  </a:solidFill>
                                  <a:latin typeface="Cambria Math" panose="02040503050406030204" pitchFamily="18" charset="0"/>
                                </a:rPr>
                                <m:t>0</m:t>
                              </m:r>
                            </m:sub>
                          </m:sSub>
                        </m:e>
                      </m:d>
                    </m:oMath>
                  </a14:m>
                  <a:r>
                    <a:rPr lang="vi-VN" sz="2800" dirty="0" smtClean="0">
                      <a:solidFill>
                        <a:schemeClr val="bg1"/>
                      </a:solidFill>
                    </a:rPr>
                    <a:t>.</a:t>
                  </a:r>
                  <a:endParaRPr lang="en-US" sz="3000" b="1" dirty="0">
                    <a:solidFill>
                      <a:schemeClr val="bg1"/>
                    </a:solidFill>
                    <a:latin typeface="+mj-lt"/>
                    <a:ea typeface="Tahoma" pitchFamily="34" charset="0"/>
                    <a:cs typeface="Tahoma" pitchFamily="34" charset="0"/>
                  </a:endParaRPr>
                </a:p>
              </p:txBody>
            </p:sp>
          </mc:Choice>
          <mc:Fallback xmlns="">
            <p:sp>
              <p:nvSpPr>
                <p:cNvPr id="47" name="Rectangle 46">
                  <a:extLst>
                    <a:ext uri="{FF2B5EF4-FFF2-40B4-BE49-F238E27FC236}">
                      <a16:creationId xmlns="" xmlns:a16="http://schemas.microsoft.com/office/drawing/2014/main" xmlns:a14="http://schemas.microsoft.com/office/drawing/2010/main" id="{FB0B6341-256C-4170-AF4E-1216E5EDD04C}"/>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1">
                  <a:blip r:embed="rId4"/>
                  <a:stretch>
                    <a:fillRect b="-12727"/>
                  </a:stretch>
                </a:blipFill>
                <a:ln w="19050">
                  <a:solidFill>
                    <a:schemeClr val="bg1"/>
                  </a:solidFill>
                </a:ln>
              </p:spPr>
              <p:txBody>
                <a:bodyPr/>
                <a:lstStyle/>
                <a:p>
                  <a:r>
                    <a:rPr lang="en-US">
                      <a:noFill/>
                    </a:rPr>
                    <a:t> </a:t>
                  </a:r>
                </a:p>
              </p:txBody>
            </p:sp>
          </mc:Fallback>
        </mc:AlternateContent>
        <p:sp>
          <p:nvSpPr>
            <p:cNvPr id="48" name="Oval 47">
              <a:extLst>
                <a:ext uri="{FF2B5EF4-FFF2-40B4-BE49-F238E27FC236}">
                  <a16:creationId xmlns="" xmlns:a16="http://schemas.microsoft.com/office/drawing/2014/main" id="{13A7BA64-0BA1-4ADF-A17E-617425026AFB}"/>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B</a:t>
              </a:r>
              <a:endParaRPr lang="en-US" sz="3000" dirty="0">
                <a:latin typeface="+mj-lt"/>
              </a:endParaRPr>
            </a:p>
          </p:txBody>
        </p:sp>
      </p:grpSp>
      <p:grpSp>
        <p:nvGrpSpPr>
          <p:cNvPr id="49" name="Group 48">
            <a:extLst>
              <a:ext uri="{FF2B5EF4-FFF2-40B4-BE49-F238E27FC236}">
                <a16:creationId xmlns="" xmlns:a16="http://schemas.microsoft.com/office/drawing/2014/main" id="{4D274B26-9415-432A-9282-BDEF246F0009}"/>
              </a:ext>
            </a:extLst>
          </p:cNvPr>
          <p:cNvGrpSpPr/>
          <p:nvPr/>
        </p:nvGrpSpPr>
        <p:grpSpPr>
          <a:xfrm>
            <a:off x="6385137" y="3031992"/>
            <a:ext cx="5303205" cy="617268"/>
            <a:chOff x="1458731" y="6334159"/>
            <a:chExt cx="13782856" cy="1234536"/>
          </a:xfrm>
        </p:grpSpPr>
        <mc:AlternateContent xmlns:mc="http://schemas.openxmlformats.org/markup-compatibility/2006" xmlns:a14="http://schemas.microsoft.com/office/drawing/2010/main">
          <mc:Choice Requires="a14">
            <p:sp>
              <p:nvSpPr>
                <p:cNvPr id="63" name="Rectangle 62">
                  <a:extLst>
                    <a:ext uri="{FF2B5EF4-FFF2-40B4-BE49-F238E27FC236}">
                      <a16:creationId xmlns="" xmlns:a16="http://schemas.microsoft.com/office/drawing/2014/main" id="{6E15A8FC-94CE-45FB-8D02-B33F2327F992}"/>
                    </a:ext>
                  </a:extLst>
                </p:cNvPr>
                <p:cNvSpPr/>
                <p:nvPr/>
              </p:nvSpPr>
              <p:spPr>
                <a:xfrm>
                  <a:off x="2140383" y="6334159"/>
                  <a:ext cx="13101204"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900"/>
                    </a:spcBef>
                  </a:pPr>
                  <a14:m>
                    <m:oMath xmlns:m="http://schemas.openxmlformats.org/officeDocument/2006/math">
                      <m:r>
                        <a:rPr lang="en-US" sz="2800" i="1" smtClean="0">
                          <a:solidFill>
                            <a:schemeClr val="bg1"/>
                          </a:solidFill>
                          <a:latin typeface="Cambria Math" panose="02040503050406030204" pitchFamily="18" charset="0"/>
                        </a:rPr>
                        <m:t>𝑦</m:t>
                      </m:r>
                      <m:r>
                        <a:rPr lang="en-US" sz="2800" i="1" smtClean="0">
                          <a:solidFill>
                            <a:schemeClr val="bg1"/>
                          </a:solidFill>
                          <a:latin typeface="Cambria Math" panose="02040503050406030204" pitchFamily="18" charset="0"/>
                        </a:rPr>
                        <m:t>−</m:t>
                      </m:r>
                      <m:sSub>
                        <m:sSubPr>
                          <m:ctrlPr>
                            <a:rPr lang="en-US" sz="2800" i="1">
                              <a:solidFill>
                                <a:schemeClr val="bg1"/>
                              </a:solidFill>
                              <a:latin typeface="Cambria Math"/>
                            </a:rPr>
                          </m:ctrlPr>
                        </m:sSubPr>
                        <m:e>
                          <m:r>
                            <a:rPr lang="en-US" sz="2800" i="1">
                              <a:solidFill>
                                <a:schemeClr val="bg1"/>
                              </a:solidFill>
                              <a:latin typeface="Cambria Math" panose="02040503050406030204" pitchFamily="18" charset="0"/>
                            </a:rPr>
                            <m:t>𝑦</m:t>
                          </m:r>
                        </m:e>
                        <m:sub>
                          <m:r>
                            <a:rPr lang="en-US" sz="2800" i="1">
                              <a:solidFill>
                                <a:schemeClr val="bg1"/>
                              </a:solidFill>
                              <a:latin typeface="Cambria Math" panose="02040503050406030204" pitchFamily="18" charset="0"/>
                            </a:rPr>
                            <m:t>0</m:t>
                          </m:r>
                        </m:sub>
                      </m:sSub>
                      <m:r>
                        <a:rPr lang="en-US" sz="2800" i="1">
                          <a:solidFill>
                            <a:schemeClr val="bg1"/>
                          </a:solidFill>
                          <a:latin typeface="Cambria Math" panose="02040503050406030204" pitchFamily="18" charset="0"/>
                        </a:rPr>
                        <m:t>=</m:t>
                      </m:r>
                      <m:sSup>
                        <m:sSupPr>
                          <m:ctrlPr>
                            <a:rPr lang="en-US" sz="2800" i="1">
                              <a:solidFill>
                                <a:schemeClr val="bg1"/>
                              </a:solidFill>
                              <a:latin typeface="Cambria Math"/>
                            </a:rPr>
                          </m:ctrlPr>
                        </m:sSupPr>
                        <m:e>
                          <m:r>
                            <a:rPr lang="en-US" sz="2800" i="1">
                              <a:solidFill>
                                <a:schemeClr val="bg1"/>
                              </a:solidFill>
                              <a:latin typeface="Cambria Math" panose="02040503050406030204" pitchFamily="18" charset="0"/>
                            </a:rPr>
                            <m:t>𝑓</m:t>
                          </m:r>
                        </m:e>
                        <m:sup>
                          <m:r>
                            <a:rPr lang="en-US" sz="2800" i="1">
                              <a:solidFill>
                                <a:schemeClr val="bg1"/>
                              </a:solidFill>
                              <a:latin typeface="Cambria Math" panose="02040503050406030204" pitchFamily="18" charset="0"/>
                            </a:rPr>
                            <m:t>′</m:t>
                          </m:r>
                        </m:sup>
                      </m:sSup>
                      <m:r>
                        <a:rPr lang="en-US" sz="2800" i="1">
                          <a:solidFill>
                            <a:schemeClr val="bg1"/>
                          </a:solidFill>
                          <a:latin typeface="Cambria Math" panose="02040503050406030204" pitchFamily="18" charset="0"/>
                        </a:rPr>
                        <m:t>(</m:t>
                      </m:r>
                      <m:sSub>
                        <m:sSubPr>
                          <m:ctrlPr>
                            <a:rPr lang="en-US" sz="2800" i="1">
                              <a:solidFill>
                                <a:schemeClr val="bg1"/>
                              </a:solidFill>
                              <a:latin typeface="Cambria Math"/>
                            </a:rPr>
                          </m:ctrlPr>
                        </m:sSubPr>
                        <m:e>
                          <m:r>
                            <a:rPr lang="en-US" sz="2800" i="1">
                              <a:solidFill>
                                <a:schemeClr val="bg1"/>
                              </a:solidFill>
                              <a:latin typeface="Cambria Math" panose="02040503050406030204" pitchFamily="18" charset="0"/>
                            </a:rPr>
                            <m:t>𝑥</m:t>
                          </m:r>
                        </m:e>
                        <m:sub>
                          <m:r>
                            <a:rPr lang="en-US" sz="2800" i="1">
                              <a:solidFill>
                                <a:schemeClr val="bg1"/>
                              </a:solidFill>
                              <a:latin typeface="Cambria Math" panose="02040503050406030204" pitchFamily="18" charset="0"/>
                            </a:rPr>
                            <m:t>0</m:t>
                          </m:r>
                        </m:sub>
                      </m:sSub>
                      <m:r>
                        <a:rPr lang="en-US" sz="2800" i="1">
                          <a:solidFill>
                            <a:schemeClr val="bg1"/>
                          </a:solidFill>
                          <a:latin typeface="Cambria Math" panose="02040503050406030204" pitchFamily="18" charset="0"/>
                        </a:rPr>
                        <m:t>)</m:t>
                      </m:r>
                      <m:r>
                        <a:rPr lang="en-US" sz="2800" i="1">
                          <a:solidFill>
                            <a:schemeClr val="bg1"/>
                          </a:solidFill>
                          <a:latin typeface="Cambria Math" panose="02040503050406030204" pitchFamily="18" charset="0"/>
                        </a:rPr>
                        <m:t>𝑥</m:t>
                      </m:r>
                    </m:oMath>
                  </a14:m>
                  <a:r>
                    <a:rPr lang="vi-VN" sz="2800" dirty="0">
                      <a:solidFill>
                        <a:schemeClr val="bg1"/>
                      </a:solidFill>
                    </a:rPr>
                    <a:t>.</a:t>
                  </a:r>
                  <a:endParaRPr lang="vi-VN" sz="3000" b="1" dirty="0">
                    <a:solidFill>
                      <a:schemeClr val="bg1"/>
                    </a:solidFill>
                    <a:latin typeface="+mj-lt"/>
                  </a:endParaRPr>
                </a:p>
              </p:txBody>
            </p:sp>
          </mc:Choice>
          <mc:Fallback xmlns="">
            <p:sp>
              <p:nvSpPr>
                <p:cNvPr id="63" name="Rectangle 62">
                  <a:extLst>
                    <a:ext uri="{FF2B5EF4-FFF2-40B4-BE49-F238E27FC236}">
                      <a16:creationId xmlns="" xmlns:a16="http://schemas.microsoft.com/office/drawing/2014/main" xmlns:a14="http://schemas.microsoft.com/office/drawing/2010/main" id="{6E15A8FC-94CE-45FB-8D02-B33F2327F992}"/>
                    </a:ext>
                  </a:extLst>
                </p:cNvPr>
                <p:cNvSpPr>
                  <a:spLocks noRot="1" noChangeAspect="1" noMove="1" noResize="1" noEditPoints="1" noAdjustHandles="1" noChangeArrowheads="1" noChangeShapeType="1" noTextEdit="1"/>
                </p:cNvSpPr>
                <p:nvPr/>
              </p:nvSpPr>
              <p:spPr>
                <a:xfrm>
                  <a:off x="2140383" y="6334159"/>
                  <a:ext cx="13101204" cy="1234536"/>
                </a:xfrm>
                <a:prstGeom prst="rect">
                  <a:avLst/>
                </a:prstGeom>
                <a:blipFill rotWithShape="1">
                  <a:blip r:embed="rId5"/>
                  <a:stretch>
                    <a:fillRect b="-13636"/>
                  </a:stretch>
                </a:blipFill>
                <a:ln w="19050">
                  <a:solidFill>
                    <a:schemeClr val="bg1"/>
                  </a:solidFill>
                </a:ln>
              </p:spPr>
              <p:txBody>
                <a:bodyPr/>
                <a:lstStyle/>
                <a:p>
                  <a:r>
                    <a:rPr lang="en-US">
                      <a:noFill/>
                    </a:rPr>
                    <a:t> </a:t>
                  </a:r>
                </a:p>
              </p:txBody>
            </p:sp>
          </mc:Fallback>
        </mc:AlternateContent>
        <p:sp>
          <p:nvSpPr>
            <p:cNvPr id="64" name="Oval 63">
              <a:extLst>
                <a:ext uri="{FF2B5EF4-FFF2-40B4-BE49-F238E27FC236}">
                  <a16:creationId xmlns="" xmlns:a16="http://schemas.microsoft.com/office/drawing/2014/main" id="{0D6B711C-CC2A-45AE-A2BD-46B4ECA3D81C}"/>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D</a:t>
              </a:r>
              <a:endParaRPr lang="en-US" sz="3000" dirty="0">
                <a:latin typeface="+mj-lt"/>
              </a:endParaRPr>
            </a:p>
          </p:txBody>
        </p:sp>
      </p:grpSp>
      <p:sp>
        <p:nvSpPr>
          <p:cNvPr id="69" name="Oval 68">
            <a:extLst>
              <a:ext uri="{FF2B5EF4-FFF2-40B4-BE49-F238E27FC236}">
                <a16:creationId xmlns="" xmlns:a16="http://schemas.microsoft.com/office/drawing/2014/main" id="{E148D75C-9524-4005-AADE-77AC280B7203}"/>
              </a:ext>
            </a:extLst>
          </p:cNvPr>
          <p:cNvSpPr/>
          <p:nvPr/>
        </p:nvSpPr>
        <p:spPr>
          <a:xfrm>
            <a:off x="450748" y="3148994"/>
            <a:ext cx="544265" cy="50026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r>
              <a:rPr lang="vi-VN" sz="3200" b="1" dirty="0">
                <a:latin typeface="Tahoma" pitchFamily="34" charset="0"/>
                <a:ea typeface="Tahoma" pitchFamily="34" charset="0"/>
                <a:cs typeface="Tahoma" pitchFamily="34" charset="0"/>
              </a:rPr>
              <a:t>B</a:t>
            </a:r>
            <a:endParaRPr lang="en-US" sz="3200" dirty="0"/>
          </a:p>
        </p:txBody>
      </p:sp>
      <p:sp>
        <p:nvSpPr>
          <p:cNvPr id="11" name="Rectangle 10">
            <a:extLst>
              <a:ext uri="{FF2B5EF4-FFF2-40B4-BE49-F238E27FC236}">
                <a16:creationId xmlns="" xmlns:a16="http://schemas.microsoft.com/office/drawing/2014/main" xmlns:a14="http://schemas.microsoft.com/office/drawing/2010/main" xmlns:mc="http://schemas.openxmlformats.org/markup-compatibility/2006" id="{DC5F5F4E-CEA2-4298-A516-9AB2172DB9B6}"/>
              </a:ext>
            </a:extLst>
          </p:cNvPr>
          <p:cNvSpPr/>
          <p:nvPr/>
        </p:nvSpPr>
        <p:spPr>
          <a:xfrm>
            <a:off x="2799993" y="5725678"/>
            <a:ext cx="6451428" cy="938708"/>
          </a:xfrm>
          <a:prstGeom prst="rect">
            <a:avLst/>
          </a:prstGeom>
        </p:spPr>
        <p:txBody>
          <a:bodyPr wrap="none" lIns="45711" tIns="22855" rIns="45711" bIns="22855">
            <a:spAutoFit/>
          </a:bodyPr>
          <a:lstStyle/>
          <a:p>
            <a:r>
              <a:rPr lang="en-US" sz="2800" dirty="0">
                <a:solidFill>
                  <a:srgbClr val="002060"/>
                </a:solidFill>
                <a:latin typeface="Times New Roman" panose="02020603050405020304" pitchFamily="18" charset="0"/>
                <a:cs typeface="Times New Roman" panose="02020603050405020304" pitchFamily="18" charset="0"/>
              </a:rPr>
              <a:t>Từ ý </a:t>
            </a:r>
            <a:r>
              <a:rPr lang="en-US" sz="2800" dirty="0" err="1">
                <a:solidFill>
                  <a:srgbClr val="002060"/>
                </a:solidFill>
                <a:latin typeface="Times New Roman" panose="02020603050405020304" pitchFamily="18" charset="0"/>
                <a:cs typeface="Times New Roman" panose="02020603050405020304" pitchFamily="18" charset="0"/>
              </a:rPr>
              <a:t>nghĩa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hình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học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đạo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hàm</a:t>
            </a:r>
            <a:r>
              <a:rPr lang="en-US" sz="2800" dirty="0">
                <a:solidFill>
                  <a:srgbClr val="002060"/>
                </a:solidFill>
                <a:latin typeface="Times New Roman" panose="02020603050405020304" pitchFamily="18" charset="0"/>
                <a:cs typeface="Times New Roman" panose="02020603050405020304" pitchFamily="18" charset="0"/>
              </a:rPr>
              <a:t> ta </a:t>
            </a:r>
            <a:r>
              <a:rPr lang="en-US" sz="2800" dirty="0" err="1">
                <a:solidFill>
                  <a:srgbClr val="002060"/>
                </a:solidFill>
                <a:latin typeface="Times New Roman" panose="02020603050405020304" pitchFamily="18" charset="0"/>
                <a:cs typeface="Times New Roman" panose="02020603050405020304" pitchFamily="18" charset="0"/>
              </a:rPr>
              <a:t>chọn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smtClean="0">
                <a:solidFill>
                  <a:srgbClr val="002060"/>
                </a:solidFill>
                <a:latin typeface="Times New Roman" panose="02020603050405020304" pitchFamily="18" charset="0"/>
                <a:cs typeface="Times New Roman" panose="02020603050405020304" pitchFamily="18" charset="0"/>
              </a:rPr>
              <a:t>B.</a:t>
            </a:r>
            <a:endParaRPr lang="en-US" sz="2800" b="1" dirty="0">
              <a:solidFill>
                <a:srgbClr val="0000FF"/>
              </a:solidFill>
              <a:latin typeface="Times New Roman" panose="02020603050405020304" pitchFamily="18" charset="0"/>
              <a:cs typeface="Times New Roman" panose="02020603050405020304" pitchFamily="18" charset="0"/>
            </a:endParaRPr>
          </a:p>
          <a:p>
            <a:endParaRPr lang="en-US" sz="3000" dirty="0">
              <a:latin typeface="+mj-lt"/>
            </a:endParaRPr>
          </a:p>
        </p:txBody>
      </p:sp>
      <p:grpSp>
        <p:nvGrpSpPr>
          <p:cNvPr id="50" name="Group 49">
            <a:extLst>
              <a:ext uri="{FF2B5EF4-FFF2-40B4-BE49-F238E27FC236}">
                <a16:creationId xmlns="" xmlns:a16="http://schemas.microsoft.com/office/drawing/2014/main" id="{4D274B26-9415-432A-9282-BDEF246F0009}"/>
              </a:ext>
            </a:extLst>
          </p:cNvPr>
          <p:cNvGrpSpPr/>
          <p:nvPr/>
        </p:nvGrpSpPr>
        <p:grpSpPr>
          <a:xfrm>
            <a:off x="6385137" y="2095500"/>
            <a:ext cx="5303205" cy="617268"/>
            <a:chOff x="1458731" y="6334162"/>
            <a:chExt cx="13782856" cy="1234536"/>
          </a:xfrm>
        </p:grpSpPr>
        <mc:AlternateContent xmlns:mc="http://schemas.openxmlformats.org/markup-compatibility/2006" xmlns:a14="http://schemas.microsoft.com/office/drawing/2010/main">
          <mc:Choice Requires="a14">
            <p:sp>
              <p:nvSpPr>
                <p:cNvPr id="51" name="Rectangle 50">
                  <a:extLst>
                    <a:ext uri="{FF2B5EF4-FFF2-40B4-BE49-F238E27FC236}">
                      <a16:creationId xmlns="" xmlns:a16="http://schemas.microsoft.com/office/drawing/2014/main" id="{6E15A8FC-94CE-45FB-8D02-B33F2327F992}"/>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900"/>
                    </a:spcBef>
                  </a:pPr>
                  <a14:m>
                    <m:oMath xmlns:m="http://schemas.openxmlformats.org/officeDocument/2006/math">
                      <m:r>
                        <a:rPr lang="en-US" sz="2800" i="1" smtClean="0">
                          <a:solidFill>
                            <a:schemeClr val="bg1"/>
                          </a:solidFill>
                          <a:latin typeface="Cambria Math" panose="02040503050406030204" pitchFamily="18" charset="0"/>
                        </a:rPr>
                        <m:t>𝑦</m:t>
                      </m:r>
                      <m:r>
                        <a:rPr lang="en-US" sz="2800" i="1" smtClean="0">
                          <a:solidFill>
                            <a:schemeClr val="bg1"/>
                          </a:solidFill>
                          <a:latin typeface="Cambria Math" panose="02040503050406030204" pitchFamily="18" charset="0"/>
                        </a:rPr>
                        <m:t>=</m:t>
                      </m:r>
                      <m:sSup>
                        <m:sSupPr>
                          <m:ctrlPr>
                            <a:rPr lang="en-US" sz="2800" i="1">
                              <a:solidFill>
                                <a:schemeClr val="bg1"/>
                              </a:solidFill>
                              <a:latin typeface="Cambria Math"/>
                            </a:rPr>
                          </m:ctrlPr>
                        </m:sSupPr>
                        <m:e>
                          <m:r>
                            <a:rPr lang="en-US" sz="2800" i="1">
                              <a:solidFill>
                                <a:schemeClr val="bg1"/>
                              </a:solidFill>
                              <a:latin typeface="Cambria Math" panose="02040503050406030204" pitchFamily="18" charset="0"/>
                            </a:rPr>
                            <m:t>𝑓</m:t>
                          </m:r>
                        </m:e>
                        <m:sup>
                          <m:r>
                            <a:rPr lang="en-US" sz="2800" i="1">
                              <a:solidFill>
                                <a:schemeClr val="bg1"/>
                              </a:solidFill>
                              <a:latin typeface="Cambria Math" panose="02040503050406030204" pitchFamily="18" charset="0"/>
                            </a:rPr>
                            <m:t>′</m:t>
                          </m:r>
                        </m:sup>
                      </m:sSup>
                      <m:r>
                        <a:rPr lang="en-US" sz="2800" i="1">
                          <a:solidFill>
                            <a:schemeClr val="bg1"/>
                          </a:solidFill>
                          <a:latin typeface="Cambria Math" panose="02040503050406030204" pitchFamily="18" charset="0"/>
                        </a:rPr>
                        <m:t>(</m:t>
                      </m:r>
                      <m:sSub>
                        <m:sSubPr>
                          <m:ctrlPr>
                            <a:rPr lang="en-US" sz="2800" i="1">
                              <a:solidFill>
                                <a:schemeClr val="bg1"/>
                              </a:solidFill>
                              <a:latin typeface="Cambria Math"/>
                            </a:rPr>
                          </m:ctrlPr>
                        </m:sSubPr>
                        <m:e>
                          <m:r>
                            <a:rPr lang="en-US" sz="2800" i="1">
                              <a:solidFill>
                                <a:schemeClr val="bg1"/>
                              </a:solidFill>
                              <a:latin typeface="Cambria Math" panose="02040503050406030204" pitchFamily="18" charset="0"/>
                            </a:rPr>
                            <m:t>𝑥</m:t>
                          </m:r>
                        </m:e>
                        <m:sub>
                          <m:r>
                            <a:rPr lang="en-US" sz="2800" i="1">
                              <a:solidFill>
                                <a:schemeClr val="bg1"/>
                              </a:solidFill>
                              <a:latin typeface="Cambria Math" panose="02040503050406030204" pitchFamily="18" charset="0"/>
                            </a:rPr>
                            <m:t>0</m:t>
                          </m:r>
                        </m:sub>
                      </m:sSub>
                      <m:r>
                        <a:rPr lang="en-US" sz="2800" i="1">
                          <a:solidFill>
                            <a:schemeClr val="bg1"/>
                          </a:solidFill>
                          <a:latin typeface="Cambria Math" panose="02040503050406030204" pitchFamily="18" charset="0"/>
                        </a:rPr>
                        <m:t>)</m:t>
                      </m:r>
                      <m:d>
                        <m:dPr>
                          <m:ctrlPr>
                            <a:rPr lang="en-US" sz="2800" i="1">
                              <a:solidFill>
                                <a:schemeClr val="bg1"/>
                              </a:solidFill>
                              <a:latin typeface="Cambria Math"/>
                            </a:rPr>
                          </m:ctrlPr>
                        </m:dPr>
                        <m:e>
                          <m:r>
                            <a:rPr lang="en-US" sz="2800" i="1">
                              <a:solidFill>
                                <a:schemeClr val="bg1"/>
                              </a:solidFill>
                              <a:latin typeface="Cambria Math" panose="02040503050406030204" pitchFamily="18" charset="0"/>
                            </a:rPr>
                            <m:t>𝑥</m:t>
                          </m:r>
                          <m:r>
                            <a:rPr lang="en-US" sz="2800" i="1">
                              <a:solidFill>
                                <a:schemeClr val="bg1"/>
                              </a:solidFill>
                              <a:latin typeface="Cambria Math" panose="02040503050406030204" pitchFamily="18" charset="0"/>
                            </a:rPr>
                            <m:t>−</m:t>
                          </m:r>
                          <m:sSub>
                            <m:sSubPr>
                              <m:ctrlPr>
                                <a:rPr lang="en-US" sz="2800" i="1">
                                  <a:solidFill>
                                    <a:schemeClr val="bg1"/>
                                  </a:solidFill>
                                  <a:latin typeface="Cambria Math"/>
                                </a:rPr>
                              </m:ctrlPr>
                            </m:sSubPr>
                            <m:e>
                              <m:r>
                                <a:rPr lang="en-US" sz="2800" i="1">
                                  <a:solidFill>
                                    <a:schemeClr val="bg1"/>
                                  </a:solidFill>
                                  <a:latin typeface="Cambria Math" panose="02040503050406030204" pitchFamily="18" charset="0"/>
                                </a:rPr>
                                <m:t>𝑥</m:t>
                              </m:r>
                            </m:e>
                            <m:sub>
                              <m:r>
                                <a:rPr lang="en-US" sz="2800" i="1">
                                  <a:solidFill>
                                    <a:schemeClr val="bg1"/>
                                  </a:solidFill>
                                  <a:latin typeface="Cambria Math" panose="02040503050406030204" pitchFamily="18" charset="0"/>
                                </a:rPr>
                                <m:t>0</m:t>
                              </m:r>
                            </m:sub>
                          </m:sSub>
                        </m:e>
                      </m:d>
                    </m:oMath>
                  </a14:m>
                  <a:r>
                    <a:rPr lang="vi-VN" sz="2800" dirty="0" smtClean="0">
                      <a:solidFill>
                        <a:schemeClr val="tx1"/>
                      </a:solidFill>
                    </a:rPr>
                    <a:t>.</a:t>
                  </a:r>
                  <a:endParaRPr lang="vi-VN" sz="3000" b="1" dirty="0">
                    <a:latin typeface="+mj-lt"/>
                  </a:endParaRPr>
                </a:p>
              </p:txBody>
            </p:sp>
          </mc:Choice>
          <mc:Fallback xmlns="">
            <p:sp>
              <p:nvSpPr>
                <p:cNvPr id="51" name="Rectangle 50">
                  <a:extLst>
                    <a:ext uri="{FF2B5EF4-FFF2-40B4-BE49-F238E27FC236}">
                      <a16:creationId xmlns="" xmlns:a16="http://schemas.microsoft.com/office/drawing/2014/main" xmlns:a14="http://schemas.microsoft.com/office/drawing/2010/main" id="{6E15A8FC-94CE-45FB-8D02-B33F2327F992}"/>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1">
                  <a:blip r:embed="rId6"/>
                  <a:stretch>
                    <a:fillRect b="-13761"/>
                  </a:stretch>
                </a:blipFill>
                <a:ln w="19050">
                  <a:solidFill>
                    <a:schemeClr val="bg1"/>
                  </a:solidFill>
                </a:ln>
              </p:spPr>
              <p:txBody>
                <a:bodyPr/>
                <a:lstStyle/>
                <a:p>
                  <a:r>
                    <a:rPr lang="en-US">
                      <a:noFill/>
                    </a:rPr>
                    <a:t> </a:t>
                  </a:r>
                </a:p>
              </p:txBody>
            </p:sp>
          </mc:Fallback>
        </mc:AlternateContent>
        <p:sp>
          <p:nvSpPr>
            <p:cNvPr id="52" name="Oval 51">
              <a:extLst>
                <a:ext uri="{FF2B5EF4-FFF2-40B4-BE49-F238E27FC236}">
                  <a16:creationId xmlns="" xmlns:a16="http://schemas.microsoft.com/office/drawing/2014/main" id="{0D6B711C-CC2A-45AE-A2BD-46B4ECA3D81C}"/>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C</a:t>
              </a:r>
              <a:endParaRPr lang="en-US" sz="3000" dirty="0">
                <a:latin typeface="+mj-lt"/>
              </a:endParaRPr>
            </a:p>
          </p:txBody>
        </p:sp>
      </p:grpSp>
    </p:spTree>
    <p:extLst>
      <p:ext uri="{BB962C8B-B14F-4D97-AF65-F5344CB8AC3E}">
        <p14:creationId xmlns:p14="http://schemas.microsoft.com/office/powerpoint/2010/main" val="208404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500"/>
                                        <p:tgtEl>
                                          <p:spTgt spid="46"/>
                                        </p:tgtEl>
                                      </p:cBhvr>
                                    </p:animEffect>
                                  </p:childTnLst>
                                </p:cTn>
                              </p:par>
                              <p:par>
                                <p:cTn id="11" presetID="22" presetClass="entr" presetSubtype="8"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par>
                                <p:cTn id="14" presetID="22" presetClass="entr" presetSubtype="8"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wipe(left)">
                                      <p:cBhvr>
                                        <p:cTn id="16" dur="500"/>
                                        <p:tgtEl>
                                          <p:spTgt spid="5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left)">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wipe(left)">
                                      <p:cBhvr>
                                        <p:cTn id="26" dur="500"/>
                                        <p:tgtEl>
                                          <p:spTgt spid="1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left)">
                                      <p:cBhvr>
                                        <p:cTn id="31" dur="500"/>
                                        <p:tgtEl>
                                          <p:spTgt spid="6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left)">
                                      <p:cBhvr>
                                        <p:cTn id="3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090C858-F3B7-4D47-918F-04D1C07CB6A1}"/>
              </a:ext>
            </a:extLst>
          </p:cNvPr>
          <p:cNvSpPr/>
          <p:nvPr/>
        </p:nvSpPr>
        <p:spPr>
          <a:xfrm>
            <a:off x="5488152" y="2121408"/>
            <a:ext cx="2960904" cy="5120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ectangle 5"/>
              <p:cNvSpPr/>
              <p:nvPr/>
            </p:nvSpPr>
            <p:spPr>
              <a:xfrm>
                <a:off x="182335" y="737"/>
                <a:ext cx="11493849" cy="2855397"/>
              </a:xfrm>
              <a:prstGeom prst="rect">
                <a:avLst/>
              </a:prstGeom>
            </p:spPr>
            <p:txBody>
              <a:bodyPr wrap="square">
                <a:spAutoFit/>
              </a:bodyPr>
              <a:lstStyle/>
              <a:p>
                <a:pPr algn="just">
                  <a:spcAft>
                    <a:spcPts val="0"/>
                  </a:spcAft>
                  <a:tabLst>
                    <a:tab pos="629920" algn="l"/>
                  </a:tabLst>
                </a:pPr>
                <a:r>
                  <a:rPr lang="en-US" sz="27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7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3. </a:t>
                </a:r>
                <a:r>
                  <a:rPr lang="es-ES"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s-ES"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ES"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hàm</a:t>
                </a:r>
                <a:r>
                  <a:rPr lang="es-ES"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ES"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s-ES"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700" i="1">
                            <a:solidFill>
                              <a:srgbClr val="000000"/>
                            </a:solidFill>
                            <a:latin typeface="Cambria Math"/>
                            <a:ea typeface="Times New Roman" panose="02020603050405020304" pitchFamily="18" charset="0"/>
                            <a:cs typeface="Times New Roman" panose="02020603050405020304" pitchFamily="18" charset="0"/>
                          </a:rPr>
                        </m:ctrlPr>
                      </m:fPr>
                      <m:num>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den>
                    </m:f>
                  </m:oMath>
                </a14:m>
                <a:r>
                  <a:rPr lang="vi-VN"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Tìm trên hai nhánh của đồ thị </a:t>
                </a:r>
                <a14:m>
                  <m:oMath xmlns:m="http://schemas.openxmlformats.org/officeDocument/2006/math">
                    <m:d>
                      <m:dPr>
                        <m:ctrlPr>
                          <a:rPr lang="en-US" sz="2700" i="1">
                            <a:solidFill>
                              <a:srgbClr val="000000"/>
                            </a:solidFill>
                            <a:latin typeface="Cambria Math"/>
                            <a:ea typeface="Times New Roman" panose="02020603050405020304" pitchFamily="18" charset="0"/>
                            <a:cs typeface="Times New Roman" panose="02020603050405020304" pitchFamily="18" charset="0"/>
                          </a:rPr>
                        </m:ctrlPr>
                      </m:dPr>
                      <m:e>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e>
                    </m:d>
                  </m:oMath>
                </a14:m>
                <a:r>
                  <a:rPr lang="vi-VN"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các điểm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𝑀</m:t>
                    </m:r>
                  </m:oMath>
                </a14:m>
                <a:r>
                  <a:rPr lang="vi-VN"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𝑁</m:t>
                    </m:r>
                  </m:oMath>
                </a14:m>
                <a:r>
                  <a:rPr lang="vi-VN"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sao cho các tiếp tuyến tại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𝑀</m:t>
                    </m:r>
                  </m:oMath>
                </a14:m>
                <a:r>
                  <a:rPr lang="en-US"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𝑁</m:t>
                    </m:r>
                  </m:oMath>
                </a14:m>
                <a:r>
                  <a:rPr lang="vi-VN"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cắt hai đường tiệm cận tại 4 điểm lập thành một hình thang.</a:t>
                </a:r>
                <a:endParaRPr lang="en-US" sz="2700" dirty="0">
                  <a:latin typeface="Times New Roman" panose="02020603050405020304" pitchFamily="18" charset="0"/>
                  <a:ea typeface="Calibri" panose="020F0502020204030204" pitchFamily="34" charset="0"/>
                  <a:cs typeface="Times New Roman" panose="02020603050405020304" pitchFamily="18" charset="0"/>
                </a:endParaRPr>
              </a:p>
              <a:p>
                <a:pPr marL="633413" indent="-4763" algn="just">
                  <a:spcAft>
                    <a:spcPts val="0"/>
                  </a:spcAft>
                  <a:tabLst>
                    <a:tab pos="3599815" algn="l"/>
                    <a:tab pos="5039995" algn="l"/>
                  </a:tabLst>
                </a:pPr>
                <a:r>
                  <a:rPr lang="es-ES" sz="27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𝑀</m:t>
                    </m:r>
                    <m:d>
                      <m:dPr>
                        <m:ctrlPr>
                          <a:rPr lang="en-US" sz="2700" i="1">
                            <a:solidFill>
                              <a:srgbClr val="000000"/>
                            </a:solidFill>
                            <a:latin typeface="Cambria Math"/>
                            <a:ea typeface="Times New Roman" panose="02020603050405020304" pitchFamily="18" charset="0"/>
                          </a:rPr>
                        </m:ctrlPr>
                      </m:dPr>
                      <m:e>
                        <m:r>
                          <a:rPr lang="en-US" sz="2700" i="1">
                            <a:solidFill>
                              <a:srgbClr val="000000"/>
                            </a:solidFill>
                            <a:latin typeface="Cambria Math" panose="02040503050406030204" pitchFamily="18" charset="0"/>
                            <a:ea typeface="Times New Roman" panose="02020603050405020304" pitchFamily="18" charset="0"/>
                          </a:rPr>
                          <m:t>2</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5</m:t>
                        </m:r>
                      </m:e>
                    </m:d>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𝑁</m:t>
                    </m:r>
                    <m:d>
                      <m:dPr>
                        <m:ctrlPr>
                          <a:rPr lang="en-US" sz="2700" i="1">
                            <a:solidFill>
                              <a:srgbClr val="000000"/>
                            </a:solidFill>
                            <a:latin typeface="Cambria Math"/>
                            <a:ea typeface="Times New Roman" panose="02020603050405020304" pitchFamily="18" charset="0"/>
                          </a:rPr>
                        </m:ctrlPr>
                      </m:dPr>
                      <m:e>
                        <m:r>
                          <a:rPr lang="en-US" sz="2700" i="1">
                            <a:solidFill>
                              <a:srgbClr val="000000"/>
                            </a:solidFill>
                            <a:latin typeface="Cambria Math" panose="02040503050406030204" pitchFamily="18" charset="0"/>
                            <a:ea typeface="Times New Roman" panose="02020603050405020304" pitchFamily="18" charset="0"/>
                          </a:rPr>
                          <m:t>0</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1</m:t>
                        </m:r>
                      </m:e>
                    </m:d>
                  </m:oMath>
                </a14:m>
                <a:r>
                  <a:rPr lang="es-ES" sz="27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ES" sz="27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𝑀</m:t>
                    </m:r>
                    <m:d>
                      <m:dPr>
                        <m:ctrlPr>
                          <a:rPr lang="en-US" sz="2700" i="1">
                            <a:solidFill>
                              <a:srgbClr val="000000"/>
                            </a:solidFill>
                            <a:latin typeface="Cambria Math"/>
                            <a:ea typeface="Times New Roman" panose="02020603050405020304" pitchFamily="18" charset="0"/>
                          </a:rPr>
                        </m:ctrlPr>
                      </m:dPr>
                      <m:e>
                        <m:r>
                          <a:rPr lang="en-US" sz="2700" i="1">
                            <a:solidFill>
                              <a:srgbClr val="000000"/>
                            </a:solidFill>
                            <a:latin typeface="Cambria Math" panose="02040503050406030204" pitchFamily="18" charset="0"/>
                            <a:ea typeface="Times New Roman" panose="02020603050405020304" pitchFamily="18" charset="0"/>
                          </a:rPr>
                          <m:t>3</m:t>
                        </m:r>
                        <m:r>
                          <a:rPr lang="en-US" sz="2700" i="1">
                            <a:solidFill>
                              <a:srgbClr val="000000"/>
                            </a:solidFill>
                            <a:latin typeface="Cambria Math" panose="02040503050406030204" pitchFamily="18" charset="0"/>
                            <a:ea typeface="Times New Roman" panose="02020603050405020304" pitchFamily="18" charset="0"/>
                          </a:rPr>
                          <m:t>;</m:t>
                        </m:r>
                        <m:f>
                          <m:fPr>
                            <m:ctrlPr>
                              <a:rPr lang="en-US" sz="2700" i="1">
                                <a:solidFill>
                                  <a:srgbClr val="000000"/>
                                </a:solidFill>
                                <a:latin typeface="Cambria Math"/>
                                <a:ea typeface="Times New Roman" panose="02020603050405020304" pitchFamily="18" charset="0"/>
                              </a:rPr>
                            </m:ctrlPr>
                          </m:fPr>
                          <m:num>
                            <m:r>
                              <a:rPr lang="en-US" sz="2700" i="1">
                                <a:solidFill>
                                  <a:srgbClr val="000000"/>
                                </a:solidFill>
                                <a:latin typeface="Cambria Math" panose="02040503050406030204" pitchFamily="18" charset="0"/>
                                <a:ea typeface="Times New Roman" panose="02020603050405020304" pitchFamily="18" charset="0"/>
                              </a:rPr>
                              <m:t>7</m:t>
                            </m:r>
                          </m:num>
                          <m:den>
                            <m:r>
                              <a:rPr lang="en-US" sz="2700" i="1">
                                <a:solidFill>
                                  <a:srgbClr val="000000"/>
                                </a:solidFill>
                                <a:latin typeface="Cambria Math" panose="02040503050406030204" pitchFamily="18" charset="0"/>
                                <a:ea typeface="Times New Roman" panose="02020603050405020304" pitchFamily="18" charset="0"/>
                              </a:rPr>
                              <m:t>2</m:t>
                            </m:r>
                          </m:den>
                        </m:f>
                      </m:e>
                    </m:d>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𝑁</m:t>
                    </m:r>
                    <m:d>
                      <m:dPr>
                        <m:ctrlPr>
                          <a:rPr lang="en-US" sz="2700" i="1">
                            <a:solidFill>
                              <a:srgbClr val="000000"/>
                            </a:solidFill>
                            <a:latin typeface="Cambria Math"/>
                            <a:ea typeface="Times New Roman" panose="02020603050405020304" pitchFamily="18" charset="0"/>
                          </a:rPr>
                        </m:ctrlPr>
                      </m:dPr>
                      <m:e>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1</m:t>
                        </m:r>
                        <m:r>
                          <a:rPr lang="en-US" sz="2700" i="1">
                            <a:solidFill>
                              <a:srgbClr val="000000"/>
                            </a:solidFill>
                            <a:latin typeface="Cambria Math" panose="02040503050406030204" pitchFamily="18" charset="0"/>
                            <a:ea typeface="Times New Roman" panose="02020603050405020304" pitchFamily="18" charset="0"/>
                          </a:rPr>
                          <m:t>;</m:t>
                        </m:r>
                        <m:f>
                          <m:fPr>
                            <m:ctrlPr>
                              <a:rPr lang="en-US" sz="2700" i="1">
                                <a:solidFill>
                                  <a:srgbClr val="000000"/>
                                </a:solidFill>
                                <a:latin typeface="Cambria Math"/>
                                <a:ea typeface="Times New Roman" panose="02020603050405020304" pitchFamily="18" charset="0"/>
                              </a:rPr>
                            </m:ctrlPr>
                          </m:fPr>
                          <m:num>
                            <m:r>
                              <a:rPr lang="en-US" sz="2700" i="1">
                                <a:solidFill>
                                  <a:srgbClr val="000000"/>
                                </a:solidFill>
                                <a:latin typeface="Cambria Math" panose="02040503050406030204" pitchFamily="18" charset="0"/>
                                <a:ea typeface="Times New Roman" panose="02020603050405020304" pitchFamily="18" charset="0"/>
                              </a:rPr>
                              <m:t>1</m:t>
                            </m:r>
                          </m:num>
                          <m:den>
                            <m:r>
                              <a:rPr lang="en-US" sz="2700" i="1">
                                <a:solidFill>
                                  <a:srgbClr val="000000"/>
                                </a:solidFill>
                                <a:latin typeface="Cambria Math" panose="02040503050406030204" pitchFamily="18" charset="0"/>
                                <a:ea typeface="Times New Roman" panose="02020603050405020304" pitchFamily="18" charset="0"/>
                              </a:rPr>
                              <m:t>2</m:t>
                            </m:r>
                          </m:den>
                        </m:f>
                      </m:e>
                    </m:d>
                  </m:oMath>
                </a14:m>
                <a:r>
                  <a:rPr lang="es-ES" sz="27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700" dirty="0">
                  <a:latin typeface="Times New Roman" panose="02020603050405020304" pitchFamily="18" charset="0"/>
                  <a:ea typeface="Calibri" panose="020F0502020204030204" pitchFamily="34" charset="0"/>
                  <a:cs typeface="Times New Roman" panose="02020603050405020304" pitchFamily="18" charset="0"/>
                </a:endParaRPr>
              </a:p>
              <a:p>
                <a:pPr marL="629920" algn="just">
                  <a:spcAft>
                    <a:spcPts val="0"/>
                  </a:spcAft>
                  <a:tabLst>
                    <a:tab pos="3599815" algn="l"/>
                    <a:tab pos="5039995" algn="l"/>
                  </a:tabLst>
                </a:pPr>
                <a:r>
                  <a:rPr lang="es-ES" sz="27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𝑀</m:t>
                    </m:r>
                    <m:d>
                      <m:dPr>
                        <m:ctrlPr>
                          <a:rPr lang="en-US" sz="2700" i="1">
                            <a:solidFill>
                              <a:srgbClr val="000000"/>
                            </a:solidFill>
                            <a:latin typeface="Cambria Math"/>
                            <a:ea typeface="Times New Roman" panose="02020603050405020304" pitchFamily="18" charset="0"/>
                          </a:rPr>
                        </m:ctrlPr>
                      </m:dPr>
                      <m:e>
                        <m:r>
                          <a:rPr lang="en-US" sz="2700" i="1">
                            <a:solidFill>
                              <a:srgbClr val="000000"/>
                            </a:solidFill>
                            <a:latin typeface="Cambria Math" panose="02040503050406030204" pitchFamily="18" charset="0"/>
                            <a:ea typeface="Times New Roman" panose="02020603050405020304" pitchFamily="18" charset="0"/>
                          </a:rPr>
                          <m:t>2</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5</m:t>
                        </m:r>
                      </m:e>
                    </m:d>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𝑁</m:t>
                    </m:r>
                    <m:d>
                      <m:dPr>
                        <m:ctrlPr>
                          <a:rPr lang="en-US" sz="2700" i="1">
                            <a:solidFill>
                              <a:srgbClr val="000000"/>
                            </a:solidFill>
                            <a:latin typeface="Cambria Math"/>
                            <a:ea typeface="Times New Roman" panose="02020603050405020304" pitchFamily="18" charset="0"/>
                          </a:rPr>
                        </m:ctrlPr>
                      </m:dPr>
                      <m:e>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1</m:t>
                        </m:r>
                        <m:r>
                          <a:rPr lang="en-US" sz="2700" i="1">
                            <a:solidFill>
                              <a:srgbClr val="000000"/>
                            </a:solidFill>
                            <a:latin typeface="Cambria Math" panose="02040503050406030204" pitchFamily="18" charset="0"/>
                            <a:ea typeface="Times New Roman" panose="02020603050405020304" pitchFamily="18" charset="0"/>
                          </a:rPr>
                          <m:t>;</m:t>
                        </m:r>
                        <m:f>
                          <m:fPr>
                            <m:ctrlPr>
                              <a:rPr lang="en-US" sz="2700" i="1">
                                <a:solidFill>
                                  <a:srgbClr val="000000"/>
                                </a:solidFill>
                                <a:latin typeface="Cambria Math"/>
                                <a:ea typeface="Times New Roman" panose="02020603050405020304" pitchFamily="18" charset="0"/>
                              </a:rPr>
                            </m:ctrlPr>
                          </m:fPr>
                          <m:num>
                            <m:r>
                              <a:rPr lang="en-US" sz="2700" i="1">
                                <a:solidFill>
                                  <a:srgbClr val="000000"/>
                                </a:solidFill>
                                <a:latin typeface="Cambria Math" panose="02040503050406030204" pitchFamily="18" charset="0"/>
                                <a:ea typeface="Times New Roman" panose="02020603050405020304" pitchFamily="18" charset="0"/>
                              </a:rPr>
                              <m:t>1</m:t>
                            </m:r>
                          </m:num>
                          <m:den>
                            <m:r>
                              <a:rPr lang="en-US" sz="2700" i="1">
                                <a:solidFill>
                                  <a:srgbClr val="000000"/>
                                </a:solidFill>
                                <a:latin typeface="Cambria Math" panose="02040503050406030204" pitchFamily="18" charset="0"/>
                                <a:ea typeface="Times New Roman" panose="02020603050405020304" pitchFamily="18" charset="0"/>
                              </a:rPr>
                              <m:t>2</m:t>
                            </m:r>
                          </m:den>
                        </m:f>
                      </m:e>
                    </m:d>
                  </m:oMath>
                </a14:m>
                <a:r>
                  <a:rPr lang="es-ES" sz="27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ES" sz="27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 </a:t>
                </a:r>
                <a:r>
                  <a:rPr lang="es-ES"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s-ES"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ES"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mọi</a:t>
                </a:r>
                <a:r>
                  <a:rPr lang="es-ES"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𝑀</m:t>
                    </m:r>
                  </m:oMath>
                </a14:m>
                <a:r>
                  <a:rPr lang="es-ES"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𝑁</m:t>
                    </m:r>
                  </m:oMath>
                </a14:m>
                <a:r>
                  <a:rPr lang="en-US"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7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82335" y="737"/>
                <a:ext cx="11493849" cy="2855397"/>
              </a:xfrm>
              <a:prstGeom prst="rect">
                <a:avLst/>
              </a:prstGeom>
              <a:blipFill>
                <a:blip r:embed="rId2"/>
                <a:stretch>
                  <a:fillRect l="-1008" r="-18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DEC890A7-4CAE-42EF-8C5C-65C676E997AA}"/>
                  </a:ext>
                </a:extLst>
              </p:cNvPr>
              <p:cNvSpPr/>
              <p:nvPr/>
            </p:nvSpPr>
            <p:spPr>
              <a:xfrm>
                <a:off x="182335" y="2463705"/>
                <a:ext cx="12009665" cy="4552015"/>
              </a:xfrm>
              <a:prstGeom prst="rect">
                <a:avLst/>
              </a:prstGeom>
            </p:spPr>
            <p:txBody>
              <a:bodyPr wrap="square">
                <a:spAutoFit/>
              </a:bodyPr>
              <a:lstStyle/>
              <a:p>
                <a:pPr algn="ctr">
                  <a:lnSpc>
                    <a:spcPct val="115000"/>
                  </a:lnSpc>
                </a:pPr>
                <a:r>
                  <a:rPr lang="en-US" sz="27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Lời</a:t>
                </a:r>
                <a:r>
                  <a:rPr lang="en-US" sz="27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giải</a:t>
                </a:r>
                <a:endParaRPr lang="en-US" sz="27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vi-VN"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Gọi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𝑀</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𝑚</m:t>
                    </m:r>
                    <m:r>
                      <a:rPr lang="en-US" sz="2700" i="1">
                        <a:solidFill>
                          <a:srgbClr val="000000"/>
                        </a:solidFill>
                        <a:latin typeface="Cambria Math" panose="02040503050406030204" pitchFamily="18" charset="0"/>
                        <a:ea typeface="Times New Roman" panose="02020603050405020304" pitchFamily="18" charset="0"/>
                      </a:rPr>
                      <m:t>;</m:t>
                    </m:r>
                    <m:sSub>
                      <m:sSubPr>
                        <m:ctrlPr>
                          <a:rPr lang="en-US" sz="2700" i="1">
                            <a:solidFill>
                              <a:srgbClr val="000000"/>
                            </a:solidFill>
                            <a:latin typeface="Cambria Math"/>
                            <a:ea typeface="Times New Roman" panose="02020603050405020304" pitchFamily="18" charset="0"/>
                          </a:rPr>
                        </m:ctrlPr>
                      </m:sSubPr>
                      <m:e>
                        <m:r>
                          <a:rPr lang="en-US" sz="2700" i="1">
                            <a:solidFill>
                              <a:srgbClr val="000000"/>
                            </a:solidFill>
                            <a:latin typeface="Cambria Math" panose="02040503050406030204" pitchFamily="18" charset="0"/>
                            <a:ea typeface="Times New Roman" panose="02020603050405020304" pitchFamily="18" charset="0"/>
                          </a:rPr>
                          <m:t>𝑦</m:t>
                        </m:r>
                      </m:e>
                      <m:sub>
                        <m:r>
                          <a:rPr lang="en-US" sz="2700" i="1">
                            <a:solidFill>
                              <a:srgbClr val="000000"/>
                            </a:solidFill>
                            <a:latin typeface="Cambria Math" panose="02040503050406030204" pitchFamily="18" charset="0"/>
                            <a:ea typeface="Times New Roman" panose="02020603050405020304" pitchFamily="18" charset="0"/>
                          </a:rPr>
                          <m:t>𝑀</m:t>
                        </m:r>
                      </m:sub>
                    </m:sSub>
                    <m:r>
                      <a:rPr lang="en-US" sz="2700" i="1">
                        <a:solidFill>
                          <a:srgbClr val="000000"/>
                        </a:solidFill>
                        <a:latin typeface="Cambria Math" panose="02040503050406030204" pitchFamily="18" charset="0"/>
                        <a:ea typeface="Times New Roman" panose="02020603050405020304" pitchFamily="18" charset="0"/>
                      </a:rPr>
                      <m:t>), </m:t>
                    </m:r>
                    <m:r>
                      <a:rPr lang="en-US" sz="2700" i="1">
                        <a:solidFill>
                          <a:srgbClr val="000000"/>
                        </a:solidFill>
                        <a:latin typeface="Cambria Math" panose="02040503050406030204" pitchFamily="18" charset="0"/>
                        <a:ea typeface="Times New Roman" panose="02020603050405020304" pitchFamily="18" charset="0"/>
                      </a:rPr>
                      <m:t>𝑁</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𝑛</m:t>
                    </m:r>
                    <m:r>
                      <a:rPr lang="en-US" sz="2700" i="1">
                        <a:solidFill>
                          <a:srgbClr val="000000"/>
                        </a:solidFill>
                        <a:latin typeface="Cambria Math" panose="02040503050406030204" pitchFamily="18" charset="0"/>
                        <a:ea typeface="Times New Roman" panose="02020603050405020304" pitchFamily="18" charset="0"/>
                      </a:rPr>
                      <m:t>;</m:t>
                    </m:r>
                    <m:sSub>
                      <m:sSubPr>
                        <m:ctrlPr>
                          <a:rPr lang="en-US" sz="2700" i="1">
                            <a:solidFill>
                              <a:srgbClr val="000000"/>
                            </a:solidFill>
                            <a:latin typeface="Cambria Math"/>
                            <a:ea typeface="Times New Roman" panose="02020603050405020304" pitchFamily="18" charset="0"/>
                          </a:rPr>
                        </m:ctrlPr>
                      </m:sSubPr>
                      <m:e>
                        <m:r>
                          <a:rPr lang="en-US" sz="2700" i="1">
                            <a:solidFill>
                              <a:srgbClr val="000000"/>
                            </a:solidFill>
                            <a:latin typeface="Cambria Math" panose="02040503050406030204" pitchFamily="18" charset="0"/>
                            <a:ea typeface="Times New Roman" panose="02020603050405020304" pitchFamily="18" charset="0"/>
                          </a:rPr>
                          <m:t>𝑦</m:t>
                        </m:r>
                      </m:e>
                      <m:sub>
                        <m:r>
                          <a:rPr lang="en-US" sz="2700" i="1">
                            <a:solidFill>
                              <a:srgbClr val="000000"/>
                            </a:solidFill>
                            <a:latin typeface="Cambria Math" panose="02040503050406030204" pitchFamily="18" charset="0"/>
                            <a:ea typeface="Times New Roman" panose="02020603050405020304" pitchFamily="18" charset="0"/>
                          </a:rPr>
                          <m:t>𝑁</m:t>
                        </m:r>
                      </m:sub>
                    </m:sSub>
                    <m:r>
                      <a:rPr lang="en-US" sz="2700" i="1">
                        <a:solidFill>
                          <a:srgbClr val="000000"/>
                        </a:solidFill>
                        <a:latin typeface="Cambria Math" panose="02040503050406030204" pitchFamily="18" charset="0"/>
                        <a:ea typeface="Times New Roman" panose="02020603050405020304" pitchFamily="18" charset="0"/>
                      </a:rPr>
                      <m:t>)</m:t>
                    </m:r>
                  </m:oMath>
                </a14:m>
                <a:r>
                  <a:rPr lang="vi-VN"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2 điểm thuộc 2 nhánh của </a:t>
                </a:r>
                <a14:m>
                  <m:oMath xmlns:m="http://schemas.openxmlformats.org/officeDocument/2006/math">
                    <m:d>
                      <m:dPr>
                        <m:ctrlPr>
                          <a:rPr lang="en-US" sz="2700" i="1">
                            <a:solidFill>
                              <a:srgbClr val="000000"/>
                            </a:solidFill>
                            <a:latin typeface="Cambria Math"/>
                            <a:ea typeface="Times New Roman" panose="02020603050405020304" pitchFamily="18" charset="0"/>
                          </a:rPr>
                        </m:ctrlPr>
                      </m:dPr>
                      <m:e>
                        <m:r>
                          <a:rPr lang="en-US" sz="2700" i="1">
                            <a:solidFill>
                              <a:srgbClr val="000000"/>
                            </a:solidFill>
                            <a:latin typeface="Cambria Math" panose="02040503050406030204" pitchFamily="18" charset="0"/>
                            <a:ea typeface="Times New Roman" panose="02020603050405020304" pitchFamily="18" charset="0"/>
                          </a:rPr>
                          <m:t>𝐶</m:t>
                        </m:r>
                      </m:e>
                    </m:d>
                  </m:oMath>
                </a14:m>
                <a:r>
                  <a:rPr lang="vi-VN"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7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vi-VN"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Tiếp tuyến tại M cắt hai tiệm cận tại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𝐴</m:t>
                    </m:r>
                  </m:oMath>
                </a14:m>
                <a:r>
                  <a:rPr lang="vi-VN"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𝐵</m:t>
                    </m:r>
                  </m:oMath>
                </a14:m>
                <a:r>
                  <a:rPr lang="vi-VN"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Tiếp tuyến tại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𝑁</m:t>
                    </m:r>
                  </m:oMath>
                </a14:m>
                <a:r>
                  <a:rPr lang="vi-VN"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cắt hai tiệm cận tại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𝐶</m:t>
                    </m:r>
                  </m:oMath>
                </a14:m>
                <a:r>
                  <a:rPr lang="vi-VN"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𝐷</m:t>
                    </m:r>
                  </m:oMath>
                </a14:m>
                <a:r>
                  <a:rPr lang="vi-VN"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7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tuyến</a:t>
                </a:r>
                <a:r>
                  <a:rPr lang="en-US"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 M có dạng: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𝑦</m:t>
                    </m:r>
                    <m:r>
                      <a:rPr lang="en-US" sz="2700" i="1">
                        <a:solidFill>
                          <a:srgbClr val="000000"/>
                        </a:solidFill>
                        <a:latin typeface="Cambria Math" panose="02040503050406030204" pitchFamily="18" charset="0"/>
                        <a:ea typeface="Times New Roman" panose="02020603050405020304" pitchFamily="18" charset="0"/>
                      </a:rPr>
                      <m:t>=</m:t>
                    </m:r>
                    <m:sSup>
                      <m:sSupPr>
                        <m:ctrlPr>
                          <a:rPr lang="en-US" sz="2700" i="1">
                            <a:solidFill>
                              <a:srgbClr val="000000"/>
                            </a:solidFill>
                            <a:latin typeface="Cambria Math"/>
                            <a:ea typeface="Times New Roman" panose="02020603050405020304" pitchFamily="18" charset="0"/>
                          </a:rPr>
                        </m:ctrlPr>
                      </m:sSupPr>
                      <m:e>
                        <m:r>
                          <a:rPr lang="en-US" sz="2700" i="1">
                            <a:solidFill>
                              <a:srgbClr val="000000"/>
                            </a:solidFill>
                            <a:latin typeface="Cambria Math" panose="02040503050406030204" pitchFamily="18" charset="0"/>
                            <a:ea typeface="Times New Roman" panose="02020603050405020304" pitchFamily="18" charset="0"/>
                          </a:rPr>
                          <m:t>𝑦</m:t>
                        </m:r>
                      </m:e>
                      <m:sup>
                        <m:r>
                          <a:rPr lang="en-US" sz="2700" i="1">
                            <a:solidFill>
                              <a:srgbClr val="000000"/>
                            </a:solidFill>
                            <a:latin typeface="Cambria Math" panose="02040503050406030204" pitchFamily="18" charset="0"/>
                            <a:ea typeface="Times New Roman" panose="02020603050405020304" pitchFamily="18" charset="0"/>
                          </a:rPr>
                          <m:t>′</m:t>
                        </m:r>
                      </m:sup>
                    </m:sSup>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𝑚</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𝑥</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𝑚</m:t>
                    </m:r>
                    <m:r>
                      <a:rPr lang="en-US" sz="2700" i="1">
                        <a:solidFill>
                          <a:srgbClr val="000000"/>
                        </a:solidFill>
                        <a:latin typeface="Cambria Math" panose="02040503050406030204" pitchFamily="18" charset="0"/>
                        <a:ea typeface="Times New Roman" panose="02020603050405020304" pitchFamily="18" charset="0"/>
                      </a:rPr>
                      <m:t>)+</m:t>
                    </m:r>
                    <m:sSub>
                      <m:sSubPr>
                        <m:ctrlPr>
                          <a:rPr lang="en-US" sz="2700" i="1">
                            <a:solidFill>
                              <a:srgbClr val="000000"/>
                            </a:solidFill>
                            <a:latin typeface="Cambria Math"/>
                            <a:ea typeface="Times New Roman" panose="02020603050405020304" pitchFamily="18" charset="0"/>
                          </a:rPr>
                        </m:ctrlPr>
                      </m:sSubPr>
                      <m:e>
                        <m:r>
                          <a:rPr lang="en-US" sz="2700" i="1">
                            <a:solidFill>
                              <a:srgbClr val="000000"/>
                            </a:solidFill>
                            <a:latin typeface="Cambria Math" panose="02040503050406030204" pitchFamily="18" charset="0"/>
                            <a:ea typeface="Times New Roman" panose="02020603050405020304" pitchFamily="18" charset="0"/>
                          </a:rPr>
                          <m:t>𝑦</m:t>
                        </m:r>
                      </m:e>
                      <m:sub>
                        <m:r>
                          <a:rPr lang="en-US" sz="2700" i="1">
                            <a:solidFill>
                              <a:srgbClr val="000000"/>
                            </a:solidFill>
                            <a:latin typeface="Cambria Math" panose="02040503050406030204" pitchFamily="18" charset="0"/>
                            <a:ea typeface="Times New Roman" panose="02020603050405020304" pitchFamily="18" charset="0"/>
                          </a:rPr>
                          <m:t>𝑀</m:t>
                        </m:r>
                      </m:sub>
                    </m:sSub>
                  </m:oMath>
                </a14:m>
                <a:endParaRPr lang="en-US" sz="27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m:t>⇒</m:t>
                    </m:r>
                    <m:r>
                      <a:rPr lang="en-US" sz="2700" i="1">
                        <a:solidFill>
                          <a:srgbClr val="000000"/>
                        </a:solidFill>
                        <a:latin typeface="Cambria Math" panose="02040503050406030204" pitchFamily="18" charset="0"/>
                        <a:ea typeface="Times New Roman" panose="02020603050405020304" pitchFamily="18" charset="0"/>
                      </a:rPr>
                      <m:t>𝐴</m:t>
                    </m:r>
                    <m:d>
                      <m:dPr>
                        <m:ctrlPr>
                          <a:rPr lang="en-US" sz="2700" i="1">
                            <a:solidFill>
                              <a:srgbClr val="000000"/>
                            </a:solidFill>
                            <a:latin typeface="Cambria Math"/>
                            <a:ea typeface="Times New Roman" panose="02020603050405020304" pitchFamily="18" charset="0"/>
                          </a:rPr>
                        </m:ctrlPr>
                      </m:dPr>
                      <m:e>
                        <m:r>
                          <a:rPr lang="en-US" sz="2700" i="1">
                            <a:solidFill>
                              <a:srgbClr val="000000"/>
                            </a:solidFill>
                            <a:latin typeface="Cambria Math" panose="02040503050406030204" pitchFamily="18" charset="0"/>
                            <a:ea typeface="Times New Roman" panose="02020603050405020304" pitchFamily="18" charset="0"/>
                          </a:rPr>
                          <m:t>1</m:t>
                        </m:r>
                        <m:r>
                          <a:rPr lang="en-US" sz="2700" i="1">
                            <a:solidFill>
                              <a:srgbClr val="000000"/>
                            </a:solidFill>
                            <a:latin typeface="Cambria Math" panose="02040503050406030204" pitchFamily="18" charset="0"/>
                            <a:ea typeface="Times New Roman" panose="02020603050405020304" pitchFamily="18" charset="0"/>
                          </a:rPr>
                          <m:t>;</m:t>
                        </m:r>
                        <m:f>
                          <m:fPr>
                            <m:ctrlPr>
                              <a:rPr lang="en-US" sz="2700" i="1">
                                <a:solidFill>
                                  <a:srgbClr val="000000"/>
                                </a:solidFill>
                                <a:latin typeface="Cambria Math"/>
                                <a:ea typeface="Times New Roman" panose="02020603050405020304" pitchFamily="18" charset="0"/>
                              </a:rPr>
                            </m:ctrlPr>
                          </m:fPr>
                          <m:num>
                            <m:r>
                              <a:rPr lang="en-US" sz="2700" i="1">
                                <a:solidFill>
                                  <a:srgbClr val="000000"/>
                                </a:solidFill>
                                <a:latin typeface="Cambria Math" panose="02040503050406030204" pitchFamily="18" charset="0"/>
                                <a:ea typeface="Times New Roman" panose="02020603050405020304" pitchFamily="18" charset="0"/>
                              </a:rPr>
                              <m:t>2</m:t>
                            </m:r>
                            <m:r>
                              <a:rPr lang="en-US" sz="2700" i="1">
                                <a:solidFill>
                                  <a:srgbClr val="000000"/>
                                </a:solidFill>
                                <a:latin typeface="Cambria Math" panose="02040503050406030204" pitchFamily="18" charset="0"/>
                                <a:ea typeface="Times New Roman" panose="02020603050405020304" pitchFamily="18" charset="0"/>
                              </a:rPr>
                              <m:t>𝑚</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4</m:t>
                            </m:r>
                          </m:num>
                          <m:den>
                            <m:r>
                              <a:rPr lang="en-US" sz="2700" i="1">
                                <a:solidFill>
                                  <a:srgbClr val="000000"/>
                                </a:solidFill>
                                <a:latin typeface="Cambria Math" panose="02040503050406030204" pitchFamily="18" charset="0"/>
                                <a:ea typeface="Times New Roman" panose="02020603050405020304" pitchFamily="18" charset="0"/>
                              </a:rPr>
                              <m:t>𝑚</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1</m:t>
                            </m:r>
                          </m:den>
                        </m:f>
                      </m:e>
                    </m:d>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𝐵</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2</m:t>
                    </m:r>
                    <m:r>
                      <a:rPr lang="en-US" sz="2700" i="1">
                        <a:solidFill>
                          <a:srgbClr val="000000"/>
                        </a:solidFill>
                        <a:latin typeface="Cambria Math" panose="02040503050406030204" pitchFamily="18" charset="0"/>
                        <a:ea typeface="Times New Roman" panose="02020603050405020304" pitchFamily="18" charset="0"/>
                      </a:rPr>
                      <m:t>𝑚</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1</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2</m:t>
                    </m:r>
                    <m:r>
                      <a:rPr lang="en-US" sz="2700" i="1">
                        <a:solidFill>
                          <a:srgbClr val="000000"/>
                        </a:solidFill>
                        <a:latin typeface="Cambria Math" panose="02040503050406030204" pitchFamily="18" charset="0"/>
                        <a:ea typeface="Times New Roman" panose="02020603050405020304" pitchFamily="18" charset="0"/>
                      </a:rPr>
                      <m:t>)</m:t>
                    </m:r>
                  </m:oMath>
                </a14:m>
                <a:r>
                  <a:rPr lang="vi-VN"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Tương tự: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𝐶</m:t>
                    </m:r>
                    <m:d>
                      <m:dPr>
                        <m:ctrlPr>
                          <a:rPr lang="en-US" sz="2700" i="1">
                            <a:solidFill>
                              <a:srgbClr val="000000"/>
                            </a:solidFill>
                            <a:latin typeface="Cambria Math"/>
                            <a:ea typeface="Times New Roman" panose="02020603050405020304" pitchFamily="18" charset="0"/>
                          </a:rPr>
                        </m:ctrlPr>
                      </m:dPr>
                      <m:e>
                        <m:r>
                          <a:rPr lang="en-US" sz="2700" i="1">
                            <a:solidFill>
                              <a:srgbClr val="000000"/>
                            </a:solidFill>
                            <a:latin typeface="Cambria Math" panose="02040503050406030204" pitchFamily="18" charset="0"/>
                            <a:ea typeface="Times New Roman" panose="02020603050405020304" pitchFamily="18" charset="0"/>
                          </a:rPr>
                          <m:t>1</m:t>
                        </m:r>
                        <m:r>
                          <a:rPr lang="en-US" sz="2700" i="1">
                            <a:solidFill>
                              <a:srgbClr val="000000"/>
                            </a:solidFill>
                            <a:latin typeface="Cambria Math" panose="02040503050406030204" pitchFamily="18" charset="0"/>
                            <a:ea typeface="Times New Roman" panose="02020603050405020304" pitchFamily="18" charset="0"/>
                          </a:rPr>
                          <m:t>;</m:t>
                        </m:r>
                        <m:f>
                          <m:fPr>
                            <m:ctrlPr>
                              <a:rPr lang="en-US" sz="2700" i="1">
                                <a:solidFill>
                                  <a:srgbClr val="000000"/>
                                </a:solidFill>
                                <a:latin typeface="Cambria Math"/>
                                <a:ea typeface="Times New Roman" panose="02020603050405020304" pitchFamily="18" charset="0"/>
                              </a:rPr>
                            </m:ctrlPr>
                          </m:fPr>
                          <m:num>
                            <m:r>
                              <a:rPr lang="en-US" sz="2700" i="1">
                                <a:solidFill>
                                  <a:srgbClr val="000000"/>
                                </a:solidFill>
                                <a:latin typeface="Cambria Math" panose="02040503050406030204" pitchFamily="18" charset="0"/>
                                <a:ea typeface="Times New Roman" panose="02020603050405020304" pitchFamily="18" charset="0"/>
                              </a:rPr>
                              <m:t>2</m:t>
                            </m:r>
                            <m:r>
                              <a:rPr lang="en-US" sz="2700" i="1">
                                <a:solidFill>
                                  <a:srgbClr val="000000"/>
                                </a:solidFill>
                                <a:latin typeface="Cambria Math" panose="02040503050406030204" pitchFamily="18" charset="0"/>
                                <a:ea typeface="Times New Roman" panose="02020603050405020304" pitchFamily="18" charset="0"/>
                              </a:rPr>
                              <m:t>𝑛</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4</m:t>
                            </m:r>
                          </m:num>
                          <m:den>
                            <m:r>
                              <a:rPr lang="en-US" sz="2700" i="1">
                                <a:solidFill>
                                  <a:srgbClr val="000000"/>
                                </a:solidFill>
                                <a:latin typeface="Cambria Math" panose="02040503050406030204" pitchFamily="18" charset="0"/>
                                <a:ea typeface="Times New Roman" panose="02020603050405020304" pitchFamily="18" charset="0"/>
                              </a:rPr>
                              <m:t>𝑛</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1</m:t>
                            </m:r>
                          </m:den>
                        </m:f>
                      </m:e>
                    </m:d>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𝐷</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2</m:t>
                    </m:r>
                    <m:r>
                      <a:rPr lang="en-US" sz="2700" i="1">
                        <a:solidFill>
                          <a:srgbClr val="000000"/>
                        </a:solidFill>
                        <a:latin typeface="Cambria Math" panose="02040503050406030204" pitchFamily="18" charset="0"/>
                        <a:ea typeface="Times New Roman" panose="02020603050405020304" pitchFamily="18" charset="0"/>
                      </a:rPr>
                      <m:t>𝑛</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1</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2</m:t>
                    </m:r>
                    <m:r>
                      <a:rPr lang="en-US" sz="2700" i="1">
                        <a:solidFill>
                          <a:srgbClr val="000000"/>
                        </a:solidFill>
                        <a:latin typeface="Cambria Math" panose="02040503050406030204" pitchFamily="18" charset="0"/>
                        <a:ea typeface="Times New Roman" panose="02020603050405020304" pitchFamily="18" charset="0"/>
                      </a:rPr>
                      <m:t>)</m:t>
                    </m:r>
                  </m:oMath>
                </a14:m>
                <a:r>
                  <a:rPr lang="vi-VN"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7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vi-VN"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 đường thẳng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𝐴𝐷</m:t>
                    </m:r>
                  </m:oMath>
                </a14:m>
                <a:r>
                  <a:rPr lang="en-US"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𝐵𝐶</m:t>
                    </m:r>
                  </m:oMath>
                </a14:m>
                <a:r>
                  <a:rPr lang="en-US"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đều có hệ số góc: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𝑘</m:t>
                    </m:r>
                    <m:r>
                      <a:rPr lang="en-US" sz="2700" i="1">
                        <a:solidFill>
                          <a:srgbClr val="000000"/>
                        </a:solidFill>
                        <a:latin typeface="Cambria Math" panose="02040503050406030204" pitchFamily="18" charset="0"/>
                        <a:ea typeface="Times New Roman" panose="02020603050405020304" pitchFamily="18" charset="0"/>
                      </a:rPr>
                      <m:t>=</m:t>
                    </m:r>
                    <m:f>
                      <m:fPr>
                        <m:ctrlPr>
                          <a:rPr lang="en-US" sz="2700" i="1">
                            <a:solidFill>
                              <a:srgbClr val="000000"/>
                            </a:solidFill>
                            <a:latin typeface="Cambria Math"/>
                            <a:ea typeface="Times New Roman" panose="02020603050405020304" pitchFamily="18" charset="0"/>
                          </a:rPr>
                        </m:ctrlPr>
                      </m:fPr>
                      <m:num>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3</m:t>
                        </m:r>
                      </m:num>
                      <m:den>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𝑚</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1</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𝑛</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1</m:t>
                        </m:r>
                        <m:r>
                          <a:rPr lang="en-US" sz="2700" i="1">
                            <a:solidFill>
                              <a:srgbClr val="000000"/>
                            </a:solidFill>
                            <a:latin typeface="Cambria Math" panose="02040503050406030204" pitchFamily="18" charset="0"/>
                            <a:ea typeface="Times New Roman" panose="02020603050405020304" pitchFamily="18" charset="0"/>
                          </a:rPr>
                          <m:t>)</m:t>
                        </m:r>
                      </m:den>
                    </m:f>
                  </m:oMath>
                </a14:m>
                <a:r>
                  <a:rPr lang="vi-VN"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nên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𝐴𝐷</m:t>
                    </m:r>
                  </m:oMath>
                </a14:m>
                <a:r>
                  <a:rPr lang="vi-VN"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𝐵𝐶</m:t>
                    </m:r>
                  </m:oMath>
                </a14:m>
                <a:r>
                  <a:rPr lang="en-US"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7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vi-VN"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 mọi điểm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𝑀</m:t>
                    </m:r>
                  </m:oMath>
                </a14:m>
                <a:r>
                  <a:rPr lang="vi-VN"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𝑁</m:t>
                    </m:r>
                  </m:oMath>
                </a14:m>
                <a:r>
                  <a:rPr lang="vi-VN"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thuộc 2 nhánh của </a:t>
                </a:r>
                <a14:m>
                  <m:oMath xmlns:m="http://schemas.openxmlformats.org/officeDocument/2006/math">
                    <m:d>
                      <m:dPr>
                        <m:ctrlPr>
                          <a:rPr lang="en-US" sz="2700" i="1">
                            <a:solidFill>
                              <a:srgbClr val="000000"/>
                            </a:solidFill>
                            <a:latin typeface="Cambria Math"/>
                            <a:ea typeface="Times New Roman" panose="02020603050405020304" pitchFamily="18" charset="0"/>
                          </a:rPr>
                        </m:ctrlPr>
                      </m:dPr>
                      <m:e>
                        <m:r>
                          <a:rPr lang="en-US" sz="2700" i="1">
                            <a:solidFill>
                              <a:srgbClr val="000000"/>
                            </a:solidFill>
                            <a:latin typeface="Cambria Math" panose="02040503050406030204" pitchFamily="18" charset="0"/>
                            <a:ea typeface="Times New Roman" panose="02020603050405020304" pitchFamily="18" charset="0"/>
                          </a:rPr>
                          <m:t>𝐶</m:t>
                        </m:r>
                      </m:e>
                    </m:d>
                  </m:oMath>
                </a14:m>
                <a:r>
                  <a:rPr lang="vi-VN"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đều thoả mãn</a:t>
                </a:r>
                <a:r>
                  <a:rPr lang="en-US"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toán</a:t>
                </a:r>
                <a:r>
                  <a:rPr lang="en-US"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b="1" dirty="0">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Chọn</a:t>
                </a:r>
                <a:r>
                  <a:rPr lang="en-US" sz="2400" b="1" dirty="0">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 D.</a:t>
                </a:r>
                <a:endParaRPr lang="en-US" sz="27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DEC890A7-4CAE-42EF-8C5C-65C676E997AA}"/>
                  </a:ext>
                </a:extLst>
              </p:cNvPr>
              <p:cNvSpPr>
                <a:spLocks noRot="1" noChangeAspect="1" noMove="1" noResize="1" noEditPoints="1" noAdjustHandles="1" noChangeArrowheads="1" noChangeShapeType="1" noTextEdit="1"/>
              </p:cNvSpPr>
              <p:nvPr/>
            </p:nvSpPr>
            <p:spPr>
              <a:xfrm>
                <a:off x="182335" y="2463705"/>
                <a:ext cx="12009665" cy="4552015"/>
              </a:xfrm>
              <a:prstGeom prst="rect">
                <a:avLst/>
              </a:prstGeom>
              <a:blipFill>
                <a:blip r:embed="rId3"/>
                <a:stretch>
                  <a:fillRect l="-964" t="-803"/>
                </a:stretch>
              </a:blipFill>
            </p:spPr>
            <p:txBody>
              <a:bodyPr/>
              <a:lstStyle/>
              <a:p>
                <a:r>
                  <a:rPr lang="en-US">
                    <a:noFill/>
                  </a:rPr>
                  <a:t> </a:t>
                </a:r>
              </a:p>
            </p:txBody>
          </p:sp>
        </mc:Fallback>
      </mc:AlternateContent>
    </p:spTree>
    <p:extLst>
      <p:ext uri="{BB962C8B-B14F-4D97-AF65-F5344CB8AC3E}">
        <p14:creationId xmlns:p14="http://schemas.microsoft.com/office/powerpoint/2010/main" val="221080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left)">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wipe(left)">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55343" y="2832980"/>
            <a:ext cx="11834900" cy="4062110"/>
            <a:chOff x="189938" y="3636275"/>
            <a:chExt cx="11834900" cy="1959889"/>
          </a:xfrm>
        </p:grpSpPr>
        <p:sp>
          <p:nvSpPr>
            <p:cNvPr id="5" name="Rounded Rectangle 4"/>
            <p:cNvSpPr/>
            <p:nvPr/>
          </p:nvSpPr>
          <p:spPr>
            <a:xfrm>
              <a:off x="189938" y="3835720"/>
              <a:ext cx="11834900" cy="1760444"/>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 name="Group 5"/>
            <p:cNvGrpSpPr/>
            <p:nvPr/>
          </p:nvGrpSpPr>
          <p:grpSpPr>
            <a:xfrm>
              <a:off x="203200" y="3636275"/>
              <a:ext cx="2342697" cy="483133"/>
              <a:chOff x="1275608" y="6239450"/>
              <a:chExt cx="4592536" cy="877829"/>
            </a:xfrm>
          </p:grpSpPr>
          <p:sp>
            <p:nvSpPr>
              <p:cNvPr id="7" name="Freeform 20"/>
              <p:cNvSpPr>
                <a:spLocks/>
              </p:cNvSpPr>
              <p:nvPr/>
            </p:nvSpPr>
            <p:spPr bwMode="auto">
              <a:xfrm rot="16200000" flipV="1">
                <a:off x="3561312" y="4557737"/>
                <a:ext cx="541774"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627148"/>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5"/>
                <a:ext cx="852450" cy="541774"/>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275553"/>
            <a:ext cx="11939058" cy="2121168"/>
            <a:chOff x="534987" y="1063425"/>
            <a:chExt cx="23404876" cy="4629904"/>
          </a:xfrm>
        </p:grpSpPr>
        <p:grpSp>
          <p:nvGrpSpPr>
            <p:cNvPr id="21" name="Group 20"/>
            <p:cNvGrpSpPr/>
            <p:nvPr/>
          </p:nvGrpSpPr>
          <p:grpSpPr>
            <a:xfrm>
              <a:off x="534987" y="1687129"/>
              <a:ext cx="23340848" cy="2925340"/>
              <a:chOff x="534987" y="1465290"/>
              <a:chExt cx="23340848" cy="2925340"/>
            </a:xfrm>
          </p:grpSpPr>
          <p:sp>
            <p:nvSpPr>
              <p:cNvPr id="25" name="Rounded Rectangle 24"/>
              <p:cNvSpPr/>
              <p:nvPr/>
            </p:nvSpPr>
            <p:spPr bwMode="auto">
              <a:xfrm>
                <a:off x="755649" y="1465290"/>
                <a:ext cx="23120186" cy="2925340"/>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533960" y="1653394"/>
                  <a:ext cx="2278917"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3</a:t>
                  </a:r>
                </a:p>
              </p:txBody>
            </p:sp>
          </p:grpSp>
        </p:grpSp>
        <mc:AlternateContent xmlns:mc="http://schemas.openxmlformats.org/markup-compatibility/2006">
          <mc:Choice xmlns:a14="http://schemas.microsoft.com/office/drawing/2010/main" Requires="a14">
            <p:sp>
              <p:nvSpPr>
                <p:cNvPr id="23" name="Rectangle 22"/>
                <p:cNvSpPr/>
                <p:nvPr/>
              </p:nvSpPr>
              <p:spPr>
                <a:xfrm>
                  <a:off x="647702" y="1063425"/>
                  <a:ext cx="23292161" cy="46299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lnSpc>
                      <a:spcPct val="115000"/>
                    </a:lnSpc>
                    <a:spcBef>
                      <a:spcPts val="600"/>
                    </a:spcBef>
                    <a:buClr>
                      <a:srgbClr val="0000FF"/>
                    </a:buClr>
                    <a:tabLst>
                      <a:tab pos="629826" algn="l"/>
                    </a:tabLst>
                  </a:pPr>
                  <a:r>
                    <a:rPr lang="es-E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s-E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hàm</a:t>
                  </a:r>
                  <a:r>
                    <a:rPr lang="es-E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E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s-E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solidFill>
                                <a:srgbClr val="000000"/>
                              </a:solidFill>
                              <a:latin typeface="Cambria Math"/>
                              <a:ea typeface="Times New Roman" panose="02020603050405020304" pitchFamily="18" charset="0"/>
                              <a:cs typeface="Times New Roman" panose="02020603050405020304" pitchFamily="18" charset="0"/>
                            </a:rPr>
                          </m:ctrlPr>
                        </m:fPr>
                        <m:num>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den>
                      </m:f>
                    </m:oMath>
                  </a14:m>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Tìm trên hai nhánh của đồ thị </a:t>
                  </a:r>
                  <a14:m>
                    <m:oMath xmlns:m="http://schemas.openxmlformats.org/officeDocument/2006/math">
                      <m:d>
                        <m:dPr>
                          <m:ctrlPr>
                            <a:rPr lang="en-US" sz="3200" i="1">
                              <a:solidFill>
                                <a:srgbClr val="000000"/>
                              </a:solidFill>
                              <a:latin typeface="Cambria Math"/>
                              <a:ea typeface="Times New Roman" panose="02020603050405020304" pitchFamily="18" charset="0"/>
                              <a:cs typeface="Times New Roman" panose="02020603050405020304" pitchFamily="18" charset="0"/>
                            </a:rPr>
                          </m:ctrlPr>
                        </m:d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e>
                      </m:d>
                    </m:oMath>
                  </a14:m>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các điểm </a:t>
                  </a: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𝑀</m:t>
                      </m:r>
                    </m:oMath>
                  </a14:m>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𝑁</m:t>
                      </m:r>
                    </m:oMath>
                  </a14:m>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sao cho các tiếp tuyến tại </a:t>
                  </a: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𝑀</m:t>
                      </m:r>
                    </m:oMath>
                  </a14:m>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 </a:t>
                  </a: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𝑁</m:t>
                      </m:r>
                    </m:oMath>
                  </a14:m>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cắt hai đường tiệm cận tại 4 điểm lập thành một hình thang. </a:t>
                  </a:r>
                  <a:endParaRPr lang="en-US" sz="3000" dirty="0">
                    <a:latin typeface="+mj-lt"/>
                    <a:ea typeface="Times New Roman" panose="02020603050405020304" pitchFamily="18" charset="0"/>
                    <a:cs typeface="Times New Roman" panose="02020603050405020304" pitchFamily="18"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647702" y="1063425"/>
                  <a:ext cx="23292161" cy="4629904"/>
                </a:xfrm>
                <a:prstGeom prst="rect">
                  <a:avLst/>
                </a:prstGeom>
                <a:blipFill rotWithShape="1">
                  <a:blip r:embed="rId3"/>
                  <a:stretch>
                    <a:fillRect l="-564" r="-513" b="-402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43" name="Action Button: Forward or Next 4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grpSp>
        <p:nvGrpSpPr>
          <p:cNvPr id="2" name="Group 1">
            <a:extLst>
              <a:ext uri="{FF2B5EF4-FFF2-40B4-BE49-F238E27FC236}">
                <a16:creationId xmlns:a16="http://schemas.microsoft.com/office/drawing/2014/main" xmlns="" id="{4D0AB9FB-A402-43C6-830F-BAC47ED452D0}"/>
              </a:ext>
            </a:extLst>
          </p:cNvPr>
          <p:cNvGrpSpPr/>
          <p:nvPr/>
        </p:nvGrpSpPr>
        <p:grpSpPr>
          <a:xfrm>
            <a:off x="473002" y="1619250"/>
            <a:ext cx="4789720" cy="752408"/>
            <a:chOff x="1458731" y="6301627"/>
            <a:chExt cx="13797182" cy="1234536"/>
          </a:xfrm>
        </p:grpSpPr>
        <mc:AlternateContent xmlns:mc="http://schemas.openxmlformats.org/markup-compatibility/2006">
          <mc:Choice xmlns:a14="http://schemas.microsoft.com/office/drawing/2010/main" Requires="a14">
            <p:sp>
              <p:nvSpPr>
                <p:cNvPr id="44" name="Rectangle 43">
                  <a:extLst>
                    <a:ext uri="{FF2B5EF4-FFF2-40B4-BE49-F238E27FC236}">
                      <a16:creationId xmlns:a16="http://schemas.microsoft.com/office/drawing/2014/main" xmlns="" id="{0839FD11-1E39-4EBB-A7FB-DEB39691C378}"/>
                    </a:ext>
                  </a:extLst>
                </p:cNvPr>
                <p:cNvSpPr/>
                <p:nvPr/>
              </p:nvSpPr>
              <p:spPr>
                <a:xfrm>
                  <a:off x="2154710" y="6301627"/>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t> </a:t>
                  </a:r>
                  <a:r>
                    <a:rPr lang="en-US" sz="3000" b="1" dirty="0" err="1" smtClean="0"/>
                    <a:t>Với</a:t>
                  </a:r>
                  <a:r>
                    <a:rPr lang="en-US" sz="3000" b="1" dirty="0" smtClean="0"/>
                    <a:t> </a:t>
                  </a:r>
                  <a:r>
                    <a:rPr lang="en-US" sz="3000" b="1" dirty="0" err="1" smtClean="0"/>
                    <a:t>mọi</a:t>
                  </a:r>
                  <a:r>
                    <a:rPr lang="en-US" sz="3000" b="1" dirty="0" smtClean="0"/>
                    <a:t> </a:t>
                  </a:r>
                  <a14:m>
                    <m:oMath xmlns:m="http://schemas.openxmlformats.org/officeDocument/2006/math">
                      <m:r>
                        <a:rPr lang="en-US" sz="3000" b="1" i="0" smtClean="0">
                          <a:latin typeface="Cambria Math"/>
                        </a:rPr>
                        <m:t>𝐌</m:t>
                      </m:r>
                      <m:r>
                        <a:rPr lang="en-US" sz="3000" b="1" i="0" smtClean="0">
                          <a:latin typeface="Cambria Math"/>
                        </a:rPr>
                        <m:t>,</m:t>
                      </m:r>
                      <m:r>
                        <a:rPr lang="en-US" sz="3000" b="1" i="0" smtClean="0">
                          <a:latin typeface="Cambria Math"/>
                        </a:rPr>
                        <m:t>𝐍</m:t>
                      </m:r>
                    </m:oMath>
                  </a14:m>
                  <a:r>
                    <a:rPr lang="vi-VN" sz="3000" dirty="0">
                      <a:latin typeface="+mj-lt"/>
                    </a:rPr>
                    <a:t>.</a:t>
                  </a:r>
                  <a:endParaRPr lang="en-US" sz="3000" b="1" dirty="0">
                    <a:latin typeface="+mj-lt"/>
                    <a:ea typeface="Tahoma" pitchFamily="34" charset="0"/>
                    <a:cs typeface="Tahoma" pitchFamily="34" charset="0"/>
                  </a:endParaRPr>
                </a:p>
              </p:txBody>
            </p:sp>
          </mc:Choice>
          <mc:Fallback>
            <p:sp>
              <p:nvSpPr>
                <p:cNvPr id="44" name="Rectangle 43">
                  <a:extLst>
                    <a:ext uri="{FF2B5EF4-FFF2-40B4-BE49-F238E27FC236}">
                      <a16:creationId xmlns:a16="http://schemas.microsoft.com/office/drawing/2014/main" xmlns="" xmlns:a14="http://schemas.microsoft.com/office/drawing/2010/main" id="{0839FD11-1E39-4EBB-A7FB-DEB39691C378}"/>
                    </a:ext>
                  </a:extLst>
                </p:cNvPr>
                <p:cNvSpPr>
                  <a:spLocks noRot="1" noChangeAspect="1" noMove="1" noResize="1" noEditPoints="1" noAdjustHandles="1" noChangeArrowheads="1" noChangeShapeType="1" noTextEdit="1"/>
                </p:cNvSpPr>
                <p:nvPr/>
              </p:nvSpPr>
              <p:spPr>
                <a:xfrm>
                  <a:off x="2154710" y="6301627"/>
                  <a:ext cx="13101203" cy="1234536"/>
                </a:xfrm>
                <a:prstGeom prst="rect">
                  <a:avLst/>
                </a:prstGeom>
                <a:blipFill rotWithShape="1">
                  <a:blip r:embed="rId4"/>
                  <a:stretch>
                    <a:fillRect b="-8397"/>
                  </a:stretch>
                </a:blipFill>
                <a:ln w="19050">
                  <a:solidFill>
                    <a:schemeClr val="bg1"/>
                  </a:solidFill>
                </a:ln>
              </p:spPr>
              <p:txBody>
                <a:bodyPr/>
                <a:lstStyle/>
                <a:p>
                  <a:r>
                    <a:rPr lang="en-US">
                      <a:noFill/>
                    </a:rPr>
                    <a:t> </a:t>
                  </a:r>
                </a:p>
              </p:txBody>
            </p:sp>
          </mc:Fallback>
        </mc:AlternateContent>
        <p:sp>
          <p:nvSpPr>
            <p:cNvPr id="45" name="Oval 44">
              <a:extLst>
                <a:ext uri="{FF2B5EF4-FFF2-40B4-BE49-F238E27FC236}">
                  <a16:creationId xmlns:a16="http://schemas.microsoft.com/office/drawing/2014/main" xmlns="" id="{8634B6D4-DECA-4F71-9C3F-B85DE60414F0}"/>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Tahoma" pitchFamily="34" charset="0"/>
                </a:rPr>
                <a:t>A</a:t>
              </a:r>
              <a:endParaRPr lang="en-US" sz="3000" dirty="0">
                <a:latin typeface="+mj-lt"/>
              </a:endParaRPr>
            </a:p>
          </p:txBody>
        </p:sp>
      </p:grpSp>
      <p:grpSp>
        <p:nvGrpSpPr>
          <p:cNvPr id="46" name="Group 45">
            <a:extLst>
              <a:ext uri="{FF2B5EF4-FFF2-40B4-BE49-F238E27FC236}">
                <a16:creationId xmlns:a16="http://schemas.microsoft.com/office/drawing/2014/main" xmlns="" id="{A2194087-0D43-42CA-A1D2-4373C69CC457}"/>
              </a:ext>
            </a:extLst>
          </p:cNvPr>
          <p:cNvGrpSpPr/>
          <p:nvPr/>
        </p:nvGrpSpPr>
        <p:grpSpPr>
          <a:xfrm>
            <a:off x="6179627" y="1619250"/>
            <a:ext cx="4781763" cy="796890"/>
            <a:chOff x="1458731" y="6334162"/>
            <a:chExt cx="13782856" cy="1234536"/>
          </a:xfrm>
        </p:grpSpPr>
        <mc:AlternateContent xmlns:mc="http://schemas.openxmlformats.org/markup-compatibility/2006">
          <mc:Choice xmlns:a14="http://schemas.microsoft.com/office/drawing/2010/main" Requires="a14">
            <p:sp>
              <p:nvSpPr>
                <p:cNvPr id="47" name="Rectangle 46">
                  <a:extLst>
                    <a:ext uri="{FF2B5EF4-FFF2-40B4-BE49-F238E27FC236}">
                      <a16:creationId xmlns:a16="http://schemas.microsoft.com/office/drawing/2014/main" xmlns="" id="{FB0B6341-256C-4170-AF4E-1216E5EDD04C}"/>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smtClean="0">
                            <a:solidFill>
                              <a:schemeClr val="bg1"/>
                            </a:solidFill>
                            <a:latin typeface="Cambria Math" panose="02040503050406030204" pitchFamily="18" charset="0"/>
                            <a:ea typeface="Times New Roman" panose="02020603050405020304" pitchFamily="18" charset="0"/>
                          </a:rPr>
                          <m:t>𝑀</m:t>
                        </m:r>
                        <m:d>
                          <m:dPr>
                            <m:ctrlPr>
                              <a:rPr lang="en-US" sz="2800" i="1">
                                <a:solidFill>
                                  <a:schemeClr val="bg1"/>
                                </a:solidFill>
                                <a:latin typeface="Cambria Math"/>
                                <a:ea typeface="Times New Roman" panose="02020603050405020304" pitchFamily="18" charset="0"/>
                              </a:rPr>
                            </m:ctrlPr>
                          </m:dPr>
                          <m:e>
                            <m:r>
                              <a:rPr lang="en-US" sz="2800" i="1">
                                <a:solidFill>
                                  <a:schemeClr val="bg1"/>
                                </a:solidFill>
                                <a:latin typeface="Cambria Math" panose="02040503050406030204" pitchFamily="18" charset="0"/>
                                <a:ea typeface="Times New Roman" panose="02020603050405020304" pitchFamily="18" charset="0"/>
                              </a:rPr>
                              <m:t>3</m:t>
                            </m:r>
                            <m:r>
                              <a:rPr lang="en-US" sz="2800" i="1">
                                <a:solidFill>
                                  <a:schemeClr val="bg1"/>
                                </a:solidFill>
                                <a:latin typeface="Cambria Math" panose="02040503050406030204" pitchFamily="18" charset="0"/>
                                <a:ea typeface="Times New Roman" panose="02020603050405020304" pitchFamily="18" charset="0"/>
                              </a:rPr>
                              <m:t>;</m:t>
                            </m:r>
                            <m:f>
                              <m:fPr>
                                <m:ctrlPr>
                                  <a:rPr lang="en-US" sz="2800" i="1">
                                    <a:solidFill>
                                      <a:schemeClr val="bg1"/>
                                    </a:solidFill>
                                    <a:latin typeface="Cambria Math"/>
                                    <a:ea typeface="Times New Roman" panose="02020603050405020304" pitchFamily="18" charset="0"/>
                                  </a:rPr>
                                </m:ctrlPr>
                              </m:fPr>
                              <m:num>
                                <m:r>
                                  <a:rPr lang="en-US" sz="2800" i="1">
                                    <a:solidFill>
                                      <a:schemeClr val="bg1"/>
                                    </a:solidFill>
                                    <a:latin typeface="Cambria Math" panose="02040503050406030204" pitchFamily="18" charset="0"/>
                                    <a:ea typeface="Times New Roman" panose="02020603050405020304" pitchFamily="18" charset="0"/>
                                  </a:rPr>
                                  <m:t>7</m:t>
                                </m:r>
                              </m:num>
                              <m:den>
                                <m:r>
                                  <a:rPr lang="en-US" sz="2800" i="1">
                                    <a:solidFill>
                                      <a:schemeClr val="bg1"/>
                                    </a:solidFill>
                                    <a:latin typeface="Cambria Math" panose="02040503050406030204" pitchFamily="18" charset="0"/>
                                    <a:ea typeface="Times New Roman" panose="02020603050405020304" pitchFamily="18" charset="0"/>
                                  </a:rPr>
                                  <m:t>2</m:t>
                                </m:r>
                              </m:den>
                            </m:f>
                          </m:e>
                        </m:d>
                        <m:r>
                          <a:rPr lang="en-US" sz="2800" i="1">
                            <a:solidFill>
                              <a:schemeClr val="bg1"/>
                            </a:solidFill>
                            <a:latin typeface="Cambria Math" panose="02040503050406030204" pitchFamily="18" charset="0"/>
                            <a:ea typeface="Times New Roman" panose="02020603050405020304" pitchFamily="18" charset="0"/>
                          </a:rPr>
                          <m:t>,</m:t>
                        </m:r>
                        <m:r>
                          <a:rPr lang="en-US" sz="2800" i="1">
                            <a:solidFill>
                              <a:schemeClr val="bg1"/>
                            </a:solidFill>
                            <a:latin typeface="Cambria Math" panose="02040503050406030204" pitchFamily="18" charset="0"/>
                            <a:ea typeface="Times New Roman" panose="02020603050405020304" pitchFamily="18" charset="0"/>
                          </a:rPr>
                          <m:t>𝑁</m:t>
                        </m:r>
                        <m:d>
                          <m:dPr>
                            <m:ctrlPr>
                              <a:rPr lang="en-US" sz="2800" i="1">
                                <a:solidFill>
                                  <a:schemeClr val="bg1"/>
                                </a:solidFill>
                                <a:latin typeface="Cambria Math"/>
                                <a:ea typeface="Times New Roman" panose="02020603050405020304" pitchFamily="18" charset="0"/>
                              </a:rPr>
                            </m:ctrlPr>
                          </m:dPr>
                          <m:e>
                            <m:r>
                              <a:rPr lang="en-US" sz="2800" i="1">
                                <a:solidFill>
                                  <a:schemeClr val="bg1"/>
                                </a:solidFill>
                                <a:latin typeface="Cambria Math" panose="02040503050406030204" pitchFamily="18" charset="0"/>
                                <a:ea typeface="Times New Roman" panose="02020603050405020304" pitchFamily="18" charset="0"/>
                              </a:rPr>
                              <m:t>−</m:t>
                            </m:r>
                            <m:r>
                              <a:rPr lang="en-US" sz="2800" i="1">
                                <a:solidFill>
                                  <a:schemeClr val="bg1"/>
                                </a:solidFill>
                                <a:latin typeface="Cambria Math" panose="02040503050406030204" pitchFamily="18" charset="0"/>
                                <a:ea typeface="Times New Roman" panose="02020603050405020304" pitchFamily="18" charset="0"/>
                              </a:rPr>
                              <m:t>1</m:t>
                            </m:r>
                            <m:r>
                              <a:rPr lang="en-US" sz="2800" i="1">
                                <a:solidFill>
                                  <a:schemeClr val="bg1"/>
                                </a:solidFill>
                                <a:latin typeface="Cambria Math" panose="02040503050406030204" pitchFamily="18" charset="0"/>
                                <a:ea typeface="Times New Roman" panose="02020603050405020304" pitchFamily="18" charset="0"/>
                              </a:rPr>
                              <m:t>;</m:t>
                            </m:r>
                            <m:f>
                              <m:fPr>
                                <m:ctrlPr>
                                  <a:rPr lang="en-US" sz="2800" i="1">
                                    <a:solidFill>
                                      <a:schemeClr val="bg1"/>
                                    </a:solidFill>
                                    <a:latin typeface="Cambria Math"/>
                                    <a:ea typeface="Times New Roman" panose="02020603050405020304" pitchFamily="18" charset="0"/>
                                  </a:rPr>
                                </m:ctrlPr>
                              </m:fPr>
                              <m:num>
                                <m:r>
                                  <a:rPr lang="en-US" sz="2800" i="1">
                                    <a:solidFill>
                                      <a:schemeClr val="bg1"/>
                                    </a:solidFill>
                                    <a:latin typeface="Cambria Math" panose="02040503050406030204" pitchFamily="18" charset="0"/>
                                    <a:ea typeface="Times New Roman" panose="02020603050405020304" pitchFamily="18" charset="0"/>
                                  </a:rPr>
                                  <m:t>1</m:t>
                                </m:r>
                              </m:num>
                              <m:den>
                                <m:r>
                                  <a:rPr lang="en-US" sz="2800" i="1">
                                    <a:solidFill>
                                      <a:schemeClr val="bg1"/>
                                    </a:solidFill>
                                    <a:latin typeface="Cambria Math" panose="02040503050406030204" pitchFamily="18" charset="0"/>
                                    <a:ea typeface="Times New Roman" panose="02020603050405020304" pitchFamily="18" charset="0"/>
                                  </a:rPr>
                                  <m:t>2</m:t>
                                </m:r>
                              </m:den>
                            </m:f>
                          </m:e>
                        </m:d>
                        <m:r>
                          <m:rPr>
                            <m:nor/>
                          </m:rPr>
                          <a:rPr lang="es-E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m:t>.</m:t>
                        </m:r>
                      </m:oMath>
                    </m:oMathPara>
                  </a14:m>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7" name="Rectangle 46">
                  <a:extLst>
                    <a:ext uri="{FF2B5EF4-FFF2-40B4-BE49-F238E27FC236}">
                      <a16:creationId xmlns:a16="http://schemas.microsoft.com/office/drawing/2014/main" xmlns="" xmlns:a14="http://schemas.microsoft.com/office/drawing/2010/main" id="{FB0B6341-256C-4170-AF4E-1216E5EDD04C}"/>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1">
                  <a:blip r:embed="rId5"/>
                  <a:stretch>
                    <a:fillRect t="-725" b="-7246"/>
                  </a:stretch>
                </a:blipFill>
                <a:ln w="19050">
                  <a:solidFill>
                    <a:schemeClr val="bg1"/>
                  </a:solidFill>
                </a:ln>
              </p:spPr>
              <p:txBody>
                <a:bodyPr/>
                <a:lstStyle/>
                <a:p>
                  <a:r>
                    <a:rPr lang="en-US">
                      <a:noFill/>
                    </a:rPr>
                    <a:t> </a:t>
                  </a:r>
                </a:p>
              </p:txBody>
            </p:sp>
          </mc:Fallback>
        </mc:AlternateContent>
        <p:sp>
          <p:nvSpPr>
            <p:cNvPr id="48" name="Oval 47">
              <a:extLst>
                <a:ext uri="{FF2B5EF4-FFF2-40B4-BE49-F238E27FC236}">
                  <a16:creationId xmlns:a16="http://schemas.microsoft.com/office/drawing/2014/main" xmlns="" id="{13A7BA64-0BA1-4ADF-A17E-617425026AFB}"/>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B</a:t>
              </a:r>
              <a:endParaRPr lang="en-US" sz="3000" dirty="0">
                <a:latin typeface="+mj-lt"/>
              </a:endParaRPr>
            </a:p>
          </p:txBody>
        </p:sp>
      </p:grpSp>
      <p:grpSp>
        <p:nvGrpSpPr>
          <p:cNvPr id="49" name="Group 48">
            <a:extLst>
              <a:ext uri="{FF2B5EF4-FFF2-40B4-BE49-F238E27FC236}">
                <a16:creationId xmlns:a16="http://schemas.microsoft.com/office/drawing/2014/main" xmlns="" id="{4D274B26-9415-432A-9282-BDEF246F0009}"/>
              </a:ext>
            </a:extLst>
          </p:cNvPr>
          <p:cNvGrpSpPr/>
          <p:nvPr/>
        </p:nvGrpSpPr>
        <p:grpSpPr>
          <a:xfrm>
            <a:off x="465928" y="2329066"/>
            <a:ext cx="4808012" cy="755775"/>
            <a:chOff x="1458731" y="6334162"/>
            <a:chExt cx="13782856" cy="1234536"/>
          </a:xfrm>
        </p:grpSpPr>
        <mc:AlternateContent xmlns:mc="http://schemas.openxmlformats.org/markup-compatibility/2006">
          <mc:Choice xmlns:a14="http://schemas.microsoft.com/office/drawing/2010/main" Requires="a14">
            <p:sp>
              <p:nvSpPr>
                <p:cNvPr id="63" name="Rectangle 62">
                  <a:extLst>
                    <a:ext uri="{FF2B5EF4-FFF2-40B4-BE49-F238E27FC236}">
                      <a16:creationId xmlns:a16="http://schemas.microsoft.com/office/drawing/2014/main" xmlns="" id="{6E15A8FC-94CE-45FB-8D02-B33F2327F992}"/>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900"/>
                    </a:spcBef>
                  </a:pPr>
                  <a14:m>
                    <m:oMath xmlns:m="http://schemas.openxmlformats.org/officeDocument/2006/math">
                      <m:r>
                        <a:rPr lang="en-US" sz="2800" b="1" i="1" smtClean="0">
                          <a:latin typeface="Cambria Math" panose="02040503050406030204" pitchFamily="18" charset="0"/>
                        </a:rPr>
                        <m:t>   </m:t>
                      </m:r>
                      <m:r>
                        <a:rPr lang="en-US" sz="2800" b="1" i="1" smtClean="0">
                          <a:latin typeface="Cambria Math"/>
                        </a:rPr>
                        <m:t>𝑴</m:t>
                      </m:r>
                      <m:d>
                        <m:dPr>
                          <m:ctrlPr>
                            <a:rPr lang="en-US" sz="2800" b="1" i="1" smtClean="0">
                              <a:latin typeface="Cambria Math"/>
                            </a:rPr>
                          </m:ctrlPr>
                        </m:dPr>
                        <m:e>
                          <m:r>
                            <a:rPr lang="en-US" sz="2800" b="1" i="1" smtClean="0">
                              <a:latin typeface="Cambria Math"/>
                            </a:rPr>
                            <m:t>𝟐</m:t>
                          </m:r>
                          <m:r>
                            <a:rPr lang="en-US" sz="2800" b="1" i="1" smtClean="0">
                              <a:latin typeface="Cambria Math"/>
                            </a:rPr>
                            <m:t>;</m:t>
                          </m:r>
                          <m:r>
                            <a:rPr lang="en-US" sz="2800" b="1" i="1" smtClean="0">
                              <a:latin typeface="Cambria Math"/>
                            </a:rPr>
                            <m:t>𝟓</m:t>
                          </m:r>
                        </m:e>
                      </m:d>
                      <m:r>
                        <a:rPr lang="en-US" sz="2800" b="1" i="1" smtClean="0">
                          <a:latin typeface="Cambria Math"/>
                        </a:rPr>
                        <m:t>,</m:t>
                      </m:r>
                      <m:r>
                        <a:rPr lang="en-US" sz="2800" b="1" i="1" smtClean="0">
                          <a:latin typeface="Cambria Math"/>
                        </a:rPr>
                        <m:t>𝑵</m:t>
                      </m:r>
                      <m:r>
                        <a:rPr lang="en-US" sz="2800" b="1" i="1" smtClean="0">
                          <a:latin typeface="Cambria Math"/>
                        </a:rPr>
                        <m:t>(</m:t>
                      </m:r>
                      <m:r>
                        <a:rPr lang="en-US" sz="2800" b="1" i="1" smtClean="0">
                          <a:latin typeface="Cambria Math"/>
                        </a:rPr>
                        <m:t>𝟎</m:t>
                      </m:r>
                      <m:r>
                        <a:rPr lang="en-US" sz="2800" b="1" i="1" smtClean="0">
                          <a:latin typeface="Cambria Math"/>
                        </a:rPr>
                        <m:t>;−</m:t>
                      </m:r>
                      <m:r>
                        <a:rPr lang="en-US" sz="2800" b="1" i="1" smtClean="0">
                          <a:latin typeface="Cambria Math"/>
                        </a:rPr>
                        <m:t>𝟏</m:t>
                      </m:r>
                      <m:r>
                        <a:rPr lang="en-US" sz="2800" b="1" i="1" smtClean="0">
                          <a:latin typeface="Cambria Math"/>
                        </a:rPr>
                        <m:t>)</m:t>
                      </m:r>
                    </m:oMath>
                  </a14:m>
                  <a:r>
                    <a:rPr lang="vi-VN" sz="3000" dirty="0">
                      <a:latin typeface="+mj-lt"/>
                    </a:rPr>
                    <a:t>.	</a:t>
                  </a:r>
                  <a:endParaRPr lang="vi-VN" sz="3000" b="1" dirty="0">
                    <a:latin typeface="+mj-lt"/>
                  </a:endParaRPr>
                </a:p>
              </p:txBody>
            </p:sp>
          </mc:Choice>
          <mc:Fallback>
            <p:sp>
              <p:nvSpPr>
                <p:cNvPr id="63" name="Rectangle 62">
                  <a:extLst>
                    <a:ext uri="{FF2B5EF4-FFF2-40B4-BE49-F238E27FC236}">
                      <a16:creationId xmlns:a16="http://schemas.microsoft.com/office/drawing/2014/main" xmlns="" xmlns:a14="http://schemas.microsoft.com/office/drawing/2010/main" id="{6E15A8FC-94CE-45FB-8D02-B33F2327F992}"/>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1">
                  <a:blip r:embed="rId6"/>
                  <a:stretch>
                    <a:fillRect b="-7576"/>
                  </a:stretch>
                </a:blipFill>
                <a:ln w="19050">
                  <a:solidFill>
                    <a:schemeClr val="bg1"/>
                  </a:solidFill>
                </a:ln>
              </p:spPr>
              <p:txBody>
                <a:bodyPr/>
                <a:lstStyle/>
                <a:p>
                  <a:r>
                    <a:rPr lang="en-US">
                      <a:noFill/>
                    </a:rPr>
                    <a:t> </a:t>
                  </a:r>
                </a:p>
              </p:txBody>
            </p:sp>
          </mc:Fallback>
        </mc:AlternateContent>
        <p:sp>
          <p:nvSpPr>
            <p:cNvPr id="64" name="Oval 63">
              <a:extLst>
                <a:ext uri="{FF2B5EF4-FFF2-40B4-BE49-F238E27FC236}">
                  <a16:creationId xmlns:a16="http://schemas.microsoft.com/office/drawing/2014/main" xmlns="" id="{0D6B711C-CC2A-45AE-A2BD-46B4ECA3D81C}"/>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C</a:t>
              </a:r>
              <a:endParaRPr lang="en-US" sz="3000" dirty="0">
                <a:latin typeface="+mj-lt"/>
              </a:endParaRPr>
            </a:p>
          </p:txBody>
        </p:sp>
      </p:grpSp>
      <p:grpSp>
        <p:nvGrpSpPr>
          <p:cNvPr id="65" name="Group 64">
            <a:extLst>
              <a:ext uri="{FF2B5EF4-FFF2-40B4-BE49-F238E27FC236}">
                <a16:creationId xmlns:a16="http://schemas.microsoft.com/office/drawing/2014/main" xmlns="" id="{E278C7C5-EAEF-4F1A-B3FB-29FCE054F0E0}"/>
              </a:ext>
            </a:extLst>
          </p:cNvPr>
          <p:cNvGrpSpPr/>
          <p:nvPr/>
        </p:nvGrpSpPr>
        <p:grpSpPr>
          <a:xfrm>
            <a:off x="6179627" y="2416140"/>
            <a:ext cx="4794239" cy="709445"/>
            <a:chOff x="1458731" y="6110531"/>
            <a:chExt cx="13743371" cy="1418890"/>
          </a:xfrm>
        </p:grpSpPr>
        <mc:AlternateContent xmlns:mc="http://schemas.openxmlformats.org/markup-compatibility/2006">
          <mc:Choice xmlns:a14="http://schemas.microsoft.com/office/drawing/2010/main" Requires="a14">
            <p:sp>
              <p:nvSpPr>
                <p:cNvPr id="66" name="Rectangle 65">
                  <a:extLst>
                    <a:ext uri="{FF2B5EF4-FFF2-40B4-BE49-F238E27FC236}">
                      <a16:creationId xmlns:a16="http://schemas.microsoft.com/office/drawing/2014/main" xmlns="" id="{C4F0F9CE-3F15-4D47-A2C9-5C6F65E0E3FB}"/>
                    </a:ext>
                  </a:extLst>
                </p:cNvPr>
                <p:cNvSpPr/>
                <p:nvPr/>
              </p:nvSpPr>
              <p:spPr>
                <a:xfrm>
                  <a:off x="2100899" y="6110531"/>
                  <a:ext cx="13101203" cy="1418890"/>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900"/>
                    </a:spcBef>
                  </a:pPr>
                  <a14:m>
                    <m:oMathPara xmlns:m="http://schemas.openxmlformats.org/officeDocument/2006/math">
                      <m:oMathParaPr>
                        <m:jc m:val="centerGroup"/>
                      </m:oMathParaPr>
                      <m:oMath xmlns:m="http://schemas.openxmlformats.org/officeDocument/2006/math">
                        <m:r>
                          <a:rPr lang="en-US" sz="2800" i="1" smtClean="0">
                            <a:solidFill>
                              <a:schemeClr val="bg1"/>
                            </a:solidFill>
                            <a:latin typeface="Cambria Math" panose="02040503050406030204" pitchFamily="18" charset="0"/>
                            <a:ea typeface="Times New Roman" panose="02020603050405020304" pitchFamily="18" charset="0"/>
                          </a:rPr>
                          <m:t>𝑀</m:t>
                        </m:r>
                        <m:d>
                          <m:dPr>
                            <m:ctrlPr>
                              <a:rPr lang="en-US" sz="2800" i="1">
                                <a:solidFill>
                                  <a:schemeClr val="bg1"/>
                                </a:solidFill>
                                <a:latin typeface="Cambria Math"/>
                                <a:ea typeface="Times New Roman" panose="02020603050405020304" pitchFamily="18" charset="0"/>
                              </a:rPr>
                            </m:ctrlPr>
                          </m:dPr>
                          <m:e>
                            <m:r>
                              <a:rPr lang="en-US" sz="2800" b="0" i="1" smtClean="0">
                                <a:solidFill>
                                  <a:schemeClr val="bg1"/>
                                </a:solidFill>
                                <a:latin typeface="Cambria Math"/>
                                <a:ea typeface="Times New Roman" panose="02020603050405020304" pitchFamily="18" charset="0"/>
                              </a:rPr>
                              <m:t>2</m:t>
                            </m:r>
                            <m:r>
                              <a:rPr lang="en-US" sz="2800" b="0" i="1" smtClean="0">
                                <a:solidFill>
                                  <a:schemeClr val="bg1"/>
                                </a:solidFill>
                                <a:latin typeface="Cambria Math"/>
                                <a:ea typeface="Times New Roman" panose="02020603050405020304" pitchFamily="18" charset="0"/>
                              </a:rPr>
                              <m:t>;</m:t>
                            </m:r>
                            <m:r>
                              <a:rPr lang="en-US" sz="2800" b="0" i="1" smtClean="0">
                                <a:solidFill>
                                  <a:schemeClr val="bg1"/>
                                </a:solidFill>
                                <a:latin typeface="Cambria Math"/>
                                <a:ea typeface="Times New Roman" panose="02020603050405020304" pitchFamily="18" charset="0"/>
                              </a:rPr>
                              <m:t>5</m:t>
                            </m:r>
                            <m:r>
                              <a:rPr lang="en-US" sz="2800" i="1" smtClean="0">
                                <a:solidFill>
                                  <a:schemeClr val="bg1"/>
                                </a:solidFill>
                                <a:latin typeface="Cambria Math"/>
                                <a:ea typeface="Times New Roman" panose="02020603050405020304" pitchFamily="18" charset="0"/>
                              </a:rPr>
                              <m:t> </m:t>
                            </m:r>
                          </m:e>
                        </m:d>
                        <m:r>
                          <a:rPr lang="en-US" sz="2800" i="1">
                            <a:solidFill>
                              <a:schemeClr val="bg1"/>
                            </a:solidFill>
                            <a:latin typeface="Cambria Math" panose="02040503050406030204" pitchFamily="18" charset="0"/>
                            <a:ea typeface="Times New Roman" panose="02020603050405020304" pitchFamily="18" charset="0"/>
                          </a:rPr>
                          <m:t>,</m:t>
                        </m:r>
                        <m:r>
                          <a:rPr lang="en-US" sz="2800" i="1">
                            <a:solidFill>
                              <a:schemeClr val="bg1"/>
                            </a:solidFill>
                            <a:latin typeface="Cambria Math" panose="02040503050406030204" pitchFamily="18" charset="0"/>
                            <a:ea typeface="Times New Roman" panose="02020603050405020304" pitchFamily="18" charset="0"/>
                          </a:rPr>
                          <m:t>𝑁</m:t>
                        </m:r>
                        <m:d>
                          <m:dPr>
                            <m:ctrlPr>
                              <a:rPr lang="en-US" sz="2800" i="1">
                                <a:solidFill>
                                  <a:schemeClr val="bg1"/>
                                </a:solidFill>
                                <a:latin typeface="Cambria Math"/>
                                <a:ea typeface="Times New Roman" panose="02020603050405020304" pitchFamily="18" charset="0"/>
                              </a:rPr>
                            </m:ctrlPr>
                          </m:dPr>
                          <m:e>
                            <m:r>
                              <a:rPr lang="en-US" sz="2800" i="1">
                                <a:solidFill>
                                  <a:schemeClr val="bg1"/>
                                </a:solidFill>
                                <a:latin typeface="Cambria Math" panose="02040503050406030204" pitchFamily="18" charset="0"/>
                                <a:ea typeface="Times New Roman" panose="02020603050405020304" pitchFamily="18" charset="0"/>
                              </a:rPr>
                              <m:t>−</m:t>
                            </m:r>
                            <m:r>
                              <a:rPr lang="en-US" sz="2800" i="1">
                                <a:solidFill>
                                  <a:schemeClr val="bg1"/>
                                </a:solidFill>
                                <a:latin typeface="Cambria Math" panose="02040503050406030204" pitchFamily="18" charset="0"/>
                                <a:ea typeface="Times New Roman" panose="02020603050405020304" pitchFamily="18" charset="0"/>
                              </a:rPr>
                              <m:t>1</m:t>
                            </m:r>
                            <m:r>
                              <a:rPr lang="en-US" sz="2800" i="1">
                                <a:solidFill>
                                  <a:schemeClr val="bg1"/>
                                </a:solidFill>
                                <a:latin typeface="Cambria Math" panose="02040503050406030204" pitchFamily="18" charset="0"/>
                                <a:ea typeface="Times New Roman" panose="02020603050405020304" pitchFamily="18" charset="0"/>
                              </a:rPr>
                              <m:t>;</m:t>
                            </m:r>
                            <m:f>
                              <m:fPr>
                                <m:ctrlPr>
                                  <a:rPr lang="en-US" sz="2800" i="1">
                                    <a:solidFill>
                                      <a:schemeClr val="bg1"/>
                                    </a:solidFill>
                                    <a:latin typeface="Cambria Math"/>
                                    <a:ea typeface="Times New Roman" panose="02020603050405020304" pitchFamily="18" charset="0"/>
                                  </a:rPr>
                                </m:ctrlPr>
                              </m:fPr>
                              <m:num>
                                <m:r>
                                  <a:rPr lang="en-US" sz="2800" i="1">
                                    <a:solidFill>
                                      <a:schemeClr val="bg1"/>
                                    </a:solidFill>
                                    <a:latin typeface="Cambria Math" panose="02040503050406030204" pitchFamily="18" charset="0"/>
                                    <a:ea typeface="Times New Roman" panose="02020603050405020304" pitchFamily="18" charset="0"/>
                                  </a:rPr>
                                  <m:t>1</m:t>
                                </m:r>
                              </m:num>
                              <m:den>
                                <m:r>
                                  <a:rPr lang="en-US" sz="2800" i="1">
                                    <a:solidFill>
                                      <a:schemeClr val="bg1"/>
                                    </a:solidFill>
                                    <a:latin typeface="Cambria Math" panose="02040503050406030204" pitchFamily="18" charset="0"/>
                                    <a:ea typeface="Times New Roman" panose="02020603050405020304" pitchFamily="18" charset="0"/>
                                  </a:rPr>
                                  <m:t>2</m:t>
                                </m:r>
                              </m:den>
                            </m:f>
                          </m:e>
                        </m:d>
                        <m:r>
                          <m:rPr>
                            <m:nor/>
                          </m:rPr>
                          <a:rPr lang="es-E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m:t>.</m:t>
                        </m:r>
                      </m:oMath>
                    </m:oMathPara>
                  </a14:m>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66" name="Rectangle 65">
                  <a:extLst>
                    <a:ext uri="{FF2B5EF4-FFF2-40B4-BE49-F238E27FC236}">
                      <a16:creationId xmlns:a16="http://schemas.microsoft.com/office/drawing/2014/main" xmlns="" xmlns:a14="http://schemas.microsoft.com/office/drawing/2010/main" id="{C4F0F9CE-3F15-4D47-A2C9-5C6F65E0E3FB}"/>
                    </a:ext>
                  </a:extLst>
                </p:cNvPr>
                <p:cNvSpPr>
                  <a:spLocks noRot="1" noChangeAspect="1" noMove="1" noResize="1" noEditPoints="1" noAdjustHandles="1" noChangeArrowheads="1" noChangeShapeType="1" noTextEdit="1"/>
                </p:cNvSpPr>
                <p:nvPr/>
              </p:nvSpPr>
              <p:spPr>
                <a:xfrm>
                  <a:off x="2100899" y="6110531"/>
                  <a:ext cx="13101203" cy="1418890"/>
                </a:xfrm>
                <a:prstGeom prst="rect">
                  <a:avLst/>
                </a:prstGeom>
                <a:blipFill rotWithShape="1">
                  <a:blip r:embed="rId7"/>
                  <a:stretch>
                    <a:fillRect t="-5600" b="-13600"/>
                  </a:stretch>
                </a:blipFill>
                <a:ln w="19050">
                  <a:solidFill>
                    <a:schemeClr val="bg1"/>
                  </a:solidFill>
                </a:ln>
              </p:spPr>
              <p:txBody>
                <a:bodyPr/>
                <a:lstStyle/>
                <a:p>
                  <a:r>
                    <a:rPr lang="en-US">
                      <a:noFill/>
                    </a:rPr>
                    <a:t> </a:t>
                  </a:r>
                </a:p>
              </p:txBody>
            </p:sp>
          </mc:Fallback>
        </mc:AlternateContent>
        <p:sp>
          <p:nvSpPr>
            <p:cNvPr id="68" name="Oval 67">
              <a:extLst>
                <a:ext uri="{FF2B5EF4-FFF2-40B4-BE49-F238E27FC236}">
                  <a16:creationId xmlns:a16="http://schemas.microsoft.com/office/drawing/2014/main" xmlns="" id="{17C2C013-2C1D-4DEE-A68B-FF23256FE92A}"/>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Tahoma" pitchFamily="34" charset="0"/>
                </a:rPr>
                <a:t>D</a:t>
              </a:r>
              <a:endParaRPr lang="en-US" sz="3000" dirty="0">
                <a:latin typeface="+mj-lt"/>
              </a:endParaRPr>
            </a:p>
          </p:txBody>
        </p:sp>
      </p:gr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xmlns="" id="{B880C930-1FB8-4D6E-B676-53FD6739CA97}"/>
                  </a:ext>
                </a:extLst>
              </p:cNvPr>
              <p:cNvSpPr/>
              <p:nvPr/>
            </p:nvSpPr>
            <p:spPr>
              <a:xfrm>
                <a:off x="316035" y="3253840"/>
                <a:ext cx="11875965" cy="3622200"/>
              </a:xfrm>
              <a:prstGeom prst="rect">
                <a:avLst/>
              </a:prstGeom>
            </p:spPr>
            <p:txBody>
              <a:bodyPr wrap="square" lIns="45711" tIns="22855" rIns="45711" bIns="22855">
                <a:spAutoFit/>
              </a:bodyPr>
              <a:lstStyle/>
              <a:p>
                <a:pPr>
                  <a:lnSpc>
                    <a:spcPct val="115000"/>
                  </a:lnSpc>
                </a:pP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Gọi </a:t>
                </a:r>
                <a14:m>
                  <m:oMath xmlns:m="http://schemas.openxmlformats.org/officeDocument/2006/math">
                    <m:r>
                      <a:rPr lang="en-US" sz="2400" i="1">
                        <a:solidFill>
                          <a:srgbClr val="000000"/>
                        </a:solidFill>
                        <a:latin typeface="Cambria Math" panose="02040503050406030204" pitchFamily="18" charset="0"/>
                        <a:ea typeface="Times New Roman" panose="02020603050405020304" pitchFamily="18" charset="0"/>
                      </a:rPr>
                      <m:t>𝑀</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𝑚</m:t>
                    </m:r>
                    <m:r>
                      <a:rPr lang="en-US" sz="2400" i="1">
                        <a:solidFill>
                          <a:srgbClr val="000000"/>
                        </a:solidFill>
                        <a:latin typeface="Cambria Math" panose="02040503050406030204" pitchFamily="18" charset="0"/>
                        <a:ea typeface="Times New Roman" panose="02020603050405020304" pitchFamily="18" charset="0"/>
                      </a:rPr>
                      <m:t>;</m:t>
                    </m:r>
                    <m:sSub>
                      <m:sSubPr>
                        <m:ctrlPr>
                          <a:rPr lang="en-US" sz="2400" i="1">
                            <a:solidFill>
                              <a:srgbClr val="000000"/>
                            </a:solidFill>
                            <a:latin typeface="Cambria Math"/>
                            <a:ea typeface="Times New Roman" panose="02020603050405020304" pitchFamily="18" charset="0"/>
                          </a:rPr>
                        </m:ctrlPr>
                      </m:sSubPr>
                      <m:e>
                        <m:r>
                          <a:rPr lang="en-US" sz="2400" i="1">
                            <a:solidFill>
                              <a:srgbClr val="000000"/>
                            </a:solidFill>
                            <a:latin typeface="Cambria Math" panose="02040503050406030204" pitchFamily="18" charset="0"/>
                            <a:ea typeface="Times New Roman" panose="02020603050405020304" pitchFamily="18" charset="0"/>
                          </a:rPr>
                          <m:t>𝑦</m:t>
                        </m:r>
                      </m:e>
                      <m:sub>
                        <m:r>
                          <a:rPr lang="en-US" sz="2400" i="1">
                            <a:solidFill>
                              <a:srgbClr val="000000"/>
                            </a:solidFill>
                            <a:latin typeface="Cambria Math" panose="02040503050406030204" pitchFamily="18" charset="0"/>
                            <a:ea typeface="Times New Roman" panose="02020603050405020304" pitchFamily="18" charset="0"/>
                          </a:rPr>
                          <m:t>𝑀</m:t>
                        </m:r>
                      </m:sub>
                    </m:sSub>
                    <m:r>
                      <a:rPr lang="en-US" sz="2400" i="1">
                        <a:solidFill>
                          <a:srgbClr val="000000"/>
                        </a:solidFill>
                        <a:latin typeface="Cambria Math" panose="02040503050406030204" pitchFamily="18" charset="0"/>
                        <a:ea typeface="Times New Roman" panose="02020603050405020304" pitchFamily="18" charset="0"/>
                      </a:rPr>
                      <m:t>), </m:t>
                    </m:r>
                    <m:r>
                      <a:rPr lang="en-US" sz="2400" i="1">
                        <a:solidFill>
                          <a:srgbClr val="000000"/>
                        </a:solidFill>
                        <a:latin typeface="Cambria Math" panose="02040503050406030204" pitchFamily="18" charset="0"/>
                        <a:ea typeface="Times New Roman" panose="02020603050405020304" pitchFamily="18" charset="0"/>
                      </a:rPr>
                      <m:t>𝑁</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𝑛</m:t>
                    </m:r>
                    <m:r>
                      <a:rPr lang="en-US" sz="2400" i="1">
                        <a:solidFill>
                          <a:srgbClr val="000000"/>
                        </a:solidFill>
                        <a:latin typeface="Cambria Math" panose="02040503050406030204" pitchFamily="18" charset="0"/>
                        <a:ea typeface="Times New Roman" panose="02020603050405020304" pitchFamily="18" charset="0"/>
                      </a:rPr>
                      <m:t>;</m:t>
                    </m:r>
                    <m:sSub>
                      <m:sSubPr>
                        <m:ctrlPr>
                          <a:rPr lang="en-US" sz="2400" i="1">
                            <a:solidFill>
                              <a:srgbClr val="000000"/>
                            </a:solidFill>
                            <a:latin typeface="Cambria Math"/>
                            <a:ea typeface="Times New Roman" panose="02020603050405020304" pitchFamily="18" charset="0"/>
                          </a:rPr>
                        </m:ctrlPr>
                      </m:sSubPr>
                      <m:e>
                        <m:r>
                          <a:rPr lang="en-US" sz="2400" i="1">
                            <a:solidFill>
                              <a:srgbClr val="000000"/>
                            </a:solidFill>
                            <a:latin typeface="Cambria Math" panose="02040503050406030204" pitchFamily="18" charset="0"/>
                            <a:ea typeface="Times New Roman" panose="02020603050405020304" pitchFamily="18" charset="0"/>
                          </a:rPr>
                          <m:t>𝑦</m:t>
                        </m:r>
                      </m:e>
                      <m:sub>
                        <m:r>
                          <a:rPr lang="en-US" sz="2400" i="1">
                            <a:solidFill>
                              <a:srgbClr val="000000"/>
                            </a:solidFill>
                            <a:latin typeface="Cambria Math" panose="02040503050406030204" pitchFamily="18" charset="0"/>
                            <a:ea typeface="Times New Roman" panose="02020603050405020304" pitchFamily="18" charset="0"/>
                          </a:rPr>
                          <m:t>𝑁</m:t>
                        </m:r>
                      </m:sub>
                    </m:sSub>
                    <m:r>
                      <a:rPr lang="en-US" sz="2400" i="1">
                        <a:solidFill>
                          <a:srgbClr val="000000"/>
                        </a:solidFill>
                        <a:latin typeface="Cambria Math" panose="02040503050406030204" pitchFamily="18" charset="0"/>
                        <a:ea typeface="Times New Roman" panose="02020603050405020304" pitchFamily="18" charset="0"/>
                      </a:rPr>
                      <m:t>)</m:t>
                    </m:r>
                  </m:oMath>
                </a14:m>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2 điểm thuộc 2 nhánh của </a:t>
                </a:r>
                <a14:m>
                  <m:oMath xmlns:m="http://schemas.openxmlformats.org/officeDocument/2006/math">
                    <m:d>
                      <m:dPr>
                        <m:ctrlPr>
                          <a:rPr lang="en-US" sz="2400" i="1">
                            <a:solidFill>
                              <a:srgbClr val="000000"/>
                            </a:solidFill>
                            <a:latin typeface="Cambria Math"/>
                            <a:ea typeface="Times New Roman" panose="02020603050405020304" pitchFamily="18" charset="0"/>
                          </a:rPr>
                        </m:ctrlPr>
                      </m:dPr>
                      <m:e>
                        <m:r>
                          <a:rPr lang="en-US" sz="2400" i="1">
                            <a:solidFill>
                              <a:srgbClr val="000000"/>
                            </a:solidFill>
                            <a:latin typeface="Cambria Math" panose="02040503050406030204" pitchFamily="18" charset="0"/>
                            <a:ea typeface="Times New Roman" panose="02020603050405020304" pitchFamily="18" charset="0"/>
                          </a:rPr>
                          <m:t>𝐶</m:t>
                        </m:r>
                      </m:e>
                    </m:d>
                  </m:oMath>
                </a14:m>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Tiếp tuyến tại M cắt hai tiệm cận tại </a:t>
                </a:r>
                <a14:m>
                  <m:oMath xmlns:m="http://schemas.openxmlformats.org/officeDocument/2006/math">
                    <m:r>
                      <a:rPr lang="en-US" sz="2400" i="1">
                        <a:solidFill>
                          <a:srgbClr val="000000"/>
                        </a:solidFill>
                        <a:latin typeface="Cambria Math" panose="02040503050406030204" pitchFamily="18" charset="0"/>
                        <a:ea typeface="Times New Roman" panose="02020603050405020304" pitchFamily="18" charset="0"/>
                      </a:rPr>
                      <m:t>𝐴</m:t>
                    </m:r>
                  </m:oMath>
                </a14:m>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2400" i="1">
                        <a:solidFill>
                          <a:srgbClr val="000000"/>
                        </a:solidFill>
                        <a:latin typeface="Cambria Math" panose="02040503050406030204" pitchFamily="18" charset="0"/>
                        <a:ea typeface="Times New Roman" panose="02020603050405020304" pitchFamily="18" charset="0"/>
                      </a:rPr>
                      <m:t>𝐵</m:t>
                    </m:r>
                  </m:oMath>
                </a14:m>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Tiếp tuyến tại </a:t>
                </a:r>
                <a14:m>
                  <m:oMath xmlns:m="http://schemas.openxmlformats.org/officeDocument/2006/math">
                    <m:r>
                      <a:rPr lang="en-US" sz="2400" i="1">
                        <a:solidFill>
                          <a:srgbClr val="000000"/>
                        </a:solidFill>
                        <a:latin typeface="Cambria Math" panose="02040503050406030204" pitchFamily="18" charset="0"/>
                        <a:ea typeface="Times New Roman" panose="02020603050405020304" pitchFamily="18" charset="0"/>
                      </a:rPr>
                      <m:t>𝑁</m:t>
                    </m:r>
                  </m:oMath>
                </a14:m>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cắt hai tiệm cận tại </a:t>
                </a:r>
                <a14:m>
                  <m:oMath xmlns:m="http://schemas.openxmlformats.org/officeDocument/2006/math">
                    <m:r>
                      <a:rPr lang="en-US" sz="2400" i="1">
                        <a:solidFill>
                          <a:srgbClr val="000000"/>
                        </a:solidFill>
                        <a:latin typeface="Cambria Math" panose="02040503050406030204" pitchFamily="18" charset="0"/>
                        <a:ea typeface="Times New Roman" panose="02020603050405020304" pitchFamily="18" charset="0"/>
                      </a:rPr>
                      <m:t>𝐶</m:t>
                    </m:r>
                  </m:oMath>
                </a14:m>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2400" i="1">
                        <a:solidFill>
                          <a:srgbClr val="000000"/>
                        </a:solidFill>
                        <a:latin typeface="Cambria Math" panose="02040503050406030204" pitchFamily="18" charset="0"/>
                        <a:ea typeface="Times New Roman" panose="02020603050405020304" pitchFamily="18" charset="0"/>
                      </a:rPr>
                      <m:t>𝐷</m:t>
                    </m:r>
                  </m:oMath>
                </a14:m>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tuyến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 M có dạng: </a:t>
                </a:r>
                <a14:m>
                  <m:oMath xmlns:m="http://schemas.openxmlformats.org/officeDocument/2006/math">
                    <m:r>
                      <a:rPr lang="en-US" sz="2400" i="1">
                        <a:solidFill>
                          <a:srgbClr val="000000"/>
                        </a:solidFill>
                        <a:latin typeface="Cambria Math" panose="02040503050406030204" pitchFamily="18" charset="0"/>
                        <a:ea typeface="Times New Roman" panose="02020603050405020304" pitchFamily="18" charset="0"/>
                      </a:rPr>
                      <m:t>𝑦</m:t>
                    </m:r>
                    <m:r>
                      <a:rPr lang="en-US" sz="2400" i="1">
                        <a:solidFill>
                          <a:srgbClr val="000000"/>
                        </a:solidFill>
                        <a:latin typeface="Cambria Math" panose="02040503050406030204" pitchFamily="18" charset="0"/>
                        <a:ea typeface="Times New Roman" panose="02020603050405020304" pitchFamily="18" charset="0"/>
                      </a:rPr>
                      <m:t>=</m:t>
                    </m:r>
                    <m:sSup>
                      <m:sSupPr>
                        <m:ctrlPr>
                          <a:rPr lang="en-US" sz="2400" i="1">
                            <a:solidFill>
                              <a:srgbClr val="000000"/>
                            </a:solidFill>
                            <a:latin typeface="Cambria Math"/>
                            <a:ea typeface="Times New Roman" panose="02020603050405020304" pitchFamily="18" charset="0"/>
                          </a:rPr>
                        </m:ctrlPr>
                      </m:sSupPr>
                      <m:e>
                        <m:r>
                          <a:rPr lang="en-US" sz="2400" i="1">
                            <a:solidFill>
                              <a:srgbClr val="000000"/>
                            </a:solidFill>
                            <a:latin typeface="Cambria Math" panose="02040503050406030204" pitchFamily="18" charset="0"/>
                            <a:ea typeface="Times New Roman" panose="02020603050405020304" pitchFamily="18" charset="0"/>
                          </a:rPr>
                          <m:t>𝑦</m:t>
                        </m:r>
                      </m:e>
                      <m:sup>
                        <m:r>
                          <a:rPr lang="en-US" sz="2400" i="1">
                            <a:solidFill>
                              <a:srgbClr val="000000"/>
                            </a:solidFill>
                            <a:latin typeface="Cambria Math" panose="02040503050406030204" pitchFamily="18" charset="0"/>
                            <a:ea typeface="Times New Roman" panose="02020603050405020304" pitchFamily="18" charset="0"/>
                          </a:rPr>
                          <m:t>′</m:t>
                        </m:r>
                      </m:sup>
                    </m:sSup>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𝑚</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𝑥</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𝑚</m:t>
                    </m:r>
                    <m:r>
                      <a:rPr lang="en-US" sz="2400" i="1">
                        <a:solidFill>
                          <a:srgbClr val="000000"/>
                        </a:solidFill>
                        <a:latin typeface="Cambria Math" panose="02040503050406030204" pitchFamily="18" charset="0"/>
                        <a:ea typeface="Times New Roman" panose="02020603050405020304" pitchFamily="18" charset="0"/>
                      </a:rPr>
                      <m:t>)+</m:t>
                    </m:r>
                    <m:sSub>
                      <m:sSubPr>
                        <m:ctrlPr>
                          <a:rPr lang="en-US" sz="2400" i="1">
                            <a:solidFill>
                              <a:srgbClr val="000000"/>
                            </a:solidFill>
                            <a:latin typeface="Cambria Math"/>
                            <a:ea typeface="Times New Roman" panose="02020603050405020304" pitchFamily="18" charset="0"/>
                          </a:rPr>
                        </m:ctrlPr>
                      </m:sSubPr>
                      <m:e>
                        <m:r>
                          <a:rPr lang="en-US" sz="2400" i="1">
                            <a:solidFill>
                              <a:srgbClr val="000000"/>
                            </a:solidFill>
                            <a:latin typeface="Cambria Math" panose="02040503050406030204" pitchFamily="18" charset="0"/>
                            <a:ea typeface="Times New Roman" panose="02020603050405020304" pitchFamily="18" charset="0"/>
                          </a:rPr>
                          <m:t>𝑦</m:t>
                        </m:r>
                      </m:e>
                      <m:sub>
                        <m:r>
                          <a:rPr lang="en-US" sz="2400" i="1">
                            <a:solidFill>
                              <a:srgbClr val="000000"/>
                            </a:solidFill>
                            <a:latin typeface="Cambria Math" panose="02040503050406030204" pitchFamily="18" charset="0"/>
                            <a:ea typeface="Times New Roman" panose="02020603050405020304" pitchFamily="18" charset="0"/>
                          </a:rPr>
                          <m:t>𝑀</m:t>
                        </m:r>
                      </m:sub>
                    </m:sSub>
                  </m:oMath>
                </a14:m>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14:m>
                  <m:oMath xmlns:m="http://schemas.openxmlformats.org/officeDocument/2006/math">
                    <m:r>
                      <a:rPr lang="en-US" sz="24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m:t>⇒</m:t>
                    </m:r>
                    <m:r>
                      <a:rPr lang="en-US" sz="2400" i="1">
                        <a:solidFill>
                          <a:srgbClr val="000000"/>
                        </a:solidFill>
                        <a:latin typeface="Cambria Math" panose="02040503050406030204" pitchFamily="18" charset="0"/>
                        <a:ea typeface="Times New Roman" panose="02020603050405020304" pitchFamily="18" charset="0"/>
                      </a:rPr>
                      <m:t>𝐴</m:t>
                    </m:r>
                    <m:d>
                      <m:dPr>
                        <m:ctrlPr>
                          <a:rPr lang="en-US" sz="2400" i="1">
                            <a:solidFill>
                              <a:srgbClr val="000000"/>
                            </a:solidFill>
                            <a:latin typeface="Cambria Math"/>
                            <a:ea typeface="Times New Roman" panose="02020603050405020304" pitchFamily="18" charset="0"/>
                          </a:rPr>
                        </m:ctrlPr>
                      </m:dPr>
                      <m:e>
                        <m:r>
                          <a:rPr lang="en-US" sz="2400" i="1">
                            <a:solidFill>
                              <a:srgbClr val="000000"/>
                            </a:solidFill>
                            <a:latin typeface="Cambria Math" panose="02040503050406030204" pitchFamily="18" charset="0"/>
                            <a:ea typeface="Times New Roman" panose="02020603050405020304" pitchFamily="18" charset="0"/>
                          </a:rPr>
                          <m:t>1</m:t>
                        </m:r>
                        <m:r>
                          <a:rPr lang="en-US" sz="2400" i="1">
                            <a:solidFill>
                              <a:srgbClr val="000000"/>
                            </a:solidFill>
                            <a:latin typeface="Cambria Math" panose="02040503050406030204" pitchFamily="18" charset="0"/>
                            <a:ea typeface="Times New Roman" panose="02020603050405020304" pitchFamily="18" charset="0"/>
                          </a:rPr>
                          <m:t>;</m:t>
                        </m:r>
                        <m:f>
                          <m:fPr>
                            <m:ctrlPr>
                              <a:rPr lang="en-US" sz="2400" i="1">
                                <a:solidFill>
                                  <a:srgbClr val="000000"/>
                                </a:solidFill>
                                <a:latin typeface="Cambria Math"/>
                                <a:ea typeface="Times New Roman" panose="02020603050405020304" pitchFamily="18" charset="0"/>
                              </a:rPr>
                            </m:ctrlPr>
                          </m:fPr>
                          <m:num>
                            <m:r>
                              <a:rPr lang="en-US" sz="2400" i="1">
                                <a:solidFill>
                                  <a:srgbClr val="000000"/>
                                </a:solidFill>
                                <a:latin typeface="Cambria Math" panose="02040503050406030204" pitchFamily="18" charset="0"/>
                                <a:ea typeface="Times New Roman" panose="02020603050405020304" pitchFamily="18" charset="0"/>
                              </a:rPr>
                              <m:t>2</m:t>
                            </m:r>
                            <m:r>
                              <a:rPr lang="en-US" sz="2400" i="1">
                                <a:solidFill>
                                  <a:srgbClr val="000000"/>
                                </a:solidFill>
                                <a:latin typeface="Cambria Math" panose="02040503050406030204" pitchFamily="18" charset="0"/>
                                <a:ea typeface="Times New Roman" panose="02020603050405020304" pitchFamily="18" charset="0"/>
                              </a:rPr>
                              <m:t>𝑚</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4</m:t>
                            </m:r>
                          </m:num>
                          <m:den>
                            <m:r>
                              <a:rPr lang="en-US" sz="2400" i="1">
                                <a:solidFill>
                                  <a:srgbClr val="000000"/>
                                </a:solidFill>
                                <a:latin typeface="Cambria Math" panose="02040503050406030204" pitchFamily="18" charset="0"/>
                                <a:ea typeface="Times New Roman" panose="02020603050405020304" pitchFamily="18" charset="0"/>
                              </a:rPr>
                              <m:t>𝑚</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1</m:t>
                            </m:r>
                          </m:den>
                        </m:f>
                      </m:e>
                    </m:d>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𝐵</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2</m:t>
                    </m:r>
                    <m:r>
                      <a:rPr lang="en-US" sz="2400" i="1">
                        <a:solidFill>
                          <a:srgbClr val="000000"/>
                        </a:solidFill>
                        <a:latin typeface="Cambria Math" panose="02040503050406030204" pitchFamily="18" charset="0"/>
                        <a:ea typeface="Times New Roman" panose="02020603050405020304" pitchFamily="18" charset="0"/>
                      </a:rPr>
                      <m:t>𝑚</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1</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2</m:t>
                    </m:r>
                    <m:r>
                      <a:rPr lang="en-US" sz="2400" i="1">
                        <a:solidFill>
                          <a:srgbClr val="000000"/>
                        </a:solidFill>
                        <a:latin typeface="Cambria Math" panose="02040503050406030204" pitchFamily="18" charset="0"/>
                        <a:ea typeface="Times New Roman" panose="02020603050405020304" pitchFamily="18" charset="0"/>
                      </a:rPr>
                      <m:t>)</m:t>
                    </m:r>
                  </m:oMath>
                </a14:m>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Tương tự: </a:t>
                </a:r>
                <a14:m>
                  <m:oMath xmlns:m="http://schemas.openxmlformats.org/officeDocument/2006/math">
                    <m:r>
                      <a:rPr lang="en-US" sz="2400" i="1">
                        <a:solidFill>
                          <a:srgbClr val="000000"/>
                        </a:solidFill>
                        <a:latin typeface="Cambria Math" panose="02040503050406030204" pitchFamily="18" charset="0"/>
                        <a:ea typeface="Times New Roman" panose="02020603050405020304" pitchFamily="18" charset="0"/>
                      </a:rPr>
                      <m:t>𝐶</m:t>
                    </m:r>
                    <m:d>
                      <m:dPr>
                        <m:ctrlPr>
                          <a:rPr lang="en-US" sz="2400" i="1">
                            <a:solidFill>
                              <a:srgbClr val="000000"/>
                            </a:solidFill>
                            <a:latin typeface="Cambria Math"/>
                            <a:ea typeface="Times New Roman" panose="02020603050405020304" pitchFamily="18" charset="0"/>
                          </a:rPr>
                        </m:ctrlPr>
                      </m:dPr>
                      <m:e>
                        <m:r>
                          <a:rPr lang="en-US" sz="2400" i="1">
                            <a:solidFill>
                              <a:srgbClr val="000000"/>
                            </a:solidFill>
                            <a:latin typeface="Cambria Math" panose="02040503050406030204" pitchFamily="18" charset="0"/>
                            <a:ea typeface="Times New Roman" panose="02020603050405020304" pitchFamily="18" charset="0"/>
                          </a:rPr>
                          <m:t>1</m:t>
                        </m:r>
                        <m:r>
                          <a:rPr lang="en-US" sz="2400" i="1">
                            <a:solidFill>
                              <a:srgbClr val="000000"/>
                            </a:solidFill>
                            <a:latin typeface="Cambria Math" panose="02040503050406030204" pitchFamily="18" charset="0"/>
                            <a:ea typeface="Times New Roman" panose="02020603050405020304" pitchFamily="18" charset="0"/>
                          </a:rPr>
                          <m:t>;</m:t>
                        </m:r>
                        <m:f>
                          <m:fPr>
                            <m:ctrlPr>
                              <a:rPr lang="en-US" sz="2400" i="1">
                                <a:solidFill>
                                  <a:srgbClr val="000000"/>
                                </a:solidFill>
                                <a:latin typeface="Cambria Math"/>
                                <a:ea typeface="Times New Roman" panose="02020603050405020304" pitchFamily="18" charset="0"/>
                              </a:rPr>
                            </m:ctrlPr>
                          </m:fPr>
                          <m:num>
                            <m:r>
                              <a:rPr lang="en-US" sz="2400" i="1">
                                <a:solidFill>
                                  <a:srgbClr val="000000"/>
                                </a:solidFill>
                                <a:latin typeface="Cambria Math" panose="02040503050406030204" pitchFamily="18" charset="0"/>
                                <a:ea typeface="Times New Roman" panose="02020603050405020304" pitchFamily="18" charset="0"/>
                              </a:rPr>
                              <m:t>2</m:t>
                            </m:r>
                            <m:r>
                              <a:rPr lang="en-US" sz="2400" i="1">
                                <a:solidFill>
                                  <a:srgbClr val="000000"/>
                                </a:solidFill>
                                <a:latin typeface="Cambria Math" panose="02040503050406030204" pitchFamily="18" charset="0"/>
                                <a:ea typeface="Times New Roman" panose="02020603050405020304" pitchFamily="18" charset="0"/>
                              </a:rPr>
                              <m:t>𝑛</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4</m:t>
                            </m:r>
                          </m:num>
                          <m:den>
                            <m:r>
                              <a:rPr lang="en-US" sz="2400" i="1">
                                <a:solidFill>
                                  <a:srgbClr val="000000"/>
                                </a:solidFill>
                                <a:latin typeface="Cambria Math" panose="02040503050406030204" pitchFamily="18" charset="0"/>
                                <a:ea typeface="Times New Roman" panose="02020603050405020304" pitchFamily="18" charset="0"/>
                              </a:rPr>
                              <m:t>𝑛</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1</m:t>
                            </m:r>
                          </m:den>
                        </m:f>
                      </m:e>
                    </m:d>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𝐷</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2</m:t>
                    </m:r>
                    <m:r>
                      <a:rPr lang="en-US" sz="2400" i="1">
                        <a:solidFill>
                          <a:srgbClr val="000000"/>
                        </a:solidFill>
                        <a:latin typeface="Cambria Math" panose="02040503050406030204" pitchFamily="18" charset="0"/>
                        <a:ea typeface="Times New Roman" panose="02020603050405020304" pitchFamily="18" charset="0"/>
                      </a:rPr>
                      <m:t>𝑛</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1</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2</m:t>
                    </m:r>
                    <m:r>
                      <a:rPr lang="en-US" sz="2400" i="1">
                        <a:solidFill>
                          <a:srgbClr val="000000"/>
                        </a:solidFill>
                        <a:latin typeface="Cambria Math" panose="02040503050406030204" pitchFamily="18" charset="0"/>
                        <a:ea typeface="Times New Roman" panose="02020603050405020304" pitchFamily="18" charset="0"/>
                      </a:rPr>
                      <m:t>)</m:t>
                    </m:r>
                  </m:oMath>
                </a14:m>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 đường thẳng </a:t>
                </a:r>
                <a14:m>
                  <m:oMath xmlns:m="http://schemas.openxmlformats.org/officeDocument/2006/math">
                    <m:r>
                      <a:rPr lang="en-US" sz="2400" i="1">
                        <a:solidFill>
                          <a:srgbClr val="000000"/>
                        </a:solidFill>
                        <a:latin typeface="Cambria Math" panose="02040503050406030204" pitchFamily="18" charset="0"/>
                        <a:ea typeface="Times New Roman" panose="02020603050405020304" pitchFamily="18" charset="0"/>
                      </a:rPr>
                      <m:t>𝐴𝐷</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 </a:t>
                </a:r>
                <a14:m>
                  <m:oMath xmlns:m="http://schemas.openxmlformats.org/officeDocument/2006/math">
                    <m:r>
                      <a:rPr lang="en-US" sz="2400" i="1">
                        <a:solidFill>
                          <a:srgbClr val="000000"/>
                        </a:solidFill>
                        <a:latin typeface="Cambria Math" panose="02040503050406030204" pitchFamily="18" charset="0"/>
                        <a:ea typeface="Times New Roman" panose="02020603050405020304" pitchFamily="18" charset="0"/>
                      </a:rPr>
                      <m:t>𝐵𝐶</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đều có hệ số góc: </a:t>
                </a:r>
                <a14:m>
                  <m:oMath xmlns:m="http://schemas.openxmlformats.org/officeDocument/2006/math">
                    <m:r>
                      <a:rPr lang="en-US" sz="2400" i="1">
                        <a:solidFill>
                          <a:srgbClr val="000000"/>
                        </a:solidFill>
                        <a:latin typeface="Cambria Math" panose="02040503050406030204" pitchFamily="18" charset="0"/>
                        <a:ea typeface="Times New Roman" panose="02020603050405020304" pitchFamily="18" charset="0"/>
                      </a:rPr>
                      <m:t>𝑘</m:t>
                    </m:r>
                    <m:r>
                      <a:rPr lang="en-US" sz="2400" i="1">
                        <a:solidFill>
                          <a:srgbClr val="000000"/>
                        </a:solidFill>
                        <a:latin typeface="Cambria Math" panose="02040503050406030204" pitchFamily="18" charset="0"/>
                        <a:ea typeface="Times New Roman" panose="02020603050405020304" pitchFamily="18" charset="0"/>
                      </a:rPr>
                      <m:t>=</m:t>
                    </m:r>
                    <m:f>
                      <m:fPr>
                        <m:ctrlPr>
                          <a:rPr lang="en-US" sz="2400" i="1">
                            <a:solidFill>
                              <a:srgbClr val="000000"/>
                            </a:solidFill>
                            <a:latin typeface="Cambria Math"/>
                            <a:ea typeface="Times New Roman" panose="02020603050405020304" pitchFamily="18" charset="0"/>
                          </a:rPr>
                        </m:ctrlPr>
                      </m:fPr>
                      <m:num>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3</m:t>
                        </m:r>
                      </m:num>
                      <m:den>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𝑚</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1</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𝑛</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1</m:t>
                        </m:r>
                        <m:r>
                          <a:rPr lang="en-US" sz="2400" i="1">
                            <a:solidFill>
                              <a:srgbClr val="000000"/>
                            </a:solidFill>
                            <a:latin typeface="Cambria Math" panose="02040503050406030204" pitchFamily="18" charset="0"/>
                            <a:ea typeface="Times New Roman" panose="02020603050405020304" pitchFamily="18" charset="0"/>
                          </a:rPr>
                          <m:t>)</m:t>
                        </m:r>
                      </m:den>
                    </m:f>
                  </m:oMath>
                </a14:m>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nên </a:t>
                </a:r>
                <a14:m>
                  <m:oMath xmlns:m="http://schemas.openxmlformats.org/officeDocument/2006/math">
                    <m:r>
                      <a:rPr lang="en-US" sz="2400" i="1">
                        <a:solidFill>
                          <a:srgbClr val="000000"/>
                        </a:solidFill>
                        <a:latin typeface="Cambria Math" panose="02040503050406030204" pitchFamily="18" charset="0"/>
                        <a:ea typeface="Times New Roman" panose="02020603050405020304" pitchFamily="18" charset="0"/>
                      </a:rPr>
                      <m:t>𝐴𝐷</m:t>
                    </m:r>
                  </m:oMath>
                </a14:m>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r>
                      <a:rPr lang="en-US" sz="2400" i="1">
                        <a:solidFill>
                          <a:srgbClr val="000000"/>
                        </a:solidFill>
                        <a:latin typeface="Cambria Math" panose="02040503050406030204" pitchFamily="18" charset="0"/>
                        <a:ea typeface="Times New Roman" panose="02020603050405020304" pitchFamily="18" charset="0"/>
                      </a:rPr>
                      <m:t>𝐵𝐶</m:t>
                    </m:r>
                  </m:oMath>
                </a14:m>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 mọi điểm </a:t>
                </a:r>
                <a14:m>
                  <m:oMath xmlns:m="http://schemas.openxmlformats.org/officeDocument/2006/math">
                    <m:r>
                      <a:rPr lang="en-US" sz="2400" i="1">
                        <a:solidFill>
                          <a:srgbClr val="000000"/>
                        </a:solidFill>
                        <a:latin typeface="Cambria Math" panose="02040503050406030204" pitchFamily="18" charset="0"/>
                        <a:ea typeface="Times New Roman" panose="02020603050405020304" pitchFamily="18" charset="0"/>
                      </a:rPr>
                      <m:t>𝑀</m:t>
                    </m:r>
                  </m:oMath>
                </a14:m>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2400" i="1">
                        <a:solidFill>
                          <a:srgbClr val="000000"/>
                        </a:solidFill>
                        <a:latin typeface="Cambria Math" panose="02040503050406030204" pitchFamily="18" charset="0"/>
                        <a:ea typeface="Times New Roman" panose="02020603050405020304" pitchFamily="18" charset="0"/>
                      </a:rPr>
                      <m:t>𝑁</m:t>
                    </m:r>
                  </m:oMath>
                </a14:m>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thuộc 2 nhánh của </a:t>
                </a:r>
                <a14:m>
                  <m:oMath xmlns:m="http://schemas.openxmlformats.org/officeDocument/2006/math">
                    <m:d>
                      <m:dPr>
                        <m:ctrlPr>
                          <a:rPr lang="en-US" sz="2400" i="1">
                            <a:solidFill>
                              <a:srgbClr val="000000"/>
                            </a:solidFill>
                            <a:latin typeface="Cambria Math"/>
                            <a:ea typeface="Times New Roman" panose="02020603050405020304" pitchFamily="18" charset="0"/>
                          </a:rPr>
                        </m:ctrlPr>
                      </m:dPr>
                      <m:e>
                        <m:r>
                          <a:rPr lang="en-US" sz="2400" i="1">
                            <a:solidFill>
                              <a:srgbClr val="000000"/>
                            </a:solidFill>
                            <a:latin typeface="Cambria Math" panose="02040503050406030204" pitchFamily="18" charset="0"/>
                            <a:ea typeface="Times New Roman" panose="02020603050405020304" pitchFamily="18" charset="0"/>
                          </a:rPr>
                          <m:t>𝐶</m:t>
                        </m:r>
                      </m:e>
                    </m:d>
                  </m:oMath>
                </a14:m>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đều thoả mãn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toán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b="1" dirty="0">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Chọn</a:t>
                </a:r>
                <a:r>
                  <a:rPr lang="en-US" sz="2400" b="1" dirty="0">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D</a:t>
                </a:r>
                <a:r>
                  <a:rPr lang="en-US" sz="2800" b="1" dirty="0" smtClean="0">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 name="Rectangle 2">
                <a:extLst>
                  <a:ext uri="{FF2B5EF4-FFF2-40B4-BE49-F238E27FC236}">
                    <a16:creationId xmlns:a16="http://schemas.microsoft.com/office/drawing/2014/main" xmlns="" xmlns:a14="http://schemas.microsoft.com/office/drawing/2010/main" id="{B880C930-1FB8-4D6E-B676-53FD6739CA97}"/>
                  </a:ext>
                </a:extLst>
              </p:cNvPr>
              <p:cNvSpPr>
                <a:spLocks noRot="1" noChangeAspect="1" noMove="1" noResize="1" noEditPoints="1" noAdjustHandles="1" noChangeArrowheads="1" noChangeShapeType="1" noTextEdit="1"/>
              </p:cNvSpPr>
              <p:nvPr/>
            </p:nvSpPr>
            <p:spPr>
              <a:xfrm>
                <a:off x="316035" y="3253840"/>
                <a:ext cx="11875965" cy="3622200"/>
              </a:xfrm>
              <a:prstGeom prst="rect">
                <a:avLst/>
              </a:prstGeom>
              <a:blipFill rotWithShape="1">
                <a:blip r:embed="rId8"/>
                <a:stretch>
                  <a:fillRect l="-1181" t="-1347" b="-3367"/>
                </a:stretch>
              </a:blipFill>
            </p:spPr>
            <p:txBody>
              <a:bodyPr/>
              <a:lstStyle/>
              <a:p>
                <a:r>
                  <a:rPr lang="en-US">
                    <a:noFill/>
                  </a:rPr>
                  <a:t> </a:t>
                </a:r>
              </a:p>
            </p:txBody>
          </p:sp>
        </mc:Fallback>
      </mc:AlternateContent>
      <p:sp>
        <p:nvSpPr>
          <p:cNvPr id="102" name="Oval 101">
            <a:extLst>
              <a:ext uri="{FF2B5EF4-FFF2-40B4-BE49-F238E27FC236}">
                <a16:creationId xmlns:a16="http://schemas.microsoft.com/office/drawing/2014/main" xmlns="" id="{7A697E60-858D-46B8-AE96-B9A77F9DBF7E}"/>
              </a:ext>
            </a:extLst>
          </p:cNvPr>
          <p:cNvSpPr/>
          <p:nvPr/>
        </p:nvSpPr>
        <p:spPr>
          <a:xfrm>
            <a:off x="499044" y="1828800"/>
            <a:ext cx="377935" cy="500266"/>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vi-VN" sz="3000" b="1" dirty="0">
                <a:latin typeface="+mj-lt"/>
                <a:ea typeface="Tahoma" pitchFamily="34" charset="0"/>
                <a:cs typeface="Tahoma" pitchFamily="34" charset="0"/>
              </a:rPr>
              <a:t>A</a:t>
            </a:r>
            <a:endParaRPr lang="en-US" sz="3000" dirty="0">
              <a:latin typeface="+mj-lt"/>
            </a:endParaRPr>
          </a:p>
        </p:txBody>
      </p:sp>
    </p:spTree>
    <p:extLst>
      <p:ext uri="{BB962C8B-B14F-4D97-AF65-F5344CB8AC3E}">
        <p14:creationId xmlns:p14="http://schemas.microsoft.com/office/powerpoint/2010/main" val="36929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500"/>
                                        <p:tgtEl>
                                          <p:spTgt spid="46"/>
                                        </p:tgtEl>
                                      </p:cBhvr>
                                    </p:animEffect>
                                  </p:childTnLst>
                                </p:cTn>
                              </p:par>
                              <p:par>
                                <p:cTn id="11" presetID="22" presetClass="entr" presetSubtype="8"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par>
                                <p:cTn id="14" presetID="22" presetClass="entr" presetSubtype="8"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left)">
                                      <p:cBhvr>
                                        <p:cTn id="16" dur="500"/>
                                        <p:tgtEl>
                                          <p:spTgt spid="6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left)">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left)">
                                      <p:cBhvr>
                                        <p:cTn id="31" dur="500"/>
                                        <p:tgtEl>
                                          <p:spTgt spid="10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left)">
                                      <p:cBhvr>
                                        <p:cTn id="3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3" grpId="0"/>
      <p:bldP spid="10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47057" y="3094469"/>
            <a:ext cx="11892546" cy="3649231"/>
            <a:chOff x="184495" y="3636270"/>
            <a:chExt cx="11834900" cy="4481563"/>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 name="Group 5"/>
            <p:cNvGrpSpPr/>
            <p:nvPr/>
          </p:nvGrpSpPr>
          <p:grpSpPr>
            <a:xfrm>
              <a:off x="203200" y="3636270"/>
              <a:ext cx="2342698" cy="607011"/>
              <a:chOff x="1275608" y="6239450"/>
              <a:chExt cx="4592537" cy="1102911"/>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2" y="6239450"/>
                <a:ext cx="2799500" cy="1102911"/>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 y="-109137"/>
            <a:ext cx="12085324" cy="1868599"/>
            <a:chOff x="247468" y="1611150"/>
            <a:chExt cx="23628367" cy="3133974"/>
          </a:xfrm>
        </p:grpSpPr>
        <p:grpSp>
          <p:nvGrpSpPr>
            <p:cNvPr id="21" name="Group 20"/>
            <p:cNvGrpSpPr/>
            <p:nvPr/>
          </p:nvGrpSpPr>
          <p:grpSpPr>
            <a:xfrm>
              <a:off x="534987" y="1869705"/>
              <a:ext cx="23340848" cy="2779571"/>
              <a:chOff x="534987" y="1647866"/>
              <a:chExt cx="23340848" cy="2779571"/>
            </a:xfrm>
          </p:grpSpPr>
          <p:sp>
            <p:nvSpPr>
              <p:cNvPr id="25" name="Rounded Rectangle 24"/>
              <p:cNvSpPr/>
              <p:nvPr/>
            </p:nvSpPr>
            <p:spPr bwMode="auto">
              <a:xfrm>
                <a:off x="755649" y="1720889"/>
                <a:ext cx="23120186" cy="2706548"/>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537002" y="1653394"/>
                  <a:ext cx="2272835"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en-US" sz="3000" dirty="0" smtClean="0">
                      <a:solidFill>
                        <a:schemeClr val="bg1"/>
                      </a:solidFill>
                      <a:latin typeface="Tahoma" pitchFamily="34" charset="0"/>
                      <a:cs typeface="Tahoma" pitchFamily="34" charset="0"/>
                    </a:rPr>
                    <a:t>4</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mc:Choice xmlns:a14="http://schemas.microsoft.com/office/drawing/2010/main" Requires="a14">
            <p:sp>
              <p:nvSpPr>
                <p:cNvPr id="23" name="Rectangle 22"/>
                <p:cNvSpPr/>
                <p:nvPr/>
              </p:nvSpPr>
              <p:spPr>
                <a:xfrm>
                  <a:off x="247468" y="1611150"/>
                  <a:ext cx="23628365" cy="31339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lvl="0" algn="ctr" fontAlgn="base">
                    <a:buClr>
                      <a:srgbClr val="0000FF"/>
                    </a:buClr>
                    <a:tabLst>
                      <a:tab pos="629826" algn="l"/>
                    </a:tabLst>
                  </a:pPr>
                  <a:r>
                    <a:rPr lang="es-ES" sz="3200" dirty="0" smtClean="0">
                      <a:solidFill>
                        <a:srgbClr val="000000"/>
                      </a:solidFill>
                      <a:latin typeface="Times New Roman" panose="02020603050405020304" pitchFamily="18" charset="0"/>
                      <a:ea typeface="Calibri" panose="020F0502020204030204" pitchFamily="34" charset="0"/>
                    </a:rPr>
                    <a:t>			</a:t>
                  </a:r>
                  <a:r>
                    <a:rPr lang="es-ES" sz="3200" dirty="0" err="1" smtClean="0">
                      <a:solidFill>
                        <a:srgbClr val="000000"/>
                      </a:solidFill>
                      <a:latin typeface="Times New Roman" panose="02020603050405020304" pitchFamily="18" charset="0"/>
                      <a:ea typeface="Calibri" panose="020F0502020204030204" pitchFamily="34" charset="0"/>
                    </a:rPr>
                    <a:t>Cho</a:t>
                  </a:r>
                  <a:r>
                    <a:rPr lang="es-ES" sz="3200" dirty="0" smtClean="0">
                      <a:solidFill>
                        <a:srgbClr val="000000"/>
                      </a:solidFill>
                      <a:latin typeface="Times New Roman" panose="02020603050405020304" pitchFamily="18" charset="0"/>
                      <a:ea typeface="Calibri" panose="020F0502020204030204" pitchFamily="34" charset="0"/>
                    </a:rPr>
                    <a:t> </a:t>
                  </a:r>
                  <a:r>
                    <a:rPr lang="es-ES" sz="3200" dirty="0" err="1">
                      <a:solidFill>
                        <a:srgbClr val="000000"/>
                      </a:solidFill>
                      <a:latin typeface="Times New Roman" panose="02020603050405020304" pitchFamily="18" charset="0"/>
                      <a:ea typeface="Calibri" panose="020F0502020204030204" pitchFamily="34" charset="0"/>
                    </a:rPr>
                    <a:t>hàm</a:t>
                  </a:r>
                  <a:r>
                    <a:rPr lang="es-ES" sz="3200" dirty="0">
                      <a:solidFill>
                        <a:srgbClr val="000000"/>
                      </a:solidFill>
                      <a:latin typeface="Times New Roman" panose="02020603050405020304" pitchFamily="18" charset="0"/>
                      <a:ea typeface="Calibri" panose="020F0502020204030204" pitchFamily="34" charset="0"/>
                    </a:rPr>
                    <a:t> </a:t>
                  </a:r>
                  <a:r>
                    <a:rPr lang="es-ES" sz="3200" dirty="0" err="1">
                      <a:solidFill>
                        <a:srgbClr val="000000"/>
                      </a:solidFill>
                      <a:latin typeface="Times New Roman" panose="02020603050405020304" pitchFamily="18" charset="0"/>
                      <a:ea typeface="Calibri" panose="020F0502020204030204" pitchFamily="34" charset="0"/>
                    </a:rPr>
                    <a:t>số</a:t>
                  </a:r>
                  <a:r>
                    <a:rPr lang="es-ES" sz="32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solidFill>
                                <a:srgbClr val="000000"/>
                              </a:solidFill>
                              <a:latin typeface="Cambria Math"/>
                              <a:ea typeface="Times New Roman" panose="02020603050405020304" pitchFamily="18" charset="0"/>
                              <a:cs typeface="Times New Roman" panose="02020603050405020304" pitchFamily="18" charset="0"/>
                            </a:rPr>
                          </m:ctrlPr>
                        </m:fPr>
                        <m:num>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𝑚𝑥</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num>
                        <m:den>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𝑚</m:t>
                          </m:r>
                        </m:den>
                      </m:f>
                    </m:oMath>
                  </a14:m>
                  <a:r>
                    <a:rPr lang="vi-VN" sz="3200" dirty="0">
                      <a:solidFill>
                        <a:srgbClr val="000000"/>
                      </a:solidFill>
                      <a:latin typeface="Times New Roman" panose="02020603050405020304" pitchFamily="18" charset="0"/>
                      <a:ea typeface="Calibri" panose="020F0502020204030204" pitchFamily="34" charset="0"/>
                    </a:rPr>
                    <a:t>. Gọi </a:t>
                  </a: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𝐼</m:t>
                      </m:r>
                    </m:oMath>
                  </a14:m>
                  <a:r>
                    <a:rPr lang="vi-VN" sz="3200" dirty="0">
                      <a:solidFill>
                        <a:srgbClr val="000000"/>
                      </a:solidFill>
                      <a:latin typeface="Times New Roman" panose="02020603050405020304" pitchFamily="18" charset="0"/>
                      <a:ea typeface="Calibri" panose="020F0502020204030204" pitchFamily="34" charset="0"/>
                    </a:rPr>
                    <a:t> là giao điểm của hai tiệm cận của </a:t>
                  </a:r>
                  <a14:m>
                    <m:oMath xmlns:m="http://schemas.openxmlformats.org/officeDocument/2006/math">
                      <m:d>
                        <m:dPr>
                          <m:ctrlPr>
                            <a:rPr lang="en-US" sz="3200" i="1">
                              <a:solidFill>
                                <a:srgbClr val="000000"/>
                              </a:solidFill>
                              <a:latin typeface="Cambria Math"/>
                              <a:ea typeface="Times New Roman" panose="02020603050405020304" pitchFamily="18" charset="0"/>
                              <a:cs typeface="Times New Roman" panose="02020603050405020304" pitchFamily="18" charset="0"/>
                            </a:rPr>
                          </m:ctrlPr>
                        </m:d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e>
                      </m:d>
                    </m:oMath>
                  </a14:m>
                  <a:r>
                    <a:rPr lang="vi-VN" sz="3200" dirty="0">
                      <a:solidFill>
                        <a:srgbClr val="000000"/>
                      </a:solidFill>
                      <a:latin typeface="Times New Roman" panose="02020603050405020304" pitchFamily="18" charset="0"/>
                      <a:ea typeface="Calibri" panose="020F0502020204030204" pitchFamily="34" charset="0"/>
                    </a:rPr>
                    <a:t>. Tìm </a:t>
                  </a:r>
                  <a:r>
                    <a:rPr lang="vi-VN" sz="3200" i="1" dirty="0">
                      <a:solidFill>
                        <a:srgbClr val="000000"/>
                      </a:solidFill>
                      <a:latin typeface="Times New Roman" panose="02020603050405020304" pitchFamily="18" charset="0"/>
                      <a:ea typeface="Calibri" panose="020F0502020204030204" pitchFamily="34" charset="0"/>
                    </a:rPr>
                    <a:t>m</a:t>
                  </a:r>
                  <a:r>
                    <a:rPr lang="vi-VN" sz="3200" dirty="0">
                      <a:solidFill>
                        <a:srgbClr val="000000"/>
                      </a:solidFill>
                      <a:latin typeface="Times New Roman" panose="02020603050405020304" pitchFamily="18" charset="0"/>
                      <a:ea typeface="Calibri" panose="020F0502020204030204" pitchFamily="34" charset="0"/>
                    </a:rPr>
                    <a:t> để tiếp tuyến tại một </a:t>
                  </a:r>
                  <a:r>
                    <a:rPr lang="en-US" sz="3200" dirty="0">
                      <a:solidFill>
                        <a:srgbClr val="000000"/>
                      </a:solidFill>
                      <a:latin typeface="Times New Roman" panose="02020603050405020304" pitchFamily="18" charset="0"/>
                      <a:ea typeface="Calibri" panose="020F0502020204030204" pitchFamily="34" charset="0"/>
                    </a:rPr>
                    <a:t>đ</a:t>
                  </a:r>
                  <a:r>
                    <a:rPr lang="vi-VN" sz="3200" dirty="0">
                      <a:solidFill>
                        <a:srgbClr val="000000"/>
                      </a:solidFill>
                      <a:latin typeface="Times New Roman" panose="02020603050405020304" pitchFamily="18" charset="0"/>
                      <a:ea typeface="Calibri" panose="020F0502020204030204" pitchFamily="34" charset="0"/>
                    </a:rPr>
                    <a:t>iểm bất kì của </a:t>
                  </a:r>
                  <a14:m>
                    <m:oMath xmlns:m="http://schemas.openxmlformats.org/officeDocument/2006/math">
                      <m:d>
                        <m:dPr>
                          <m:ctrlPr>
                            <a:rPr lang="en-US" sz="3200" i="1">
                              <a:solidFill>
                                <a:srgbClr val="000000"/>
                              </a:solidFill>
                              <a:latin typeface="Cambria Math"/>
                              <a:ea typeface="Times New Roman" panose="02020603050405020304" pitchFamily="18" charset="0"/>
                              <a:cs typeface="Times New Roman" panose="02020603050405020304" pitchFamily="18" charset="0"/>
                            </a:rPr>
                          </m:ctrlPr>
                        </m:d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e>
                      </m:d>
                    </m:oMath>
                  </a14:m>
                  <a:r>
                    <a:rPr lang="vi-VN" sz="3200" dirty="0">
                      <a:solidFill>
                        <a:srgbClr val="000000"/>
                      </a:solidFill>
                      <a:latin typeface="Times New Roman" panose="02020603050405020304" pitchFamily="18" charset="0"/>
                      <a:ea typeface="Calibri" panose="020F0502020204030204" pitchFamily="34" charset="0"/>
                    </a:rPr>
                    <a:t> cắt hai tiệm cận tại </a:t>
                  </a: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oMath>
                  </a14:m>
                  <a:r>
                    <a:rPr lang="vi-VN" sz="3200" dirty="0">
                      <a:solidFill>
                        <a:srgbClr val="000000"/>
                      </a:solidFill>
                      <a:latin typeface="Times New Roman" panose="02020603050405020304" pitchFamily="18" charset="0"/>
                      <a:ea typeface="Calibri" panose="020F0502020204030204" pitchFamily="34" charset="0"/>
                    </a:rPr>
                    <a:t> và </a:t>
                  </a: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m:t>
                      </m:r>
                    </m:oMath>
                  </a14:m>
                  <a:r>
                    <a:rPr lang="vi-VN" sz="3200" dirty="0">
                      <a:solidFill>
                        <a:srgbClr val="000000"/>
                      </a:solidFill>
                      <a:latin typeface="Times New Roman" panose="02020603050405020304" pitchFamily="18" charset="0"/>
                      <a:ea typeface="Calibri" panose="020F0502020204030204" pitchFamily="34" charset="0"/>
                    </a:rPr>
                    <a:t> sao cho </a:t>
                  </a: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𝛥</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𝐼𝐴𝐵</m:t>
                      </m:r>
                    </m:oMath>
                  </a14:m>
                  <a:r>
                    <a:rPr lang="vi-VN" sz="3200" dirty="0">
                      <a:solidFill>
                        <a:srgbClr val="000000"/>
                      </a:solidFill>
                      <a:latin typeface="Times New Roman" panose="02020603050405020304" pitchFamily="18" charset="0"/>
                      <a:ea typeface="Calibri" panose="020F0502020204030204" pitchFamily="34" charset="0"/>
                    </a:rPr>
                    <a:t> có diện tích </a:t>
                  </a: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𝑆</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=22</m:t>
                      </m:r>
                    </m:oMath>
                  </a14:m>
                  <a:r>
                    <a:rPr lang="vi-VN" sz="3200" dirty="0" smtClean="0">
                      <a:solidFill>
                        <a:srgbClr val="000000"/>
                      </a:solidFill>
                      <a:latin typeface="Times New Roman" panose="02020603050405020304" pitchFamily="18" charset="0"/>
                      <a:ea typeface="Calibri" panose="020F0502020204030204" pitchFamily="34" charset="0"/>
                    </a:rPr>
                    <a:t>.</a:t>
                  </a:r>
                  <a:endParaRPr lang="en-US" sz="3200" dirty="0">
                    <a:latin typeface="Calibri" panose="020F0502020204030204" pitchFamily="34" charset="0"/>
                    <a:ea typeface="Calibri" panose="020F0502020204030204" pitchFamily="34"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247468" y="1611150"/>
                  <a:ext cx="23628365" cy="3133974"/>
                </a:xfrm>
                <a:prstGeom prst="rect">
                  <a:avLst/>
                </a:prstGeom>
                <a:blipFill rotWithShape="1">
                  <a:blip r:embed="rId3"/>
                  <a:stretch>
                    <a:fillRect r="-857" b="-65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247182" y="1996639"/>
            <a:ext cx="11838141" cy="914406"/>
            <a:chOff x="247181" y="1501339"/>
            <a:chExt cx="11838141" cy="914406"/>
          </a:xfrm>
        </p:grpSpPr>
        <p:grpSp>
          <p:nvGrpSpPr>
            <p:cNvPr id="51" name="Group 50"/>
            <p:cNvGrpSpPr/>
            <p:nvPr/>
          </p:nvGrpSpPr>
          <p:grpSpPr>
            <a:xfrm>
              <a:off x="247181" y="1501339"/>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mc:Choice xmlns:a14="http://schemas.microsoft.com/office/drawing/2010/main" Requires="a14">
              <p:sp>
                <p:nvSpPr>
                  <p:cNvPr id="54" name="TextBox 53"/>
                  <p:cNvSpPr txBox="1"/>
                  <p:nvPr/>
                </p:nvSpPr>
                <p:spPr>
                  <a:xfrm>
                    <a:off x="6108332" y="1732392"/>
                    <a:ext cx="2280848" cy="486407"/>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2800">
                              <a:latin typeface="Cambria Math" panose="02040503050406030204" pitchFamily="18" charset="0"/>
                              <a:ea typeface="Calibri" panose="020F0502020204030204" pitchFamily="34" charset="0"/>
                              <a:cs typeface="Times New Roman" panose="02020603050405020304" pitchFamily="18" charset="0"/>
                            </a:rPr>
                            <m:t>𝑚</m:t>
                          </m:r>
                          <m:r>
                            <a:rPr lang="en-US" sz="2800">
                              <a:latin typeface="Cambria Math" panose="02040503050406030204" pitchFamily="18" charset="0"/>
                              <a:ea typeface="Calibri" panose="020F0502020204030204" pitchFamily="34" charset="0"/>
                              <a:cs typeface="Times New Roman" panose="02020603050405020304" pitchFamily="18" charset="0"/>
                            </a:rPr>
                            <m:t>=±5</m:t>
                          </m:r>
                          <m:r>
                            <m:rPr>
                              <m:nor/>
                            </m:rPr>
                            <a:rPr lang="es-ES" sz="2800" b="1" dirty="0">
                              <a:latin typeface="Times New Roman" panose="02020603050405020304" pitchFamily="18" charset="0"/>
                              <a:ea typeface="Calibri" panose="020F0502020204030204" pitchFamily="34" charset="0"/>
                            </a:rPr>
                            <m:t>.</m:t>
                          </m:r>
                        </m:oMath>
                      </m:oMathPara>
                    </a14:m>
                    <a:endParaRPr lang="en-US" sz="3000" dirty="0">
                      <a:latin typeface="Times New Roman" panose="02020603050405020304" pitchFamily="18" charset="0"/>
                      <a:cs typeface="Times New Roman" panose="02020603050405020304" pitchFamily="18" charset="0"/>
                    </a:endParaRPr>
                  </a:p>
                </p:txBody>
              </p:sp>
            </mc:Choice>
            <mc:Fallback>
              <p:sp>
                <p:nvSpPr>
                  <p:cNvPr id="54" name="TextBox 53"/>
                  <p:cNvSpPr txBox="1">
                    <a:spLocks noRot="1" noChangeAspect="1" noMove="1" noResize="1" noEditPoints="1" noAdjustHandles="1" noChangeArrowheads="1" noChangeShapeType="1" noTextEdit="1"/>
                  </p:cNvSpPr>
                  <p:nvPr/>
                </p:nvSpPr>
                <p:spPr>
                  <a:xfrm>
                    <a:off x="6108332" y="1732392"/>
                    <a:ext cx="2280848" cy="486407"/>
                  </a:xfrm>
                  <a:prstGeom prst="rect">
                    <a:avLst/>
                  </a:prstGeom>
                  <a:blipFill rotWithShape="1">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mc:Choice xmlns:a14="http://schemas.microsoft.com/office/drawing/2010/main" Requires="a14">
              <p:sp>
                <p:nvSpPr>
                  <p:cNvPr id="58" name="TextBox 57"/>
                  <p:cNvSpPr txBox="1"/>
                  <p:nvPr/>
                </p:nvSpPr>
                <p:spPr>
                  <a:xfrm>
                    <a:off x="5978841" y="1767772"/>
                    <a:ext cx="2280848" cy="486406"/>
                  </a:xfrm>
                  <a:prstGeom prst="rect">
                    <a:avLst/>
                  </a:prstGeom>
                  <a:noFill/>
                </p:spPr>
                <p:txBody>
                  <a:bodyPr wrap="square" rtlCol="0">
                    <a:spAutoFit/>
                  </a:bodyPr>
                  <a:lstStyle>
                    <a:defPPr>
                      <a:defRPr lang="vi-VN"/>
                    </a:defPPr>
                    <a:lvl1pPr>
                      <a:defRPr sz="3200" i="1">
                        <a:solidFill>
                          <a:schemeClr val="bg1"/>
                        </a:solidFill>
                      </a:defRPr>
                    </a:lvl1pPr>
                  </a:lstStyle>
                  <a:p>
                    <a:pPr algn="ctr"/>
                    <a14:m>
                      <m:oMathPara xmlns:m="http://schemas.openxmlformats.org/officeDocument/2006/math">
                        <m:oMathParaPr>
                          <m:jc m:val="centerGroup"/>
                        </m:oMathParaPr>
                        <m:oMath xmlns:m="http://schemas.openxmlformats.org/officeDocument/2006/math">
                          <m:r>
                            <a:rPr lang="en-US" sz="2800">
                              <a:latin typeface="Cambria Math" panose="02040503050406030204" pitchFamily="18" charset="0"/>
                              <a:ea typeface="Calibri" panose="020F0502020204030204" pitchFamily="34" charset="0"/>
                              <a:cs typeface="Times New Roman" panose="02020603050405020304" pitchFamily="18" charset="0"/>
                            </a:rPr>
                            <m:t>𝑚</m:t>
                          </m:r>
                          <m:r>
                            <a:rPr lang="en-US" sz="2800">
                              <a:latin typeface="Cambria Math" panose="02040503050406030204" pitchFamily="18" charset="0"/>
                              <a:ea typeface="Calibri" panose="020F0502020204030204" pitchFamily="34" charset="0"/>
                              <a:cs typeface="Times New Roman" panose="02020603050405020304" pitchFamily="18" charset="0"/>
                            </a:rPr>
                            <m:t>=±</m:t>
                          </m:r>
                          <m:r>
                            <m:rPr>
                              <m:nor/>
                            </m:rPr>
                            <a:rPr lang="en-US" sz="2800" b="1" i="1" smtClean="0">
                              <a:latin typeface="Cambria Math" panose="02040503050406030204" pitchFamily="18" charset="0"/>
                              <a:ea typeface="Calibri" panose="020F0502020204030204" pitchFamily="34" charset="0"/>
                              <a:cs typeface="Times New Roman" panose="02020603050405020304" pitchFamily="18" charset="0"/>
                            </a:rPr>
                            <m:t>6</m:t>
                          </m:r>
                          <m:r>
                            <m:rPr>
                              <m:nor/>
                            </m:rPr>
                            <a:rPr lang="es-ES" sz="2800" b="1" dirty="0">
                              <a:latin typeface="Times New Roman" panose="02020603050405020304" pitchFamily="18" charset="0"/>
                              <a:ea typeface="Calibri" panose="020F0502020204030204" pitchFamily="34" charset="0"/>
                            </a:rPr>
                            <m:t>.</m:t>
                          </m:r>
                        </m:oMath>
                      </m:oMathPara>
                    </a14:m>
                    <a:endParaRPr lang="en-US" sz="3000" dirty="0">
                      <a:latin typeface="Times New Roman" panose="02020603050405020304" pitchFamily="18" charset="0"/>
                      <a:cs typeface="Times New Roman" panose="02020603050405020304" pitchFamily="18" charset="0"/>
                    </a:endParaRPr>
                  </a:p>
                </p:txBody>
              </p:sp>
            </mc:Choice>
            <mc:Fallback>
              <p:sp>
                <p:nvSpPr>
                  <p:cNvPr id="58" name="TextBox 57"/>
                  <p:cNvSpPr txBox="1">
                    <a:spLocks noRot="1" noChangeAspect="1" noMove="1" noResize="1" noEditPoints="1" noAdjustHandles="1" noChangeArrowheads="1" noChangeShapeType="1" noTextEdit="1"/>
                  </p:cNvSpPr>
                  <p:nvPr/>
                </p:nvSpPr>
                <p:spPr>
                  <a:xfrm>
                    <a:off x="5978841" y="1767772"/>
                    <a:ext cx="2280848" cy="486406"/>
                  </a:xfrm>
                  <a:prstGeom prst="rect">
                    <a:avLst/>
                  </a:prstGeom>
                  <a:blipFill rotWithShape="1">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mc:Choice xmlns:a14="http://schemas.microsoft.com/office/drawing/2010/main" Requires="a14">
              <p:sp>
                <p:nvSpPr>
                  <p:cNvPr id="48" name="TextBox 47"/>
                  <p:cNvSpPr txBox="1"/>
                  <p:nvPr/>
                </p:nvSpPr>
                <p:spPr>
                  <a:xfrm>
                    <a:off x="6123623" y="1753409"/>
                    <a:ext cx="2280848" cy="486406"/>
                  </a:xfrm>
                  <a:prstGeom prst="rect">
                    <a:avLst/>
                  </a:prstGeom>
                  <a:noFill/>
                </p:spPr>
                <p:txBody>
                  <a:bodyPr wrap="square" rtlCol="0">
                    <a:spAutoFit/>
                  </a:bodyPr>
                  <a:lstStyle>
                    <a:defPPr>
                      <a:defRPr lang="vi-VN"/>
                    </a:defPPr>
                    <a:lvl1pPr>
                      <a:defRPr sz="3200" i="1">
                        <a:solidFill>
                          <a:schemeClr val="bg1"/>
                        </a:solidFill>
                      </a:defRPr>
                    </a:lvl1pPr>
                  </a:lstStyle>
                  <a:p>
                    <a:pPr algn="ctr"/>
                    <a14:m>
                      <m:oMathPara xmlns:m="http://schemas.openxmlformats.org/officeDocument/2006/math">
                        <m:oMathParaPr>
                          <m:jc m:val="centerGroup"/>
                        </m:oMathParaPr>
                        <m:oMath xmlns:m="http://schemas.openxmlformats.org/officeDocument/2006/math">
                          <m:r>
                            <a:rPr lang="en-US" sz="2800">
                              <a:latin typeface="Cambria Math" panose="02040503050406030204" pitchFamily="18" charset="0"/>
                              <a:ea typeface="Calibri" panose="020F0502020204030204" pitchFamily="34" charset="0"/>
                              <a:cs typeface="Times New Roman" panose="02020603050405020304" pitchFamily="18" charset="0"/>
                            </a:rPr>
                            <m:t>𝑚</m:t>
                          </m:r>
                          <m:r>
                            <a:rPr lang="en-US" sz="2800">
                              <a:latin typeface="Cambria Math" panose="02040503050406030204" pitchFamily="18" charset="0"/>
                              <a:ea typeface="Calibri" panose="020F0502020204030204" pitchFamily="34" charset="0"/>
                              <a:cs typeface="Times New Roman" panose="02020603050405020304" pitchFamily="18" charset="0"/>
                            </a:rPr>
                            <m:t>=±</m:t>
                          </m:r>
                          <m:r>
                            <m:rPr>
                              <m:nor/>
                            </m:rPr>
                            <a:rPr lang="en-US" sz="2800" b="1" i="1" smtClean="0">
                              <a:latin typeface="Cambria Math" panose="02040503050406030204" pitchFamily="18" charset="0"/>
                              <a:ea typeface="Calibri" panose="020F0502020204030204" pitchFamily="34" charset="0"/>
                              <a:cs typeface="Times New Roman" panose="02020603050405020304" pitchFamily="18" charset="0"/>
                            </a:rPr>
                            <m:t>4</m:t>
                          </m:r>
                          <m:r>
                            <m:rPr>
                              <m:nor/>
                            </m:rPr>
                            <a:rPr lang="es-ES" sz="2800" b="1" dirty="0">
                              <a:latin typeface="Times New Roman" panose="02020603050405020304" pitchFamily="18" charset="0"/>
                              <a:ea typeface="Calibri" panose="020F0502020204030204" pitchFamily="34" charset="0"/>
                            </a:rPr>
                            <m:t>.</m:t>
                          </m:r>
                          <m:r>
                            <a:rPr lang="es-ES" sz="2800" b="1" dirty="0">
                              <a:latin typeface="Times New Roman" panose="02020603050405020304" pitchFamily="18" charset="0"/>
                              <a:ea typeface="Calibri" panose="020F0502020204030204" pitchFamily="34" charset="0"/>
                            </a:rPr>
                            <m:t> </m:t>
                          </m:r>
                        </m:oMath>
                      </m:oMathPara>
                    </a14:m>
                    <a:endParaRPr lang="en-US" sz="3000" dirty="0">
                      <a:latin typeface="Times New Roman" panose="02020603050405020304" pitchFamily="18" charset="0"/>
                      <a:cs typeface="Times New Roman" panose="02020603050405020304" pitchFamily="18" charset="0"/>
                    </a:endParaRPr>
                  </a:p>
                </p:txBody>
              </p:sp>
            </mc:Choice>
            <mc:Fallback>
              <p:sp>
                <p:nvSpPr>
                  <p:cNvPr id="48" name="TextBox 47"/>
                  <p:cNvSpPr txBox="1">
                    <a:spLocks noRot="1" noChangeAspect="1" noMove="1" noResize="1" noEditPoints="1" noAdjustHandles="1" noChangeArrowheads="1" noChangeShapeType="1" noTextEdit="1"/>
                  </p:cNvSpPr>
                  <p:nvPr/>
                </p:nvSpPr>
                <p:spPr>
                  <a:xfrm>
                    <a:off x="6123623" y="1753409"/>
                    <a:ext cx="2280848" cy="486406"/>
                  </a:xfrm>
                  <a:prstGeom prst="rect">
                    <a:avLst/>
                  </a:prstGeom>
                  <a:blipFill rotWithShape="1">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1" y="1501343"/>
              <a:ext cx="3090381" cy="914399"/>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mc:Choice xmlns:a14="http://schemas.microsoft.com/office/drawing/2010/main" Requires="a14">
              <p:sp>
                <p:nvSpPr>
                  <p:cNvPr id="62" name="TextBox 61"/>
                  <p:cNvSpPr txBox="1"/>
                  <p:nvPr/>
                </p:nvSpPr>
                <p:spPr>
                  <a:xfrm>
                    <a:off x="6078059" y="1779051"/>
                    <a:ext cx="2493487" cy="486407"/>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2800">
                              <a:latin typeface="Cambria Math" panose="02040503050406030204" pitchFamily="18" charset="0"/>
                              <a:ea typeface="Calibri" panose="020F0502020204030204" pitchFamily="34" charset="0"/>
                              <a:cs typeface="Times New Roman" panose="02020603050405020304" pitchFamily="18" charset="0"/>
                            </a:rPr>
                            <m:t>𝑚</m:t>
                          </m:r>
                          <m:r>
                            <a:rPr lang="en-US" sz="2800">
                              <a:latin typeface="Cambria Math" panose="02040503050406030204" pitchFamily="18" charset="0"/>
                              <a:ea typeface="Calibri" panose="020F0502020204030204" pitchFamily="34" charset="0"/>
                              <a:cs typeface="Times New Roman" panose="02020603050405020304" pitchFamily="18" charset="0"/>
                            </a:rPr>
                            <m:t>=±</m:t>
                          </m:r>
                          <m:r>
                            <m:rPr>
                              <m:nor/>
                            </m:rPr>
                            <a:rPr lang="en-US" sz="2800" b="1" i="1" smtClean="0">
                              <a:latin typeface="Cambria Math" panose="02040503050406030204" pitchFamily="18" charset="0"/>
                              <a:ea typeface="Calibri" panose="020F0502020204030204" pitchFamily="34" charset="0"/>
                              <a:cs typeface="Times New Roman" panose="02020603050405020304" pitchFamily="18" charset="0"/>
                            </a:rPr>
                            <m:t>7</m:t>
                          </m:r>
                          <m:r>
                            <m:rPr>
                              <m:nor/>
                            </m:rPr>
                            <a:rPr lang="es-ES" sz="2800" b="1" dirty="0">
                              <a:latin typeface="Times New Roman" panose="02020603050405020304" pitchFamily="18" charset="0"/>
                              <a:ea typeface="Calibri" panose="020F0502020204030204" pitchFamily="34" charset="0"/>
                            </a:rPr>
                            <m:t>.</m:t>
                          </m:r>
                        </m:oMath>
                      </m:oMathPara>
                    </a14:m>
                    <a:endParaRPr lang="en-US" sz="3000" dirty="0">
                      <a:latin typeface="Times New Roman" panose="02020603050405020304" pitchFamily="18" charset="0"/>
                      <a:cs typeface="Times New Roman" panose="02020603050405020304" pitchFamily="18" charset="0"/>
                    </a:endParaRPr>
                  </a:p>
                </p:txBody>
              </p:sp>
            </mc:Choice>
            <mc:Fallback>
              <p:sp>
                <p:nvSpPr>
                  <p:cNvPr id="62" name="TextBox 61"/>
                  <p:cNvSpPr txBox="1">
                    <a:spLocks noRot="1" noChangeAspect="1" noMove="1" noResize="1" noEditPoints="1" noAdjustHandles="1" noChangeArrowheads="1" noChangeShapeType="1" noTextEdit="1"/>
                  </p:cNvSpPr>
                  <p:nvPr/>
                </p:nvSpPr>
                <p:spPr>
                  <a:xfrm>
                    <a:off x="6078059" y="1779051"/>
                    <a:ext cx="2493487" cy="486407"/>
                  </a:xfrm>
                  <a:prstGeom prst="rect">
                    <a:avLst/>
                  </a:prstGeom>
                  <a:blipFill rotWithShape="1">
                    <a:blip r:embed="rId7"/>
                    <a:stretch>
                      <a:fillRect/>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xmlns="" id="{4DF6BDC0-6428-4CE0-BC27-46AA227F7389}"/>
                  </a:ext>
                </a:extLst>
              </p:cNvPr>
              <p:cNvSpPr/>
              <p:nvPr/>
            </p:nvSpPr>
            <p:spPr>
              <a:xfrm>
                <a:off x="147057" y="3211009"/>
                <a:ext cx="11938266" cy="3296342"/>
              </a:xfrm>
              <a:prstGeom prst="rect">
                <a:avLst/>
              </a:prstGeom>
            </p:spPr>
            <p:txBody>
              <a:bodyPr wrap="square" lIns="45711" tIns="22855" rIns="45711" bIns="22855">
                <a:spAutoFit/>
              </a:bodyPr>
              <a:lstStyle/>
              <a:p>
                <a:pPr marL="339725" algn="just">
                  <a:lnSpc>
                    <a:spcPct val="115000"/>
                  </a:lnSpc>
                </a:pPr>
                <a:r>
                  <a:rPr lang="en-US" sz="2400" dirty="0" smtClean="0">
                    <a:solidFill>
                      <a:srgbClr val="000000"/>
                    </a:solidFill>
                    <a:latin typeface="Times New Roman" panose="02020603050405020304" pitchFamily="18" charset="0"/>
                    <a:ea typeface="Calibri" panose="020F0502020204030204" pitchFamily="34" charset="0"/>
                  </a:rPr>
                  <a:t>			</a:t>
                </a:r>
                <a:r>
                  <a:rPr lang="vi-VN" sz="2400" dirty="0" smtClean="0">
                    <a:solidFill>
                      <a:srgbClr val="000000"/>
                    </a:solidFill>
                    <a:latin typeface="Times New Roman" panose="02020603050405020304" pitchFamily="18" charset="0"/>
                    <a:ea typeface="Calibri" panose="020F0502020204030204" pitchFamily="34" charset="0"/>
                  </a:rPr>
                  <a:t>(</a:t>
                </a:r>
                <a:r>
                  <a:rPr lang="vi-VN" sz="2400" dirty="0">
                    <a:solidFill>
                      <a:srgbClr val="000000"/>
                    </a:solidFill>
                    <a:latin typeface="Times New Roman" panose="02020603050405020304" pitchFamily="18" charset="0"/>
                    <a:ea typeface="Calibri" panose="020F0502020204030204" pitchFamily="34" charset="0"/>
                  </a:rPr>
                  <a:t>C) có tiệm cận đứng </a:t>
                </a:r>
                <a14:m>
                  <m:oMath xmlns:m="http://schemas.openxmlformats.org/officeDocument/2006/math">
                    <m:r>
                      <a:rPr lang="en-US" sz="2400" i="1">
                        <a:solidFill>
                          <a:srgbClr val="000000"/>
                        </a:solidFill>
                        <a:latin typeface="Cambria Math" panose="02040503050406030204" pitchFamily="18" charset="0"/>
                        <a:ea typeface="Times New Roman" panose="02020603050405020304" pitchFamily="18" charset="0"/>
                      </a:rPr>
                      <m:t>𝑥</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𝑚</m:t>
                    </m:r>
                  </m:oMath>
                </a14:m>
                <a:r>
                  <a:rPr lang="vi-VN" sz="2400" dirty="0">
                    <a:solidFill>
                      <a:srgbClr val="000000"/>
                    </a:solidFill>
                    <a:latin typeface="Times New Roman" panose="02020603050405020304" pitchFamily="18" charset="0"/>
                    <a:ea typeface="Calibri" panose="020F0502020204030204" pitchFamily="34" charset="0"/>
                  </a:rPr>
                  <a:t>, tiệm cận ngang </a:t>
                </a:r>
                <a14:m>
                  <m:oMath xmlns:m="http://schemas.openxmlformats.org/officeDocument/2006/math">
                    <m:r>
                      <a:rPr lang="en-US" sz="2400" i="1">
                        <a:solidFill>
                          <a:srgbClr val="000000"/>
                        </a:solidFill>
                        <a:latin typeface="Cambria Math" panose="02040503050406030204" pitchFamily="18" charset="0"/>
                        <a:ea typeface="Times New Roman" panose="02020603050405020304" pitchFamily="18" charset="0"/>
                      </a:rPr>
                      <m:t>𝑦</m:t>
                    </m:r>
                    <m:r>
                      <a:rPr lang="en-US" sz="2400" i="1">
                        <a:solidFill>
                          <a:srgbClr val="000000"/>
                        </a:solidFill>
                        <a:latin typeface="Cambria Math" panose="02040503050406030204" pitchFamily="18" charset="0"/>
                        <a:ea typeface="Times New Roman" panose="02020603050405020304" pitchFamily="18" charset="0"/>
                      </a:rPr>
                      <m:t>=2</m:t>
                    </m:r>
                    <m:r>
                      <a:rPr lang="en-US" sz="2400" i="1">
                        <a:solidFill>
                          <a:srgbClr val="000000"/>
                        </a:solidFill>
                        <a:latin typeface="Cambria Math" panose="02040503050406030204" pitchFamily="18" charset="0"/>
                        <a:ea typeface="Times New Roman" panose="02020603050405020304" pitchFamily="18" charset="0"/>
                      </a:rPr>
                      <m:t>𝑚</m:t>
                    </m:r>
                  </m:oMath>
                </a14:m>
                <a:r>
                  <a:rPr lang="vi-VN" sz="2400" dirty="0">
                    <a:solidFill>
                      <a:srgbClr val="000000"/>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a:p>
                <a:pPr marL="339725" algn="just">
                  <a:lnSpc>
                    <a:spcPct val="115000"/>
                  </a:lnSpc>
                </a:pPr>
                <a:r>
                  <a:rPr lang="vi-VN" sz="2400" dirty="0">
                    <a:solidFill>
                      <a:srgbClr val="000000"/>
                    </a:solidFill>
                    <a:latin typeface="Times New Roman" panose="02020603050405020304" pitchFamily="18" charset="0"/>
                    <a:ea typeface="Calibri" panose="020F0502020204030204" pitchFamily="34" charset="0"/>
                  </a:rPr>
                  <a:t>Giao điểm 2 tiệm cận là </a:t>
                </a:r>
                <a14:m>
                  <m:oMath xmlns:m="http://schemas.openxmlformats.org/officeDocument/2006/math">
                    <m:r>
                      <a:rPr lang="en-US" sz="2400" i="1">
                        <a:solidFill>
                          <a:srgbClr val="000000"/>
                        </a:solidFill>
                        <a:latin typeface="Cambria Math" panose="02040503050406030204" pitchFamily="18" charset="0"/>
                        <a:ea typeface="Times New Roman" panose="02020603050405020304" pitchFamily="18" charset="0"/>
                      </a:rPr>
                      <m:t>𝐼</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𝑚</m:t>
                    </m:r>
                    <m:r>
                      <a:rPr lang="en-US" sz="2400" i="1">
                        <a:solidFill>
                          <a:srgbClr val="000000"/>
                        </a:solidFill>
                        <a:latin typeface="Cambria Math" panose="02040503050406030204" pitchFamily="18" charset="0"/>
                        <a:ea typeface="Times New Roman" panose="02020603050405020304" pitchFamily="18" charset="0"/>
                      </a:rPr>
                      <m:t>;2</m:t>
                    </m:r>
                    <m:r>
                      <a:rPr lang="en-US" sz="2400" i="1">
                        <a:solidFill>
                          <a:srgbClr val="000000"/>
                        </a:solidFill>
                        <a:latin typeface="Cambria Math" panose="02040503050406030204" pitchFamily="18" charset="0"/>
                        <a:ea typeface="Times New Roman" panose="02020603050405020304" pitchFamily="18" charset="0"/>
                      </a:rPr>
                      <m:t>𝑚</m:t>
                    </m:r>
                    <m:r>
                      <a:rPr lang="en-US" sz="2400" i="1">
                        <a:solidFill>
                          <a:srgbClr val="000000"/>
                        </a:solidFill>
                        <a:latin typeface="Cambria Math" panose="02040503050406030204" pitchFamily="18" charset="0"/>
                        <a:ea typeface="Times New Roman" panose="02020603050405020304" pitchFamily="18" charset="0"/>
                      </a:rPr>
                      <m:t>)</m:t>
                    </m:r>
                  </m:oMath>
                </a14:m>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và</a:t>
                </a:r>
                <a:r>
                  <a:rPr lang="en-US" sz="24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2400" i="1">
                        <a:solidFill>
                          <a:srgbClr val="000000"/>
                        </a:solidFill>
                        <a:latin typeface="Cambria Math" panose="02040503050406030204" pitchFamily="18" charset="0"/>
                        <a:ea typeface="Times New Roman" panose="02020603050405020304" pitchFamily="18" charset="0"/>
                      </a:rPr>
                      <m:t>𝑀</m:t>
                    </m:r>
                    <m:d>
                      <m:dPr>
                        <m:ctrlPr>
                          <a:rPr lang="en-US" sz="2400" i="1">
                            <a:solidFill>
                              <a:srgbClr val="000000"/>
                            </a:solidFill>
                            <a:latin typeface="Cambria Math"/>
                            <a:ea typeface="Times New Roman" panose="02020603050405020304" pitchFamily="18" charset="0"/>
                          </a:rPr>
                        </m:ctrlPr>
                      </m:dPr>
                      <m:e>
                        <m:sSub>
                          <m:sSubPr>
                            <m:ctrlPr>
                              <a:rPr lang="en-US" sz="2400" i="1">
                                <a:solidFill>
                                  <a:srgbClr val="000000"/>
                                </a:solidFill>
                                <a:latin typeface="Cambria Math"/>
                                <a:ea typeface="Times New Roman" panose="02020603050405020304" pitchFamily="18" charset="0"/>
                              </a:rPr>
                            </m:ctrlPr>
                          </m:sSubPr>
                          <m:e>
                            <m:r>
                              <a:rPr lang="en-US" sz="2400" i="1">
                                <a:solidFill>
                                  <a:srgbClr val="000000"/>
                                </a:solidFill>
                                <a:latin typeface="Cambria Math" panose="02040503050406030204" pitchFamily="18" charset="0"/>
                                <a:ea typeface="Times New Roman" panose="02020603050405020304" pitchFamily="18" charset="0"/>
                              </a:rPr>
                              <m:t>𝑥</m:t>
                            </m:r>
                          </m:e>
                          <m:sub>
                            <m:r>
                              <a:rPr lang="en-US" sz="2400" i="1">
                                <a:solidFill>
                                  <a:srgbClr val="000000"/>
                                </a:solidFill>
                                <a:latin typeface="Cambria Math" panose="02040503050406030204" pitchFamily="18" charset="0"/>
                                <a:ea typeface="Times New Roman" panose="02020603050405020304" pitchFamily="18" charset="0"/>
                              </a:rPr>
                              <m:t>0</m:t>
                            </m:r>
                          </m:sub>
                        </m:sSub>
                        <m:r>
                          <a:rPr lang="en-US" sz="2400" i="1">
                            <a:solidFill>
                              <a:srgbClr val="000000"/>
                            </a:solidFill>
                            <a:latin typeface="Cambria Math" panose="02040503050406030204" pitchFamily="18" charset="0"/>
                            <a:ea typeface="Times New Roman" panose="02020603050405020304" pitchFamily="18" charset="0"/>
                          </a:rPr>
                          <m:t>;</m:t>
                        </m:r>
                        <m:f>
                          <m:fPr>
                            <m:ctrlPr>
                              <a:rPr lang="en-US" sz="2400" i="1">
                                <a:solidFill>
                                  <a:srgbClr val="000000"/>
                                </a:solidFill>
                                <a:latin typeface="Cambria Math"/>
                                <a:ea typeface="Times New Roman" panose="02020603050405020304" pitchFamily="18" charset="0"/>
                              </a:rPr>
                            </m:ctrlPr>
                          </m:fPr>
                          <m:num>
                            <m:r>
                              <a:rPr lang="en-US" sz="2400" i="1">
                                <a:solidFill>
                                  <a:srgbClr val="000000"/>
                                </a:solidFill>
                                <a:latin typeface="Cambria Math" panose="02040503050406030204" pitchFamily="18" charset="0"/>
                                <a:ea typeface="Times New Roman" panose="02020603050405020304" pitchFamily="18" charset="0"/>
                              </a:rPr>
                              <m:t>2</m:t>
                            </m:r>
                            <m:r>
                              <a:rPr lang="en-US" sz="2400" i="1">
                                <a:solidFill>
                                  <a:srgbClr val="000000"/>
                                </a:solidFill>
                                <a:latin typeface="Cambria Math" panose="02040503050406030204" pitchFamily="18" charset="0"/>
                                <a:ea typeface="Times New Roman" panose="02020603050405020304" pitchFamily="18" charset="0"/>
                              </a:rPr>
                              <m:t>𝑚</m:t>
                            </m:r>
                            <m:sSub>
                              <m:sSubPr>
                                <m:ctrlPr>
                                  <a:rPr lang="en-US" sz="2400" i="1">
                                    <a:solidFill>
                                      <a:srgbClr val="000000"/>
                                    </a:solidFill>
                                    <a:latin typeface="Cambria Math"/>
                                    <a:ea typeface="Times New Roman" panose="02020603050405020304" pitchFamily="18" charset="0"/>
                                  </a:rPr>
                                </m:ctrlPr>
                              </m:sSubPr>
                              <m:e>
                                <m:r>
                                  <a:rPr lang="en-US" sz="2400" i="1">
                                    <a:solidFill>
                                      <a:srgbClr val="000000"/>
                                    </a:solidFill>
                                    <a:latin typeface="Cambria Math" panose="02040503050406030204" pitchFamily="18" charset="0"/>
                                    <a:ea typeface="Times New Roman" panose="02020603050405020304" pitchFamily="18" charset="0"/>
                                  </a:rPr>
                                  <m:t>𝑥</m:t>
                                </m:r>
                              </m:e>
                              <m:sub>
                                <m:r>
                                  <a:rPr lang="en-US" sz="2400" i="1">
                                    <a:solidFill>
                                      <a:srgbClr val="000000"/>
                                    </a:solidFill>
                                    <a:latin typeface="Cambria Math" panose="02040503050406030204" pitchFamily="18" charset="0"/>
                                    <a:ea typeface="Times New Roman" panose="02020603050405020304" pitchFamily="18" charset="0"/>
                                  </a:rPr>
                                  <m:t>0</m:t>
                                </m:r>
                              </m:sub>
                            </m:sSub>
                            <m:r>
                              <a:rPr lang="en-US" sz="2400" i="1">
                                <a:solidFill>
                                  <a:srgbClr val="000000"/>
                                </a:solidFill>
                                <a:latin typeface="Cambria Math" panose="02040503050406030204" pitchFamily="18" charset="0"/>
                                <a:ea typeface="Times New Roman" panose="02020603050405020304" pitchFamily="18" charset="0"/>
                              </a:rPr>
                              <m:t>+3</m:t>
                            </m:r>
                          </m:num>
                          <m:den>
                            <m:sSub>
                              <m:sSubPr>
                                <m:ctrlPr>
                                  <a:rPr lang="en-US" sz="2400" i="1">
                                    <a:solidFill>
                                      <a:srgbClr val="000000"/>
                                    </a:solidFill>
                                    <a:latin typeface="Cambria Math"/>
                                    <a:ea typeface="Times New Roman" panose="02020603050405020304" pitchFamily="18" charset="0"/>
                                  </a:rPr>
                                </m:ctrlPr>
                              </m:sSubPr>
                              <m:e>
                                <m:r>
                                  <a:rPr lang="en-US" sz="2400" i="1">
                                    <a:solidFill>
                                      <a:srgbClr val="000000"/>
                                    </a:solidFill>
                                    <a:latin typeface="Cambria Math" panose="02040503050406030204" pitchFamily="18" charset="0"/>
                                    <a:ea typeface="Times New Roman" panose="02020603050405020304" pitchFamily="18" charset="0"/>
                                  </a:rPr>
                                  <m:t>𝑥</m:t>
                                </m:r>
                              </m:e>
                              <m:sub>
                                <m:r>
                                  <a:rPr lang="en-US" sz="2400" i="1">
                                    <a:solidFill>
                                      <a:srgbClr val="000000"/>
                                    </a:solidFill>
                                    <a:latin typeface="Cambria Math" panose="02040503050406030204" pitchFamily="18" charset="0"/>
                                    <a:ea typeface="Times New Roman" panose="02020603050405020304" pitchFamily="18" charset="0"/>
                                  </a:rPr>
                                  <m:t>0</m:t>
                                </m:r>
                              </m:sub>
                            </m:sSub>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𝑚</m:t>
                            </m:r>
                          </m:den>
                        </m:f>
                      </m:e>
                    </m:d>
                    <m:r>
                      <a:rPr lang="en-US" sz="24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m:t>∈</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𝐶</m:t>
                    </m:r>
                    <m:r>
                      <a:rPr lang="en-US" sz="2400" i="1">
                        <a:solidFill>
                          <a:srgbClr val="000000"/>
                        </a:solidFill>
                        <a:latin typeface="Cambria Math" panose="02040503050406030204" pitchFamily="18" charset="0"/>
                        <a:ea typeface="Times New Roman" panose="02020603050405020304" pitchFamily="18" charset="0"/>
                      </a:rPr>
                      <m:t>)</m:t>
                    </m:r>
                  </m:oMath>
                </a14:m>
                <a:r>
                  <a:rPr lang="vi-VN" sz="2400" dirty="0">
                    <a:solidFill>
                      <a:srgbClr val="000000"/>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a:p>
                <a:pPr marL="339725" algn="just">
                  <a:lnSpc>
                    <a:spcPct val="115000"/>
                  </a:lnSpc>
                </a:pPr>
                <a:r>
                  <a:rPr lang="vi-VN" sz="2400" dirty="0">
                    <a:solidFill>
                      <a:srgbClr val="000000"/>
                    </a:solidFill>
                    <a:latin typeface="Times New Roman" panose="02020603050405020304" pitchFamily="18" charset="0"/>
                    <a:ea typeface="Calibri" panose="020F0502020204030204" pitchFamily="34" charset="0"/>
                  </a:rPr>
                  <a:t>P</a:t>
                </a:r>
                <a:r>
                  <a:rPr lang="en-US" sz="2400" dirty="0" err="1">
                    <a:solidFill>
                      <a:srgbClr val="000000"/>
                    </a:solidFill>
                    <a:latin typeface="Times New Roman" panose="02020603050405020304" pitchFamily="18" charset="0"/>
                    <a:ea typeface="Calibri" panose="020F0502020204030204" pitchFamily="34" charset="0"/>
                  </a:rPr>
                  <a:t>hương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trình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tiếp</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tuyến</a:t>
                </a:r>
                <a:r>
                  <a:rPr lang="en-US" sz="2400" dirty="0">
                    <a:solidFill>
                      <a:srgbClr val="000000"/>
                    </a:solidFill>
                    <a:latin typeface="Times New Roman" panose="02020603050405020304" pitchFamily="18" charset="0"/>
                    <a:ea typeface="Calibri" panose="020F0502020204030204" pitchFamily="34" charset="0"/>
                  </a:rPr>
                  <a:t> </a:t>
                </a:r>
                <a:r>
                  <a:rPr lang="vi-VN" sz="2400" dirty="0">
                    <a:solidFill>
                      <a:srgbClr val="000000"/>
                    </a:solidFill>
                    <a:latin typeface="Times New Roman" panose="02020603050405020304" pitchFamily="18" charset="0"/>
                    <a:ea typeface="Calibri" panose="020F0502020204030204" pitchFamily="34" charset="0"/>
                  </a:rPr>
                  <a:t>của </a:t>
                </a:r>
                <a14:m>
                  <m:oMath xmlns:m="http://schemas.openxmlformats.org/officeDocument/2006/math">
                    <m:d>
                      <m:dPr>
                        <m:ctrlPr>
                          <a:rPr lang="en-US" sz="2400" i="1">
                            <a:solidFill>
                              <a:srgbClr val="000000"/>
                            </a:solidFill>
                            <a:latin typeface="Cambria Math"/>
                            <a:ea typeface="Times New Roman" panose="02020603050405020304" pitchFamily="18" charset="0"/>
                          </a:rPr>
                        </m:ctrlPr>
                      </m:dPr>
                      <m:e>
                        <m:r>
                          <a:rPr lang="en-US" sz="2400" i="1">
                            <a:solidFill>
                              <a:srgbClr val="000000"/>
                            </a:solidFill>
                            <a:latin typeface="Cambria Math" panose="02040503050406030204" pitchFamily="18" charset="0"/>
                            <a:ea typeface="Times New Roman" panose="02020603050405020304" pitchFamily="18" charset="0"/>
                          </a:rPr>
                          <m:t>𝐶</m:t>
                        </m:r>
                      </m:e>
                    </m:d>
                  </m:oMath>
                </a14:m>
                <a:r>
                  <a:rPr lang="vi-VN" sz="2400" dirty="0">
                    <a:solidFill>
                      <a:srgbClr val="000000"/>
                    </a:solidFill>
                    <a:latin typeface="Times New Roman" panose="02020603050405020304" pitchFamily="18" charset="0"/>
                    <a:ea typeface="Calibri" panose="020F0502020204030204" pitchFamily="34" charset="0"/>
                  </a:rPr>
                  <a:t> tại </a:t>
                </a:r>
                <a14:m>
                  <m:oMath xmlns:m="http://schemas.openxmlformats.org/officeDocument/2006/math">
                    <m:r>
                      <a:rPr lang="en-US" sz="2400" i="1">
                        <a:solidFill>
                          <a:srgbClr val="000000"/>
                        </a:solidFill>
                        <a:latin typeface="Cambria Math" panose="02040503050406030204" pitchFamily="18" charset="0"/>
                        <a:ea typeface="Times New Roman" panose="02020603050405020304" pitchFamily="18" charset="0"/>
                      </a:rPr>
                      <m:t>𝑀</m:t>
                    </m:r>
                  </m:oMath>
                </a14:m>
                <a:r>
                  <a:rPr lang="vi-VN" sz="24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2400" i="1">
                        <a:solidFill>
                          <a:srgbClr val="000000"/>
                        </a:solidFill>
                        <a:latin typeface="Cambria Math" panose="02040503050406030204" pitchFamily="18" charset="0"/>
                        <a:ea typeface="Times New Roman" panose="02020603050405020304" pitchFamily="18" charset="0"/>
                      </a:rPr>
                      <m:t>𝑦</m:t>
                    </m:r>
                    <m:r>
                      <a:rPr lang="en-US" sz="2400" i="1">
                        <a:solidFill>
                          <a:srgbClr val="000000"/>
                        </a:solidFill>
                        <a:latin typeface="Cambria Math" panose="02040503050406030204" pitchFamily="18" charset="0"/>
                        <a:ea typeface="Times New Roman" panose="02020603050405020304" pitchFamily="18" charset="0"/>
                      </a:rPr>
                      <m:t>=</m:t>
                    </m:r>
                    <m:f>
                      <m:fPr>
                        <m:ctrlPr>
                          <a:rPr lang="en-US" sz="2400" i="1">
                            <a:solidFill>
                              <a:srgbClr val="000000"/>
                            </a:solidFill>
                            <a:latin typeface="Cambria Math"/>
                            <a:ea typeface="Times New Roman" panose="02020603050405020304" pitchFamily="18" charset="0"/>
                          </a:rPr>
                        </m:ctrlPr>
                      </m:fPr>
                      <m:num>
                        <m:r>
                          <a:rPr lang="en-US" sz="2400" i="1">
                            <a:solidFill>
                              <a:srgbClr val="000000"/>
                            </a:solidFill>
                            <a:latin typeface="Cambria Math" panose="02040503050406030204" pitchFamily="18" charset="0"/>
                            <a:ea typeface="Times New Roman" panose="02020603050405020304" pitchFamily="18" charset="0"/>
                          </a:rPr>
                          <m:t>2</m:t>
                        </m:r>
                        <m:sSup>
                          <m:sSupPr>
                            <m:ctrlPr>
                              <a:rPr lang="en-US" sz="2400" i="1">
                                <a:solidFill>
                                  <a:srgbClr val="000000"/>
                                </a:solidFill>
                                <a:latin typeface="Cambria Math"/>
                                <a:ea typeface="Times New Roman" panose="02020603050405020304" pitchFamily="18" charset="0"/>
                              </a:rPr>
                            </m:ctrlPr>
                          </m:sSupPr>
                          <m:e>
                            <m:r>
                              <a:rPr lang="en-US" sz="2400" i="1">
                                <a:solidFill>
                                  <a:srgbClr val="000000"/>
                                </a:solidFill>
                                <a:latin typeface="Cambria Math" panose="02040503050406030204" pitchFamily="18" charset="0"/>
                                <a:ea typeface="Times New Roman" panose="02020603050405020304" pitchFamily="18" charset="0"/>
                              </a:rPr>
                              <m:t>𝑚</m:t>
                            </m:r>
                          </m:e>
                          <m:sup>
                            <m:r>
                              <a:rPr lang="en-US" sz="2400" i="1">
                                <a:solidFill>
                                  <a:srgbClr val="000000"/>
                                </a:solidFill>
                                <a:latin typeface="Cambria Math" panose="02040503050406030204" pitchFamily="18" charset="0"/>
                                <a:ea typeface="Times New Roman" panose="02020603050405020304" pitchFamily="18" charset="0"/>
                              </a:rPr>
                              <m:t>2</m:t>
                            </m:r>
                          </m:sup>
                        </m:sSup>
                        <m:r>
                          <a:rPr lang="en-US" sz="2400" i="1">
                            <a:solidFill>
                              <a:srgbClr val="000000"/>
                            </a:solidFill>
                            <a:latin typeface="Cambria Math" panose="02040503050406030204" pitchFamily="18" charset="0"/>
                            <a:ea typeface="Times New Roman" panose="02020603050405020304" pitchFamily="18" charset="0"/>
                          </a:rPr>
                          <m:t>+3</m:t>
                        </m:r>
                      </m:num>
                      <m:den>
                        <m:r>
                          <a:rPr lang="en-US" sz="2400" i="1">
                            <a:solidFill>
                              <a:srgbClr val="000000"/>
                            </a:solidFill>
                            <a:latin typeface="Cambria Math" panose="02040503050406030204" pitchFamily="18" charset="0"/>
                            <a:ea typeface="Times New Roman" panose="02020603050405020304" pitchFamily="18" charset="0"/>
                          </a:rPr>
                          <m:t>(</m:t>
                        </m:r>
                        <m:sSub>
                          <m:sSubPr>
                            <m:ctrlPr>
                              <a:rPr lang="en-US" sz="2400" i="1">
                                <a:solidFill>
                                  <a:srgbClr val="000000"/>
                                </a:solidFill>
                                <a:latin typeface="Cambria Math"/>
                                <a:ea typeface="Times New Roman" panose="02020603050405020304" pitchFamily="18" charset="0"/>
                              </a:rPr>
                            </m:ctrlPr>
                          </m:sSubPr>
                          <m:e>
                            <m:r>
                              <a:rPr lang="en-US" sz="2400" i="1">
                                <a:solidFill>
                                  <a:srgbClr val="000000"/>
                                </a:solidFill>
                                <a:latin typeface="Cambria Math" panose="02040503050406030204" pitchFamily="18" charset="0"/>
                                <a:ea typeface="Times New Roman" panose="02020603050405020304" pitchFamily="18" charset="0"/>
                              </a:rPr>
                              <m:t>𝑥</m:t>
                            </m:r>
                          </m:e>
                          <m:sub>
                            <m:r>
                              <a:rPr lang="en-US" sz="2400" i="1">
                                <a:solidFill>
                                  <a:srgbClr val="000000"/>
                                </a:solidFill>
                                <a:latin typeface="Cambria Math" panose="02040503050406030204" pitchFamily="18" charset="0"/>
                                <a:ea typeface="Times New Roman" panose="02020603050405020304" pitchFamily="18" charset="0"/>
                              </a:rPr>
                              <m:t>0</m:t>
                            </m:r>
                          </m:sub>
                        </m:sSub>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𝑚</m:t>
                        </m:r>
                        <m:sSup>
                          <m:sSupPr>
                            <m:ctrlPr>
                              <a:rPr lang="en-US" sz="2400" i="1">
                                <a:solidFill>
                                  <a:srgbClr val="000000"/>
                                </a:solidFill>
                                <a:latin typeface="Cambria Math"/>
                                <a:ea typeface="Times New Roman" panose="02020603050405020304" pitchFamily="18" charset="0"/>
                              </a:rPr>
                            </m:ctrlPr>
                          </m:sSupPr>
                          <m:e>
                            <m:r>
                              <a:rPr lang="en-US" sz="2400" i="1">
                                <a:solidFill>
                                  <a:srgbClr val="000000"/>
                                </a:solidFill>
                                <a:latin typeface="Cambria Math" panose="02040503050406030204" pitchFamily="18" charset="0"/>
                                <a:ea typeface="Times New Roman" panose="02020603050405020304" pitchFamily="18" charset="0"/>
                              </a:rPr>
                              <m:t>)</m:t>
                            </m:r>
                          </m:e>
                          <m:sup>
                            <m:r>
                              <a:rPr lang="en-US" sz="2400" i="1">
                                <a:solidFill>
                                  <a:srgbClr val="000000"/>
                                </a:solidFill>
                                <a:latin typeface="Cambria Math" panose="02040503050406030204" pitchFamily="18" charset="0"/>
                                <a:ea typeface="Times New Roman" panose="02020603050405020304" pitchFamily="18" charset="0"/>
                              </a:rPr>
                              <m:t>2</m:t>
                            </m:r>
                          </m:sup>
                        </m:sSup>
                      </m:den>
                    </m:f>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𝑥</m:t>
                    </m:r>
                    <m:r>
                      <a:rPr lang="en-US" sz="2400" i="1">
                        <a:solidFill>
                          <a:srgbClr val="000000"/>
                        </a:solidFill>
                        <a:latin typeface="Cambria Math" panose="02040503050406030204" pitchFamily="18" charset="0"/>
                        <a:ea typeface="Times New Roman" panose="02020603050405020304" pitchFamily="18" charset="0"/>
                      </a:rPr>
                      <m:t>−</m:t>
                    </m:r>
                    <m:sSub>
                      <m:sSubPr>
                        <m:ctrlPr>
                          <a:rPr lang="en-US" sz="2400" i="1">
                            <a:solidFill>
                              <a:srgbClr val="000000"/>
                            </a:solidFill>
                            <a:latin typeface="Cambria Math"/>
                            <a:ea typeface="Times New Roman" panose="02020603050405020304" pitchFamily="18" charset="0"/>
                          </a:rPr>
                        </m:ctrlPr>
                      </m:sSubPr>
                      <m:e>
                        <m:r>
                          <a:rPr lang="en-US" sz="2400" i="1">
                            <a:solidFill>
                              <a:srgbClr val="000000"/>
                            </a:solidFill>
                            <a:latin typeface="Cambria Math" panose="02040503050406030204" pitchFamily="18" charset="0"/>
                            <a:ea typeface="Times New Roman" panose="02020603050405020304" pitchFamily="18" charset="0"/>
                          </a:rPr>
                          <m:t>𝑥</m:t>
                        </m:r>
                      </m:e>
                      <m:sub>
                        <m:r>
                          <a:rPr lang="en-US" sz="2400" i="1">
                            <a:solidFill>
                              <a:srgbClr val="000000"/>
                            </a:solidFill>
                            <a:latin typeface="Cambria Math" panose="02040503050406030204" pitchFamily="18" charset="0"/>
                            <a:ea typeface="Times New Roman" panose="02020603050405020304" pitchFamily="18" charset="0"/>
                          </a:rPr>
                          <m:t>0</m:t>
                        </m:r>
                      </m:sub>
                    </m:sSub>
                    <m:r>
                      <a:rPr lang="en-US" sz="2400" i="1">
                        <a:solidFill>
                          <a:srgbClr val="000000"/>
                        </a:solidFill>
                        <a:latin typeface="Cambria Math" panose="02040503050406030204" pitchFamily="18" charset="0"/>
                        <a:ea typeface="Times New Roman" panose="02020603050405020304" pitchFamily="18" charset="0"/>
                      </a:rPr>
                      <m:t>)+</m:t>
                    </m:r>
                    <m:f>
                      <m:fPr>
                        <m:ctrlPr>
                          <a:rPr lang="en-US" sz="2400" i="1">
                            <a:solidFill>
                              <a:srgbClr val="000000"/>
                            </a:solidFill>
                            <a:latin typeface="Cambria Math"/>
                            <a:ea typeface="Times New Roman" panose="02020603050405020304" pitchFamily="18" charset="0"/>
                          </a:rPr>
                        </m:ctrlPr>
                      </m:fPr>
                      <m:num>
                        <m:r>
                          <a:rPr lang="en-US" sz="2400" i="1">
                            <a:solidFill>
                              <a:srgbClr val="000000"/>
                            </a:solidFill>
                            <a:latin typeface="Cambria Math" panose="02040503050406030204" pitchFamily="18" charset="0"/>
                            <a:ea typeface="Times New Roman" panose="02020603050405020304" pitchFamily="18" charset="0"/>
                          </a:rPr>
                          <m:t>2</m:t>
                        </m:r>
                        <m:r>
                          <a:rPr lang="en-US" sz="2400" i="1">
                            <a:solidFill>
                              <a:srgbClr val="000000"/>
                            </a:solidFill>
                            <a:latin typeface="Cambria Math" panose="02040503050406030204" pitchFamily="18" charset="0"/>
                            <a:ea typeface="Times New Roman" panose="02020603050405020304" pitchFamily="18" charset="0"/>
                          </a:rPr>
                          <m:t>𝑚</m:t>
                        </m:r>
                        <m:sSub>
                          <m:sSubPr>
                            <m:ctrlPr>
                              <a:rPr lang="en-US" sz="2400" i="1">
                                <a:solidFill>
                                  <a:srgbClr val="000000"/>
                                </a:solidFill>
                                <a:latin typeface="Cambria Math"/>
                                <a:ea typeface="Times New Roman" panose="02020603050405020304" pitchFamily="18" charset="0"/>
                              </a:rPr>
                            </m:ctrlPr>
                          </m:sSubPr>
                          <m:e>
                            <m:r>
                              <a:rPr lang="en-US" sz="2400" i="1">
                                <a:solidFill>
                                  <a:srgbClr val="000000"/>
                                </a:solidFill>
                                <a:latin typeface="Cambria Math" panose="02040503050406030204" pitchFamily="18" charset="0"/>
                                <a:ea typeface="Times New Roman" panose="02020603050405020304" pitchFamily="18" charset="0"/>
                              </a:rPr>
                              <m:t>𝑥</m:t>
                            </m:r>
                          </m:e>
                          <m:sub>
                            <m:r>
                              <a:rPr lang="en-US" sz="2400" i="1">
                                <a:solidFill>
                                  <a:srgbClr val="000000"/>
                                </a:solidFill>
                                <a:latin typeface="Cambria Math" panose="02040503050406030204" pitchFamily="18" charset="0"/>
                                <a:ea typeface="Times New Roman" panose="02020603050405020304" pitchFamily="18" charset="0"/>
                              </a:rPr>
                              <m:t>0</m:t>
                            </m:r>
                          </m:sub>
                        </m:sSub>
                        <m:r>
                          <a:rPr lang="en-US" sz="2400" i="1">
                            <a:solidFill>
                              <a:srgbClr val="000000"/>
                            </a:solidFill>
                            <a:latin typeface="Cambria Math" panose="02040503050406030204" pitchFamily="18" charset="0"/>
                            <a:ea typeface="Times New Roman" panose="02020603050405020304" pitchFamily="18" charset="0"/>
                          </a:rPr>
                          <m:t>+3</m:t>
                        </m:r>
                      </m:num>
                      <m:den>
                        <m:sSub>
                          <m:sSubPr>
                            <m:ctrlPr>
                              <a:rPr lang="en-US" sz="2400" i="1">
                                <a:solidFill>
                                  <a:srgbClr val="000000"/>
                                </a:solidFill>
                                <a:latin typeface="Cambria Math"/>
                                <a:ea typeface="Times New Roman" panose="02020603050405020304" pitchFamily="18" charset="0"/>
                              </a:rPr>
                            </m:ctrlPr>
                          </m:sSubPr>
                          <m:e>
                            <m:r>
                              <a:rPr lang="en-US" sz="2400" i="1">
                                <a:solidFill>
                                  <a:srgbClr val="000000"/>
                                </a:solidFill>
                                <a:latin typeface="Cambria Math" panose="02040503050406030204" pitchFamily="18" charset="0"/>
                                <a:ea typeface="Times New Roman" panose="02020603050405020304" pitchFamily="18" charset="0"/>
                              </a:rPr>
                              <m:t>𝑥</m:t>
                            </m:r>
                          </m:e>
                          <m:sub>
                            <m:r>
                              <a:rPr lang="en-US" sz="2400" i="1">
                                <a:solidFill>
                                  <a:srgbClr val="000000"/>
                                </a:solidFill>
                                <a:latin typeface="Cambria Math" panose="02040503050406030204" pitchFamily="18" charset="0"/>
                                <a:ea typeface="Times New Roman" panose="02020603050405020304" pitchFamily="18" charset="0"/>
                              </a:rPr>
                              <m:t>0</m:t>
                            </m:r>
                          </m:sub>
                        </m:sSub>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𝑚</m:t>
                        </m:r>
                      </m:den>
                    </m:f>
                  </m:oMath>
                </a14:m>
                <a:r>
                  <a:rPr lang="vi-VN" sz="2400" dirty="0">
                    <a:solidFill>
                      <a:srgbClr val="000000"/>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a:p>
                <a:pPr marL="339725" algn="just">
                  <a:lnSpc>
                    <a:spcPct val="115000"/>
                  </a:lnSpc>
                </a:pPr>
                <a14:m>
                  <m:oMath xmlns:m="http://schemas.openxmlformats.org/officeDocument/2006/math">
                    <m:r>
                      <a:rPr lang="en-US" sz="2400" i="1">
                        <a:solidFill>
                          <a:srgbClr val="000000"/>
                        </a:solidFill>
                        <a:latin typeface="Cambria Math" panose="02040503050406030204" pitchFamily="18" charset="0"/>
                        <a:ea typeface="Calibri" panose="020F0502020204030204" pitchFamily="34" charset="0"/>
                        <a:cs typeface="Cambria Math" panose="02040503050406030204" pitchFamily="18" charset="0"/>
                      </a:rPr>
                      <m:t>⇒ </m:t>
                    </m:r>
                  </m:oMath>
                </a14:m>
                <a:r>
                  <a:rPr lang="en-US" sz="2400" dirty="0">
                    <a:solidFill>
                      <a:srgbClr val="000000"/>
                    </a:solidFill>
                    <a:latin typeface="Times New Roman" panose="02020603050405020304" pitchFamily="18" charset="0"/>
                    <a:ea typeface="Calibri" panose="020F0502020204030204" pitchFamily="34" charset="0"/>
                  </a:rPr>
                  <a:t> </a:t>
                </a:r>
                <a:r>
                  <a:rPr lang="vi-VN" sz="2400" dirty="0">
                    <a:solidFill>
                      <a:srgbClr val="000000"/>
                    </a:solidFill>
                    <a:latin typeface="Times New Roman" panose="02020603050405020304" pitchFamily="18" charset="0"/>
                    <a:ea typeface="Calibri" panose="020F0502020204030204" pitchFamily="34" charset="0"/>
                  </a:rPr>
                  <a:t>cắt TCĐ tại </a:t>
                </a:r>
                <a14:m>
                  <m:oMath xmlns:m="http://schemas.openxmlformats.org/officeDocument/2006/math">
                    <m:r>
                      <a:rPr lang="en-US" sz="2400" i="1">
                        <a:solidFill>
                          <a:srgbClr val="000000"/>
                        </a:solidFill>
                        <a:latin typeface="Cambria Math" panose="02040503050406030204" pitchFamily="18" charset="0"/>
                        <a:ea typeface="Times New Roman" panose="02020603050405020304" pitchFamily="18" charset="0"/>
                      </a:rPr>
                      <m:t>𝐴</m:t>
                    </m:r>
                    <m:d>
                      <m:dPr>
                        <m:ctrlPr>
                          <a:rPr lang="en-US" sz="2400" i="1">
                            <a:solidFill>
                              <a:srgbClr val="000000"/>
                            </a:solidFill>
                            <a:latin typeface="Cambria Math"/>
                            <a:ea typeface="Times New Roman" panose="02020603050405020304" pitchFamily="18" charset="0"/>
                          </a:rPr>
                        </m:ctrlPr>
                      </m:dPr>
                      <m:e>
                        <m:r>
                          <a:rPr lang="en-US" sz="2400" i="1">
                            <a:solidFill>
                              <a:srgbClr val="000000"/>
                            </a:solidFill>
                            <a:latin typeface="Cambria Math" panose="02040503050406030204" pitchFamily="18" charset="0"/>
                            <a:ea typeface="Times New Roman" panose="02020603050405020304" pitchFamily="18" charset="0"/>
                          </a:rPr>
                          <m:t>𝑚</m:t>
                        </m:r>
                        <m:r>
                          <a:rPr lang="en-US" sz="2400" i="1">
                            <a:solidFill>
                              <a:srgbClr val="000000"/>
                            </a:solidFill>
                            <a:latin typeface="Cambria Math" panose="02040503050406030204" pitchFamily="18" charset="0"/>
                            <a:ea typeface="Times New Roman" panose="02020603050405020304" pitchFamily="18" charset="0"/>
                          </a:rPr>
                          <m:t>;</m:t>
                        </m:r>
                        <m:f>
                          <m:fPr>
                            <m:ctrlPr>
                              <a:rPr lang="en-US" sz="2400" i="1">
                                <a:solidFill>
                                  <a:srgbClr val="000000"/>
                                </a:solidFill>
                                <a:latin typeface="Cambria Math"/>
                                <a:ea typeface="Times New Roman" panose="02020603050405020304" pitchFamily="18" charset="0"/>
                              </a:rPr>
                            </m:ctrlPr>
                          </m:fPr>
                          <m:num>
                            <m:r>
                              <a:rPr lang="en-US" sz="2400" i="1">
                                <a:solidFill>
                                  <a:srgbClr val="000000"/>
                                </a:solidFill>
                                <a:latin typeface="Cambria Math" panose="02040503050406030204" pitchFamily="18" charset="0"/>
                                <a:ea typeface="Times New Roman" panose="02020603050405020304" pitchFamily="18" charset="0"/>
                              </a:rPr>
                              <m:t>2</m:t>
                            </m:r>
                            <m:r>
                              <a:rPr lang="en-US" sz="2400" i="1">
                                <a:solidFill>
                                  <a:srgbClr val="000000"/>
                                </a:solidFill>
                                <a:latin typeface="Cambria Math" panose="02040503050406030204" pitchFamily="18" charset="0"/>
                                <a:ea typeface="Times New Roman" panose="02020603050405020304" pitchFamily="18" charset="0"/>
                              </a:rPr>
                              <m:t>𝑚</m:t>
                            </m:r>
                            <m:sSub>
                              <m:sSubPr>
                                <m:ctrlPr>
                                  <a:rPr lang="en-US" sz="2400" i="1">
                                    <a:solidFill>
                                      <a:srgbClr val="000000"/>
                                    </a:solidFill>
                                    <a:latin typeface="Cambria Math"/>
                                    <a:ea typeface="Times New Roman" panose="02020603050405020304" pitchFamily="18" charset="0"/>
                                  </a:rPr>
                                </m:ctrlPr>
                              </m:sSubPr>
                              <m:e>
                                <m:r>
                                  <a:rPr lang="en-US" sz="2400" i="1">
                                    <a:solidFill>
                                      <a:srgbClr val="000000"/>
                                    </a:solidFill>
                                    <a:latin typeface="Cambria Math" panose="02040503050406030204" pitchFamily="18" charset="0"/>
                                    <a:ea typeface="Times New Roman" panose="02020603050405020304" pitchFamily="18" charset="0"/>
                                  </a:rPr>
                                  <m:t>𝑥</m:t>
                                </m:r>
                              </m:e>
                              <m:sub>
                                <m:r>
                                  <a:rPr lang="en-US" sz="2400" i="1">
                                    <a:solidFill>
                                      <a:srgbClr val="000000"/>
                                    </a:solidFill>
                                    <a:latin typeface="Cambria Math" panose="02040503050406030204" pitchFamily="18" charset="0"/>
                                    <a:ea typeface="Times New Roman" panose="02020603050405020304" pitchFamily="18" charset="0"/>
                                  </a:rPr>
                                  <m:t>0</m:t>
                                </m:r>
                              </m:sub>
                            </m:sSub>
                            <m:r>
                              <a:rPr lang="en-US" sz="2400" i="1">
                                <a:solidFill>
                                  <a:srgbClr val="000000"/>
                                </a:solidFill>
                                <a:latin typeface="Cambria Math" panose="02040503050406030204" pitchFamily="18" charset="0"/>
                                <a:ea typeface="Times New Roman" panose="02020603050405020304" pitchFamily="18" charset="0"/>
                              </a:rPr>
                              <m:t>+2</m:t>
                            </m:r>
                            <m:sSup>
                              <m:sSupPr>
                                <m:ctrlPr>
                                  <a:rPr lang="en-US" sz="2400" i="1">
                                    <a:solidFill>
                                      <a:srgbClr val="000000"/>
                                    </a:solidFill>
                                    <a:latin typeface="Cambria Math"/>
                                    <a:ea typeface="Times New Roman" panose="02020603050405020304" pitchFamily="18" charset="0"/>
                                  </a:rPr>
                                </m:ctrlPr>
                              </m:sSupPr>
                              <m:e>
                                <m:r>
                                  <a:rPr lang="en-US" sz="2400" i="1">
                                    <a:solidFill>
                                      <a:srgbClr val="000000"/>
                                    </a:solidFill>
                                    <a:latin typeface="Cambria Math" panose="02040503050406030204" pitchFamily="18" charset="0"/>
                                    <a:ea typeface="Times New Roman" panose="02020603050405020304" pitchFamily="18" charset="0"/>
                                  </a:rPr>
                                  <m:t>𝑚</m:t>
                                </m:r>
                              </m:e>
                              <m:sup>
                                <m:r>
                                  <a:rPr lang="en-US" sz="2400" i="1">
                                    <a:solidFill>
                                      <a:srgbClr val="000000"/>
                                    </a:solidFill>
                                    <a:latin typeface="Cambria Math" panose="02040503050406030204" pitchFamily="18" charset="0"/>
                                    <a:ea typeface="Times New Roman" panose="02020603050405020304" pitchFamily="18" charset="0"/>
                                  </a:rPr>
                                  <m:t>2</m:t>
                                </m:r>
                              </m:sup>
                            </m:sSup>
                            <m:r>
                              <a:rPr lang="en-US" sz="2400" i="1">
                                <a:solidFill>
                                  <a:srgbClr val="000000"/>
                                </a:solidFill>
                                <a:latin typeface="Cambria Math" panose="02040503050406030204" pitchFamily="18" charset="0"/>
                                <a:ea typeface="Times New Roman" panose="02020603050405020304" pitchFamily="18" charset="0"/>
                              </a:rPr>
                              <m:t>+6</m:t>
                            </m:r>
                          </m:num>
                          <m:den>
                            <m:sSub>
                              <m:sSubPr>
                                <m:ctrlPr>
                                  <a:rPr lang="en-US" sz="2400" i="1">
                                    <a:solidFill>
                                      <a:srgbClr val="000000"/>
                                    </a:solidFill>
                                    <a:latin typeface="Cambria Math"/>
                                    <a:ea typeface="Times New Roman" panose="02020603050405020304" pitchFamily="18" charset="0"/>
                                  </a:rPr>
                                </m:ctrlPr>
                              </m:sSubPr>
                              <m:e>
                                <m:r>
                                  <a:rPr lang="en-US" sz="2400" i="1">
                                    <a:solidFill>
                                      <a:srgbClr val="000000"/>
                                    </a:solidFill>
                                    <a:latin typeface="Cambria Math" panose="02040503050406030204" pitchFamily="18" charset="0"/>
                                    <a:ea typeface="Times New Roman" panose="02020603050405020304" pitchFamily="18" charset="0"/>
                                  </a:rPr>
                                  <m:t>𝑥</m:t>
                                </m:r>
                              </m:e>
                              <m:sub>
                                <m:r>
                                  <a:rPr lang="en-US" sz="2400" i="1">
                                    <a:solidFill>
                                      <a:srgbClr val="000000"/>
                                    </a:solidFill>
                                    <a:latin typeface="Cambria Math" panose="02040503050406030204" pitchFamily="18" charset="0"/>
                                    <a:ea typeface="Times New Roman" panose="02020603050405020304" pitchFamily="18" charset="0"/>
                                  </a:rPr>
                                  <m:t>0</m:t>
                                </m:r>
                              </m:sub>
                            </m:sSub>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𝑚</m:t>
                            </m:r>
                          </m:den>
                        </m:f>
                      </m:e>
                    </m:d>
                  </m:oMath>
                </a14:m>
                <a:r>
                  <a:rPr lang="vi-VN" sz="2400" dirty="0">
                    <a:solidFill>
                      <a:srgbClr val="000000"/>
                    </a:solidFill>
                    <a:latin typeface="Times New Roman" panose="02020603050405020304" pitchFamily="18" charset="0"/>
                    <a:ea typeface="Calibri" panose="020F0502020204030204" pitchFamily="34" charset="0"/>
                  </a:rPr>
                  <a:t>, cắt TCN tại </a:t>
                </a:r>
                <a14:m>
                  <m:oMath xmlns:m="http://schemas.openxmlformats.org/officeDocument/2006/math">
                    <m:r>
                      <a:rPr lang="en-US" sz="2400" i="1">
                        <a:solidFill>
                          <a:srgbClr val="000000"/>
                        </a:solidFill>
                        <a:latin typeface="Cambria Math" panose="02040503050406030204" pitchFamily="18" charset="0"/>
                        <a:ea typeface="Times New Roman" panose="02020603050405020304" pitchFamily="18" charset="0"/>
                      </a:rPr>
                      <m:t>𝐵</m:t>
                    </m:r>
                    <m:r>
                      <a:rPr lang="en-US" sz="2400" i="1">
                        <a:solidFill>
                          <a:srgbClr val="000000"/>
                        </a:solidFill>
                        <a:latin typeface="Cambria Math" panose="02040503050406030204" pitchFamily="18" charset="0"/>
                        <a:ea typeface="Times New Roman" panose="02020603050405020304" pitchFamily="18" charset="0"/>
                      </a:rPr>
                      <m:t>(2</m:t>
                    </m:r>
                    <m:sSub>
                      <m:sSubPr>
                        <m:ctrlPr>
                          <a:rPr lang="en-US" sz="2400" i="1">
                            <a:solidFill>
                              <a:srgbClr val="000000"/>
                            </a:solidFill>
                            <a:latin typeface="Cambria Math"/>
                            <a:ea typeface="Times New Roman" panose="02020603050405020304" pitchFamily="18" charset="0"/>
                          </a:rPr>
                        </m:ctrlPr>
                      </m:sSubPr>
                      <m:e>
                        <m:r>
                          <a:rPr lang="en-US" sz="2400" i="1">
                            <a:solidFill>
                              <a:srgbClr val="000000"/>
                            </a:solidFill>
                            <a:latin typeface="Cambria Math" panose="02040503050406030204" pitchFamily="18" charset="0"/>
                            <a:ea typeface="Times New Roman" panose="02020603050405020304" pitchFamily="18" charset="0"/>
                          </a:rPr>
                          <m:t>𝑥</m:t>
                        </m:r>
                      </m:e>
                      <m:sub>
                        <m:r>
                          <a:rPr lang="en-US" sz="2400" i="1">
                            <a:solidFill>
                              <a:srgbClr val="000000"/>
                            </a:solidFill>
                            <a:latin typeface="Cambria Math" panose="02040503050406030204" pitchFamily="18" charset="0"/>
                            <a:ea typeface="Times New Roman" panose="02020603050405020304" pitchFamily="18" charset="0"/>
                          </a:rPr>
                          <m:t>0</m:t>
                        </m:r>
                      </m:sub>
                    </m:sSub>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𝑚</m:t>
                    </m:r>
                    <m:r>
                      <a:rPr lang="en-US" sz="2400" i="1">
                        <a:solidFill>
                          <a:srgbClr val="000000"/>
                        </a:solidFill>
                        <a:latin typeface="Cambria Math" panose="02040503050406030204" pitchFamily="18" charset="0"/>
                        <a:ea typeface="Times New Roman" panose="02020603050405020304" pitchFamily="18" charset="0"/>
                      </a:rPr>
                      <m:t>;2</m:t>
                    </m:r>
                    <m:r>
                      <a:rPr lang="en-US" sz="2400" i="1">
                        <a:solidFill>
                          <a:srgbClr val="000000"/>
                        </a:solidFill>
                        <a:latin typeface="Cambria Math" panose="02040503050406030204" pitchFamily="18" charset="0"/>
                        <a:ea typeface="Times New Roman" panose="02020603050405020304" pitchFamily="18" charset="0"/>
                      </a:rPr>
                      <m:t>𝑚</m:t>
                    </m:r>
                    <m:r>
                      <a:rPr lang="en-US" sz="2400" i="1">
                        <a:solidFill>
                          <a:srgbClr val="000000"/>
                        </a:solidFill>
                        <a:latin typeface="Cambria Math" panose="02040503050406030204" pitchFamily="18" charset="0"/>
                        <a:ea typeface="Times New Roman" panose="02020603050405020304" pitchFamily="18" charset="0"/>
                      </a:rPr>
                      <m:t>)</m:t>
                    </m:r>
                  </m:oMath>
                </a14:m>
                <a:r>
                  <a:rPr lang="vi-VN" sz="2400" dirty="0">
                    <a:solidFill>
                      <a:srgbClr val="000000"/>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a:p>
                <a:pPr marL="339725" algn="just">
                  <a:lnSpc>
                    <a:spcPct val="115000"/>
                  </a:lnSpc>
                </a:pPr>
                <a:r>
                  <a:rPr lang="vi-VN" sz="2400" dirty="0">
                    <a:solidFill>
                      <a:srgbClr val="000000"/>
                    </a:solidFill>
                    <a:latin typeface="Times New Roman" panose="02020603050405020304" pitchFamily="18" charset="0"/>
                    <a:ea typeface="Calibri" panose="020F0502020204030204" pitchFamily="34" charset="0"/>
                  </a:rPr>
                  <a:t>Ta có: </a:t>
                </a:r>
                <a14:m>
                  <m:oMath xmlns:m="http://schemas.openxmlformats.org/officeDocument/2006/math">
                    <m:r>
                      <a:rPr lang="en-US" sz="2400" i="1">
                        <a:solidFill>
                          <a:srgbClr val="000000"/>
                        </a:solidFill>
                        <a:latin typeface="Cambria Math" panose="02040503050406030204" pitchFamily="18" charset="0"/>
                        <a:ea typeface="Times New Roman" panose="02020603050405020304" pitchFamily="18" charset="0"/>
                      </a:rPr>
                      <m:t>𝐼𝐴</m:t>
                    </m:r>
                    <m:r>
                      <a:rPr lang="en-US" sz="2400" i="1">
                        <a:solidFill>
                          <a:srgbClr val="000000"/>
                        </a:solidFill>
                        <a:latin typeface="Cambria Math" panose="02040503050406030204" pitchFamily="18" charset="0"/>
                        <a:ea typeface="Times New Roman" panose="02020603050405020304" pitchFamily="18" charset="0"/>
                      </a:rPr>
                      <m:t>=</m:t>
                    </m:r>
                    <m:d>
                      <m:dPr>
                        <m:begChr m:val="|"/>
                        <m:endChr m:val="|"/>
                        <m:ctrlPr>
                          <a:rPr lang="en-US" sz="2400" i="1">
                            <a:solidFill>
                              <a:srgbClr val="000000"/>
                            </a:solidFill>
                            <a:latin typeface="Cambria Math"/>
                            <a:ea typeface="Times New Roman" panose="02020603050405020304" pitchFamily="18" charset="0"/>
                          </a:rPr>
                        </m:ctrlPr>
                      </m:dPr>
                      <m:e>
                        <m:f>
                          <m:fPr>
                            <m:ctrlPr>
                              <a:rPr lang="en-US" sz="2400" i="1">
                                <a:solidFill>
                                  <a:srgbClr val="000000"/>
                                </a:solidFill>
                                <a:latin typeface="Cambria Math"/>
                                <a:ea typeface="Times New Roman" panose="02020603050405020304" pitchFamily="18" charset="0"/>
                              </a:rPr>
                            </m:ctrlPr>
                          </m:fPr>
                          <m:num>
                            <m:r>
                              <a:rPr lang="en-US" sz="2400" i="1">
                                <a:solidFill>
                                  <a:srgbClr val="000000"/>
                                </a:solidFill>
                                <a:latin typeface="Cambria Math" panose="02040503050406030204" pitchFamily="18" charset="0"/>
                                <a:ea typeface="Times New Roman" panose="02020603050405020304" pitchFamily="18" charset="0"/>
                              </a:rPr>
                              <m:t>4</m:t>
                            </m:r>
                            <m:sSup>
                              <m:sSupPr>
                                <m:ctrlPr>
                                  <a:rPr lang="en-US" sz="2400" i="1">
                                    <a:solidFill>
                                      <a:srgbClr val="000000"/>
                                    </a:solidFill>
                                    <a:latin typeface="Cambria Math"/>
                                    <a:ea typeface="Times New Roman" panose="02020603050405020304" pitchFamily="18" charset="0"/>
                                  </a:rPr>
                                </m:ctrlPr>
                              </m:sSupPr>
                              <m:e>
                                <m:r>
                                  <a:rPr lang="en-US" sz="2400" i="1">
                                    <a:solidFill>
                                      <a:srgbClr val="000000"/>
                                    </a:solidFill>
                                    <a:latin typeface="Cambria Math" panose="02040503050406030204" pitchFamily="18" charset="0"/>
                                    <a:ea typeface="Times New Roman" panose="02020603050405020304" pitchFamily="18" charset="0"/>
                                  </a:rPr>
                                  <m:t>𝑚</m:t>
                                </m:r>
                              </m:e>
                              <m:sup>
                                <m:r>
                                  <a:rPr lang="en-US" sz="2400" i="1">
                                    <a:solidFill>
                                      <a:srgbClr val="000000"/>
                                    </a:solidFill>
                                    <a:latin typeface="Cambria Math" panose="02040503050406030204" pitchFamily="18" charset="0"/>
                                    <a:ea typeface="Times New Roman" panose="02020603050405020304" pitchFamily="18" charset="0"/>
                                  </a:rPr>
                                  <m:t>2</m:t>
                                </m:r>
                              </m:sup>
                            </m:sSup>
                            <m:r>
                              <a:rPr lang="en-US" sz="2400" i="1">
                                <a:solidFill>
                                  <a:srgbClr val="000000"/>
                                </a:solidFill>
                                <a:latin typeface="Cambria Math" panose="02040503050406030204" pitchFamily="18" charset="0"/>
                                <a:ea typeface="Times New Roman" panose="02020603050405020304" pitchFamily="18" charset="0"/>
                              </a:rPr>
                              <m:t>+6</m:t>
                            </m:r>
                          </m:num>
                          <m:den>
                            <m:sSub>
                              <m:sSubPr>
                                <m:ctrlPr>
                                  <a:rPr lang="en-US" sz="2400" i="1">
                                    <a:solidFill>
                                      <a:srgbClr val="000000"/>
                                    </a:solidFill>
                                    <a:latin typeface="Cambria Math"/>
                                    <a:ea typeface="Times New Roman" panose="02020603050405020304" pitchFamily="18" charset="0"/>
                                  </a:rPr>
                                </m:ctrlPr>
                              </m:sSubPr>
                              <m:e>
                                <m:r>
                                  <a:rPr lang="en-US" sz="2400" i="1">
                                    <a:solidFill>
                                      <a:srgbClr val="000000"/>
                                    </a:solidFill>
                                    <a:latin typeface="Cambria Math" panose="02040503050406030204" pitchFamily="18" charset="0"/>
                                    <a:ea typeface="Times New Roman" panose="02020603050405020304" pitchFamily="18" charset="0"/>
                                  </a:rPr>
                                  <m:t>𝑥</m:t>
                                </m:r>
                              </m:e>
                              <m:sub>
                                <m:r>
                                  <a:rPr lang="en-US" sz="2400" i="1">
                                    <a:solidFill>
                                      <a:srgbClr val="000000"/>
                                    </a:solidFill>
                                    <a:latin typeface="Cambria Math" panose="02040503050406030204" pitchFamily="18" charset="0"/>
                                    <a:ea typeface="Times New Roman" panose="02020603050405020304" pitchFamily="18" charset="0"/>
                                  </a:rPr>
                                  <m:t>0</m:t>
                                </m:r>
                              </m:sub>
                            </m:sSub>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𝑚</m:t>
                            </m:r>
                          </m:den>
                        </m:f>
                      </m:e>
                    </m:d>
                  </m:oMath>
                </a14:m>
                <a:r>
                  <a:rPr lang="vi-VN" sz="24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2400" i="1">
                        <a:solidFill>
                          <a:srgbClr val="000000"/>
                        </a:solidFill>
                        <a:latin typeface="Cambria Math" panose="02040503050406030204" pitchFamily="18" charset="0"/>
                        <a:ea typeface="Times New Roman" panose="02020603050405020304" pitchFamily="18" charset="0"/>
                      </a:rPr>
                      <m:t>𝐼𝐵</m:t>
                    </m:r>
                    <m:r>
                      <a:rPr lang="en-US" sz="2400" i="1">
                        <a:solidFill>
                          <a:srgbClr val="000000"/>
                        </a:solidFill>
                        <a:latin typeface="Cambria Math" panose="02040503050406030204" pitchFamily="18" charset="0"/>
                        <a:ea typeface="Times New Roman" panose="02020603050405020304" pitchFamily="18" charset="0"/>
                      </a:rPr>
                      <m:t>=2</m:t>
                    </m:r>
                    <m:d>
                      <m:dPr>
                        <m:begChr m:val="|"/>
                        <m:endChr m:val="|"/>
                        <m:ctrlPr>
                          <a:rPr lang="en-US" sz="2400" i="1">
                            <a:solidFill>
                              <a:srgbClr val="000000"/>
                            </a:solidFill>
                            <a:latin typeface="Cambria Math"/>
                            <a:ea typeface="Times New Roman" panose="02020603050405020304" pitchFamily="18" charset="0"/>
                          </a:rPr>
                        </m:ctrlPr>
                      </m:dPr>
                      <m:e>
                        <m:sSub>
                          <m:sSubPr>
                            <m:ctrlPr>
                              <a:rPr lang="en-US" sz="2400" i="1">
                                <a:solidFill>
                                  <a:srgbClr val="000000"/>
                                </a:solidFill>
                                <a:latin typeface="Cambria Math"/>
                                <a:ea typeface="Times New Roman" panose="02020603050405020304" pitchFamily="18" charset="0"/>
                              </a:rPr>
                            </m:ctrlPr>
                          </m:sSubPr>
                          <m:e>
                            <m:r>
                              <a:rPr lang="en-US" sz="2400" i="1">
                                <a:solidFill>
                                  <a:srgbClr val="000000"/>
                                </a:solidFill>
                                <a:latin typeface="Cambria Math" panose="02040503050406030204" pitchFamily="18" charset="0"/>
                                <a:ea typeface="Times New Roman" panose="02020603050405020304" pitchFamily="18" charset="0"/>
                              </a:rPr>
                              <m:t>𝑥</m:t>
                            </m:r>
                          </m:e>
                          <m:sub>
                            <m:r>
                              <a:rPr lang="en-US" sz="2400" i="1">
                                <a:solidFill>
                                  <a:srgbClr val="000000"/>
                                </a:solidFill>
                                <a:latin typeface="Cambria Math" panose="02040503050406030204" pitchFamily="18" charset="0"/>
                                <a:ea typeface="Times New Roman" panose="02020603050405020304" pitchFamily="18" charset="0"/>
                              </a:rPr>
                              <m:t>0</m:t>
                            </m:r>
                          </m:sub>
                        </m:sSub>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𝑚</m:t>
                        </m:r>
                      </m:e>
                    </m:d>
                  </m:oMath>
                </a14:m>
                <a:r>
                  <a:rPr lang="en-US" sz="24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2400" i="1">
                        <a:solidFill>
                          <a:srgbClr val="000000"/>
                        </a:solidFill>
                        <a:latin typeface="Cambria Math" panose="02040503050406030204" pitchFamily="18" charset="0"/>
                        <a:ea typeface="Calibri" panose="020F0502020204030204" pitchFamily="34" charset="0"/>
                        <a:cs typeface="Cambria Math" panose="02040503050406030204" pitchFamily="18" charset="0"/>
                      </a:rPr>
                      <m:t>⇒</m:t>
                    </m:r>
                  </m:oMath>
                </a14:m>
                <a:r>
                  <a:rPr lang="vi-VN" sz="24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sSub>
                      <m:sSubPr>
                        <m:ctrlPr>
                          <a:rPr lang="en-US" sz="2400" i="1">
                            <a:solidFill>
                              <a:srgbClr val="000000"/>
                            </a:solidFill>
                            <a:latin typeface="Cambria Math"/>
                            <a:ea typeface="Times New Roman" panose="02020603050405020304" pitchFamily="18" charset="0"/>
                          </a:rPr>
                        </m:ctrlPr>
                      </m:sSubPr>
                      <m:e>
                        <m:r>
                          <a:rPr lang="en-US" sz="2400" i="1">
                            <a:solidFill>
                              <a:srgbClr val="000000"/>
                            </a:solidFill>
                            <a:latin typeface="Cambria Math" panose="02040503050406030204" pitchFamily="18" charset="0"/>
                            <a:ea typeface="Times New Roman" panose="02020603050405020304" pitchFamily="18" charset="0"/>
                          </a:rPr>
                          <m:t>𝑆</m:t>
                        </m:r>
                      </m:e>
                      <m:sub>
                        <m:r>
                          <a:rPr lang="en-US" sz="2400" i="1">
                            <a:solidFill>
                              <a:srgbClr val="000000"/>
                            </a:solidFill>
                            <a:latin typeface="Cambria Math" panose="02040503050406030204" pitchFamily="18" charset="0"/>
                            <a:ea typeface="Times New Roman" panose="02020603050405020304" pitchFamily="18" charset="0"/>
                          </a:rPr>
                          <m:t>𝐼𝐴𝐵</m:t>
                        </m:r>
                      </m:sub>
                    </m:sSub>
                    <m:r>
                      <a:rPr lang="en-US" sz="2400" i="1">
                        <a:solidFill>
                          <a:srgbClr val="000000"/>
                        </a:solidFill>
                        <a:latin typeface="Cambria Math" panose="02040503050406030204" pitchFamily="18" charset="0"/>
                        <a:ea typeface="Times New Roman" panose="02020603050405020304" pitchFamily="18" charset="0"/>
                      </a:rPr>
                      <m:t>=</m:t>
                    </m:r>
                    <m:f>
                      <m:fPr>
                        <m:ctrlPr>
                          <a:rPr lang="en-US" sz="2400" i="1">
                            <a:solidFill>
                              <a:srgbClr val="000000"/>
                            </a:solidFill>
                            <a:latin typeface="Cambria Math"/>
                            <a:ea typeface="Times New Roman" panose="02020603050405020304" pitchFamily="18" charset="0"/>
                          </a:rPr>
                        </m:ctrlPr>
                      </m:fPr>
                      <m:num>
                        <m:r>
                          <a:rPr lang="en-US" sz="2400" i="1">
                            <a:solidFill>
                              <a:srgbClr val="000000"/>
                            </a:solidFill>
                            <a:latin typeface="Cambria Math" panose="02040503050406030204" pitchFamily="18" charset="0"/>
                            <a:ea typeface="Times New Roman" panose="02020603050405020304" pitchFamily="18" charset="0"/>
                          </a:rPr>
                          <m:t>1</m:t>
                        </m:r>
                      </m:num>
                      <m:den>
                        <m:r>
                          <a:rPr lang="en-US" sz="2400" i="1">
                            <a:solidFill>
                              <a:srgbClr val="000000"/>
                            </a:solidFill>
                            <a:latin typeface="Cambria Math" panose="02040503050406030204" pitchFamily="18" charset="0"/>
                            <a:ea typeface="Times New Roman" panose="02020603050405020304" pitchFamily="18" charset="0"/>
                          </a:rPr>
                          <m:t>2</m:t>
                        </m:r>
                      </m:den>
                    </m:f>
                    <m:r>
                      <a:rPr lang="en-US" sz="2400" i="1">
                        <a:solidFill>
                          <a:srgbClr val="000000"/>
                        </a:solidFill>
                        <a:latin typeface="Cambria Math" panose="02040503050406030204" pitchFamily="18" charset="0"/>
                        <a:ea typeface="Times New Roman" panose="02020603050405020304" pitchFamily="18" charset="0"/>
                      </a:rPr>
                      <m:t>𝐼𝐴</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𝐼𝐵</m:t>
                    </m:r>
                    <m:r>
                      <a:rPr lang="en-US" sz="2400" i="1">
                        <a:solidFill>
                          <a:srgbClr val="000000"/>
                        </a:solidFill>
                        <a:latin typeface="Cambria Math" panose="02040503050406030204" pitchFamily="18" charset="0"/>
                        <a:ea typeface="Times New Roman" panose="02020603050405020304" pitchFamily="18" charset="0"/>
                      </a:rPr>
                      <m:t>=4</m:t>
                    </m:r>
                    <m:sSup>
                      <m:sSupPr>
                        <m:ctrlPr>
                          <a:rPr lang="en-US" sz="2400" i="1">
                            <a:solidFill>
                              <a:srgbClr val="000000"/>
                            </a:solidFill>
                            <a:latin typeface="Cambria Math"/>
                            <a:ea typeface="Times New Roman" panose="02020603050405020304" pitchFamily="18" charset="0"/>
                          </a:rPr>
                        </m:ctrlPr>
                      </m:sSupPr>
                      <m:e>
                        <m:r>
                          <a:rPr lang="en-US" sz="2400" i="1">
                            <a:solidFill>
                              <a:srgbClr val="000000"/>
                            </a:solidFill>
                            <a:latin typeface="Cambria Math" panose="02040503050406030204" pitchFamily="18" charset="0"/>
                            <a:ea typeface="Times New Roman" panose="02020603050405020304" pitchFamily="18" charset="0"/>
                          </a:rPr>
                          <m:t>𝑚</m:t>
                        </m:r>
                      </m:e>
                      <m:sup>
                        <m:r>
                          <a:rPr lang="en-US" sz="2400" i="1">
                            <a:solidFill>
                              <a:srgbClr val="000000"/>
                            </a:solidFill>
                            <a:latin typeface="Cambria Math" panose="02040503050406030204" pitchFamily="18" charset="0"/>
                            <a:ea typeface="Times New Roman" panose="02020603050405020304" pitchFamily="18" charset="0"/>
                          </a:rPr>
                          <m:t>2</m:t>
                        </m:r>
                      </m:sup>
                    </m:sSup>
                    <m:r>
                      <a:rPr lang="en-US" sz="2400" i="1">
                        <a:solidFill>
                          <a:srgbClr val="000000"/>
                        </a:solidFill>
                        <a:latin typeface="Cambria Math" panose="02040503050406030204" pitchFamily="18" charset="0"/>
                        <a:ea typeface="Times New Roman" panose="02020603050405020304" pitchFamily="18" charset="0"/>
                      </a:rPr>
                      <m:t>+6=22</m:t>
                    </m:r>
                    <m:r>
                      <a:rPr lang="en-US" sz="2400" i="1">
                        <a:solidFill>
                          <a:srgbClr val="000000"/>
                        </a:solidFill>
                        <a:latin typeface="Cambria Math" panose="02040503050406030204" pitchFamily="18" charset="0"/>
                        <a:ea typeface="Calibri" panose="020F0502020204030204" pitchFamily="34" charset="0"/>
                        <a:cs typeface="Cambria Math" panose="02040503050406030204" pitchFamily="18" charset="0"/>
                      </a:rPr>
                      <m:t>⇒</m:t>
                    </m:r>
                  </m:oMath>
                </a14:m>
                <a:r>
                  <a:rPr lang="vi-VN" sz="24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2400" i="1">
                        <a:solidFill>
                          <a:srgbClr val="000000"/>
                        </a:solidFill>
                        <a:latin typeface="Cambria Math" panose="02040503050406030204" pitchFamily="18" charset="0"/>
                        <a:ea typeface="Times New Roman" panose="02020603050405020304" pitchFamily="18" charset="0"/>
                      </a:rPr>
                      <m:t>𝑚</m:t>
                    </m:r>
                    <m:r>
                      <a:rPr lang="en-US" sz="2400" i="1">
                        <a:solidFill>
                          <a:srgbClr val="000000"/>
                        </a:solidFill>
                        <a:latin typeface="Cambria Math" panose="02040503050406030204" pitchFamily="18" charset="0"/>
                        <a:ea typeface="Times New Roman" panose="02020603050405020304" pitchFamily="18" charset="0"/>
                      </a:rPr>
                      <m:t>=±4</m:t>
                    </m:r>
                  </m:oMath>
                </a14:m>
                <a:r>
                  <a:rPr lang="vi-VN" sz="2400" dirty="0">
                    <a:solidFill>
                      <a:srgbClr val="000000"/>
                    </a:solidFill>
                    <a:latin typeface="Times New Roman" panose="02020603050405020304" pitchFamily="18" charset="0"/>
                    <a:ea typeface="Calibri" panose="020F0502020204030204" pitchFamily="34" charset="0"/>
                  </a:rPr>
                  <a:t>.</a:t>
                </a:r>
                <a:r>
                  <a:rPr lang="en-US" sz="2400" dirty="0">
                    <a:solidFill>
                      <a:srgbClr val="000000"/>
                    </a:solidFill>
                    <a:latin typeface="Times New Roman" panose="02020603050405020304" pitchFamily="18" charset="0"/>
                    <a:ea typeface="Calibri" panose="020F0502020204030204" pitchFamily="34"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1" name="Rectangle 10">
                <a:extLst>
                  <a:ext uri="{FF2B5EF4-FFF2-40B4-BE49-F238E27FC236}">
                    <a16:creationId xmlns:a16="http://schemas.microsoft.com/office/drawing/2014/main" xmlns="" xmlns:a14="http://schemas.microsoft.com/office/drawing/2010/main" id="{4DF6BDC0-6428-4CE0-BC27-46AA227F7389}"/>
                  </a:ext>
                </a:extLst>
              </p:cNvPr>
              <p:cNvSpPr>
                <a:spLocks noRot="1" noChangeAspect="1" noMove="1" noResize="1" noEditPoints="1" noAdjustHandles="1" noChangeArrowheads="1" noChangeShapeType="1" noTextEdit="1"/>
              </p:cNvSpPr>
              <p:nvPr/>
            </p:nvSpPr>
            <p:spPr>
              <a:xfrm>
                <a:off x="147057" y="3211009"/>
                <a:ext cx="11938266" cy="3296342"/>
              </a:xfrm>
              <a:prstGeom prst="rect">
                <a:avLst/>
              </a:prstGeom>
              <a:blipFill rotWithShape="1">
                <a:blip r:embed="rId8"/>
                <a:stretch>
                  <a:fillRect t="-1481" b="-185"/>
                </a:stretch>
              </a:blipFill>
            </p:spPr>
            <p:txBody>
              <a:bodyPr/>
              <a:lstStyle/>
              <a:p>
                <a:r>
                  <a:rPr lang="en-US">
                    <a:noFill/>
                  </a:rPr>
                  <a:t> </a:t>
                </a:r>
              </a:p>
            </p:txBody>
          </p:sp>
        </mc:Fallback>
      </mc:AlternateContent>
      <p:sp>
        <p:nvSpPr>
          <p:cNvPr id="50" name="Oval 49">
            <a:extLst>
              <a:ext uri="{FF2B5EF4-FFF2-40B4-BE49-F238E27FC236}">
                <a16:creationId xmlns:a16="http://schemas.microsoft.com/office/drawing/2014/main" xmlns="" id="{F3BAC448-3F8F-4C2D-A67F-49A7A01DC838}"/>
              </a:ext>
            </a:extLst>
          </p:cNvPr>
          <p:cNvSpPr/>
          <p:nvPr/>
        </p:nvSpPr>
        <p:spPr>
          <a:xfrm>
            <a:off x="6104276" y="2249954"/>
            <a:ext cx="546116" cy="538129"/>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en-US" sz="3200" b="1" dirty="0">
                <a:latin typeface="Tahoma" pitchFamily="34" charset="0"/>
                <a:ea typeface="Tahoma" pitchFamily="34" charset="0"/>
                <a:cs typeface="Tahoma" pitchFamily="34" charset="0"/>
              </a:rPr>
              <a:t>C</a:t>
            </a:r>
            <a:endParaRPr lang="en-US" sz="3200" dirty="0"/>
          </a:p>
        </p:txBody>
      </p:sp>
    </p:spTree>
    <p:extLst>
      <p:ext uri="{BB962C8B-B14F-4D97-AF65-F5344CB8AC3E}">
        <p14:creationId xmlns:p14="http://schemas.microsoft.com/office/powerpoint/2010/main" val="227171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left)">
                                      <p:cBhvr>
                                        <p:cTn id="2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1" grpId="0"/>
      <p:bldP spid="5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7242835B-9E89-4753-A913-5B597288871F}"/>
              </a:ext>
            </a:extLst>
          </p:cNvPr>
          <p:cNvSpPr/>
          <p:nvPr/>
        </p:nvSpPr>
        <p:spPr>
          <a:xfrm>
            <a:off x="3391128" y="1371600"/>
            <a:ext cx="1930680"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ectangle 5"/>
              <p:cNvSpPr/>
              <p:nvPr/>
            </p:nvSpPr>
            <p:spPr>
              <a:xfrm>
                <a:off x="182335" y="103973"/>
                <a:ext cx="11493849" cy="1840760"/>
              </a:xfrm>
              <a:prstGeom prst="rect">
                <a:avLst/>
              </a:prstGeom>
            </p:spPr>
            <p:txBody>
              <a:bodyPr wrap="square">
                <a:spAutoFit/>
              </a:bodyPr>
              <a:lstStyle/>
              <a:p>
                <a:pPr lvl="0" algn="just">
                  <a:spcBef>
                    <a:spcPts val="600"/>
                  </a:spcBef>
                  <a:spcAft>
                    <a:spcPts val="0"/>
                  </a:spcAft>
                  <a:buClr>
                    <a:srgbClr val="0000FF"/>
                  </a:buClr>
                  <a:tabLst>
                    <a:tab pos="629920" algn="l"/>
                  </a:tabLst>
                </a:pPr>
                <a:r>
                  <a:rPr lang="en-US" sz="27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7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5. </a:t>
                </a:r>
                <a:r>
                  <a:rPr lang="vi-VN" sz="2700" dirty="0">
                    <a:solidFill>
                      <a:srgbClr val="000000"/>
                    </a:solidFill>
                    <a:latin typeface="Times New Roman" panose="02020603050405020304" pitchFamily="18" charset="0"/>
                    <a:ea typeface="Calibri" panose="020F0502020204030204" pitchFamily="34" charset="0"/>
                  </a:rPr>
                  <a:t>Tìm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𝑚</m:t>
                    </m:r>
                  </m:oMath>
                </a14:m>
                <a:r>
                  <a:rPr lang="vi-VN" sz="2700" dirty="0">
                    <a:solidFill>
                      <a:srgbClr val="000000"/>
                    </a:solidFill>
                    <a:latin typeface="Times New Roman" panose="02020603050405020304" pitchFamily="18" charset="0"/>
                    <a:ea typeface="Calibri" panose="020F0502020204030204" pitchFamily="34" charset="0"/>
                  </a:rPr>
                  <a:t> để tiếp tuyến của đồ thị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700" i="1">
                            <a:solidFill>
                              <a:srgbClr val="000000"/>
                            </a:solidFill>
                            <a:latin typeface="Cambria Math"/>
                            <a:ea typeface="Times New Roman" panose="02020603050405020304" pitchFamily="18" charset="0"/>
                            <a:cs typeface="Times New Roman" panose="02020603050405020304" pitchFamily="18" charset="0"/>
                          </a:rPr>
                        </m:ctrlPr>
                      </m:sSupPr>
                      <m:e>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up>
                    </m:sSup>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𝑚𝑥</m:t>
                    </m:r>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oMath>
                </a14:m>
                <a:r>
                  <a:rPr lang="vi-VN" sz="2700" dirty="0">
                    <a:solidFill>
                      <a:srgbClr val="000000"/>
                    </a:solidFill>
                    <a:latin typeface="Times New Roman" panose="02020603050405020304" pitchFamily="18" charset="0"/>
                    <a:ea typeface="Calibri" panose="020F0502020204030204" pitchFamily="34" charset="0"/>
                  </a:rPr>
                  <a:t> tại điểm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𝑀</m:t>
                    </m:r>
                  </m:oMath>
                </a14:m>
                <a:r>
                  <a:rPr lang="vi-VN" sz="2700" dirty="0">
                    <a:solidFill>
                      <a:srgbClr val="000000"/>
                    </a:solidFill>
                    <a:latin typeface="Times New Roman" panose="02020603050405020304" pitchFamily="18" charset="0"/>
                    <a:ea typeface="Calibri" panose="020F0502020204030204" pitchFamily="34" charset="0"/>
                  </a:rPr>
                  <a:t> có hoành độ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oMath>
                </a14:m>
                <a:r>
                  <a:rPr lang="vi-VN" sz="2700" dirty="0">
                    <a:solidFill>
                      <a:srgbClr val="000000"/>
                    </a:solidFill>
                    <a:latin typeface="Times New Roman" panose="02020603050405020304" pitchFamily="18" charset="0"/>
                    <a:ea typeface="Calibri" panose="020F0502020204030204" pitchFamily="34" charset="0"/>
                  </a:rPr>
                  <a:t> cắt đường tròn </a:t>
                </a:r>
                <a14:m>
                  <m:oMath xmlns:m="http://schemas.openxmlformats.org/officeDocument/2006/math">
                    <m:d>
                      <m:dPr>
                        <m:ctrlPr>
                          <a:rPr lang="en-US" sz="2700" i="1">
                            <a:solidFill>
                              <a:srgbClr val="000000"/>
                            </a:solidFill>
                            <a:latin typeface="Cambria Math"/>
                            <a:ea typeface="Times New Roman" panose="02020603050405020304" pitchFamily="18" charset="0"/>
                            <a:cs typeface="Times New Roman" panose="02020603050405020304" pitchFamily="18" charset="0"/>
                          </a:rPr>
                        </m:ctrlPr>
                      </m:dPr>
                      <m:e>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e>
                    </m:d>
                  </m:oMath>
                </a14:m>
                <a:r>
                  <a:rPr lang="vi-VN" sz="2700" dirty="0">
                    <a:solidFill>
                      <a:srgbClr val="000000"/>
                    </a:solidFill>
                    <a:latin typeface="Times New Roman" panose="02020603050405020304" pitchFamily="18" charset="0"/>
                    <a:ea typeface="Calibri" panose="020F0502020204030204" pitchFamily="34" charset="0"/>
                  </a:rPr>
                  <a:t> có phương trình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2700" i="1">
                            <a:solidFill>
                              <a:srgbClr val="000000"/>
                            </a:solidFill>
                            <a:latin typeface="Cambria Math"/>
                            <a:ea typeface="Times New Roman" panose="02020603050405020304" pitchFamily="18" charset="0"/>
                            <a:cs typeface="Times New Roman" panose="02020603050405020304" pitchFamily="18" charset="0"/>
                          </a:rPr>
                        </m:ctrlPr>
                      </m:sSupPr>
                      <m:e>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sup>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2700" i="1">
                            <a:solidFill>
                              <a:srgbClr val="000000"/>
                            </a:solidFill>
                            <a:latin typeface="Cambria Math"/>
                            <a:ea typeface="Times New Roman" panose="02020603050405020304" pitchFamily="18" charset="0"/>
                            <a:cs typeface="Times New Roman" panose="02020603050405020304" pitchFamily="18" charset="0"/>
                          </a:rPr>
                        </m:ctrlPr>
                      </m:sSupPr>
                      <m:e>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sup>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oMath>
                </a14:m>
                <a:r>
                  <a:rPr lang="vi-VN" sz="2700" dirty="0">
                    <a:solidFill>
                      <a:srgbClr val="000000"/>
                    </a:solidFill>
                    <a:latin typeface="Times New Roman" panose="02020603050405020304" pitchFamily="18" charset="0"/>
                    <a:ea typeface="Calibri" panose="020F0502020204030204" pitchFamily="34" charset="0"/>
                  </a:rPr>
                  <a:t> theo một dây cung có độ dài nhỏ nhất</a:t>
                </a:r>
                <a:r>
                  <a:rPr lang="en-US" sz="2700" dirty="0">
                    <a:solidFill>
                      <a:srgbClr val="000000"/>
                    </a:solidFill>
                    <a:latin typeface="Times New Roman" panose="02020603050405020304" pitchFamily="18" charset="0"/>
                    <a:ea typeface="Calibri" panose="020F0502020204030204" pitchFamily="34" charset="0"/>
                  </a:rPr>
                  <a:t>.</a:t>
                </a:r>
                <a:endParaRPr lang="en-US" sz="2700" dirty="0">
                  <a:latin typeface="Calibri" panose="020F0502020204030204" pitchFamily="34" charset="0"/>
                  <a:ea typeface="Calibri" panose="020F0502020204030204" pitchFamily="34" charset="0"/>
                </a:endParaRPr>
              </a:p>
              <a:p>
                <a:pPr marL="629920" algn="just">
                  <a:lnSpc>
                    <a:spcPct val="115000"/>
                  </a:lnSpc>
                  <a:spcAft>
                    <a:spcPts val="0"/>
                  </a:spcAft>
                  <a:tabLst>
                    <a:tab pos="3200400" algn="l"/>
                    <a:tab pos="5545138" algn="l"/>
                    <a:tab pos="8008938" algn="l"/>
                  </a:tabLst>
                </a:pPr>
                <a:r>
                  <a:rPr lang="es-ES" sz="2700" b="1" dirty="0">
                    <a:solidFill>
                      <a:srgbClr val="0000FF"/>
                    </a:solidFill>
                    <a:latin typeface="Times New Roman" panose="02020603050405020304" pitchFamily="18" charset="0"/>
                    <a:ea typeface="Calibri" panose="020F0502020204030204" pitchFamily="34" charset="0"/>
                  </a:rPr>
                  <a:t>A.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𝑚</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3</m:t>
                    </m:r>
                  </m:oMath>
                </a14:m>
                <a:r>
                  <a:rPr lang="es-ES" sz="2700" b="1" dirty="0">
                    <a:solidFill>
                      <a:srgbClr val="000000"/>
                    </a:solidFill>
                    <a:latin typeface="Times New Roman" panose="02020603050405020304" pitchFamily="18" charset="0"/>
                    <a:ea typeface="Calibri" panose="020F0502020204030204" pitchFamily="34" charset="0"/>
                  </a:rPr>
                  <a:t>.	</a:t>
                </a:r>
                <a:r>
                  <a:rPr lang="es-ES" sz="2700" b="1" dirty="0">
                    <a:solidFill>
                      <a:srgbClr val="0000FF"/>
                    </a:solidFill>
                    <a:latin typeface="Times New Roman" panose="02020603050405020304" pitchFamily="18" charset="0"/>
                    <a:ea typeface="Calibri" panose="020F0502020204030204" pitchFamily="34" charset="0"/>
                  </a:rPr>
                  <a:t>B.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𝑚</m:t>
                    </m:r>
                    <m:r>
                      <a:rPr lang="en-US" sz="2700" i="1">
                        <a:solidFill>
                          <a:srgbClr val="000000"/>
                        </a:solidFill>
                        <a:latin typeface="Cambria Math" panose="02040503050406030204" pitchFamily="18" charset="0"/>
                        <a:ea typeface="Times New Roman" panose="02020603050405020304" pitchFamily="18" charset="0"/>
                      </a:rPr>
                      <m:t>=</m:t>
                    </m:r>
                    <m:r>
                      <a:rPr lang="en-US" sz="2700" b="0" i="1" smtClean="0">
                        <a:solidFill>
                          <a:srgbClr val="000000"/>
                        </a:solidFill>
                        <a:latin typeface="Cambria Math" panose="02040503050406030204" pitchFamily="18" charset="0"/>
                        <a:ea typeface="Times New Roman" panose="02020603050405020304" pitchFamily="18" charset="0"/>
                      </a:rPr>
                      <m:t>2</m:t>
                    </m:r>
                  </m:oMath>
                </a14:m>
                <a:r>
                  <a:rPr lang="en-US" sz="2700" dirty="0">
                    <a:solidFill>
                      <a:srgbClr val="000000"/>
                    </a:solidFill>
                    <a:latin typeface="Times New Roman" panose="02020603050405020304" pitchFamily="18" charset="0"/>
                    <a:ea typeface="Calibri" panose="020F0502020204030204" pitchFamily="34" charset="0"/>
                  </a:rPr>
                  <a:t>.</a:t>
                </a:r>
                <a:r>
                  <a:rPr lang="es-ES" sz="2700" b="1" dirty="0">
                    <a:solidFill>
                      <a:srgbClr val="000000"/>
                    </a:solidFill>
                    <a:latin typeface="Times New Roman" panose="02020603050405020304" pitchFamily="18" charset="0"/>
                    <a:ea typeface="Calibri" panose="020F0502020204030204" pitchFamily="34" charset="0"/>
                  </a:rPr>
                  <a:t>	</a:t>
                </a:r>
                <a:r>
                  <a:rPr lang="es-ES" sz="2700" b="1" dirty="0">
                    <a:solidFill>
                      <a:srgbClr val="0000FF"/>
                    </a:solidFill>
                    <a:latin typeface="Times New Roman" panose="02020603050405020304" pitchFamily="18" charset="0"/>
                    <a:ea typeface="Calibri" panose="020F0502020204030204" pitchFamily="34" charset="0"/>
                  </a:rPr>
                  <a:t>C.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𝑚</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8</m:t>
                    </m:r>
                  </m:oMath>
                </a14:m>
                <a:r>
                  <a:rPr lang="en-US" sz="2700" dirty="0">
                    <a:solidFill>
                      <a:srgbClr val="000000"/>
                    </a:solidFill>
                    <a:latin typeface="Times New Roman" panose="02020603050405020304" pitchFamily="18" charset="0"/>
                    <a:ea typeface="Calibri" panose="020F0502020204030204" pitchFamily="34" charset="0"/>
                  </a:rPr>
                  <a:t>.</a:t>
                </a:r>
                <a:r>
                  <a:rPr lang="es-ES" sz="2700" b="1" dirty="0">
                    <a:solidFill>
                      <a:srgbClr val="000000"/>
                    </a:solidFill>
                    <a:latin typeface="Times New Roman" panose="02020603050405020304" pitchFamily="18" charset="0"/>
                    <a:ea typeface="Calibri" panose="020F0502020204030204" pitchFamily="34" charset="0"/>
                  </a:rPr>
                  <a:t>	</a:t>
                </a:r>
                <a:r>
                  <a:rPr lang="es-ES" sz="2700" b="1" dirty="0">
                    <a:solidFill>
                      <a:srgbClr val="0000FF"/>
                    </a:solidFill>
                    <a:latin typeface="Times New Roman" panose="02020603050405020304" pitchFamily="18" charset="0"/>
                    <a:ea typeface="Calibri" panose="020F0502020204030204" pitchFamily="34" charset="0"/>
                  </a:rPr>
                  <a:t>D.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𝑚</m:t>
                    </m:r>
                    <m:r>
                      <a:rPr lang="en-US" sz="2700" i="1">
                        <a:solidFill>
                          <a:srgbClr val="000000"/>
                        </a:solidFill>
                        <a:latin typeface="Cambria Math" panose="02040503050406030204" pitchFamily="18" charset="0"/>
                        <a:ea typeface="Times New Roman" panose="02020603050405020304" pitchFamily="18" charset="0"/>
                      </a:rPr>
                      <m:t>=</m:t>
                    </m:r>
                    <m:r>
                      <a:rPr lang="en-US" sz="2700" b="0" i="1" smtClean="0">
                        <a:solidFill>
                          <a:srgbClr val="000000"/>
                        </a:solidFill>
                        <a:latin typeface="Cambria Math" panose="02040503050406030204" pitchFamily="18" charset="0"/>
                        <a:ea typeface="Times New Roman" panose="02020603050405020304" pitchFamily="18" charset="0"/>
                      </a:rPr>
                      <m:t>6</m:t>
                    </m:r>
                  </m:oMath>
                </a14:m>
                <a:r>
                  <a:rPr lang="es-ES" sz="2700" b="1" dirty="0">
                    <a:solidFill>
                      <a:srgbClr val="000000"/>
                    </a:solidFill>
                    <a:latin typeface="Times New Roman" panose="02020603050405020304" pitchFamily="18" charset="0"/>
                    <a:ea typeface="Calibri" panose="020F0502020204030204" pitchFamily="34" charset="0"/>
                  </a:rPr>
                  <a:t>.</a:t>
                </a:r>
                <a:endParaRPr lang="en-US" sz="2700" dirty="0">
                  <a:latin typeface="Times New Roman" panose="02020603050405020304" pitchFamily="18" charset="0"/>
                  <a:ea typeface="Calibri" panose="020F050202020403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82335" y="103973"/>
                <a:ext cx="11493849" cy="1840760"/>
              </a:xfrm>
              <a:prstGeom prst="rect">
                <a:avLst/>
              </a:prstGeom>
              <a:blipFill>
                <a:blip r:embed="rId2"/>
                <a:stretch>
                  <a:fillRect l="-1008" t="-3311" r="-1751" b="-4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DEC890A7-4CAE-42EF-8C5C-65C676E997AA}"/>
                  </a:ext>
                </a:extLst>
              </p:cNvPr>
              <p:cNvSpPr/>
              <p:nvPr/>
            </p:nvSpPr>
            <p:spPr>
              <a:xfrm>
                <a:off x="182335" y="1571567"/>
                <a:ext cx="11827330" cy="5298951"/>
              </a:xfrm>
              <a:prstGeom prst="rect">
                <a:avLst/>
              </a:prstGeom>
            </p:spPr>
            <p:txBody>
              <a:bodyPr wrap="square">
                <a:spAutoFit/>
              </a:bodyPr>
              <a:lstStyle/>
              <a:p>
                <a:pPr marL="629920" algn="ctr">
                  <a:lnSpc>
                    <a:spcPct val="115000"/>
                  </a:lnSpc>
                </a:pP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Lời</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giải</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58738">
                  <a:lnSpc>
                    <a:spcPct val="115000"/>
                  </a:lnSpc>
                </a:pPr>
                <a:r>
                  <a:rPr lang="vi-VN" sz="2800" dirty="0">
                    <a:solidFill>
                      <a:srgbClr val="000000"/>
                    </a:solidFill>
                    <a:latin typeface="Times New Roman" panose="02020603050405020304" pitchFamily="18" charset="0"/>
                    <a:ea typeface="Calibri" panose="020F0502020204030204" pitchFamily="34" charset="0"/>
                  </a:rPr>
                  <a:t>Ta có: </a:t>
                </a:r>
                <a14:m>
                  <m:oMath xmlns:m="http://schemas.openxmlformats.org/officeDocument/2006/math">
                    <m:sSup>
                      <m:sSupPr>
                        <m:ctrlPr>
                          <a:rPr lang="en-US" sz="2800" i="1">
                            <a:solidFill>
                              <a:srgbClr val="000000"/>
                            </a:solidFill>
                            <a:latin typeface="Cambria Math"/>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𝑦</m:t>
                        </m:r>
                      </m:e>
                      <m:sup>
                        <m:r>
                          <a:rPr lang="en-US" sz="2800" i="1">
                            <a:solidFill>
                              <a:srgbClr val="000000"/>
                            </a:solidFill>
                            <a:latin typeface="Cambria Math" panose="02040503050406030204" pitchFamily="18" charset="0"/>
                            <a:ea typeface="Times New Roman" panose="02020603050405020304" pitchFamily="18" charset="0"/>
                          </a:rPr>
                          <m:t>′</m:t>
                        </m:r>
                      </m:sup>
                    </m:sSup>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3</m:t>
                    </m:r>
                    <m:sSup>
                      <m:sSupPr>
                        <m:ctrlPr>
                          <a:rPr lang="en-US" sz="2800" i="1">
                            <a:solidFill>
                              <a:srgbClr val="000000"/>
                            </a:solidFill>
                            <a:latin typeface="Cambria Math"/>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𝑥</m:t>
                        </m:r>
                      </m:e>
                      <m:sup>
                        <m:r>
                          <a:rPr lang="en-US" sz="2800" i="1">
                            <a:solidFill>
                              <a:srgbClr val="000000"/>
                            </a:solidFill>
                            <a:latin typeface="Cambria Math" panose="02040503050406030204" pitchFamily="18" charset="0"/>
                            <a:ea typeface="Times New Roman" panose="02020603050405020304" pitchFamily="18" charset="0"/>
                          </a:rPr>
                          <m:t>2</m:t>
                        </m:r>
                      </m:sup>
                    </m:sSup>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𝑚</m:t>
                    </m:r>
                  </m:oMath>
                </a14:m>
                <a:r>
                  <a:rPr lang="en-US" sz="28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m:t>⇒</m:t>
                    </m:r>
                  </m:oMath>
                </a14:m>
                <a:r>
                  <a:rPr lang="vi-VN" sz="28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sSup>
                      <m:sSupPr>
                        <m:ctrlPr>
                          <a:rPr lang="en-US" sz="2800" i="1">
                            <a:solidFill>
                              <a:srgbClr val="000000"/>
                            </a:solidFill>
                            <a:latin typeface="Cambria Math"/>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𝑦</m:t>
                        </m:r>
                      </m:e>
                      <m:sup>
                        <m:r>
                          <a:rPr lang="en-US" sz="2800" i="1">
                            <a:solidFill>
                              <a:srgbClr val="000000"/>
                            </a:solidFill>
                            <a:latin typeface="Cambria Math" panose="02040503050406030204" pitchFamily="18" charset="0"/>
                            <a:ea typeface="Times New Roman" panose="02020603050405020304" pitchFamily="18" charset="0"/>
                          </a:rPr>
                          <m:t>′</m:t>
                        </m:r>
                      </m:sup>
                    </m:sSup>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1</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3</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𝑚</m:t>
                    </m:r>
                  </m:oMath>
                </a14:m>
                <a:r>
                  <a:rPr lang="vi-VN" sz="28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𝑦</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1</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2</m:t>
                    </m:r>
                    <m:r>
                      <a:rPr lang="en-US" sz="2800" i="1">
                        <a:solidFill>
                          <a:srgbClr val="000000"/>
                        </a:solidFill>
                        <a:latin typeface="Cambria Math" panose="02040503050406030204" pitchFamily="18" charset="0"/>
                        <a:ea typeface="Times New Roman" panose="02020603050405020304" pitchFamily="18" charset="0"/>
                      </a:rPr>
                      <m:t>𝑚</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2</m:t>
                    </m:r>
                  </m:oMath>
                </a14:m>
                <a:r>
                  <a:rPr lang="vi-VN" sz="2800" dirty="0">
                    <a:solidFill>
                      <a:srgbClr val="000000"/>
                    </a:solidFill>
                    <a:latin typeface="Times New Roman" panose="02020603050405020304" pitchFamily="18" charset="0"/>
                    <a:ea typeface="Calibri" panose="020F0502020204030204" pitchFamily="34" charset="0"/>
                  </a:rPr>
                  <a:t>. </a:t>
                </a:r>
                <a:endParaRPr lang="en-US" sz="2800" dirty="0">
                  <a:solidFill>
                    <a:srgbClr val="000000"/>
                  </a:solidFill>
                  <a:latin typeface="Times New Roman" panose="02020603050405020304" pitchFamily="18" charset="0"/>
                  <a:ea typeface="Calibri" panose="020F0502020204030204" pitchFamily="34" charset="0"/>
                </a:endParaRPr>
              </a:p>
              <a:p>
                <a:pPr marL="58738">
                  <a:lnSpc>
                    <a:spcPct val="115000"/>
                  </a:lnSpc>
                </a:pPr>
                <a14:m>
                  <m:oMath xmlns:m="http://schemas.openxmlformats.org/officeDocument/2006/math">
                    <m:d>
                      <m:dPr>
                        <m:ctrlPr>
                          <a:rPr lang="en-US" sz="2800" i="1">
                            <a:solidFill>
                              <a:srgbClr val="000000"/>
                            </a:solidFill>
                            <a:latin typeface="Cambria Math"/>
                            <a:ea typeface="Times New Roman" panose="02020603050405020304" pitchFamily="18" charset="0"/>
                          </a:rPr>
                        </m:ctrlPr>
                      </m:dPr>
                      <m:e>
                        <m:r>
                          <a:rPr lang="en-US" sz="2800" i="1">
                            <a:solidFill>
                              <a:srgbClr val="000000"/>
                            </a:solidFill>
                            <a:latin typeface="Cambria Math" panose="02040503050406030204" pitchFamily="18" charset="0"/>
                            <a:ea typeface="Times New Roman" panose="02020603050405020304" pitchFamily="18" charset="0"/>
                          </a:rPr>
                          <m:t>𝐶</m:t>
                        </m:r>
                      </m:e>
                    </m:d>
                  </m:oMath>
                </a14:m>
                <a:r>
                  <a:rPr lang="en-US" sz="2800" dirty="0">
                    <a:solidFill>
                      <a:srgbClr val="000000"/>
                    </a:solidFill>
                    <a:latin typeface="Times New Roman" panose="02020603050405020304" pitchFamily="18" charset="0"/>
                    <a:ea typeface="Calibri" panose="020F0502020204030204" pitchFamily="34" charset="0"/>
                  </a:rPr>
                  <a:t> </a:t>
                </a:r>
                <a:r>
                  <a:rPr lang="vi-VN" sz="2800" dirty="0">
                    <a:solidFill>
                      <a:srgbClr val="000000"/>
                    </a:solidFill>
                    <a:latin typeface="Times New Roman" panose="02020603050405020304" pitchFamily="18" charset="0"/>
                    <a:ea typeface="Calibri" panose="020F0502020204030204" pitchFamily="34" charset="0"/>
                  </a:rPr>
                  <a:t>có tâm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𝐼</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2</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3</m:t>
                    </m:r>
                    <m:r>
                      <a:rPr lang="en-US" sz="2800" i="1">
                        <a:solidFill>
                          <a:srgbClr val="000000"/>
                        </a:solidFill>
                        <a:latin typeface="Cambria Math" panose="02040503050406030204" pitchFamily="18" charset="0"/>
                        <a:ea typeface="Times New Roman" panose="02020603050405020304" pitchFamily="18" charset="0"/>
                      </a:rPr>
                      <m:t>),</m:t>
                    </m:r>
                    <m:func>
                      <m:funcPr>
                        <m:ctrlPr>
                          <a:rPr lang="en-US" sz="2800" i="1">
                            <a:solidFill>
                              <a:srgbClr val="000000"/>
                            </a:solidFill>
                            <a:latin typeface="Cambria Math"/>
                            <a:ea typeface="Times New Roman" panose="02020603050405020304" pitchFamily="18" charset="0"/>
                          </a:rPr>
                        </m:ctrlPr>
                      </m:funcPr>
                      <m:fName>
                        <m:r>
                          <a:rPr lang="en-US" sz="2800" i="1">
                            <a:solidFill>
                              <a:srgbClr val="000000"/>
                            </a:solidFill>
                            <a:latin typeface="Cambria Math" panose="02040503050406030204" pitchFamily="18" charset="0"/>
                            <a:ea typeface="Times New Roman" panose="02020603050405020304" pitchFamily="18" charset="0"/>
                          </a:rPr>
                          <m:t>𝑅</m:t>
                        </m:r>
                      </m:fName>
                      <m:e>
                        <m:r>
                          <a:rPr lang="en-US" sz="2800" i="1">
                            <a:solidFill>
                              <a:srgbClr val="000000"/>
                            </a:solidFill>
                            <a:latin typeface="Cambria Math" panose="02040503050406030204" pitchFamily="18" charset="0"/>
                            <a:ea typeface="Times New Roman" panose="02020603050405020304" pitchFamily="18" charset="0"/>
                          </a:rPr>
                          <m:t>=</m:t>
                        </m:r>
                      </m:e>
                    </m:func>
                    <m:r>
                      <a:rPr lang="en-US" sz="2800" i="1">
                        <a:solidFill>
                          <a:srgbClr val="000000"/>
                        </a:solidFill>
                        <a:latin typeface="Cambria Math" panose="02040503050406030204" pitchFamily="18" charset="0"/>
                        <a:ea typeface="Times New Roman" panose="02020603050405020304" pitchFamily="18" charset="0"/>
                      </a:rPr>
                      <m:t>2</m:t>
                    </m:r>
                  </m:oMath>
                </a14:m>
                <a:r>
                  <a:rPr lang="vi-VN" sz="2800" dirty="0">
                    <a:solidFill>
                      <a:srgbClr val="000000"/>
                    </a:solidFill>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a:p>
                <a:pPr marL="58738" algn="just">
                  <a:lnSpc>
                    <a:spcPct val="115000"/>
                  </a:lnSpc>
                </a:pPr>
                <a:r>
                  <a:rPr lang="en-US" sz="2800" dirty="0" err="1">
                    <a:solidFill>
                      <a:srgbClr val="000000"/>
                    </a:solidFill>
                    <a:latin typeface="Times New Roman" panose="02020603050405020304" pitchFamily="18" charset="0"/>
                    <a:ea typeface="Calibri" panose="020F0502020204030204" pitchFamily="34" charset="0"/>
                  </a:rPr>
                  <a:t>Phương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trình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đường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thẳng</a:t>
                </a:r>
                <a:r>
                  <a:rPr lang="en-US" sz="28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𝑑</m:t>
                    </m:r>
                  </m:oMath>
                </a14:m>
                <a:r>
                  <a:rPr lang="vi-VN" sz="2800" dirty="0">
                    <a:solidFill>
                      <a:srgbClr val="000000"/>
                    </a:solidFill>
                    <a:latin typeface="Times New Roman" panose="02020603050405020304" pitchFamily="18" charset="0"/>
                    <a:ea typeface="Calibri" panose="020F0502020204030204" pitchFamily="34" charset="0"/>
                  </a:rPr>
                  <a:t> tại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𝑀</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1</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2</m:t>
                    </m:r>
                    <m:r>
                      <a:rPr lang="en-US" sz="2800" i="1">
                        <a:solidFill>
                          <a:srgbClr val="000000"/>
                        </a:solidFill>
                        <a:latin typeface="Cambria Math" panose="02040503050406030204" pitchFamily="18" charset="0"/>
                        <a:ea typeface="Times New Roman" panose="02020603050405020304" pitchFamily="18" charset="0"/>
                      </a:rPr>
                      <m:t>𝑚</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2</m:t>
                    </m:r>
                    <m:r>
                      <a:rPr lang="en-US" sz="2800" i="1">
                        <a:solidFill>
                          <a:srgbClr val="000000"/>
                        </a:solidFill>
                        <a:latin typeface="Cambria Math" panose="02040503050406030204" pitchFamily="18" charset="0"/>
                        <a:ea typeface="Times New Roman" panose="02020603050405020304" pitchFamily="18" charset="0"/>
                      </a:rPr>
                      <m:t>)</m:t>
                    </m:r>
                  </m:oMath>
                </a14:m>
                <a:r>
                  <a:rPr lang="vi-VN" sz="28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𝑦</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3</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𝑚</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𝑥</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𝑚</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1</m:t>
                    </m:r>
                  </m:oMath>
                </a14:m>
                <a:endParaRPr lang="en-US" sz="2800" dirty="0">
                  <a:latin typeface="Times New Roman" panose="02020603050405020304" pitchFamily="18" charset="0"/>
                  <a:ea typeface="Calibri" panose="020F0502020204030204" pitchFamily="34" charset="0"/>
                </a:endParaRPr>
              </a:p>
              <a:p>
                <a:pPr marL="58738" algn="just">
                  <a:lnSpc>
                    <a:spcPct val="115000"/>
                  </a:lnSpc>
                </a:pP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m:t>⇒</m:t>
                    </m:r>
                  </m:oMath>
                </a14:m>
                <a:r>
                  <a:rPr lang="vi-VN" sz="28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3</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𝑚</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𝑥</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𝑦</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𝑚</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1</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0</m:t>
                    </m:r>
                  </m:oMath>
                </a14:m>
                <a:endParaRPr lang="en-US" sz="2800" dirty="0">
                  <a:latin typeface="Times New Roman" panose="02020603050405020304" pitchFamily="18" charset="0"/>
                  <a:ea typeface="Calibri" panose="020F0502020204030204" pitchFamily="34" charset="0"/>
                </a:endParaRPr>
              </a:p>
              <a:p>
                <a:pPr marL="58738" algn="just">
                  <a:lnSpc>
                    <a:spcPct val="115000"/>
                  </a:lnSpc>
                </a:pPr>
                <a14:m>
                  <m:oMathPara xmlns:m="http://schemas.openxmlformats.org/officeDocument/2006/math">
                    <m:oMathParaPr>
                      <m:jc m:val="centerGroup"/>
                    </m:oMathParaPr>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𝑑</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𝐼</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𝑑</m:t>
                      </m:r>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a:ea typeface="Times New Roman" panose="02020603050405020304" pitchFamily="18" charset="0"/>
                            </a:rPr>
                          </m:ctrlPr>
                        </m:fPr>
                        <m:num>
                          <m:d>
                            <m:dPr>
                              <m:begChr m:val="|"/>
                              <m:endChr m:val="|"/>
                              <m:ctrlPr>
                                <a:rPr lang="en-US" sz="2800" i="1">
                                  <a:solidFill>
                                    <a:srgbClr val="000000"/>
                                  </a:solidFill>
                                  <a:latin typeface="Cambria Math"/>
                                  <a:ea typeface="Times New Roman" panose="02020603050405020304" pitchFamily="18" charset="0"/>
                                </a:rPr>
                              </m:ctrlPr>
                            </m:dPr>
                            <m:e>
                              <m:r>
                                <a:rPr lang="en-US" sz="2800" i="1">
                                  <a:solidFill>
                                    <a:srgbClr val="000000"/>
                                  </a:solidFill>
                                  <a:latin typeface="Cambria Math" panose="02040503050406030204" pitchFamily="18" charset="0"/>
                                  <a:ea typeface="Times New Roman" panose="02020603050405020304" pitchFamily="18" charset="0"/>
                                </a:rPr>
                                <m:t>4</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𝑚</m:t>
                              </m:r>
                            </m:e>
                          </m:d>
                        </m:num>
                        <m:den>
                          <m:rad>
                            <m:radPr>
                              <m:degHide m:val="on"/>
                              <m:ctrlPr>
                                <a:rPr lang="en-US" sz="2800" i="1">
                                  <a:solidFill>
                                    <a:srgbClr val="000000"/>
                                  </a:solidFill>
                                  <a:latin typeface="Cambria Math"/>
                                  <a:ea typeface="Times New Roman" panose="02020603050405020304" pitchFamily="18" charset="0"/>
                                </a:rPr>
                              </m:ctrlPr>
                            </m:radPr>
                            <m:deg/>
                            <m:e>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3</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𝑚</m:t>
                              </m:r>
                              <m:sSup>
                                <m:sSupPr>
                                  <m:ctrlPr>
                                    <a:rPr lang="en-US" sz="2800" i="1">
                                      <a:solidFill>
                                        <a:srgbClr val="000000"/>
                                      </a:solidFill>
                                      <a:latin typeface="Cambria Math"/>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m:t>
                                  </m:r>
                                </m:e>
                                <m:sup>
                                  <m:r>
                                    <a:rPr lang="en-US" sz="2800" i="1">
                                      <a:solidFill>
                                        <a:srgbClr val="000000"/>
                                      </a:solidFill>
                                      <a:latin typeface="Cambria Math" panose="02040503050406030204" pitchFamily="18" charset="0"/>
                                      <a:ea typeface="Times New Roman" panose="02020603050405020304" pitchFamily="18" charset="0"/>
                                    </a:rPr>
                                    <m:t>2</m:t>
                                  </m:r>
                                </m:sup>
                              </m:sSup>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1</m:t>
                              </m:r>
                            </m:e>
                          </m:rad>
                        </m:den>
                      </m:f>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a:ea typeface="Times New Roman" panose="02020603050405020304" pitchFamily="18" charset="0"/>
                            </a:rPr>
                          </m:ctrlPr>
                        </m:fPr>
                        <m:num>
                          <m:d>
                            <m:dPr>
                              <m:begChr m:val="|"/>
                              <m:endChr m:val="|"/>
                              <m:ctrlPr>
                                <a:rPr lang="en-US" sz="2800" i="1">
                                  <a:solidFill>
                                    <a:srgbClr val="000000"/>
                                  </a:solidFill>
                                  <a:latin typeface="Cambria Math"/>
                                  <a:ea typeface="Times New Roman" panose="02020603050405020304" pitchFamily="18" charset="0"/>
                                </a:rPr>
                              </m:ctrlPr>
                            </m:dPr>
                            <m:e>
                              <m:r>
                                <a:rPr lang="en-US" sz="2800" i="1">
                                  <a:solidFill>
                                    <a:srgbClr val="000000"/>
                                  </a:solidFill>
                                  <a:latin typeface="Cambria Math" panose="02040503050406030204" pitchFamily="18" charset="0"/>
                                  <a:ea typeface="Times New Roman" panose="02020603050405020304" pitchFamily="18" charset="0"/>
                                </a:rPr>
                                <m:t>1</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3</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𝑚</m:t>
                              </m:r>
                              <m:r>
                                <a:rPr lang="en-US" sz="2800" i="1">
                                  <a:solidFill>
                                    <a:srgbClr val="000000"/>
                                  </a:solidFill>
                                  <a:latin typeface="Cambria Math" panose="02040503050406030204" pitchFamily="18" charset="0"/>
                                  <a:ea typeface="Times New Roman" panose="02020603050405020304" pitchFamily="18" charset="0"/>
                                </a:rPr>
                                <m:t>)</m:t>
                              </m:r>
                            </m:e>
                          </m:d>
                        </m:num>
                        <m:den>
                          <m:rad>
                            <m:radPr>
                              <m:degHide m:val="on"/>
                              <m:ctrlPr>
                                <a:rPr lang="en-US" sz="2800" i="1">
                                  <a:solidFill>
                                    <a:srgbClr val="000000"/>
                                  </a:solidFill>
                                  <a:latin typeface="Cambria Math"/>
                                  <a:ea typeface="Times New Roman" panose="02020603050405020304" pitchFamily="18" charset="0"/>
                                </a:rPr>
                              </m:ctrlPr>
                            </m:radPr>
                            <m:deg/>
                            <m:e>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3</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𝑚</m:t>
                              </m:r>
                              <m:sSup>
                                <m:sSupPr>
                                  <m:ctrlPr>
                                    <a:rPr lang="en-US" sz="2800" i="1">
                                      <a:solidFill>
                                        <a:srgbClr val="000000"/>
                                      </a:solidFill>
                                      <a:latin typeface="Cambria Math"/>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m:t>
                                  </m:r>
                                </m:e>
                                <m:sup>
                                  <m:r>
                                    <a:rPr lang="en-US" sz="2800" i="1">
                                      <a:solidFill>
                                        <a:srgbClr val="000000"/>
                                      </a:solidFill>
                                      <a:latin typeface="Cambria Math" panose="02040503050406030204" pitchFamily="18" charset="0"/>
                                      <a:ea typeface="Times New Roman" panose="02020603050405020304" pitchFamily="18" charset="0"/>
                                    </a:rPr>
                                    <m:t>2</m:t>
                                  </m:r>
                                </m:sup>
                              </m:sSup>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1</m:t>
                              </m:r>
                            </m:e>
                          </m:rad>
                        </m:den>
                      </m:f>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a:ea typeface="Times New Roman" panose="02020603050405020304" pitchFamily="18" charset="0"/>
                            </a:rPr>
                          </m:ctrlPr>
                        </m:fPr>
                        <m:num>
                          <m:rad>
                            <m:radPr>
                              <m:degHide m:val="on"/>
                              <m:ctrlPr>
                                <a:rPr lang="en-US" sz="2800" i="1">
                                  <a:solidFill>
                                    <a:srgbClr val="000000"/>
                                  </a:solidFill>
                                  <a:latin typeface="Cambria Math"/>
                                  <a:ea typeface="Times New Roman" panose="02020603050405020304" pitchFamily="18" charset="0"/>
                                </a:rPr>
                              </m:ctrlPr>
                            </m:radPr>
                            <m:deg/>
                            <m:e>
                              <m:r>
                                <a:rPr lang="en-US" sz="2800" i="1">
                                  <a:solidFill>
                                    <a:srgbClr val="000000"/>
                                  </a:solidFill>
                                  <a:latin typeface="Cambria Math" panose="02040503050406030204" pitchFamily="18" charset="0"/>
                                  <a:ea typeface="Times New Roman" panose="02020603050405020304" pitchFamily="18" charset="0"/>
                                </a:rPr>
                                <m:t>2</m:t>
                              </m:r>
                            </m:e>
                          </m:rad>
                          <m:r>
                            <a:rPr lang="en-US" sz="2800" i="1">
                              <a:solidFill>
                                <a:srgbClr val="000000"/>
                              </a:solidFill>
                              <a:latin typeface="Cambria Math" panose="02040503050406030204" pitchFamily="18" charset="0"/>
                              <a:ea typeface="Times New Roman" panose="02020603050405020304" pitchFamily="18" charset="0"/>
                            </a:rPr>
                            <m:t>.</m:t>
                          </m:r>
                          <m:rad>
                            <m:radPr>
                              <m:degHide m:val="on"/>
                              <m:ctrlPr>
                                <a:rPr lang="en-US" sz="2800" i="1">
                                  <a:solidFill>
                                    <a:srgbClr val="000000"/>
                                  </a:solidFill>
                                  <a:latin typeface="Cambria Math"/>
                                  <a:ea typeface="Times New Roman" panose="02020603050405020304" pitchFamily="18" charset="0"/>
                                </a:rPr>
                              </m:ctrlPr>
                            </m:radPr>
                            <m:deg/>
                            <m:e>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3</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𝑚</m:t>
                              </m:r>
                              <m:sSup>
                                <m:sSupPr>
                                  <m:ctrlPr>
                                    <a:rPr lang="en-US" sz="2800" i="1">
                                      <a:solidFill>
                                        <a:srgbClr val="000000"/>
                                      </a:solidFill>
                                      <a:latin typeface="Cambria Math"/>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m:t>
                                  </m:r>
                                </m:e>
                                <m:sup>
                                  <m:r>
                                    <a:rPr lang="en-US" sz="2800" i="1">
                                      <a:solidFill>
                                        <a:srgbClr val="000000"/>
                                      </a:solidFill>
                                      <a:latin typeface="Cambria Math" panose="02040503050406030204" pitchFamily="18" charset="0"/>
                                      <a:ea typeface="Times New Roman" panose="02020603050405020304" pitchFamily="18" charset="0"/>
                                    </a:rPr>
                                    <m:t>2</m:t>
                                  </m:r>
                                </m:sup>
                              </m:sSup>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1</m:t>
                              </m:r>
                            </m:e>
                          </m:rad>
                        </m:num>
                        <m:den>
                          <m:rad>
                            <m:radPr>
                              <m:degHide m:val="on"/>
                              <m:ctrlPr>
                                <a:rPr lang="en-US" sz="2800" i="1">
                                  <a:solidFill>
                                    <a:srgbClr val="000000"/>
                                  </a:solidFill>
                                  <a:latin typeface="Cambria Math"/>
                                  <a:ea typeface="Times New Roman" panose="02020603050405020304" pitchFamily="18" charset="0"/>
                                </a:rPr>
                              </m:ctrlPr>
                            </m:radPr>
                            <m:deg/>
                            <m:e>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3</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𝑚</m:t>
                              </m:r>
                              <m:sSup>
                                <m:sSupPr>
                                  <m:ctrlPr>
                                    <a:rPr lang="en-US" sz="2800" i="1">
                                      <a:solidFill>
                                        <a:srgbClr val="000000"/>
                                      </a:solidFill>
                                      <a:latin typeface="Cambria Math"/>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m:t>
                                  </m:r>
                                </m:e>
                                <m:sup>
                                  <m:r>
                                    <a:rPr lang="en-US" sz="2800" i="1">
                                      <a:solidFill>
                                        <a:srgbClr val="000000"/>
                                      </a:solidFill>
                                      <a:latin typeface="Cambria Math" panose="02040503050406030204" pitchFamily="18" charset="0"/>
                                      <a:ea typeface="Times New Roman" panose="02020603050405020304" pitchFamily="18" charset="0"/>
                                    </a:rPr>
                                    <m:t>2</m:t>
                                  </m:r>
                                </m:sup>
                              </m:sSup>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1</m:t>
                              </m:r>
                            </m:e>
                          </m:rad>
                        </m:den>
                      </m:f>
                      <m:r>
                        <a:rPr lang="en-US" sz="2800" i="1">
                          <a:solidFill>
                            <a:srgbClr val="000000"/>
                          </a:solidFill>
                          <a:latin typeface="Cambria Math" panose="02040503050406030204" pitchFamily="18" charset="0"/>
                          <a:ea typeface="Times New Roman" panose="02020603050405020304" pitchFamily="18" charset="0"/>
                        </a:rPr>
                        <m:t>=</m:t>
                      </m:r>
                      <m:rad>
                        <m:radPr>
                          <m:degHide m:val="on"/>
                          <m:ctrlPr>
                            <a:rPr lang="en-US" sz="2800" i="1">
                              <a:solidFill>
                                <a:srgbClr val="000000"/>
                              </a:solidFill>
                              <a:latin typeface="Cambria Math"/>
                              <a:ea typeface="Times New Roman" panose="02020603050405020304" pitchFamily="18" charset="0"/>
                            </a:rPr>
                          </m:ctrlPr>
                        </m:radPr>
                        <m:deg/>
                        <m:e>
                          <m:r>
                            <a:rPr lang="en-US" sz="2800" i="1">
                              <a:solidFill>
                                <a:srgbClr val="000000"/>
                              </a:solidFill>
                              <a:latin typeface="Cambria Math" panose="02040503050406030204" pitchFamily="18" charset="0"/>
                              <a:ea typeface="Times New Roman" panose="02020603050405020304" pitchFamily="18" charset="0"/>
                            </a:rPr>
                            <m:t>2</m:t>
                          </m:r>
                        </m:e>
                      </m:rad>
                      <m:r>
                        <a:rPr lang="en-US" sz="2800" i="1">
                          <a:solidFill>
                            <a:srgbClr val="000000"/>
                          </a:solidFill>
                          <a:latin typeface="Cambria Math" panose="02040503050406030204" pitchFamily="18" charset="0"/>
                          <a:ea typeface="Times New Roman" panose="02020603050405020304" pitchFamily="18" charset="0"/>
                        </a:rPr>
                        <m:t>&lt;</m:t>
                      </m:r>
                      <m:r>
                        <a:rPr lang="en-US" sz="2800" i="1">
                          <a:solidFill>
                            <a:srgbClr val="000000"/>
                          </a:solidFill>
                          <a:latin typeface="Cambria Math" panose="02040503050406030204" pitchFamily="18" charset="0"/>
                          <a:ea typeface="Times New Roman" panose="02020603050405020304" pitchFamily="18" charset="0"/>
                        </a:rPr>
                        <m:t>𝑅</m:t>
                      </m:r>
                    </m:oMath>
                  </m:oMathPara>
                </a14:m>
                <a:endParaRPr lang="en-US" sz="2800" dirty="0">
                  <a:latin typeface="Times New Roman" panose="02020603050405020304" pitchFamily="18" charset="0"/>
                  <a:ea typeface="Calibri" panose="020F0502020204030204" pitchFamily="34" charset="0"/>
                </a:endParaRPr>
              </a:p>
              <a:p>
                <a:pPr marL="58738" algn="just">
                  <a:lnSpc>
                    <a:spcPct val="115000"/>
                  </a:lnSpc>
                </a:pPr>
                <a:r>
                  <a:rPr lang="vi-VN" sz="2800" dirty="0">
                    <a:solidFill>
                      <a:srgbClr val="000000"/>
                    </a:solidFill>
                    <a:latin typeface="Times New Roman" panose="02020603050405020304" pitchFamily="18" charset="0"/>
                    <a:ea typeface="Calibri" panose="020F0502020204030204" pitchFamily="34" charset="0"/>
                  </a:rPr>
                  <a:t>Dấu "=" xảy ra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m:t>⇒</m:t>
                    </m:r>
                  </m:oMath>
                </a14:m>
                <a:r>
                  <a:rPr lang="vi-VN" sz="28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𝑚</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2</m:t>
                    </m:r>
                  </m:oMath>
                </a14:m>
                <a:r>
                  <a:rPr lang="vi-VN" sz="2800" dirty="0">
                    <a:solidFill>
                      <a:srgbClr val="000000"/>
                    </a:solidFill>
                    <a:latin typeface="Times New Roman" panose="02020603050405020304" pitchFamily="18" charset="0"/>
                    <a:ea typeface="Calibri" panose="020F0502020204030204" pitchFamily="34" charset="0"/>
                  </a:rPr>
                  <a:t>. Dó đó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𝑑</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𝐼</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𝑑</m:t>
                    </m:r>
                    <m:r>
                      <a:rPr lang="en-US" sz="2800" i="1">
                        <a:solidFill>
                          <a:srgbClr val="000000"/>
                        </a:solidFill>
                        <a:latin typeface="Cambria Math" panose="02040503050406030204" pitchFamily="18" charset="0"/>
                        <a:ea typeface="Times New Roman" panose="02020603050405020304" pitchFamily="18" charset="0"/>
                      </a:rPr>
                      <m:t>)</m:t>
                    </m:r>
                  </m:oMath>
                </a14:m>
                <a:r>
                  <a:rPr lang="vi-VN" sz="2800" dirty="0">
                    <a:solidFill>
                      <a:srgbClr val="000000"/>
                    </a:solidFill>
                    <a:latin typeface="Times New Roman" panose="02020603050405020304" pitchFamily="18" charset="0"/>
                    <a:ea typeface="Calibri" panose="020F0502020204030204" pitchFamily="34" charset="0"/>
                  </a:rPr>
                  <a:t> đạt lớn nhất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m:t>⇒</m:t>
                    </m:r>
                  </m:oMath>
                </a14:m>
                <a:r>
                  <a:rPr lang="vi-VN" sz="28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𝑚</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2</m:t>
                    </m:r>
                  </m:oMath>
                </a14:m>
                <a:endParaRPr lang="en-US" sz="2800" dirty="0">
                  <a:latin typeface="Times New Roman" panose="02020603050405020304" pitchFamily="18" charset="0"/>
                  <a:ea typeface="Calibri" panose="020F0502020204030204" pitchFamily="34" charset="0"/>
                </a:endParaRPr>
              </a:p>
              <a:p>
                <a:pPr marL="58738" algn="just">
                  <a:lnSpc>
                    <a:spcPct val="115000"/>
                  </a:lnSpc>
                </a:pPr>
                <a:r>
                  <a:rPr lang="vi-VN" sz="2800" dirty="0">
                    <a:solidFill>
                      <a:srgbClr val="000000"/>
                    </a:solidFill>
                    <a:latin typeface="Times New Roman" panose="02020603050405020304" pitchFamily="18" charset="0"/>
                    <a:ea typeface="Calibri" panose="020F0502020204030204" pitchFamily="34" charset="0"/>
                  </a:rPr>
                  <a:t>Tiếp tuyến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𝑑</m:t>
                    </m:r>
                  </m:oMath>
                </a14:m>
                <a:r>
                  <a:rPr lang="en-US" sz="2800" dirty="0">
                    <a:solidFill>
                      <a:srgbClr val="000000"/>
                    </a:solidFill>
                    <a:latin typeface="Times New Roman" panose="02020603050405020304" pitchFamily="18" charset="0"/>
                    <a:ea typeface="Calibri" panose="020F0502020204030204" pitchFamily="34" charset="0"/>
                  </a:rPr>
                  <a:t> </a:t>
                </a:r>
                <a:r>
                  <a:rPr lang="vi-VN" sz="2800" dirty="0">
                    <a:solidFill>
                      <a:srgbClr val="000000"/>
                    </a:solidFill>
                    <a:latin typeface="Times New Roman" panose="02020603050405020304" pitchFamily="18" charset="0"/>
                    <a:ea typeface="Calibri" panose="020F0502020204030204" pitchFamily="34" charset="0"/>
                  </a:rPr>
                  <a:t>cắt </a:t>
                </a:r>
                <a14:m>
                  <m:oMath xmlns:m="http://schemas.openxmlformats.org/officeDocument/2006/math">
                    <m:d>
                      <m:dPr>
                        <m:ctrlPr>
                          <a:rPr lang="en-US" sz="2800" i="1">
                            <a:solidFill>
                              <a:srgbClr val="000000"/>
                            </a:solidFill>
                            <a:latin typeface="Cambria Math"/>
                            <a:ea typeface="Times New Roman" panose="02020603050405020304" pitchFamily="18" charset="0"/>
                          </a:rPr>
                        </m:ctrlPr>
                      </m:dPr>
                      <m:e>
                        <m:r>
                          <a:rPr lang="en-US" sz="2800" i="1">
                            <a:solidFill>
                              <a:srgbClr val="000000"/>
                            </a:solidFill>
                            <a:latin typeface="Cambria Math" panose="02040503050406030204" pitchFamily="18" charset="0"/>
                            <a:ea typeface="Times New Roman" panose="02020603050405020304" pitchFamily="18" charset="0"/>
                          </a:rPr>
                          <m:t>𝐶</m:t>
                        </m:r>
                      </m:e>
                    </m:d>
                  </m:oMath>
                </a14:m>
                <a:r>
                  <a:rPr lang="vi-VN" sz="2800" dirty="0">
                    <a:solidFill>
                      <a:srgbClr val="000000"/>
                    </a:solidFill>
                    <a:latin typeface="Times New Roman" panose="02020603050405020304" pitchFamily="18" charset="0"/>
                    <a:ea typeface="Calibri" panose="020F0502020204030204" pitchFamily="34" charset="0"/>
                  </a:rPr>
                  <a:t> tại 2 điểm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𝐴</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𝐵</m:t>
                    </m:r>
                  </m:oMath>
                </a14:m>
                <a:r>
                  <a:rPr lang="vi-VN" sz="2800" dirty="0">
                    <a:solidFill>
                      <a:srgbClr val="000000"/>
                    </a:solidFill>
                    <a:latin typeface="Times New Roman" panose="02020603050405020304" pitchFamily="18" charset="0"/>
                    <a:ea typeface="Calibri" panose="020F0502020204030204" pitchFamily="34" charset="0"/>
                  </a:rPr>
                  <a:t> sao cho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𝐴𝐵</m:t>
                    </m:r>
                  </m:oMath>
                </a14:m>
                <a:r>
                  <a:rPr lang="vi-VN" sz="2800" dirty="0">
                    <a:solidFill>
                      <a:srgbClr val="000000"/>
                    </a:solidFill>
                    <a:latin typeface="Times New Roman" panose="02020603050405020304" pitchFamily="18" charset="0"/>
                    <a:ea typeface="Calibri" panose="020F0502020204030204" pitchFamily="34" charset="0"/>
                  </a:rPr>
                  <a:t> ngắn nhất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m:t>⇒</m:t>
                    </m:r>
                  </m:oMath>
                </a14:m>
                <a:r>
                  <a:rPr lang="vi-VN" sz="28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𝑑</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𝐼</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𝑑</m:t>
                    </m:r>
                    <m:r>
                      <a:rPr lang="en-US" sz="2800" i="1">
                        <a:solidFill>
                          <a:srgbClr val="000000"/>
                        </a:solidFill>
                        <a:latin typeface="Cambria Math" panose="02040503050406030204" pitchFamily="18" charset="0"/>
                        <a:ea typeface="Times New Roman" panose="02020603050405020304" pitchFamily="18" charset="0"/>
                      </a:rPr>
                      <m:t>)</m:t>
                    </m:r>
                  </m:oMath>
                </a14:m>
                <a:r>
                  <a:rPr lang="vi-VN" sz="2800" dirty="0">
                    <a:solidFill>
                      <a:srgbClr val="000000"/>
                    </a:solidFill>
                    <a:latin typeface="Times New Roman" panose="02020603050405020304" pitchFamily="18" charset="0"/>
                    <a:ea typeface="Calibri" panose="020F0502020204030204" pitchFamily="34" charset="0"/>
                  </a:rPr>
                  <a:t> đạt lớn nhất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m:t>⇒ </m:t>
                    </m:r>
                    <m:r>
                      <a:rPr lang="en-US" sz="2800" i="1">
                        <a:solidFill>
                          <a:srgbClr val="000000"/>
                        </a:solidFill>
                        <a:latin typeface="Cambria Math" panose="02040503050406030204" pitchFamily="18" charset="0"/>
                        <a:ea typeface="Times New Roman" panose="02020603050405020304" pitchFamily="18" charset="0"/>
                      </a:rPr>
                      <m:t>𝑚</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2</m:t>
                    </m:r>
                  </m:oMath>
                </a14:m>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suy</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ra</a:t>
                </a:r>
                <a:r>
                  <a:rPr lang="en-US" sz="28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𝑑</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𝑦</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𝑥</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3</m:t>
                    </m:r>
                  </m:oMath>
                </a14:m>
                <a:r>
                  <a:rPr lang="vi-VN" sz="2800" dirty="0">
                    <a:solidFill>
                      <a:srgbClr val="000000"/>
                    </a:solidFill>
                    <a:latin typeface="Times New Roman" panose="02020603050405020304" pitchFamily="18" charset="0"/>
                    <a:ea typeface="Calibri" panose="020F0502020204030204" pitchFamily="34" charset="0"/>
                  </a:rPr>
                  <a:t>.</a:t>
                </a:r>
                <a:r>
                  <a:rPr lang="fr-FR" sz="2800" b="1" dirty="0">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Chọn</a:t>
                </a:r>
                <a:r>
                  <a:rPr lang="en-US" sz="2800" b="1" dirty="0">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 B</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DEC890A7-4CAE-42EF-8C5C-65C676E997AA}"/>
                  </a:ext>
                </a:extLst>
              </p:cNvPr>
              <p:cNvSpPr>
                <a:spLocks noRot="1" noChangeAspect="1" noMove="1" noResize="1" noEditPoints="1" noAdjustHandles="1" noChangeArrowheads="1" noChangeShapeType="1" noTextEdit="1"/>
              </p:cNvSpPr>
              <p:nvPr/>
            </p:nvSpPr>
            <p:spPr>
              <a:xfrm>
                <a:off x="182335" y="1571567"/>
                <a:ext cx="11827330" cy="5298951"/>
              </a:xfrm>
              <a:prstGeom prst="rect">
                <a:avLst/>
              </a:prstGeom>
              <a:blipFill>
                <a:blip r:embed="rId3"/>
                <a:stretch>
                  <a:fillRect l="-567" t="-806" r="-1856" b="-2301"/>
                </a:stretch>
              </a:blipFill>
            </p:spPr>
            <p:txBody>
              <a:bodyPr/>
              <a:lstStyle/>
              <a:p>
                <a:r>
                  <a:rPr lang="en-US">
                    <a:noFill/>
                  </a:rPr>
                  <a:t> </a:t>
                </a:r>
              </a:p>
            </p:txBody>
          </p:sp>
        </mc:Fallback>
      </mc:AlternateContent>
    </p:spTree>
    <p:extLst>
      <p:ext uri="{BB962C8B-B14F-4D97-AF65-F5344CB8AC3E}">
        <p14:creationId xmlns:p14="http://schemas.microsoft.com/office/powerpoint/2010/main" val="245554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left)">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wipe(left)">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wipe(left)">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47057" y="2653531"/>
            <a:ext cx="11892546" cy="4090169"/>
            <a:chOff x="184495" y="3636270"/>
            <a:chExt cx="11834900" cy="4481563"/>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 name="Group 5"/>
            <p:cNvGrpSpPr/>
            <p:nvPr/>
          </p:nvGrpSpPr>
          <p:grpSpPr>
            <a:xfrm>
              <a:off x="203200" y="3636270"/>
              <a:ext cx="2342698" cy="607011"/>
              <a:chOff x="1275608" y="6239450"/>
              <a:chExt cx="4592537" cy="1102911"/>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2" y="6239450"/>
                <a:ext cx="2799500" cy="1102911"/>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8" y="-90087"/>
            <a:ext cx="11938265" cy="1662004"/>
            <a:chOff x="534987" y="1643100"/>
            <a:chExt cx="23340848" cy="2787478"/>
          </a:xfrm>
        </p:grpSpPr>
        <p:grpSp>
          <p:nvGrpSpPr>
            <p:cNvPr id="21" name="Group 20"/>
            <p:cNvGrpSpPr/>
            <p:nvPr/>
          </p:nvGrpSpPr>
          <p:grpSpPr>
            <a:xfrm>
              <a:off x="534987" y="1869705"/>
              <a:ext cx="23340848" cy="2560872"/>
              <a:chOff x="534987" y="1647866"/>
              <a:chExt cx="23340848" cy="2560872"/>
            </a:xfrm>
          </p:grpSpPr>
          <p:sp>
            <p:nvSpPr>
              <p:cNvPr id="25" name="Rounded Rectangle 24"/>
              <p:cNvSpPr/>
              <p:nvPr/>
            </p:nvSpPr>
            <p:spPr bwMode="auto">
              <a:xfrm>
                <a:off x="755649" y="1720889"/>
                <a:ext cx="23120186" cy="2487849"/>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0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537002" y="1653394"/>
                  <a:ext cx="2272835"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en-US" sz="3000" dirty="0" smtClean="0">
                      <a:solidFill>
                        <a:schemeClr val="bg1"/>
                      </a:solidFill>
                      <a:latin typeface="Tahoma" pitchFamily="34" charset="0"/>
                      <a:cs typeface="Tahoma" pitchFamily="34" charset="0"/>
                    </a:rPr>
                    <a:t>5</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mc:Choice xmlns:a14="http://schemas.microsoft.com/office/drawing/2010/main" Requires="a14">
            <p:sp>
              <p:nvSpPr>
                <p:cNvPr id="23" name="Rectangle 22"/>
                <p:cNvSpPr/>
                <p:nvPr/>
              </p:nvSpPr>
              <p:spPr>
                <a:xfrm>
                  <a:off x="730740" y="1643100"/>
                  <a:ext cx="23145093" cy="27874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lvl="0" algn="ctr" fontAlgn="base">
                    <a:buClr>
                      <a:srgbClr val="0000FF"/>
                    </a:buClr>
                    <a:tabLst>
                      <a:tab pos="629826" algn="l"/>
                    </a:tabLst>
                  </a:pPr>
                  <a:r>
                    <a:rPr lang="en-US" sz="3200" dirty="0" smtClean="0">
                      <a:solidFill>
                        <a:srgbClr val="000000"/>
                      </a:solidFill>
                      <a:latin typeface="Times New Roman" panose="02020603050405020304" pitchFamily="18" charset="0"/>
                      <a:ea typeface="Calibri" panose="020F0502020204030204" pitchFamily="34" charset="0"/>
                    </a:rPr>
                    <a:t>			</a:t>
                  </a:r>
                  <a:r>
                    <a:rPr lang="vi-VN" sz="3200" dirty="0" smtClean="0">
                      <a:solidFill>
                        <a:srgbClr val="000000"/>
                      </a:solidFill>
                      <a:latin typeface="Times New Roman" panose="02020603050405020304" pitchFamily="18" charset="0"/>
                      <a:ea typeface="Calibri" panose="020F0502020204030204" pitchFamily="34" charset="0"/>
                    </a:rPr>
                    <a:t>Tìm </a:t>
                  </a: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𝑚</m:t>
                      </m:r>
                    </m:oMath>
                  </a14:m>
                  <a:r>
                    <a:rPr lang="vi-VN" sz="3200" dirty="0">
                      <a:solidFill>
                        <a:srgbClr val="000000"/>
                      </a:solidFill>
                      <a:latin typeface="Times New Roman" panose="02020603050405020304" pitchFamily="18" charset="0"/>
                      <a:ea typeface="Calibri" panose="020F0502020204030204" pitchFamily="34" charset="0"/>
                    </a:rPr>
                    <a:t> để tiếp tuyến của đồ thị </a:t>
                  </a: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200" i="1">
                              <a:solidFill>
                                <a:srgbClr val="000000"/>
                              </a:solidFill>
                              <a:latin typeface="Cambria Math"/>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up>
                      </m:sSup>
                      <m:r>
                        <a:rPr lang="en-US" sz="3200" i="1">
                          <a:solidFill>
                            <a:srgbClr val="000000"/>
                          </a:solidFill>
                          <a:latin typeface="Cambria Math" panose="02040503050406030204" pitchFamily="18" charset="0"/>
                          <a:ea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𝑚𝑥</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3200" i="1">
                          <a:solidFill>
                            <a:srgbClr val="000000"/>
                          </a:solidFill>
                          <a:latin typeface="Cambria Math" panose="02040503050406030204" pitchFamily="18" charset="0"/>
                          <a:ea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oMath>
                  </a14:m>
                  <a:r>
                    <a:rPr lang="vi-VN" sz="3200" dirty="0">
                      <a:solidFill>
                        <a:srgbClr val="000000"/>
                      </a:solidFill>
                      <a:latin typeface="Times New Roman" panose="02020603050405020304" pitchFamily="18" charset="0"/>
                      <a:ea typeface="Calibri" panose="020F0502020204030204" pitchFamily="34" charset="0"/>
                    </a:rPr>
                    <a:t> tại điểm </a:t>
                  </a: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𝑀</m:t>
                      </m:r>
                    </m:oMath>
                  </a14:m>
                  <a:r>
                    <a:rPr lang="vi-VN" sz="3200" dirty="0">
                      <a:solidFill>
                        <a:srgbClr val="000000"/>
                      </a:solidFill>
                      <a:latin typeface="Times New Roman" panose="02020603050405020304" pitchFamily="18" charset="0"/>
                      <a:ea typeface="Calibri" panose="020F0502020204030204" pitchFamily="34" charset="0"/>
                    </a:rPr>
                    <a:t> có hoành độ </a:t>
                  </a: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oMath>
                  </a14:m>
                  <a:r>
                    <a:rPr lang="vi-VN" sz="3200" dirty="0">
                      <a:solidFill>
                        <a:srgbClr val="000000"/>
                      </a:solidFill>
                      <a:latin typeface="Times New Roman" panose="02020603050405020304" pitchFamily="18" charset="0"/>
                      <a:ea typeface="Calibri" panose="020F0502020204030204" pitchFamily="34" charset="0"/>
                    </a:rPr>
                    <a:t> cắt đường tròn </a:t>
                  </a:r>
                  <a14:m>
                    <m:oMath xmlns:m="http://schemas.openxmlformats.org/officeDocument/2006/math">
                      <m:d>
                        <m:dPr>
                          <m:ctrlPr>
                            <a:rPr lang="en-US" sz="3200" i="1">
                              <a:solidFill>
                                <a:srgbClr val="000000"/>
                              </a:solidFill>
                              <a:latin typeface="Cambria Math"/>
                              <a:ea typeface="Times New Roman" panose="02020603050405020304" pitchFamily="18" charset="0"/>
                              <a:cs typeface="Times New Roman" panose="02020603050405020304" pitchFamily="18" charset="0"/>
                            </a:rPr>
                          </m:ctrlPr>
                        </m:d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e>
                      </m:d>
                    </m:oMath>
                  </a14:m>
                  <a:r>
                    <a:rPr lang="vi-VN" sz="3200" dirty="0">
                      <a:solidFill>
                        <a:srgbClr val="000000"/>
                      </a:solidFill>
                      <a:latin typeface="Times New Roman" panose="02020603050405020304" pitchFamily="18" charset="0"/>
                      <a:ea typeface="Calibri" panose="020F0502020204030204" pitchFamily="34" charset="0"/>
                    </a:rPr>
                    <a:t> có phương trình </a:t>
                  </a: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solidFill>
                            <a:srgbClr val="000000"/>
                          </a:solidFill>
                          <a:latin typeface="Cambria Math" panose="02040503050406030204" pitchFamily="18" charset="0"/>
                          <a:ea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3200" i="1">
                              <a:solidFill>
                                <a:srgbClr val="000000"/>
                              </a:solidFill>
                              <a:latin typeface="Cambria Math"/>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3200" i="1">
                          <a:solidFill>
                            <a:srgbClr val="000000"/>
                          </a:solidFill>
                          <a:latin typeface="Cambria Math" panose="02040503050406030204" pitchFamily="18" charset="0"/>
                          <a:ea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3200" i="1">
                              <a:solidFill>
                                <a:srgbClr val="000000"/>
                              </a:solidFill>
                              <a:latin typeface="Cambria Math"/>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oMath>
                  </a14:m>
                  <a:r>
                    <a:rPr lang="vi-VN" sz="3200" dirty="0">
                      <a:solidFill>
                        <a:srgbClr val="000000"/>
                      </a:solidFill>
                      <a:latin typeface="Times New Roman" panose="02020603050405020304" pitchFamily="18" charset="0"/>
                      <a:ea typeface="Calibri" panose="020F0502020204030204" pitchFamily="34" charset="0"/>
                    </a:rPr>
                    <a:t> theo một dây cung có độ dài nhỏ nhất</a:t>
                  </a:r>
                  <a:r>
                    <a:rPr lang="en-US" sz="3200" dirty="0" smtClean="0">
                      <a:solidFill>
                        <a:srgbClr val="000000"/>
                      </a:solidFill>
                      <a:latin typeface="Times New Roman" panose="02020603050405020304" pitchFamily="18" charset="0"/>
                      <a:ea typeface="Calibri" panose="020F0502020204030204" pitchFamily="34" charset="0"/>
                    </a:rPr>
                    <a:t>.</a:t>
                  </a:r>
                  <a:endParaRPr lang="en-US" sz="3200" dirty="0">
                    <a:latin typeface="Calibri" panose="020F0502020204030204" pitchFamily="34" charset="0"/>
                    <a:ea typeface="Calibri" panose="020F0502020204030204" pitchFamily="34"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730740" y="1643100"/>
                  <a:ext cx="23145093" cy="2787478"/>
                </a:xfrm>
                <a:prstGeom prst="rect">
                  <a:avLst/>
                </a:prstGeom>
                <a:blipFill rotWithShape="1">
                  <a:blip r:embed="rId3"/>
                  <a:stretch>
                    <a:fillRect t="-2198" r="-412" b="-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247182" y="1729940"/>
            <a:ext cx="11838141" cy="914405"/>
            <a:chOff x="247181" y="1501340"/>
            <a:chExt cx="11838141" cy="914405"/>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mc:Choice xmlns:a14="http://schemas.microsoft.com/office/drawing/2010/main" Requires="a14">
              <p:sp>
                <p:nvSpPr>
                  <p:cNvPr id="54" name="TextBox 53"/>
                  <p:cNvSpPr txBox="1"/>
                  <p:nvPr/>
                </p:nvSpPr>
                <p:spPr>
                  <a:xfrm>
                    <a:off x="6108332" y="1732392"/>
                    <a:ext cx="2280848" cy="5150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𝑚</m:t>
                          </m:r>
                          <m:r>
                            <a:rPr lang="en-US" sz="3000" b="0" i="1" smtClean="0">
                              <a:latin typeface="Cambria Math"/>
                            </a:rPr>
                            <m:t>=</m:t>
                          </m:r>
                          <m:r>
                            <m:rPr>
                              <m:nor/>
                            </m:rPr>
                            <a:rPr lang="en-US" sz="3000" b="0" i="1" smtClean="0">
                              <a:latin typeface="Cambria Math"/>
                            </a:rPr>
                            <m:t>2</m:t>
                          </m:r>
                          <m:r>
                            <m:rPr>
                              <m:nor/>
                            </m:rPr>
                            <a:rPr lang="vi-VN" sz="3000" dirty="0"/>
                            <m:t>.</m:t>
                          </m:r>
                        </m:oMath>
                      </m:oMathPara>
                    </a14:m>
                    <a:endParaRPr lang="en-US" sz="3000" dirty="0">
                      <a:latin typeface="Times New Roman" panose="02020603050405020304" pitchFamily="18" charset="0"/>
                      <a:cs typeface="Times New Roman" panose="02020603050405020304" pitchFamily="18" charset="0"/>
                    </a:endParaRPr>
                  </a:p>
                </p:txBody>
              </p:sp>
            </mc:Choice>
            <mc:Fallback>
              <p:sp>
                <p:nvSpPr>
                  <p:cNvPr id="54" name="TextBox 53"/>
                  <p:cNvSpPr txBox="1">
                    <a:spLocks noRot="1" noChangeAspect="1" noMove="1" noResize="1" noEditPoints="1" noAdjustHandles="1" noChangeArrowheads="1" noChangeShapeType="1" noTextEdit="1"/>
                  </p:cNvSpPr>
                  <p:nvPr/>
                </p:nvSpPr>
                <p:spPr>
                  <a:xfrm>
                    <a:off x="6108332" y="1732392"/>
                    <a:ext cx="2280848" cy="515019"/>
                  </a:xfrm>
                  <a:prstGeom prst="rect">
                    <a:avLst/>
                  </a:prstGeom>
                  <a:blipFill rotWithShape="1">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mc:Choice xmlns:a14="http://schemas.microsoft.com/office/drawing/2010/main" Requires="a14">
              <p:sp>
                <p:nvSpPr>
                  <p:cNvPr id="58" name="TextBox 57"/>
                  <p:cNvSpPr txBox="1"/>
                  <p:nvPr/>
                </p:nvSpPr>
                <p:spPr>
                  <a:xfrm>
                    <a:off x="5978841" y="1767772"/>
                    <a:ext cx="2280848" cy="515019"/>
                  </a:xfrm>
                  <a:prstGeom prst="rect">
                    <a:avLst/>
                  </a:prstGeom>
                  <a:noFill/>
                </p:spPr>
                <p:txBody>
                  <a:bodyPr wrap="square" rtlCol="0">
                    <a:spAutoFit/>
                  </a:bodyPr>
                  <a:lstStyle>
                    <a:defPPr>
                      <a:defRPr lang="vi-VN"/>
                    </a:defPPr>
                    <a:lvl1pPr>
                      <a:defRPr sz="3200" i="1">
                        <a:solidFill>
                          <a:schemeClr val="bg1"/>
                        </a:solidFill>
                      </a:defRPr>
                    </a:lvl1pPr>
                  </a:lstStyle>
                  <a:p>
                    <a:pPr algn="ctr"/>
                    <a14:m>
                      <m:oMath xmlns:m="http://schemas.openxmlformats.org/officeDocument/2006/math">
                        <m:r>
                          <a:rPr lang="en-US" sz="3000" b="0" i="1" smtClean="0">
                            <a:latin typeface="Cambria Math"/>
                          </a:rPr>
                          <m:t>𝑚</m:t>
                        </m:r>
                        <m:r>
                          <a:rPr lang="en-US" sz="3000" b="0" i="1" smtClean="0">
                            <a:latin typeface="Cambria Math"/>
                          </a:rPr>
                          <m:t>=</m:t>
                        </m:r>
                        <m:r>
                          <a:rPr lang="en-US" sz="3000" b="0" i="1" smtClean="0">
                            <a:latin typeface="Cambria Math"/>
                          </a:rPr>
                          <m:t>3</m:t>
                        </m:r>
                      </m:oMath>
                    </a14:m>
                    <a:r>
                      <a:rPr lang="en-US" sz="3000"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mc:Choice>
            <mc:Fallback>
              <p:sp>
                <p:nvSpPr>
                  <p:cNvPr id="58" name="TextBox 57"/>
                  <p:cNvSpPr txBox="1">
                    <a:spLocks noRot="1" noChangeAspect="1" noMove="1" noResize="1" noEditPoints="1" noAdjustHandles="1" noChangeArrowheads="1" noChangeShapeType="1" noTextEdit="1"/>
                  </p:cNvSpPr>
                  <p:nvPr/>
                </p:nvSpPr>
                <p:spPr>
                  <a:xfrm>
                    <a:off x="5978841" y="1767772"/>
                    <a:ext cx="2280848" cy="515019"/>
                  </a:xfrm>
                  <a:prstGeom prst="rect">
                    <a:avLst/>
                  </a:prstGeom>
                  <a:blipFill rotWithShape="1">
                    <a:blip r:embed="rId5"/>
                    <a:stretch>
                      <a:fillRect t="-14286" b="-32967"/>
                    </a:stretch>
                  </a:blipFill>
                </p:spPr>
                <p:txBody>
                  <a:bodyPr/>
                  <a:lstStyle/>
                  <a:p>
                    <a:r>
                      <a:rPr lang="en-US">
                        <a:noFill/>
                      </a:rPr>
                      <a:t> </a:t>
                    </a:r>
                  </a:p>
                </p:txBody>
              </p:sp>
            </mc:Fallback>
          </mc:AlternateContent>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mc:Choice xmlns:a14="http://schemas.microsoft.com/office/drawing/2010/main" Requires="a14">
              <p:sp>
                <p:nvSpPr>
                  <p:cNvPr id="48" name="TextBox 47"/>
                  <p:cNvSpPr txBox="1"/>
                  <p:nvPr/>
                </p:nvSpPr>
                <p:spPr>
                  <a:xfrm>
                    <a:off x="6123623" y="1753409"/>
                    <a:ext cx="2280848" cy="515018"/>
                  </a:xfrm>
                  <a:prstGeom prst="rect">
                    <a:avLst/>
                  </a:prstGeom>
                  <a:noFill/>
                </p:spPr>
                <p:txBody>
                  <a:bodyPr wrap="square" rtlCol="0">
                    <a:spAutoFit/>
                  </a:bodyPr>
                  <a:lstStyle>
                    <a:defPPr>
                      <a:defRPr lang="vi-VN"/>
                    </a:defPPr>
                    <a:lvl1pPr>
                      <a:defRPr sz="3200" i="1">
                        <a:solidFill>
                          <a:schemeClr val="bg1"/>
                        </a:solidFill>
                      </a:defRPr>
                    </a:lvl1pPr>
                  </a:lstStyle>
                  <a:p>
                    <a:pPr algn="ctr"/>
                    <a14:m>
                      <m:oMath xmlns:m="http://schemas.openxmlformats.org/officeDocument/2006/math">
                        <m:r>
                          <a:rPr lang="en-US" sz="3000" b="0" i="1" smtClean="0">
                            <a:latin typeface="Cambria Math"/>
                          </a:rPr>
                          <m:t>𝑚</m:t>
                        </m:r>
                        <m:r>
                          <a:rPr lang="vi-VN" sz="3000">
                            <a:latin typeface="Cambria Math" panose="02040503050406030204" pitchFamily="18" charset="0"/>
                          </a:rPr>
                          <m:t>=</m:t>
                        </m:r>
                        <m:r>
                          <a:rPr lang="en-US" sz="3000" b="0" i="1" smtClean="0">
                            <a:latin typeface="Cambria Math"/>
                          </a:rPr>
                          <m:t>8</m:t>
                        </m:r>
                      </m:oMath>
                    </a14:m>
                    <a:r>
                      <a:rPr lang="vi-VN" sz="3000" dirty="0"/>
                      <a:t>.</a:t>
                    </a:r>
                    <a:endParaRPr lang="en-US" sz="3000" dirty="0">
                      <a:latin typeface="Times New Roman" panose="02020603050405020304" pitchFamily="18" charset="0"/>
                      <a:cs typeface="Times New Roman" panose="02020603050405020304" pitchFamily="18" charset="0"/>
                    </a:endParaRPr>
                  </a:p>
                </p:txBody>
              </p:sp>
            </mc:Choice>
            <mc:Fallback>
              <p:sp>
                <p:nvSpPr>
                  <p:cNvPr id="48" name="TextBox 47"/>
                  <p:cNvSpPr txBox="1">
                    <a:spLocks noRot="1" noChangeAspect="1" noMove="1" noResize="1" noEditPoints="1" noAdjustHandles="1" noChangeArrowheads="1" noChangeShapeType="1" noTextEdit="1"/>
                  </p:cNvSpPr>
                  <p:nvPr/>
                </p:nvSpPr>
                <p:spPr>
                  <a:xfrm>
                    <a:off x="6123623" y="1753409"/>
                    <a:ext cx="2280848" cy="515018"/>
                  </a:xfrm>
                  <a:prstGeom prst="rect">
                    <a:avLst/>
                  </a:prstGeom>
                  <a:blipFill rotWithShape="1">
                    <a:blip r:embed="rId6"/>
                    <a:stretch>
                      <a:fillRect t="-15385" b="-31868"/>
                    </a:stretch>
                  </a:blipFill>
                </p:spPr>
                <p:txBody>
                  <a:bodyPr/>
                  <a:lstStyle/>
                  <a:p>
                    <a:r>
                      <a:rPr lang="en-US">
                        <a:noFill/>
                      </a:rPr>
                      <a:t> </a:t>
                    </a:r>
                  </a:p>
                </p:txBody>
              </p:sp>
            </mc:Fallback>
          </mc:AlternateContent>
        </p:grpSp>
        <p:grpSp>
          <p:nvGrpSpPr>
            <p:cNvPr id="59" name="Group 58"/>
            <p:cNvGrpSpPr/>
            <p:nvPr/>
          </p:nvGrpSpPr>
          <p:grpSpPr>
            <a:xfrm>
              <a:off x="8994941" y="1501345"/>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mc:Choice xmlns:a14="http://schemas.microsoft.com/office/drawing/2010/main" Requires="a14">
              <p:sp>
                <p:nvSpPr>
                  <p:cNvPr id="62" name="TextBox 61"/>
                  <p:cNvSpPr txBox="1"/>
                  <p:nvPr/>
                </p:nvSpPr>
                <p:spPr>
                  <a:xfrm>
                    <a:off x="6078059" y="1779051"/>
                    <a:ext cx="2493487" cy="5150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3000" b="0" i="1" smtClean="0">
                              <a:latin typeface="Cambria Math"/>
                            </a:rPr>
                            <m:t>𝑚</m:t>
                          </m:r>
                          <m:r>
                            <a:rPr lang="vi-VN" sz="3000">
                              <a:latin typeface="Cambria Math" panose="02040503050406030204" pitchFamily="18" charset="0"/>
                            </a:rPr>
                            <m:t>=</m:t>
                          </m:r>
                          <m:r>
                            <a:rPr lang="en-US" sz="3000" b="0" i="1" smtClean="0">
                              <a:latin typeface="Cambria Math"/>
                            </a:rPr>
                            <m:t>6</m:t>
                          </m:r>
                          <m:r>
                            <m:rPr>
                              <m:nor/>
                            </m:rPr>
                            <a:rPr lang="vi-VN" sz="3000" dirty="0"/>
                            <m:t>.</m:t>
                          </m:r>
                        </m:oMath>
                      </m:oMathPara>
                    </a14:m>
                    <a:endParaRPr lang="en-US" sz="3000" dirty="0">
                      <a:latin typeface="Times New Roman" panose="02020603050405020304" pitchFamily="18" charset="0"/>
                      <a:cs typeface="Times New Roman" panose="02020603050405020304" pitchFamily="18" charset="0"/>
                    </a:endParaRPr>
                  </a:p>
                </p:txBody>
              </p:sp>
            </mc:Choice>
            <mc:Fallback>
              <p:sp>
                <p:nvSpPr>
                  <p:cNvPr id="62" name="TextBox 61"/>
                  <p:cNvSpPr txBox="1">
                    <a:spLocks noRot="1" noChangeAspect="1" noMove="1" noResize="1" noEditPoints="1" noAdjustHandles="1" noChangeArrowheads="1" noChangeShapeType="1" noTextEdit="1"/>
                  </p:cNvSpPr>
                  <p:nvPr/>
                </p:nvSpPr>
                <p:spPr>
                  <a:xfrm>
                    <a:off x="6078059" y="1779051"/>
                    <a:ext cx="2493487" cy="515019"/>
                  </a:xfrm>
                  <a:prstGeom prst="rect">
                    <a:avLst/>
                  </a:prstGeom>
                  <a:blipFill rotWithShape="1">
                    <a:blip r:embed="rId7"/>
                    <a:stretch>
                      <a:fillRect/>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xmlns="" id="{4DF6BDC0-6428-4CE0-BC27-46AA227F7389}"/>
                  </a:ext>
                </a:extLst>
              </p:cNvPr>
              <p:cNvSpPr/>
              <p:nvPr/>
            </p:nvSpPr>
            <p:spPr>
              <a:xfrm>
                <a:off x="380477" y="2805147"/>
                <a:ext cx="11410503" cy="3827704"/>
              </a:xfrm>
              <a:prstGeom prst="rect">
                <a:avLst/>
              </a:prstGeom>
            </p:spPr>
            <p:txBody>
              <a:bodyPr wrap="square" lIns="45711" tIns="22855" rIns="45711" bIns="22855">
                <a:spAutoFit/>
              </a:bodyPr>
              <a:lstStyle/>
              <a:p>
                <a:pPr marL="58738">
                  <a:lnSpc>
                    <a:spcPct val="115000"/>
                  </a:lnSpc>
                </a:pPr>
                <a14:m>
                  <m:oMathPara xmlns:m="http://schemas.openxmlformats.org/officeDocument/2006/math">
                    <m:oMathParaPr>
                      <m:jc m:val="centerGroup"/>
                    </m:oMathParaPr>
                    <m:oMath xmlns:m="http://schemas.openxmlformats.org/officeDocument/2006/math">
                      <m:r>
                        <m:rPr>
                          <m:nor/>
                        </m:rPr>
                        <a:rPr lang="vi-VN" sz="2400" dirty="0">
                          <a:solidFill>
                            <a:srgbClr val="000000"/>
                          </a:solidFill>
                          <a:latin typeface="Times New Roman" panose="02020603050405020304" pitchFamily="18" charset="0"/>
                          <a:ea typeface="Calibri" panose="020F0502020204030204" pitchFamily="34" charset="0"/>
                        </a:rPr>
                        <m:t>Ta</m:t>
                      </m:r>
                      <m:r>
                        <m:rPr>
                          <m:nor/>
                        </m:rPr>
                        <a:rPr lang="vi-VN" sz="2400" dirty="0">
                          <a:solidFill>
                            <a:srgbClr val="000000"/>
                          </a:solidFill>
                          <a:latin typeface="Times New Roman" panose="02020603050405020304" pitchFamily="18" charset="0"/>
                          <a:ea typeface="Calibri" panose="020F0502020204030204" pitchFamily="34" charset="0"/>
                        </a:rPr>
                        <m:t> </m:t>
                      </m:r>
                      <m:r>
                        <m:rPr>
                          <m:nor/>
                        </m:rPr>
                        <a:rPr lang="vi-VN" sz="2400" dirty="0">
                          <a:solidFill>
                            <a:srgbClr val="000000"/>
                          </a:solidFill>
                          <a:latin typeface="Times New Roman" panose="02020603050405020304" pitchFamily="18" charset="0"/>
                          <a:ea typeface="Calibri" panose="020F0502020204030204" pitchFamily="34" charset="0"/>
                        </a:rPr>
                        <m:t>c</m:t>
                      </m:r>
                      <m:r>
                        <m:rPr>
                          <m:nor/>
                        </m:rPr>
                        <a:rPr lang="vi-VN" sz="2400" dirty="0">
                          <a:solidFill>
                            <a:srgbClr val="000000"/>
                          </a:solidFill>
                          <a:latin typeface="Times New Roman" panose="02020603050405020304" pitchFamily="18" charset="0"/>
                          <a:ea typeface="Calibri" panose="020F0502020204030204" pitchFamily="34" charset="0"/>
                        </a:rPr>
                        <m:t>ó: </m:t>
                      </m:r>
                      <m:sSup>
                        <m:sSupPr>
                          <m:ctrlPr>
                            <a:rPr lang="en-US" sz="2400" i="1">
                              <a:solidFill>
                                <a:srgbClr val="000000"/>
                              </a:solidFill>
                              <a:latin typeface="Cambria Math"/>
                              <a:ea typeface="Times New Roman" panose="02020603050405020304" pitchFamily="18" charset="0"/>
                            </a:rPr>
                          </m:ctrlPr>
                        </m:sSupPr>
                        <m:e>
                          <m:r>
                            <a:rPr lang="en-US" sz="2400" i="1">
                              <a:solidFill>
                                <a:srgbClr val="000000"/>
                              </a:solidFill>
                              <a:latin typeface="Cambria Math" panose="02040503050406030204" pitchFamily="18" charset="0"/>
                              <a:ea typeface="Times New Roman" panose="02020603050405020304" pitchFamily="18" charset="0"/>
                            </a:rPr>
                            <m:t>𝑦</m:t>
                          </m:r>
                        </m:e>
                        <m:sup>
                          <m:r>
                            <a:rPr lang="en-US" sz="2400" i="1">
                              <a:solidFill>
                                <a:srgbClr val="000000"/>
                              </a:solidFill>
                              <a:latin typeface="Cambria Math" panose="02040503050406030204" pitchFamily="18" charset="0"/>
                              <a:ea typeface="Times New Roman" panose="02020603050405020304" pitchFamily="18" charset="0"/>
                            </a:rPr>
                            <m:t>′</m:t>
                          </m:r>
                        </m:sup>
                      </m:sSup>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3</m:t>
                      </m:r>
                      <m:sSup>
                        <m:sSupPr>
                          <m:ctrlPr>
                            <a:rPr lang="en-US" sz="2400" i="1">
                              <a:solidFill>
                                <a:srgbClr val="000000"/>
                              </a:solidFill>
                              <a:latin typeface="Cambria Math"/>
                              <a:ea typeface="Times New Roman" panose="02020603050405020304" pitchFamily="18" charset="0"/>
                            </a:rPr>
                          </m:ctrlPr>
                        </m:sSupPr>
                        <m:e>
                          <m:r>
                            <a:rPr lang="en-US" sz="2400" i="1">
                              <a:solidFill>
                                <a:srgbClr val="000000"/>
                              </a:solidFill>
                              <a:latin typeface="Cambria Math" panose="02040503050406030204" pitchFamily="18" charset="0"/>
                              <a:ea typeface="Times New Roman" panose="02020603050405020304" pitchFamily="18" charset="0"/>
                            </a:rPr>
                            <m:t>𝑥</m:t>
                          </m:r>
                        </m:e>
                        <m:sup>
                          <m:r>
                            <a:rPr lang="en-US" sz="2400" i="1">
                              <a:solidFill>
                                <a:srgbClr val="000000"/>
                              </a:solidFill>
                              <a:latin typeface="Cambria Math" panose="02040503050406030204" pitchFamily="18" charset="0"/>
                              <a:ea typeface="Times New Roman" panose="02020603050405020304" pitchFamily="18" charset="0"/>
                            </a:rPr>
                            <m:t>2</m:t>
                          </m:r>
                        </m:sup>
                      </m:sSup>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𝑚</m:t>
                      </m:r>
                      <m:r>
                        <m:rPr>
                          <m:nor/>
                        </m:rPr>
                        <a:rPr lang="en-US" sz="2400" dirty="0">
                          <a:solidFill>
                            <a:srgbClr val="000000"/>
                          </a:solidFill>
                          <a:latin typeface="Times New Roman" panose="02020603050405020304" pitchFamily="18" charset="0"/>
                          <a:ea typeface="Calibri" panose="020F0502020204030204" pitchFamily="34" charset="0"/>
                        </a:rPr>
                        <m:t> </m:t>
                      </m:r>
                      <m:r>
                        <a:rPr lang="en-US" sz="2400" i="1">
                          <a:solidFill>
                            <a:srgbClr val="000000"/>
                          </a:solidFill>
                          <a:latin typeface="Cambria Math" panose="02040503050406030204" pitchFamily="18" charset="0"/>
                          <a:ea typeface="Calibri" panose="020F0502020204030204" pitchFamily="34" charset="0"/>
                          <a:cs typeface="Cambria Math" panose="02040503050406030204" pitchFamily="18" charset="0"/>
                        </a:rPr>
                        <m:t>⇒</m:t>
                      </m:r>
                      <m:r>
                        <m:rPr>
                          <m:nor/>
                        </m:rPr>
                        <a:rPr lang="vi-VN" sz="2400" dirty="0">
                          <a:solidFill>
                            <a:srgbClr val="000000"/>
                          </a:solidFill>
                          <a:latin typeface="Times New Roman" panose="02020603050405020304" pitchFamily="18" charset="0"/>
                          <a:ea typeface="Calibri" panose="020F0502020204030204" pitchFamily="34" charset="0"/>
                        </a:rPr>
                        <m:t> </m:t>
                      </m:r>
                      <m:sSup>
                        <m:sSupPr>
                          <m:ctrlPr>
                            <a:rPr lang="en-US" sz="2400" i="1">
                              <a:solidFill>
                                <a:srgbClr val="000000"/>
                              </a:solidFill>
                              <a:latin typeface="Cambria Math"/>
                              <a:ea typeface="Times New Roman" panose="02020603050405020304" pitchFamily="18" charset="0"/>
                            </a:rPr>
                          </m:ctrlPr>
                        </m:sSupPr>
                        <m:e>
                          <m:r>
                            <a:rPr lang="en-US" sz="2400" i="1">
                              <a:solidFill>
                                <a:srgbClr val="000000"/>
                              </a:solidFill>
                              <a:latin typeface="Cambria Math" panose="02040503050406030204" pitchFamily="18" charset="0"/>
                              <a:ea typeface="Times New Roman" panose="02020603050405020304" pitchFamily="18" charset="0"/>
                            </a:rPr>
                            <m:t>𝑦</m:t>
                          </m:r>
                        </m:e>
                        <m:sup>
                          <m:r>
                            <a:rPr lang="en-US" sz="2400" i="1">
                              <a:solidFill>
                                <a:srgbClr val="000000"/>
                              </a:solidFill>
                              <a:latin typeface="Cambria Math" panose="02040503050406030204" pitchFamily="18" charset="0"/>
                              <a:ea typeface="Times New Roman" panose="02020603050405020304" pitchFamily="18" charset="0"/>
                            </a:rPr>
                            <m:t>′</m:t>
                          </m:r>
                        </m:sup>
                      </m:sSup>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1</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3</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𝑚</m:t>
                      </m:r>
                      <m:r>
                        <m:rPr>
                          <m:nor/>
                        </m:rPr>
                        <a:rPr lang="vi-VN" sz="2400" dirty="0">
                          <a:solidFill>
                            <a:srgbClr val="000000"/>
                          </a:solidFill>
                          <a:latin typeface="Times New Roman" panose="02020603050405020304" pitchFamily="18" charset="0"/>
                          <a:ea typeface="Calibri" panose="020F0502020204030204" pitchFamily="34" charset="0"/>
                        </a:rPr>
                        <m:t>; </m:t>
                      </m:r>
                      <m:r>
                        <a:rPr lang="en-US" sz="2400" i="1">
                          <a:solidFill>
                            <a:srgbClr val="000000"/>
                          </a:solidFill>
                          <a:latin typeface="Cambria Math" panose="02040503050406030204" pitchFamily="18" charset="0"/>
                          <a:ea typeface="Times New Roman" panose="02020603050405020304" pitchFamily="18" charset="0"/>
                        </a:rPr>
                        <m:t>𝑦</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1</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2</m:t>
                      </m:r>
                      <m:r>
                        <a:rPr lang="en-US" sz="2400" i="1">
                          <a:solidFill>
                            <a:srgbClr val="000000"/>
                          </a:solidFill>
                          <a:latin typeface="Cambria Math" panose="02040503050406030204" pitchFamily="18" charset="0"/>
                          <a:ea typeface="Times New Roman" panose="02020603050405020304" pitchFamily="18" charset="0"/>
                        </a:rPr>
                        <m:t>𝑚</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2</m:t>
                      </m:r>
                      <m:r>
                        <m:rPr>
                          <m:nor/>
                        </m:rPr>
                        <a:rPr lang="vi-VN" sz="2400" dirty="0">
                          <a:solidFill>
                            <a:srgbClr val="000000"/>
                          </a:solidFill>
                          <a:latin typeface="Times New Roman" panose="02020603050405020304" pitchFamily="18" charset="0"/>
                          <a:ea typeface="Calibri" panose="020F0502020204030204" pitchFamily="34" charset="0"/>
                        </a:rPr>
                        <m:t>. </m:t>
                      </m:r>
                    </m:oMath>
                  </m:oMathPara>
                </a14:m>
                <a:endParaRPr lang="en-US" sz="2400" dirty="0">
                  <a:solidFill>
                    <a:srgbClr val="000000"/>
                  </a:solidFill>
                  <a:latin typeface="Times New Roman" panose="02020603050405020304" pitchFamily="18" charset="0"/>
                  <a:ea typeface="Calibri" panose="020F0502020204030204" pitchFamily="34" charset="0"/>
                </a:endParaRPr>
              </a:p>
              <a:p>
                <a:pPr marL="58738">
                  <a:lnSpc>
                    <a:spcPct val="115000"/>
                  </a:lnSpc>
                </a:pPr>
                <a14:m>
                  <m:oMathPara xmlns:m="http://schemas.openxmlformats.org/officeDocument/2006/math">
                    <m:oMathParaPr>
                      <m:jc m:val="centerGroup"/>
                    </m:oMathParaPr>
                    <m:oMath xmlns:m="http://schemas.openxmlformats.org/officeDocument/2006/math">
                      <m:d>
                        <m:dPr>
                          <m:ctrlPr>
                            <a:rPr lang="en-US" sz="2400" i="1">
                              <a:solidFill>
                                <a:srgbClr val="000000"/>
                              </a:solidFill>
                              <a:latin typeface="Cambria Math"/>
                              <a:ea typeface="Times New Roman" panose="02020603050405020304" pitchFamily="18" charset="0"/>
                            </a:rPr>
                          </m:ctrlPr>
                        </m:dPr>
                        <m:e>
                          <m:r>
                            <a:rPr lang="en-US" sz="2400" i="1">
                              <a:solidFill>
                                <a:srgbClr val="000000"/>
                              </a:solidFill>
                              <a:latin typeface="Cambria Math" panose="02040503050406030204" pitchFamily="18" charset="0"/>
                              <a:ea typeface="Times New Roman" panose="02020603050405020304" pitchFamily="18" charset="0"/>
                            </a:rPr>
                            <m:t>𝐶</m:t>
                          </m:r>
                        </m:e>
                      </m:d>
                      <m:r>
                        <m:rPr>
                          <m:nor/>
                        </m:rPr>
                        <a:rPr lang="en-US" sz="2400" dirty="0">
                          <a:solidFill>
                            <a:srgbClr val="000000"/>
                          </a:solidFill>
                          <a:latin typeface="Times New Roman" panose="02020603050405020304" pitchFamily="18" charset="0"/>
                          <a:ea typeface="Calibri" panose="020F0502020204030204" pitchFamily="34" charset="0"/>
                        </a:rPr>
                        <m:t> </m:t>
                      </m:r>
                      <m:r>
                        <m:rPr>
                          <m:nor/>
                        </m:rPr>
                        <a:rPr lang="vi-VN" sz="2400" dirty="0">
                          <a:solidFill>
                            <a:srgbClr val="000000"/>
                          </a:solidFill>
                          <a:latin typeface="Times New Roman" panose="02020603050405020304" pitchFamily="18" charset="0"/>
                          <a:ea typeface="Calibri" panose="020F0502020204030204" pitchFamily="34" charset="0"/>
                        </a:rPr>
                        <m:t>c</m:t>
                      </m:r>
                      <m:r>
                        <m:rPr>
                          <m:nor/>
                        </m:rPr>
                        <a:rPr lang="vi-VN" sz="2400" dirty="0">
                          <a:solidFill>
                            <a:srgbClr val="000000"/>
                          </a:solidFill>
                          <a:latin typeface="Times New Roman" panose="02020603050405020304" pitchFamily="18" charset="0"/>
                          <a:ea typeface="Calibri" panose="020F0502020204030204" pitchFamily="34" charset="0"/>
                        </a:rPr>
                        <m:t>ó </m:t>
                      </m:r>
                      <m:r>
                        <m:rPr>
                          <m:nor/>
                        </m:rPr>
                        <a:rPr lang="vi-VN" sz="2400" dirty="0">
                          <a:solidFill>
                            <a:srgbClr val="000000"/>
                          </a:solidFill>
                          <a:latin typeface="Times New Roman" panose="02020603050405020304" pitchFamily="18" charset="0"/>
                          <a:ea typeface="Calibri" panose="020F0502020204030204" pitchFamily="34" charset="0"/>
                        </a:rPr>
                        <m:t>t</m:t>
                      </m:r>
                      <m:r>
                        <m:rPr>
                          <m:nor/>
                        </m:rPr>
                        <a:rPr lang="vi-VN" sz="2400" dirty="0">
                          <a:solidFill>
                            <a:srgbClr val="000000"/>
                          </a:solidFill>
                          <a:latin typeface="Times New Roman" panose="02020603050405020304" pitchFamily="18" charset="0"/>
                          <a:ea typeface="Calibri" panose="020F0502020204030204" pitchFamily="34" charset="0"/>
                        </a:rPr>
                        <m:t>â</m:t>
                      </m:r>
                      <m:r>
                        <m:rPr>
                          <m:nor/>
                        </m:rPr>
                        <a:rPr lang="vi-VN" sz="2400" dirty="0">
                          <a:solidFill>
                            <a:srgbClr val="000000"/>
                          </a:solidFill>
                          <a:latin typeface="Times New Roman" panose="02020603050405020304" pitchFamily="18" charset="0"/>
                          <a:ea typeface="Calibri" panose="020F0502020204030204" pitchFamily="34" charset="0"/>
                        </a:rPr>
                        <m:t>m</m:t>
                      </m:r>
                      <m:r>
                        <m:rPr>
                          <m:nor/>
                        </m:rPr>
                        <a:rPr lang="vi-VN" sz="2400" dirty="0">
                          <a:solidFill>
                            <a:srgbClr val="000000"/>
                          </a:solidFill>
                          <a:latin typeface="Times New Roman" panose="02020603050405020304" pitchFamily="18" charset="0"/>
                          <a:ea typeface="Calibri" panose="020F0502020204030204" pitchFamily="34" charset="0"/>
                        </a:rPr>
                        <m:t> </m:t>
                      </m:r>
                      <m:r>
                        <a:rPr lang="en-US" sz="2400" i="1">
                          <a:solidFill>
                            <a:srgbClr val="000000"/>
                          </a:solidFill>
                          <a:latin typeface="Cambria Math" panose="02040503050406030204" pitchFamily="18" charset="0"/>
                          <a:ea typeface="Times New Roman" panose="02020603050405020304" pitchFamily="18" charset="0"/>
                        </a:rPr>
                        <m:t>𝐼</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2</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3</m:t>
                      </m:r>
                      <m:r>
                        <a:rPr lang="en-US" sz="2400" i="1">
                          <a:solidFill>
                            <a:srgbClr val="000000"/>
                          </a:solidFill>
                          <a:latin typeface="Cambria Math" panose="02040503050406030204" pitchFamily="18" charset="0"/>
                          <a:ea typeface="Times New Roman" panose="02020603050405020304" pitchFamily="18" charset="0"/>
                        </a:rPr>
                        <m:t>),</m:t>
                      </m:r>
                      <m:func>
                        <m:funcPr>
                          <m:ctrlPr>
                            <a:rPr lang="en-US" sz="2400" i="1">
                              <a:solidFill>
                                <a:srgbClr val="000000"/>
                              </a:solidFill>
                              <a:latin typeface="Cambria Math"/>
                              <a:ea typeface="Times New Roman" panose="02020603050405020304" pitchFamily="18" charset="0"/>
                            </a:rPr>
                          </m:ctrlPr>
                        </m:funcPr>
                        <m:fName>
                          <m:r>
                            <a:rPr lang="en-US" sz="2400" i="1">
                              <a:solidFill>
                                <a:srgbClr val="000000"/>
                              </a:solidFill>
                              <a:latin typeface="Cambria Math" panose="02040503050406030204" pitchFamily="18" charset="0"/>
                              <a:ea typeface="Times New Roman" panose="02020603050405020304" pitchFamily="18" charset="0"/>
                            </a:rPr>
                            <m:t>𝑅</m:t>
                          </m:r>
                        </m:fName>
                        <m:e>
                          <m:r>
                            <a:rPr lang="en-US" sz="2400" i="1">
                              <a:solidFill>
                                <a:srgbClr val="000000"/>
                              </a:solidFill>
                              <a:latin typeface="Cambria Math" panose="02040503050406030204" pitchFamily="18" charset="0"/>
                              <a:ea typeface="Times New Roman" panose="02020603050405020304" pitchFamily="18" charset="0"/>
                            </a:rPr>
                            <m:t>=</m:t>
                          </m:r>
                        </m:e>
                      </m:func>
                      <m:r>
                        <a:rPr lang="en-US" sz="2400" i="1">
                          <a:solidFill>
                            <a:srgbClr val="000000"/>
                          </a:solidFill>
                          <a:latin typeface="Cambria Math" panose="02040503050406030204" pitchFamily="18" charset="0"/>
                          <a:ea typeface="Times New Roman" panose="02020603050405020304" pitchFamily="18" charset="0"/>
                        </a:rPr>
                        <m:t>2</m:t>
                      </m:r>
                      <m:r>
                        <m:rPr>
                          <m:nor/>
                        </m:rPr>
                        <a:rPr lang="vi-VN" sz="2400" dirty="0">
                          <a:solidFill>
                            <a:srgbClr val="000000"/>
                          </a:solidFill>
                          <a:latin typeface="Times New Roman" panose="02020603050405020304" pitchFamily="18" charset="0"/>
                          <a:ea typeface="Calibri" panose="020F0502020204030204" pitchFamily="34" charset="0"/>
                        </a:rPr>
                        <m:t>.</m:t>
                      </m:r>
                      <m:r>
                        <m:rPr>
                          <m:nor/>
                        </m:rPr>
                        <a:rPr lang="en-US" sz="2400" b="0" i="0" dirty="0" smtClean="0">
                          <a:solidFill>
                            <a:srgbClr val="000000"/>
                          </a:solidFill>
                          <a:latin typeface="Times New Roman" panose="02020603050405020304" pitchFamily="18" charset="0"/>
                          <a:ea typeface="Calibri" panose="020F0502020204030204" pitchFamily="34" charset="0"/>
                        </a:rPr>
                        <m:t>  </m:t>
                      </m:r>
                      <m:r>
                        <m:rPr>
                          <m:nor/>
                        </m:rPr>
                        <a:rPr lang="en-US" sz="2400" dirty="0" err="1">
                          <a:solidFill>
                            <a:srgbClr val="000000"/>
                          </a:solidFill>
                          <a:latin typeface="Times New Roman" panose="02020603050405020304" pitchFamily="18" charset="0"/>
                          <a:ea typeface="Calibri" panose="020F0502020204030204" pitchFamily="34" charset="0"/>
                        </a:rPr>
                        <m:t>Ph</m:t>
                      </m:r>
                      <m:r>
                        <m:rPr>
                          <m:nor/>
                        </m:rPr>
                        <a:rPr lang="en-US" sz="2400" dirty="0" err="1">
                          <a:solidFill>
                            <a:srgbClr val="000000"/>
                          </a:solidFill>
                          <a:latin typeface="Times New Roman" panose="02020603050405020304" pitchFamily="18" charset="0"/>
                          <a:ea typeface="Calibri" panose="020F0502020204030204" pitchFamily="34" charset="0"/>
                        </a:rPr>
                        <m:t>ươ</m:t>
                      </m:r>
                      <m:r>
                        <m:rPr>
                          <m:nor/>
                        </m:rPr>
                        <a:rPr lang="en-US" sz="2400" dirty="0" err="1">
                          <a:solidFill>
                            <a:srgbClr val="000000"/>
                          </a:solidFill>
                          <a:latin typeface="Times New Roman" panose="02020603050405020304" pitchFamily="18" charset="0"/>
                          <a:ea typeface="Calibri" panose="020F0502020204030204" pitchFamily="34" charset="0"/>
                        </a:rPr>
                        <m:t>ng</m:t>
                      </m:r>
                      <m:r>
                        <m:rPr>
                          <m:nor/>
                        </m:rPr>
                        <a:rPr lang="en-US" sz="2400" dirty="0">
                          <a:solidFill>
                            <a:srgbClr val="000000"/>
                          </a:solidFill>
                          <a:latin typeface="Times New Roman" panose="02020603050405020304" pitchFamily="18" charset="0"/>
                          <a:ea typeface="Calibri" panose="020F0502020204030204" pitchFamily="34" charset="0"/>
                        </a:rPr>
                        <m:t> </m:t>
                      </m:r>
                      <m:r>
                        <m:rPr>
                          <m:nor/>
                        </m:rPr>
                        <a:rPr lang="en-US" sz="2400" dirty="0" err="1">
                          <a:solidFill>
                            <a:srgbClr val="000000"/>
                          </a:solidFill>
                          <a:latin typeface="Times New Roman" panose="02020603050405020304" pitchFamily="18" charset="0"/>
                          <a:ea typeface="Calibri" panose="020F0502020204030204" pitchFamily="34" charset="0"/>
                        </a:rPr>
                        <m:t>tr</m:t>
                      </m:r>
                      <m:r>
                        <m:rPr>
                          <m:nor/>
                        </m:rPr>
                        <a:rPr lang="en-US" sz="2400" dirty="0" err="1">
                          <a:solidFill>
                            <a:srgbClr val="000000"/>
                          </a:solidFill>
                          <a:latin typeface="Times New Roman" panose="02020603050405020304" pitchFamily="18" charset="0"/>
                          <a:ea typeface="Calibri" panose="020F0502020204030204" pitchFamily="34" charset="0"/>
                        </a:rPr>
                        <m:t>ì</m:t>
                      </m:r>
                      <m:r>
                        <m:rPr>
                          <m:nor/>
                        </m:rPr>
                        <a:rPr lang="en-US" sz="2400" dirty="0" err="1">
                          <a:solidFill>
                            <a:srgbClr val="000000"/>
                          </a:solidFill>
                          <a:latin typeface="Times New Roman" panose="02020603050405020304" pitchFamily="18" charset="0"/>
                          <a:ea typeface="Calibri" panose="020F0502020204030204" pitchFamily="34" charset="0"/>
                        </a:rPr>
                        <m:t>nh</m:t>
                      </m:r>
                      <m:r>
                        <m:rPr>
                          <m:nor/>
                        </m:rPr>
                        <a:rPr lang="en-US" sz="2400" dirty="0">
                          <a:solidFill>
                            <a:srgbClr val="000000"/>
                          </a:solidFill>
                          <a:latin typeface="Times New Roman" panose="02020603050405020304" pitchFamily="18" charset="0"/>
                          <a:ea typeface="Calibri" panose="020F0502020204030204" pitchFamily="34" charset="0"/>
                        </a:rPr>
                        <m:t> </m:t>
                      </m:r>
                      <m:r>
                        <m:rPr>
                          <m:nor/>
                        </m:rPr>
                        <a:rPr lang="en-US" sz="2400" dirty="0" err="1">
                          <a:solidFill>
                            <a:srgbClr val="000000"/>
                          </a:solidFill>
                          <a:latin typeface="Times New Roman" panose="02020603050405020304" pitchFamily="18" charset="0"/>
                          <a:ea typeface="Calibri" panose="020F0502020204030204" pitchFamily="34" charset="0"/>
                        </a:rPr>
                        <m:t>đườ</m:t>
                      </m:r>
                      <m:r>
                        <m:rPr>
                          <m:nor/>
                        </m:rPr>
                        <a:rPr lang="en-US" sz="2400" dirty="0" err="1">
                          <a:solidFill>
                            <a:srgbClr val="000000"/>
                          </a:solidFill>
                          <a:latin typeface="Times New Roman" panose="02020603050405020304" pitchFamily="18" charset="0"/>
                          <a:ea typeface="Calibri" panose="020F0502020204030204" pitchFamily="34" charset="0"/>
                        </a:rPr>
                        <m:t>ng</m:t>
                      </m:r>
                      <m:r>
                        <m:rPr>
                          <m:nor/>
                        </m:rPr>
                        <a:rPr lang="en-US" sz="2400" dirty="0">
                          <a:solidFill>
                            <a:srgbClr val="000000"/>
                          </a:solidFill>
                          <a:latin typeface="Times New Roman" panose="02020603050405020304" pitchFamily="18" charset="0"/>
                          <a:ea typeface="Calibri" panose="020F0502020204030204" pitchFamily="34" charset="0"/>
                        </a:rPr>
                        <m:t> </m:t>
                      </m:r>
                      <m:r>
                        <m:rPr>
                          <m:nor/>
                        </m:rPr>
                        <a:rPr lang="en-US" sz="2400" dirty="0" err="1">
                          <a:solidFill>
                            <a:srgbClr val="000000"/>
                          </a:solidFill>
                          <a:latin typeface="Times New Roman" panose="02020603050405020304" pitchFamily="18" charset="0"/>
                          <a:ea typeface="Calibri" panose="020F0502020204030204" pitchFamily="34" charset="0"/>
                        </a:rPr>
                        <m:t>th</m:t>
                      </m:r>
                      <m:r>
                        <m:rPr>
                          <m:nor/>
                        </m:rPr>
                        <a:rPr lang="en-US" sz="2400" dirty="0" err="1">
                          <a:solidFill>
                            <a:srgbClr val="000000"/>
                          </a:solidFill>
                          <a:latin typeface="Times New Roman" panose="02020603050405020304" pitchFamily="18" charset="0"/>
                          <a:ea typeface="Calibri" panose="020F0502020204030204" pitchFamily="34" charset="0"/>
                        </a:rPr>
                        <m:t>ẳ</m:t>
                      </m:r>
                      <m:r>
                        <m:rPr>
                          <m:nor/>
                        </m:rPr>
                        <a:rPr lang="en-US" sz="2400" dirty="0" err="1">
                          <a:solidFill>
                            <a:srgbClr val="000000"/>
                          </a:solidFill>
                          <a:latin typeface="Times New Roman" panose="02020603050405020304" pitchFamily="18" charset="0"/>
                          <a:ea typeface="Calibri" panose="020F0502020204030204" pitchFamily="34" charset="0"/>
                        </a:rPr>
                        <m:t>ng</m:t>
                      </m:r>
                      <m:r>
                        <m:rPr>
                          <m:nor/>
                        </m:rPr>
                        <a:rPr lang="en-US" sz="2400" dirty="0">
                          <a:solidFill>
                            <a:srgbClr val="000000"/>
                          </a:solidFill>
                          <a:latin typeface="Times New Roman" panose="02020603050405020304" pitchFamily="18" charset="0"/>
                          <a:ea typeface="Calibri" panose="020F0502020204030204" pitchFamily="34" charset="0"/>
                        </a:rPr>
                        <m:t> </m:t>
                      </m:r>
                      <m:r>
                        <a:rPr lang="en-US" sz="2400" i="1">
                          <a:solidFill>
                            <a:srgbClr val="000000"/>
                          </a:solidFill>
                          <a:latin typeface="Cambria Math" panose="02040503050406030204" pitchFamily="18" charset="0"/>
                          <a:ea typeface="Times New Roman" panose="02020603050405020304" pitchFamily="18" charset="0"/>
                        </a:rPr>
                        <m:t>𝑑</m:t>
                      </m:r>
                      <m:r>
                        <m:rPr>
                          <m:nor/>
                        </m:rPr>
                        <a:rPr lang="vi-VN" sz="2400" dirty="0">
                          <a:solidFill>
                            <a:srgbClr val="000000"/>
                          </a:solidFill>
                          <a:latin typeface="Times New Roman" panose="02020603050405020304" pitchFamily="18" charset="0"/>
                          <a:ea typeface="Calibri" panose="020F0502020204030204" pitchFamily="34" charset="0"/>
                        </a:rPr>
                        <m:t> </m:t>
                      </m:r>
                      <m:r>
                        <m:rPr>
                          <m:nor/>
                        </m:rPr>
                        <a:rPr lang="vi-VN" sz="2400" dirty="0">
                          <a:solidFill>
                            <a:srgbClr val="000000"/>
                          </a:solidFill>
                          <a:latin typeface="Times New Roman" panose="02020603050405020304" pitchFamily="18" charset="0"/>
                          <a:ea typeface="Calibri" panose="020F0502020204030204" pitchFamily="34" charset="0"/>
                        </a:rPr>
                        <m:t>t</m:t>
                      </m:r>
                      <m:r>
                        <m:rPr>
                          <m:nor/>
                        </m:rPr>
                        <a:rPr lang="vi-VN" sz="2400" dirty="0">
                          <a:solidFill>
                            <a:srgbClr val="000000"/>
                          </a:solidFill>
                          <a:latin typeface="Times New Roman" panose="02020603050405020304" pitchFamily="18" charset="0"/>
                          <a:ea typeface="Calibri" panose="020F0502020204030204" pitchFamily="34" charset="0"/>
                        </a:rPr>
                        <m:t>ạ</m:t>
                      </m:r>
                      <m:r>
                        <m:rPr>
                          <m:nor/>
                        </m:rPr>
                        <a:rPr lang="vi-VN" sz="2400" dirty="0">
                          <a:solidFill>
                            <a:srgbClr val="000000"/>
                          </a:solidFill>
                          <a:latin typeface="Times New Roman" panose="02020603050405020304" pitchFamily="18" charset="0"/>
                          <a:ea typeface="Calibri" panose="020F0502020204030204" pitchFamily="34" charset="0"/>
                        </a:rPr>
                        <m:t>i</m:t>
                      </m:r>
                      <m:r>
                        <m:rPr>
                          <m:nor/>
                        </m:rPr>
                        <a:rPr lang="vi-VN" sz="2400" dirty="0">
                          <a:solidFill>
                            <a:srgbClr val="000000"/>
                          </a:solidFill>
                          <a:latin typeface="Times New Roman" panose="02020603050405020304" pitchFamily="18" charset="0"/>
                          <a:ea typeface="Calibri" panose="020F0502020204030204" pitchFamily="34" charset="0"/>
                        </a:rPr>
                        <m:t> </m:t>
                      </m:r>
                      <m:r>
                        <a:rPr lang="en-US" sz="2400" i="1">
                          <a:solidFill>
                            <a:srgbClr val="000000"/>
                          </a:solidFill>
                          <a:latin typeface="Cambria Math" panose="02040503050406030204" pitchFamily="18" charset="0"/>
                          <a:ea typeface="Times New Roman" panose="02020603050405020304" pitchFamily="18" charset="0"/>
                        </a:rPr>
                        <m:t>𝑀</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1</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2</m:t>
                      </m:r>
                      <m:r>
                        <a:rPr lang="en-US" sz="2400" i="1">
                          <a:solidFill>
                            <a:srgbClr val="000000"/>
                          </a:solidFill>
                          <a:latin typeface="Cambria Math" panose="02040503050406030204" pitchFamily="18" charset="0"/>
                          <a:ea typeface="Times New Roman" panose="02020603050405020304" pitchFamily="18" charset="0"/>
                        </a:rPr>
                        <m:t>𝑚</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2</m:t>
                      </m:r>
                      <m:r>
                        <a:rPr lang="en-US" sz="2400" i="1">
                          <a:solidFill>
                            <a:srgbClr val="000000"/>
                          </a:solidFill>
                          <a:latin typeface="Cambria Math" panose="02040503050406030204" pitchFamily="18" charset="0"/>
                          <a:ea typeface="Times New Roman" panose="02020603050405020304" pitchFamily="18" charset="0"/>
                        </a:rPr>
                        <m:t>)</m:t>
                      </m:r>
                      <m:r>
                        <m:rPr>
                          <m:nor/>
                        </m:rPr>
                        <a:rPr lang="vi-VN" sz="2400" dirty="0">
                          <a:solidFill>
                            <a:srgbClr val="000000"/>
                          </a:solidFill>
                          <a:latin typeface="Times New Roman" panose="02020603050405020304" pitchFamily="18" charset="0"/>
                          <a:ea typeface="Calibri" panose="020F0502020204030204" pitchFamily="34" charset="0"/>
                        </a:rPr>
                        <m:t>: </m:t>
                      </m:r>
                      <m:r>
                        <a:rPr lang="en-US" sz="2400" i="1">
                          <a:solidFill>
                            <a:srgbClr val="000000"/>
                          </a:solidFill>
                          <a:latin typeface="Cambria Math" panose="02040503050406030204" pitchFamily="18" charset="0"/>
                          <a:ea typeface="Times New Roman" panose="02020603050405020304" pitchFamily="18" charset="0"/>
                        </a:rPr>
                        <m:t>𝑦</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3</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𝑚</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𝑥</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𝑚</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1</m:t>
                      </m:r>
                      <m:r>
                        <a:rPr lang="en-US" sz="2400" i="1">
                          <a:solidFill>
                            <a:srgbClr val="000000"/>
                          </a:solidFill>
                          <a:latin typeface="Cambria Math" panose="02040503050406030204" pitchFamily="18" charset="0"/>
                          <a:ea typeface="Calibri" panose="020F0502020204030204" pitchFamily="34" charset="0"/>
                          <a:cs typeface="Cambria Math" panose="02040503050406030204" pitchFamily="18" charset="0"/>
                        </a:rPr>
                        <m:t>⇒</m:t>
                      </m:r>
                      <m:r>
                        <m:rPr>
                          <m:nor/>
                        </m:rPr>
                        <a:rPr lang="vi-VN" sz="2400" dirty="0">
                          <a:solidFill>
                            <a:srgbClr val="000000"/>
                          </a:solidFill>
                          <a:latin typeface="Times New Roman" panose="02020603050405020304" pitchFamily="18" charset="0"/>
                          <a:ea typeface="Calibri" panose="020F0502020204030204" pitchFamily="34" charset="0"/>
                        </a:rPr>
                        <m:t> </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3</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𝑚</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𝑥</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𝑦</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𝑚</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1</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0</m:t>
                      </m:r>
                    </m:oMath>
                  </m:oMathPara>
                </a14:m>
                <a:endParaRPr lang="en-US" sz="2400" dirty="0">
                  <a:latin typeface="Times New Roman" panose="02020603050405020304" pitchFamily="18" charset="0"/>
                  <a:ea typeface="Calibri" panose="020F0502020204030204" pitchFamily="34" charset="0"/>
                </a:endParaRPr>
              </a:p>
              <a:p>
                <a:pPr marL="58738" algn="just">
                  <a:lnSpc>
                    <a:spcPct val="115000"/>
                  </a:lnSpc>
                </a:pPr>
                <a14:m>
                  <m:oMathPara xmlns:m="http://schemas.openxmlformats.org/officeDocument/2006/math">
                    <m:oMathParaPr>
                      <m:jc m:val="centerGroup"/>
                    </m:oMathParaPr>
                    <m:oMath xmlns:m="http://schemas.openxmlformats.org/officeDocument/2006/math">
                      <m:r>
                        <a:rPr lang="en-US" sz="2400" i="1">
                          <a:solidFill>
                            <a:srgbClr val="000000"/>
                          </a:solidFill>
                          <a:latin typeface="Cambria Math" panose="02040503050406030204" pitchFamily="18" charset="0"/>
                          <a:ea typeface="Times New Roman" panose="02020603050405020304" pitchFamily="18" charset="0"/>
                        </a:rPr>
                        <m:t>𝑑</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𝐼</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𝑑</m:t>
                      </m:r>
                      <m:r>
                        <a:rPr lang="en-US" sz="2400" i="1">
                          <a:solidFill>
                            <a:srgbClr val="000000"/>
                          </a:solidFill>
                          <a:latin typeface="Cambria Math" panose="02040503050406030204" pitchFamily="18" charset="0"/>
                          <a:ea typeface="Times New Roman" panose="02020603050405020304" pitchFamily="18" charset="0"/>
                        </a:rPr>
                        <m:t>)=</m:t>
                      </m:r>
                      <m:f>
                        <m:fPr>
                          <m:ctrlPr>
                            <a:rPr lang="en-US" sz="2400" i="1">
                              <a:solidFill>
                                <a:srgbClr val="000000"/>
                              </a:solidFill>
                              <a:latin typeface="Cambria Math"/>
                              <a:ea typeface="Times New Roman" panose="02020603050405020304" pitchFamily="18" charset="0"/>
                            </a:rPr>
                          </m:ctrlPr>
                        </m:fPr>
                        <m:num>
                          <m:d>
                            <m:dPr>
                              <m:begChr m:val="|"/>
                              <m:endChr m:val="|"/>
                              <m:ctrlPr>
                                <a:rPr lang="en-US" sz="2400" i="1">
                                  <a:solidFill>
                                    <a:srgbClr val="000000"/>
                                  </a:solidFill>
                                  <a:latin typeface="Cambria Math"/>
                                  <a:ea typeface="Times New Roman" panose="02020603050405020304" pitchFamily="18" charset="0"/>
                                </a:rPr>
                              </m:ctrlPr>
                            </m:dPr>
                            <m:e>
                              <m:r>
                                <a:rPr lang="en-US" sz="2400" i="1">
                                  <a:solidFill>
                                    <a:srgbClr val="000000"/>
                                  </a:solidFill>
                                  <a:latin typeface="Cambria Math" panose="02040503050406030204" pitchFamily="18" charset="0"/>
                                  <a:ea typeface="Times New Roman" panose="02020603050405020304" pitchFamily="18" charset="0"/>
                                </a:rPr>
                                <m:t>4</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𝑚</m:t>
                              </m:r>
                            </m:e>
                          </m:d>
                        </m:num>
                        <m:den>
                          <m:rad>
                            <m:radPr>
                              <m:degHide m:val="on"/>
                              <m:ctrlPr>
                                <a:rPr lang="en-US" sz="2400" i="1">
                                  <a:solidFill>
                                    <a:srgbClr val="000000"/>
                                  </a:solidFill>
                                  <a:latin typeface="Cambria Math"/>
                                  <a:ea typeface="Times New Roman" panose="02020603050405020304" pitchFamily="18" charset="0"/>
                                </a:rPr>
                              </m:ctrlPr>
                            </m:radPr>
                            <m:deg/>
                            <m:e>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3</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𝑚</m:t>
                              </m:r>
                              <m:sSup>
                                <m:sSupPr>
                                  <m:ctrlPr>
                                    <a:rPr lang="en-US" sz="2400" i="1">
                                      <a:solidFill>
                                        <a:srgbClr val="000000"/>
                                      </a:solidFill>
                                      <a:latin typeface="Cambria Math"/>
                                      <a:ea typeface="Times New Roman" panose="02020603050405020304" pitchFamily="18" charset="0"/>
                                    </a:rPr>
                                  </m:ctrlPr>
                                </m:sSupPr>
                                <m:e>
                                  <m:r>
                                    <a:rPr lang="en-US" sz="2400" i="1">
                                      <a:solidFill>
                                        <a:srgbClr val="000000"/>
                                      </a:solidFill>
                                      <a:latin typeface="Cambria Math" panose="02040503050406030204" pitchFamily="18" charset="0"/>
                                      <a:ea typeface="Times New Roman" panose="02020603050405020304" pitchFamily="18" charset="0"/>
                                    </a:rPr>
                                    <m:t>)</m:t>
                                  </m:r>
                                </m:e>
                                <m:sup>
                                  <m:r>
                                    <a:rPr lang="en-US" sz="2400" i="1">
                                      <a:solidFill>
                                        <a:srgbClr val="000000"/>
                                      </a:solidFill>
                                      <a:latin typeface="Cambria Math" panose="02040503050406030204" pitchFamily="18" charset="0"/>
                                      <a:ea typeface="Times New Roman" panose="02020603050405020304" pitchFamily="18" charset="0"/>
                                    </a:rPr>
                                    <m:t>2</m:t>
                                  </m:r>
                                </m:sup>
                              </m:sSup>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1</m:t>
                              </m:r>
                            </m:e>
                          </m:rad>
                        </m:den>
                      </m:f>
                      <m:r>
                        <a:rPr lang="en-US" sz="2400" i="1">
                          <a:solidFill>
                            <a:srgbClr val="000000"/>
                          </a:solidFill>
                          <a:latin typeface="Cambria Math" panose="02040503050406030204" pitchFamily="18" charset="0"/>
                          <a:ea typeface="Times New Roman" panose="02020603050405020304" pitchFamily="18" charset="0"/>
                        </a:rPr>
                        <m:t>=</m:t>
                      </m:r>
                      <m:f>
                        <m:fPr>
                          <m:ctrlPr>
                            <a:rPr lang="en-US" sz="2400" i="1">
                              <a:solidFill>
                                <a:srgbClr val="000000"/>
                              </a:solidFill>
                              <a:latin typeface="Cambria Math"/>
                              <a:ea typeface="Times New Roman" panose="02020603050405020304" pitchFamily="18" charset="0"/>
                            </a:rPr>
                          </m:ctrlPr>
                        </m:fPr>
                        <m:num>
                          <m:d>
                            <m:dPr>
                              <m:begChr m:val="|"/>
                              <m:endChr m:val="|"/>
                              <m:ctrlPr>
                                <a:rPr lang="en-US" sz="2400" i="1">
                                  <a:solidFill>
                                    <a:srgbClr val="000000"/>
                                  </a:solidFill>
                                  <a:latin typeface="Cambria Math"/>
                                  <a:ea typeface="Times New Roman" panose="02020603050405020304" pitchFamily="18" charset="0"/>
                                </a:rPr>
                              </m:ctrlPr>
                            </m:dPr>
                            <m:e>
                              <m:r>
                                <a:rPr lang="en-US" sz="2400" i="1">
                                  <a:solidFill>
                                    <a:srgbClr val="000000"/>
                                  </a:solidFill>
                                  <a:latin typeface="Cambria Math" panose="02040503050406030204" pitchFamily="18" charset="0"/>
                                  <a:ea typeface="Times New Roman" panose="02020603050405020304" pitchFamily="18" charset="0"/>
                                </a:rPr>
                                <m:t>1</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3</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𝑚</m:t>
                              </m:r>
                              <m:r>
                                <a:rPr lang="en-US" sz="2400" i="1">
                                  <a:solidFill>
                                    <a:srgbClr val="000000"/>
                                  </a:solidFill>
                                  <a:latin typeface="Cambria Math" panose="02040503050406030204" pitchFamily="18" charset="0"/>
                                  <a:ea typeface="Times New Roman" panose="02020603050405020304" pitchFamily="18" charset="0"/>
                                </a:rPr>
                                <m:t>)</m:t>
                              </m:r>
                            </m:e>
                          </m:d>
                        </m:num>
                        <m:den>
                          <m:rad>
                            <m:radPr>
                              <m:degHide m:val="on"/>
                              <m:ctrlPr>
                                <a:rPr lang="en-US" sz="2400" i="1">
                                  <a:solidFill>
                                    <a:srgbClr val="000000"/>
                                  </a:solidFill>
                                  <a:latin typeface="Cambria Math"/>
                                  <a:ea typeface="Times New Roman" panose="02020603050405020304" pitchFamily="18" charset="0"/>
                                </a:rPr>
                              </m:ctrlPr>
                            </m:radPr>
                            <m:deg/>
                            <m:e>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3</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𝑚</m:t>
                              </m:r>
                              <m:sSup>
                                <m:sSupPr>
                                  <m:ctrlPr>
                                    <a:rPr lang="en-US" sz="2400" i="1">
                                      <a:solidFill>
                                        <a:srgbClr val="000000"/>
                                      </a:solidFill>
                                      <a:latin typeface="Cambria Math"/>
                                      <a:ea typeface="Times New Roman" panose="02020603050405020304" pitchFamily="18" charset="0"/>
                                    </a:rPr>
                                  </m:ctrlPr>
                                </m:sSupPr>
                                <m:e>
                                  <m:r>
                                    <a:rPr lang="en-US" sz="2400" i="1">
                                      <a:solidFill>
                                        <a:srgbClr val="000000"/>
                                      </a:solidFill>
                                      <a:latin typeface="Cambria Math" panose="02040503050406030204" pitchFamily="18" charset="0"/>
                                      <a:ea typeface="Times New Roman" panose="02020603050405020304" pitchFamily="18" charset="0"/>
                                    </a:rPr>
                                    <m:t>)</m:t>
                                  </m:r>
                                </m:e>
                                <m:sup>
                                  <m:r>
                                    <a:rPr lang="en-US" sz="2400" i="1">
                                      <a:solidFill>
                                        <a:srgbClr val="000000"/>
                                      </a:solidFill>
                                      <a:latin typeface="Cambria Math" panose="02040503050406030204" pitchFamily="18" charset="0"/>
                                      <a:ea typeface="Times New Roman" panose="02020603050405020304" pitchFamily="18" charset="0"/>
                                    </a:rPr>
                                    <m:t>2</m:t>
                                  </m:r>
                                </m:sup>
                              </m:sSup>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1</m:t>
                              </m:r>
                            </m:e>
                          </m:rad>
                        </m:den>
                      </m:f>
                      <m:r>
                        <a:rPr lang="en-US" sz="2400" i="1">
                          <a:solidFill>
                            <a:srgbClr val="000000"/>
                          </a:solidFill>
                          <a:latin typeface="Cambria Math" panose="02040503050406030204" pitchFamily="18" charset="0"/>
                          <a:ea typeface="Times New Roman" panose="02020603050405020304" pitchFamily="18" charset="0"/>
                        </a:rPr>
                        <m:t>≤</m:t>
                      </m:r>
                      <m:f>
                        <m:fPr>
                          <m:ctrlPr>
                            <a:rPr lang="en-US" sz="2400" i="1">
                              <a:solidFill>
                                <a:srgbClr val="000000"/>
                              </a:solidFill>
                              <a:latin typeface="Cambria Math"/>
                              <a:ea typeface="Times New Roman" panose="02020603050405020304" pitchFamily="18" charset="0"/>
                            </a:rPr>
                          </m:ctrlPr>
                        </m:fPr>
                        <m:num>
                          <m:rad>
                            <m:radPr>
                              <m:degHide m:val="on"/>
                              <m:ctrlPr>
                                <a:rPr lang="en-US" sz="2400" i="1">
                                  <a:solidFill>
                                    <a:srgbClr val="000000"/>
                                  </a:solidFill>
                                  <a:latin typeface="Cambria Math"/>
                                  <a:ea typeface="Times New Roman" panose="02020603050405020304" pitchFamily="18" charset="0"/>
                                </a:rPr>
                              </m:ctrlPr>
                            </m:radPr>
                            <m:deg/>
                            <m:e>
                              <m:r>
                                <a:rPr lang="en-US" sz="2400" i="1">
                                  <a:solidFill>
                                    <a:srgbClr val="000000"/>
                                  </a:solidFill>
                                  <a:latin typeface="Cambria Math" panose="02040503050406030204" pitchFamily="18" charset="0"/>
                                  <a:ea typeface="Times New Roman" panose="02020603050405020304" pitchFamily="18" charset="0"/>
                                </a:rPr>
                                <m:t>2</m:t>
                              </m:r>
                            </m:e>
                          </m:rad>
                          <m:r>
                            <a:rPr lang="en-US" sz="2400" i="1">
                              <a:solidFill>
                                <a:srgbClr val="000000"/>
                              </a:solidFill>
                              <a:latin typeface="Cambria Math" panose="02040503050406030204" pitchFamily="18" charset="0"/>
                              <a:ea typeface="Times New Roman" panose="02020603050405020304" pitchFamily="18" charset="0"/>
                            </a:rPr>
                            <m:t>.</m:t>
                          </m:r>
                          <m:rad>
                            <m:radPr>
                              <m:degHide m:val="on"/>
                              <m:ctrlPr>
                                <a:rPr lang="en-US" sz="2400" i="1">
                                  <a:solidFill>
                                    <a:srgbClr val="000000"/>
                                  </a:solidFill>
                                  <a:latin typeface="Cambria Math"/>
                                  <a:ea typeface="Times New Roman" panose="02020603050405020304" pitchFamily="18" charset="0"/>
                                </a:rPr>
                              </m:ctrlPr>
                            </m:radPr>
                            <m:deg/>
                            <m:e>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3</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𝑚</m:t>
                              </m:r>
                              <m:sSup>
                                <m:sSupPr>
                                  <m:ctrlPr>
                                    <a:rPr lang="en-US" sz="2400" i="1">
                                      <a:solidFill>
                                        <a:srgbClr val="000000"/>
                                      </a:solidFill>
                                      <a:latin typeface="Cambria Math"/>
                                      <a:ea typeface="Times New Roman" panose="02020603050405020304" pitchFamily="18" charset="0"/>
                                    </a:rPr>
                                  </m:ctrlPr>
                                </m:sSupPr>
                                <m:e>
                                  <m:r>
                                    <a:rPr lang="en-US" sz="2400" i="1">
                                      <a:solidFill>
                                        <a:srgbClr val="000000"/>
                                      </a:solidFill>
                                      <a:latin typeface="Cambria Math" panose="02040503050406030204" pitchFamily="18" charset="0"/>
                                      <a:ea typeface="Times New Roman" panose="02020603050405020304" pitchFamily="18" charset="0"/>
                                    </a:rPr>
                                    <m:t>)</m:t>
                                  </m:r>
                                </m:e>
                                <m:sup>
                                  <m:r>
                                    <a:rPr lang="en-US" sz="2400" i="1">
                                      <a:solidFill>
                                        <a:srgbClr val="000000"/>
                                      </a:solidFill>
                                      <a:latin typeface="Cambria Math" panose="02040503050406030204" pitchFamily="18" charset="0"/>
                                      <a:ea typeface="Times New Roman" panose="02020603050405020304" pitchFamily="18" charset="0"/>
                                    </a:rPr>
                                    <m:t>2</m:t>
                                  </m:r>
                                </m:sup>
                              </m:sSup>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1</m:t>
                              </m:r>
                            </m:e>
                          </m:rad>
                        </m:num>
                        <m:den>
                          <m:rad>
                            <m:radPr>
                              <m:degHide m:val="on"/>
                              <m:ctrlPr>
                                <a:rPr lang="en-US" sz="2400" i="1">
                                  <a:solidFill>
                                    <a:srgbClr val="000000"/>
                                  </a:solidFill>
                                  <a:latin typeface="Cambria Math"/>
                                  <a:ea typeface="Times New Roman" panose="02020603050405020304" pitchFamily="18" charset="0"/>
                                </a:rPr>
                              </m:ctrlPr>
                            </m:radPr>
                            <m:deg/>
                            <m:e>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3</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𝑚</m:t>
                              </m:r>
                              <m:sSup>
                                <m:sSupPr>
                                  <m:ctrlPr>
                                    <a:rPr lang="en-US" sz="2400" i="1">
                                      <a:solidFill>
                                        <a:srgbClr val="000000"/>
                                      </a:solidFill>
                                      <a:latin typeface="Cambria Math"/>
                                      <a:ea typeface="Times New Roman" panose="02020603050405020304" pitchFamily="18" charset="0"/>
                                    </a:rPr>
                                  </m:ctrlPr>
                                </m:sSupPr>
                                <m:e>
                                  <m:r>
                                    <a:rPr lang="en-US" sz="2400" i="1">
                                      <a:solidFill>
                                        <a:srgbClr val="000000"/>
                                      </a:solidFill>
                                      <a:latin typeface="Cambria Math" panose="02040503050406030204" pitchFamily="18" charset="0"/>
                                      <a:ea typeface="Times New Roman" panose="02020603050405020304" pitchFamily="18" charset="0"/>
                                    </a:rPr>
                                    <m:t>)</m:t>
                                  </m:r>
                                </m:e>
                                <m:sup>
                                  <m:r>
                                    <a:rPr lang="en-US" sz="2400" i="1">
                                      <a:solidFill>
                                        <a:srgbClr val="000000"/>
                                      </a:solidFill>
                                      <a:latin typeface="Cambria Math" panose="02040503050406030204" pitchFamily="18" charset="0"/>
                                      <a:ea typeface="Times New Roman" panose="02020603050405020304" pitchFamily="18" charset="0"/>
                                    </a:rPr>
                                    <m:t>2</m:t>
                                  </m:r>
                                </m:sup>
                              </m:sSup>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1</m:t>
                              </m:r>
                            </m:e>
                          </m:rad>
                        </m:den>
                      </m:f>
                      <m:r>
                        <a:rPr lang="en-US" sz="2400" i="1">
                          <a:solidFill>
                            <a:srgbClr val="000000"/>
                          </a:solidFill>
                          <a:latin typeface="Cambria Math" panose="02040503050406030204" pitchFamily="18" charset="0"/>
                          <a:ea typeface="Times New Roman" panose="02020603050405020304" pitchFamily="18" charset="0"/>
                        </a:rPr>
                        <m:t>=</m:t>
                      </m:r>
                      <m:rad>
                        <m:radPr>
                          <m:degHide m:val="on"/>
                          <m:ctrlPr>
                            <a:rPr lang="en-US" sz="2400" i="1">
                              <a:solidFill>
                                <a:srgbClr val="000000"/>
                              </a:solidFill>
                              <a:latin typeface="Cambria Math"/>
                              <a:ea typeface="Times New Roman" panose="02020603050405020304" pitchFamily="18" charset="0"/>
                            </a:rPr>
                          </m:ctrlPr>
                        </m:radPr>
                        <m:deg/>
                        <m:e>
                          <m:r>
                            <a:rPr lang="en-US" sz="2400" i="1">
                              <a:solidFill>
                                <a:srgbClr val="000000"/>
                              </a:solidFill>
                              <a:latin typeface="Cambria Math" panose="02040503050406030204" pitchFamily="18" charset="0"/>
                              <a:ea typeface="Times New Roman" panose="02020603050405020304" pitchFamily="18" charset="0"/>
                            </a:rPr>
                            <m:t>2</m:t>
                          </m:r>
                        </m:e>
                      </m:rad>
                      <m:r>
                        <a:rPr lang="en-US" sz="2400" i="1">
                          <a:solidFill>
                            <a:srgbClr val="000000"/>
                          </a:solidFill>
                          <a:latin typeface="Cambria Math" panose="02040503050406030204" pitchFamily="18" charset="0"/>
                          <a:ea typeface="Times New Roman" panose="02020603050405020304" pitchFamily="18" charset="0"/>
                        </a:rPr>
                        <m:t>&lt;</m:t>
                      </m:r>
                      <m:r>
                        <a:rPr lang="en-US" sz="2400" i="1">
                          <a:solidFill>
                            <a:srgbClr val="000000"/>
                          </a:solidFill>
                          <a:latin typeface="Cambria Math" panose="02040503050406030204" pitchFamily="18" charset="0"/>
                          <a:ea typeface="Times New Roman" panose="02020603050405020304" pitchFamily="18" charset="0"/>
                        </a:rPr>
                        <m:t>𝑅</m:t>
                      </m:r>
                    </m:oMath>
                  </m:oMathPara>
                </a14:m>
                <a:endParaRPr lang="en-US" sz="2400" dirty="0">
                  <a:latin typeface="Times New Roman" panose="02020603050405020304" pitchFamily="18" charset="0"/>
                  <a:ea typeface="Calibri" panose="020F0502020204030204" pitchFamily="34" charset="0"/>
                </a:endParaRPr>
              </a:p>
              <a:p>
                <a:pPr marL="58738" algn="just">
                  <a:lnSpc>
                    <a:spcPct val="115000"/>
                  </a:lnSpc>
                </a:pPr>
                <a14:m>
                  <m:oMathPara xmlns:m="http://schemas.openxmlformats.org/officeDocument/2006/math">
                    <m:oMathParaPr>
                      <m:jc m:val="centerGroup"/>
                    </m:oMathParaPr>
                    <m:oMath xmlns:m="http://schemas.openxmlformats.org/officeDocument/2006/math">
                      <m:r>
                        <m:rPr>
                          <m:nor/>
                        </m:rPr>
                        <a:rPr lang="vi-VN" sz="2400" dirty="0">
                          <a:solidFill>
                            <a:srgbClr val="000000"/>
                          </a:solidFill>
                          <a:latin typeface="Times New Roman" panose="02020603050405020304" pitchFamily="18" charset="0"/>
                          <a:ea typeface="Calibri" panose="020F0502020204030204" pitchFamily="34" charset="0"/>
                        </a:rPr>
                        <m:t>D</m:t>
                      </m:r>
                      <m:r>
                        <m:rPr>
                          <m:nor/>
                        </m:rPr>
                        <a:rPr lang="vi-VN" sz="2400" dirty="0">
                          <a:solidFill>
                            <a:srgbClr val="000000"/>
                          </a:solidFill>
                          <a:latin typeface="Times New Roman" panose="02020603050405020304" pitchFamily="18" charset="0"/>
                          <a:ea typeface="Calibri" panose="020F0502020204030204" pitchFamily="34" charset="0"/>
                        </a:rPr>
                        <m:t>ấ</m:t>
                      </m:r>
                      <m:r>
                        <m:rPr>
                          <m:nor/>
                        </m:rPr>
                        <a:rPr lang="vi-VN" sz="2400" dirty="0">
                          <a:solidFill>
                            <a:srgbClr val="000000"/>
                          </a:solidFill>
                          <a:latin typeface="Times New Roman" panose="02020603050405020304" pitchFamily="18" charset="0"/>
                          <a:ea typeface="Calibri" panose="020F0502020204030204" pitchFamily="34" charset="0"/>
                        </a:rPr>
                        <m:t>u</m:t>
                      </m:r>
                      <m:r>
                        <m:rPr>
                          <m:nor/>
                        </m:rPr>
                        <a:rPr lang="vi-VN" sz="2400" dirty="0">
                          <a:solidFill>
                            <a:srgbClr val="000000"/>
                          </a:solidFill>
                          <a:latin typeface="Times New Roman" panose="02020603050405020304" pitchFamily="18" charset="0"/>
                          <a:ea typeface="Calibri" panose="020F0502020204030204" pitchFamily="34" charset="0"/>
                        </a:rPr>
                        <m:t> "=" </m:t>
                      </m:r>
                      <m:r>
                        <m:rPr>
                          <m:nor/>
                        </m:rPr>
                        <a:rPr lang="vi-VN" sz="2400" dirty="0">
                          <a:solidFill>
                            <a:srgbClr val="000000"/>
                          </a:solidFill>
                          <a:latin typeface="Times New Roman" panose="02020603050405020304" pitchFamily="18" charset="0"/>
                          <a:ea typeface="Calibri" panose="020F0502020204030204" pitchFamily="34" charset="0"/>
                        </a:rPr>
                        <m:t>x</m:t>
                      </m:r>
                      <m:r>
                        <m:rPr>
                          <m:nor/>
                        </m:rPr>
                        <a:rPr lang="vi-VN" sz="2400" dirty="0">
                          <a:solidFill>
                            <a:srgbClr val="000000"/>
                          </a:solidFill>
                          <a:latin typeface="Times New Roman" panose="02020603050405020304" pitchFamily="18" charset="0"/>
                          <a:ea typeface="Calibri" panose="020F0502020204030204" pitchFamily="34" charset="0"/>
                        </a:rPr>
                        <m:t>ả</m:t>
                      </m:r>
                      <m:r>
                        <m:rPr>
                          <m:nor/>
                        </m:rPr>
                        <a:rPr lang="vi-VN" sz="2400" dirty="0">
                          <a:solidFill>
                            <a:srgbClr val="000000"/>
                          </a:solidFill>
                          <a:latin typeface="Times New Roman" panose="02020603050405020304" pitchFamily="18" charset="0"/>
                          <a:ea typeface="Calibri" panose="020F0502020204030204" pitchFamily="34" charset="0"/>
                        </a:rPr>
                        <m:t>y</m:t>
                      </m:r>
                      <m:r>
                        <m:rPr>
                          <m:nor/>
                        </m:rPr>
                        <a:rPr lang="vi-VN" sz="2400" dirty="0">
                          <a:solidFill>
                            <a:srgbClr val="000000"/>
                          </a:solidFill>
                          <a:latin typeface="Times New Roman" panose="02020603050405020304" pitchFamily="18" charset="0"/>
                          <a:ea typeface="Calibri" panose="020F0502020204030204" pitchFamily="34" charset="0"/>
                        </a:rPr>
                        <m:t> </m:t>
                      </m:r>
                      <m:r>
                        <m:rPr>
                          <m:nor/>
                        </m:rPr>
                        <a:rPr lang="vi-VN" sz="2400" dirty="0">
                          <a:solidFill>
                            <a:srgbClr val="000000"/>
                          </a:solidFill>
                          <a:latin typeface="Times New Roman" panose="02020603050405020304" pitchFamily="18" charset="0"/>
                          <a:ea typeface="Calibri" panose="020F0502020204030204" pitchFamily="34" charset="0"/>
                        </a:rPr>
                        <m:t>ra</m:t>
                      </m:r>
                      <m:r>
                        <m:rPr>
                          <m:nor/>
                        </m:rPr>
                        <a:rPr lang="vi-VN" sz="2400" dirty="0">
                          <a:solidFill>
                            <a:srgbClr val="000000"/>
                          </a:solidFill>
                          <a:latin typeface="Times New Roman" panose="02020603050405020304" pitchFamily="18" charset="0"/>
                          <a:ea typeface="Calibri" panose="020F0502020204030204" pitchFamily="34" charset="0"/>
                        </a:rPr>
                        <m:t> </m:t>
                      </m:r>
                      <m:r>
                        <a:rPr lang="en-US" sz="2400" i="1">
                          <a:solidFill>
                            <a:srgbClr val="000000"/>
                          </a:solidFill>
                          <a:latin typeface="Cambria Math" panose="02040503050406030204" pitchFamily="18" charset="0"/>
                          <a:ea typeface="Calibri" panose="020F0502020204030204" pitchFamily="34" charset="0"/>
                          <a:cs typeface="Cambria Math" panose="02040503050406030204" pitchFamily="18" charset="0"/>
                        </a:rPr>
                        <m:t>⇒</m:t>
                      </m:r>
                      <m:r>
                        <m:rPr>
                          <m:nor/>
                        </m:rPr>
                        <a:rPr lang="vi-VN" sz="2400" dirty="0">
                          <a:solidFill>
                            <a:srgbClr val="000000"/>
                          </a:solidFill>
                          <a:latin typeface="Times New Roman" panose="02020603050405020304" pitchFamily="18" charset="0"/>
                          <a:ea typeface="Calibri" panose="020F0502020204030204" pitchFamily="34" charset="0"/>
                        </a:rPr>
                        <m:t> </m:t>
                      </m:r>
                      <m:r>
                        <a:rPr lang="en-US" sz="2400" i="1">
                          <a:solidFill>
                            <a:srgbClr val="000000"/>
                          </a:solidFill>
                          <a:latin typeface="Cambria Math" panose="02040503050406030204" pitchFamily="18" charset="0"/>
                          <a:ea typeface="Times New Roman" panose="02020603050405020304" pitchFamily="18" charset="0"/>
                        </a:rPr>
                        <m:t>𝑚</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2</m:t>
                      </m:r>
                      <m:r>
                        <m:rPr>
                          <m:nor/>
                        </m:rPr>
                        <a:rPr lang="vi-VN" sz="2400" dirty="0">
                          <a:solidFill>
                            <a:srgbClr val="000000"/>
                          </a:solidFill>
                          <a:latin typeface="Times New Roman" panose="02020603050405020304" pitchFamily="18" charset="0"/>
                          <a:ea typeface="Calibri" panose="020F0502020204030204" pitchFamily="34" charset="0"/>
                        </a:rPr>
                        <m:t>. </m:t>
                      </m:r>
                      <m:r>
                        <m:rPr>
                          <m:nor/>
                        </m:rPr>
                        <a:rPr lang="vi-VN" sz="2400" dirty="0">
                          <a:solidFill>
                            <a:srgbClr val="000000"/>
                          </a:solidFill>
                          <a:latin typeface="Times New Roman" panose="02020603050405020304" pitchFamily="18" charset="0"/>
                          <a:ea typeface="Calibri" panose="020F0502020204030204" pitchFamily="34" charset="0"/>
                        </a:rPr>
                        <m:t>D</m:t>
                      </m:r>
                      <m:r>
                        <m:rPr>
                          <m:nor/>
                        </m:rPr>
                        <a:rPr lang="vi-VN" sz="2400" dirty="0">
                          <a:solidFill>
                            <a:srgbClr val="000000"/>
                          </a:solidFill>
                          <a:latin typeface="Times New Roman" panose="02020603050405020304" pitchFamily="18" charset="0"/>
                          <a:ea typeface="Calibri" panose="020F0502020204030204" pitchFamily="34" charset="0"/>
                        </a:rPr>
                        <m:t>ó đó </m:t>
                      </m:r>
                      <m:r>
                        <a:rPr lang="en-US" sz="2400" i="1">
                          <a:solidFill>
                            <a:srgbClr val="000000"/>
                          </a:solidFill>
                          <a:latin typeface="Cambria Math" panose="02040503050406030204" pitchFamily="18" charset="0"/>
                          <a:ea typeface="Times New Roman" panose="02020603050405020304" pitchFamily="18" charset="0"/>
                        </a:rPr>
                        <m:t>𝑑</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𝐼</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𝑑</m:t>
                      </m:r>
                      <m:r>
                        <a:rPr lang="en-US" sz="2400" i="1">
                          <a:solidFill>
                            <a:srgbClr val="000000"/>
                          </a:solidFill>
                          <a:latin typeface="Cambria Math" panose="02040503050406030204" pitchFamily="18" charset="0"/>
                          <a:ea typeface="Times New Roman" panose="02020603050405020304" pitchFamily="18" charset="0"/>
                        </a:rPr>
                        <m:t>)</m:t>
                      </m:r>
                      <m:r>
                        <m:rPr>
                          <m:nor/>
                        </m:rPr>
                        <a:rPr lang="vi-VN" sz="2400" dirty="0">
                          <a:solidFill>
                            <a:srgbClr val="000000"/>
                          </a:solidFill>
                          <a:latin typeface="Times New Roman" panose="02020603050405020304" pitchFamily="18" charset="0"/>
                          <a:ea typeface="Calibri" panose="020F0502020204030204" pitchFamily="34" charset="0"/>
                        </a:rPr>
                        <m:t> đạ</m:t>
                      </m:r>
                      <m:r>
                        <m:rPr>
                          <m:nor/>
                        </m:rPr>
                        <a:rPr lang="vi-VN" sz="2400" dirty="0">
                          <a:solidFill>
                            <a:srgbClr val="000000"/>
                          </a:solidFill>
                          <a:latin typeface="Times New Roman" panose="02020603050405020304" pitchFamily="18" charset="0"/>
                          <a:ea typeface="Calibri" panose="020F0502020204030204" pitchFamily="34" charset="0"/>
                        </a:rPr>
                        <m:t>t</m:t>
                      </m:r>
                      <m:r>
                        <m:rPr>
                          <m:nor/>
                        </m:rPr>
                        <a:rPr lang="vi-VN" sz="2400" dirty="0">
                          <a:solidFill>
                            <a:srgbClr val="000000"/>
                          </a:solidFill>
                          <a:latin typeface="Times New Roman" panose="02020603050405020304" pitchFamily="18" charset="0"/>
                          <a:ea typeface="Calibri" panose="020F0502020204030204" pitchFamily="34" charset="0"/>
                        </a:rPr>
                        <m:t> </m:t>
                      </m:r>
                      <m:r>
                        <m:rPr>
                          <m:nor/>
                        </m:rPr>
                        <a:rPr lang="vi-VN" sz="2400" dirty="0">
                          <a:solidFill>
                            <a:srgbClr val="000000"/>
                          </a:solidFill>
                          <a:latin typeface="Times New Roman" panose="02020603050405020304" pitchFamily="18" charset="0"/>
                          <a:ea typeface="Calibri" panose="020F0502020204030204" pitchFamily="34" charset="0"/>
                        </a:rPr>
                        <m:t>l</m:t>
                      </m:r>
                      <m:r>
                        <m:rPr>
                          <m:nor/>
                        </m:rPr>
                        <a:rPr lang="vi-VN" sz="2400" dirty="0">
                          <a:solidFill>
                            <a:srgbClr val="000000"/>
                          </a:solidFill>
                          <a:latin typeface="Times New Roman" panose="02020603050405020304" pitchFamily="18" charset="0"/>
                          <a:ea typeface="Calibri" panose="020F0502020204030204" pitchFamily="34" charset="0"/>
                        </a:rPr>
                        <m:t>ớ</m:t>
                      </m:r>
                      <m:r>
                        <m:rPr>
                          <m:nor/>
                        </m:rPr>
                        <a:rPr lang="vi-VN" sz="2400" dirty="0">
                          <a:solidFill>
                            <a:srgbClr val="000000"/>
                          </a:solidFill>
                          <a:latin typeface="Times New Roman" panose="02020603050405020304" pitchFamily="18" charset="0"/>
                          <a:ea typeface="Calibri" panose="020F0502020204030204" pitchFamily="34" charset="0"/>
                        </a:rPr>
                        <m:t>n</m:t>
                      </m:r>
                      <m:r>
                        <m:rPr>
                          <m:nor/>
                        </m:rPr>
                        <a:rPr lang="vi-VN" sz="2400" dirty="0">
                          <a:solidFill>
                            <a:srgbClr val="000000"/>
                          </a:solidFill>
                          <a:latin typeface="Times New Roman" panose="02020603050405020304" pitchFamily="18" charset="0"/>
                          <a:ea typeface="Calibri" panose="020F0502020204030204" pitchFamily="34" charset="0"/>
                        </a:rPr>
                        <m:t> </m:t>
                      </m:r>
                      <m:r>
                        <m:rPr>
                          <m:nor/>
                        </m:rPr>
                        <a:rPr lang="vi-VN" sz="2400" dirty="0">
                          <a:solidFill>
                            <a:srgbClr val="000000"/>
                          </a:solidFill>
                          <a:latin typeface="Times New Roman" panose="02020603050405020304" pitchFamily="18" charset="0"/>
                          <a:ea typeface="Calibri" panose="020F0502020204030204" pitchFamily="34" charset="0"/>
                        </a:rPr>
                        <m:t>nh</m:t>
                      </m:r>
                      <m:r>
                        <m:rPr>
                          <m:nor/>
                        </m:rPr>
                        <a:rPr lang="vi-VN" sz="2400" dirty="0">
                          <a:solidFill>
                            <a:srgbClr val="000000"/>
                          </a:solidFill>
                          <a:latin typeface="Times New Roman" panose="02020603050405020304" pitchFamily="18" charset="0"/>
                          <a:ea typeface="Calibri" panose="020F0502020204030204" pitchFamily="34" charset="0"/>
                        </a:rPr>
                        <m:t>ấ</m:t>
                      </m:r>
                      <m:r>
                        <m:rPr>
                          <m:nor/>
                        </m:rPr>
                        <a:rPr lang="vi-VN" sz="2400" dirty="0">
                          <a:solidFill>
                            <a:srgbClr val="000000"/>
                          </a:solidFill>
                          <a:latin typeface="Times New Roman" panose="02020603050405020304" pitchFamily="18" charset="0"/>
                          <a:ea typeface="Calibri" panose="020F0502020204030204" pitchFamily="34" charset="0"/>
                        </a:rPr>
                        <m:t>t</m:t>
                      </m:r>
                      <m:r>
                        <m:rPr>
                          <m:nor/>
                        </m:rPr>
                        <a:rPr lang="vi-VN" sz="2400" dirty="0">
                          <a:solidFill>
                            <a:srgbClr val="000000"/>
                          </a:solidFill>
                          <a:latin typeface="Times New Roman" panose="02020603050405020304" pitchFamily="18" charset="0"/>
                          <a:ea typeface="Calibri" panose="020F0502020204030204" pitchFamily="34" charset="0"/>
                        </a:rPr>
                        <m:t> </m:t>
                      </m:r>
                      <m:r>
                        <a:rPr lang="en-US" sz="2400" i="1">
                          <a:solidFill>
                            <a:srgbClr val="000000"/>
                          </a:solidFill>
                          <a:latin typeface="Cambria Math" panose="02040503050406030204" pitchFamily="18" charset="0"/>
                          <a:ea typeface="Calibri" panose="020F0502020204030204" pitchFamily="34" charset="0"/>
                          <a:cs typeface="Cambria Math" panose="02040503050406030204" pitchFamily="18" charset="0"/>
                        </a:rPr>
                        <m:t>⇒</m:t>
                      </m:r>
                      <m:r>
                        <m:rPr>
                          <m:nor/>
                        </m:rPr>
                        <a:rPr lang="vi-VN" sz="2400" dirty="0">
                          <a:solidFill>
                            <a:srgbClr val="000000"/>
                          </a:solidFill>
                          <a:latin typeface="Times New Roman" panose="02020603050405020304" pitchFamily="18" charset="0"/>
                          <a:ea typeface="Calibri" panose="020F0502020204030204" pitchFamily="34" charset="0"/>
                        </a:rPr>
                        <m:t> </m:t>
                      </m:r>
                      <m:r>
                        <a:rPr lang="en-US" sz="2400" i="1">
                          <a:solidFill>
                            <a:srgbClr val="000000"/>
                          </a:solidFill>
                          <a:latin typeface="Cambria Math" panose="02040503050406030204" pitchFamily="18" charset="0"/>
                          <a:ea typeface="Times New Roman" panose="02020603050405020304" pitchFamily="18" charset="0"/>
                        </a:rPr>
                        <m:t>𝑚</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2</m:t>
                      </m:r>
                    </m:oMath>
                  </m:oMathPara>
                </a14:m>
                <a:endParaRPr lang="en-US" sz="2400" dirty="0">
                  <a:latin typeface="Times New Roman" panose="02020603050405020304" pitchFamily="18" charset="0"/>
                  <a:ea typeface="Calibri" panose="020F0502020204030204" pitchFamily="34" charset="0"/>
                </a:endParaRPr>
              </a:p>
              <a:p>
                <a:pPr marL="58738" algn="just">
                  <a:lnSpc>
                    <a:spcPct val="115000"/>
                  </a:lnSpc>
                </a:pPr>
                <a14:m>
                  <m:oMathPara xmlns:m="http://schemas.openxmlformats.org/officeDocument/2006/math">
                    <m:oMathParaPr>
                      <m:jc m:val="centerGroup"/>
                    </m:oMathParaPr>
                    <m:oMath xmlns:m="http://schemas.openxmlformats.org/officeDocument/2006/math">
                      <m:r>
                        <m:rPr>
                          <m:nor/>
                        </m:rPr>
                        <a:rPr lang="vi-VN" sz="2400" dirty="0">
                          <a:solidFill>
                            <a:srgbClr val="000000"/>
                          </a:solidFill>
                          <a:latin typeface="Times New Roman" panose="02020603050405020304" pitchFamily="18" charset="0"/>
                          <a:ea typeface="Calibri" panose="020F0502020204030204" pitchFamily="34" charset="0"/>
                        </a:rPr>
                        <m:t>Ti</m:t>
                      </m:r>
                      <m:r>
                        <m:rPr>
                          <m:nor/>
                        </m:rPr>
                        <a:rPr lang="vi-VN" sz="2400" dirty="0">
                          <a:solidFill>
                            <a:srgbClr val="000000"/>
                          </a:solidFill>
                          <a:latin typeface="Times New Roman" panose="02020603050405020304" pitchFamily="18" charset="0"/>
                          <a:ea typeface="Calibri" panose="020F0502020204030204" pitchFamily="34" charset="0"/>
                        </a:rPr>
                        <m:t>ế</m:t>
                      </m:r>
                      <m:r>
                        <m:rPr>
                          <m:nor/>
                        </m:rPr>
                        <a:rPr lang="vi-VN" sz="2400" dirty="0">
                          <a:solidFill>
                            <a:srgbClr val="000000"/>
                          </a:solidFill>
                          <a:latin typeface="Times New Roman" panose="02020603050405020304" pitchFamily="18" charset="0"/>
                          <a:ea typeface="Calibri" panose="020F0502020204030204" pitchFamily="34" charset="0"/>
                        </a:rPr>
                        <m:t>p</m:t>
                      </m:r>
                      <m:r>
                        <m:rPr>
                          <m:nor/>
                        </m:rPr>
                        <a:rPr lang="vi-VN" sz="2400" dirty="0">
                          <a:solidFill>
                            <a:srgbClr val="000000"/>
                          </a:solidFill>
                          <a:latin typeface="Times New Roman" panose="02020603050405020304" pitchFamily="18" charset="0"/>
                          <a:ea typeface="Calibri" panose="020F0502020204030204" pitchFamily="34" charset="0"/>
                        </a:rPr>
                        <m:t> </m:t>
                      </m:r>
                      <m:r>
                        <m:rPr>
                          <m:nor/>
                        </m:rPr>
                        <a:rPr lang="vi-VN" sz="2400" dirty="0">
                          <a:solidFill>
                            <a:srgbClr val="000000"/>
                          </a:solidFill>
                          <a:latin typeface="Times New Roman" panose="02020603050405020304" pitchFamily="18" charset="0"/>
                          <a:ea typeface="Calibri" panose="020F0502020204030204" pitchFamily="34" charset="0"/>
                        </a:rPr>
                        <m:t>tuy</m:t>
                      </m:r>
                      <m:r>
                        <m:rPr>
                          <m:nor/>
                        </m:rPr>
                        <a:rPr lang="vi-VN" sz="2400" dirty="0">
                          <a:solidFill>
                            <a:srgbClr val="000000"/>
                          </a:solidFill>
                          <a:latin typeface="Times New Roman" panose="02020603050405020304" pitchFamily="18" charset="0"/>
                          <a:ea typeface="Calibri" panose="020F0502020204030204" pitchFamily="34" charset="0"/>
                        </a:rPr>
                        <m:t>ế</m:t>
                      </m:r>
                      <m:r>
                        <m:rPr>
                          <m:nor/>
                        </m:rPr>
                        <a:rPr lang="vi-VN" sz="2400" dirty="0">
                          <a:solidFill>
                            <a:srgbClr val="000000"/>
                          </a:solidFill>
                          <a:latin typeface="Times New Roman" panose="02020603050405020304" pitchFamily="18" charset="0"/>
                          <a:ea typeface="Calibri" panose="020F0502020204030204" pitchFamily="34" charset="0"/>
                        </a:rPr>
                        <m:t>n</m:t>
                      </m:r>
                      <m:r>
                        <m:rPr>
                          <m:nor/>
                        </m:rPr>
                        <a:rPr lang="vi-VN" sz="2400" dirty="0">
                          <a:solidFill>
                            <a:srgbClr val="000000"/>
                          </a:solidFill>
                          <a:latin typeface="Times New Roman" panose="02020603050405020304" pitchFamily="18" charset="0"/>
                          <a:ea typeface="Calibri" panose="020F0502020204030204" pitchFamily="34" charset="0"/>
                        </a:rPr>
                        <m:t> </m:t>
                      </m:r>
                      <m:r>
                        <a:rPr lang="en-US" sz="2400" i="1">
                          <a:solidFill>
                            <a:srgbClr val="000000"/>
                          </a:solidFill>
                          <a:latin typeface="Cambria Math" panose="02040503050406030204" pitchFamily="18" charset="0"/>
                          <a:ea typeface="Times New Roman" panose="02020603050405020304" pitchFamily="18" charset="0"/>
                        </a:rPr>
                        <m:t>𝑑</m:t>
                      </m:r>
                      <m:r>
                        <m:rPr>
                          <m:nor/>
                        </m:rPr>
                        <a:rPr lang="en-US" sz="2400" dirty="0">
                          <a:solidFill>
                            <a:srgbClr val="000000"/>
                          </a:solidFill>
                          <a:latin typeface="Times New Roman" panose="02020603050405020304" pitchFamily="18" charset="0"/>
                          <a:ea typeface="Calibri" panose="020F0502020204030204" pitchFamily="34" charset="0"/>
                        </a:rPr>
                        <m:t> </m:t>
                      </m:r>
                      <m:r>
                        <m:rPr>
                          <m:nor/>
                        </m:rPr>
                        <a:rPr lang="vi-VN" sz="2400" dirty="0">
                          <a:solidFill>
                            <a:srgbClr val="000000"/>
                          </a:solidFill>
                          <a:latin typeface="Times New Roman" panose="02020603050405020304" pitchFamily="18" charset="0"/>
                          <a:ea typeface="Calibri" panose="020F0502020204030204" pitchFamily="34" charset="0"/>
                        </a:rPr>
                        <m:t>c</m:t>
                      </m:r>
                      <m:r>
                        <m:rPr>
                          <m:nor/>
                        </m:rPr>
                        <a:rPr lang="vi-VN" sz="2400" dirty="0">
                          <a:solidFill>
                            <a:srgbClr val="000000"/>
                          </a:solidFill>
                          <a:latin typeface="Times New Roman" panose="02020603050405020304" pitchFamily="18" charset="0"/>
                          <a:ea typeface="Calibri" panose="020F0502020204030204" pitchFamily="34" charset="0"/>
                        </a:rPr>
                        <m:t>ắ</m:t>
                      </m:r>
                      <m:r>
                        <m:rPr>
                          <m:nor/>
                        </m:rPr>
                        <a:rPr lang="vi-VN" sz="2400" dirty="0">
                          <a:solidFill>
                            <a:srgbClr val="000000"/>
                          </a:solidFill>
                          <a:latin typeface="Times New Roman" panose="02020603050405020304" pitchFamily="18" charset="0"/>
                          <a:ea typeface="Calibri" panose="020F0502020204030204" pitchFamily="34" charset="0"/>
                        </a:rPr>
                        <m:t>t</m:t>
                      </m:r>
                      <m:r>
                        <m:rPr>
                          <m:nor/>
                        </m:rPr>
                        <a:rPr lang="vi-VN" sz="2400" dirty="0">
                          <a:solidFill>
                            <a:srgbClr val="000000"/>
                          </a:solidFill>
                          <a:latin typeface="Times New Roman" panose="02020603050405020304" pitchFamily="18" charset="0"/>
                          <a:ea typeface="Calibri" panose="020F0502020204030204" pitchFamily="34" charset="0"/>
                        </a:rPr>
                        <m:t> </m:t>
                      </m:r>
                      <m:d>
                        <m:dPr>
                          <m:ctrlPr>
                            <a:rPr lang="en-US" sz="2400" i="1">
                              <a:solidFill>
                                <a:srgbClr val="000000"/>
                              </a:solidFill>
                              <a:latin typeface="Cambria Math"/>
                              <a:ea typeface="Times New Roman" panose="02020603050405020304" pitchFamily="18" charset="0"/>
                            </a:rPr>
                          </m:ctrlPr>
                        </m:dPr>
                        <m:e>
                          <m:r>
                            <a:rPr lang="en-US" sz="2400" i="1">
                              <a:solidFill>
                                <a:srgbClr val="000000"/>
                              </a:solidFill>
                              <a:latin typeface="Cambria Math" panose="02040503050406030204" pitchFamily="18" charset="0"/>
                              <a:ea typeface="Times New Roman" panose="02020603050405020304" pitchFamily="18" charset="0"/>
                            </a:rPr>
                            <m:t>𝐶</m:t>
                          </m:r>
                        </m:e>
                      </m:d>
                      <m:r>
                        <m:rPr>
                          <m:nor/>
                        </m:rPr>
                        <a:rPr lang="vi-VN" sz="2400" dirty="0">
                          <a:solidFill>
                            <a:srgbClr val="000000"/>
                          </a:solidFill>
                          <a:latin typeface="Times New Roman" panose="02020603050405020304" pitchFamily="18" charset="0"/>
                          <a:ea typeface="Calibri" panose="020F0502020204030204" pitchFamily="34" charset="0"/>
                        </a:rPr>
                        <m:t> </m:t>
                      </m:r>
                      <m:r>
                        <m:rPr>
                          <m:nor/>
                        </m:rPr>
                        <a:rPr lang="vi-VN" sz="2400" dirty="0">
                          <a:solidFill>
                            <a:srgbClr val="000000"/>
                          </a:solidFill>
                          <a:latin typeface="Times New Roman" panose="02020603050405020304" pitchFamily="18" charset="0"/>
                          <a:ea typeface="Calibri" panose="020F0502020204030204" pitchFamily="34" charset="0"/>
                        </a:rPr>
                        <m:t>t</m:t>
                      </m:r>
                      <m:r>
                        <m:rPr>
                          <m:nor/>
                        </m:rPr>
                        <a:rPr lang="vi-VN" sz="2400" dirty="0">
                          <a:solidFill>
                            <a:srgbClr val="000000"/>
                          </a:solidFill>
                          <a:latin typeface="Times New Roman" panose="02020603050405020304" pitchFamily="18" charset="0"/>
                          <a:ea typeface="Calibri" panose="020F0502020204030204" pitchFamily="34" charset="0"/>
                        </a:rPr>
                        <m:t>ạ</m:t>
                      </m:r>
                      <m:r>
                        <m:rPr>
                          <m:nor/>
                        </m:rPr>
                        <a:rPr lang="vi-VN" sz="2400" dirty="0">
                          <a:solidFill>
                            <a:srgbClr val="000000"/>
                          </a:solidFill>
                          <a:latin typeface="Times New Roman" panose="02020603050405020304" pitchFamily="18" charset="0"/>
                          <a:ea typeface="Calibri" panose="020F0502020204030204" pitchFamily="34" charset="0"/>
                        </a:rPr>
                        <m:t>i</m:t>
                      </m:r>
                      <m:r>
                        <m:rPr>
                          <m:nor/>
                        </m:rPr>
                        <a:rPr lang="vi-VN" sz="2400" dirty="0">
                          <a:solidFill>
                            <a:srgbClr val="000000"/>
                          </a:solidFill>
                          <a:latin typeface="Times New Roman" panose="02020603050405020304" pitchFamily="18" charset="0"/>
                          <a:ea typeface="Calibri" panose="020F0502020204030204" pitchFamily="34" charset="0"/>
                        </a:rPr>
                        <m:t> </m:t>
                      </m:r>
                      <m:r>
                        <m:rPr>
                          <m:nor/>
                        </m:rPr>
                        <a:rPr lang="vi-VN" sz="2400" dirty="0">
                          <a:solidFill>
                            <a:srgbClr val="000000"/>
                          </a:solidFill>
                          <a:latin typeface="Times New Roman" panose="02020603050405020304" pitchFamily="18" charset="0"/>
                          <a:ea typeface="Calibri" panose="020F0502020204030204" pitchFamily="34" charset="0"/>
                        </a:rPr>
                        <m:t>2 </m:t>
                      </m:r>
                      <m:r>
                        <m:rPr>
                          <m:nor/>
                        </m:rPr>
                        <a:rPr lang="vi-VN" sz="2400" dirty="0">
                          <a:solidFill>
                            <a:srgbClr val="000000"/>
                          </a:solidFill>
                          <a:latin typeface="Times New Roman" panose="02020603050405020304" pitchFamily="18" charset="0"/>
                          <a:ea typeface="Calibri" panose="020F0502020204030204" pitchFamily="34" charset="0"/>
                        </a:rPr>
                        <m:t>đ</m:t>
                      </m:r>
                      <m:r>
                        <m:rPr>
                          <m:nor/>
                        </m:rPr>
                        <a:rPr lang="vi-VN" sz="2400" dirty="0">
                          <a:solidFill>
                            <a:srgbClr val="000000"/>
                          </a:solidFill>
                          <a:latin typeface="Times New Roman" panose="02020603050405020304" pitchFamily="18" charset="0"/>
                          <a:ea typeface="Calibri" panose="020F0502020204030204" pitchFamily="34" charset="0"/>
                        </a:rPr>
                        <m:t>i</m:t>
                      </m:r>
                      <m:r>
                        <m:rPr>
                          <m:nor/>
                        </m:rPr>
                        <a:rPr lang="vi-VN" sz="2400" dirty="0">
                          <a:solidFill>
                            <a:srgbClr val="000000"/>
                          </a:solidFill>
                          <a:latin typeface="Times New Roman" panose="02020603050405020304" pitchFamily="18" charset="0"/>
                          <a:ea typeface="Calibri" panose="020F0502020204030204" pitchFamily="34" charset="0"/>
                        </a:rPr>
                        <m:t>ể</m:t>
                      </m:r>
                      <m:r>
                        <m:rPr>
                          <m:nor/>
                        </m:rPr>
                        <a:rPr lang="vi-VN" sz="2400" dirty="0">
                          <a:solidFill>
                            <a:srgbClr val="000000"/>
                          </a:solidFill>
                          <a:latin typeface="Times New Roman" panose="02020603050405020304" pitchFamily="18" charset="0"/>
                          <a:ea typeface="Calibri" panose="020F0502020204030204" pitchFamily="34" charset="0"/>
                        </a:rPr>
                        <m:t>m</m:t>
                      </m:r>
                      <m:r>
                        <m:rPr>
                          <m:nor/>
                        </m:rPr>
                        <a:rPr lang="vi-VN" sz="2400" dirty="0">
                          <a:solidFill>
                            <a:srgbClr val="000000"/>
                          </a:solidFill>
                          <a:latin typeface="Times New Roman" panose="02020603050405020304" pitchFamily="18" charset="0"/>
                          <a:ea typeface="Calibri" panose="020F0502020204030204" pitchFamily="34" charset="0"/>
                        </a:rPr>
                        <m:t> </m:t>
                      </m:r>
                      <m:r>
                        <a:rPr lang="en-US" sz="2400" i="1">
                          <a:solidFill>
                            <a:srgbClr val="000000"/>
                          </a:solidFill>
                          <a:latin typeface="Cambria Math" panose="02040503050406030204" pitchFamily="18" charset="0"/>
                          <a:ea typeface="Times New Roman" panose="02020603050405020304" pitchFamily="18" charset="0"/>
                        </a:rPr>
                        <m:t>𝐴</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𝐵</m:t>
                      </m:r>
                      <m:r>
                        <m:rPr>
                          <m:nor/>
                        </m:rPr>
                        <a:rPr lang="vi-VN" sz="2400" dirty="0">
                          <a:solidFill>
                            <a:srgbClr val="000000"/>
                          </a:solidFill>
                          <a:latin typeface="Times New Roman" panose="02020603050405020304" pitchFamily="18" charset="0"/>
                          <a:ea typeface="Calibri" panose="020F0502020204030204" pitchFamily="34" charset="0"/>
                        </a:rPr>
                        <m:t> </m:t>
                      </m:r>
                      <m:r>
                        <m:rPr>
                          <m:nor/>
                        </m:rPr>
                        <a:rPr lang="vi-VN" sz="2400" dirty="0">
                          <a:solidFill>
                            <a:srgbClr val="000000"/>
                          </a:solidFill>
                          <a:latin typeface="Times New Roman" panose="02020603050405020304" pitchFamily="18" charset="0"/>
                          <a:ea typeface="Calibri" panose="020F0502020204030204" pitchFamily="34" charset="0"/>
                        </a:rPr>
                        <m:t>sao</m:t>
                      </m:r>
                      <m:r>
                        <m:rPr>
                          <m:nor/>
                        </m:rPr>
                        <a:rPr lang="vi-VN" sz="2400" dirty="0">
                          <a:solidFill>
                            <a:srgbClr val="000000"/>
                          </a:solidFill>
                          <a:latin typeface="Times New Roman" panose="02020603050405020304" pitchFamily="18" charset="0"/>
                          <a:ea typeface="Calibri" panose="020F0502020204030204" pitchFamily="34" charset="0"/>
                        </a:rPr>
                        <m:t> </m:t>
                      </m:r>
                      <m:r>
                        <m:rPr>
                          <m:nor/>
                        </m:rPr>
                        <a:rPr lang="vi-VN" sz="2400" dirty="0">
                          <a:solidFill>
                            <a:srgbClr val="000000"/>
                          </a:solidFill>
                          <a:latin typeface="Times New Roman" panose="02020603050405020304" pitchFamily="18" charset="0"/>
                          <a:ea typeface="Calibri" panose="020F0502020204030204" pitchFamily="34" charset="0"/>
                        </a:rPr>
                        <m:t>cho</m:t>
                      </m:r>
                      <m:r>
                        <m:rPr>
                          <m:nor/>
                        </m:rPr>
                        <a:rPr lang="vi-VN" sz="2400" dirty="0">
                          <a:solidFill>
                            <a:srgbClr val="000000"/>
                          </a:solidFill>
                          <a:latin typeface="Times New Roman" panose="02020603050405020304" pitchFamily="18" charset="0"/>
                          <a:ea typeface="Calibri" panose="020F0502020204030204" pitchFamily="34" charset="0"/>
                        </a:rPr>
                        <m:t> </m:t>
                      </m:r>
                      <m:r>
                        <a:rPr lang="en-US" sz="2400" i="1">
                          <a:solidFill>
                            <a:srgbClr val="000000"/>
                          </a:solidFill>
                          <a:latin typeface="Cambria Math" panose="02040503050406030204" pitchFamily="18" charset="0"/>
                          <a:ea typeface="Times New Roman" panose="02020603050405020304" pitchFamily="18" charset="0"/>
                        </a:rPr>
                        <m:t>𝐴𝐵</m:t>
                      </m:r>
                      <m:r>
                        <m:rPr>
                          <m:nor/>
                        </m:rPr>
                        <a:rPr lang="vi-VN" sz="2400" dirty="0">
                          <a:solidFill>
                            <a:srgbClr val="000000"/>
                          </a:solidFill>
                          <a:latin typeface="Times New Roman" panose="02020603050405020304" pitchFamily="18" charset="0"/>
                          <a:ea typeface="Calibri" panose="020F0502020204030204" pitchFamily="34" charset="0"/>
                        </a:rPr>
                        <m:t> </m:t>
                      </m:r>
                      <m:r>
                        <m:rPr>
                          <m:nor/>
                        </m:rPr>
                        <a:rPr lang="vi-VN" sz="2400" dirty="0">
                          <a:solidFill>
                            <a:srgbClr val="000000"/>
                          </a:solidFill>
                          <a:latin typeface="Times New Roman" panose="02020603050405020304" pitchFamily="18" charset="0"/>
                          <a:ea typeface="Calibri" panose="020F0502020204030204" pitchFamily="34" charset="0"/>
                        </a:rPr>
                        <m:t>ng</m:t>
                      </m:r>
                      <m:r>
                        <m:rPr>
                          <m:nor/>
                        </m:rPr>
                        <a:rPr lang="vi-VN" sz="2400" dirty="0">
                          <a:solidFill>
                            <a:srgbClr val="000000"/>
                          </a:solidFill>
                          <a:latin typeface="Times New Roman" panose="02020603050405020304" pitchFamily="18" charset="0"/>
                          <a:ea typeface="Calibri" panose="020F0502020204030204" pitchFamily="34" charset="0"/>
                        </a:rPr>
                        <m:t>ắ</m:t>
                      </m:r>
                      <m:r>
                        <m:rPr>
                          <m:nor/>
                        </m:rPr>
                        <a:rPr lang="vi-VN" sz="2400" dirty="0">
                          <a:solidFill>
                            <a:srgbClr val="000000"/>
                          </a:solidFill>
                          <a:latin typeface="Times New Roman" panose="02020603050405020304" pitchFamily="18" charset="0"/>
                          <a:ea typeface="Calibri" panose="020F0502020204030204" pitchFamily="34" charset="0"/>
                        </a:rPr>
                        <m:t>n</m:t>
                      </m:r>
                      <m:r>
                        <m:rPr>
                          <m:nor/>
                        </m:rPr>
                        <a:rPr lang="vi-VN" sz="2400" dirty="0">
                          <a:solidFill>
                            <a:srgbClr val="000000"/>
                          </a:solidFill>
                          <a:latin typeface="Times New Roman" panose="02020603050405020304" pitchFamily="18" charset="0"/>
                          <a:ea typeface="Calibri" panose="020F0502020204030204" pitchFamily="34" charset="0"/>
                        </a:rPr>
                        <m:t> </m:t>
                      </m:r>
                      <m:r>
                        <m:rPr>
                          <m:nor/>
                        </m:rPr>
                        <a:rPr lang="vi-VN" sz="2400" dirty="0">
                          <a:solidFill>
                            <a:srgbClr val="000000"/>
                          </a:solidFill>
                          <a:latin typeface="Times New Roman" panose="02020603050405020304" pitchFamily="18" charset="0"/>
                          <a:ea typeface="Calibri" panose="020F0502020204030204" pitchFamily="34" charset="0"/>
                        </a:rPr>
                        <m:t>nh</m:t>
                      </m:r>
                      <m:r>
                        <m:rPr>
                          <m:nor/>
                        </m:rPr>
                        <a:rPr lang="vi-VN" sz="2400" dirty="0">
                          <a:solidFill>
                            <a:srgbClr val="000000"/>
                          </a:solidFill>
                          <a:latin typeface="Times New Roman" panose="02020603050405020304" pitchFamily="18" charset="0"/>
                          <a:ea typeface="Calibri" panose="020F0502020204030204" pitchFamily="34" charset="0"/>
                        </a:rPr>
                        <m:t>ấ</m:t>
                      </m:r>
                      <m:r>
                        <m:rPr>
                          <m:nor/>
                        </m:rPr>
                        <a:rPr lang="vi-VN" sz="2400" dirty="0">
                          <a:solidFill>
                            <a:srgbClr val="000000"/>
                          </a:solidFill>
                          <a:latin typeface="Times New Roman" panose="02020603050405020304" pitchFamily="18" charset="0"/>
                          <a:ea typeface="Calibri" panose="020F0502020204030204" pitchFamily="34" charset="0"/>
                        </a:rPr>
                        <m:t>t</m:t>
                      </m:r>
                      <m:r>
                        <m:rPr>
                          <m:nor/>
                        </m:rPr>
                        <a:rPr lang="vi-VN" sz="2400" dirty="0">
                          <a:solidFill>
                            <a:srgbClr val="000000"/>
                          </a:solidFill>
                          <a:latin typeface="Times New Roman" panose="02020603050405020304" pitchFamily="18" charset="0"/>
                          <a:ea typeface="Calibri" panose="020F0502020204030204" pitchFamily="34" charset="0"/>
                        </a:rPr>
                        <m:t> </m:t>
                      </m:r>
                      <m:r>
                        <a:rPr lang="en-US" sz="2400" i="1">
                          <a:solidFill>
                            <a:srgbClr val="000000"/>
                          </a:solidFill>
                          <a:latin typeface="Cambria Math" panose="02040503050406030204" pitchFamily="18" charset="0"/>
                          <a:ea typeface="Calibri" panose="020F0502020204030204" pitchFamily="34" charset="0"/>
                          <a:cs typeface="Cambria Math" panose="02040503050406030204" pitchFamily="18" charset="0"/>
                        </a:rPr>
                        <m:t>⇒</m:t>
                      </m:r>
                      <m:r>
                        <m:rPr>
                          <m:nor/>
                        </m:rPr>
                        <a:rPr lang="vi-VN" sz="2400" dirty="0">
                          <a:solidFill>
                            <a:srgbClr val="000000"/>
                          </a:solidFill>
                          <a:latin typeface="Times New Roman" panose="02020603050405020304" pitchFamily="18" charset="0"/>
                          <a:ea typeface="Calibri" panose="020F0502020204030204" pitchFamily="34" charset="0"/>
                        </a:rPr>
                        <m:t> </m:t>
                      </m:r>
                      <m:r>
                        <a:rPr lang="en-US" sz="2400" i="1">
                          <a:solidFill>
                            <a:srgbClr val="000000"/>
                          </a:solidFill>
                          <a:latin typeface="Cambria Math" panose="02040503050406030204" pitchFamily="18" charset="0"/>
                          <a:ea typeface="Times New Roman" panose="02020603050405020304" pitchFamily="18" charset="0"/>
                        </a:rPr>
                        <m:t>𝑑</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𝐼</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𝑑</m:t>
                      </m:r>
                      <m:r>
                        <a:rPr lang="en-US" sz="2400" i="1">
                          <a:solidFill>
                            <a:srgbClr val="000000"/>
                          </a:solidFill>
                          <a:latin typeface="Cambria Math" panose="02040503050406030204" pitchFamily="18" charset="0"/>
                          <a:ea typeface="Times New Roman" panose="02020603050405020304" pitchFamily="18" charset="0"/>
                        </a:rPr>
                        <m:t>)</m:t>
                      </m:r>
                      <m:r>
                        <m:rPr>
                          <m:nor/>
                        </m:rPr>
                        <a:rPr lang="vi-VN" sz="2400" dirty="0">
                          <a:solidFill>
                            <a:srgbClr val="000000"/>
                          </a:solidFill>
                          <a:latin typeface="Times New Roman" panose="02020603050405020304" pitchFamily="18" charset="0"/>
                          <a:ea typeface="Calibri" panose="020F0502020204030204" pitchFamily="34" charset="0"/>
                        </a:rPr>
                        <m:t> đạ</m:t>
                      </m:r>
                      <m:r>
                        <m:rPr>
                          <m:nor/>
                        </m:rPr>
                        <a:rPr lang="vi-VN" sz="2400" dirty="0">
                          <a:solidFill>
                            <a:srgbClr val="000000"/>
                          </a:solidFill>
                          <a:latin typeface="Times New Roman" panose="02020603050405020304" pitchFamily="18" charset="0"/>
                          <a:ea typeface="Calibri" panose="020F0502020204030204" pitchFamily="34" charset="0"/>
                        </a:rPr>
                        <m:t>t</m:t>
                      </m:r>
                      <m:r>
                        <m:rPr>
                          <m:nor/>
                        </m:rPr>
                        <a:rPr lang="vi-VN" sz="2400" dirty="0">
                          <a:solidFill>
                            <a:srgbClr val="000000"/>
                          </a:solidFill>
                          <a:latin typeface="Times New Roman" panose="02020603050405020304" pitchFamily="18" charset="0"/>
                          <a:ea typeface="Calibri" panose="020F0502020204030204" pitchFamily="34" charset="0"/>
                        </a:rPr>
                        <m:t> </m:t>
                      </m:r>
                      <m:r>
                        <m:rPr>
                          <m:nor/>
                        </m:rPr>
                        <a:rPr lang="vi-VN" sz="2400" dirty="0">
                          <a:solidFill>
                            <a:srgbClr val="000000"/>
                          </a:solidFill>
                          <a:latin typeface="Times New Roman" panose="02020603050405020304" pitchFamily="18" charset="0"/>
                          <a:ea typeface="Calibri" panose="020F0502020204030204" pitchFamily="34" charset="0"/>
                        </a:rPr>
                        <m:t>l</m:t>
                      </m:r>
                      <m:r>
                        <m:rPr>
                          <m:nor/>
                        </m:rPr>
                        <a:rPr lang="vi-VN" sz="2400" dirty="0">
                          <a:solidFill>
                            <a:srgbClr val="000000"/>
                          </a:solidFill>
                          <a:latin typeface="Times New Roman" panose="02020603050405020304" pitchFamily="18" charset="0"/>
                          <a:ea typeface="Calibri" panose="020F0502020204030204" pitchFamily="34" charset="0"/>
                        </a:rPr>
                        <m:t>ớ</m:t>
                      </m:r>
                      <m:r>
                        <m:rPr>
                          <m:nor/>
                        </m:rPr>
                        <a:rPr lang="vi-VN" sz="2400" dirty="0">
                          <a:solidFill>
                            <a:srgbClr val="000000"/>
                          </a:solidFill>
                          <a:latin typeface="Times New Roman" panose="02020603050405020304" pitchFamily="18" charset="0"/>
                          <a:ea typeface="Calibri" panose="020F0502020204030204" pitchFamily="34" charset="0"/>
                        </a:rPr>
                        <m:t>n</m:t>
                      </m:r>
                      <m:r>
                        <m:rPr>
                          <m:nor/>
                        </m:rPr>
                        <a:rPr lang="vi-VN" sz="2400" dirty="0">
                          <a:solidFill>
                            <a:srgbClr val="000000"/>
                          </a:solidFill>
                          <a:latin typeface="Times New Roman" panose="02020603050405020304" pitchFamily="18" charset="0"/>
                          <a:ea typeface="Calibri" panose="020F0502020204030204" pitchFamily="34" charset="0"/>
                        </a:rPr>
                        <m:t> </m:t>
                      </m:r>
                      <m:r>
                        <m:rPr>
                          <m:nor/>
                        </m:rPr>
                        <a:rPr lang="vi-VN" sz="2400" dirty="0">
                          <a:solidFill>
                            <a:srgbClr val="000000"/>
                          </a:solidFill>
                          <a:latin typeface="Times New Roman" panose="02020603050405020304" pitchFamily="18" charset="0"/>
                          <a:ea typeface="Calibri" panose="020F0502020204030204" pitchFamily="34" charset="0"/>
                        </a:rPr>
                        <m:t>nh</m:t>
                      </m:r>
                      <m:r>
                        <m:rPr>
                          <m:nor/>
                        </m:rPr>
                        <a:rPr lang="vi-VN" sz="2400" dirty="0">
                          <a:solidFill>
                            <a:srgbClr val="000000"/>
                          </a:solidFill>
                          <a:latin typeface="Times New Roman" panose="02020603050405020304" pitchFamily="18" charset="0"/>
                          <a:ea typeface="Calibri" panose="020F0502020204030204" pitchFamily="34" charset="0"/>
                        </a:rPr>
                        <m:t>ấ</m:t>
                      </m:r>
                      <m:r>
                        <m:rPr>
                          <m:nor/>
                        </m:rPr>
                        <a:rPr lang="vi-VN" sz="2400" dirty="0">
                          <a:solidFill>
                            <a:srgbClr val="000000"/>
                          </a:solidFill>
                          <a:latin typeface="Times New Roman" panose="02020603050405020304" pitchFamily="18" charset="0"/>
                          <a:ea typeface="Calibri" panose="020F0502020204030204" pitchFamily="34" charset="0"/>
                        </a:rPr>
                        <m:t>t</m:t>
                      </m:r>
                      <m:r>
                        <m:rPr>
                          <m:nor/>
                        </m:rPr>
                        <a:rPr lang="vi-VN" sz="2400" dirty="0">
                          <a:solidFill>
                            <a:srgbClr val="000000"/>
                          </a:solidFill>
                          <a:latin typeface="Times New Roman" panose="02020603050405020304" pitchFamily="18" charset="0"/>
                          <a:ea typeface="Calibri" panose="020F0502020204030204" pitchFamily="34" charset="0"/>
                        </a:rPr>
                        <m:t> </m:t>
                      </m:r>
                      <m:r>
                        <a:rPr lang="en-US" sz="2400" i="1">
                          <a:solidFill>
                            <a:srgbClr val="000000"/>
                          </a:solidFill>
                          <a:latin typeface="Cambria Math" panose="02040503050406030204" pitchFamily="18" charset="0"/>
                          <a:ea typeface="Calibri" panose="020F0502020204030204" pitchFamily="34" charset="0"/>
                          <a:cs typeface="Cambria Math" panose="02040503050406030204" pitchFamily="18" charset="0"/>
                        </a:rPr>
                        <m:t>⇒ </m:t>
                      </m:r>
                      <m:r>
                        <a:rPr lang="en-US" sz="2400" i="1">
                          <a:solidFill>
                            <a:srgbClr val="000000"/>
                          </a:solidFill>
                          <a:latin typeface="Cambria Math" panose="02040503050406030204" pitchFamily="18" charset="0"/>
                          <a:ea typeface="Times New Roman" panose="02020603050405020304" pitchFamily="18" charset="0"/>
                        </a:rPr>
                        <m:t>𝑚</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2</m:t>
                      </m:r>
                      <m:r>
                        <m:rPr>
                          <m:nor/>
                        </m:rPr>
                        <a:rPr lang="en-US" sz="2400" dirty="0">
                          <a:solidFill>
                            <a:srgbClr val="000000"/>
                          </a:solidFill>
                          <a:latin typeface="Times New Roman" panose="02020603050405020304" pitchFamily="18" charset="0"/>
                          <a:ea typeface="Calibri" panose="020F0502020204030204" pitchFamily="34" charset="0"/>
                        </a:rPr>
                        <m:t>, </m:t>
                      </m:r>
                      <m:r>
                        <m:rPr>
                          <m:nor/>
                        </m:rPr>
                        <a:rPr lang="en-US" sz="2400" dirty="0" err="1">
                          <a:solidFill>
                            <a:srgbClr val="000000"/>
                          </a:solidFill>
                          <a:latin typeface="Times New Roman" panose="02020603050405020304" pitchFamily="18" charset="0"/>
                          <a:ea typeface="Calibri" panose="020F0502020204030204" pitchFamily="34" charset="0"/>
                        </a:rPr>
                        <m:t>suy</m:t>
                      </m:r>
                      <m:r>
                        <m:rPr>
                          <m:nor/>
                        </m:rPr>
                        <a:rPr lang="en-US" sz="2400" dirty="0">
                          <a:solidFill>
                            <a:srgbClr val="000000"/>
                          </a:solidFill>
                          <a:latin typeface="Times New Roman" panose="02020603050405020304" pitchFamily="18" charset="0"/>
                          <a:ea typeface="Calibri" panose="020F0502020204030204" pitchFamily="34" charset="0"/>
                        </a:rPr>
                        <m:t> </m:t>
                      </m:r>
                      <m:r>
                        <m:rPr>
                          <m:nor/>
                        </m:rPr>
                        <a:rPr lang="en-US" sz="2400" dirty="0" err="1">
                          <a:solidFill>
                            <a:srgbClr val="000000"/>
                          </a:solidFill>
                          <a:latin typeface="Times New Roman" panose="02020603050405020304" pitchFamily="18" charset="0"/>
                          <a:ea typeface="Calibri" panose="020F0502020204030204" pitchFamily="34" charset="0"/>
                        </a:rPr>
                        <m:t>ra</m:t>
                      </m:r>
                      <m:r>
                        <m:rPr>
                          <m:nor/>
                        </m:rPr>
                        <a:rPr lang="en-US" sz="2400" dirty="0">
                          <a:solidFill>
                            <a:srgbClr val="000000"/>
                          </a:solidFill>
                          <a:latin typeface="Times New Roman" panose="02020603050405020304" pitchFamily="18" charset="0"/>
                          <a:ea typeface="Calibri" panose="020F0502020204030204" pitchFamily="34" charset="0"/>
                        </a:rPr>
                        <m:t> </m:t>
                      </m:r>
                      <m:r>
                        <a:rPr lang="en-US" sz="2400" i="1">
                          <a:solidFill>
                            <a:srgbClr val="000000"/>
                          </a:solidFill>
                          <a:latin typeface="Cambria Math" panose="02040503050406030204" pitchFamily="18" charset="0"/>
                          <a:ea typeface="Times New Roman" panose="02020603050405020304" pitchFamily="18" charset="0"/>
                        </a:rPr>
                        <m:t>𝑑</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𝑦</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𝑥</m:t>
                      </m:r>
                      <m:r>
                        <a:rPr lang="en-US" sz="2400" i="1">
                          <a:solidFill>
                            <a:srgbClr val="000000"/>
                          </a:solidFill>
                          <a:latin typeface="Cambria Math" panose="02040503050406030204" pitchFamily="18" charset="0"/>
                          <a:ea typeface="Times New Roman" panose="02020603050405020304" pitchFamily="18" charset="0"/>
                        </a:rPr>
                        <m:t>+</m:t>
                      </m:r>
                      <m:r>
                        <a:rPr lang="en-US" sz="2400" i="1">
                          <a:solidFill>
                            <a:srgbClr val="000000"/>
                          </a:solidFill>
                          <a:latin typeface="Cambria Math" panose="02040503050406030204" pitchFamily="18" charset="0"/>
                          <a:ea typeface="Times New Roman" panose="02020603050405020304" pitchFamily="18" charset="0"/>
                        </a:rPr>
                        <m:t>3</m:t>
                      </m:r>
                    </m:oMath>
                  </m:oMathPara>
                </a14:m>
                <a:endParaRPr lang="en-US" sz="2400" dirty="0"/>
              </a:p>
            </p:txBody>
          </p:sp>
        </mc:Choice>
        <mc:Fallback>
          <p:sp>
            <p:nvSpPr>
              <p:cNvPr id="11" name="Rectangle 10">
                <a:extLst>
                  <a:ext uri="{FF2B5EF4-FFF2-40B4-BE49-F238E27FC236}">
                    <a16:creationId xmlns:a16="http://schemas.microsoft.com/office/drawing/2014/main" xmlns="" xmlns:a14="http://schemas.microsoft.com/office/drawing/2010/main" id="{4DF6BDC0-6428-4CE0-BC27-46AA227F7389}"/>
                  </a:ext>
                </a:extLst>
              </p:cNvPr>
              <p:cNvSpPr>
                <a:spLocks noRot="1" noChangeAspect="1" noMove="1" noResize="1" noEditPoints="1" noAdjustHandles="1" noChangeArrowheads="1" noChangeShapeType="1" noTextEdit="1"/>
              </p:cNvSpPr>
              <p:nvPr/>
            </p:nvSpPr>
            <p:spPr>
              <a:xfrm>
                <a:off x="380477" y="2805147"/>
                <a:ext cx="11410503" cy="3827704"/>
              </a:xfrm>
              <a:prstGeom prst="rect">
                <a:avLst/>
              </a:prstGeom>
              <a:blipFill rotWithShape="1">
                <a:blip r:embed="rId8"/>
                <a:stretch>
                  <a:fillRect/>
                </a:stretch>
              </a:blipFill>
            </p:spPr>
            <p:txBody>
              <a:bodyPr/>
              <a:lstStyle/>
              <a:p>
                <a:r>
                  <a:rPr lang="en-US">
                    <a:noFill/>
                  </a:rPr>
                  <a:t> </a:t>
                </a:r>
              </a:p>
            </p:txBody>
          </p:sp>
        </mc:Fallback>
      </mc:AlternateContent>
      <p:sp>
        <p:nvSpPr>
          <p:cNvPr id="50" name="Oval 49">
            <a:extLst>
              <a:ext uri="{FF2B5EF4-FFF2-40B4-BE49-F238E27FC236}">
                <a16:creationId xmlns:a16="http://schemas.microsoft.com/office/drawing/2014/main" xmlns="" id="{F3BAC448-3F8F-4C2D-A67F-49A7A01DC838}"/>
              </a:ext>
            </a:extLst>
          </p:cNvPr>
          <p:cNvSpPr/>
          <p:nvPr/>
        </p:nvSpPr>
        <p:spPr>
          <a:xfrm>
            <a:off x="252793" y="2018992"/>
            <a:ext cx="546116" cy="538129"/>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en-US" sz="3200" b="1" dirty="0">
                <a:latin typeface="Tahoma" pitchFamily="34" charset="0"/>
                <a:ea typeface="Tahoma" pitchFamily="34" charset="0"/>
                <a:cs typeface="Tahoma" pitchFamily="34" charset="0"/>
              </a:rPr>
              <a:t>A</a:t>
            </a:r>
            <a:endParaRPr lang="en-US" sz="3200" dirty="0"/>
          </a:p>
        </p:txBody>
      </p:sp>
    </p:spTree>
    <p:extLst>
      <p:ext uri="{BB962C8B-B14F-4D97-AF65-F5344CB8AC3E}">
        <p14:creationId xmlns:p14="http://schemas.microsoft.com/office/powerpoint/2010/main" val="227171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left)">
                                      <p:cBhvr>
                                        <p:cTn id="2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1" grpId="0"/>
      <p:bldP spid="5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351458" y="153261"/>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C.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Bài</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tập</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rèn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luyện</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35" name="TextBox 34">
            <a:extLst>
              <a:ext uri="{FF2B5EF4-FFF2-40B4-BE49-F238E27FC236}">
                <a16:creationId xmlns:a16="http://schemas.microsoft.com/office/drawing/2014/main" xmlns="" id="{B2FF3D09-8FFB-4F57-83BB-92E1C85B0022}"/>
              </a:ext>
            </a:extLst>
          </p:cNvPr>
          <p:cNvSpPr txBox="1"/>
          <p:nvPr/>
        </p:nvSpPr>
        <p:spPr>
          <a:xfrm>
            <a:off x="3109160" y="269106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12</a:t>
            </a:r>
            <a:endParaRPr lang="en-US" sz="3200" dirty="0">
              <a:latin typeface="Times New Roman" pitchFamily="18" charset="0"/>
              <a:cs typeface="Times New Roman" pitchFamily="18" charset="0"/>
            </a:endParaRPr>
          </a:p>
        </p:txBody>
      </p:sp>
      <p:sp>
        <p:nvSpPr>
          <p:cNvPr id="36" name="TextBox 35">
            <a:extLst>
              <a:ext uri="{FF2B5EF4-FFF2-40B4-BE49-F238E27FC236}">
                <a16:creationId xmlns:a16="http://schemas.microsoft.com/office/drawing/2014/main" xmlns="" id="{EEB77940-41C1-413A-AA81-8192B0D307B1}"/>
              </a:ext>
            </a:extLst>
          </p:cNvPr>
          <p:cNvSpPr txBox="1"/>
          <p:nvPr/>
        </p:nvSpPr>
        <p:spPr>
          <a:xfrm>
            <a:off x="5147510" y="269106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13</a:t>
            </a:r>
            <a:endParaRPr lang="en-US" sz="3200" dirty="0">
              <a:latin typeface="Times New Roman" pitchFamily="18" charset="0"/>
              <a:cs typeface="Times New Roman" pitchFamily="18" charset="0"/>
            </a:endParaRPr>
          </a:p>
        </p:txBody>
      </p:sp>
      <p:sp>
        <p:nvSpPr>
          <p:cNvPr id="37" name="TextBox 36">
            <a:extLst>
              <a:ext uri="{FF2B5EF4-FFF2-40B4-BE49-F238E27FC236}">
                <a16:creationId xmlns:a16="http://schemas.microsoft.com/office/drawing/2014/main" xmlns="" id="{634CD161-0A48-44F9-9A05-E7FC93836563}"/>
              </a:ext>
            </a:extLst>
          </p:cNvPr>
          <p:cNvSpPr txBox="1"/>
          <p:nvPr/>
        </p:nvSpPr>
        <p:spPr>
          <a:xfrm>
            <a:off x="7090610" y="269106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14</a:t>
            </a:r>
            <a:endParaRPr lang="en-US" sz="3200" dirty="0">
              <a:latin typeface="Times New Roman" pitchFamily="18" charset="0"/>
              <a:cs typeface="Times New Roman" pitchFamily="18" charset="0"/>
            </a:endParaRPr>
          </a:p>
        </p:txBody>
      </p:sp>
      <p:sp>
        <p:nvSpPr>
          <p:cNvPr id="38" name="TextBox 37">
            <a:extLst>
              <a:ext uri="{FF2B5EF4-FFF2-40B4-BE49-F238E27FC236}">
                <a16:creationId xmlns:a16="http://schemas.microsoft.com/office/drawing/2014/main" xmlns="" id="{3CD7670E-F8E5-4EB4-B50B-1FDEE92CFE92}"/>
              </a:ext>
            </a:extLst>
          </p:cNvPr>
          <p:cNvSpPr txBox="1"/>
          <p:nvPr/>
        </p:nvSpPr>
        <p:spPr>
          <a:xfrm>
            <a:off x="9152774" y="2630763"/>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15</a:t>
            </a:r>
            <a:endParaRPr lang="en-US" sz="3200" dirty="0">
              <a:latin typeface="Times New Roman" pitchFamily="18" charset="0"/>
              <a:cs typeface="Times New Roman" pitchFamily="18" charset="0"/>
            </a:endParaRPr>
          </a:p>
        </p:txBody>
      </p:sp>
      <p:sp>
        <p:nvSpPr>
          <p:cNvPr id="39" name="TextBox 38">
            <a:extLst>
              <a:ext uri="{FF2B5EF4-FFF2-40B4-BE49-F238E27FC236}">
                <a16:creationId xmlns:a16="http://schemas.microsoft.com/office/drawing/2014/main" xmlns="" id="{9643D3FB-7CE9-43D7-BFA6-D363E325E507}"/>
              </a:ext>
            </a:extLst>
          </p:cNvPr>
          <p:cNvSpPr txBox="1"/>
          <p:nvPr/>
        </p:nvSpPr>
        <p:spPr>
          <a:xfrm>
            <a:off x="3109160" y="1821638"/>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7</a:t>
            </a:r>
            <a:endParaRPr lang="en-US" sz="3200" dirty="0">
              <a:latin typeface="Times New Roman" pitchFamily="18" charset="0"/>
              <a:cs typeface="Times New Roman" pitchFamily="18" charset="0"/>
            </a:endParaRPr>
          </a:p>
        </p:txBody>
      </p:sp>
      <p:sp>
        <p:nvSpPr>
          <p:cNvPr id="40" name="TextBox 39">
            <a:extLst>
              <a:ext uri="{FF2B5EF4-FFF2-40B4-BE49-F238E27FC236}">
                <a16:creationId xmlns:a16="http://schemas.microsoft.com/office/drawing/2014/main" xmlns="" id="{1343AFDF-A650-40A8-A20D-110C9BA7285B}"/>
              </a:ext>
            </a:extLst>
          </p:cNvPr>
          <p:cNvSpPr txBox="1"/>
          <p:nvPr/>
        </p:nvSpPr>
        <p:spPr>
          <a:xfrm>
            <a:off x="5147509" y="182163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8</a:t>
            </a:r>
            <a:endParaRPr lang="en-US" sz="3200" dirty="0">
              <a:latin typeface="Times New Roman" pitchFamily="18" charset="0"/>
              <a:cs typeface="Times New Roman" pitchFamily="18" charset="0"/>
            </a:endParaRPr>
          </a:p>
        </p:txBody>
      </p:sp>
      <p:sp>
        <p:nvSpPr>
          <p:cNvPr id="41" name="TextBox 40">
            <a:extLst>
              <a:ext uri="{FF2B5EF4-FFF2-40B4-BE49-F238E27FC236}">
                <a16:creationId xmlns:a16="http://schemas.microsoft.com/office/drawing/2014/main" xmlns="" id="{A944218B-3371-49D2-A89B-0B477332C518}"/>
              </a:ext>
            </a:extLst>
          </p:cNvPr>
          <p:cNvSpPr txBox="1"/>
          <p:nvPr/>
        </p:nvSpPr>
        <p:spPr>
          <a:xfrm>
            <a:off x="7090610" y="185310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9</a:t>
            </a:r>
            <a:endParaRPr lang="en-US" sz="3200" dirty="0">
              <a:latin typeface="Times New Roman" pitchFamily="18" charset="0"/>
              <a:cs typeface="Times New Roman" pitchFamily="18" charset="0"/>
            </a:endParaRPr>
          </a:p>
        </p:txBody>
      </p:sp>
      <p:sp>
        <p:nvSpPr>
          <p:cNvPr id="42" name="TextBox 41">
            <a:extLst>
              <a:ext uri="{FF2B5EF4-FFF2-40B4-BE49-F238E27FC236}">
                <a16:creationId xmlns:a16="http://schemas.microsoft.com/office/drawing/2014/main" xmlns="" id="{E74F0957-12C5-4E02-B0FC-33ADEFF32958}"/>
              </a:ext>
            </a:extLst>
          </p:cNvPr>
          <p:cNvSpPr txBox="1"/>
          <p:nvPr/>
        </p:nvSpPr>
        <p:spPr>
          <a:xfrm>
            <a:off x="9117848" y="185310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10</a:t>
            </a:r>
            <a:endParaRPr lang="en-US" sz="3200" dirty="0">
              <a:latin typeface="Times New Roman" pitchFamily="18" charset="0"/>
              <a:cs typeface="Times New Roman" pitchFamily="18" charset="0"/>
            </a:endParaRPr>
          </a:p>
        </p:txBody>
      </p:sp>
      <p:sp>
        <p:nvSpPr>
          <p:cNvPr id="43" name="TextBox 42">
            <a:extLst>
              <a:ext uri="{FF2B5EF4-FFF2-40B4-BE49-F238E27FC236}">
                <a16:creationId xmlns:a16="http://schemas.microsoft.com/office/drawing/2014/main" xmlns="" id="{5FE97036-68DE-470F-AB9A-8DBD58F27FF8}"/>
              </a:ext>
            </a:extLst>
          </p:cNvPr>
          <p:cNvSpPr txBox="1"/>
          <p:nvPr/>
        </p:nvSpPr>
        <p:spPr>
          <a:xfrm>
            <a:off x="9103561" y="97532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5</a:t>
            </a:r>
            <a:endParaRPr lang="en-US" sz="3200" dirty="0">
              <a:latin typeface="Times New Roman" pitchFamily="18" charset="0"/>
              <a:cs typeface="Times New Roman" pitchFamily="18" charset="0"/>
            </a:endParaRPr>
          </a:p>
        </p:txBody>
      </p:sp>
      <p:sp>
        <p:nvSpPr>
          <p:cNvPr id="44" name="TextBox 43">
            <a:extLst>
              <a:ext uri="{FF2B5EF4-FFF2-40B4-BE49-F238E27FC236}">
                <a16:creationId xmlns:a16="http://schemas.microsoft.com/office/drawing/2014/main" xmlns="" id="{271AA8F7-64B2-4BE0-8E57-BA72EA55CE98}"/>
              </a:ext>
            </a:extLst>
          </p:cNvPr>
          <p:cNvSpPr txBox="1"/>
          <p:nvPr/>
        </p:nvSpPr>
        <p:spPr>
          <a:xfrm>
            <a:off x="7090610" y="97532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4</a:t>
            </a:r>
            <a:endParaRPr lang="en-US" sz="3200" dirty="0">
              <a:latin typeface="Times New Roman" pitchFamily="18" charset="0"/>
              <a:cs typeface="Times New Roman" pitchFamily="18" charset="0"/>
            </a:endParaRPr>
          </a:p>
        </p:txBody>
      </p:sp>
      <p:sp>
        <p:nvSpPr>
          <p:cNvPr id="45" name="TextBox 44">
            <a:extLst>
              <a:ext uri="{FF2B5EF4-FFF2-40B4-BE49-F238E27FC236}">
                <a16:creationId xmlns:a16="http://schemas.microsoft.com/office/drawing/2014/main" xmlns="" id="{C43240CC-6E71-4FFD-A938-A32FB5734398}"/>
              </a:ext>
            </a:extLst>
          </p:cNvPr>
          <p:cNvSpPr txBox="1"/>
          <p:nvPr/>
        </p:nvSpPr>
        <p:spPr>
          <a:xfrm>
            <a:off x="5147510" y="97532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3</a:t>
            </a:r>
            <a:endParaRPr lang="en-US" sz="3200" dirty="0">
              <a:latin typeface="Times New Roman" pitchFamily="18" charset="0"/>
              <a:cs typeface="Times New Roman" pitchFamily="18" charset="0"/>
            </a:endParaRPr>
          </a:p>
        </p:txBody>
      </p:sp>
      <p:sp>
        <p:nvSpPr>
          <p:cNvPr id="46" name="TextBox 45">
            <a:extLst>
              <a:ext uri="{FF2B5EF4-FFF2-40B4-BE49-F238E27FC236}">
                <a16:creationId xmlns:a16="http://schemas.microsoft.com/office/drawing/2014/main" xmlns="" id="{7C956998-2A28-4702-BA87-01DF191F0743}"/>
              </a:ext>
            </a:extLst>
          </p:cNvPr>
          <p:cNvSpPr txBox="1"/>
          <p:nvPr/>
        </p:nvSpPr>
        <p:spPr>
          <a:xfrm>
            <a:off x="3080585" y="94472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a:t>
            </a:r>
            <a:endParaRPr lang="en-US" sz="3200" dirty="0">
              <a:latin typeface="Times New Roman" pitchFamily="18" charset="0"/>
              <a:cs typeface="Times New Roman" pitchFamily="18" charset="0"/>
            </a:endParaRPr>
          </a:p>
        </p:txBody>
      </p:sp>
      <p:sp>
        <p:nvSpPr>
          <p:cNvPr id="47" name="TextBox 46">
            <a:extLst>
              <a:ext uri="{FF2B5EF4-FFF2-40B4-BE49-F238E27FC236}">
                <a16:creationId xmlns:a16="http://schemas.microsoft.com/office/drawing/2014/main" xmlns="" id="{13F9BCC0-A4E0-4C7A-9D41-5CA7A2C6AC66}"/>
              </a:ext>
            </a:extLst>
          </p:cNvPr>
          <p:cNvSpPr txBox="1"/>
          <p:nvPr/>
        </p:nvSpPr>
        <p:spPr>
          <a:xfrm>
            <a:off x="1051760" y="271011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11</a:t>
            </a:r>
            <a:endParaRPr lang="en-US" sz="3200" dirty="0">
              <a:latin typeface="Times New Roman" pitchFamily="18" charset="0"/>
              <a:cs typeface="Times New Roman" pitchFamily="18" charset="0"/>
            </a:endParaRPr>
          </a:p>
        </p:txBody>
      </p:sp>
      <p:sp>
        <p:nvSpPr>
          <p:cNvPr id="48" name="TextBox 47">
            <a:extLst>
              <a:ext uri="{FF2B5EF4-FFF2-40B4-BE49-F238E27FC236}">
                <a16:creationId xmlns:a16="http://schemas.microsoft.com/office/drawing/2014/main" xmlns="" id="{5DF3FC6E-A198-457B-9E1B-DF7859C9741B}"/>
              </a:ext>
            </a:extLst>
          </p:cNvPr>
          <p:cNvSpPr txBox="1"/>
          <p:nvPr/>
        </p:nvSpPr>
        <p:spPr>
          <a:xfrm>
            <a:off x="1051760" y="1840688"/>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6</a:t>
            </a:r>
            <a:endParaRPr lang="en-US" sz="3200" dirty="0">
              <a:latin typeface="Times New Roman" pitchFamily="18" charset="0"/>
              <a:cs typeface="Times New Roman" pitchFamily="18" charset="0"/>
            </a:endParaRPr>
          </a:p>
        </p:txBody>
      </p:sp>
      <p:sp>
        <p:nvSpPr>
          <p:cNvPr id="49" name="TextBox 48">
            <a:extLst>
              <a:ext uri="{FF2B5EF4-FFF2-40B4-BE49-F238E27FC236}">
                <a16:creationId xmlns:a16="http://schemas.microsoft.com/office/drawing/2014/main" xmlns="" id="{608FA215-5800-4FEE-9CBE-09E9FAA0F1CC}"/>
              </a:ext>
            </a:extLst>
          </p:cNvPr>
          <p:cNvSpPr txBox="1"/>
          <p:nvPr/>
        </p:nvSpPr>
        <p:spPr>
          <a:xfrm>
            <a:off x="1023185" y="96377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a:t>
            </a:r>
          </a:p>
        </p:txBody>
      </p:sp>
      <p:sp>
        <p:nvSpPr>
          <p:cNvPr id="50" name="TextBox 49">
            <a:extLst>
              <a:ext uri="{FF2B5EF4-FFF2-40B4-BE49-F238E27FC236}">
                <a16:creationId xmlns:a16="http://schemas.microsoft.com/office/drawing/2014/main" xmlns="" id="{3531873D-41A8-4866-8AB6-68C2E91A2273}"/>
              </a:ext>
            </a:extLst>
          </p:cNvPr>
          <p:cNvSpPr txBox="1"/>
          <p:nvPr/>
        </p:nvSpPr>
        <p:spPr>
          <a:xfrm>
            <a:off x="3109160" y="418885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22</a:t>
            </a:r>
            <a:endParaRPr lang="en-US" sz="3200" dirty="0">
              <a:latin typeface="Times New Roman" pitchFamily="18" charset="0"/>
              <a:cs typeface="Times New Roman" pitchFamily="18" charset="0"/>
            </a:endParaRPr>
          </a:p>
        </p:txBody>
      </p:sp>
      <p:sp>
        <p:nvSpPr>
          <p:cNvPr id="51" name="TextBox 50">
            <a:extLst>
              <a:ext uri="{FF2B5EF4-FFF2-40B4-BE49-F238E27FC236}">
                <a16:creationId xmlns:a16="http://schemas.microsoft.com/office/drawing/2014/main" xmlns="" id="{7DCDECA7-F24E-489B-BBFA-645360987EA3}"/>
              </a:ext>
            </a:extLst>
          </p:cNvPr>
          <p:cNvSpPr txBox="1"/>
          <p:nvPr/>
        </p:nvSpPr>
        <p:spPr>
          <a:xfrm>
            <a:off x="5147510" y="4188854"/>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23</a:t>
            </a:r>
            <a:endParaRPr lang="en-US" sz="3200" dirty="0">
              <a:latin typeface="Times New Roman" pitchFamily="18" charset="0"/>
              <a:cs typeface="Times New Roman" pitchFamily="18" charset="0"/>
            </a:endParaRPr>
          </a:p>
        </p:txBody>
      </p:sp>
      <p:sp>
        <p:nvSpPr>
          <p:cNvPr id="52" name="TextBox 51">
            <a:extLst>
              <a:ext uri="{FF2B5EF4-FFF2-40B4-BE49-F238E27FC236}">
                <a16:creationId xmlns:a16="http://schemas.microsoft.com/office/drawing/2014/main" xmlns="" id="{F2C2175E-218D-45D8-82FE-8576E86C6C32}"/>
              </a:ext>
            </a:extLst>
          </p:cNvPr>
          <p:cNvSpPr txBox="1"/>
          <p:nvPr/>
        </p:nvSpPr>
        <p:spPr>
          <a:xfrm>
            <a:off x="7090610" y="418885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24</a:t>
            </a:r>
            <a:endParaRPr lang="en-US" sz="3200" dirty="0">
              <a:latin typeface="Times New Roman" pitchFamily="18" charset="0"/>
              <a:cs typeface="Times New Roman" pitchFamily="18" charset="0"/>
            </a:endParaRPr>
          </a:p>
        </p:txBody>
      </p:sp>
      <p:sp>
        <p:nvSpPr>
          <p:cNvPr id="53" name="TextBox 52">
            <a:extLst>
              <a:ext uri="{FF2B5EF4-FFF2-40B4-BE49-F238E27FC236}">
                <a16:creationId xmlns:a16="http://schemas.microsoft.com/office/drawing/2014/main" xmlns="" id="{1966B8CB-74B8-4A1E-8359-30F4897EA36E}"/>
              </a:ext>
            </a:extLst>
          </p:cNvPr>
          <p:cNvSpPr txBox="1"/>
          <p:nvPr/>
        </p:nvSpPr>
        <p:spPr>
          <a:xfrm>
            <a:off x="9184523" y="418885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25</a:t>
            </a:r>
            <a:endParaRPr lang="en-US" sz="3200" dirty="0">
              <a:latin typeface="Times New Roman" pitchFamily="18" charset="0"/>
              <a:cs typeface="Times New Roman" pitchFamily="18" charset="0"/>
            </a:endParaRPr>
          </a:p>
        </p:txBody>
      </p:sp>
      <p:sp>
        <p:nvSpPr>
          <p:cNvPr id="54" name="TextBox 53">
            <a:extLst>
              <a:ext uri="{FF2B5EF4-FFF2-40B4-BE49-F238E27FC236}">
                <a16:creationId xmlns:a16="http://schemas.microsoft.com/office/drawing/2014/main" xmlns="" id="{166D8538-F35B-44D7-8BC1-498ACD060DC3}"/>
              </a:ext>
            </a:extLst>
          </p:cNvPr>
          <p:cNvSpPr txBox="1"/>
          <p:nvPr/>
        </p:nvSpPr>
        <p:spPr>
          <a:xfrm>
            <a:off x="3109160" y="337834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17</a:t>
            </a:r>
            <a:endParaRPr lang="en-US" sz="3200" dirty="0">
              <a:latin typeface="Times New Roman" pitchFamily="18" charset="0"/>
              <a:cs typeface="Times New Roman" pitchFamily="18" charset="0"/>
            </a:endParaRPr>
          </a:p>
        </p:txBody>
      </p:sp>
      <p:sp>
        <p:nvSpPr>
          <p:cNvPr id="55" name="TextBox 54">
            <a:extLst>
              <a:ext uri="{FF2B5EF4-FFF2-40B4-BE49-F238E27FC236}">
                <a16:creationId xmlns:a16="http://schemas.microsoft.com/office/drawing/2014/main" xmlns="" id="{EBD25D58-BD68-495A-B409-5564D5CE7125}"/>
              </a:ext>
            </a:extLst>
          </p:cNvPr>
          <p:cNvSpPr txBox="1"/>
          <p:nvPr/>
        </p:nvSpPr>
        <p:spPr>
          <a:xfrm>
            <a:off x="5147509" y="3378346"/>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18</a:t>
            </a:r>
            <a:endParaRPr lang="en-US" sz="3200" dirty="0">
              <a:latin typeface="Times New Roman" pitchFamily="18" charset="0"/>
              <a:cs typeface="Times New Roman" pitchFamily="18" charset="0"/>
            </a:endParaRPr>
          </a:p>
        </p:txBody>
      </p:sp>
      <p:sp>
        <p:nvSpPr>
          <p:cNvPr id="56" name="TextBox 55">
            <a:extLst>
              <a:ext uri="{FF2B5EF4-FFF2-40B4-BE49-F238E27FC236}">
                <a16:creationId xmlns:a16="http://schemas.microsoft.com/office/drawing/2014/main" xmlns="" id="{7ABA0A85-1BBD-41DD-BC19-EE1B0BF667EB}"/>
              </a:ext>
            </a:extLst>
          </p:cNvPr>
          <p:cNvSpPr txBox="1"/>
          <p:nvPr/>
        </p:nvSpPr>
        <p:spPr>
          <a:xfrm>
            <a:off x="7090610" y="340980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19</a:t>
            </a:r>
            <a:endParaRPr lang="en-US" sz="3200" dirty="0">
              <a:latin typeface="Times New Roman" pitchFamily="18" charset="0"/>
              <a:cs typeface="Times New Roman" pitchFamily="18" charset="0"/>
            </a:endParaRPr>
          </a:p>
        </p:txBody>
      </p:sp>
      <p:sp>
        <p:nvSpPr>
          <p:cNvPr id="57" name="TextBox 56">
            <a:extLst>
              <a:ext uri="{FF2B5EF4-FFF2-40B4-BE49-F238E27FC236}">
                <a16:creationId xmlns:a16="http://schemas.microsoft.com/office/drawing/2014/main" xmlns="" id="{EDC700C5-9E83-43FD-9FF0-12F4BCC4F671}"/>
              </a:ext>
            </a:extLst>
          </p:cNvPr>
          <p:cNvSpPr txBox="1"/>
          <p:nvPr/>
        </p:nvSpPr>
        <p:spPr>
          <a:xfrm>
            <a:off x="9141829" y="340980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20</a:t>
            </a:r>
            <a:endParaRPr lang="en-US" sz="3200" dirty="0">
              <a:latin typeface="Times New Roman" pitchFamily="18" charset="0"/>
              <a:cs typeface="Times New Roman" pitchFamily="18" charset="0"/>
            </a:endParaRPr>
          </a:p>
        </p:txBody>
      </p:sp>
      <p:sp>
        <p:nvSpPr>
          <p:cNvPr id="62" name="TextBox 61">
            <a:extLst>
              <a:ext uri="{FF2B5EF4-FFF2-40B4-BE49-F238E27FC236}">
                <a16:creationId xmlns:a16="http://schemas.microsoft.com/office/drawing/2014/main" xmlns="" id="{C18BB212-BA5B-4DFC-93F7-66927A5C73AC}"/>
              </a:ext>
            </a:extLst>
          </p:cNvPr>
          <p:cNvSpPr txBox="1"/>
          <p:nvPr/>
        </p:nvSpPr>
        <p:spPr>
          <a:xfrm>
            <a:off x="1051760" y="420790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21</a:t>
            </a:r>
            <a:endParaRPr lang="en-US" sz="3200" dirty="0">
              <a:latin typeface="Times New Roman" pitchFamily="18" charset="0"/>
              <a:cs typeface="Times New Roman" pitchFamily="18" charset="0"/>
            </a:endParaRPr>
          </a:p>
        </p:txBody>
      </p:sp>
      <p:sp>
        <p:nvSpPr>
          <p:cNvPr id="63" name="TextBox 62">
            <a:extLst>
              <a:ext uri="{FF2B5EF4-FFF2-40B4-BE49-F238E27FC236}">
                <a16:creationId xmlns:a16="http://schemas.microsoft.com/office/drawing/2014/main" xmlns="" id="{F60D5402-C915-443E-86A5-9650B25899BF}"/>
              </a:ext>
            </a:extLst>
          </p:cNvPr>
          <p:cNvSpPr txBox="1"/>
          <p:nvPr/>
        </p:nvSpPr>
        <p:spPr>
          <a:xfrm>
            <a:off x="1051760" y="339739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16</a:t>
            </a:r>
            <a:endParaRPr lang="en-US" sz="3200" dirty="0">
              <a:latin typeface="Times New Roman" pitchFamily="18" charset="0"/>
              <a:cs typeface="Times New Roman" pitchFamily="18" charset="0"/>
            </a:endParaRPr>
          </a:p>
        </p:txBody>
      </p:sp>
      <p:sp>
        <p:nvSpPr>
          <p:cNvPr id="65" name="TextBox 64">
            <a:extLst>
              <a:ext uri="{FF2B5EF4-FFF2-40B4-BE49-F238E27FC236}">
                <a16:creationId xmlns:a16="http://schemas.microsoft.com/office/drawing/2014/main" xmlns="" id="{E84FD07E-E98F-4BD4-A887-A518346E3B4A}"/>
              </a:ext>
            </a:extLst>
          </p:cNvPr>
          <p:cNvSpPr txBox="1"/>
          <p:nvPr/>
        </p:nvSpPr>
        <p:spPr>
          <a:xfrm>
            <a:off x="3109160" y="5077326"/>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27</a:t>
            </a:r>
            <a:endParaRPr lang="en-US" sz="3200" dirty="0">
              <a:latin typeface="Times New Roman" pitchFamily="18" charset="0"/>
              <a:cs typeface="Times New Roman" pitchFamily="18" charset="0"/>
            </a:endParaRPr>
          </a:p>
        </p:txBody>
      </p:sp>
      <p:sp>
        <p:nvSpPr>
          <p:cNvPr id="66" name="TextBox 65">
            <a:extLst>
              <a:ext uri="{FF2B5EF4-FFF2-40B4-BE49-F238E27FC236}">
                <a16:creationId xmlns:a16="http://schemas.microsoft.com/office/drawing/2014/main" xmlns="" id="{EA6E8FD8-2853-4DAA-9F02-EA9F4F4DE27E}"/>
              </a:ext>
            </a:extLst>
          </p:cNvPr>
          <p:cNvSpPr txBox="1"/>
          <p:nvPr/>
        </p:nvSpPr>
        <p:spPr>
          <a:xfrm>
            <a:off x="5147509" y="5077327"/>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28</a:t>
            </a:r>
            <a:endParaRPr lang="en-US" sz="3200" dirty="0">
              <a:latin typeface="Times New Roman" pitchFamily="18" charset="0"/>
              <a:cs typeface="Times New Roman" pitchFamily="18" charset="0"/>
            </a:endParaRPr>
          </a:p>
        </p:txBody>
      </p:sp>
      <p:sp>
        <p:nvSpPr>
          <p:cNvPr id="67" name="TextBox 66">
            <a:extLst>
              <a:ext uri="{FF2B5EF4-FFF2-40B4-BE49-F238E27FC236}">
                <a16:creationId xmlns:a16="http://schemas.microsoft.com/office/drawing/2014/main" xmlns="" id="{F602794D-5F99-4D8D-8849-AB01D8A9E084}"/>
              </a:ext>
            </a:extLst>
          </p:cNvPr>
          <p:cNvSpPr txBox="1"/>
          <p:nvPr/>
        </p:nvSpPr>
        <p:spPr>
          <a:xfrm>
            <a:off x="7090610" y="510879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29</a:t>
            </a:r>
            <a:endParaRPr lang="en-US" sz="3200" dirty="0">
              <a:latin typeface="Times New Roman" pitchFamily="18" charset="0"/>
              <a:cs typeface="Times New Roman" pitchFamily="18" charset="0"/>
            </a:endParaRPr>
          </a:p>
        </p:txBody>
      </p:sp>
      <p:sp>
        <p:nvSpPr>
          <p:cNvPr id="68" name="TextBox 67">
            <a:extLst>
              <a:ext uri="{FF2B5EF4-FFF2-40B4-BE49-F238E27FC236}">
                <a16:creationId xmlns:a16="http://schemas.microsoft.com/office/drawing/2014/main" xmlns="" id="{C6A166C4-22C1-4A19-937F-D99ADB262949}"/>
              </a:ext>
            </a:extLst>
          </p:cNvPr>
          <p:cNvSpPr txBox="1"/>
          <p:nvPr/>
        </p:nvSpPr>
        <p:spPr>
          <a:xfrm>
            <a:off x="9117848" y="510879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30</a:t>
            </a:r>
            <a:endParaRPr lang="en-US" sz="3200" dirty="0">
              <a:latin typeface="Times New Roman" pitchFamily="18" charset="0"/>
              <a:cs typeface="Times New Roman" pitchFamily="18" charset="0"/>
            </a:endParaRPr>
          </a:p>
        </p:txBody>
      </p:sp>
      <p:sp>
        <p:nvSpPr>
          <p:cNvPr id="69" name="TextBox 68">
            <a:extLst>
              <a:ext uri="{FF2B5EF4-FFF2-40B4-BE49-F238E27FC236}">
                <a16:creationId xmlns:a16="http://schemas.microsoft.com/office/drawing/2014/main" xmlns="" id="{3891B268-9407-492A-9FE0-714939C75DF0}"/>
              </a:ext>
            </a:extLst>
          </p:cNvPr>
          <p:cNvSpPr txBox="1"/>
          <p:nvPr/>
        </p:nvSpPr>
        <p:spPr>
          <a:xfrm>
            <a:off x="1051760" y="5096376"/>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26</a:t>
            </a:r>
            <a:endParaRPr lang="en-US" sz="3200" dirty="0">
              <a:latin typeface="Times New Roman" pitchFamily="18" charset="0"/>
              <a:cs typeface="Times New Roman" pitchFamily="18" charset="0"/>
            </a:endParaRPr>
          </a:p>
        </p:txBody>
      </p:sp>
      <p:sp>
        <p:nvSpPr>
          <p:cNvPr id="70" name="TextBox 69">
            <a:extLst>
              <a:ext uri="{FF2B5EF4-FFF2-40B4-BE49-F238E27FC236}">
                <a16:creationId xmlns:a16="http://schemas.microsoft.com/office/drawing/2014/main" xmlns="" id="{34F6D383-6AA3-4634-B8AA-C8C17F4DC868}"/>
              </a:ext>
            </a:extLst>
          </p:cNvPr>
          <p:cNvSpPr txBox="1"/>
          <p:nvPr/>
        </p:nvSpPr>
        <p:spPr>
          <a:xfrm>
            <a:off x="9141829" y="5974296"/>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35</a:t>
            </a:r>
            <a:endParaRPr lang="en-US" sz="3200" dirty="0">
              <a:latin typeface="Times New Roman" pitchFamily="18" charset="0"/>
              <a:cs typeface="Times New Roman" pitchFamily="18" charset="0"/>
            </a:endParaRPr>
          </a:p>
        </p:txBody>
      </p:sp>
      <p:sp>
        <p:nvSpPr>
          <p:cNvPr id="71" name="TextBox 70">
            <a:extLst>
              <a:ext uri="{FF2B5EF4-FFF2-40B4-BE49-F238E27FC236}">
                <a16:creationId xmlns:a16="http://schemas.microsoft.com/office/drawing/2014/main" xmlns="" id="{E02920D2-F8B9-4318-9F51-14171D0D5402}"/>
              </a:ext>
            </a:extLst>
          </p:cNvPr>
          <p:cNvSpPr txBox="1"/>
          <p:nvPr/>
        </p:nvSpPr>
        <p:spPr>
          <a:xfrm>
            <a:off x="7128878" y="5974296"/>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34</a:t>
            </a:r>
            <a:endParaRPr lang="en-US" sz="3200" dirty="0">
              <a:latin typeface="Times New Roman" pitchFamily="18" charset="0"/>
              <a:cs typeface="Times New Roman" pitchFamily="18" charset="0"/>
            </a:endParaRPr>
          </a:p>
        </p:txBody>
      </p:sp>
      <p:sp>
        <p:nvSpPr>
          <p:cNvPr id="72" name="TextBox 71">
            <a:extLst>
              <a:ext uri="{FF2B5EF4-FFF2-40B4-BE49-F238E27FC236}">
                <a16:creationId xmlns:a16="http://schemas.microsoft.com/office/drawing/2014/main" xmlns="" id="{C76E1C63-0239-4749-A4AA-545B83696BB0}"/>
              </a:ext>
            </a:extLst>
          </p:cNvPr>
          <p:cNvSpPr txBox="1"/>
          <p:nvPr/>
        </p:nvSpPr>
        <p:spPr>
          <a:xfrm>
            <a:off x="5185778" y="5974296"/>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33</a:t>
            </a:r>
            <a:endParaRPr lang="en-US" sz="3200" dirty="0">
              <a:latin typeface="Times New Roman" pitchFamily="18" charset="0"/>
              <a:cs typeface="Times New Roman" pitchFamily="18" charset="0"/>
            </a:endParaRPr>
          </a:p>
        </p:txBody>
      </p:sp>
      <p:sp>
        <p:nvSpPr>
          <p:cNvPr id="73" name="TextBox 72">
            <a:extLst>
              <a:ext uri="{FF2B5EF4-FFF2-40B4-BE49-F238E27FC236}">
                <a16:creationId xmlns:a16="http://schemas.microsoft.com/office/drawing/2014/main" xmlns="" id="{7DBFABBE-3C10-4D45-91BE-1D1C4A93E994}"/>
              </a:ext>
            </a:extLst>
          </p:cNvPr>
          <p:cNvSpPr txBox="1"/>
          <p:nvPr/>
        </p:nvSpPr>
        <p:spPr>
          <a:xfrm>
            <a:off x="3118853" y="5943696"/>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32</a:t>
            </a:r>
            <a:endParaRPr lang="en-US" sz="3200" dirty="0">
              <a:latin typeface="Times New Roman" pitchFamily="18" charset="0"/>
              <a:cs typeface="Times New Roman" pitchFamily="18" charset="0"/>
            </a:endParaRPr>
          </a:p>
        </p:txBody>
      </p:sp>
      <p:sp>
        <p:nvSpPr>
          <p:cNvPr id="74" name="TextBox 73">
            <a:extLst>
              <a:ext uri="{FF2B5EF4-FFF2-40B4-BE49-F238E27FC236}">
                <a16:creationId xmlns:a16="http://schemas.microsoft.com/office/drawing/2014/main" xmlns="" id="{CD602099-5076-4D71-A5A9-3EC76CE33AC6}"/>
              </a:ext>
            </a:extLst>
          </p:cNvPr>
          <p:cNvSpPr txBox="1"/>
          <p:nvPr/>
        </p:nvSpPr>
        <p:spPr>
          <a:xfrm>
            <a:off x="1061453" y="5962746"/>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31</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0958463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3A9882A-C485-4644-AC32-FDACB5E68399}"/>
              </a:ext>
            </a:extLst>
          </p:cNvPr>
          <p:cNvSpPr/>
          <p:nvPr/>
        </p:nvSpPr>
        <p:spPr>
          <a:xfrm>
            <a:off x="6587718" y="5533644"/>
            <a:ext cx="2479320" cy="76280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B1438179-5A83-4262-AA95-681A54244C4C}"/>
              </a:ext>
            </a:extLst>
          </p:cNvPr>
          <p:cNvSpPr/>
          <p:nvPr/>
        </p:nvSpPr>
        <p:spPr>
          <a:xfrm>
            <a:off x="739368" y="3142433"/>
            <a:ext cx="4708932"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E550EB1-F111-4A91-89E4-30966C86C0E5}"/>
              </a:ext>
            </a:extLst>
          </p:cNvPr>
          <p:cNvSpPr/>
          <p:nvPr/>
        </p:nvSpPr>
        <p:spPr>
          <a:xfrm>
            <a:off x="739368" y="1609344"/>
            <a:ext cx="2479320"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4751403C-5682-4333-9F93-6F064A9ACD4A}"/>
                  </a:ext>
                </a:extLst>
              </p:cNvPr>
              <p:cNvSpPr/>
              <p:nvPr/>
            </p:nvSpPr>
            <p:spPr>
              <a:xfrm>
                <a:off x="235973" y="399063"/>
                <a:ext cx="11842955" cy="5897384"/>
              </a:xfrm>
              <a:prstGeom prst="rect">
                <a:avLst/>
              </a:prstGeom>
            </p:spPr>
            <p:txBody>
              <a:bodyPr wrap="square">
                <a:spAutoFit/>
              </a:bodyPr>
              <a:lstStyle/>
              <a:p>
                <a:pPr lvl="0" algn="just">
                  <a:lnSpc>
                    <a:spcPct val="115000"/>
                  </a:lnSpc>
                  <a:spcBef>
                    <a:spcPts val="600"/>
                  </a:spcBef>
                  <a:spcAft>
                    <a:spcPts val="0"/>
                  </a:spcAft>
                  <a:buClr>
                    <a:srgbClr val="0000FF"/>
                  </a:buClr>
                  <a:tabLst>
                    <a:tab pos="629920" algn="l"/>
                  </a:tabLst>
                </a:pPr>
                <a:r>
                  <a:rPr lang="fr-FR"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fr-FR" sz="2800">
                    <a:latin typeface="Times New Roman" panose="02020603050405020304" pitchFamily="18" charset="0"/>
                    <a:ea typeface="Times New Roman" panose="02020603050405020304" pitchFamily="18" charset="0"/>
                    <a:cs typeface="Times New Roman" panose="02020603050405020304" pitchFamily="18" charset="0"/>
                  </a:rPr>
                  <a:t> Cho hàm số</a:t>
                </a:r>
                <a14:m>
                  <m:oMath xmlns:m="http://schemas.openxmlformats.org/officeDocument/2006/math">
                    <m:r>
                      <a:rPr lang="fr-FR" sz="2800" i="1">
                        <a:latin typeface="Cambria Math" panose="02040503050406030204" pitchFamily="18" charset="0"/>
                        <a:ea typeface="Calibri" panose="020F0502020204030204" pitchFamily="34" charset="0"/>
                      </a:rPr>
                      <m:t>𝑦</m:t>
                    </m:r>
                    <m:r>
                      <a:rPr lang="fr-FR" sz="2800" i="1">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r>
                          <a:rPr lang="fr-FR" sz="2800" i="1">
                            <a:latin typeface="Cambria Math" panose="02040503050406030204" pitchFamily="18" charset="0"/>
                            <a:ea typeface="Calibri" panose="020F0502020204030204" pitchFamily="34" charset="0"/>
                          </a:rPr>
                          <m:t>1</m:t>
                        </m:r>
                      </m:num>
                      <m:den>
                        <m:r>
                          <a:rPr lang="fr-FR" sz="2800" i="1">
                            <a:latin typeface="Cambria Math" panose="02040503050406030204" pitchFamily="18" charset="0"/>
                            <a:ea typeface="Calibri" panose="020F0502020204030204" pitchFamily="34" charset="0"/>
                          </a:rPr>
                          <m:t>3</m:t>
                        </m:r>
                      </m:den>
                    </m:f>
                    <m:sSup>
                      <m:sSupPr>
                        <m:ctrlPr>
                          <a:rPr lang="en-US" sz="2800" i="1">
                            <a:latin typeface="Cambria Math"/>
                            <a:ea typeface="Calibri" panose="020F0502020204030204" pitchFamily="34" charset="0"/>
                          </a:rPr>
                        </m:ctrlPr>
                      </m:sSupPr>
                      <m:e>
                        <m:r>
                          <a:rPr lang="fr-FR" sz="2800" i="1">
                            <a:latin typeface="Cambria Math" panose="02040503050406030204" pitchFamily="18" charset="0"/>
                            <a:ea typeface="Calibri" panose="020F0502020204030204" pitchFamily="34" charset="0"/>
                          </a:rPr>
                          <m:t>𝑥</m:t>
                        </m:r>
                      </m:e>
                      <m:sup>
                        <m:r>
                          <a:rPr lang="fr-FR" sz="2800" i="1">
                            <a:latin typeface="Cambria Math" panose="02040503050406030204" pitchFamily="18" charset="0"/>
                            <a:ea typeface="Calibri" panose="020F0502020204030204" pitchFamily="34" charset="0"/>
                          </a:rPr>
                          <m:t>3</m:t>
                        </m:r>
                      </m:sup>
                    </m:sSup>
                    <m:r>
                      <a:rPr lang="fr-FR" sz="2800" i="1">
                        <a:latin typeface="Cambria Math" panose="02040503050406030204" pitchFamily="18" charset="0"/>
                        <a:ea typeface="Calibri" panose="020F0502020204030204" pitchFamily="34" charset="0"/>
                      </a:rPr>
                      <m:t>–3</m:t>
                    </m:r>
                    <m:sSup>
                      <m:sSupPr>
                        <m:ctrlPr>
                          <a:rPr lang="en-US" sz="2800" i="1">
                            <a:latin typeface="Cambria Math"/>
                            <a:ea typeface="Calibri" panose="020F0502020204030204" pitchFamily="34" charset="0"/>
                          </a:rPr>
                        </m:ctrlPr>
                      </m:sSupPr>
                      <m:e>
                        <m:r>
                          <a:rPr lang="fr-FR" sz="2800" i="1">
                            <a:latin typeface="Cambria Math" panose="02040503050406030204" pitchFamily="18" charset="0"/>
                            <a:ea typeface="Calibri" panose="020F0502020204030204" pitchFamily="34" charset="0"/>
                          </a:rPr>
                          <m:t>𝑥</m:t>
                        </m:r>
                      </m:e>
                      <m:sup>
                        <m:r>
                          <a:rPr lang="fr-FR" sz="2800" i="1">
                            <a:latin typeface="Cambria Math" panose="02040503050406030204" pitchFamily="18" charset="0"/>
                            <a:ea typeface="Calibri" panose="020F0502020204030204" pitchFamily="34" charset="0"/>
                          </a:rPr>
                          <m:t>2</m:t>
                        </m:r>
                      </m:sup>
                    </m:sSup>
                    <m:r>
                      <a:rPr lang="fr-FR" sz="2800" i="1">
                        <a:latin typeface="Cambria Math" panose="02040503050406030204" pitchFamily="18" charset="0"/>
                        <a:ea typeface="Calibri" panose="020F0502020204030204" pitchFamily="34" charset="0"/>
                      </a:rPr>
                      <m:t>+7</m:t>
                    </m:r>
                    <m:r>
                      <a:rPr lang="fr-FR" sz="2800" i="1">
                        <a:latin typeface="Cambria Math" panose="02040503050406030204" pitchFamily="18" charset="0"/>
                        <a:ea typeface="Calibri" panose="020F0502020204030204" pitchFamily="34" charset="0"/>
                      </a:rPr>
                      <m:t>𝑥</m:t>
                    </m:r>
                    <m:r>
                      <a:rPr lang="fr-FR" sz="2800" i="1">
                        <a:latin typeface="Cambria Math" panose="02040503050406030204" pitchFamily="18" charset="0"/>
                        <a:ea typeface="Calibri" panose="020F0502020204030204" pitchFamily="34" charset="0"/>
                      </a:rPr>
                      <m:t>+2</m:t>
                    </m:r>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 Phương trình tiếp tuyến tại </a:t>
                </a:r>
                <a14:m>
                  <m:oMath xmlns:m="http://schemas.openxmlformats.org/officeDocument/2006/math">
                    <m:r>
                      <a:rPr lang="fr-FR" sz="2800" i="1">
                        <a:latin typeface="Cambria Math" panose="02040503050406030204" pitchFamily="18" charset="0"/>
                        <a:ea typeface="Calibri" panose="020F0502020204030204" pitchFamily="34" charset="0"/>
                      </a:rPr>
                      <m:t>𝐴</m:t>
                    </m:r>
                    <m:d>
                      <m:dPr>
                        <m:ctrlPr>
                          <a:rPr lang="en-US" sz="2800" i="1">
                            <a:latin typeface="Cambria Math"/>
                            <a:ea typeface="Calibri" panose="020F0502020204030204" pitchFamily="34" charset="0"/>
                          </a:rPr>
                        </m:ctrlPr>
                      </m:dPr>
                      <m:e>
                        <m:r>
                          <a:rPr lang="fr-FR" sz="2800" i="1">
                            <a:latin typeface="Cambria Math" panose="02040503050406030204" pitchFamily="18" charset="0"/>
                            <a:ea typeface="Calibri" panose="020F0502020204030204" pitchFamily="34" charset="0"/>
                          </a:rPr>
                          <m:t>0;2</m:t>
                        </m:r>
                      </m:e>
                    </m:d>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 là:</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0"/>
                  </a:spcAft>
                  <a:tabLst>
                    <a:tab pos="3599815" algn="l"/>
                    <a:tab pos="5039995" algn="l"/>
                  </a:tabLst>
                </a:pPr>
                <a:r>
                  <a:rPr lang="fr-FR"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𝑦</m:t>
                    </m:r>
                    <m:r>
                      <a:rPr lang="en-US" sz="2800" i="1">
                        <a:solidFill>
                          <a:srgbClr val="000000"/>
                        </a:solidFill>
                        <a:latin typeface="Cambria Math" panose="02040503050406030204" pitchFamily="18" charset="0"/>
                        <a:ea typeface="Times New Roman" panose="02020603050405020304" pitchFamily="18" charset="0"/>
                      </a:rPr>
                      <m:t>=7</m:t>
                    </m:r>
                    <m:r>
                      <a:rPr lang="en-US" sz="2800" i="1">
                        <a:solidFill>
                          <a:srgbClr val="000000"/>
                        </a:solidFill>
                        <a:latin typeface="Cambria Math" panose="02040503050406030204" pitchFamily="18" charset="0"/>
                        <a:ea typeface="Times New Roman" panose="02020603050405020304" pitchFamily="18" charset="0"/>
                      </a:rPr>
                      <m:t>𝑥</m:t>
                    </m:r>
                    <m:r>
                      <a:rPr lang="en-US" sz="2800" i="1">
                        <a:solidFill>
                          <a:srgbClr val="000000"/>
                        </a:solidFill>
                        <a:latin typeface="Cambria Math" panose="02040503050406030204" pitchFamily="18" charset="0"/>
                        <a:ea typeface="Times New Roman" panose="02020603050405020304" pitchFamily="18" charset="0"/>
                      </a:rPr>
                      <m:t>+2</m:t>
                    </m:r>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fr-FR" sz="2800" i="1">
                        <a:solidFill>
                          <a:srgbClr val="000000"/>
                        </a:solidFill>
                        <a:latin typeface="Cambria Math" panose="02040503050406030204" pitchFamily="18" charset="0"/>
                        <a:ea typeface="Times New Roman" panose="02020603050405020304" pitchFamily="18" charset="0"/>
                      </a:rPr>
                      <m:t>𝑦</m:t>
                    </m:r>
                    <m:r>
                      <a:rPr lang="fr-FR" sz="2800" i="1">
                        <a:solidFill>
                          <a:srgbClr val="000000"/>
                        </a:solidFill>
                        <a:latin typeface="Cambria Math" panose="02040503050406030204" pitchFamily="18" charset="0"/>
                        <a:ea typeface="Times New Roman" panose="02020603050405020304" pitchFamily="18" charset="0"/>
                      </a:rPr>
                      <m:t>=7</m:t>
                    </m:r>
                    <m:r>
                      <a:rPr lang="fr-FR" sz="2800" i="1">
                        <a:solidFill>
                          <a:srgbClr val="000000"/>
                        </a:solidFill>
                        <a:latin typeface="Cambria Math" panose="02040503050406030204" pitchFamily="18" charset="0"/>
                        <a:ea typeface="Times New Roman" panose="02020603050405020304" pitchFamily="18" charset="0"/>
                      </a:rPr>
                      <m:t>𝑥</m:t>
                    </m:r>
                    <m:r>
                      <a:rPr lang="fr-FR" sz="2800" i="1">
                        <a:solidFill>
                          <a:srgbClr val="000000"/>
                        </a:solidFill>
                        <a:latin typeface="Cambria Math" panose="02040503050406030204" pitchFamily="18" charset="0"/>
                        <a:ea typeface="Times New Roman" panose="02020603050405020304" pitchFamily="18" charset="0"/>
                      </a:rPr>
                      <m:t>−2</m:t>
                    </m:r>
                  </m:oMath>
                </a14:m>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fr-FR" sz="2800" i="1">
                        <a:solidFill>
                          <a:srgbClr val="000000"/>
                        </a:solidFill>
                        <a:latin typeface="Cambria Math" panose="02040503050406030204" pitchFamily="18" charset="0"/>
                        <a:ea typeface="Times New Roman" panose="02020603050405020304" pitchFamily="18" charset="0"/>
                      </a:rPr>
                      <m:t>𝑦</m:t>
                    </m:r>
                    <m:r>
                      <a:rPr lang="fr-FR" sz="2800" i="1">
                        <a:solidFill>
                          <a:srgbClr val="000000"/>
                        </a:solidFill>
                        <a:latin typeface="Cambria Math" panose="02040503050406030204" pitchFamily="18" charset="0"/>
                        <a:ea typeface="Times New Roman" panose="02020603050405020304" pitchFamily="18" charset="0"/>
                      </a:rPr>
                      <m:t>=−7</m:t>
                    </m:r>
                    <m:r>
                      <a:rPr lang="fr-FR" sz="2800" i="1">
                        <a:solidFill>
                          <a:srgbClr val="000000"/>
                        </a:solidFill>
                        <a:latin typeface="Cambria Math" panose="02040503050406030204" pitchFamily="18" charset="0"/>
                        <a:ea typeface="Times New Roman" panose="02020603050405020304" pitchFamily="18" charset="0"/>
                      </a:rPr>
                      <m:t>𝑥</m:t>
                    </m:r>
                    <m:r>
                      <a:rPr lang="fr-FR" sz="2800" i="1">
                        <a:solidFill>
                          <a:srgbClr val="000000"/>
                        </a:solidFill>
                        <a:latin typeface="Cambria Math" panose="02040503050406030204" pitchFamily="18" charset="0"/>
                        <a:ea typeface="Times New Roman" panose="02020603050405020304" pitchFamily="18" charset="0"/>
                      </a:rPr>
                      <m:t>+2</m:t>
                    </m:r>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r>
                      <a:rPr lang="fr-FR" sz="2800" i="1">
                        <a:solidFill>
                          <a:srgbClr val="000000"/>
                        </a:solidFill>
                        <a:latin typeface="Cambria Math" panose="02040503050406030204" pitchFamily="18" charset="0"/>
                        <a:ea typeface="Times New Roman" panose="02020603050405020304" pitchFamily="18" charset="0"/>
                      </a:rPr>
                      <m:t>𝑦</m:t>
                    </m:r>
                    <m:r>
                      <a:rPr lang="fr-FR" sz="2800" i="1">
                        <a:solidFill>
                          <a:srgbClr val="000000"/>
                        </a:solidFill>
                        <a:latin typeface="Cambria Math" panose="02040503050406030204" pitchFamily="18" charset="0"/>
                        <a:ea typeface="Times New Roman" panose="02020603050405020304" pitchFamily="18" charset="0"/>
                      </a:rPr>
                      <m:t>=−7</m:t>
                    </m:r>
                    <m:r>
                      <a:rPr lang="fr-FR" sz="2800" i="1">
                        <a:solidFill>
                          <a:srgbClr val="000000"/>
                        </a:solidFill>
                        <a:latin typeface="Cambria Math" panose="02040503050406030204" pitchFamily="18" charset="0"/>
                        <a:ea typeface="Times New Roman" panose="02020603050405020304" pitchFamily="18" charset="0"/>
                      </a:rPr>
                      <m:t>𝑥</m:t>
                    </m:r>
                    <m:r>
                      <a:rPr lang="fr-FR" sz="2800" i="1">
                        <a:solidFill>
                          <a:srgbClr val="000000"/>
                        </a:solidFill>
                        <a:latin typeface="Cambria Math" panose="02040503050406030204" pitchFamily="18" charset="0"/>
                        <a:ea typeface="Times New Roman" panose="02020603050405020304" pitchFamily="18" charset="0"/>
                      </a:rPr>
                      <m:t>−2</m:t>
                    </m:r>
                  </m:oMath>
                </a14:m>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2. </a:t>
                </a:r>
                <a:r>
                  <a:rPr lang="nl-NL" sz="2800">
                    <a:latin typeface="Times New Roman" panose="02020603050405020304" pitchFamily="18" charset="0"/>
                    <a:ea typeface="Times New Roman" panose="02020603050405020304" pitchFamily="18" charset="0"/>
                    <a:cs typeface="Times New Roman" panose="02020603050405020304" pitchFamily="18" charset="0"/>
                  </a:rPr>
                  <a:t>Phương trình tiếp tuyến của đồ thị hàm số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4</m:t>
                        </m:r>
                      </m:sup>
                    </m:sSup>
                    <m:r>
                      <a:rPr lang="en-US" sz="2800" i="1">
                        <a:latin typeface="Cambria Math" panose="02040503050406030204" pitchFamily="18" charset="0"/>
                        <a:ea typeface="Calibri" panose="020F0502020204030204" pitchFamily="34" charset="0"/>
                      </a:rPr>
                      <m:t>+2</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2</m:t>
                        </m:r>
                      </m:sup>
                    </m:sSup>
                    <m:r>
                      <a:rPr lang="en-US" sz="2800" i="1">
                        <a:latin typeface="Cambria Math" panose="02040503050406030204" pitchFamily="18" charset="0"/>
                        <a:ea typeface="Calibri" panose="020F0502020204030204" pitchFamily="34" charset="0"/>
                      </a:rPr>
                      <m:t>−1</m:t>
                    </m:r>
                  </m:oMath>
                </a14:m>
                <a:r>
                  <a:rPr lang="nl-NL" sz="2800">
                    <a:latin typeface="Times New Roman" panose="02020603050405020304" pitchFamily="18" charset="0"/>
                    <a:ea typeface="Times New Roman" panose="02020603050405020304" pitchFamily="18" charset="0"/>
                    <a:cs typeface="Times New Roman" panose="02020603050405020304" pitchFamily="18" charset="0"/>
                  </a:rPr>
                  <a:t> tại điểm có tung độ tiếp điểm bằng 2 là:</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0"/>
                  </a:spcAft>
                  <a:tabLst>
                    <a:tab pos="3599815" algn="l"/>
                    <a:tab pos="5039995" algn="l"/>
                  </a:tabLst>
                </a:pP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=8</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−6,</m:t>
                    </m:r>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=−8</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−6.</m:t>
                    </m:r>
                  </m:oMath>
                </a14:m>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=8</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−6,</m:t>
                    </m:r>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=−8</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+6.</m:t>
                    </m:r>
                  </m:oMath>
                </a14:m>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0"/>
                  </a:spcAft>
                  <a:tabLst>
                    <a:tab pos="3599815" algn="l"/>
                    <a:tab pos="5039995" algn="l"/>
                  </a:tabLst>
                </a:pP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=8</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−8,</m:t>
                    </m:r>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=−8</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+8.</m:t>
                    </m:r>
                  </m:oMath>
                </a14:m>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=40</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−57.</m:t>
                    </m:r>
                  </m:oMath>
                </a14:m>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3. </a:t>
                </a:r>
                <a:r>
                  <a:rPr lang="nl-NL" sz="2800">
                    <a:latin typeface="Times New Roman" panose="02020603050405020304" pitchFamily="18" charset="0"/>
                    <a:ea typeface="Times New Roman" panose="02020603050405020304" pitchFamily="18" charset="0"/>
                    <a:cs typeface="Times New Roman" panose="02020603050405020304" pitchFamily="18" charset="0"/>
                  </a:rPr>
                  <a:t>Cho đường cong </a:t>
                </a:r>
                <a14:m>
                  <m:oMath xmlns:m="http://schemas.openxmlformats.org/officeDocument/2006/math">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𝐶</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2</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+1</m:t>
                        </m:r>
                      </m:num>
                      <m:den>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−1</m:t>
                        </m:r>
                      </m:den>
                    </m:f>
                  </m:oMath>
                </a14:m>
                <a:r>
                  <a:rPr lang="nl-NL" sz="2800">
                    <a:latin typeface="Times New Roman" panose="02020603050405020304" pitchFamily="18" charset="0"/>
                    <a:ea typeface="Times New Roman" panose="02020603050405020304" pitchFamily="18" charset="0"/>
                    <a:cs typeface="Times New Roman" panose="02020603050405020304" pitchFamily="18" charset="0"/>
                  </a:rPr>
                  <a:t> và điểm </a:t>
                </a:r>
                <a14:m>
                  <m:oMath xmlns:m="http://schemas.openxmlformats.org/officeDocument/2006/math">
                    <m:r>
                      <a:rPr lang="en-US" sz="2800" i="1">
                        <a:latin typeface="Cambria Math" panose="02040503050406030204" pitchFamily="18" charset="0"/>
                        <a:ea typeface="Calibri" panose="020F0502020204030204" pitchFamily="34" charset="0"/>
                      </a:rPr>
                      <m:t>𝐴</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𝐶</m:t>
                    </m:r>
                    <m:r>
                      <a:rPr lang="en-US" sz="2800" i="1">
                        <a:latin typeface="Cambria Math" panose="02040503050406030204" pitchFamily="18" charset="0"/>
                        <a:ea typeface="Calibri" panose="020F0502020204030204" pitchFamily="34" charset="0"/>
                      </a:rPr>
                      <m:t>)</m:t>
                    </m:r>
                  </m:oMath>
                </a14:m>
                <a:r>
                  <a:rPr lang="nl-NL" sz="2800">
                    <a:latin typeface="Times New Roman" panose="02020603050405020304" pitchFamily="18" charset="0"/>
                    <a:ea typeface="Times New Roman" panose="02020603050405020304" pitchFamily="18" charset="0"/>
                    <a:cs typeface="Times New Roman" panose="02020603050405020304" pitchFamily="18" charset="0"/>
                  </a:rPr>
                  <a:t> có hoành độ </a:t>
                </a:r>
                <a14:m>
                  <m:oMath xmlns:m="http://schemas.openxmlformats.org/officeDocument/2006/math">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=3</m:t>
                    </m:r>
                  </m:oMath>
                </a14:m>
                <a:r>
                  <a:rPr lang="nl-NL" sz="2800">
                    <a:latin typeface="Times New Roman" panose="02020603050405020304" pitchFamily="18" charset="0"/>
                    <a:ea typeface="Times New Roman" panose="02020603050405020304" pitchFamily="18" charset="0"/>
                    <a:cs typeface="Times New Roman" panose="02020603050405020304" pitchFamily="18" charset="0"/>
                  </a:rPr>
                  <a:t>. Lập phương trình tiếp tuyến của </a:t>
                </a:r>
                <a14:m>
                  <m:oMath xmlns:m="http://schemas.openxmlformats.org/officeDocument/2006/math">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𝐶</m:t>
                    </m:r>
                    <m:r>
                      <a:rPr lang="en-US" sz="2800" i="1">
                        <a:latin typeface="Cambria Math" panose="02040503050406030204" pitchFamily="18" charset="0"/>
                        <a:ea typeface="Calibri" panose="020F0502020204030204" pitchFamily="34" charset="0"/>
                      </a:rPr>
                      <m:t>)</m:t>
                    </m:r>
                  </m:oMath>
                </a14:m>
                <a:r>
                  <a:rPr lang="nl-NL" sz="2800">
                    <a:latin typeface="Times New Roman" panose="02020603050405020304" pitchFamily="18" charset="0"/>
                    <a:ea typeface="Times New Roman" panose="02020603050405020304" pitchFamily="18" charset="0"/>
                    <a:cs typeface="Times New Roman" panose="02020603050405020304" pitchFamily="18" charset="0"/>
                  </a:rPr>
                  <a:t> tại điểm </a:t>
                </a:r>
                <a14:m>
                  <m:oMath xmlns:m="http://schemas.openxmlformats.org/officeDocument/2006/math">
                    <m:r>
                      <a:rPr lang="en-US" sz="2800" i="1">
                        <a:latin typeface="Cambria Math" panose="02040503050406030204" pitchFamily="18" charset="0"/>
                        <a:ea typeface="Calibri" panose="020F0502020204030204" pitchFamily="34" charset="0"/>
                      </a:rPr>
                      <m:t>𝐴</m:t>
                    </m:r>
                  </m:oMath>
                </a14:m>
                <a:r>
                  <a:rPr lang="nl-NL"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3</m:t>
                        </m:r>
                      </m:num>
                      <m:den>
                        <m:r>
                          <a:rPr lang="en-US" sz="2800" i="1">
                            <a:latin typeface="Cambria Math" panose="02040503050406030204" pitchFamily="18" charset="0"/>
                            <a:ea typeface="Times New Roman" panose="02020603050405020304" pitchFamily="18" charset="0"/>
                          </a:rPr>
                          <m:t>4</m:t>
                        </m:r>
                      </m:den>
                    </m:f>
                    <m:r>
                      <a:rPr lang="en-US" sz="2800" i="1">
                        <a:latin typeface="Cambria Math" panose="02040503050406030204" pitchFamily="18" charset="0"/>
                        <a:ea typeface="Times New Roman" panose="02020603050405020304" pitchFamily="18" charset="0"/>
                      </a:rPr>
                      <m:t>𝑥</m:t>
                    </m:r>
                    <m:r>
                      <a:rPr lang="en-US" sz="2800" b="0" i="1" smtClean="0">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5</m:t>
                        </m:r>
                      </m:num>
                      <m:den>
                        <m:r>
                          <a:rPr lang="en-US" sz="2800" i="1">
                            <a:latin typeface="Cambria Math" panose="02040503050406030204" pitchFamily="18" charset="0"/>
                            <a:ea typeface="Times New Roman" panose="02020603050405020304" pitchFamily="18" charset="0"/>
                          </a:rPr>
                          <m:t>4</m:t>
                        </m:r>
                      </m:den>
                    </m:f>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+5</m:t>
                    </m:r>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3</m:t>
                        </m:r>
                      </m:num>
                      <m:den>
                        <m:r>
                          <a:rPr lang="en-US" sz="2800" i="1">
                            <a:latin typeface="Cambria Math" panose="02040503050406030204" pitchFamily="18" charset="0"/>
                            <a:ea typeface="Times New Roman" panose="02020603050405020304" pitchFamily="18" charset="0"/>
                          </a:rPr>
                          <m:t>4</m:t>
                        </m:r>
                      </m:den>
                    </m:f>
                    <m:r>
                      <a:rPr lang="en-US" sz="2800" i="1">
                        <a:latin typeface="Cambria Math" panose="02040503050406030204" pitchFamily="18" charset="0"/>
                        <a:ea typeface="Times New Roman" panose="02020603050405020304" pitchFamily="18" charset="0"/>
                      </a:rPr>
                      <m:t>𝑥</m:t>
                    </m:r>
                    <m:r>
                      <a:rPr lang="en-US" sz="2800" b="0" i="1" smtClean="0">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5</m:t>
                        </m:r>
                      </m:num>
                      <m:den>
                        <m:r>
                          <a:rPr lang="en-US" sz="2800" i="1">
                            <a:latin typeface="Cambria Math" panose="02040503050406030204" pitchFamily="18" charset="0"/>
                            <a:ea typeface="Times New Roman" panose="02020603050405020304" pitchFamily="18" charset="0"/>
                          </a:rPr>
                          <m:t>4</m:t>
                        </m:r>
                      </m:den>
                    </m:f>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4</m:t>
                        </m:r>
                      </m:den>
                    </m:f>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5</m:t>
                        </m:r>
                      </m:num>
                      <m:den>
                        <m:r>
                          <a:rPr lang="en-US" sz="2800" i="1">
                            <a:latin typeface="Cambria Math" panose="02040503050406030204" pitchFamily="18" charset="0"/>
                            <a:ea typeface="Times New Roman" panose="02020603050405020304" pitchFamily="18" charset="0"/>
                          </a:rPr>
                          <m:t>4</m:t>
                        </m:r>
                      </m:den>
                    </m:f>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4751403C-5682-4333-9F93-6F064A9ACD4A}"/>
                  </a:ext>
                </a:extLst>
              </p:cNvPr>
              <p:cNvSpPr>
                <a:spLocks noRot="1" noChangeAspect="1" noMove="1" noResize="1" noEditPoints="1" noAdjustHandles="1" noChangeArrowheads="1" noChangeShapeType="1" noTextEdit="1"/>
              </p:cNvSpPr>
              <p:nvPr/>
            </p:nvSpPr>
            <p:spPr>
              <a:xfrm>
                <a:off x="235973" y="399063"/>
                <a:ext cx="11842955" cy="5897384"/>
              </a:xfrm>
              <a:prstGeom prst="rect">
                <a:avLst/>
              </a:prstGeom>
              <a:blipFill>
                <a:blip r:embed="rId2"/>
                <a:stretch>
                  <a:fillRect l="-1081" r="-1854" b="-310"/>
                </a:stretch>
              </a:blipFill>
            </p:spPr>
            <p:txBody>
              <a:bodyPr/>
              <a:lstStyle/>
              <a:p>
                <a:r>
                  <a:rPr lang="en-US">
                    <a:noFill/>
                  </a:rPr>
                  <a:t> </a:t>
                </a:r>
              </a:p>
            </p:txBody>
          </p:sp>
        </mc:Fallback>
      </mc:AlternateContent>
    </p:spTree>
    <p:extLst>
      <p:ext uri="{BB962C8B-B14F-4D97-AF65-F5344CB8AC3E}">
        <p14:creationId xmlns:p14="http://schemas.microsoft.com/office/powerpoint/2010/main" val="375880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500"/>
                                        <p:tgtEl>
                                          <p:spTgt spid="7">
                                            <p:txEl>
                                              <p:pRg st="3" end="3"/>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fade">
                                      <p:cBhvr>
                                        <p:cTn id="29" dur="500"/>
                                        <p:tgtEl>
                                          <p:spTgt spid="7">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animEffect transition="in" filter="fade">
                                      <p:cBhvr>
                                        <p:cTn id="39" dur="500"/>
                                        <p:tgtEl>
                                          <p:spTgt spid="7">
                                            <p:txEl>
                                              <p:pRg st="5" end="5"/>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Effect transition="in" filter="fade">
                                      <p:cBhvr>
                                        <p:cTn id="43" dur="500"/>
                                        <p:tgtEl>
                                          <p:spTgt spid="7">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E4F1CFE1-F499-4437-A55F-CADF12734322}"/>
              </a:ext>
            </a:extLst>
          </p:cNvPr>
          <p:cNvSpPr/>
          <p:nvPr/>
        </p:nvSpPr>
        <p:spPr>
          <a:xfrm>
            <a:off x="5473674" y="6228926"/>
            <a:ext cx="1727226"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9E424C44-3D64-42E8-96DB-00BF5A878734}"/>
              </a:ext>
            </a:extLst>
          </p:cNvPr>
          <p:cNvSpPr/>
          <p:nvPr/>
        </p:nvSpPr>
        <p:spPr>
          <a:xfrm>
            <a:off x="606018" y="4390644"/>
            <a:ext cx="2041932"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70D21FC3-32B3-49D9-8AC2-1B0B8BFAB9F9}"/>
              </a:ext>
            </a:extLst>
          </p:cNvPr>
          <p:cNvSpPr/>
          <p:nvPr/>
        </p:nvSpPr>
        <p:spPr>
          <a:xfrm>
            <a:off x="3616680" y="2855867"/>
            <a:ext cx="2913888"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62711AB1-E9FC-412A-AFFB-D340694AF2C6}"/>
              </a:ext>
            </a:extLst>
          </p:cNvPr>
          <p:cNvSpPr/>
          <p:nvPr/>
        </p:nvSpPr>
        <p:spPr>
          <a:xfrm>
            <a:off x="6530568" y="1266444"/>
            <a:ext cx="2479320"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CBDF201B-A929-48BE-9151-E58131612EE3}"/>
                  </a:ext>
                </a:extLst>
              </p:cNvPr>
              <p:cNvSpPr/>
              <p:nvPr/>
            </p:nvSpPr>
            <p:spPr>
              <a:xfrm>
                <a:off x="128016" y="28730"/>
                <a:ext cx="11850624" cy="6773329"/>
              </a:xfrm>
              <a:prstGeom prst="rect">
                <a:avLst/>
              </a:prstGeom>
            </p:spPr>
            <p:txBody>
              <a:bodyPr wrap="square">
                <a:spAutoFit/>
              </a:bodyPr>
              <a:lstStyle/>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4. </a:t>
                </a:r>
                <a:r>
                  <a:rPr lang="nl-NL" sz="2800">
                    <a:latin typeface="Times New Roman" panose="02020603050405020304" pitchFamily="18" charset="0"/>
                    <a:ea typeface="Times New Roman" panose="02020603050405020304" pitchFamily="18" charset="0"/>
                    <a:cs typeface="Times New Roman" panose="02020603050405020304" pitchFamily="18" charset="0"/>
                  </a:rPr>
                  <a:t>Tiếp tuyến của đồ thị hàm số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r>
                          <a:rPr lang="en-US" sz="2800" i="1">
                            <a:latin typeface="Cambria Math" panose="02040503050406030204" pitchFamily="18" charset="0"/>
                            <a:ea typeface="Calibri" panose="020F0502020204030204" pitchFamily="34" charset="0"/>
                          </a:rPr>
                          <m:t>1</m:t>
                        </m:r>
                      </m:num>
                      <m:den>
                        <m:rad>
                          <m:radPr>
                            <m:degHide m:val="on"/>
                            <m:ctrlPr>
                              <a:rPr lang="en-US" sz="2800" i="1">
                                <a:latin typeface="Cambria Math"/>
                                <a:ea typeface="Calibri" panose="020F0502020204030204" pitchFamily="34" charset="0"/>
                              </a:rPr>
                            </m:ctrlPr>
                          </m:radPr>
                          <m:deg/>
                          <m:e>
                            <m:r>
                              <a:rPr lang="en-US" sz="2800" i="1">
                                <a:latin typeface="Cambria Math" panose="02040503050406030204" pitchFamily="18" charset="0"/>
                                <a:ea typeface="Calibri" panose="020F0502020204030204" pitchFamily="34" charset="0"/>
                              </a:rPr>
                              <m:t>2</m:t>
                            </m:r>
                            <m:r>
                              <a:rPr lang="en-US" sz="2800" i="1">
                                <a:latin typeface="Cambria Math" panose="02040503050406030204" pitchFamily="18" charset="0"/>
                                <a:ea typeface="Calibri" panose="020F0502020204030204" pitchFamily="34" charset="0"/>
                              </a:rPr>
                              <m:t>𝑥</m:t>
                            </m:r>
                          </m:e>
                        </m:rad>
                      </m:den>
                    </m:f>
                  </m:oMath>
                </a14:m>
                <a:r>
                  <a:rPr lang="nl-NL" sz="2800">
                    <a:latin typeface="Times New Roman" panose="02020603050405020304" pitchFamily="18" charset="0"/>
                    <a:ea typeface="Times New Roman" panose="02020603050405020304" pitchFamily="18" charset="0"/>
                    <a:cs typeface="Times New Roman" panose="02020603050405020304" pitchFamily="18" charset="0"/>
                  </a:rPr>
                  <a:t> tại điểm </a:t>
                </a:r>
                <a14:m>
                  <m:oMath xmlns:m="http://schemas.openxmlformats.org/officeDocument/2006/math">
                    <m:r>
                      <a:rPr lang="en-US" sz="2800" i="1">
                        <a:latin typeface="Cambria Math" panose="02040503050406030204" pitchFamily="18" charset="0"/>
                        <a:ea typeface="Calibri" panose="020F0502020204030204" pitchFamily="34" charset="0"/>
                      </a:rPr>
                      <m:t>𝐴</m:t>
                    </m:r>
                    <m:d>
                      <m:dPr>
                        <m:ctrlPr>
                          <a:rPr lang="en-US" sz="2800" i="1">
                            <a:latin typeface="Cambria Math"/>
                            <a:ea typeface="Calibri" panose="020F0502020204030204" pitchFamily="34" charset="0"/>
                          </a:rPr>
                        </m:ctrlPr>
                      </m:dPr>
                      <m:e>
                        <m:f>
                          <m:fPr>
                            <m:ctrlPr>
                              <a:rPr lang="en-US" sz="2800" i="1">
                                <a:latin typeface="Cambria Math"/>
                                <a:ea typeface="Calibri" panose="020F0502020204030204" pitchFamily="34" charset="0"/>
                              </a:rPr>
                            </m:ctrlPr>
                          </m:fPr>
                          <m:num>
                            <m:r>
                              <a:rPr lang="en-US" sz="2800" i="1">
                                <a:latin typeface="Cambria Math" panose="02040503050406030204" pitchFamily="18" charset="0"/>
                                <a:ea typeface="Calibri" panose="020F0502020204030204" pitchFamily="34" charset="0"/>
                              </a:rPr>
                              <m:t>1</m:t>
                            </m:r>
                          </m:num>
                          <m:den>
                            <m:r>
                              <a:rPr lang="en-US" sz="2800" i="1">
                                <a:latin typeface="Cambria Math" panose="02040503050406030204" pitchFamily="18" charset="0"/>
                                <a:ea typeface="Calibri" panose="020F0502020204030204" pitchFamily="34" charset="0"/>
                              </a:rPr>
                              <m:t>2</m:t>
                            </m:r>
                          </m:den>
                        </m:f>
                        <m:r>
                          <a:rPr lang="en-US" sz="2800" i="1">
                            <a:latin typeface="Cambria Math" panose="02040503050406030204" pitchFamily="18" charset="0"/>
                            <a:ea typeface="Calibri" panose="020F0502020204030204" pitchFamily="34" charset="0"/>
                          </a:rPr>
                          <m:t>;1</m:t>
                        </m:r>
                      </m:e>
                    </m:d>
                  </m:oMath>
                </a14:m>
                <a:r>
                  <a:rPr lang="nl-NL" sz="2800">
                    <a:latin typeface="Times New Roman" panose="02020603050405020304" pitchFamily="18" charset="0"/>
                    <a:ea typeface="Times New Roman" panose="02020603050405020304" pitchFamily="18" charset="0"/>
                    <a:cs typeface="Times New Roman" panose="02020603050405020304" pitchFamily="18" charset="0"/>
                  </a:rPr>
                  <a:t> có phương trình là:</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0"/>
                  </a:spcAft>
                  <a:tabLst>
                    <a:tab pos="3599815" algn="l"/>
                    <a:tab pos="5039995" algn="l"/>
                  </a:tabLst>
                </a:pP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2</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+2</m:t>
                    </m:r>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=−3</m:t>
                    </m:r>
                  </m:oMath>
                </a14:m>
                <a:r>
                  <a:rPr lang="vi-VN" sz="2800">
                    <a:latin typeface="Times New Roman" panose="02020603050405020304" pitchFamily="18" charset="0"/>
                    <a:ea typeface="Times New Roman" panose="02020603050405020304" pitchFamily="18" charset="0"/>
                    <a:cs typeface="Times New Roman" panose="02020603050405020304" pitchFamily="18" charset="0"/>
                  </a:rPr>
                  <a:t>.</a:t>
                </a:r>
                <a:r>
                  <a:rPr lang="vi-VN" sz="2800" b="1">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2</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−2</m:t>
                    </m:r>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=−1</m:t>
                    </m:r>
                  </m:oMath>
                </a14:m>
                <a:r>
                  <a:rPr lang="vi-VN" sz="2800">
                    <a:latin typeface="Times New Roman" panose="02020603050405020304" pitchFamily="18" charset="0"/>
                    <a:ea typeface="Times New Roman" panose="02020603050405020304" pitchFamily="18" charset="0"/>
                    <a:cs typeface="Times New Roman" panose="02020603050405020304" pitchFamily="18" charset="0"/>
                  </a:rPr>
                  <a:t>.</a:t>
                </a:r>
                <a:r>
                  <a:rPr lang="vi-VN" sz="2800" b="1">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2</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+2</m:t>
                    </m:r>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=3</m:t>
                    </m:r>
                  </m:oMath>
                </a14:m>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2</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−2</m:t>
                    </m:r>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=1</m:t>
                    </m:r>
                  </m:oMath>
                </a14:m>
                <a:r>
                  <a:rPr lang="vi-VN"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5. </a:t>
                </a:r>
                <a:r>
                  <a:rPr lang="en-US" sz="2800">
                    <a:latin typeface="Times New Roman" panose="02020603050405020304" pitchFamily="18" charset="0"/>
                    <a:ea typeface="Times New Roman" panose="02020603050405020304" pitchFamily="18" charset="0"/>
                    <a:cs typeface="Times New Roman" panose="02020603050405020304" pitchFamily="18" charset="0"/>
                  </a:rPr>
                  <a:t>Tiếp tuyến của </a:t>
                </a:r>
                <a:r>
                  <a:rPr lang="fr-FR" sz="2800">
                    <a:latin typeface="Times New Roman" panose="02020603050405020304" pitchFamily="18" charset="0"/>
                    <a:ea typeface="Times New Roman" panose="02020603050405020304" pitchFamily="18" charset="0"/>
                    <a:cs typeface="Times New Roman" panose="02020603050405020304" pitchFamily="18" charset="0"/>
                  </a:rPr>
                  <a:t>đ</a:t>
                </a:r>
                <a:r>
                  <a:rPr lang="en-US" sz="2800">
                    <a:latin typeface="Times New Roman" panose="02020603050405020304" pitchFamily="18" charset="0"/>
                    <a:ea typeface="Times New Roman" panose="02020603050405020304" pitchFamily="18" charset="0"/>
                    <a:cs typeface="Times New Roman" panose="02020603050405020304" pitchFamily="18" charset="0"/>
                  </a:rPr>
                  <a:t>ồ thị hàm số </a:t>
                </a:r>
                <a14:m>
                  <m:oMath xmlns:m="http://schemas.openxmlformats.org/officeDocument/2006/math">
                    <m:r>
                      <a:rPr lang="en-US" sz="2800" i="1">
                        <a:latin typeface="Cambria Math" panose="02040503050406030204" pitchFamily="18" charset="0"/>
                        <a:ea typeface="Calibri" panose="020F0502020204030204" pitchFamily="34" charset="0"/>
                      </a:rPr>
                      <m:t>𝑓</m:t>
                    </m:r>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𝑥</m:t>
                        </m:r>
                      </m:e>
                    </m:d>
                    <m:r>
                      <a:rPr lang="en-US" sz="2800" i="1">
                        <a:latin typeface="Cambria Math" panose="02040503050406030204" pitchFamily="18" charset="0"/>
                        <a:ea typeface="Calibri" panose="020F0502020204030204" pitchFamily="34" charset="0"/>
                      </a:rPr>
                      <m:t>=</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3</m:t>
                        </m:r>
                      </m:sup>
                    </m:sSup>
                    <m:r>
                      <a:rPr lang="en-US" sz="2800" i="1">
                        <a:latin typeface="Cambria Math" panose="02040503050406030204" pitchFamily="18" charset="0"/>
                        <a:ea typeface="Calibri" panose="020F0502020204030204" pitchFamily="34" charset="0"/>
                      </a:rPr>
                      <m:t>−2</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2</m:t>
                        </m:r>
                      </m:sup>
                    </m:sSup>
                    <m:r>
                      <a:rPr lang="en-US" sz="2800" i="1">
                        <a:latin typeface="Cambria Math" panose="02040503050406030204" pitchFamily="18" charset="0"/>
                        <a:ea typeface="Calibri" panose="020F0502020204030204" pitchFamily="34" charset="0"/>
                      </a:rPr>
                      <m:t>−2</m:t>
                    </m:r>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tại điểm có hoành độ </a:t>
                </a:r>
                <a14:m>
                  <m:oMath xmlns:m="http://schemas.openxmlformats.org/officeDocument/2006/math">
                    <m:sSub>
                      <m:sSubPr>
                        <m:ctrlPr>
                          <a:rPr lang="en-US" sz="2800" i="1">
                            <a:latin typeface="Cambria Math"/>
                            <a:ea typeface="Calibri" panose="020F0502020204030204" pitchFamily="34" charset="0"/>
                          </a:rPr>
                        </m:ctrlPr>
                      </m:sSubPr>
                      <m:e>
                        <m:r>
                          <a:rPr lang="en-US" sz="2800" i="1">
                            <a:latin typeface="Cambria Math" panose="02040503050406030204" pitchFamily="18" charset="0"/>
                            <a:ea typeface="Calibri" panose="020F0502020204030204" pitchFamily="34" charset="0"/>
                          </a:rPr>
                          <m:t>𝑥</m:t>
                        </m:r>
                      </m:e>
                      <m:sub>
                        <m:r>
                          <a:rPr lang="en-US" sz="2800" i="1">
                            <a:latin typeface="Cambria Math" panose="02040503050406030204" pitchFamily="18" charset="0"/>
                            <a:ea typeface="Calibri" panose="020F0502020204030204" pitchFamily="34" charset="0"/>
                          </a:rPr>
                          <m:t>0</m:t>
                        </m:r>
                      </m:sub>
                    </m:sSub>
                    <m:r>
                      <a:rPr lang="en-US" sz="2800" i="1">
                        <a:latin typeface="Cambria Math" panose="02040503050406030204" pitchFamily="18" charset="0"/>
                        <a:ea typeface="Calibri" panose="020F0502020204030204" pitchFamily="34" charset="0"/>
                      </a:rPr>
                      <m:t>=−2</m:t>
                    </m:r>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có phương trình là:</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0"/>
                  </a:spcAft>
                  <a:tabLst>
                    <a:tab pos="3599815" algn="l"/>
                    <a:tab pos="5039995" algn="l"/>
                  </a:tabLst>
                </a:pP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=4</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−8</m:t>
                    </m:r>
                  </m:oMath>
                </a14:m>
                <a:r>
                  <a:rPr lang="vi-VN" sz="2800">
                    <a:latin typeface="Times New Roman" panose="02020603050405020304" pitchFamily="18" charset="0"/>
                    <a:ea typeface="Times New Roman" panose="02020603050405020304" pitchFamily="18" charset="0"/>
                    <a:cs typeface="Times New Roman" panose="02020603050405020304" pitchFamily="18" charset="0"/>
                  </a:rPr>
                  <a:t>.</a:t>
                </a:r>
                <a:r>
                  <a:rPr lang="vi-VN" sz="2800" b="1">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=20</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+22</m:t>
                    </m:r>
                  </m:oMath>
                </a14:m>
                <a:r>
                  <a:rPr lang="vi-VN" sz="2800">
                    <a:latin typeface="Times New Roman" panose="02020603050405020304" pitchFamily="18" charset="0"/>
                    <a:ea typeface="Times New Roman" panose="02020603050405020304" pitchFamily="18" charset="0"/>
                    <a:cs typeface="Times New Roman" panose="02020603050405020304" pitchFamily="18" charset="0"/>
                  </a:rPr>
                  <a:t>.</a:t>
                </a:r>
                <a:r>
                  <a:rPr lang="vi-VN" sz="2800" b="1">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=20</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−22</m:t>
                    </m:r>
                  </m:oMath>
                </a14:m>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=20</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−16</m:t>
                    </m:r>
                  </m:oMath>
                </a14:m>
                <a:r>
                  <a:rPr lang="vi-VN"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6. </a:t>
                </a:r>
                <a:r>
                  <a:rPr lang="en-US" sz="2800">
                    <a:latin typeface="Times New Roman" panose="02020603050405020304" pitchFamily="18" charset="0"/>
                    <a:ea typeface="Times New Roman" panose="02020603050405020304" pitchFamily="18" charset="0"/>
                    <a:cs typeface="Times New Roman" panose="02020603050405020304" pitchFamily="18" charset="0"/>
                  </a:rPr>
                  <a:t>Phương trình tiếp tuyến của đồ thị </a:t>
                </a:r>
                <a14:m>
                  <m:oMath xmlns:m="http://schemas.openxmlformats.org/officeDocument/2006/math">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𝐶</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=3</m:t>
                    </m:r>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−4</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3</m:t>
                        </m:r>
                      </m:sup>
                    </m:sSup>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tại điểm có hoành độ </a:t>
                </a:r>
                <a14:m>
                  <m:oMath xmlns:m="http://schemas.openxmlformats.org/officeDocument/2006/math">
                    <m:sSub>
                      <m:sSubPr>
                        <m:ctrlPr>
                          <a:rPr lang="en-US" sz="2800" i="1">
                            <a:latin typeface="Cambria Math"/>
                            <a:ea typeface="Calibri" panose="020F0502020204030204" pitchFamily="34" charset="0"/>
                          </a:rPr>
                        </m:ctrlPr>
                      </m:sSubPr>
                      <m:e>
                        <m:r>
                          <a:rPr lang="fr-FR" sz="2800" i="1">
                            <a:latin typeface="Cambria Math" panose="02040503050406030204" pitchFamily="18" charset="0"/>
                            <a:ea typeface="Calibri" panose="020F0502020204030204" pitchFamily="34" charset="0"/>
                          </a:rPr>
                          <m:t>𝑥</m:t>
                        </m:r>
                      </m:e>
                      <m:sub>
                        <m:r>
                          <a:rPr lang="fr-FR" sz="2800" i="1">
                            <a:latin typeface="Cambria Math" panose="02040503050406030204" pitchFamily="18" charset="0"/>
                            <a:ea typeface="Calibri" panose="020F0502020204030204" pitchFamily="34" charset="0"/>
                          </a:rPr>
                          <m:t>0</m:t>
                        </m:r>
                      </m:sub>
                    </m:sSub>
                    <m:r>
                      <a:rPr lang="fr-FR" sz="2800" i="1">
                        <a:latin typeface="Cambria Math" panose="02040503050406030204" pitchFamily="18" charset="0"/>
                        <a:ea typeface="Calibri" panose="020F0502020204030204" pitchFamily="34" charset="0"/>
                      </a:rPr>
                      <m:t>=0</m:t>
                    </m:r>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là:</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0"/>
                  </a:spcAft>
                  <a:tabLst>
                    <a:tab pos="3599815" algn="l"/>
                    <a:tab pos="5039995" algn="l"/>
                  </a:tabLst>
                </a:pP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𝑥</m:t>
                    </m:r>
                  </m:oMath>
                </a14:m>
                <a:r>
                  <a:rPr lang="vi-VN" sz="2800">
                    <a:latin typeface="Times New Roman" panose="02020603050405020304" pitchFamily="18" charset="0"/>
                    <a:ea typeface="Times New Roman" panose="02020603050405020304" pitchFamily="18" charset="0"/>
                    <a:cs typeface="Times New Roman" panose="02020603050405020304" pitchFamily="18" charset="0"/>
                  </a:rPr>
                  <a:t>.</a:t>
                </a:r>
                <a:r>
                  <a:rPr lang="vi-VN" sz="2800" b="1">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=0</m:t>
                    </m:r>
                  </m:oMath>
                </a14:m>
                <a:r>
                  <a:rPr lang="vi-VN" sz="2800">
                    <a:latin typeface="Times New Roman" panose="02020603050405020304" pitchFamily="18" charset="0"/>
                    <a:ea typeface="Times New Roman" panose="02020603050405020304" pitchFamily="18" charset="0"/>
                    <a:cs typeface="Times New Roman" panose="02020603050405020304" pitchFamily="18" charset="0"/>
                  </a:rPr>
                  <a:t>.</a:t>
                </a:r>
                <a:r>
                  <a:rPr lang="vi-VN"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−2</m:t>
                    </m:r>
                  </m:oMath>
                </a14:m>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=−12</m:t>
                    </m:r>
                    <m:r>
                      <a:rPr lang="en-US" sz="2800" i="1">
                        <a:latin typeface="Cambria Math" panose="02040503050406030204" pitchFamily="18" charset="0"/>
                        <a:ea typeface="Times New Roman" panose="02020603050405020304" pitchFamily="18" charset="0"/>
                      </a:rPr>
                      <m:t>𝑥</m:t>
                    </m:r>
                  </m:oMath>
                </a14:m>
                <a:r>
                  <a:rPr lang="vi-VN"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7. </a:t>
                </a:r>
                <a:r>
                  <a:rPr lang="en-US" sz="2800">
                    <a:latin typeface="Times New Roman" panose="02020603050405020304" pitchFamily="18" charset="0"/>
                    <a:ea typeface="Times New Roman" panose="02020603050405020304" pitchFamily="18" charset="0"/>
                    <a:cs typeface="Times New Roman" panose="02020603050405020304" pitchFamily="18" charset="0"/>
                  </a:rPr>
                  <a:t>Tiếp</a:t>
                </a:r>
                <a:r>
                  <a:rPr lang="en-US" sz="2800" spc="-30">
                    <a:latin typeface="Times New Roman" panose="02020603050405020304" pitchFamily="18" charset="0"/>
                    <a:ea typeface="Times New Roman" panose="02020603050405020304" pitchFamily="18" charset="0"/>
                    <a:cs typeface="Times New Roman" panose="02020603050405020304" pitchFamily="18" charset="0"/>
                  </a:rPr>
                  <a:t> tuyến của hàm số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+8</m:t>
                        </m:r>
                      </m:num>
                      <m:den>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−2</m:t>
                        </m:r>
                      </m:den>
                    </m:f>
                  </m:oMath>
                </a14:m>
                <a:r>
                  <a:rPr lang="en-US" sz="2800" spc="-30">
                    <a:latin typeface="Times New Roman" panose="02020603050405020304" pitchFamily="18" charset="0"/>
                    <a:ea typeface="Times New Roman" panose="02020603050405020304" pitchFamily="18" charset="0"/>
                    <a:cs typeface="Times New Roman" panose="02020603050405020304" pitchFamily="18" charset="0"/>
                  </a:rPr>
                  <a:t> tại điểm có hoành độ </a:t>
                </a:r>
                <a14:m>
                  <m:oMath xmlns:m="http://schemas.openxmlformats.org/officeDocument/2006/math">
                    <m:sSub>
                      <m:sSubPr>
                        <m:ctrlPr>
                          <a:rPr lang="en-US" sz="2800" i="1">
                            <a:latin typeface="Cambria Math"/>
                            <a:ea typeface="Calibri" panose="020F0502020204030204" pitchFamily="34" charset="0"/>
                          </a:rPr>
                        </m:ctrlPr>
                      </m:sSubPr>
                      <m:e>
                        <m:r>
                          <a:rPr lang="en-US" sz="2800" i="1">
                            <a:latin typeface="Cambria Math" panose="02040503050406030204" pitchFamily="18" charset="0"/>
                            <a:ea typeface="Calibri" panose="020F0502020204030204" pitchFamily="34" charset="0"/>
                          </a:rPr>
                          <m:t>𝑥</m:t>
                        </m:r>
                      </m:e>
                      <m:sub>
                        <m:r>
                          <a:rPr lang="en-US" sz="2800" i="1">
                            <a:latin typeface="Cambria Math" panose="02040503050406030204" pitchFamily="18" charset="0"/>
                            <a:ea typeface="Calibri" panose="020F0502020204030204" pitchFamily="34" charset="0"/>
                          </a:rPr>
                          <m:t>0</m:t>
                        </m:r>
                      </m:sub>
                    </m:sSub>
                    <m:r>
                      <a:rPr lang="en-US" sz="2800" i="1">
                        <a:latin typeface="Cambria Math" panose="02040503050406030204" pitchFamily="18" charset="0"/>
                        <a:ea typeface="Calibri" panose="020F0502020204030204" pitchFamily="34" charset="0"/>
                      </a:rPr>
                      <m:t>=3</m:t>
                    </m:r>
                  </m:oMath>
                </a14:m>
                <a:r>
                  <a:rPr lang="en-US" sz="2800" spc="-30">
                    <a:latin typeface="Times New Roman" panose="02020603050405020304" pitchFamily="18" charset="0"/>
                    <a:ea typeface="Times New Roman" panose="02020603050405020304" pitchFamily="18" charset="0"/>
                    <a:cs typeface="Times New Roman" panose="02020603050405020304" pitchFamily="18" charset="0"/>
                  </a:rPr>
                  <a:t> có hệ số góc bằng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Bef>
                    <a:spcPts val="720"/>
                  </a:spcBef>
                  <a:spcAft>
                    <a:spcPts val="0"/>
                  </a:spcAft>
                  <a:tabLst>
                    <a:tab pos="3599815" algn="l"/>
                    <a:tab pos="5039995" algn="l"/>
                  </a:tabLst>
                </a:pPr>
                <a:r>
                  <a:rPr lang="fr-FR"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fr-FR" sz="2800" b="1" i="1">
                        <a:latin typeface="Cambria Math" panose="02040503050406030204" pitchFamily="18" charset="0"/>
                        <a:ea typeface="Times New Roman" panose="02020603050405020304" pitchFamily="18" charset="0"/>
                      </a:rPr>
                      <m:t> </m:t>
                    </m:r>
                    <m:r>
                      <a:rPr lang="fr-FR" sz="2800" b="1" i="1">
                        <a:latin typeface="Cambria Math" panose="02040503050406030204" pitchFamily="18" charset="0"/>
                        <a:ea typeface="Times New Roman" panose="02020603050405020304" pitchFamily="18" charset="0"/>
                      </a:rPr>
                      <m:t>𝟑</m:t>
                    </m:r>
                  </m:oMath>
                </a14:m>
                <a:r>
                  <a:rPr lang="fr-FR" sz="2800" b="1">
                    <a:latin typeface="Times New Roman" panose="02020603050405020304" pitchFamily="18" charset="0"/>
                    <a:ea typeface="Times New Roman" panose="02020603050405020304" pitchFamily="18" charset="0"/>
                    <a:cs typeface="Times New Roman" panose="02020603050405020304" pitchFamily="18" charset="0"/>
                  </a:rPr>
                  <a:t>	</a:t>
                </a:r>
                <a:r>
                  <a:rPr lang="fr-FR"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−7</m:t>
                    </m:r>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−10</m:t>
                    </m:r>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−3</m:t>
                    </m:r>
                  </m:oMath>
                </a14:m>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CBDF201B-A929-48BE-9151-E58131612EE3}"/>
                  </a:ext>
                </a:extLst>
              </p:cNvPr>
              <p:cNvSpPr>
                <a:spLocks noRot="1" noChangeAspect="1" noMove="1" noResize="1" noEditPoints="1" noAdjustHandles="1" noChangeArrowheads="1" noChangeShapeType="1" noTextEdit="1"/>
              </p:cNvSpPr>
              <p:nvPr/>
            </p:nvSpPr>
            <p:spPr>
              <a:xfrm>
                <a:off x="128016" y="28730"/>
                <a:ext cx="11850624" cy="6773329"/>
              </a:xfrm>
              <a:prstGeom prst="rect">
                <a:avLst/>
              </a:prstGeom>
              <a:blipFill>
                <a:blip r:embed="rId2"/>
                <a:stretch>
                  <a:fillRect l="-1029" r="-1852" b="-1620"/>
                </a:stretch>
              </a:blipFill>
            </p:spPr>
            <p:txBody>
              <a:bodyPr/>
              <a:lstStyle/>
              <a:p>
                <a:r>
                  <a:rPr lang="en-US">
                    <a:noFill/>
                  </a:rPr>
                  <a:t> </a:t>
                </a:r>
              </a:p>
            </p:txBody>
          </p:sp>
        </mc:Fallback>
      </mc:AlternateContent>
    </p:spTree>
    <p:extLst>
      <p:ext uri="{BB962C8B-B14F-4D97-AF65-F5344CB8AC3E}">
        <p14:creationId xmlns:p14="http://schemas.microsoft.com/office/powerpoint/2010/main" val="417468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left)">
                                      <p:cBhvr>
                                        <p:cTn id="20" dur="500"/>
                                        <p:tgtEl>
                                          <p:spTgt spid="4">
                                            <p:txEl>
                                              <p:pRg st="2" end="2"/>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left)">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500"/>
                                        <p:tgtEl>
                                          <p:spTgt spid="4">
                                            <p:txEl>
                                              <p:pRg st="4" end="4"/>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wipe(left)">
                                      <p:cBhvr>
                                        <p:cTn id="36" dur="500"/>
                                        <p:tgtEl>
                                          <p:spTgt spid="4">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
                                            <p:txEl>
                                              <p:pRg st="6" end="6"/>
                                            </p:txEl>
                                          </p:spTgt>
                                        </p:tgtEl>
                                        <p:attrNameLst>
                                          <p:attrName>style.visibility</p:attrName>
                                        </p:attrNameLst>
                                      </p:cBhvr>
                                      <p:to>
                                        <p:strVal val="visible"/>
                                      </p:to>
                                    </p:set>
                                    <p:animEffect transition="in" filter="wipe(left)">
                                      <p:cBhvr>
                                        <p:cTn id="46" dur="500"/>
                                        <p:tgtEl>
                                          <p:spTgt spid="4">
                                            <p:txEl>
                                              <p:pRg st="6" end="6"/>
                                            </p:txEl>
                                          </p:spTgt>
                                        </p:tgtEl>
                                      </p:cBhvr>
                                    </p:animEffect>
                                  </p:childTnLst>
                                </p:cTn>
                              </p:par>
                              <p:par>
                                <p:cTn id="47" presetID="22" presetClass="entr" presetSubtype="8" fill="hold" nodeType="with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wipe(left)">
                                      <p:cBhvr>
                                        <p:cTn id="49" dur="500"/>
                                        <p:tgtEl>
                                          <p:spTgt spid="4">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DF488679-422D-49A4-819C-B73AB5E85BD8}"/>
              </a:ext>
            </a:extLst>
          </p:cNvPr>
          <p:cNvSpPr/>
          <p:nvPr/>
        </p:nvSpPr>
        <p:spPr>
          <a:xfrm>
            <a:off x="644118" y="5524501"/>
            <a:ext cx="1946682" cy="67705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36A797F9-E3FC-48B0-8E45-B4CD6F448033}"/>
              </a:ext>
            </a:extLst>
          </p:cNvPr>
          <p:cNvSpPr/>
          <p:nvPr/>
        </p:nvSpPr>
        <p:spPr>
          <a:xfrm>
            <a:off x="5482818" y="3650729"/>
            <a:ext cx="1584732"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E22CFE54-5903-4F2A-8696-2C21B2E51972}"/>
              </a:ext>
            </a:extLst>
          </p:cNvPr>
          <p:cNvSpPr/>
          <p:nvPr/>
        </p:nvSpPr>
        <p:spPr>
          <a:xfrm>
            <a:off x="5482818" y="2000250"/>
            <a:ext cx="1470432" cy="7156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xmlns="" id="{8F5E1880-EFDE-44C8-9B49-F3455C8D45A9}"/>
                  </a:ext>
                </a:extLst>
              </p:cNvPr>
              <p:cNvSpPr/>
              <p:nvPr/>
            </p:nvSpPr>
            <p:spPr>
              <a:xfrm>
                <a:off x="146304" y="656446"/>
                <a:ext cx="11795760" cy="5648534"/>
              </a:xfrm>
              <a:prstGeom prst="rect">
                <a:avLst/>
              </a:prstGeom>
            </p:spPr>
            <p:txBody>
              <a:bodyPr wrap="square">
                <a:spAutoFit/>
              </a:bodyPr>
              <a:lstStyle/>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8. </a:t>
                </a:r>
                <a:r>
                  <a:rPr lang="fr-FR" sz="2800">
                    <a:latin typeface="Times New Roman" panose="02020603050405020304" pitchFamily="18" charset="0"/>
                    <a:ea typeface="Times New Roman" panose="02020603050405020304" pitchFamily="18" charset="0"/>
                    <a:cs typeface="Times New Roman" panose="02020603050405020304" pitchFamily="18" charset="0"/>
                  </a:rPr>
                  <a:t>Tiếp tuyến của đồ thị hàm số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+1</m:t>
                        </m:r>
                      </m:num>
                      <m:den>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−5</m:t>
                        </m:r>
                      </m:den>
                    </m:f>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 tại điểm</a:t>
                </a:r>
                <a14:m>
                  <m:oMath xmlns:m="http://schemas.openxmlformats.org/officeDocument/2006/math">
                    <m:r>
                      <a:rPr lang="en-US" sz="2800" i="1">
                        <a:latin typeface="Cambria Math" panose="02040503050406030204" pitchFamily="18" charset="0"/>
                        <a:ea typeface="Calibri" panose="020F0502020204030204" pitchFamily="34" charset="0"/>
                      </a:rPr>
                      <m:t>𝐴</m:t>
                    </m:r>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−1;0</m:t>
                        </m:r>
                      </m:e>
                    </m:d>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 có hệ số góc bằng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Bef>
                    <a:spcPts val="720"/>
                  </a:spcBef>
                  <a:spcAft>
                    <a:spcPts val="0"/>
                  </a:spcAft>
                  <a:tabLst>
                    <a:tab pos="3599815" algn="l"/>
                    <a:tab pos="5039995" algn="l"/>
                  </a:tabLst>
                </a:pPr>
                <a:r>
                  <a:rPr lang="fr-FR"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6</m:t>
                        </m:r>
                      </m:den>
                    </m:f>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6</m:t>
                        </m:r>
                      </m:num>
                      <m:den>
                        <m:r>
                          <a:rPr lang="en-US" sz="2800" i="1">
                            <a:latin typeface="Cambria Math" panose="02040503050406030204" pitchFamily="18" charset="0"/>
                            <a:ea typeface="Times New Roman" panose="02020603050405020304" pitchFamily="18" charset="0"/>
                          </a:rPr>
                          <m:t>25</m:t>
                        </m:r>
                      </m:den>
                    </m:f>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u="sng">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a:t>
                </a:r>
                <a:r>
                  <a:rPr lang="fr-FR"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6</m:t>
                        </m:r>
                      </m:den>
                    </m:f>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	.		</a:t>
                </a:r>
                <a:r>
                  <a:rPr lang="fr-FR"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6</m:t>
                        </m:r>
                      </m:num>
                      <m:den>
                        <m:r>
                          <a:rPr lang="en-US" sz="2800" i="1">
                            <a:latin typeface="Cambria Math" panose="02040503050406030204" pitchFamily="18" charset="0"/>
                            <a:ea typeface="Times New Roman" panose="02020603050405020304" pitchFamily="18" charset="0"/>
                          </a:rPr>
                          <m:t>25</m:t>
                        </m:r>
                      </m:den>
                    </m:f>
                  </m:oMath>
                </a14:m>
                <a:r>
                  <a:rPr lang="en-US" sz="2800">
                    <a:effectLst/>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9. </a:t>
                </a:r>
                <a:r>
                  <a:rPr lang="en-US" sz="2800">
                    <a:latin typeface="Times New Roman" panose="02020603050405020304" pitchFamily="18" charset="0"/>
                    <a:ea typeface="Times New Roman" panose="02020603050405020304" pitchFamily="18" charset="0"/>
                    <a:cs typeface="Times New Roman" panose="02020603050405020304" pitchFamily="18" charset="0"/>
                  </a:rPr>
                  <a:t>Hệ số góc của tiếp tuyến </a:t>
                </a:r>
                <a:r>
                  <a:rPr lang="nl-NL" sz="2800">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a:latin typeface="Times New Roman" panose="02020603050405020304" pitchFamily="18" charset="0"/>
                    <a:ea typeface="Times New Roman" panose="02020603050405020304" pitchFamily="18" charset="0"/>
                    <a:cs typeface="Times New Roman" panose="02020603050405020304" pitchFamily="18" charset="0"/>
                  </a:rPr>
                  <a:t> đồ thị hàm số </a:t>
                </a:r>
                <a14:m>
                  <m:oMath xmlns:m="http://schemas.openxmlformats.org/officeDocument/2006/math">
                    <m:r>
                      <a:rPr lang="en-US" sz="2800" i="1">
                        <a:latin typeface="Cambria Math" panose="02040503050406030204" pitchFamily="18" charset="0"/>
                        <a:ea typeface="Calibri" panose="020F0502020204030204" pitchFamily="34" charset="0"/>
                      </a:rPr>
                      <m:t>𝑓</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3</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+2</m:t>
                    </m:r>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tại điểm </a:t>
                </a:r>
                <a14:m>
                  <m:oMath xmlns:m="http://schemas.openxmlformats.org/officeDocument/2006/math">
                    <m:r>
                      <a:rPr lang="en-US" sz="2800" i="1">
                        <a:latin typeface="Cambria Math" panose="02040503050406030204" pitchFamily="18" charset="0"/>
                        <a:ea typeface="Calibri" panose="020F0502020204030204" pitchFamily="34" charset="0"/>
                      </a:rPr>
                      <m:t>𝑀</m:t>
                    </m:r>
                    <m:r>
                      <a:rPr lang="en-US" sz="2800" i="1">
                        <a:latin typeface="Cambria Math" panose="02040503050406030204" pitchFamily="18" charset="0"/>
                        <a:ea typeface="Calibri" panose="020F0502020204030204" pitchFamily="34" charset="0"/>
                      </a:rPr>
                      <m:t>(−2; 8)</m:t>
                    </m:r>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là:</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0"/>
                  </a:spcAft>
                  <a:tabLst>
                    <a:tab pos="3599815" algn="l"/>
                    <a:tab pos="5039995" algn="l"/>
                  </a:tabLst>
                </a:pP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vi-VN" sz="2800" b="1" i="1">
                        <a:latin typeface="Cambria Math" panose="02040503050406030204" pitchFamily="18" charset="0"/>
                        <a:ea typeface="Times New Roman" panose="02020603050405020304" pitchFamily="18" charset="0"/>
                      </a:rPr>
                      <m:t>𝟏𝟏</m:t>
                    </m:r>
                  </m:oMath>
                </a14:m>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vi-VN" sz="2800" b="1" i="1">
                        <a:latin typeface="Cambria Math" panose="02040503050406030204" pitchFamily="18" charset="0"/>
                        <a:ea typeface="Times New Roman" panose="02020603050405020304" pitchFamily="18" charset="0"/>
                      </a:rPr>
                      <m:t>−</m:t>
                    </m:r>
                    <m:r>
                      <a:rPr lang="vi-VN" sz="2800" b="1" i="1">
                        <a:latin typeface="Cambria Math" panose="02040503050406030204" pitchFamily="18" charset="0"/>
                        <a:ea typeface="Times New Roman" panose="02020603050405020304" pitchFamily="18" charset="0"/>
                      </a:rPr>
                      <m:t>𝟏𝟐</m:t>
                    </m:r>
                  </m:oMath>
                </a14:m>
                <a:r>
                  <a:rPr lang="vi-VN"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vi-VN" sz="2800" b="1" u="sng">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sz="2800" b="1" i="1">
                        <a:latin typeface="Cambria Math" panose="02040503050406030204" pitchFamily="18" charset="0"/>
                        <a:ea typeface="Times New Roman" panose="02020603050405020304" pitchFamily="18" charset="0"/>
                      </a:rPr>
                      <m:t>−</m:t>
                    </m:r>
                    <m:r>
                      <a:rPr lang="vi-VN" sz="2800" b="1" i="1">
                        <a:latin typeface="Cambria Math" panose="02040503050406030204" pitchFamily="18" charset="0"/>
                        <a:ea typeface="Times New Roman" panose="02020603050405020304" pitchFamily="18" charset="0"/>
                      </a:rPr>
                      <m:t>𝟏𝟏</m:t>
                    </m:r>
                    <m:r>
                      <a:rPr lang="vi-VN" sz="2800" b="1" i="1">
                        <a:latin typeface="Cambria Math" panose="02040503050406030204" pitchFamily="18" charset="0"/>
                        <a:ea typeface="Times New Roman" panose="02020603050405020304" pitchFamily="18" charset="0"/>
                      </a:rPr>
                      <m:t>.</m:t>
                    </m:r>
                  </m:oMath>
                </a14:m>
                <a:r>
                  <a:rPr lang="vi-VN"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r>
                      <a:rPr lang="vi-VN" sz="2800" b="1" i="1">
                        <a:latin typeface="Cambria Math" panose="02040503050406030204" pitchFamily="18" charset="0"/>
                        <a:ea typeface="Times New Roman" panose="02020603050405020304" pitchFamily="18" charset="0"/>
                      </a:rPr>
                      <m:t>𝟔</m:t>
                    </m:r>
                    <m:r>
                      <a:rPr lang="vi-VN" sz="2800" b="1" i="1">
                        <a:latin typeface="Cambria Math" panose="02040503050406030204" pitchFamily="18" charset="0"/>
                        <a:ea typeface="Times New Roman" panose="02020603050405020304" pitchFamily="18" charset="0"/>
                      </a:rPr>
                      <m:t>.</m:t>
                    </m:r>
                  </m:oMath>
                </a14:m>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10. </a:t>
                </a:r>
                <a:r>
                  <a:rPr lang="vi-VN" sz="2800">
                    <a:latin typeface="Times New Roman" panose="02020603050405020304" pitchFamily="18" charset="0"/>
                    <a:ea typeface="Times New Roman" panose="02020603050405020304" pitchFamily="18" charset="0"/>
                    <a:cs typeface="Times New Roman" panose="02020603050405020304" pitchFamily="18" charset="0"/>
                  </a:rPr>
                  <a:t>Hệ số góc </a:t>
                </a:r>
                <a14:m>
                  <m:oMath xmlns:m="http://schemas.openxmlformats.org/officeDocument/2006/math">
                    <m:r>
                      <a:rPr lang="vi-VN" sz="2800" i="1">
                        <a:latin typeface="Cambria Math" panose="02040503050406030204" pitchFamily="18" charset="0"/>
                        <a:ea typeface="Calibri" panose="020F0502020204030204" pitchFamily="34" charset="0"/>
                      </a:rPr>
                      <m:t>𝑘</m:t>
                    </m:r>
                  </m:oMath>
                </a14:m>
                <a:r>
                  <a:rPr lang="vi-VN" sz="2800">
                    <a:latin typeface="Times New Roman" panose="02020603050405020304" pitchFamily="18" charset="0"/>
                    <a:ea typeface="Times New Roman" panose="02020603050405020304" pitchFamily="18" charset="0"/>
                    <a:cs typeface="Times New Roman" panose="02020603050405020304" pitchFamily="18" charset="0"/>
                  </a:rPr>
                  <a:t> của tiếp tuyến với đồ thị hàm số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func>
                      <m:funcPr>
                        <m:ctrlPr>
                          <a:rPr lang="en-US" sz="2800" i="1">
                            <a:latin typeface="Cambria Math"/>
                            <a:ea typeface="Calibri" panose="020F0502020204030204" pitchFamily="34" charset="0"/>
                          </a:rPr>
                        </m:ctrlPr>
                      </m:funcPr>
                      <m:fName>
                        <m:r>
                          <a:rPr lang="en-US" sz="2800" i="1">
                            <a:latin typeface="Cambria Math" panose="02040503050406030204" pitchFamily="18" charset="0"/>
                            <a:ea typeface="Calibri" panose="020F0502020204030204" pitchFamily="34" charset="0"/>
                          </a:rPr>
                          <m:t>𝑠𝑖𝑛</m:t>
                        </m:r>
                      </m:fName>
                      <m:e>
                        <m:r>
                          <a:rPr lang="en-US" sz="2800" i="1">
                            <a:latin typeface="Cambria Math" panose="02040503050406030204" pitchFamily="18" charset="0"/>
                            <a:ea typeface="Calibri" panose="020F0502020204030204" pitchFamily="34" charset="0"/>
                          </a:rPr>
                          <m:t>𝑥</m:t>
                        </m:r>
                      </m:e>
                    </m:func>
                    <m:r>
                      <a:rPr lang="en-US" sz="2800" i="1">
                        <a:latin typeface="Cambria Math" panose="02040503050406030204" pitchFamily="18" charset="0"/>
                        <a:ea typeface="Calibri" panose="020F0502020204030204" pitchFamily="34" charset="0"/>
                      </a:rPr>
                      <m:t>+1</m:t>
                    </m:r>
                  </m:oMath>
                </a14:m>
                <a:r>
                  <a:rPr lang="vi-VN" sz="2800">
                    <a:latin typeface="Times New Roman" panose="02020603050405020304" pitchFamily="18" charset="0"/>
                    <a:ea typeface="Times New Roman" panose="02020603050405020304" pitchFamily="18" charset="0"/>
                    <a:cs typeface="Times New Roman" panose="02020603050405020304" pitchFamily="18" charset="0"/>
                  </a:rPr>
                  <a:t> tại điểm có hoành độ </a:t>
                </a:r>
                <a14:m>
                  <m:oMath xmlns:m="http://schemas.openxmlformats.org/officeDocument/2006/math">
                    <m:f>
                      <m:fPr>
                        <m:ctrlPr>
                          <a:rPr lang="en-US" sz="2800" i="1">
                            <a:latin typeface="Cambria Math"/>
                            <a:ea typeface="Calibri" panose="020F0502020204030204" pitchFamily="34" charset="0"/>
                          </a:rPr>
                        </m:ctrlPr>
                      </m:fPr>
                      <m:num>
                        <m:r>
                          <a:rPr lang="en-US" sz="2800" i="1">
                            <a:latin typeface="Cambria Math" panose="02040503050406030204" pitchFamily="18" charset="0"/>
                            <a:ea typeface="Calibri" panose="020F0502020204030204" pitchFamily="34" charset="0"/>
                          </a:rPr>
                          <m:t>𝜋</m:t>
                        </m:r>
                      </m:num>
                      <m:den>
                        <m:r>
                          <a:rPr lang="en-US" sz="2800" i="1">
                            <a:latin typeface="Cambria Math" panose="02040503050406030204" pitchFamily="18" charset="0"/>
                            <a:ea typeface="Calibri" panose="020F0502020204030204" pitchFamily="34" charset="0"/>
                          </a:rPr>
                          <m:t>3</m:t>
                        </m:r>
                      </m:den>
                    </m:f>
                  </m:oMath>
                </a14:m>
                <a:r>
                  <a:rPr lang="vi-VN" sz="2800">
                    <a:latin typeface="Times New Roman" panose="02020603050405020304" pitchFamily="18" charset="0"/>
                    <a:ea typeface="Times New Roman" panose="02020603050405020304" pitchFamily="18" charset="0"/>
                    <a:cs typeface="Times New Roman" panose="02020603050405020304" pitchFamily="18" charset="0"/>
                  </a:rPr>
                  <a:t> là:</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0"/>
                  </a:spcAft>
                  <a:tabLst>
                    <a:tab pos="3599815" algn="l"/>
                    <a:tab pos="5039995" algn="l"/>
                  </a:tabLst>
                </a:pPr>
                <a:r>
                  <a:rPr lang="vi-VN" sz="2800" b="1" u="sng">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a:t>
                </a: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sz="2800" b="1" i="1">
                        <a:latin typeface="Cambria Math" panose="02040503050406030204" pitchFamily="18" charset="0"/>
                        <a:ea typeface="Times New Roman" panose="02020603050405020304" pitchFamily="18" charset="0"/>
                      </a:rPr>
                      <m:t>𝒌</m:t>
                    </m:r>
                    <m:r>
                      <a:rPr lang="vi-VN" sz="2800" b="1" i="1">
                        <a:latin typeface="Cambria Math" panose="02040503050406030204" pitchFamily="18" charset="0"/>
                        <a:ea typeface="Times New Roman" panose="02020603050405020304" pitchFamily="18" charset="0"/>
                      </a:rPr>
                      <m:t>=</m:t>
                    </m:r>
                    <m:f>
                      <m:fPr>
                        <m:ctrlPr>
                          <a:rPr lang="en-US" sz="2800" b="1" i="1">
                            <a:latin typeface="Cambria Math"/>
                            <a:ea typeface="Times New Roman" panose="02020603050405020304" pitchFamily="18" charset="0"/>
                          </a:rPr>
                        </m:ctrlPr>
                      </m:fPr>
                      <m:num>
                        <m:r>
                          <a:rPr lang="vi-VN" sz="2800" b="1" i="1">
                            <a:latin typeface="Cambria Math" panose="02040503050406030204" pitchFamily="18" charset="0"/>
                            <a:ea typeface="Times New Roman" panose="02020603050405020304" pitchFamily="18" charset="0"/>
                          </a:rPr>
                          <m:t>𝟏</m:t>
                        </m:r>
                      </m:num>
                      <m:den>
                        <m:r>
                          <a:rPr lang="vi-VN" sz="2800" b="1" i="1">
                            <a:latin typeface="Cambria Math" panose="02040503050406030204" pitchFamily="18" charset="0"/>
                            <a:ea typeface="Times New Roman" panose="02020603050405020304" pitchFamily="18" charset="0"/>
                          </a:rPr>
                          <m:t>𝟐</m:t>
                        </m:r>
                      </m:den>
                    </m:f>
                  </m:oMath>
                </a14:m>
                <a:r>
                  <a:rPr lang="vi-VN" sz="2800" b="1">
                    <a:latin typeface="Times New Roman" panose="02020603050405020304" pitchFamily="18" charset="0"/>
                    <a:ea typeface="Times New Roman" panose="02020603050405020304" pitchFamily="18" charset="0"/>
                    <a:cs typeface="Times New Roman" panose="02020603050405020304" pitchFamily="18" charset="0"/>
                  </a:rPr>
                  <a:t>.</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vi-VN" sz="2800" b="1" i="1">
                        <a:latin typeface="Cambria Math" panose="02040503050406030204" pitchFamily="18" charset="0"/>
                        <a:ea typeface="Times New Roman" panose="02020603050405020304" pitchFamily="18" charset="0"/>
                      </a:rPr>
                      <m:t>𝒌</m:t>
                    </m:r>
                    <m:r>
                      <a:rPr lang="vi-VN" sz="2800" b="1" i="1">
                        <a:latin typeface="Cambria Math" panose="02040503050406030204" pitchFamily="18" charset="0"/>
                        <a:ea typeface="Times New Roman" panose="02020603050405020304" pitchFamily="18" charset="0"/>
                      </a:rPr>
                      <m:t>=</m:t>
                    </m:r>
                    <m:f>
                      <m:fPr>
                        <m:ctrlPr>
                          <a:rPr lang="en-US" sz="2800" b="1" i="1">
                            <a:latin typeface="Cambria Math"/>
                            <a:ea typeface="Times New Roman" panose="02020603050405020304" pitchFamily="18" charset="0"/>
                          </a:rPr>
                        </m:ctrlPr>
                      </m:fPr>
                      <m:num>
                        <m:rad>
                          <m:radPr>
                            <m:degHide m:val="on"/>
                            <m:ctrlPr>
                              <a:rPr lang="en-US" sz="2800" b="1" i="1">
                                <a:latin typeface="Cambria Math"/>
                                <a:ea typeface="Times New Roman" panose="02020603050405020304" pitchFamily="18" charset="0"/>
                              </a:rPr>
                            </m:ctrlPr>
                          </m:radPr>
                          <m:deg/>
                          <m:e>
                            <m:r>
                              <a:rPr lang="vi-VN" sz="2800" b="1" i="1">
                                <a:latin typeface="Cambria Math" panose="02040503050406030204" pitchFamily="18" charset="0"/>
                                <a:ea typeface="Times New Roman" panose="02020603050405020304" pitchFamily="18" charset="0"/>
                              </a:rPr>
                              <m:t>𝟑</m:t>
                            </m:r>
                          </m:e>
                        </m:rad>
                      </m:num>
                      <m:den>
                        <m:r>
                          <a:rPr lang="vi-VN" sz="2800" b="1" i="1">
                            <a:latin typeface="Cambria Math" panose="02040503050406030204" pitchFamily="18" charset="0"/>
                            <a:ea typeface="Times New Roman" panose="02020603050405020304" pitchFamily="18" charset="0"/>
                          </a:rPr>
                          <m:t>𝟐</m:t>
                        </m:r>
                      </m:den>
                    </m:f>
                  </m:oMath>
                </a14:m>
                <a:r>
                  <a:rPr lang="vi-VN" sz="2800" b="1">
                    <a:latin typeface="Times New Roman" panose="02020603050405020304" pitchFamily="18" charset="0"/>
                    <a:ea typeface="Times New Roman" panose="02020603050405020304" pitchFamily="18" charset="0"/>
                    <a:cs typeface="Times New Roman" panose="02020603050405020304" pitchFamily="18" charset="0"/>
                  </a:rPr>
                  <a:t>.</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en-US" sz="2800" b="1" i="1">
                        <a:latin typeface="Cambria Math" panose="02040503050406030204" pitchFamily="18" charset="0"/>
                        <a:ea typeface="Times New Roman" panose="02020603050405020304" pitchFamily="18" charset="0"/>
                      </a:rPr>
                      <m:t>𝒌</m:t>
                    </m:r>
                    <m:r>
                      <a:rPr lang="en-US" sz="2800" b="1" i="1">
                        <a:latin typeface="Cambria Math" panose="02040503050406030204" pitchFamily="18" charset="0"/>
                        <a:ea typeface="Times New Roman" panose="02020603050405020304" pitchFamily="18" charset="0"/>
                      </a:rPr>
                      <m:t>=−</m:t>
                    </m:r>
                    <m:f>
                      <m:fPr>
                        <m:ctrlPr>
                          <a:rPr lang="en-US" sz="2800" b="1" i="1">
                            <a:latin typeface="Cambria Math"/>
                            <a:ea typeface="Times New Roman" panose="02020603050405020304" pitchFamily="18" charset="0"/>
                          </a:rPr>
                        </m:ctrlPr>
                      </m:fPr>
                      <m:num>
                        <m:r>
                          <a:rPr lang="en-US" sz="2800" b="1" i="1">
                            <a:latin typeface="Cambria Math" panose="02040503050406030204" pitchFamily="18" charset="0"/>
                            <a:ea typeface="Times New Roman" panose="02020603050405020304" pitchFamily="18" charset="0"/>
                          </a:rPr>
                          <m:t>𝟏</m:t>
                        </m:r>
                      </m:num>
                      <m:den>
                        <m:r>
                          <a:rPr lang="en-US" sz="2800" b="1" i="1">
                            <a:latin typeface="Cambria Math" panose="02040503050406030204" pitchFamily="18" charset="0"/>
                            <a:ea typeface="Times New Roman" panose="02020603050405020304" pitchFamily="18" charset="0"/>
                          </a:rPr>
                          <m:t>𝟐</m:t>
                        </m:r>
                      </m:den>
                    </m:f>
                  </m:oMath>
                </a14:m>
                <a:r>
                  <a:rPr lang="vi-VN" sz="2800" b="1">
                    <a:latin typeface="Times New Roman" panose="02020603050405020304" pitchFamily="18" charset="0"/>
                    <a:ea typeface="Times New Roman" panose="02020603050405020304" pitchFamily="18" charset="0"/>
                    <a:cs typeface="Times New Roman" panose="02020603050405020304" pitchFamily="18" charset="0"/>
                  </a:rPr>
                  <a:t>.</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r>
                      <a:rPr lang="vi-VN" sz="2800" b="1" i="1">
                        <a:latin typeface="Cambria Math" panose="02040503050406030204" pitchFamily="18" charset="0"/>
                        <a:ea typeface="Times New Roman" panose="02020603050405020304" pitchFamily="18" charset="0"/>
                      </a:rPr>
                      <m:t>𝒌</m:t>
                    </m:r>
                    <m:r>
                      <a:rPr lang="vi-VN" sz="2800" b="1" i="1">
                        <a:latin typeface="Cambria Math" panose="02040503050406030204" pitchFamily="18" charset="0"/>
                        <a:ea typeface="Times New Roman" panose="02020603050405020304" pitchFamily="18" charset="0"/>
                      </a:rPr>
                      <m:t>=−</m:t>
                    </m:r>
                    <m:f>
                      <m:fPr>
                        <m:ctrlPr>
                          <a:rPr lang="en-US" sz="2800" b="1" i="1">
                            <a:latin typeface="Cambria Math"/>
                            <a:ea typeface="Times New Roman" panose="02020603050405020304" pitchFamily="18" charset="0"/>
                          </a:rPr>
                        </m:ctrlPr>
                      </m:fPr>
                      <m:num>
                        <m:rad>
                          <m:radPr>
                            <m:degHide m:val="on"/>
                            <m:ctrlPr>
                              <a:rPr lang="en-US" sz="2800" b="1" i="1">
                                <a:latin typeface="Cambria Math"/>
                                <a:ea typeface="Times New Roman" panose="02020603050405020304" pitchFamily="18" charset="0"/>
                              </a:rPr>
                            </m:ctrlPr>
                          </m:radPr>
                          <m:deg/>
                          <m:e>
                            <m:r>
                              <a:rPr lang="vi-VN" sz="2800" b="1" i="1">
                                <a:latin typeface="Cambria Math" panose="02040503050406030204" pitchFamily="18" charset="0"/>
                                <a:ea typeface="Times New Roman" panose="02020603050405020304" pitchFamily="18" charset="0"/>
                              </a:rPr>
                              <m:t>𝟑</m:t>
                            </m:r>
                          </m:e>
                        </m:rad>
                      </m:num>
                      <m:den>
                        <m:r>
                          <a:rPr lang="vi-VN" sz="2800" b="1" i="1">
                            <a:latin typeface="Cambria Math" panose="02040503050406030204" pitchFamily="18" charset="0"/>
                            <a:ea typeface="Times New Roman" panose="02020603050405020304" pitchFamily="18" charset="0"/>
                          </a:rPr>
                          <m:t>𝟐</m:t>
                        </m:r>
                      </m:den>
                    </m:f>
                  </m:oMath>
                </a14:m>
                <a:r>
                  <a:rPr lang="vi-VN" sz="2800" b="1">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8F5E1880-EFDE-44C8-9B49-F3455C8D45A9}"/>
                  </a:ext>
                </a:extLst>
              </p:cNvPr>
              <p:cNvSpPr>
                <a:spLocks noRot="1" noChangeAspect="1" noMove="1" noResize="1" noEditPoints="1" noAdjustHandles="1" noChangeArrowheads="1" noChangeShapeType="1" noTextEdit="1"/>
              </p:cNvSpPr>
              <p:nvPr/>
            </p:nvSpPr>
            <p:spPr>
              <a:xfrm>
                <a:off x="146304" y="656446"/>
                <a:ext cx="11795760" cy="5648534"/>
              </a:xfrm>
              <a:prstGeom prst="rect">
                <a:avLst/>
              </a:prstGeom>
              <a:blipFill>
                <a:blip r:embed="rId2"/>
                <a:stretch>
                  <a:fillRect l="-1034" r="-1860" b="-432"/>
                </a:stretch>
              </a:blipFill>
            </p:spPr>
            <p:txBody>
              <a:bodyPr/>
              <a:lstStyle/>
              <a:p>
                <a:r>
                  <a:rPr lang="en-US">
                    <a:noFill/>
                  </a:rPr>
                  <a:t> </a:t>
                </a:r>
              </a:p>
            </p:txBody>
          </p:sp>
        </mc:Fallback>
      </mc:AlternateContent>
    </p:spTree>
    <p:extLst>
      <p:ext uri="{BB962C8B-B14F-4D97-AF65-F5344CB8AC3E}">
        <p14:creationId xmlns:p14="http://schemas.microsoft.com/office/powerpoint/2010/main" val="373574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left)">
                                      <p:cBhvr>
                                        <p:cTn id="33" dur="500"/>
                                        <p:tgtEl>
                                          <p:spTgt spid="3">
                                            <p:txEl>
                                              <p:pRg st="4" end="4"/>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left)">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BC0280C-D268-45FA-AA48-FB7BDCBCA53B}"/>
              </a:ext>
            </a:extLst>
          </p:cNvPr>
          <p:cNvSpPr/>
          <p:nvPr/>
        </p:nvSpPr>
        <p:spPr>
          <a:xfrm>
            <a:off x="8988018" y="5971794"/>
            <a:ext cx="2479320"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7E2B14F9-A48F-4481-8E14-9855A5A74060}"/>
              </a:ext>
            </a:extLst>
          </p:cNvPr>
          <p:cNvSpPr/>
          <p:nvPr/>
        </p:nvSpPr>
        <p:spPr>
          <a:xfrm>
            <a:off x="3637140" y="3985275"/>
            <a:ext cx="2479320"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32674E44-2609-4C3C-8855-2307CF10519D}"/>
              </a:ext>
            </a:extLst>
          </p:cNvPr>
          <p:cNvSpPr/>
          <p:nvPr/>
        </p:nvSpPr>
        <p:spPr>
          <a:xfrm>
            <a:off x="3673830" y="2390394"/>
            <a:ext cx="2479320"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076FBA02-EC2C-4838-8C91-91A93D3B04DA}"/>
              </a:ext>
            </a:extLst>
          </p:cNvPr>
          <p:cNvSpPr/>
          <p:nvPr/>
        </p:nvSpPr>
        <p:spPr>
          <a:xfrm>
            <a:off x="3616680" y="752094"/>
            <a:ext cx="1088670"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xmlns="" id="{D7EB7F09-F6CB-4C37-BC2D-71063948407F}"/>
                  </a:ext>
                </a:extLst>
              </p:cNvPr>
              <p:cNvSpPr/>
              <p:nvPr/>
            </p:nvSpPr>
            <p:spPr>
              <a:xfrm>
                <a:off x="128016" y="43375"/>
                <a:ext cx="11935968" cy="6683048"/>
              </a:xfrm>
              <a:prstGeom prst="rect">
                <a:avLst/>
              </a:prstGeom>
            </p:spPr>
            <p:txBody>
              <a:bodyPr wrap="square">
                <a:spAutoFit/>
              </a:bodyPr>
              <a:lstStyle/>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11. </a:t>
                </a:r>
                <a:r>
                  <a:rPr lang="en-US" sz="2800">
                    <a:latin typeface="Times New Roman" panose="02020603050405020304" pitchFamily="18" charset="0"/>
                    <a:ea typeface="Arial" panose="020B0604020202020204" pitchFamily="34" charset="0"/>
                  </a:rPr>
                  <a:t>Số tiếp tuyến của đồ thị hàm số </a:t>
                </a:r>
                <a14:m>
                  <m:oMath xmlns:m="http://schemas.openxmlformats.org/officeDocument/2006/math">
                    <m:r>
                      <a:rPr lang="vi-VN" sz="2800" i="1">
                        <a:latin typeface="Cambria Math" panose="02040503050406030204" pitchFamily="18" charset="0"/>
                        <a:ea typeface="Calibri" panose="020F0502020204030204" pitchFamily="34" charset="0"/>
                      </a:rPr>
                      <m:t>𝑦</m:t>
                    </m:r>
                    <m:r>
                      <a:rPr lang="vi-VN" sz="2800" i="1">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sSup>
                          <m:sSupPr>
                            <m:ctrlPr>
                              <a:rPr lang="en-US" sz="2800" i="1">
                                <a:latin typeface="Cambria Math"/>
                                <a:ea typeface="Calibri" panose="020F0502020204030204" pitchFamily="34" charset="0"/>
                              </a:rPr>
                            </m:ctrlPr>
                          </m:sSupPr>
                          <m:e>
                            <m:r>
                              <a:rPr lang="vi-VN" sz="2800" i="1">
                                <a:latin typeface="Cambria Math" panose="02040503050406030204" pitchFamily="18" charset="0"/>
                                <a:ea typeface="Calibri" panose="020F0502020204030204" pitchFamily="34" charset="0"/>
                              </a:rPr>
                              <m:t>𝑥</m:t>
                            </m:r>
                          </m:e>
                          <m:sup>
                            <m:r>
                              <a:rPr lang="vi-VN" sz="2800" i="1">
                                <a:latin typeface="Cambria Math" panose="02040503050406030204" pitchFamily="18" charset="0"/>
                                <a:ea typeface="Calibri" panose="020F0502020204030204" pitchFamily="34" charset="0"/>
                              </a:rPr>
                              <m:t>3</m:t>
                            </m:r>
                          </m:sup>
                        </m:sSup>
                      </m:num>
                      <m:den>
                        <m:r>
                          <a:rPr lang="vi-VN" sz="2800" i="1">
                            <a:latin typeface="Cambria Math" panose="02040503050406030204" pitchFamily="18" charset="0"/>
                            <a:ea typeface="Calibri" panose="020F0502020204030204" pitchFamily="34" charset="0"/>
                          </a:rPr>
                          <m:t>𝑥</m:t>
                        </m:r>
                        <m:r>
                          <a:rPr lang="vi-VN" sz="2800" i="1">
                            <a:latin typeface="Cambria Math" panose="02040503050406030204" pitchFamily="18" charset="0"/>
                            <a:ea typeface="Calibri" panose="020F0502020204030204" pitchFamily="34" charset="0"/>
                          </a:rPr>
                          <m:t>−</m:t>
                        </m:r>
                        <m:r>
                          <a:rPr lang="vi-VN" sz="2800" i="1">
                            <a:latin typeface="Cambria Math" panose="02040503050406030204" pitchFamily="18" charset="0"/>
                            <a:ea typeface="Calibri" panose="020F0502020204030204" pitchFamily="34" charset="0"/>
                          </a:rPr>
                          <m:t>2</m:t>
                        </m:r>
                      </m:den>
                    </m:f>
                    <m:r>
                      <a:rPr lang="vi-VN" sz="2800" i="1">
                        <a:latin typeface="Cambria Math" panose="02040503050406030204" pitchFamily="18" charset="0"/>
                        <a:ea typeface="Calibri" panose="020F0502020204030204" pitchFamily="34" charset="0"/>
                      </a:rPr>
                      <m:t>−</m:t>
                    </m:r>
                    <m:r>
                      <a:rPr lang="vi-VN" sz="2800" i="1">
                        <a:latin typeface="Cambria Math" panose="02040503050406030204" pitchFamily="18" charset="0"/>
                        <a:ea typeface="Calibri" panose="020F0502020204030204" pitchFamily="34" charset="0"/>
                      </a:rPr>
                      <m:t>27</m:t>
                    </m:r>
                  </m:oMath>
                </a14:m>
                <a:r>
                  <a:rPr lang="en-US" sz="2800">
                    <a:latin typeface="Times New Roman" panose="02020603050405020304" pitchFamily="18" charset="0"/>
                    <a:ea typeface="Arial" panose="020B0604020202020204" pitchFamily="34" charset="0"/>
                  </a:rPr>
                  <a:t> song song với trục </a:t>
                </a:r>
                <a14:m>
                  <m:oMath xmlns:m="http://schemas.openxmlformats.org/officeDocument/2006/math">
                    <m:r>
                      <m:rPr>
                        <m:sty m:val="p"/>
                      </m:rPr>
                      <a:rPr lang="en-US" sz="2800" b="0" i="0" smtClean="0">
                        <a:latin typeface="Cambria Math" panose="02040503050406030204" pitchFamily="18" charset="0"/>
                        <a:ea typeface="Calibri" panose="020F0502020204030204" pitchFamily="34" charset="0"/>
                      </a:rPr>
                      <m:t>O</m:t>
                    </m:r>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 </m:t>
                    </m:r>
                  </m:oMath>
                </a14:m>
                <a:r>
                  <a:rPr lang="en-US" sz="2800">
                    <a:latin typeface="Times New Roman" panose="02020603050405020304" pitchFamily="18" charset="0"/>
                    <a:ea typeface="Arial" panose="020B0604020202020204" pitchFamily="34" charset="0"/>
                  </a:rPr>
                  <a:t>là</a:t>
                </a:r>
                <a:endParaRPr lang="en-US" sz="2800">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0</m:t>
                    </m:r>
                  </m:oMath>
                </a14:m>
                <a:r>
                  <a:rPr lang="it-IT" sz="2800">
                    <a:latin typeface="Times New Roman" panose="02020603050405020304" pitchFamily="18" charset="0"/>
                    <a:ea typeface="Times New Roman" panose="02020603050405020304" pitchFamily="18" charset="0"/>
                  </a:rPr>
                  <a:t>.</a:t>
                </a:r>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1</m:t>
                    </m:r>
                  </m:oMath>
                </a14:m>
                <a:r>
                  <a:rPr lang="vi-VN" sz="2800">
                    <a:latin typeface="Times New Roman" panose="02020603050405020304" pitchFamily="18" charset="0"/>
                    <a:ea typeface="Times New Roman" panose="02020603050405020304" pitchFamily="18" charset="0"/>
                  </a:rPr>
                  <a:t>.</a:t>
                </a:r>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2</m:t>
                    </m:r>
                  </m:oMath>
                </a14:m>
                <a:r>
                  <a:rPr lang="vi-VN" sz="2800">
                    <a:latin typeface="Times New Roman" panose="02020603050405020304" pitchFamily="18" charset="0"/>
                    <a:ea typeface="Times New Roman" panose="02020603050405020304" pitchFamily="18" charset="0"/>
                  </a:rPr>
                  <a:t>.</a:t>
                </a:r>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3</m:t>
                    </m:r>
                  </m:oMath>
                </a14:m>
                <a:r>
                  <a:rPr lang="vi-VN"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Calibri" panose="020F0502020204030204" pitchFamily="34" charset="0"/>
                </a:endParaRP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12. </a:t>
                </a:r>
                <a:r>
                  <a:rPr lang="en-US" sz="2800">
                    <a:latin typeface="Times New Roman" panose="02020603050405020304" pitchFamily="18" charset="0"/>
                    <a:ea typeface="Times New Roman" panose="02020603050405020304" pitchFamily="18" charset="0"/>
                  </a:rPr>
                  <a:t>Tiếp tuyến của đồ thị hàm số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2</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3</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3</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2</m:t>
                        </m:r>
                      </m:sup>
                    </m:sSup>
                  </m:oMath>
                </a14:m>
                <a:r>
                  <a:rPr lang="en-US" sz="2800">
                    <a:latin typeface="Times New Roman" panose="02020603050405020304" pitchFamily="18" charset="0"/>
                    <a:ea typeface="Times New Roman" panose="02020603050405020304" pitchFamily="18" charset="0"/>
                  </a:rPr>
                  <a:t> tại điểm </a:t>
                </a:r>
                <a14:m>
                  <m:oMath xmlns:m="http://schemas.openxmlformats.org/officeDocument/2006/math">
                    <m:r>
                      <a:rPr lang="en-US" sz="2800" i="1">
                        <a:latin typeface="Cambria Math" panose="02040503050406030204" pitchFamily="18" charset="0"/>
                        <a:ea typeface="Calibri" panose="020F0502020204030204" pitchFamily="34" charset="0"/>
                      </a:rPr>
                      <m:t>𝑀</m:t>
                    </m:r>
                  </m:oMath>
                </a14:m>
                <a:r>
                  <a:rPr lang="en-US" sz="2800">
                    <a:latin typeface="Times New Roman" panose="02020603050405020304" pitchFamily="18" charset="0"/>
                    <a:ea typeface="Times New Roman" panose="02020603050405020304" pitchFamily="18" charset="0"/>
                  </a:rPr>
                  <a:t> có tung độ bằng </a:t>
                </a:r>
                <a14:m>
                  <m:oMath xmlns:m="http://schemas.openxmlformats.org/officeDocument/2006/math">
                    <m:r>
                      <a:rPr lang="en-US" sz="2800" i="1">
                        <a:latin typeface="Cambria Math" panose="02040503050406030204" pitchFamily="18" charset="0"/>
                        <a:ea typeface="Calibri" panose="020F0502020204030204" pitchFamily="34" charset="0"/>
                      </a:rPr>
                      <m:t>5</m:t>
                    </m:r>
                  </m:oMath>
                </a14:m>
                <a:r>
                  <a:rPr lang="en-US" sz="2800">
                    <a:latin typeface="Times New Roman" panose="02020603050405020304" pitchFamily="18" charset="0"/>
                    <a:ea typeface="Times New Roman" panose="02020603050405020304" pitchFamily="18" charset="0"/>
                  </a:rPr>
                  <a:t> có phương trình là:</a:t>
                </a:r>
                <a:endParaRPr lang="en-US" sz="2800">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12</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7</m:t>
                    </m:r>
                  </m:oMath>
                </a14:m>
                <a:r>
                  <a:rPr lang="nl-NL" sz="2800">
                    <a:latin typeface="Times New Roman" panose="02020603050405020304" pitchFamily="18" charset="0"/>
                    <a:ea typeface="Times New Roman" panose="02020603050405020304" pitchFamily="18" charset="0"/>
                  </a:rPr>
                  <a:t>.</a:t>
                </a:r>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12</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7</m:t>
                    </m:r>
                  </m:oMath>
                </a14:m>
                <a:r>
                  <a:rPr lang="nl-NL" sz="2800">
                    <a:latin typeface="Times New Roman" panose="02020603050405020304" pitchFamily="18" charset="0"/>
                    <a:ea typeface="Times New Roman" panose="02020603050405020304" pitchFamily="18" charset="0"/>
                  </a:rPr>
                  <a:t>. </a:t>
                </a:r>
                <a:r>
                  <a:rPr lang="nl-NL" sz="28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12</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17</m:t>
                    </m:r>
                  </m:oMath>
                </a14:m>
                <a:r>
                  <a:rPr lang="nl-NL"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12</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17</m:t>
                    </m:r>
                  </m:oMath>
                </a14:m>
                <a:r>
                  <a:rPr lang="nl-NL"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Calibri" panose="020F0502020204030204" pitchFamily="34" charset="0"/>
                </a:endParaRP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13. </a:t>
                </a:r>
                <a:r>
                  <a:rPr lang="vi-VN" sz="2800">
                    <a:latin typeface="Times New Roman" panose="02020603050405020304" pitchFamily="18" charset="0"/>
                    <a:ea typeface="Arial" panose="020B0604020202020204" pitchFamily="34" charset="0"/>
                  </a:rPr>
                  <a:t>Viết phương trình tiếp tuyến của đồ thị hàm số </a:t>
                </a:r>
                <a14:m>
                  <m:oMath xmlns:m="http://schemas.openxmlformats.org/officeDocument/2006/math">
                    <m:r>
                      <a:rPr lang="vi-VN" sz="2800" i="1">
                        <a:latin typeface="Cambria Math" panose="02040503050406030204" pitchFamily="18" charset="0"/>
                        <a:ea typeface="Calibri" panose="020F0502020204030204" pitchFamily="34" charset="0"/>
                      </a:rPr>
                      <m:t>𝑦</m:t>
                    </m:r>
                    <m:r>
                      <a:rPr lang="vi-VN" sz="2800" i="1">
                        <a:latin typeface="Cambria Math" panose="02040503050406030204" pitchFamily="18" charset="0"/>
                        <a:ea typeface="Calibri" panose="020F0502020204030204" pitchFamily="34" charset="0"/>
                      </a:rPr>
                      <m:t>=−</m:t>
                    </m:r>
                    <m:sSup>
                      <m:sSupPr>
                        <m:ctrlPr>
                          <a:rPr lang="en-US" sz="2800" i="1">
                            <a:latin typeface="Cambria Math"/>
                            <a:ea typeface="Calibri" panose="020F0502020204030204" pitchFamily="34" charset="0"/>
                          </a:rPr>
                        </m:ctrlPr>
                      </m:sSupPr>
                      <m:e>
                        <m:r>
                          <a:rPr lang="vi-VN" sz="2800" i="1">
                            <a:latin typeface="Cambria Math" panose="02040503050406030204" pitchFamily="18" charset="0"/>
                            <a:ea typeface="Calibri" panose="020F0502020204030204" pitchFamily="34" charset="0"/>
                          </a:rPr>
                          <m:t>𝑥</m:t>
                        </m:r>
                      </m:e>
                      <m:sup>
                        <m:r>
                          <a:rPr lang="vi-VN" sz="2800" i="1">
                            <a:latin typeface="Cambria Math" panose="02040503050406030204" pitchFamily="18" charset="0"/>
                            <a:ea typeface="Calibri" panose="020F0502020204030204" pitchFamily="34" charset="0"/>
                          </a:rPr>
                          <m:t>3</m:t>
                        </m:r>
                      </m:sup>
                    </m:sSup>
                    <m:r>
                      <a:rPr lang="vi-VN" sz="2800" i="1">
                        <a:latin typeface="Cambria Math" panose="02040503050406030204" pitchFamily="18" charset="0"/>
                        <a:ea typeface="Calibri" panose="020F0502020204030204" pitchFamily="34" charset="0"/>
                      </a:rPr>
                      <m:t>+</m:t>
                    </m:r>
                    <m:r>
                      <a:rPr lang="vi-VN" sz="2800" i="1">
                        <a:latin typeface="Cambria Math" panose="02040503050406030204" pitchFamily="18" charset="0"/>
                        <a:ea typeface="Calibri" panose="020F0502020204030204" pitchFamily="34" charset="0"/>
                      </a:rPr>
                      <m:t>3</m:t>
                    </m:r>
                    <m:sSup>
                      <m:sSupPr>
                        <m:ctrlPr>
                          <a:rPr lang="en-US" sz="2800" i="1">
                            <a:latin typeface="Cambria Math"/>
                            <a:ea typeface="Calibri" panose="020F0502020204030204" pitchFamily="34" charset="0"/>
                          </a:rPr>
                        </m:ctrlPr>
                      </m:sSupPr>
                      <m:e>
                        <m:r>
                          <a:rPr lang="vi-VN" sz="2800" i="1">
                            <a:latin typeface="Cambria Math" panose="02040503050406030204" pitchFamily="18" charset="0"/>
                            <a:ea typeface="Calibri" panose="020F0502020204030204" pitchFamily="34" charset="0"/>
                          </a:rPr>
                          <m:t>𝑥</m:t>
                        </m:r>
                      </m:e>
                      <m:sup>
                        <m:r>
                          <a:rPr lang="vi-VN" sz="2800" i="1">
                            <a:latin typeface="Cambria Math" panose="02040503050406030204" pitchFamily="18" charset="0"/>
                            <a:ea typeface="Calibri" panose="020F0502020204030204" pitchFamily="34" charset="0"/>
                          </a:rPr>
                          <m:t>2</m:t>
                        </m:r>
                      </m:sup>
                    </m:sSup>
                    <m:r>
                      <a:rPr lang="vi-VN" sz="2800" i="1">
                        <a:latin typeface="Cambria Math" panose="02040503050406030204" pitchFamily="18" charset="0"/>
                        <a:ea typeface="Calibri" panose="020F0502020204030204" pitchFamily="34" charset="0"/>
                      </a:rPr>
                      <m:t>+</m:t>
                    </m:r>
                    <m:r>
                      <a:rPr lang="vi-VN" sz="2800" i="1">
                        <a:latin typeface="Cambria Math" panose="02040503050406030204" pitchFamily="18" charset="0"/>
                        <a:ea typeface="Calibri" panose="020F0502020204030204" pitchFamily="34" charset="0"/>
                      </a:rPr>
                      <m:t>9</m:t>
                    </m:r>
                    <m:r>
                      <a:rPr lang="vi-VN" sz="2800" i="1">
                        <a:latin typeface="Cambria Math" panose="02040503050406030204" pitchFamily="18" charset="0"/>
                        <a:ea typeface="Calibri" panose="020F0502020204030204" pitchFamily="34" charset="0"/>
                      </a:rPr>
                      <m:t>𝑥</m:t>
                    </m:r>
                    <m:r>
                      <a:rPr lang="vi-VN" sz="2800" i="1">
                        <a:latin typeface="Cambria Math" panose="02040503050406030204" pitchFamily="18" charset="0"/>
                        <a:ea typeface="Calibri" panose="020F0502020204030204" pitchFamily="34" charset="0"/>
                      </a:rPr>
                      <m:t>+</m:t>
                    </m:r>
                    <m:r>
                      <a:rPr lang="vi-VN" sz="2800" i="1">
                        <a:latin typeface="Cambria Math" panose="02040503050406030204" pitchFamily="18" charset="0"/>
                        <a:ea typeface="Calibri" panose="020F0502020204030204" pitchFamily="34" charset="0"/>
                      </a:rPr>
                      <m:t>2</m:t>
                    </m:r>
                  </m:oMath>
                </a14:m>
                <a:r>
                  <a:rPr lang="vi-VN" sz="2800">
                    <a:latin typeface="Times New Roman" panose="02020603050405020304" pitchFamily="18" charset="0"/>
                    <a:ea typeface="Arial" panose="020B0604020202020204" pitchFamily="34" charset="0"/>
                  </a:rPr>
                  <a:t> tại điểm </a:t>
                </a:r>
                <a14:m>
                  <m:oMath xmlns:m="http://schemas.openxmlformats.org/officeDocument/2006/math">
                    <m:r>
                      <a:rPr lang="vi-VN" sz="2800" i="1">
                        <a:latin typeface="Cambria Math" panose="02040503050406030204" pitchFamily="18" charset="0"/>
                        <a:ea typeface="Calibri" panose="020F0502020204030204" pitchFamily="34" charset="0"/>
                      </a:rPr>
                      <m:t>𝑀</m:t>
                    </m:r>
                  </m:oMath>
                </a14:m>
                <a:r>
                  <a:rPr lang="vi-VN" sz="2800">
                    <a:latin typeface="Times New Roman" panose="02020603050405020304" pitchFamily="18" charset="0"/>
                    <a:ea typeface="Arial" panose="020B0604020202020204" pitchFamily="34" charset="0"/>
                  </a:rPr>
                  <a:t> có hoành độ </a:t>
                </a:r>
                <a14:m>
                  <m:oMath xmlns:m="http://schemas.openxmlformats.org/officeDocument/2006/math">
                    <m:sSub>
                      <m:sSubPr>
                        <m:ctrlPr>
                          <a:rPr lang="en-US" sz="2800" i="1">
                            <a:latin typeface="Cambria Math"/>
                            <a:ea typeface="Calibri" panose="020F0502020204030204" pitchFamily="34" charset="0"/>
                          </a:rPr>
                        </m:ctrlPr>
                      </m:sSubPr>
                      <m:e>
                        <m:r>
                          <a:rPr lang="vi-VN" sz="2800" i="1">
                            <a:latin typeface="Cambria Math" panose="02040503050406030204" pitchFamily="18" charset="0"/>
                            <a:ea typeface="Calibri" panose="020F0502020204030204" pitchFamily="34" charset="0"/>
                          </a:rPr>
                          <m:t>𝑥</m:t>
                        </m:r>
                      </m:e>
                      <m:sub>
                        <m:r>
                          <a:rPr lang="vi-VN" sz="2800" i="1">
                            <a:latin typeface="Cambria Math" panose="02040503050406030204" pitchFamily="18" charset="0"/>
                            <a:ea typeface="Calibri" panose="020F0502020204030204" pitchFamily="34" charset="0"/>
                          </a:rPr>
                          <m:t>0</m:t>
                        </m:r>
                      </m:sub>
                    </m:sSub>
                  </m:oMath>
                </a14:m>
                <a:r>
                  <a:rPr lang="vi-VN" sz="2800">
                    <a:latin typeface="Times New Roman" panose="02020603050405020304" pitchFamily="18" charset="0"/>
                    <a:ea typeface="Arial" panose="020B0604020202020204" pitchFamily="34" charset="0"/>
                  </a:rPr>
                  <a:t>, biết rằng </a:t>
                </a:r>
                <a14:m>
                  <m:oMath xmlns:m="http://schemas.openxmlformats.org/officeDocument/2006/math">
                    <m:sSup>
                      <m:sSupPr>
                        <m:ctrlPr>
                          <a:rPr lang="en-US" sz="2800" i="1">
                            <a:latin typeface="Cambria Math"/>
                            <a:ea typeface="Calibri" panose="020F0502020204030204" pitchFamily="34" charset="0"/>
                          </a:rPr>
                        </m:ctrlPr>
                      </m:sSupPr>
                      <m:e>
                        <m:r>
                          <a:rPr lang="vi-VN" sz="2800" i="1">
                            <a:latin typeface="Cambria Math" panose="02040503050406030204" pitchFamily="18" charset="0"/>
                            <a:ea typeface="Calibri" panose="020F0502020204030204" pitchFamily="34" charset="0"/>
                          </a:rPr>
                          <m:t>𝑓</m:t>
                        </m:r>
                      </m:e>
                      <m:sup>
                        <m:r>
                          <a:rPr lang="en-US" sz="2800" b="0" i="1" smtClean="0">
                            <a:latin typeface="Cambria Math" panose="02040503050406030204" pitchFamily="18" charset="0"/>
                            <a:ea typeface="Calibri" panose="020F0502020204030204" pitchFamily="34" charset="0"/>
                          </a:rPr>
                          <m:t>′′</m:t>
                        </m:r>
                      </m:sup>
                    </m:sSup>
                    <m:d>
                      <m:dPr>
                        <m:ctrlPr>
                          <a:rPr lang="en-US" sz="2800" i="1">
                            <a:latin typeface="Cambria Math"/>
                            <a:ea typeface="Calibri" panose="020F0502020204030204" pitchFamily="34" charset="0"/>
                          </a:rPr>
                        </m:ctrlPr>
                      </m:dPr>
                      <m:e>
                        <m:sSub>
                          <m:sSubPr>
                            <m:ctrlPr>
                              <a:rPr lang="en-US" sz="2800" i="1">
                                <a:latin typeface="Cambria Math"/>
                                <a:ea typeface="Calibri" panose="020F0502020204030204" pitchFamily="34" charset="0"/>
                              </a:rPr>
                            </m:ctrlPr>
                          </m:sSubPr>
                          <m:e>
                            <m:r>
                              <a:rPr lang="vi-VN" sz="2800" i="1">
                                <a:latin typeface="Cambria Math" panose="02040503050406030204" pitchFamily="18" charset="0"/>
                                <a:ea typeface="Calibri" panose="020F0502020204030204" pitchFamily="34" charset="0"/>
                              </a:rPr>
                              <m:t>𝑥</m:t>
                            </m:r>
                          </m:e>
                          <m:sub>
                            <m:r>
                              <a:rPr lang="vi-VN" sz="2800" i="1">
                                <a:latin typeface="Cambria Math" panose="02040503050406030204" pitchFamily="18" charset="0"/>
                                <a:ea typeface="Calibri" panose="020F0502020204030204" pitchFamily="34" charset="0"/>
                              </a:rPr>
                              <m:t>0</m:t>
                            </m:r>
                          </m:sub>
                        </m:sSub>
                      </m:e>
                    </m:d>
                    <m:r>
                      <a:rPr lang="en-US" sz="2800" b="0" i="1" smtClean="0">
                        <a:latin typeface="Cambria Math" panose="02040503050406030204" pitchFamily="18" charset="0"/>
                        <a:ea typeface="Calibri" panose="020F0502020204030204" pitchFamily="34" charset="0"/>
                      </a:rPr>
                      <m:t>=−</m:t>
                    </m:r>
                    <m:r>
                      <a:rPr lang="en-US" sz="2800" b="0" i="1" smtClean="0">
                        <a:latin typeface="Cambria Math" panose="02040503050406030204" pitchFamily="18" charset="0"/>
                        <a:ea typeface="Calibri" panose="020F0502020204030204" pitchFamily="34" charset="0"/>
                      </a:rPr>
                      <m:t>6</m:t>
                    </m:r>
                  </m:oMath>
                </a14:m>
                <a:r>
                  <a:rPr lang="vi-VN" sz="2800">
                    <a:latin typeface="Times New Roman" panose="02020603050405020304" pitchFamily="18" charset="0"/>
                    <a:ea typeface="Arial" panose="020B0604020202020204" pitchFamily="34" charset="0"/>
                  </a:rPr>
                  <a:t>.</a:t>
                </a:r>
                <a:endParaRPr lang="en-US" sz="2800">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6</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9</m:t>
                    </m:r>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9</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6</m:t>
                    </m:r>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9</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6</m:t>
                    </m:r>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6</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9</m:t>
                    </m:r>
                  </m:oMath>
                </a14:m>
                <a:r>
                  <a:rPr lang="en-US"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Calibri" panose="020F0502020204030204" pitchFamily="34" charset="0"/>
                </a:endParaRP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14. </a:t>
                </a:r>
                <a:r>
                  <a:rPr lang="vi-VN" sz="2800">
                    <a:latin typeface="Times New Roman" panose="02020603050405020304" pitchFamily="18" charset="0"/>
                    <a:ea typeface="Arial" panose="020B0604020202020204" pitchFamily="34" charset="0"/>
                  </a:rPr>
                  <a:t>Tìm điểm </a:t>
                </a:r>
                <a14:m>
                  <m:oMath xmlns:m="http://schemas.openxmlformats.org/officeDocument/2006/math">
                    <m:r>
                      <a:rPr lang="vi-VN" sz="2800" i="1">
                        <a:latin typeface="Cambria Math" panose="02040503050406030204" pitchFamily="18" charset="0"/>
                        <a:ea typeface="Calibri" panose="020F0502020204030204" pitchFamily="34" charset="0"/>
                      </a:rPr>
                      <m:t>𝑀</m:t>
                    </m:r>
                  </m:oMath>
                </a14:m>
                <a:r>
                  <a:rPr lang="vi-VN" sz="2800">
                    <a:latin typeface="Times New Roman" panose="02020603050405020304" pitchFamily="18" charset="0"/>
                    <a:ea typeface="Arial" panose="020B0604020202020204" pitchFamily="34" charset="0"/>
                  </a:rPr>
                  <a:t> có hoành độ âm trên đồ thị </a:t>
                </a:r>
                <a14:m>
                  <m:oMath xmlns:m="http://schemas.openxmlformats.org/officeDocument/2006/math">
                    <m:d>
                      <m:dPr>
                        <m:ctrlPr>
                          <a:rPr lang="en-US" sz="2800" i="1">
                            <a:latin typeface="Cambria Math"/>
                            <a:ea typeface="Calibri" panose="020F0502020204030204" pitchFamily="34" charset="0"/>
                          </a:rPr>
                        </m:ctrlPr>
                      </m:dPr>
                      <m:e>
                        <m:r>
                          <a:rPr lang="vi-VN" sz="2800" i="1">
                            <a:latin typeface="Cambria Math" panose="02040503050406030204" pitchFamily="18" charset="0"/>
                            <a:ea typeface="Calibri" panose="020F0502020204030204" pitchFamily="34" charset="0"/>
                          </a:rPr>
                          <m:t>𝐶</m:t>
                        </m:r>
                      </m:e>
                    </m:d>
                    <m:r>
                      <a:rPr lang="vi-VN" sz="2800" i="1">
                        <a:latin typeface="Cambria Math" panose="02040503050406030204" pitchFamily="18" charset="0"/>
                        <a:ea typeface="Calibri" panose="020F0502020204030204" pitchFamily="34" charset="0"/>
                      </a:rPr>
                      <m:t>:</m:t>
                    </m:r>
                    <m:r>
                      <a:rPr lang="vi-VN" sz="2800" i="1">
                        <a:latin typeface="Cambria Math" panose="02040503050406030204" pitchFamily="18" charset="0"/>
                        <a:ea typeface="Calibri" panose="020F0502020204030204" pitchFamily="34" charset="0"/>
                      </a:rPr>
                      <m:t>𝑦</m:t>
                    </m:r>
                    <m:r>
                      <a:rPr lang="vi-VN" sz="2800" i="1">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r>
                          <a:rPr lang="vi-VN" sz="2800" i="1">
                            <a:latin typeface="Cambria Math" panose="02040503050406030204" pitchFamily="18" charset="0"/>
                            <a:ea typeface="Calibri" panose="020F0502020204030204" pitchFamily="34" charset="0"/>
                          </a:rPr>
                          <m:t>1</m:t>
                        </m:r>
                      </m:num>
                      <m:den>
                        <m:r>
                          <a:rPr lang="vi-VN" sz="2800" i="1">
                            <a:latin typeface="Cambria Math" panose="02040503050406030204" pitchFamily="18" charset="0"/>
                            <a:ea typeface="Calibri" panose="020F0502020204030204" pitchFamily="34" charset="0"/>
                          </a:rPr>
                          <m:t>3</m:t>
                        </m:r>
                      </m:den>
                    </m:f>
                    <m:sSup>
                      <m:sSupPr>
                        <m:ctrlPr>
                          <a:rPr lang="en-US" sz="2800" i="1">
                            <a:latin typeface="Cambria Math"/>
                            <a:ea typeface="Calibri" panose="020F0502020204030204" pitchFamily="34" charset="0"/>
                          </a:rPr>
                        </m:ctrlPr>
                      </m:sSupPr>
                      <m:e>
                        <m:r>
                          <a:rPr lang="vi-VN" sz="2800" i="1">
                            <a:latin typeface="Cambria Math" panose="02040503050406030204" pitchFamily="18" charset="0"/>
                            <a:ea typeface="Calibri" panose="020F0502020204030204" pitchFamily="34" charset="0"/>
                          </a:rPr>
                          <m:t>𝑥</m:t>
                        </m:r>
                      </m:e>
                      <m:sup>
                        <m:r>
                          <a:rPr lang="vi-VN" sz="2800" i="1">
                            <a:latin typeface="Cambria Math" panose="02040503050406030204" pitchFamily="18" charset="0"/>
                            <a:ea typeface="Calibri" panose="020F0502020204030204" pitchFamily="34" charset="0"/>
                          </a:rPr>
                          <m:t>3</m:t>
                        </m:r>
                      </m:sup>
                    </m:sSup>
                    <m:r>
                      <a:rPr lang="vi-VN" sz="2800" i="1">
                        <a:latin typeface="Cambria Math" panose="02040503050406030204" pitchFamily="18" charset="0"/>
                        <a:ea typeface="Calibri" panose="020F0502020204030204" pitchFamily="34" charset="0"/>
                      </a:rPr>
                      <m:t>−</m:t>
                    </m:r>
                    <m:r>
                      <a:rPr lang="vi-VN" sz="2800" i="1">
                        <a:latin typeface="Cambria Math" panose="02040503050406030204" pitchFamily="18" charset="0"/>
                        <a:ea typeface="Calibri" panose="020F0502020204030204" pitchFamily="34" charset="0"/>
                      </a:rPr>
                      <m:t>𝑥</m:t>
                    </m:r>
                    <m:r>
                      <a:rPr lang="vi-VN" sz="2800" i="1">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r>
                          <a:rPr lang="vi-VN" sz="2800" i="1">
                            <a:latin typeface="Cambria Math" panose="02040503050406030204" pitchFamily="18" charset="0"/>
                            <a:ea typeface="Calibri" panose="020F0502020204030204" pitchFamily="34" charset="0"/>
                          </a:rPr>
                          <m:t>2</m:t>
                        </m:r>
                      </m:num>
                      <m:den>
                        <m:r>
                          <a:rPr lang="vi-VN" sz="2800" i="1">
                            <a:latin typeface="Cambria Math" panose="02040503050406030204" pitchFamily="18" charset="0"/>
                            <a:ea typeface="Calibri" panose="020F0502020204030204" pitchFamily="34" charset="0"/>
                          </a:rPr>
                          <m:t>3</m:t>
                        </m:r>
                      </m:den>
                    </m:f>
                  </m:oMath>
                </a14:m>
                <a:r>
                  <a:rPr lang="vi-VN" sz="2800">
                    <a:latin typeface="Times New Roman" panose="02020603050405020304" pitchFamily="18" charset="0"/>
                    <a:ea typeface="Arial" panose="020B0604020202020204" pitchFamily="34" charset="0"/>
                  </a:rPr>
                  <a:t> sao cho tiếp tuyến tại </a:t>
                </a:r>
                <a14:m>
                  <m:oMath xmlns:m="http://schemas.openxmlformats.org/officeDocument/2006/math">
                    <m:r>
                      <a:rPr lang="vi-VN" sz="2800" i="1">
                        <a:latin typeface="Cambria Math" panose="02040503050406030204" pitchFamily="18" charset="0"/>
                        <a:ea typeface="Calibri" panose="020F0502020204030204" pitchFamily="34" charset="0"/>
                      </a:rPr>
                      <m:t>𝑀</m:t>
                    </m:r>
                  </m:oMath>
                </a14:m>
                <a:r>
                  <a:rPr lang="vi-VN" sz="2800">
                    <a:latin typeface="Times New Roman" panose="02020603050405020304" pitchFamily="18" charset="0"/>
                    <a:ea typeface="Arial" panose="020B0604020202020204" pitchFamily="34" charset="0"/>
                  </a:rPr>
                  <a:t> vuông góc với đường thẳng </a:t>
                </a:r>
                <a14:m>
                  <m:oMath xmlns:m="http://schemas.openxmlformats.org/officeDocument/2006/math">
                    <m:r>
                      <a:rPr lang="vi-VN" sz="2800" i="1">
                        <a:latin typeface="Cambria Math" panose="02040503050406030204" pitchFamily="18" charset="0"/>
                        <a:ea typeface="Calibri" panose="020F0502020204030204" pitchFamily="34" charset="0"/>
                      </a:rPr>
                      <m:t>𝑦</m:t>
                    </m:r>
                    <m:r>
                      <a:rPr lang="vi-VN" sz="2800" i="1">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r>
                          <a:rPr lang="vi-VN" sz="2800" i="1">
                            <a:latin typeface="Cambria Math" panose="02040503050406030204" pitchFamily="18" charset="0"/>
                            <a:ea typeface="Calibri" panose="020F0502020204030204" pitchFamily="34" charset="0"/>
                          </a:rPr>
                          <m:t>1</m:t>
                        </m:r>
                      </m:num>
                      <m:den>
                        <m:r>
                          <a:rPr lang="vi-VN" sz="2800" i="1">
                            <a:latin typeface="Cambria Math" panose="02040503050406030204" pitchFamily="18" charset="0"/>
                            <a:ea typeface="Calibri" panose="020F0502020204030204" pitchFamily="34" charset="0"/>
                          </a:rPr>
                          <m:t>3</m:t>
                        </m:r>
                      </m:den>
                    </m:f>
                    <m:r>
                      <a:rPr lang="vi-VN" sz="2800" i="1">
                        <a:latin typeface="Cambria Math" panose="02040503050406030204" pitchFamily="18" charset="0"/>
                        <a:ea typeface="Calibri" panose="020F0502020204030204" pitchFamily="34" charset="0"/>
                      </a:rPr>
                      <m:t>𝑥</m:t>
                    </m:r>
                    <m:r>
                      <a:rPr lang="vi-VN" sz="2800" i="1">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r>
                          <a:rPr lang="vi-VN" sz="2800" i="1">
                            <a:latin typeface="Cambria Math" panose="02040503050406030204" pitchFamily="18" charset="0"/>
                            <a:ea typeface="Calibri" panose="020F0502020204030204" pitchFamily="34" charset="0"/>
                          </a:rPr>
                          <m:t>2</m:t>
                        </m:r>
                      </m:num>
                      <m:den>
                        <m:r>
                          <a:rPr lang="vi-VN" sz="2800" i="1">
                            <a:latin typeface="Cambria Math" panose="02040503050406030204" pitchFamily="18" charset="0"/>
                            <a:ea typeface="Calibri" panose="020F0502020204030204" pitchFamily="34" charset="0"/>
                          </a:rPr>
                          <m:t>3</m:t>
                        </m:r>
                      </m:den>
                    </m:f>
                  </m:oMath>
                </a14:m>
                <a:r>
                  <a:rPr lang="vi-VN" sz="2800">
                    <a:latin typeface="Times New Roman" panose="02020603050405020304" pitchFamily="18" charset="0"/>
                    <a:ea typeface="Arial" panose="020B0604020202020204" pitchFamily="34" charset="0"/>
                  </a:rPr>
                  <a:t>.</a:t>
                </a:r>
                <a:endParaRPr lang="en-US" sz="2800">
                  <a:latin typeface="Times New Roman" panose="02020603050405020304" pitchFamily="18" charset="0"/>
                  <a:ea typeface="Calibri" panose="020F0502020204030204" pitchFamily="34" charset="0"/>
                </a:endParaRPr>
              </a:p>
              <a:p>
                <a:pPr marL="629920" algn="just">
                  <a:spcAft>
                    <a:spcPts val="0"/>
                  </a:spcAft>
                  <a:tabLst>
                    <a:tab pos="3599815" algn="l"/>
                    <a:tab pos="5039995" algn="l"/>
                  </a:tabLst>
                </a:pPr>
                <a:r>
                  <a:rPr lang="vi-VN" sz="2800" b="1">
                    <a:solidFill>
                      <a:srgbClr val="0000FF"/>
                    </a:solidFill>
                    <a:effectLst/>
                    <a:latin typeface="+mj-lt"/>
                    <a:ea typeface="Arial" panose="020B0604020202020204" pitchFamily="34" charset="0"/>
                  </a:rPr>
                  <a:t>A. </a:t>
                </a:r>
                <a14:m>
                  <m:oMath xmlns:m="http://schemas.openxmlformats.org/officeDocument/2006/math">
                    <m:r>
                      <a:rPr lang="vi-VN" sz="2800" b="1" i="1">
                        <a:effectLst/>
                        <a:latin typeface="Cambria Math"/>
                        <a:ea typeface="Arial" panose="020B0604020202020204" pitchFamily="34" charset="0"/>
                      </a:rPr>
                      <m:t>𝑴</m:t>
                    </m:r>
                    <m:d>
                      <m:dPr>
                        <m:ctrlPr>
                          <a:rPr lang="en-US" sz="2800" b="1" i="1">
                            <a:effectLst/>
                            <a:latin typeface="Cambria Math"/>
                            <a:ea typeface="Arial" panose="020B0604020202020204" pitchFamily="34" charset="0"/>
                          </a:rPr>
                        </m:ctrlPr>
                      </m:dPr>
                      <m:e>
                        <m:r>
                          <a:rPr lang="vi-VN" sz="2800" b="1" i="1">
                            <a:effectLst/>
                            <a:latin typeface="Cambria Math"/>
                            <a:ea typeface="Arial" panose="020B0604020202020204" pitchFamily="34" charset="0"/>
                          </a:rPr>
                          <m:t>−</m:t>
                        </m:r>
                        <m:r>
                          <a:rPr lang="vi-VN" sz="2800" b="1" i="1">
                            <a:effectLst/>
                            <a:latin typeface="Cambria Math"/>
                            <a:ea typeface="Arial" panose="020B0604020202020204" pitchFamily="34" charset="0"/>
                          </a:rPr>
                          <m:t>𝟐</m:t>
                        </m:r>
                        <m:r>
                          <a:rPr lang="vi-VN" sz="2800" b="1" i="1">
                            <a:effectLst/>
                            <a:latin typeface="Cambria Math"/>
                            <a:ea typeface="Arial" panose="020B0604020202020204" pitchFamily="34" charset="0"/>
                          </a:rPr>
                          <m:t>;−</m:t>
                        </m:r>
                        <m:r>
                          <a:rPr lang="vi-VN" sz="2800" b="1" i="1">
                            <a:effectLst/>
                            <a:latin typeface="Cambria Math"/>
                            <a:ea typeface="Arial" panose="020B0604020202020204" pitchFamily="34" charset="0"/>
                          </a:rPr>
                          <m:t>𝟒</m:t>
                        </m:r>
                      </m:e>
                    </m:d>
                  </m:oMath>
                </a14:m>
                <a:r>
                  <a:rPr lang="vi-VN" sz="2800" b="1">
                    <a:effectLst/>
                    <a:latin typeface="+mj-lt"/>
                    <a:ea typeface="Arial" panose="020B0604020202020204" pitchFamily="34" charset="0"/>
                  </a:rPr>
                  <a:t>.	</a:t>
                </a:r>
                <a:r>
                  <a:rPr lang="vi-VN" sz="2800" b="1">
                    <a:solidFill>
                      <a:srgbClr val="0000FF"/>
                    </a:solidFill>
                    <a:effectLst/>
                    <a:latin typeface="+mj-lt"/>
                    <a:ea typeface="Arial" panose="020B0604020202020204" pitchFamily="34" charset="0"/>
                  </a:rPr>
                  <a:t>B. </a:t>
                </a:r>
                <a14:m>
                  <m:oMath xmlns:m="http://schemas.openxmlformats.org/officeDocument/2006/math">
                    <m:r>
                      <a:rPr lang="vi-VN" sz="2800" b="1" i="1">
                        <a:effectLst/>
                        <a:latin typeface="Cambria Math"/>
                        <a:ea typeface="Arial" panose="020B0604020202020204" pitchFamily="34" charset="0"/>
                      </a:rPr>
                      <m:t>𝑴</m:t>
                    </m:r>
                    <m:d>
                      <m:dPr>
                        <m:ctrlPr>
                          <a:rPr lang="en-US" sz="2800" b="1" i="1">
                            <a:effectLst/>
                            <a:latin typeface="Cambria Math"/>
                            <a:ea typeface="Arial" panose="020B0604020202020204" pitchFamily="34" charset="0"/>
                          </a:rPr>
                        </m:ctrlPr>
                      </m:dPr>
                      <m:e>
                        <m:r>
                          <a:rPr lang="vi-VN" sz="2800" b="1" i="1">
                            <a:effectLst/>
                            <a:latin typeface="Cambria Math"/>
                            <a:ea typeface="Arial" panose="020B0604020202020204" pitchFamily="34" charset="0"/>
                          </a:rPr>
                          <m:t>−</m:t>
                        </m:r>
                        <m:r>
                          <a:rPr lang="vi-VN" sz="2800" b="1" i="1">
                            <a:effectLst/>
                            <a:latin typeface="Cambria Math"/>
                            <a:ea typeface="Arial" panose="020B0604020202020204" pitchFamily="34" charset="0"/>
                          </a:rPr>
                          <m:t>𝟏</m:t>
                        </m:r>
                        <m:r>
                          <a:rPr lang="vi-VN" sz="2800" b="1" i="1">
                            <a:effectLst/>
                            <a:latin typeface="Cambria Math"/>
                            <a:ea typeface="Arial" panose="020B0604020202020204" pitchFamily="34" charset="0"/>
                          </a:rPr>
                          <m:t>;</m:t>
                        </m:r>
                        <m:f>
                          <m:fPr>
                            <m:ctrlPr>
                              <a:rPr lang="en-US" sz="2800" b="1" i="1">
                                <a:effectLst/>
                                <a:latin typeface="Cambria Math"/>
                                <a:ea typeface="Arial" panose="020B0604020202020204" pitchFamily="34" charset="0"/>
                              </a:rPr>
                            </m:ctrlPr>
                          </m:fPr>
                          <m:num>
                            <m:r>
                              <a:rPr lang="vi-VN" sz="2800" b="1" i="1">
                                <a:effectLst/>
                                <a:latin typeface="Cambria Math"/>
                                <a:ea typeface="Arial" panose="020B0604020202020204" pitchFamily="34" charset="0"/>
                              </a:rPr>
                              <m:t>𝟒</m:t>
                            </m:r>
                          </m:num>
                          <m:den>
                            <m:r>
                              <a:rPr lang="vi-VN" sz="2800" b="1" i="1">
                                <a:effectLst/>
                                <a:latin typeface="Cambria Math"/>
                                <a:ea typeface="Arial" panose="020B0604020202020204" pitchFamily="34" charset="0"/>
                              </a:rPr>
                              <m:t>𝟑</m:t>
                            </m:r>
                          </m:den>
                        </m:f>
                      </m:e>
                    </m:d>
                  </m:oMath>
                </a14:m>
                <a:r>
                  <a:rPr lang="vi-VN" sz="2800">
                    <a:effectLst/>
                    <a:latin typeface="+mj-lt"/>
                    <a:ea typeface="Arial" panose="020B0604020202020204" pitchFamily="34" charset="0"/>
                  </a:rPr>
                  <a:t>.	</a:t>
                </a:r>
                <a:r>
                  <a:rPr lang="vi-VN" sz="2800" b="1">
                    <a:solidFill>
                      <a:srgbClr val="0000FF"/>
                    </a:solidFill>
                    <a:effectLst/>
                    <a:latin typeface="+mj-lt"/>
                    <a:ea typeface="Arial" panose="020B0604020202020204" pitchFamily="34" charset="0"/>
                  </a:rPr>
                  <a:t>C. </a:t>
                </a:r>
                <a14:m>
                  <m:oMath xmlns:m="http://schemas.openxmlformats.org/officeDocument/2006/math">
                    <m:r>
                      <a:rPr lang="vi-VN" sz="2800" b="1" i="1">
                        <a:effectLst/>
                        <a:latin typeface="Cambria Math"/>
                        <a:ea typeface="Arial" panose="020B0604020202020204" pitchFamily="34" charset="0"/>
                      </a:rPr>
                      <m:t>𝑴</m:t>
                    </m:r>
                    <m:d>
                      <m:dPr>
                        <m:ctrlPr>
                          <a:rPr lang="en-US" sz="2800" b="1" i="1">
                            <a:effectLst/>
                            <a:latin typeface="Cambria Math"/>
                            <a:ea typeface="Arial" panose="020B0604020202020204" pitchFamily="34" charset="0"/>
                          </a:rPr>
                        </m:ctrlPr>
                      </m:dPr>
                      <m:e>
                        <m:r>
                          <a:rPr lang="vi-VN" sz="2800" b="1" i="1">
                            <a:effectLst/>
                            <a:latin typeface="Cambria Math"/>
                            <a:ea typeface="Arial" panose="020B0604020202020204" pitchFamily="34" charset="0"/>
                          </a:rPr>
                          <m:t>𝟐</m:t>
                        </m:r>
                        <m:r>
                          <a:rPr lang="vi-VN" sz="2800" b="1" i="1">
                            <a:effectLst/>
                            <a:latin typeface="Cambria Math"/>
                            <a:ea typeface="Arial" panose="020B0604020202020204" pitchFamily="34" charset="0"/>
                          </a:rPr>
                          <m:t>;</m:t>
                        </m:r>
                        <m:f>
                          <m:fPr>
                            <m:ctrlPr>
                              <a:rPr lang="en-US" sz="2800" b="1" i="1">
                                <a:effectLst/>
                                <a:latin typeface="Cambria Math"/>
                                <a:ea typeface="Arial" panose="020B0604020202020204" pitchFamily="34" charset="0"/>
                              </a:rPr>
                            </m:ctrlPr>
                          </m:fPr>
                          <m:num>
                            <m:r>
                              <a:rPr lang="vi-VN" sz="2800" b="1" i="1">
                                <a:effectLst/>
                                <a:latin typeface="Cambria Math"/>
                                <a:ea typeface="Arial" panose="020B0604020202020204" pitchFamily="34" charset="0"/>
                              </a:rPr>
                              <m:t>𝟒</m:t>
                            </m:r>
                          </m:num>
                          <m:den>
                            <m:r>
                              <a:rPr lang="vi-VN" sz="2800" b="1" i="1">
                                <a:effectLst/>
                                <a:latin typeface="Cambria Math"/>
                                <a:ea typeface="Arial" panose="020B0604020202020204" pitchFamily="34" charset="0"/>
                              </a:rPr>
                              <m:t>𝟑</m:t>
                            </m:r>
                          </m:den>
                        </m:f>
                      </m:e>
                    </m:d>
                  </m:oMath>
                </a14:m>
                <a:r>
                  <a:rPr lang="vi-VN" sz="2800">
                    <a:effectLst/>
                    <a:latin typeface="+mj-lt"/>
                    <a:ea typeface="Arial" panose="020B0604020202020204" pitchFamily="34" charset="0"/>
                  </a:rPr>
                  <a:t>.</a:t>
                </a:r>
                <a:r>
                  <a:rPr lang="en-US" sz="2800">
                    <a:effectLst/>
                    <a:latin typeface="+mj-lt"/>
                    <a:ea typeface="Arial" panose="020B0604020202020204" pitchFamily="34" charset="0"/>
                  </a:rPr>
                  <a:t>	</a:t>
                </a:r>
                <a:r>
                  <a:rPr lang="vi-VN" sz="2800">
                    <a:effectLst/>
                    <a:latin typeface="+mj-lt"/>
                    <a:ea typeface="Arial" panose="020B0604020202020204" pitchFamily="34" charset="0"/>
                  </a:rPr>
                  <a:t>	</a:t>
                </a:r>
                <a:r>
                  <a:rPr lang="vi-VN" sz="2800" b="1">
                    <a:solidFill>
                      <a:srgbClr val="0000FF"/>
                    </a:solidFill>
                    <a:effectLst/>
                    <a:latin typeface="+mj-lt"/>
                    <a:ea typeface="Arial" panose="020B0604020202020204" pitchFamily="34" charset="0"/>
                  </a:rPr>
                  <a:t>D. </a:t>
                </a:r>
                <a14:m>
                  <m:oMath xmlns:m="http://schemas.openxmlformats.org/officeDocument/2006/math">
                    <m:r>
                      <a:rPr lang="vi-VN" sz="2800" b="1" i="1">
                        <a:effectLst/>
                        <a:latin typeface="Cambria Math"/>
                        <a:ea typeface="Arial" panose="020B0604020202020204" pitchFamily="34" charset="0"/>
                      </a:rPr>
                      <m:t>𝑴</m:t>
                    </m:r>
                    <m:d>
                      <m:dPr>
                        <m:ctrlPr>
                          <a:rPr lang="en-US" sz="2800" b="1" i="1">
                            <a:effectLst/>
                            <a:latin typeface="Cambria Math"/>
                            <a:ea typeface="Arial" panose="020B0604020202020204" pitchFamily="34" charset="0"/>
                          </a:rPr>
                        </m:ctrlPr>
                      </m:dPr>
                      <m:e>
                        <m:r>
                          <a:rPr lang="vi-VN" sz="2800" b="1" i="1">
                            <a:effectLst/>
                            <a:latin typeface="Cambria Math"/>
                            <a:ea typeface="Arial" panose="020B0604020202020204" pitchFamily="34" charset="0"/>
                          </a:rPr>
                          <m:t>−</m:t>
                        </m:r>
                        <m:r>
                          <a:rPr lang="vi-VN" sz="2800" b="1" i="1">
                            <a:effectLst/>
                            <a:latin typeface="Cambria Math"/>
                            <a:ea typeface="Arial" panose="020B0604020202020204" pitchFamily="34" charset="0"/>
                          </a:rPr>
                          <m:t>𝟐</m:t>
                        </m:r>
                        <m:r>
                          <a:rPr lang="vi-VN" sz="2800" b="1" i="1">
                            <a:effectLst/>
                            <a:latin typeface="Cambria Math"/>
                            <a:ea typeface="Arial" panose="020B0604020202020204" pitchFamily="34" charset="0"/>
                          </a:rPr>
                          <m:t>;</m:t>
                        </m:r>
                        <m:r>
                          <a:rPr lang="vi-VN" sz="2800" b="1" i="1">
                            <a:effectLst/>
                            <a:latin typeface="Cambria Math"/>
                            <a:ea typeface="Arial" panose="020B0604020202020204" pitchFamily="34" charset="0"/>
                          </a:rPr>
                          <m:t>𝟎</m:t>
                        </m:r>
                      </m:e>
                    </m:d>
                  </m:oMath>
                </a14:m>
                <a:r>
                  <a:rPr lang="vi-VN" sz="2800">
                    <a:effectLst/>
                    <a:latin typeface="+mj-lt"/>
                    <a:ea typeface="Arial" panose="020B0604020202020204" pitchFamily="34" charset="0"/>
                  </a:rPr>
                  <a:t>.</a:t>
                </a:r>
                <a:endParaRPr lang="en-US" sz="2800">
                  <a:effectLst/>
                  <a:latin typeface="+mj-lt"/>
                </a:endParaRPr>
              </a:p>
            </p:txBody>
          </p:sp>
        </mc:Choice>
        <mc:Fallback xmlns="">
          <p:sp>
            <p:nvSpPr>
              <p:cNvPr id="3" name="Rectangle 2">
                <a:extLst>
                  <a:ext uri="{FF2B5EF4-FFF2-40B4-BE49-F238E27FC236}">
                    <a16:creationId xmlns:a16="http://schemas.microsoft.com/office/drawing/2014/main" id="{D7EB7F09-F6CB-4C37-BC2D-71063948407F}"/>
                  </a:ext>
                </a:extLst>
              </p:cNvPr>
              <p:cNvSpPr>
                <a:spLocks noRot="1" noChangeAspect="1" noMove="1" noResize="1" noEditPoints="1" noAdjustHandles="1" noChangeArrowheads="1" noChangeShapeType="1" noTextEdit="1"/>
              </p:cNvSpPr>
              <p:nvPr/>
            </p:nvSpPr>
            <p:spPr>
              <a:xfrm>
                <a:off x="128016" y="43375"/>
                <a:ext cx="11935968" cy="6683048"/>
              </a:xfrm>
              <a:prstGeom prst="rect">
                <a:avLst/>
              </a:prstGeom>
              <a:blipFill>
                <a:blip r:embed="rId2"/>
                <a:stretch>
                  <a:fillRect l="-1021" r="-1839"/>
                </a:stretch>
              </a:blipFill>
            </p:spPr>
            <p:txBody>
              <a:bodyPr/>
              <a:lstStyle/>
              <a:p>
                <a:r>
                  <a:rPr lang="en-US">
                    <a:noFill/>
                  </a:rPr>
                  <a:t> </a:t>
                </a:r>
              </a:p>
            </p:txBody>
          </p:sp>
        </mc:Fallback>
      </mc:AlternateContent>
    </p:spTree>
    <p:extLst>
      <p:ext uri="{BB962C8B-B14F-4D97-AF65-F5344CB8AC3E}">
        <p14:creationId xmlns:p14="http://schemas.microsoft.com/office/powerpoint/2010/main" val="360976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left)">
                                      <p:cBhvr>
                                        <p:cTn id="33" dur="500"/>
                                        <p:tgtEl>
                                          <p:spTgt spid="3">
                                            <p:txEl>
                                              <p:pRg st="4" end="4"/>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left)">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wipe(left)">
                                      <p:cBhvr>
                                        <p:cTn id="46" dur="500"/>
                                        <p:tgtEl>
                                          <p:spTgt spid="3">
                                            <p:txEl>
                                              <p:pRg st="6" end="6"/>
                                            </p:txEl>
                                          </p:spTgt>
                                        </p:tgtEl>
                                      </p:cBhvr>
                                    </p:animEffect>
                                  </p:childTnLst>
                                </p:cTn>
                              </p:par>
                              <p:par>
                                <p:cTn id="47" presetID="22" presetClass="entr" presetSubtype="8"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wipe(left)">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3261933"/>
            <a:ext cx="11834900" cy="3558302"/>
            <a:chOff x="184495" y="3636276"/>
            <a:chExt cx="11834900" cy="3558302"/>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5"/>
            <p:cNvGrpSpPr/>
            <p:nvPr/>
          </p:nvGrpSpPr>
          <p:grpSpPr>
            <a:xfrm>
              <a:off x="203200" y="3636276"/>
              <a:ext cx="2342698" cy="553998"/>
              <a:chOff x="1275608" y="6239450"/>
              <a:chExt cx="4592537" cy="1006587"/>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06587"/>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7" y="117599"/>
            <a:ext cx="11906396" cy="1820435"/>
            <a:chOff x="534987" y="1869705"/>
            <a:chExt cx="23340848" cy="3053200"/>
          </a:xfrm>
        </p:grpSpPr>
        <p:grpSp>
          <p:nvGrpSpPr>
            <p:cNvPr id="21" name="Group 20"/>
            <p:cNvGrpSpPr/>
            <p:nvPr/>
          </p:nvGrpSpPr>
          <p:grpSpPr>
            <a:xfrm>
              <a:off x="534987" y="1869705"/>
              <a:ext cx="23340848" cy="3053200"/>
              <a:chOff x="534987" y="1647866"/>
              <a:chExt cx="23340848" cy="3053200"/>
            </a:xfrm>
          </p:grpSpPr>
          <p:sp>
            <p:nvSpPr>
              <p:cNvPr id="25" name="Rounded Rectangle 24"/>
              <p:cNvSpPr/>
              <p:nvPr/>
            </p:nvSpPr>
            <p:spPr bwMode="auto">
              <a:xfrm>
                <a:off x="755649" y="1720892"/>
                <a:ext cx="23120186" cy="2980174"/>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533960" y="1653394"/>
                  <a:ext cx="2278917"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2</a:t>
                  </a:r>
                </a:p>
              </p:txBody>
            </p:sp>
          </p:grpSp>
        </p:grpSp>
        <mc:AlternateContent xmlns:mc="http://schemas.openxmlformats.org/markup-compatibility/2006" xmlns:a14="http://schemas.microsoft.com/office/drawing/2010/main">
          <mc:Choice Requires="a14">
            <p:sp>
              <p:nvSpPr>
                <p:cNvPr id="23" name="Rectangle 22"/>
                <p:cNvSpPr/>
                <p:nvPr/>
              </p:nvSpPr>
              <p:spPr>
                <a:xfrm>
                  <a:off x="2814535" y="2327725"/>
                  <a:ext cx="19835650" cy="22093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ctr">
                    <a:lnSpc>
                      <a:spcPct val="115000"/>
                    </a:lnSpc>
                    <a:spcBef>
                      <a:spcPts val="600"/>
                    </a:spcBef>
                    <a:buClr>
                      <a:srgbClr val="0000FF"/>
                    </a:buClr>
                    <a:tabLst>
                      <a:tab pos="629826" algn="l"/>
                    </a:tabLst>
                  </a:pPr>
                  <a:r>
                    <a:rPr lang="en-US" sz="2800" dirty="0" smtClean="0">
                      <a:latin typeface="Times New Roman" panose="02020603050405020304" pitchFamily="18" charset="0"/>
                      <a:ea typeface="Calibri" panose="020F0502020204030204" pitchFamily="34" charset="0"/>
                    </a:rPr>
                    <a:t>         </a:t>
                  </a:r>
                  <a:r>
                    <a:rPr lang="en-US" sz="3200" dirty="0" smtClean="0">
                      <a:latin typeface="Times New Roman" panose="02020603050405020304" pitchFamily="18" charset="0"/>
                      <a:ea typeface="Calibri" panose="020F0502020204030204" pitchFamily="34" charset="0"/>
                    </a:rPr>
                    <a:t>Cho </a:t>
                  </a:r>
                  <a:r>
                    <a:rPr lang="en-US" sz="3200" dirty="0" err="1" smtClean="0">
                      <a:latin typeface="Times New Roman" panose="02020603050405020304" pitchFamily="18" charset="0"/>
                      <a:ea typeface="Calibri" panose="020F0502020204030204" pitchFamily="34" charset="0"/>
                    </a:rPr>
                    <a:t>hàm</a:t>
                  </a:r>
                  <a:r>
                    <a:rPr lang="en-US" sz="3200" dirty="0" smtClean="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số</a:t>
                  </a:r>
                  <a:r>
                    <a:rPr lang="en-US" sz="3200" dirty="0">
                      <a:latin typeface="Times New Roman" panose="02020603050405020304" pitchFamily="18" charset="0"/>
                      <a:ea typeface="Calibri" panose="020F0502020204030204" pitchFamily="34" charset="0"/>
                    </a:rPr>
                    <a:t> </a:t>
                  </a:r>
                  <a14:m>
                    <m:oMath xmlns:m="http://schemas.openxmlformats.org/officeDocument/2006/math">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sSup>
                        <m:sSupPr>
                          <m:ctrlPr>
                            <a:rPr lang="en-US" sz="3200" i="1">
                              <a:latin typeface="Cambria Math"/>
                              <a:ea typeface="Calibri" panose="020F0502020204030204" pitchFamily="34" charset="0"/>
                            </a:rPr>
                          </m:ctrlPr>
                        </m:sSupPr>
                        <m:e>
                          <m:r>
                            <a:rPr lang="en-US" sz="3200" i="1">
                              <a:latin typeface="Cambria Math" panose="02040503050406030204" pitchFamily="18" charset="0"/>
                              <a:ea typeface="Calibri" panose="020F0502020204030204" pitchFamily="34" charset="0"/>
                            </a:rPr>
                            <m:t>𝑥</m:t>
                          </m:r>
                        </m:e>
                        <m:sup>
                          <m:r>
                            <a:rPr lang="en-US" sz="3200" i="1">
                              <a:latin typeface="Cambria Math" panose="02040503050406030204" pitchFamily="18" charset="0"/>
                              <a:ea typeface="Calibri" panose="020F0502020204030204" pitchFamily="34" charset="0"/>
                            </a:rPr>
                            <m:t>3</m:t>
                          </m:r>
                        </m:sup>
                      </m:sSup>
                      <m:r>
                        <a:rPr lang="en-US" sz="3200" i="1">
                          <a:latin typeface="Cambria Math" panose="02040503050406030204" pitchFamily="18" charset="0"/>
                          <a:ea typeface="Calibri" panose="020F0502020204030204" pitchFamily="34" charset="0"/>
                        </a:rPr>
                        <m:t>−2</m:t>
                      </m:r>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+1</m:t>
                      </m:r>
                    </m:oMath>
                  </a14:m>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có</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đồ</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thị</a:t>
                  </a:r>
                  <a:r>
                    <a:rPr lang="en-US" sz="3200" dirty="0">
                      <a:latin typeface="Times New Roman" panose="02020603050405020304" pitchFamily="18" charset="0"/>
                      <a:ea typeface="Calibri" panose="020F0502020204030204" pitchFamily="34" charset="0"/>
                    </a:rPr>
                    <a:t> </a:t>
                  </a:r>
                  <a14:m>
                    <m:oMath xmlns:m="http://schemas.openxmlformats.org/officeDocument/2006/math">
                      <m:d>
                        <m:dPr>
                          <m:ctrlPr>
                            <a:rPr lang="en-US" sz="3200" i="1">
                              <a:latin typeface="Cambria Math"/>
                              <a:ea typeface="Calibri" panose="020F0502020204030204" pitchFamily="34" charset="0"/>
                            </a:rPr>
                          </m:ctrlPr>
                        </m:dPr>
                        <m:e>
                          <m:r>
                            <a:rPr lang="en-US" sz="3200" i="1">
                              <a:latin typeface="Cambria Math" panose="02040503050406030204" pitchFamily="18" charset="0"/>
                              <a:ea typeface="Calibri" panose="020F0502020204030204" pitchFamily="34" charset="0"/>
                            </a:rPr>
                            <m:t>𝐶</m:t>
                          </m:r>
                        </m:e>
                      </m:d>
                    </m:oMath>
                  </a14:m>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Hệ</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số</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góc</a:t>
                  </a:r>
                  <a:r>
                    <a:rPr lang="en-US" sz="3200" dirty="0">
                      <a:latin typeface="Times New Roman" panose="02020603050405020304" pitchFamily="18" charset="0"/>
                      <a:ea typeface="Calibri" panose="020F0502020204030204" pitchFamily="34" charset="0"/>
                    </a:rPr>
                    <a:t> </a:t>
                  </a:r>
                  <a14:m>
                    <m:oMath xmlns:m="http://schemas.openxmlformats.org/officeDocument/2006/math">
                      <m:r>
                        <a:rPr lang="en-US" sz="3200" i="1">
                          <a:latin typeface="Cambria Math" panose="02040503050406030204" pitchFamily="18" charset="0"/>
                          <a:ea typeface="Calibri" panose="020F0502020204030204" pitchFamily="34" charset="0"/>
                        </a:rPr>
                        <m:t>𝑘</m:t>
                      </m:r>
                    </m:oMath>
                  </a14:m>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của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tiếp</a:t>
                  </a:r>
                  <a:r>
                    <a:rPr lang="en-US" sz="3200" dirty="0">
                      <a:latin typeface="Times New Roman" panose="02020603050405020304" pitchFamily="18" charset="0"/>
                      <a:ea typeface="Calibri" panose="020F0502020204030204" pitchFamily="34" charset="0"/>
                    </a:rPr>
                    <a:t> </a:t>
                  </a:r>
                  <a:r>
                    <a:rPr lang="en-US" sz="3200" dirty="0" err="1" smtClean="0">
                      <a:latin typeface="Times New Roman" panose="02020603050405020304" pitchFamily="18" charset="0"/>
                      <a:ea typeface="Calibri" panose="020F0502020204030204" pitchFamily="34" charset="0"/>
                    </a:rPr>
                    <a:t>tuyến</a:t>
                  </a:r>
                  <a:r>
                    <a:rPr lang="en-US" sz="3200" dirty="0" smtClean="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với</a:t>
                  </a:r>
                  <a:r>
                    <a:rPr lang="en-US" sz="3200" dirty="0">
                      <a:latin typeface="Times New Roman" panose="02020603050405020304" pitchFamily="18" charset="0"/>
                      <a:ea typeface="Calibri" panose="020F0502020204030204" pitchFamily="34" charset="0"/>
                    </a:rPr>
                    <a:t> </a:t>
                  </a:r>
                  <a14:m>
                    <m:oMath xmlns:m="http://schemas.openxmlformats.org/officeDocument/2006/math">
                      <m:d>
                        <m:dPr>
                          <m:ctrlPr>
                            <a:rPr lang="en-US" sz="3200" i="1">
                              <a:latin typeface="Cambria Math"/>
                              <a:ea typeface="Calibri" panose="020F0502020204030204" pitchFamily="34" charset="0"/>
                            </a:rPr>
                          </m:ctrlPr>
                        </m:dPr>
                        <m:e>
                          <m:r>
                            <a:rPr lang="en-US" sz="3200" i="1">
                              <a:latin typeface="Cambria Math" panose="02040503050406030204" pitchFamily="18" charset="0"/>
                              <a:ea typeface="Calibri" panose="020F0502020204030204" pitchFamily="34" charset="0"/>
                            </a:rPr>
                            <m:t>𝐶</m:t>
                          </m:r>
                        </m:e>
                      </m:d>
                    </m:oMath>
                  </a14:m>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tại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điểm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có</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hoàng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độ</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bằng</a:t>
                  </a:r>
                  <a:r>
                    <a:rPr lang="en-US" sz="3200" dirty="0">
                      <a:latin typeface="Times New Roman" panose="02020603050405020304" pitchFamily="18" charset="0"/>
                      <a:ea typeface="Calibri" panose="020F0502020204030204" pitchFamily="34" charset="0"/>
                    </a:rPr>
                    <a:t> </a:t>
                  </a:r>
                  <a14:m>
                    <m:oMath xmlns:m="http://schemas.openxmlformats.org/officeDocument/2006/math">
                      <m:r>
                        <a:rPr lang="en-US" sz="3200" i="1">
                          <a:latin typeface="Cambria Math" panose="02040503050406030204" pitchFamily="18" charset="0"/>
                          <a:ea typeface="Calibri" panose="020F0502020204030204" pitchFamily="34" charset="0"/>
                        </a:rPr>
                        <m:t>1</m:t>
                      </m:r>
                    </m:oMath>
                  </a14:m>
                  <a:r>
                    <a:rPr lang="en-US" sz="3200" dirty="0">
                      <a:latin typeface="Times New Roman" panose="02020603050405020304" pitchFamily="18" charset="0"/>
                      <a:ea typeface="Calibri" panose="020F0502020204030204" pitchFamily="34" charset="0"/>
                    </a:rPr>
                    <a:t> </a:t>
                  </a:r>
                  <a:r>
                    <a:rPr lang="en-US" sz="3200" dirty="0" smtClean="0">
                      <a:latin typeface="Times New Roman" panose="02020603050405020304" pitchFamily="18" charset="0"/>
                      <a:ea typeface="Calibri" panose="020F0502020204030204" pitchFamily="34" charset="0"/>
                    </a:rPr>
                    <a:t>bằng.</a:t>
                  </a:r>
                  <a:endParaRPr lang="en-US" sz="3200" b="1"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2814535" y="2327725"/>
                  <a:ext cx="19835650" cy="2209341"/>
                </a:xfrm>
                <a:prstGeom prst="rect">
                  <a:avLst/>
                </a:prstGeom>
                <a:blipFill rotWithShape="1">
                  <a:blip r:embed="rId3"/>
                  <a:stretch>
                    <a:fillRect t="-463" r="-482" b="-74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2" name="Group 1"/>
          <p:cNvGrpSpPr/>
          <p:nvPr/>
        </p:nvGrpSpPr>
        <p:grpSpPr>
          <a:xfrm>
            <a:off x="247182" y="2063759"/>
            <a:ext cx="11838141" cy="1116504"/>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4" name="TextBox 53"/>
                  <p:cNvSpPr txBox="1"/>
                  <p:nvPr/>
                </p:nvSpPr>
                <p:spPr>
                  <a:xfrm>
                    <a:off x="6012071" y="1829163"/>
                    <a:ext cx="2280848" cy="486407"/>
                  </a:xfrm>
                  <a:prstGeom prst="rect">
                    <a:avLst/>
                  </a:prstGeom>
                  <a:noFill/>
                </p:spPr>
                <p:txBody>
                  <a:bodyPr wrap="square" rtlCol="0">
                    <a:spAutoFit/>
                  </a:bodyPr>
                  <a:lstStyle>
                    <a:defPPr>
                      <a:defRPr lang="vi-VN"/>
                    </a:defPPr>
                    <a:lvl1pPr>
                      <a:defRPr sz="3200" i="1">
                        <a:solidFill>
                          <a:schemeClr val="bg1"/>
                        </a:solidFill>
                      </a:defRPr>
                    </a:lvl1pPr>
                  </a:lstStyle>
                  <a:p>
                    <a:pPr algn="ctr"/>
                    <a14:m>
                      <m:oMath xmlns:m="http://schemas.openxmlformats.org/officeDocument/2006/math">
                        <m:r>
                          <a:rPr lang="en-US" sz="2800" b="1" smtClean="0">
                            <a:solidFill>
                              <a:schemeClr val="bg1"/>
                            </a:solidFill>
                            <a:latin typeface="Cambria Math" panose="02040503050406030204" pitchFamily="18" charset="0"/>
                            <a:ea typeface="Times New Roman" panose="02020603050405020304" pitchFamily="18" charset="0"/>
                          </a:rPr>
                          <m:t>𝒌</m:t>
                        </m:r>
                        <m:r>
                          <a:rPr lang="en-US" sz="2800" b="1" smtClean="0">
                            <a:solidFill>
                              <a:schemeClr val="bg1"/>
                            </a:solidFill>
                            <a:latin typeface="Cambria Math" panose="02040503050406030204" pitchFamily="18" charset="0"/>
                            <a:ea typeface="Times New Roman" panose="02020603050405020304" pitchFamily="18" charset="0"/>
                          </a:rPr>
                          <m:t>=−</m:t>
                        </m:r>
                        <m:r>
                          <a:rPr lang="en-US" sz="2800" b="1" smtClean="0">
                            <a:solidFill>
                              <a:schemeClr val="bg1"/>
                            </a:solidFill>
                            <a:latin typeface="Cambria Math" panose="02040503050406030204" pitchFamily="18" charset="0"/>
                            <a:ea typeface="Times New Roman" panose="02020603050405020304" pitchFamily="18" charset="0"/>
                          </a:rPr>
                          <m:t>𝟓</m:t>
                        </m:r>
                      </m:oMath>
                    </a14:m>
                    <a:r>
                      <a:rPr lang="en-US" sz="2800" dirty="0">
                        <a:solidFill>
                          <a:schemeClr val="bg1"/>
                        </a:solidFill>
                        <a:latin typeface="Times New Roman" panose="02020603050405020304" pitchFamily="18" charset="0"/>
                        <a:ea typeface="Calibri" panose="020F0502020204030204" pitchFamily="34" charset="0"/>
                      </a:rPr>
                      <a:t>. </a:t>
                    </a:r>
                    <a:endParaRPr lang="en-US" sz="3000" dirty="0">
                      <a:latin typeface="Times New Roman" panose="02020603050405020304" pitchFamily="18" charset="0"/>
                      <a:cs typeface="Times New Roman" panose="02020603050405020304" pitchFamily="18"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012071" y="1829163"/>
                    <a:ext cx="2280848" cy="486407"/>
                  </a:xfrm>
                  <a:prstGeom prst="rect">
                    <a:avLst/>
                  </a:prstGeom>
                  <a:blipFill rotWithShape="1">
                    <a:blip r:embed="rId4"/>
                    <a:stretch>
                      <a:fillRect t="-11628" b="-31395"/>
                    </a:stretch>
                  </a:blipFill>
                </p:spPr>
                <p:txBody>
                  <a:bodyPr/>
                  <a:lstStyle/>
                  <a:p>
                    <a:r>
                      <a:rPr lang="en-US">
                        <a:noFill/>
                      </a:rPr>
                      <a:t> </a:t>
                    </a:r>
                  </a:p>
                </p:txBody>
              </p:sp>
            </mc:Fallback>
          </mc:AlternateContent>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8" name="TextBox 57"/>
                  <p:cNvSpPr txBox="1"/>
                  <p:nvPr/>
                </p:nvSpPr>
                <p:spPr>
                  <a:xfrm>
                    <a:off x="6344707" y="1793741"/>
                    <a:ext cx="2023585" cy="515019"/>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en-US" sz="2800" b="1" smtClean="0">
                            <a:solidFill>
                              <a:schemeClr val="bg1"/>
                            </a:solidFill>
                            <a:latin typeface="Cambria Math" panose="02040503050406030204" pitchFamily="18" charset="0"/>
                            <a:ea typeface="Times New Roman" panose="02020603050405020304" pitchFamily="18" charset="0"/>
                          </a:rPr>
                          <m:t>𝒌</m:t>
                        </m:r>
                        <m:r>
                          <a:rPr lang="en-US" sz="2800" b="1" smtClean="0">
                            <a:solidFill>
                              <a:schemeClr val="bg1"/>
                            </a:solidFill>
                            <a:latin typeface="Cambria Math" panose="02040503050406030204" pitchFamily="18" charset="0"/>
                            <a:ea typeface="Times New Roman" panose="02020603050405020304" pitchFamily="18" charset="0"/>
                          </a:rPr>
                          <m:t>=</m:t>
                        </m:r>
                        <m:r>
                          <a:rPr lang="en-US" sz="2800" b="1" smtClean="0">
                            <a:solidFill>
                              <a:schemeClr val="bg1"/>
                            </a:solidFill>
                            <a:latin typeface="Cambria Math" panose="02040503050406030204" pitchFamily="18" charset="0"/>
                            <a:ea typeface="Times New Roman" panose="02020603050405020304" pitchFamily="18" charset="0"/>
                          </a:rPr>
                          <m:t>𝟏𝟎</m:t>
                        </m:r>
                        <m:r>
                          <m:rPr>
                            <m:nor/>
                          </m:rPr>
                          <a:rPr lang="en-US" sz="2800" dirty="0">
                            <a:solidFill>
                              <a:schemeClr val="bg1"/>
                            </a:solidFill>
                            <a:latin typeface="Times New Roman" panose="02020603050405020304" pitchFamily="18" charset="0"/>
                            <a:ea typeface="Calibri" panose="020F0502020204030204" pitchFamily="34" charset="0"/>
                          </a:rPr>
                          <m:t>.</m:t>
                        </m:r>
                      </m:oMath>
                    </a14:m>
                    <a:r>
                      <a:rPr lang="pt-BR" sz="3000" dirty="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6344707" y="1793741"/>
                    <a:ext cx="2023585" cy="515019"/>
                  </a:xfrm>
                  <a:prstGeom prst="rect">
                    <a:avLst/>
                  </a:prstGeom>
                  <a:blipFill rotWithShape="1">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2080089"/>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48" name="TextBox 47"/>
                  <p:cNvSpPr txBox="1"/>
                  <p:nvPr/>
                </p:nvSpPr>
                <p:spPr>
                  <a:xfrm>
                    <a:off x="6154000" y="1801360"/>
                    <a:ext cx="2280848" cy="486407"/>
                  </a:xfrm>
                  <a:prstGeom prst="rect">
                    <a:avLst/>
                  </a:prstGeom>
                  <a:noFill/>
                </p:spPr>
                <p:txBody>
                  <a:bodyPr wrap="square" rtlCol="0">
                    <a:spAutoFit/>
                  </a:bodyPr>
                  <a:lstStyle>
                    <a:defPPr>
                      <a:defRPr lang="vi-VN"/>
                    </a:defPPr>
                    <a:lvl1pPr>
                      <a:defRPr sz="3200" i="1">
                        <a:solidFill>
                          <a:schemeClr val="bg1"/>
                        </a:solidFill>
                      </a:defRPr>
                    </a:lvl1pPr>
                  </a:lstStyle>
                  <a:p>
                    <a:pPr algn="ctr"/>
                    <a14:m>
                      <m:oMath xmlns:m="http://schemas.openxmlformats.org/officeDocument/2006/math">
                        <m:r>
                          <a:rPr lang="en-US" sz="2800" b="1" smtClean="0">
                            <a:solidFill>
                              <a:schemeClr val="bg1"/>
                            </a:solidFill>
                            <a:latin typeface="Cambria Math" panose="02040503050406030204" pitchFamily="18" charset="0"/>
                            <a:ea typeface="Times New Roman" panose="02020603050405020304" pitchFamily="18" charset="0"/>
                          </a:rPr>
                          <m:t>𝒌</m:t>
                        </m:r>
                        <m:r>
                          <a:rPr lang="en-US" sz="2800" b="1" smtClean="0">
                            <a:solidFill>
                              <a:schemeClr val="bg1"/>
                            </a:solidFill>
                            <a:latin typeface="Cambria Math" panose="02040503050406030204" pitchFamily="18" charset="0"/>
                            <a:ea typeface="Times New Roman" panose="02020603050405020304" pitchFamily="18" charset="0"/>
                          </a:rPr>
                          <m:t>=</m:t>
                        </m:r>
                        <m:r>
                          <a:rPr lang="en-US" sz="2800" b="1" smtClean="0">
                            <a:solidFill>
                              <a:schemeClr val="bg1"/>
                            </a:solidFill>
                            <a:latin typeface="Cambria Math" panose="02040503050406030204" pitchFamily="18" charset="0"/>
                            <a:ea typeface="Times New Roman" panose="02020603050405020304" pitchFamily="18" charset="0"/>
                          </a:rPr>
                          <m:t>𝟏</m:t>
                        </m:r>
                      </m:oMath>
                    </a14:m>
                    <a:r>
                      <a:rPr lang="en-US" sz="2800" dirty="0">
                        <a:solidFill>
                          <a:schemeClr val="bg1"/>
                        </a:solidFill>
                        <a:latin typeface="Times New Roman" panose="02020603050405020304" pitchFamily="18" charset="0"/>
                        <a:ea typeface="Calibri" panose="020F0502020204030204" pitchFamily="34" charset="0"/>
                      </a:rPr>
                      <a:t>. </a:t>
                    </a:r>
                    <a:endParaRPr lang="en-US" sz="3000" dirty="0">
                      <a:latin typeface="Times New Roman" panose="02020603050405020304" pitchFamily="18" charset="0"/>
                      <a:cs typeface="Times New Roman" panose="02020603050405020304" pitchFamily="18"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6154000" y="1801360"/>
                    <a:ext cx="2280848" cy="486407"/>
                  </a:xfrm>
                  <a:prstGeom prst="rect">
                    <a:avLst/>
                  </a:prstGeom>
                  <a:blipFill rotWithShape="1">
                    <a:blip r:embed="rId6"/>
                    <a:stretch>
                      <a:fillRect t="-11628" b="-31395"/>
                    </a:stretch>
                  </a:blipFill>
                </p:spPr>
                <p:txBody>
                  <a:bodyPr/>
                  <a:lstStyle/>
                  <a:p>
                    <a:r>
                      <a:rPr lang="en-US">
                        <a:noFill/>
                      </a:rPr>
                      <a:t> </a:t>
                    </a:r>
                  </a:p>
                </p:txBody>
              </p:sp>
            </mc:Fallback>
          </mc:AlternateContent>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2" name="TextBox 61"/>
                  <p:cNvSpPr txBox="1"/>
                  <p:nvPr/>
                </p:nvSpPr>
                <p:spPr>
                  <a:xfrm>
                    <a:off x="6123623" y="1761297"/>
                    <a:ext cx="2493487" cy="486406"/>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2800" b="1" smtClean="0">
                              <a:solidFill>
                                <a:schemeClr val="bg1"/>
                              </a:solidFill>
                              <a:latin typeface="Cambria Math" panose="02040503050406030204" pitchFamily="18" charset="0"/>
                              <a:ea typeface="Times New Roman" panose="02020603050405020304" pitchFamily="18" charset="0"/>
                            </a:rPr>
                            <m:t>𝒌</m:t>
                          </m:r>
                          <m:r>
                            <a:rPr lang="en-US" sz="2800" b="1" smtClean="0">
                              <a:solidFill>
                                <a:schemeClr val="bg1"/>
                              </a:solidFill>
                              <a:latin typeface="Cambria Math" panose="02040503050406030204" pitchFamily="18" charset="0"/>
                              <a:ea typeface="Times New Roman" panose="02020603050405020304" pitchFamily="18" charset="0"/>
                            </a:rPr>
                            <m:t>=</m:t>
                          </m:r>
                          <m:r>
                            <a:rPr lang="en-US" sz="2800" b="1" smtClean="0">
                              <a:solidFill>
                                <a:schemeClr val="bg1"/>
                              </a:solidFill>
                              <a:latin typeface="Cambria Math" panose="02040503050406030204" pitchFamily="18" charset="0"/>
                              <a:ea typeface="Times New Roman" panose="02020603050405020304" pitchFamily="18" charset="0"/>
                            </a:rPr>
                            <m:t>𝟐𝟓</m:t>
                          </m:r>
                          <m:r>
                            <m:rPr>
                              <m:nor/>
                            </m:rPr>
                            <a:rPr lang="en-US" sz="2800" dirty="0">
                              <a:solidFill>
                                <a:schemeClr val="bg1"/>
                              </a:solidFill>
                              <a:latin typeface="Times New Roman" panose="02020603050405020304" pitchFamily="18" charset="0"/>
                              <a:ea typeface="Calibri" panose="020F0502020204030204" pitchFamily="34" charset="0"/>
                            </a:rPr>
                            <m:t>.</m:t>
                          </m:r>
                        </m:oMath>
                      </m:oMathPara>
                    </a14:m>
                    <a:endParaRPr lang="en-US" sz="3000" dirty="0">
                      <a:latin typeface="Times New Roman" panose="02020603050405020304" pitchFamily="18" charset="0"/>
                      <a:cs typeface="Times New Roman" panose="02020603050405020304" pitchFamily="18"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6123623" y="1761297"/>
                    <a:ext cx="2493487" cy="486406"/>
                  </a:xfrm>
                  <a:prstGeom prst="rect">
                    <a:avLst/>
                  </a:prstGeom>
                  <a:blipFill rotWithShape="1">
                    <a:blip r:embed="rId7"/>
                    <a:stretch>
                      <a:fillRect/>
                    </a:stretch>
                  </a:blipFill>
                </p:spPr>
                <p:txBody>
                  <a:bodyPr/>
                  <a:lstStyle/>
                  <a:p>
                    <a:r>
                      <a:rPr lang="en-US">
                        <a:noFill/>
                      </a:rPr>
                      <a:t> </a:t>
                    </a:r>
                  </a:p>
                </p:txBody>
              </p:sp>
            </mc:Fallback>
          </mc:AlternateContent>
        </p:grpSp>
      </p:grpSp>
      <p:sp>
        <p:nvSpPr>
          <p:cNvPr id="97" name="Action Button: Forward or Next 96">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mc:AlternateContent xmlns:mc="http://schemas.openxmlformats.org/markup-compatibility/2006" xmlns:a14="http://schemas.microsoft.com/office/drawing/2010/main">
        <mc:Choice Requires="a14">
          <p:sp>
            <p:nvSpPr>
              <p:cNvPr id="3" name="Rectangle 2">
                <a:extLst>
                  <a:ext uri="{FF2B5EF4-FFF2-40B4-BE49-F238E27FC236}">
                    <a16:creationId xmlns="" xmlns:a16="http://schemas.microsoft.com/office/drawing/2014/main" id="{051BBDF3-D351-4AC4-A836-E5D0524A69E2}"/>
                  </a:ext>
                </a:extLst>
              </p:cNvPr>
              <p:cNvSpPr/>
              <p:nvPr/>
            </p:nvSpPr>
            <p:spPr>
              <a:xfrm>
                <a:off x="2751803" y="4000500"/>
                <a:ext cx="8825155" cy="1064127"/>
              </a:xfrm>
              <a:prstGeom prst="rect">
                <a:avLst/>
              </a:prstGeom>
            </p:spPr>
            <p:txBody>
              <a:bodyPr wrap="none" lIns="45711" tIns="22855" rIns="45711" bIns="22855">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eqArr>
                            <m:eqArrPr>
                              <m:ctrlPr>
                                <a:rPr lang="en-US" sz="2800" i="1" dirty="0" smtClean="0">
                                  <a:latin typeface="Cambria Math"/>
                                  <a:ea typeface="Calibri" panose="020F0502020204030204" pitchFamily="34" charset="0"/>
                                </a:rPr>
                              </m:ctrlPr>
                            </m:eqArrPr>
                            <m:e>
                              <m:r>
                                <m:rPr>
                                  <m:nor/>
                                </m:rPr>
                                <a:rPr lang="en-US" sz="2800" dirty="0">
                                  <a:latin typeface="Times New Roman" panose="02020603050405020304" pitchFamily="18" charset="0"/>
                                  <a:ea typeface="Calibri" panose="020F0502020204030204" pitchFamily="34" charset="0"/>
                                </a:rPr>
                                <m:t>Ta</m:t>
                              </m:r>
                              <m:r>
                                <m:rPr>
                                  <m:nor/>
                                </m:rPr>
                                <a:rPr lang="en-US" sz="2800" dirty="0">
                                  <a:latin typeface="Times New Roman" panose="02020603050405020304" pitchFamily="18" charset="0"/>
                                  <a:ea typeface="Calibri" panose="020F0502020204030204" pitchFamily="34" charset="0"/>
                                </a:rPr>
                                <m:t> </m:t>
                              </m:r>
                              <m:r>
                                <m:rPr>
                                  <m:nor/>
                                </m:rPr>
                                <a:rPr lang="en-US" sz="2800" dirty="0">
                                  <a:latin typeface="Times New Roman" panose="02020603050405020304" pitchFamily="18" charset="0"/>
                                  <a:ea typeface="Calibri" panose="020F0502020204030204" pitchFamily="34" charset="0"/>
                                </a:rPr>
                                <m:t>c</m:t>
                              </m:r>
                              <m:r>
                                <m:rPr>
                                  <m:nor/>
                                </m:rPr>
                                <a:rPr lang="en-US" sz="2800" dirty="0">
                                  <a:latin typeface="Times New Roman" panose="02020603050405020304" pitchFamily="18" charset="0"/>
                                  <a:ea typeface="Calibri" panose="020F0502020204030204" pitchFamily="34" charset="0"/>
                                </a:rPr>
                                <m:t>ó </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𝑦</m:t>
                                  </m:r>
                                </m:e>
                                <m:sup>
                                  <m:r>
                                    <a:rPr lang="en-US" sz="2800" i="1">
                                      <a:latin typeface="Cambria Math" panose="02040503050406030204" pitchFamily="18" charset="0"/>
                                      <a:ea typeface="Calibri" panose="020F0502020204030204" pitchFamily="34" charset="0"/>
                                    </a:rPr>
                                    <m:t>′</m:t>
                                  </m:r>
                                </m:sup>
                              </m:sSup>
                              <m:r>
                                <a:rPr lang="en-US" sz="2800" i="1">
                                  <a:latin typeface="Cambria Math" panose="02040503050406030204" pitchFamily="18" charset="0"/>
                                  <a:ea typeface="Calibri" panose="020F0502020204030204" pitchFamily="34" charset="0"/>
                                </a:rPr>
                                <m:t>=3</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2</m:t>
                                  </m:r>
                                </m:sup>
                              </m:sSup>
                              <m:r>
                                <a:rPr lang="en-US" sz="2800" i="1">
                                  <a:latin typeface="Cambria Math" panose="02040503050406030204" pitchFamily="18" charset="0"/>
                                  <a:ea typeface="Calibri" panose="020F0502020204030204" pitchFamily="34" charset="0"/>
                                </a:rPr>
                                <m:t>−2</m:t>
                              </m:r>
                              <m:r>
                                <m:rPr>
                                  <m:nor/>
                                </m:rPr>
                                <a:rPr lang="en-US" sz="2800" dirty="0">
                                  <a:latin typeface="Times New Roman" panose="02020603050405020304" pitchFamily="18" charset="0"/>
                                  <a:ea typeface="Calibri" panose="020F0502020204030204" pitchFamily="34" charset="0"/>
                                </a:rPr>
                                <m:t>. </m:t>
                              </m:r>
                              <m:r>
                                <m:rPr>
                                  <m:nor/>
                                </m:rPr>
                                <a:rPr lang="en-US" sz="2800" dirty="0" err="1">
                                  <a:latin typeface="Times New Roman" panose="02020603050405020304" pitchFamily="18" charset="0"/>
                                  <a:ea typeface="Calibri" panose="020F0502020204030204" pitchFamily="34" charset="0"/>
                                </a:rPr>
                                <m:t>H</m:t>
                              </m:r>
                              <m:r>
                                <m:rPr>
                                  <m:nor/>
                                </m:rPr>
                                <a:rPr lang="en-US" sz="2800" dirty="0" err="1">
                                  <a:latin typeface="Times New Roman" panose="02020603050405020304" pitchFamily="18" charset="0"/>
                                  <a:ea typeface="Calibri" panose="020F0502020204030204" pitchFamily="34" charset="0"/>
                                </a:rPr>
                                <m:t>ệ </m:t>
                              </m:r>
                              <m:r>
                                <m:rPr>
                                  <m:nor/>
                                </m:rPr>
                                <a:rPr lang="en-US" sz="2800" dirty="0" err="1">
                                  <a:latin typeface="Times New Roman" panose="02020603050405020304" pitchFamily="18" charset="0"/>
                                  <a:ea typeface="Calibri" panose="020F0502020204030204" pitchFamily="34" charset="0"/>
                                </a:rPr>
                                <m:t>s</m:t>
                              </m:r>
                              <m:r>
                                <m:rPr>
                                  <m:nor/>
                                </m:rPr>
                                <a:rPr lang="en-US" sz="2800" dirty="0" err="1">
                                  <a:latin typeface="Times New Roman" panose="02020603050405020304" pitchFamily="18" charset="0"/>
                                  <a:ea typeface="Calibri" panose="020F0502020204030204" pitchFamily="34" charset="0"/>
                                </a:rPr>
                                <m:t>ố </m:t>
                              </m:r>
                              <m:r>
                                <m:rPr>
                                  <m:nor/>
                                </m:rPr>
                                <a:rPr lang="en-US" sz="2800" dirty="0" err="1">
                                  <a:latin typeface="Times New Roman" panose="02020603050405020304" pitchFamily="18" charset="0"/>
                                  <a:ea typeface="Calibri" panose="020F0502020204030204" pitchFamily="34" charset="0"/>
                                </a:rPr>
                                <m:t>g</m:t>
                              </m:r>
                              <m:r>
                                <m:rPr>
                                  <m:nor/>
                                </m:rPr>
                                <a:rPr lang="en-US" sz="2800" dirty="0" err="1">
                                  <a:latin typeface="Times New Roman" panose="02020603050405020304" pitchFamily="18" charset="0"/>
                                  <a:ea typeface="Calibri" panose="020F0502020204030204" pitchFamily="34" charset="0"/>
                                </a:rPr>
                                <m:t>ó</m:t>
                              </m:r>
                              <m:r>
                                <m:rPr>
                                  <m:nor/>
                                </m:rPr>
                                <a:rPr lang="en-US" sz="2800" dirty="0" err="1">
                                  <a:latin typeface="Times New Roman" panose="02020603050405020304" pitchFamily="18" charset="0"/>
                                  <a:ea typeface="Calibri" panose="020F0502020204030204" pitchFamily="34" charset="0"/>
                                </a:rPr>
                                <m:t>c</m:t>
                              </m:r>
                              <m:r>
                                <m:rPr>
                                  <m:nor/>
                                </m:rPr>
                                <a:rPr lang="en-US" sz="2800" dirty="0">
                                  <a:latin typeface="Times New Roman" panose="02020603050405020304" pitchFamily="18" charset="0"/>
                                  <a:ea typeface="Calibri" panose="020F0502020204030204" pitchFamily="34" charset="0"/>
                                </a:rPr>
                                <m:t> </m:t>
                              </m:r>
                              <m:r>
                                <a:rPr lang="en-US" sz="2800" i="1">
                                  <a:latin typeface="Cambria Math" panose="02040503050406030204" pitchFamily="18" charset="0"/>
                                  <a:ea typeface="Calibri" panose="020F0502020204030204" pitchFamily="34" charset="0"/>
                                </a:rPr>
                                <m:t>𝑘</m:t>
                              </m:r>
                              <m:r>
                                <m:rPr>
                                  <m:nor/>
                                </m:rPr>
                                <a:rPr lang="en-US" sz="2800" dirty="0">
                                  <a:latin typeface="Times New Roman" panose="02020603050405020304" pitchFamily="18" charset="0"/>
                                  <a:ea typeface="Calibri" panose="020F0502020204030204" pitchFamily="34" charset="0"/>
                                </a:rPr>
                                <m:t> </m:t>
                              </m:r>
                              <m:r>
                                <m:rPr>
                                  <m:nor/>
                                </m:rPr>
                                <a:rPr lang="en-US" sz="2800" dirty="0" err="1">
                                  <a:latin typeface="Times New Roman" panose="02020603050405020304" pitchFamily="18" charset="0"/>
                                  <a:ea typeface="Calibri" panose="020F0502020204030204" pitchFamily="34" charset="0"/>
                                </a:rPr>
                                <m:t>c</m:t>
                              </m:r>
                              <m:r>
                                <m:rPr>
                                  <m:nor/>
                                </m:rPr>
                                <a:rPr lang="en-US" sz="2800" dirty="0" err="1">
                                  <a:latin typeface="Times New Roman" panose="02020603050405020304" pitchFamily="18" charset="0"/>
                                  <a:ea typeface="Calibri" panose="020F0502020204030204" pitchFamily="34" charset="0"/>
                                </a:rPr>
                                <m:t>ủ</m:t>
                              </m:r>
                              <m:r>
                                <m:rPr>
                                  <m:nor/>
                                </m:rPr>
                                <a:rPr lang="en-US" sz="2800" dirty="0" err="1">
                                  <a:latin typeface="Times New Roman" panose="02020603050405020304" pitchFamily="18" charset="0"/>
                                  <a:ea typeface="Calibri" panose="020F0502020204030204" pitchFamily="34" charset="0"/>
                                </a:rPr>
                                <m:t>a</m:t>
                              </m:r>
                              <m:r>
                                <m:rPr>
                                  <m:nor/>
                                </m:rPr>
                                <a:rPr lang="en-US" sz="2800" dirty="0">
                                  <a:latin typeface="Times New Roman" panose="02020603050405020304" pitchFamily="18" charset="0"/>
                                  <a:ea typeface="Calibri" panose="020F0502020204030204" pitchFamily="34" charset="0"/>
                                </a:rPr>
                                <m:t> </m:t>
                              </m:r>
                              <m:r>
                                <m:rPr>
                                  <m:nor/>
                                </m:rPr>
                                <a:rPr lang="en-US" sz="2800" dirty="0" err="1">
                                  <a:latin typeface="Times New Roman" panose="02020603050405020304" pitchFamily="18" charset="0"/>
                                  <a:ea typeface="Calibri" panose="020F0502020204030204" pitchFamily="34" charset="0"/>
                                </a:rPr>
                                <m:t>ti</m:t>
                              </m:r>
                              <m:r>
                                <m:rPr>
                                  <m:nor/>
                                </m:rPr>
                                <a:rPr lang="en-US" sz="2800" dirty="0" err="1">
                                  <a:latin typeface="Times New Roman" panose="02020603050405020304" pitchFamily="18" charset="0"/>
                                  <a:ea typeface="Calibri" panose="020F0502020204030204" pitchFamily="34" charset="0"/>
                                </a:rPr>
                                <m:t>ế</m:t>
                              </m:r>
                              <m:r>
                                <m:rPr>
                                  <m:nor/>
                                </m:rPr>
                                <a:rPr lang="en-US" sz="2800" dirty="0" err="1">
                                  <a:latin typeface="Times New Roman" panose="02020603050405020304" pitchFamily="18" charset="0"/>
                                  <a:ea typeface="Calibri" panose="020F0502020204030204" pitchFamily="34" charset="0"/>
                                </a:rPr>
                                <m:t>p</m:t>
                              </m:r>
                              <m:r>
                                <m:rPr>
                                  <m:nor/>
                                </m:rPr>
                                <a:rPr lang="en-US" sz="2800" dirty="0">
                                  <a:latin typeface="Times New Roman" panose="02020603050405020304" pitchFamily="18" charset="0"/>
                                  <a:ea typeface="Calibri" panose="020F0502020204030204" pitchFamily="34" charset="0"/>
                                </a:rPr>
                                <m:t> </m:t>
                              </m:r>
                              <m:r>
                                <m:rPr>
                                  <m:nor/>
                                </m:rPr>
                                <a:rPr lang="en-US" sz="2800" dirty="0" err="1">
                                  <a:latin typeface="Times New Roman" panose="02020603050405020304" pitchFamily="18" charset="0"/>
                                  <a:ea typeface="Calibri" panose="020F0502020204030204" pitchFamily="34" charset="0"/>
                                </a:rPr>
                                <m:t>tuy</m:t>
                              </m:r>
                              <m:r>
                                <m:rPr>
                                  <m:nor/>
                                </m:rPr>
                                <a:rPr lang="en-US" sz="2800" dirty="0" err="1">
                                  <a:latin typeface="Times New Roman" panose="02020603050405020304" pitchFamily="18" charset="0"/>
                                  <a:ea typeface="Calibri" panose="020F0502020204030204" pitchFamily="34" charset="0"/>
                                </a:rPr>
                                <m:t>ế</m:t>
                              </m:r>
                              <m:r>
                                <m:rPr>
                                  <m:nor/>
                                </m:rPr>
                                <a:rPr lang="en-US" sz="2800" dirty="0" err="1">
                                  <a:latin typeface="Times New Roman" panose="02020603050405020304" pitchFamily="18" charset="0"/>
                                  <a:ea typeface="Calibri" panose="020F0502020204030204" pitchFamily="34" charset="0"/>
                                </a:rPr>
                                <m:t>n</m:t>
                              </m:r>
                              <m:r>
                                <m:rPr>
                                  <m:nor/>
                                </m:rPr>
                                <a:rPr lang="en-US" sz="2800" dirty="0">
                                  <a:latin typeface="Times New Roman" panose="02020603050405020304" pitchFamily="18" charset="0"/>
                                  <a:ea typeface="Calibri" panose="020F0502020204030204" pitchFamily="34" charset="0"/>
                                </a:rPr>
                                <m:t> </m:t>
                              </m:r>
                              <m:r>
                                <m:rPr>
                                  <m:nor/>
                                </m:rPr>
                                <a:rPr lang="en-US" sz="2800" dirty="0" err="1">
                                  <a:latin typeface="Times New Roman" panose="02020603050405020304" pitchFamily="18" charset="0"/>
                                  <a:ea typeface="Calibri" panose="020F0502020204030204" pitchFamily="34" charset="0"/>
                                </a:rPr>
                                <m:t>v</m:t>
                              </m:r>
                              <m:r>
                                <m:rPr>
                                  <m:nor/>
                                </m:rPr>
                                <a:rPr lang="en-US" sz="2800" dirty="0" err="1">
                                  <a:latin typeface="Times New Roman" panose="02020603050405020304" pitchFamily="18" charset="0"/>
                                  <a:ea typeface="Calibri" panose="020F0502020204030204" pitchFamily="34" charset="0"/>
                                </a:rPr>
                                <m:t>ớ</m:t>
                              </m:r>
                              <m:r>
                                <m:rPr>
                                  <m:nor/>
                                </m:rPr>
                                <a:rPr lang="en-US" sz="2800" dirty="0" err="1">
                                  <a:latin typeface="Times New Roman" panose="02020603050405020304" pitchFamily="18" charset="0"/>
                                  <a:ea typeface="Calibri" panose="020F0502020204030204" pitchFamily="34" charset="0"/>
                                </a:rPr>
                                <m:t>i</m:t>
                              </m:r>
                              <m:r>
                                <m:rPr>
                                  <m:nor/>
                                </m:rPr>
                                <a:rPr lang="en-US" sz="2800" dirty="0">
                                  <a:latin typeface="Times New Roman" panose="02020603050405020304" pitchFamily="18" charset="0"/>
                                  <a:ea typeface="Calibri" panose="020F0502020204030204" pitchFamily="34" charset="0"/>
                                </a:rPr>
                                <m:t> </m:t>
                              </m:r>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𝐶</m:t>
                                  </m:r>
                                </m:e>
                              </m:d>
                              <m:r>
                                <m:rPr>
                                  <m:nor/>
                                </m:rPr>
                                <a:rPr lang="en-US" sz="2800" dirty="0">
                                  <a:latin typeface="Times New Roman" panose="02020603050405020304" pitchFamily="18" charset="0"/>
                                  <a:ea typeface="Calibri" panose="020F0502020204030204" pitchFamily="34" charset="0"/>
                                </a:rPr>
                                <m:t> </m:t>
                              </m:r>
                            </m:e>
                            <m:e>
                              <m:r>
                                <m:rPr>
                                  <m:nor/>
                                </m:rPr>
                                <a:rPr lang="en-US" sz="2800" dirty="0" err="1">
                                  <a:latin typeface="Times New Roman" panose="02020603050405020304" pitchFamily="18" charset="0"/>
                                  <a:ea typeface="Calibri" panose="020F0502020204030204" pitchFamily="34" charset="0"/>
                                </a:rPr>
                                <m:t>t</m:t>
                              </m:r>
                              <m:r>
                                <m:rPr>
                                  <m:nor/>
                                </m:rPr>
                                <a:rPr lang="en-US" sz="2800" dirty="0" err="1">
                                  <a:latin typeface="Times New Roman" panose="02020603050405020304" pitchFamily="18" charset="0"/>
                                  <a:ea typeface="Calibri" panose="020F0502020204030204" pitchFamily="34" charset="0"/>
                                </a:rPr>
                                <m:t>ạ</m:t>
                              </m:r>
                              <m:r>
                                <m:rPr>
                                  <m:nor/>
                                </m:rPr>
                                <a:rPr lang="en-US" sz="2800" dirty="0" err="1">
                                  <a:latin typeface="Times New Roman" panose="02020603050405020304" pitchFamily="18" charset="0"/>
                                  <a:ea typeface="Calibri" panose="020F0502020204030204" pitchFamily="34" charset="0"/>
                                </a:rPr>
                                <m:t>i</m:t>
                              </m:r>
                              <m:r>
                                <m:rPr>
                                  <m:nor/>
                                </m:rPr>
                                <a:rPr lang="en-US" sz="2800" dirty="0">
                                  <a:latin typeface="Times New Roman" panose="02020603050405020304" pitchFamily="18" charset="0"/>
                                  <a:ea typeface="Calibri" panose="020F0502020204030204" pitchFamily="34" charset="0"/>
                                </a:rPr>
                                <m:t> </m:t>
                              </m:r>
                              <m:r>
                                <m:rPr>
                                  <m:nor/>
                                </m:rPr>
                                <a:rPr lang="en-US" sz="2800" dirty="0" err="1">
                                  <a:latin typeface="Times New Roman" panose="02020603050405020304" pitchFamily="18" charset="0"/>
                                  <a:ea typeface="Calibri" panose="020F0502020204030204" pitchFamily="34" charset="0"/>
                                </a:rPr>
                                <m:t>đ</m:t>
                              </m:r>
                              <m:r>
                                <m:rPr>
                                  <m:nor/>
                                </m:rPr>
                                <a:rPr lang="en-US" sz="2800" dirty="0" err="1">
                                  <a:latin typeface="Times New Roman" panose="02020603050405020304" pitchFamily="18" charset="0"/>
                                  <a:ea typeface="Calibri" panose="020F0502020204030204" pitchFamily="34" charset="0"/>
                                </a:rPr>
                                <m:t>i</m:t>
                              </m:r>
                              <m:r>
                                <m:rPr>
                                  <m:nor/>
                                </m:rPr>
                                <a:rPr lang="en-US" sz="2800" dirty="0" err="1">
                                  <a:latin typeface="Times New Roman" panose="02020603050405020304" pitchFamily="18" charset="0"/>
                                  <a:ea typeface="Calibri" panose="020F0502020204030204" pitchFamily="34" charset="0"/>
                                </a:rPr>
                                <m:t>ể</m:t>
                              </m:r>
                              <m:r>
                                <m:rPr>
                                  <m:nor/>
                                </m:rPr>
                                <a:rPr lang="en-US" sz="2800" dirty="0" err="1">
                                  <a:latin typeface="Times New Roman" panose="02020603050405020304" pitchFamily="18" charset="0"/>
                                  <a:ea typeface="Calibri" panose="020F0502020204030204" pitchFamily="34" charset="0"/>
                                </a:rPr>
                                <m:t>m</m:t>
                              </m:r>
                              <m:r>
                                <m:rPr>
                                  <m:nor/>
                                </m:rPr>
                                <a:rPr lang="en-US" sz="2800" dirty="0">
                                  <a:latin typeface="Times New Roman" panose="02020603050405020304" pitchFamily="18" charset="0"/>
                                  <a:ea typeface="Calibri" panose="020F0502020204030204" pitchFamily="34" charset="0"/>
                                </a:rPr>
                                <m:t> </m:t>
                              </m:r>
                              <m:r>
                                <m:rPr>
                                  <m:nor/>
                                </m:rPr>
                                <a:rPr lang="en-US" sz="2800" dirty="0" err="1">
                                  <a:latin typeface="Times New Roman" panose="02020603050405020304" pitchFamily="18" charset="0"/>
                                  <a:ea typeface="Calibri" panose="020F0502020204030204" pitchFamily="34" charset="0"/>
                                </a:rPr>
                                <m:t>c</m:t>
                              </m:r>
                              <m:r>
                                <m:rPr>
                                  <m:nor/>
                                </m:rPr>
                                <a:rPr lang="en-US" sz="2800" dirty="0" err="1">
                                  <a:latin typeface="Times New Roman" panose="02020603050405020304" pitchFamily="18" charset="0"/>
                                  <a:ea typeface="Calibri" panose="020F0502020204030204" pitchFamily="34" charset="0"/>
                                </a:rPr>
                                <m:t>ó </m:t>
                              </m:r>
                              <m:r>
                                <m:rPr>
                                  <m:nor/>
                                </m:rPr>
                                <a:rPr lang="en-US" sz="2800" dirty="0" err="1">
                                  <a:latin typeface="Times New Roman" panose="02020603050405020304" pitchFamily="18" charset="0"/>
                                  <a:ea typeface="Calibri" panose="020F0502020204030204" pitchFamily="34" charset="0"/>
                                </a:rPr>
                                <m:t>ho</m:t>
                              </m:r>
                              <m:r>
                                <m:rPr>
                                  <m:nor/>
                                </m:rPr>
                                <a:rPr lang="en-US" sz="2800" dirty="0" err="1">
                                  <a:latin typeface="Times New Roman" panose="02020603050405020304" pitchFamily="18" charset="0"/>
                                  <a:ea typeface="Calibri" panose="020F0502020204030204" pitchFamily="34" charset="0"/>
                                </a:rPr>
                                <m:t>à</m:t>
                              </m:r>
                              <m:r>
                                <m:rPr>
                                  <m:nor/>
                                </m:rPr>
                                <a:rPr lang="en-US" sz="2800" dirty="0" err="1">
                                  <a:latin typeface="Times New Roman" panose="02020603050405020304" pitchFamily="18" charset="0"/>
                                  <a:ea typeface="Calibri" panose="020F0502020204030204" pitchFamily="34" charset="0"/>
                                </a:rPr>
                                <m:t>ng</m:t>
                              </m:r>
                              <m:r>
                                <m:rPr>
                                  <m:nor/>
                                </m:rPr>
                                <a:rPr lang="en-US" sz="2800" dirty="0">
                                  <a:latin typeface="Times New Roman" panose="02020603050405020304" pitchFamily="18" charset="0"/>
                                  <a:ea typeface="Calibri" panose="020F0502020204030204" pitchFamily="34" charset="0"/>
                                </a:rPr>
                                <m:t> </m:t>
                              </m:r>
                              <m:r>
                                <m:rPr>
                                  <m:nor/>
                                </m:rPr>
                                <a:rPr lang="en-US" sz="2800" dirty="0" err="1">
                                  <a:latin typeface="Times New Roman" panose="02020603050405020304" pitchFamily="18" charset="0"/>
                                  <a:ea typeface="Calibri" panose="020F0502020204030204" pitchFamily="34" charset="0"/>
                                </a:rPr>
                                <m:t>độ</m:t>
                              </m:r>
                              <m:r>
                                <m:rPr>
                                  <m:nor/>
                                </m:rPr>
                                <a:rPr lang="en-US" sz="2800" dirty="0">
                                  <a:latin typeface="Times New Roman" panose="02020603050405020304" pitchFamily="18" charset="0"/>
                                  <a:ea typeface="Calibri" panose="020F0502020204030204" pitchFamily="34" charset="0"/>
                                </a:rPr>
                                <m:t> </m:t>
                              </m:r>
                              <m:r>
                                <m:rPr>
                                  <m:nor/>
                                </m:rPr>
                                <a:rPr lang="en-US" sz="2800" dirty="0" err="1">
                                  <a:latin typeface="Times New Roman" panose="02020603050405020304" pitchFamily="18" charset="0"/>
                                  <a:ea typeface="Calibri" panose="020F0502020204030204" pitchFamily="34" charset="0"/>
                                </a:rPr>
                                <m:t>b</m:t>
                              </m:r>
                              <m:r>
                                <m:rPr>
                                  <m:nor/>
                                </m:rPr>
                                <a:rPr lang="en-US" sz="2800" dirty="0" err="1">
                                  <a:latin typeface="Times New Roman" panose="02020603050405020304" pitchFamily="18" charset="0"/>
                                  <a:ea typeface="Calibri" panose="020F0502020204030204" pitchFamily="34" charset="0"/>
                                </a:rPr>
                                <m:t>ằ</m:t>
                              </m:r>
                              <m:r>
                                <m:rPr>
                                  <m:nor/>
                                </m:rPr>
                                <a:rPr lang="en-US" sz="2800" dirty="0" err="1">
                                  <a:latin typeface="Times New Roman" panose="02020603050405020304" pitchFamily="18" charset="0"/>
                                  <a:ea typeface="Calibri" panose="020F0502020204030204" pitchFamily="34" charset="0"/>
                                </a:rPr>
                                <m:t>ng</m:t>
                              </m:r>
                              <m:r>
                                <m:rPr>
                                  <m:nor/>
                                </m:rPr>
                                <a:rPr lang="en-US" sz="2800" dirty="0">
                                  <a:latin typeface="Times New Roman" panose="02020603050405020304" pitchFamily="18" charset="0"/>
                                  <a:ea typeface="Calibri" panose="020F0502020204030204" pitchFamily="34" charset="0"/>
                                </a:rPr>
                                <m:t> </m:t>
                              </m:r>
                              <m:r>
                                <a:rPr lang="en-US" sz="2800" i="1">
                                  <a:latin typeface="Cambria Math" panose="02040503050406030204" pitchFamily="18" charset="0"/>
                                  <a:ea typeface="Calibri" panose="020F0502020204030204" pitchFamily="34" charset="0"/>
                                </a:rPr>
                                <m:t>1</m:t>
                              </m:r>
                              <m:r>
                                <m:rPr>
                                  <m:nor/>
                                </m:rPr>
                                <a:rPr lang="en-US" sz="2800" dirty="0">
                                  <a:latin typeface="Times New Roman" panose="02020603050405020304" pitchFamily="18" charset="0"/>
                                  <a:ea typeface="Calibri" panose="020F0502020204030204" pitchFamily="34" charset="0"/>
                                </a:rPr>
                                <m:t> </m:t>
                              </m:r>
                              <m:r>
                                <m:rPr>
                                  <m:nor/>
                                </m:rPr>
                                <a:rPr lang="en-US" sz="2800" dirty="0">
                                  <a:latin typeface="Times New Roman" panose="02020603050405020304" pitchFamily="18" charset="0"/>
                                  <a:ea typeface="Calibri" panose="020F0502020204030204" pitchFamily="34" charset="0"/>
                                </a:rPr>
                                <m:t>l</m:t>
                              </m:r>
                              <m:r>
                                <m:rPr>
                                  <m:nor/>
                                </m:rPr>
                                <a:rPr lang="en-US" sz="2800" dirty="0">
                                  <a:latin typeface="Times New Roman" panose="02020603050405020304" pitchFamily="18" charset="0"/>
                                  <a:ea typeface="Calibri" panose="020F0502020204030204" pitchFamily="34" charset="0"/>
                                </a:rPr>
                                <m:t>à </m:t>
                              </m:r>
                              <m:r>
                                <a:rPr lang="en-US" sz="2800" i="1">
                                  <a:latin typeface="Cambria Math" panose="02040503050406030204" pitchFamily="18" charset="0"/>
                                  <a:ea typeface="Calibri" panose="020F0502020204030204" pitchFamily="34" charset="0"/>
                                </a:rPr>
                                <m:t>𝑘</m:t>
                              </m:r>
                              <m:r>
                                <a:rPr lang="en-US" sz="2800" i="1">
                                  <a:latin typeface="Cambria Math" panose="02040503050406030204" pitchFamily="18" charset="0"/>
                                  <a:ea typeface="Calibri" panose="020F0502020204030204" pitchFamily="34" charset="0"/>
                                </a:rPr>
                                <m:t>=</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𝑦</m:t>
                                  </m:r>
                                </m:e>
                                <m:sup>
                                  <m:r>
                                    <a:rPr lang="en-US" sz="2800" i="1">
                                      <a:latin typeface="Cambria Math" panose="02040503050406030204" pitchFamily="18" charset="0"/>
                                      <a:ea typeface="Calibri" panose="020F0502020204030204" pitchFamily="34" charset="0"/>
                                    </a:rPr>
                                    <m:t>′</m:t>
                                  </m:r>
                                </m:sup>
                              </m:sSup>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1</m:t>
                                  </m:r>
                                </m:e>
                              </m:d>
                              <m:r>
                                <a:rPr lang="en-US" sz="2800" i="1">
                                  <a:latin typeface="Cambria Math" panose="02040503050406030204" pitchFamily="18" charset="0"/>
                                  <a:ea typeface="Calibri" panose="020F0502020204030204" pitchFamily="34" charset="0"/>
                                </a:rPr>
                                <m:t>=1</m:t>
                              </m:r>
                              <m:r>
                                <m:rPr>
                                  <m:nor/>
                                </m:rPr>
                                <a:rPr lang="en-US" sz="2800" dirty="0">
                                  <a:latin typeface="Times New Roman" panose="02020603050405020304" pitchFamily="18" charset="0"/>
                                  <a:ea typeface="Calibri" panose="020F0502020204030204" pitchFamily="34" charset="0"/>
                                </a:rPr>
                                <m:t>. </m:t>
                              </m:r>
                              <m:r>
                                <m:rPr>
                                  <m:nor/>
                                </m:rPr>
                                <a:rPr lang="en-US" sz="2800" b="1" u="sng" dirty="0" err="1">
                                  <a:solidFill>
                                    <a:srgbClr val="0000FF"/>
                                  </a:solidFill>
                                  <a:highlight>
                                    <a:srgbClr val="00FF00"/>
                                  </a:highlight>
                                  <a:latin typeface="Times New Roman" panose="02020603050405020304" pitchFamily="18" charset="0"/>
                                  <a:ea typeface="Calibri" panose="020F0502020204030204" pitchFamily="34" charset="0"/>
                                </a:rPr>
                                <m:t>Ch</m:t>
                              </m:r>
                              <m:r>
                                <m:rPr>
                                  <m:nor/>
                                </m:rPr>
                                <a:rPr lang="en-US" sz="2800" b="1" u="sng" dirty="0" err="1">
                                  <a:solidFill>
                                    <a:srgbClr val="0000FF"/>
                                  </a:solidFill>
                                  <a:highlight>
                                    <a:srgbClr val="00FF00"/>
                                  </a:highlight>
                                  <a:latin typeface="Times New Roman" panose="02020603050405020304" pitchFamily="18" charset="0"/>
                                  <a:ea typeface="Calibri" panose="020F0502020204030204" pitchFamily="34" charset="0"/>
                                </a:rPr>
                                <m:t>ọ</m:t>
                              </m:r>
                              <m:r>
                                <m:rPr>
                                  <m:nor/>
                                </m:rPr>
                                <a:rPr lang="en-US" sz="2800" b="1" u="sng" dirty="0" err="1">
                                  <a:solidFill>
                                    <a:srgbClr val="0000FF"/>
                                  </a:solidFill>
                                  <a:highlight>
                                    <a:srgbClr val="00FF00"/>
                                  </a:highlight>
                                  <a:latin typeface="Times New Roman" panose="02020603050405020304" pitchFamily="18" charset="0"/>
                                  <a:ea typeface="Calibri" panose="020F0502020204030204" pitchFamily="34" charset="0"/>
                                </a:rPr>
                                <m:t>n</m:t>
                              </m:r>
                              <m:r>
                                <m:rPr>
                                  <m:nor/>
                                </m:rPr>
                                <a:rPr lang="en-US" sz="2800" u="sng" dirty="0">
                                  <a:solidFill>
                                    <a:srgbClr val="0000FF"/>
                                  </a:solidFill>
                                  <a:highlight>
                                    <a:srgbClr val="00FF00"/>
                                  </a:highlight>
                                  <a:latin typeface="Times New Roman" panose="02020603050405020304" pitchFamily="18" charset="0"/>
                                  <a:ea typeface="Calibri" panose="020F0502020204030204" pitchFamily="34" charset="0"/>
                                </a:rPr>
                                <m:t> </m:t>
                              </m:r>
                              <m:r>
                                <m:rPr>
                                  <m:nor/>
                                </m:rPr>
                                <a:rPr lang="en-US" sz="2800" b="1" i="1" u="sng" dirty="0" smtClean="0">
                                  <a:solidFill>
                                    <a:srgbClr val="0000FF"/>
                                  </a:solidFill>
                                  <a:highlight>
                                    <a:srgbClr val="00FF00"/>
                                  </a:highlight>
                                  <a:latin typeface="Times New Roman" panose="02020603050405020304" pitchFamily="18" charset="0"/>
                                  <a:ea typeface="Calibri" panose="020F0502020204030204" pitchFamily="34" charset="0"/>
                                </a:rPr>
                                <m:t>C</m:t>
                              </m:r>
                            </m:e>
                          </m:eqArr>
                        </m:e>
                        <m:sub/>
                      </m:sSub>
                    </m:oMath>
                  </m:oMathPara>
                </a14:m>
                <a:endParaRPr lang="en-US" sz="3000" dirty="0">
                  <a:latin typeface="Times New Roman" panose="02020603050405020304" pitchFamily="18" charset="0"/>
                  <a:cs typeface="Times New Roman" panose="02020603050405020304" pitchFamily="18" charset="0"/>
                </a:endParaRPr>
              </a:p>
            </p:txBody>
          </p:sp>
        </mc:Choice>
        <mc:Fallback xmlns="">
          <p:sp>
            <p:nvSpPr>
              <p:cNvPr id="3" name="Rectangle 2">
                <a:extLst>
                  <a:ext uri="{FF2B5EF4-FFF2-40B4-BE49-F238E27FC236}">
                    <a16:creationId xmlns="" xmlns:a16="http://schemas.microsoft.com/office/drawing/2014/main" xmlns:a14="http://schemas.microsoft.com/office/drawing/2010/main" id="{051BBDF3-D351-4AC4-A836-E5D0524A69E2}"/>
                  </a:ext>
                </a:extLst>
              </p:cNvPr>
              <p:cNvSpPr>
                <a:spLocks noRot="1" noChangeAspect="1" noMove="1" noResize="1" noEditPoints="1" noAdjustHandles="1" noChangeArrowheads="1" noChangeShapeType="1" noTextEdit="1"/>
              </p:cNvSpPr>
              <p:nvPr/>
            </p:nvSpPr>
            <p:spPr>
              <a:xfrm>
                <a:off x="2751803" y="4000500"/>
                <a:ext cx="8825155" cy="1064127"/>
              </a:xfrm>
              <a:prstGeom prst="rect">
                <a:avLst/>
              </a:prstGeom>
              <a:blipFill rotWithShape="1">
                <a:blip r:embed="rId8"/>
                <a:stretch>
                  <a:fillRect/>
                </a:stretch>
              </a:blipFill>
            </p:spPr>
            <p:txBody>
              <a:bodyPr/>
              <a:lstStyle/>
              <a:p>
                <a:r>
                  <a:rPr lang="en-US">
                    <a:noFill/>
                  </a:rPr>
                  <a:t> </a:t>
                </a:r>
              </a:p>
            </p:txBody>
          </p:sp>
        </mc:Fallback>
      </mc:AlternateContent>
      <p:sp>
        <p:nvSpPr>
          <p:cNvPr id="50" name="Oval 49">
            <a:extLst>
              <a:ext uri="{FF2B5EF4-FFF2-40B4-BE49-F238E27FC236}">
                <a16:creationId xmlns="" xmlns:a16="http://schemas.microsoft.com/office/drawing/2014/main" id="{14E4121E-5E64-4E3D-830F-6D502EA4FAA1}"/>
              </a:ext>
            </a:extLst>
          </p:cNvPr>
          <p:cNvSpPr/>
          <p:nvPr/>
        </p:nvSpPr>
        <p:spPr>
          <a:xfrm>
            <a:off x="6096000" y="2324100"/>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en-US" sz="3200" b="1" dirty="0">
                <a:latin typeface="Tahoma" pitchFamily="34" charset="0"/>
                <a:ea typeface="Tahoma" pitchFamily="34" charset="0"/>
                <a:cs typeface="Tahoma" pitchFamily="34" charset="0"/>
              </a:rPr>
              <a:t>C</a:t>
            </a:r>
            <a:endParaRPr lang="en-US" sz="3200" dirty="0"/>
          </a:p>
        </p:txBody>
      </p:sp>
    </p:spTree>
    <p:extLst>
      <p:ext uri="{BB962C8B-B14F-4D97-AF65-F5344CB8AC3E}">
        <p14:creationId xmlns:p14="http://schemas.microsoft.com/office/powerpoint/2010/main" val="110063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7"/>
                                        </p:tgtEl>
                                        <p:attrNameLst>
                                          <p:attrName>style.visibility</p:attrName>
                                        </p:attrNameLst>
                                      </p:cBhvr>
                                      <p:to>
                                        <p:strVal val="visible"/>
                                      </p:to>
                                    </p:set>
                                    <p:animEffect transition="in" filter="wipe(left)">
                                      <p:cBhvr>
                                        <p:cTn id="25"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3" grpId="0"/>
      <p:bldP spid="5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B77BD52B-65D2-4359-8415-E9849FABF0A9}"/>
              </a:ext>
            </a:extLst>
          </p:cNvPr>
          <p:cNvSpPr/>
          <p:nvPr/>
        </p:nvSpPr>
        <p:spPr>
          <a:xfrm>
            <a:off x="5082768" y="5615327"/>
            <a:ext cx="3794532"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986E361B-4BE5-4561-B137-CA105B4B4D90}"/>
              </a:ext>
            </a:extLst>
          </p:cNvPr>
          <p:cNvSpPr/>
          <p:nvPr/>
        </p:nvSpPr>
        <p:spPr>
          <a:xfrm>
            <a:off x="9216618" y="3324054"/>
            <a:ext cx="2651532"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017BB082-63D1-4741-A6E7-72FBBBD560C0}"/>
              </a:ext>
            </a:extLst>
          </p:cNvPr>
          <p:cNvSpPr/>
          <p:nvPr/>
        </p:nvSpPr>
        <p:spPr>
          <a:xfrm>
            <a:off x="3592296" y="1647444"/>
            <a:ext cx="1265454" cy="7147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xmlns="" id="{17A336F6-E46C-4A97-96FD-B9DB2F8933D3}"/>
                  </a:ext>
                </a:extLst>
              </p:cNvPr>
              <p:cNvSpPr/>
              <p:nvPr/>
            </p:nvSpPr>
            <p:spPr>
              <a:xfrm>
                <a:off x="128016" y="536190"/>
                <a:ext cx="11887200" cy="6148863"/>
              </a:xfrm>
              <a:prstGeom prst="rect">
                <a:avLst/>
              </a:prstGeom>
            </p:spPr>
            <p:txBody>
              <a:bodyPr wrap="square">
                <a:spAutoFit/>
              </a:bodyPr>
              <a:lstStyle/>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15. </a:t>
                </a:r>
                <a:r>
                  <a:rPr lang="vi-VN" sz="2800">
                    <a:latin typeface="Times New Roman" panose="02020603050405020304" pitchFamily="18" charset="0"/>
                    <a:ea typeface="Times New Roman" panose="02020603050405020304" pitchFamily="18" charset="0"/>
                  </a:rPr>
                  <a:t>Cho hàm số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3</m:t>
                        </m:r>
                      </m:sup>
                    </m:sSup>
                    <m:r>
                      <a:rPr lang="en-US" sz="2800" i="1">
                        <a:latin typeface="Cambria Math" panose="02040503050406030204" pitchFamily="18" charset="0"/>
                        <a:ea typeface="Calibri" panose="020F0502020204030204" pitchFamily="34" charset="0"/>
                      </a:rPr>
                      <m:t>−</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2</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2</m:t>
                    </m:r>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5</m:t>
                    </m:r>
                  </m:oMath>
                </a14:m>
                <a:r>
                  <a:rPr lang="en-US" sz="2800">
                    <a:latin typeface="Times New Roman" panose="02020603050405020304" pitchFamily="18" charset="0"/>
                    <a:ea typeface="Times New Roman" panose="02020603050405020304" pitchFamily="18" charset="0"/>
                  </a:rPr>
                  <a:t> </a:t>
                </a:r>
                <a:r>
                  <a:rPr lang="vi-VN" sz="2800">
                    <a:latin typeface="Times New Roman" panose="02020603050405020304" pitchFamily="18" charset="0"/>
                    <a:ea typeface="Times New Roman" panose="02020603050405020304" pitchFamily="18" charset="0"/>
                  </a:rPr>
                  <a:t>có đồ thị </a:t>
                </a:r>
                <a14:m>
                  <m:oMath xmlns:m="http://schemas.openxmlformats.org/officeDocument/2006/math">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𝐶</m:t>
                        </m:r>
                      </m:e>
                    </m:d>
                  </m:oMath>
                </a14:m>
                <a:r>
                  <a:rPr lang="vi-VN" sz="2800">
                    <a:latin typeface="Times New Roman" panose="02020603050405020304" pitchFamily="18" charset="0"/>
                    <a:ea typeface="Times New Roman" panose="02020603050405020304" pitchFamily="18" charset="0"/>
                  </a:rPr>
                  <a:t>. Trong các tiếp tuyến của </a:t>
                </a:r>
                <a14:m>
                  <m:oMath xmlns:m="http://schemas.openxmlformats.org/officeDocument/2006/math">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𝐶</m:t>
                        </m:r>
                      </m:e>
                    </m:d>
                  </m:oMath>
                </a14:m>
                <a:r>
                  <a:rPr lang="vi-VN" sz="2800">
                    <a:latin typeface="Times New Roman" panose="02020603050405020304" pitchFamily="18" charset="0"/>
                    <a:ea typeface="Times New Roman" panose="02020603050405020304" pitchFamily="18" charset="0"/>
                  </a:rPr>
                  <a:t>, tiếp tuyến có hệ số góc nhỏ nhất, thì hệ số góc của tiếp tuyến đó là</a:t>
                </a:r>
                <a:endParaRPr lang="en-US" sz="2800">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r>
                  <a:rPr lang="fr-FR" sz="28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4</m:t>
                        </m:r>
                      </m:num>
                      <m:den>
                        <m:r>
                          <a:rPr lang="en-US" sz="2800" i="1">
                            <a:latin typeface="Cambria Math" panose="02040503050406030204" pitchFamily="18" charset="0"/>
                            <a:ea typeface="Times New Roman" panose="02020603050405020304" pitchFamily="18" charset="0"/>
                          </a:rPr>
                          <m:t>3</m:t>
                        </m:r>
                      </m:den>
                    </m:f>
                  </m:oMath>
                </a14:m>
                <a:r>
                  <a:rPr lang="fr-FR" sz="2800">
                    <a:latin typeface="Times New Roman" panose="02020603050405020304" pitchFamily="18" charset="0"/>
                    <a:ea typeface="Times New Roman" panose="02020603050405020304" pitchFamily="18" charset="0"/>
                  </a:rPr>
                  <a:t>.	</a:t>
                </a:r>
                <a:r>
                  <a:rPr lang="fr-FR" sz="28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5</m:t>
                        </m:r>
                      </m:num>
                      <m:den>
                        <m:r>
                          <a:rPr lang="en-US" sz="2800" i="1">
                            <a:latin typeface="Cambria Math" panose="02040503050406030204" pitchFamily="18" charset="0"/>
                            <a:ea typeface="Times New Roman" panose="02020603050405020304" pitchFamily="18" charset="0"/>
                          </a:rPr>
                          <m:t>3</m:t>
                        </m:r>
                      </m:den>
                    </m:f>
                  </m:oMath>
                </a14:m>
                <a:r>
                  <a:rPr lang="fr-FR" sz="2800">
                    <a:latin typeface="Times New Roman" panose="02020603050405020304" pitchFamily="18" charset="0"/>
                    <a:ea typeface="Times New Roman" panose="02020603050405020304" pitchFamily="18" charset="0"/>
                  </a:rPr>
                  <a:t>.			</a:t>
                </a:r>
                <a:r>
                  <a:rPr lang="fr-FR" sz="28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2</m:t>
                        </m:r>
                      </m:num>
                      <m:den>
                        <m:r>
                          <a:rPr lang="en-US" sz="2800" i="1">
                            <a:latin typeface="Cambria Math" panose="02040503050406030204" pitchFamily="18" charset="0"/>
                            <a:ea typeface="Times New Roman" panose="02020603050405020304" pitchFamily="18" charset="0"/>
                          </a:rPr>
                          <m:t>3</m:t>
                        </m:r>
                      </m:den>
                    </m:f>
                  </m:oMath>
                </a14:m>
                <a:r>
                  <a:rPr lang="fr-FR" sz="2800">
                    <a:latin typeface="Times New Roman" panose="02020603050405020304" pitchFamily="18" charset="0"/>
                    <a:ea typeface="Times New Roman" panose="02020603050405020304" pitchFamily="18" charset="0"/>
                  </a:rPr>
                  <a:t>.			</a:t>
                </a:r>
                <a:r>
                  <a:rPr lang="fr-FR" sz="2800" b="1">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3</m:t>
                        </m:r>
                      </m:den>
                    </m:f>
                  </m:oMath>
                </a14:m>
                <a:r>
                  <a:rPr lang="en-US"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Calibri" panose="020F0502020204030204" pitchFamily="34" charset="0"/>
                </a:endParaRP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16. </a:t>
                </a:r>
                <a:r>
                  <a:rPr lang="vi-VN" sz="2800">
                    <a:latin typeface="Times New Roman" panose="02020603050405020304" pitchFamily="18" charset="0"/>
                    <a:ea typeface="Times New Roman" panose="02020603050405020304" pitchFamily="18" charset="0"/>
                  </a:rPr>
                  <a:t>Tiếp tuyến của đồ thị hàm số</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3</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3</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2</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2</m:t>
                    </m:r>
                  </m:oMath>
                </a14:m>
                <a:r>
                  <a:rPr lang="en-US" sz="2800">
                    <a:latin typeface="Times New Roman" panose="02020603050405020304" pitchFamily="18" charset="0"/>
                    <a:ea typeface="Times New Roman" panose="02020603050405020304" pitchFamily="18" charset="0"/>
                  </a:rPr>
                  <a:t> </a:t>
                </a:r>
                <a:r>
                  <a:rPr lang="nl-NL" sz="2800">
                    <a:latin typeface="Times New Roman" panose="02020603050405020304" pitchFamily="18" charset="0"/>
                    <a:ea typeface="Times New Roman" panose="02020603050405020304" pitchFamily="18" charset="0"/>
                  </a:rPr>
                  <a:t>có</a:t>
                </a:r>
                <a:r>
                  <a:rPr lang="vi-VN" sz="2800">
                    <a:latin typeface="Times New Roman" panose="02020603050405020304" pitchFamily="18" charset="0"/>
                    <a:ea typeface="Times New Roman" panose="02020603050405020304" pitchFamily="18" charset="0"/>
                  </a:rPr>
                  <a:t> hệ số góc </a:t>
                </a:r>
                <a14:m>
                  <m:oMath xmlns:m="http://schemas.openxmlformats.org/officeDocument/2006/math">
                    <m:r>
                      <a:rPr lang="en-US" sz="2800" i="1">
                        <a:latin typeface="Cambria Math" panose="02040503050406030204" pitchFamily="18" charset="0"/>
                        <a:ea typeface="Calibri" panose="020F0502020204030204" pitchFamily="34" charset="0"/>
                      </a:rPr>
                      <m:t>𝑘</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3</m:t>
                    </m:r>
                  </m:oMath>
                </a14:m>
                <a:r>
                  <a:rPr lang="vi-VN" sz="2800">
                    <a:latin typeface="Times New Roman" panose="02020603050405020304" pitchFamily="18" charset="0"/>
                    <a:ea typeface="Times New Roman" panose="02020603050405020304" pitchFamily="18" charset="0"/>
                  </a:rPr>
                  <a:t> có phương trình là</a:t>
                </a:r>
                <a:endParaRPr lang="en-US" sz="2800">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r>
                  <a:rPr lang="nl-NL" sz="28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7</m:t>
                    </m:r>
                  </m:oMath>
                </a14:m>
                <a:r>
                  <a:rPr lang="nl-NL" sz="2800">
                    <a:latin typeface="Times New Roman" panose="02020603050405020304" pitchFamily="18" charset="0"/>
                    <a:ea typeface="Times New Roman" panose="02020603050405020304" pitchFamily="18" charset="0"/>
                  </a:rPr>
                  <a:t>.</a:t>
                </a:r>
                <a:r>
                  <a:rPr lang="vi-VN" sz="2800">
                    <a:latin typeface="Times New Roman" panose="02020603050405020304" pitchFamily="18" charset="0"/>
                    <a:ea typeface="Times New Roman" panose="02020603050405020304" pitchFamily="18" charset="0"/>
                  </a:rPr>
                  <a:t>	</a:t>
                </a:r>
                <a:r>
                  <a:rPr lang="nl-NL" sz="28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7</m:t>
                    </m:r>
                  </m:oMath>
                </a14:m>
                <a:r>
                  <a:rPr lang="nl-NL" sz="2800">
                    <a:latin typeface="Times New Roman" panose="02020603050405020304" pitchFamily="18" charset="0"/>
                    <a:ea typeface="Times New Roman" panose="02020603050405020304" pitchFamily="18" charset="0"/>
                  </a:rPr>
                  <a:t>.</a:t>
                </a:r>
                <a:r>
                  <a:rPr lang="vi-VN" sz="2800">
                    <a:latin typeface="Times New Roman" panose="02020603050405020304" pitchFamily="18" charset="0"/>
                    <a:ea typeface="Times New Roman" panose="02020603050405020304" pitchFamily="18" charset="0"/>
                  </a:rPr>
                  <a:t>	</a:t>
                </a:r>
                <a:r>
                  <a:rPr lang="nl-NL" sz="28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m:t>
                    </m:r>
                  </m:oMath>
                </a14:m>
                <a:r>
                  <a:rPr lang="nl-NL" sz="2800">
                    <a:latin typeface="Times New Roman" panose="02020603050405020304" pitchFamily="18" charset="0"/>
                    <a:ea typeface="Times New Roman" panose="02020603050405020304" pitchFamily="18" charset="0"/>
                  </a:rPr>
                  <a:t>.</a:t>
                </a:r>
                <a:r>
                  <a:rPr lang="vi-VN" sz="2800">
                    <a:latin typeface="Times New Roman" panose="02020603050405020304" pitchFamily="18" charset="0"/>
                    <a:ea typeface="Times New Roman" panose="02020603050405020304" pitchFamily="18" charset="0"/>
                  </a:rPr>
                  <a:t>	</a:t>
                </a:r>
                <a:r>
                  <a:rPr lang="nl-NL" sz="2800" b="1">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m:t>
                    </m:r>
                  </m:oMath>
                </a14:m>
                <a:r>
                  <a:rPr lang="nl-NL" sz="2800">
                    <a:latin typeface="Times New Roman" panose="02020603050405020304" pitchFamily="18" charset="0"/>
                    <a:ea typeface="Times New Roman" panose="02020603050405020304" pitchFamily="18" charset="0"/>
                  </a:rPr>
                  <a:t>.</a:t>
                </a: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17. </a:t>
                </a:r>
                <a:r>
                  <a:rPr lang="en-US" sz="2800">
                    <a:latin typeface="Times New Roman" panose="02020603050405020304" pitchFamily="18" charset="0"/>
                    <a:ea typeface="Times New Roman" panose="02020603050405020304" pitchFamily="18" charset="0"/>
                  </a:rPr>
                  <a:t>Cho hàm số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3</m:t>
                            </m:r>
                          </m:sup>
                        </m:sSup>
                      </m:num>
                      <m:den>
                        <m:r>
                          <a:rPr lang="en-US" sz="2800" i="1">
                            <a:latin typeface="Cambria Math" panose="02040503050406030204" pitchFamily="18" charset="0"/>
                            <a:ea typeface="Calibri" panose="020F0502020204030204" pitchFamily="34" charset="0"/>
                          </a:rPr>
                          <m:t>3</m:t>
                        </m:r>
                      </m:den>
                    </m:f>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3</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2</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2</m:t>
                    </m:r>
                  </m:oMath>
                </a14:m>
                <a:r>
                  <a:rPr lang="en-US" sz="2800">
                    <a:latin typeface="Times New Roman" panose="02020603050405020304" pitchFamily="18" charset="0"/>
                    <a:ea typeface="Times New Roman" panose="02020603050405020304" pitchFamily="18" charset="0"/>
                  </a:rPr>
                  <a:t> có đồ thị là </a:t>
                </a:r>
                <a14:m>
                  <m:oMath xmlns:m="http://schemas.openxmlformats.org/officeDocument/2006/math">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𝐶</m:t>
                        </m:r>
                      </m:e>
                    </m:d>
                  </m:oMath>
                </a14:m>
                <a:r>
                  <a:rPr lang="en-US" sz="2800">
                    <a:latin typeface="Times New Roman" panose="02020603050405020304" pitchFamily="18" charset="0"/>
                    <a:ea typeface="Times New Roman" panose="02020603050405020304" pitchFamily="18" charset="0"/>
                  </a:rPr>
                  <a:t>. Viết phương trình tiếp tuyến với đồ thị </a:t>
                </a:r>
                <a14:m>
                  <m:oMath xmlns:m="http://schemas.openxmlformats.org/officeDocument/2006/math">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𝐶</m:t>
                        </m:r>
                      </m:e>
                    </m:d>
                  </m:oMath>
                </a14:m>
                <a:r>
                  <a:rPr lang="en-US" sz="2800">
                    <a:latin typeface="Times New Roman" panose="02020603050405020304" pitchFamily="18" charset="0"/>
                    <a:ea typeface="Times New Roman" panose="02020603050405020304" pitchFamily="18" charset="0"/>
                  </a:rPr>
                  <a:t> biết tiếp tuyến có hệ số góc </a:t>
                </a:r>
                <a14:m>
                  <m:oMath xmlns:m="http://schemas.openxmlformats.org/officeDocument/2006/math">
                    <m:r>
                      <a:rPr lang="en-US" sz="2800" i="1">
                        <a:latin typeface="Cambria Math" panose="02040503050406030204" pitchFamily="18" charset="0"/>
                        <a:ea typeface="Calibri" panose="020F0502020204030204" pitchFamily="34" charset="0"/>
                      </a:rPr>
                      <m:t>𝑘</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9</m:t>
                    </m:r>
                  </m:oMath>
                </a14:m>
                <a:r>
                  <a:rPr lang="en-US"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16</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9</m:t>
                    </m:r>
                    <m:d>
                      <m:dPr>
                        <m:ctrlPr>
                          <a:rPr lang="en-US" sz="2800" i="1">
                            <a:latin typeface="Cambria Math"/>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e>
                    </m:d>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16</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9</m:t>
                    </m:r>
                    <m:d>
                      <m:dPr>
                        <m:ctrlPr>
                          <a:rPr lang="en-US" sz="2800" i="1">
                            <a:latin typeface="Cambria Math"/>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e>
                    </m:d>
                  </m:oMath>
                </a14:m>
                <a:r>
                  <a:rPr lang="en-US" sz="2800">
                    <a:latin typeface="Times New Roman" panose="02020603050405020304" pitchFamily="18" charset="0"/>
                    <a:ea typeface="Times New Roman" panose="02020603050405020304" pitchFamily="18" charset="0"/>
                  </a:rPr>
                  <a:t>.	</a:t>
                </a: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9</m:t>
                    </m:r>
                    <m:d>
                      <m:dPr>
                        <m:ctrlPr>
                          <a:rPr lang="en-US" sz="2800" i="1">
                            <a:latin typeface="Cambria Math"/>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e>
                    </m:d>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16</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9</m:t>
                    </m:r>
                    <m:d>
                      <m:dPr>
                        <m:ctrlPr>
                          <a:rPr lang="en-US" sz="2800" i="1">
                            <a:latin typeface="Cambria Math"/>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e>
                    </m:d>
                  </m:oMath>
                </a14:m>
                <a:r>
                  <a:rPr lang="en-US"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endParaRPr lang="en-US" sz="2800">
                  <a:latin typeface="Times New Roman" panose="02020603050405020304" pitchFamily="18" charset="0"/>
                  <a:ea typeface="Calibri" panose="020F0502020204030204" pitchFamily="34" charset="0"/>
                </a:endParaRPr>
              </a:p>
            </p:txBody>
          </p:sp>
        </mc:Choice>
        <mc:Fallback xmlns="">
          <p:sp>
            <p:nvSpPr>
              <p:cNvPr id="3" name="Rectangle 2">
                <a:extLst>
                  <a:ext uri="{FF2B5EF4-FFF2-40B4-BE49-F238E27FC236}">
                    <a16:creationId xmlns:a16="http://schemas.microsoft.com/office/drawing/2014/main" id="{17A336F6-E46C-4A97-96FD-B9DB2F8933D3}"/>
                  </a:ext>
                </a:extLst>
              </p:cNvPr>
              <p:cNvSpPr>
                <a:spLocks noRot="1" noChangeAspect="1" noMove="1" noResize="1" noEditPoints="1" noAdjustHandles="1" noChangeArrowheads="1" noChangeShapeType="1" noTextEdit="1"/>
              </p:cNvSpPr>
              <p:nvPr/>
            </p:nvSpPr>
            <p:spPr>
              <a:xfrm>
                <a:off x="128016" y="536190"/>
                <a:ext cx="11887200" cy="6148863"/>
              </a:xfrm>
              <a:prstGeom prst="rect">
                <a:avLst/>
              </a:prstGeom>
              <a:blipFill>
                <a:blip r:embed="rId2"/>
                <a:stretch>
                  <a:fillRect l="-1026" t="-694" r="-1846"/>
                </a:stretch>
              </a:blipFill>
            </p:spPr>
            <p:txBody>
              <a:bodyPr/>
              <a:lstStyle/>
              <a:p>
                <a:r>
                  <a:rPr lang="en-US">
                    <a:noFill/>
                  </a:rPr>
                  <a:t> </a:t>
                </a:r>
              </a:p>
            </p:txBody>
          </p:sp>
        </mc:Fallback>
      </mc:AlternateContent>
    </p:spTree>
    <p:extLst>
      <p:ext uri="{BB962C8B-B14F-4D97-AF65-F5344CB8AC3E}">
        <p14:creationId xmlns:p14="http://schemas.microsoft.com/office/powerpoint/2010/main" val="60311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left)">
                                      <p:cBhvr>
                                        <p:cTn id="33" dur="500"/>
                                        <p:tgtEl>
                                          <p:spTgt spid="3">
                                            <p:txEl>
                                              <p:pRg st="4" end="4"/>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left)">
                                      <p:cBhvr>
                                        <p:cTn id="36" dur="500"/>
                                        <p:tgtEl>
                                          <p:spTgt spid="3">
                                            <p:txEl>
                                              <p:pRg st="5" end="5"/>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wipe(left)">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C3BE307-E3D3-49C3-87F3-882600738908}"/>
              </a:ext>
            </a:extLst>
          </p:cNvPr>
          <p:cNvSpPr/>
          <p:nvPr/>
        </p:nvSpPr>
        <p:spPr>
          <a:xfrm>
            <a:off x="8226018" y="5609844"/>
            <a:ext cx="1641882"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816317DF-5905-440D-A7AA-74B4E1F9A770}"/>
              </a:ext>
            </a:extLst>
          </p:cNvPr>
          <p:cNvSpPr/>
          <p:nvPr/>
        </p:nvSpPr>
        <p:spPr>
          <a:xfrm>
            <a:off x="5387568" y="3429000"/>
            <a:ext cx="1165632"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FA1E2B63-6CFC-407B-88E5-E4EFE66AA503}"/>
              </a:ext>
            </a:extLst>
          </p:cNvPr>
          <p:cNvSpPr/>
          <p:nvPr/>
        </p:nvSpPr>
        <p:spPr>
          <a:xfrm>
            <a:off x="8226018" y="1761744"/>
            <a:ext cx="1641882"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xmlns="" id="{BE569A96-97CD-49C3-B2BB-FAB8907B11D7}"/>
                  </a:ext>
                </a:extLst>
              </p:cNvPr>
              <p:cNvSpPr/>
              <p:nvPr/>
            </p:nvSpPr>
            <p:spPr>
              <a:xfrm>
                <a:off x="109728" y="420797"/>
                <a:ext cx="11978640" cy="6211252"/>
              </a:xfrm>
              <a:prstGeom prst="rect">
                <a:avLst/>
              </a:prstGeom>
            </p:spPr>
            <p:txBody>
              <a:bodyPr wrap="square">
                <a:spAutoFit/>
              </a:bodyPr>
              <a:lstStyle/>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18. </a:t>
                </a:r>
                <a:r>
                  <a:rPr lang="en-US" sz="2800">
                    <a:latin typeface="Times New Roman" panose="02020603050405020304" pitchFamily="18" charset="0"/>
                    <a:ea typeface="Times New Roman" panose="02020603050405020304" pitchFamily="18" charset="0"/>
                  </a:rPr>
                  <a:t>Gọi đường thẳng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𝑎𝑥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𝑏</m:t>
                    </m:r>
                  </m:oMath>
                </a14:m>
                <a:r>
                  <a:rPr lang="en-US" sz="2800">
                    <a:latin typeface="Times New Roman" panose="02020603050405020304" pitchFamily="18" charset="0"/>
                    <a:ea typeface="Times New Roman" panose="02020603050405020304" pitchFamily="18" charset="0"/>
                  </a:rPr>
                  <a:t> là phương trình tiếp tuyến của đồ thị hàm số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r>
                          <a:rPr lang="en-US" sz="2800" i="1">
                            <a:latin typeface="Cambria Math" panose="02040503050406030204" pitchFamily="18" charset="0"/>
                            <a:ea typeface="Calibri" panose="020F0502020204030204" pitchFamily="34" charset="0"/>
                          </a:rPr>
                          <m:t>2</m:t>
                        </m:r>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−1</m:t>
                        </m:r>
                      </m:num>
                      <m:den>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+1</m:t>
                        </m:r>
                      </m:den>
                    </m:f>
                  </m:oMath>
                </a14:m>
                <a:r>
                  <a:rPr lang="en-US" sz="2800">
                    <a:latin typeface="Times New Roman" panose="02020603050405020304" pitchFamily="18" charset="0"/>
                    <a:ea typeface="Times New Roman" panose="02020603050405020304" pitchFamily="18" charset="0"/>
                  </a:rPr>
                  <a:t> tại điểm có hoành độ </a:t>
                </a:r>
                <a14:m>
                  <m:oMath xmlns:m="http://schemas.openxmlformats.org/officeDocument/2006/math">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=1</m:t>
                    </m:r>
                  </m:oMath>
                </a14:m>
                <a:r>
                  <a:rPr lang="en-US" sz="2800">
                    <a:latin typeface="Times New Roman" panose="02020603050405020304" pitchFamily="18" charset="0"/>
                    <a:ea typeface="Times New Roman" panose="02020603050405020304" pitchFamily="18" charset="0"/>
                  </a:rPr>
                  <a:t>. Tính </a:t>
                </a:r>
                <a14:m>
                  <m:oMath xmlns:m="http://schemas.openxmlformats.org/officeDocument/2006/math">
                    <m:r>
                      <a:rPr lang="en-US" sz="2800" i="1">
                        <a:latin typeface="Cambria Math" panose="02040503050406030204" pitchFamily="18" charset="0"/>
                        <a:ea typeface="Calibri" panose="020F0502020204030204" pitchFamily="34" charset="0"/>
                      </a:rPr>
                      <m:t>𝑆</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𝑎</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𝑏</m:t>
                    </m:r>
                  </m:oMath>
                </a14:m>
                <a:r>
                  <a:rPr lang="en-US"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𝑆</m:t>
                    </m:r>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2</m:t>
                        </m:r>
                      </m:den>
                    </m:f>
                  </m:oMath>
                </a14:m>
                <a:r>
                  <a:rPr lang="fr-FR" sz="2800">
                    <a:latin typeface="Times New Roman" panose="02020603050405020304" pitchFamily="18" charset="0"/>
                    <a:ea typeface="Times New Roman" panose="02020603050405020304" pitchFamily="18" charset="0"/>
                  </a:rPr>
                  <a:t>.	</a:t>
                </a:r>
                <a:r>
                  <a:rPr lang="fr-FR" sz="28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𝑆</m:t>
                    </m:r>
                    <m:r>
                      <a:rPr lang="en-US" sz="2800" i="1">
                        <a:latin typeface="Cambria Math" panose="02040503050406030204" pitchFamily="18" charset="0"/>
                        <a:ea typeface="Times New Roman" panose="02020603050405020304" pitchFamily="18" charset="0"/>
                      </a:rPr>
                      <m:t>=2</m:t>
                    </m:r>
                  </m:oMath>
                </a14:m>
                <a:r>
                  <a:rPr lang="fr-FR" sz="2800">
                    <a:latin typeface="Times New Roman" panose="02020603050405020304" pitchFamily="18" charset="0"/>
                    <a:ea typeface="Times New Roman" panose="02020603050405020304" pitchFamily="18" charset="0"/>
                  </a:rPr>
                  <a:t>.		</a:t>
                </a:r>
                <a:r>
                  <a:rPr lang="fr-FR" sz="28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𝑆</m:t>
                    </m:r>
                    <m:r>
                      <a:rPr lang="en-US" sz="2800" i="1">
                        <a:latin typeface="Cambria Math" panose="02040503050406030204" pitchFamily="18" charset="0"/>
                        <a:ea typeface="Times New Roman" panose="02020603050405020304" pitchFamily="18" charset="0"/>
                      </a:rPr>
                      <m:t>=−1</m:t>
                    </m:r>
                  </m:oMath>
                </a14:m>
                <a:r>
                  <a:rPr lang="fr-FR" sz="2800">
                    <a:latin typeface="Times New Roman" panose="02020603050405020304" pitchFamily="18" charset="0"/>
                    <a:ea typeface="Times New Roman" panose="02020603050405020304" pitchFamily="18" charset="0"/>
                  </a:rPr>
                  <a:t>.		</a:t>
                </a:r>
                <a:r>
                  <a:rPr lang="fr-FR" sz="2800" b="1">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𝑆</m:t>
                    </m:r>
                    <m:r>
                      <a:rPr lang="en-US" sz="2800" i="1">
                        <a:latin typeface="Cambria Math" panose="02040503050406030204" pitchFamily="18" charset="0"/>
                        <a:ea typeface="Times New Roman" panose="02020603050405020304" pitchFamily="18" charset="0"/>
                      </a:rPr>
                      <m:t>=1</m:t>
                    </m:r>
                  </m:oMath>
                </a14:m>
                <a:r>
                  <a:rPr lang="fr-FR"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Calibri" panose="020F0502020204030204" pitchFamily="34" charset="0"/>
                </a:endParaRP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19. </a:t>
                </a:r>
                <a:r>
                  <a:rPr lang="vi-VN" sz="2800">
                    <a:latin typeface="Times New Roman" panose="02020603050405020304" pitchFamily="18" charset="0"/>
                    <a:ea typeface="Times New Roman" panose="02020603050405020304" pitchFamily="18" charset="0"/>
                  </a:rPr>
                  <a:t>Cho hàm số </a:t>
                </a:r>
                <a14:m>
                  <m:oMath xmlns:m="http://schemas.openxmlformats.org/officeDocument/2006/math">
                    <m:r>
                      <a:rPr lang="vi-VN" sz="2800" i="1">
                        <a:latin typeface="Cambria Math" panose="02040503050406030204" pitchFamily="18" charset="0"/>
                        <a:ea typeface="Calibri" panose="020F0502020204030204" pitchFamily="34" charset="0"/>
                      </a:rPr>
                      <m:t>𝑦</m:t>
                    </m:r>
                    <m:r>
                      <a:rPr lang="vi-VN" sz="2800" i="1">
                        <a:latin typeface="Cambria Math" panose="02040503050406030204" pitchFamily="18" charset="0"/>
                        <a:ea typeface="Calibri" panose="020F0502020204030204" pitchFamily="34" charset="0"/>
                      </a:rPr>
                      <m:t>=−</m:t>
                    </m:r>
                    <m:sSup>
                      <m:sSupPr>
                        <m:ctrlPr>
                          <a:rPr lang="en-US" sz="2800" i="1">
                            <a:latin typeface="Cambria Math"/>
                            <a:ea typeface="Calibri" panose="020F0502020204030204" pitchFamily="34" charset="0"/>
                          </a:rPr>
                        </m:ctrlPr>
                      </m:sSupPr>
                      <m:e>
                        <m:r>
                          <a:rPr lang="vi-VN" sz="2800" i="1">
                            <a:latin typeface="Cambria Math" panose="02040503050406030204" pitchFamily="18" charset="0"/>
                            <a:ea typeface="Calibri" panose="020F0502020204030204" pitchFamily="34" charset="0"/>
                          </a:rPr>
                          <m:t>𝑥</m:t>
                        </m:r>
                      </m:e>
                      <m:sup>
                        <m:r>
                          <a:rPr lang="vi-VN" sz="2800" i="1">
                            <a:latin typeface="Cambria Math" panose="02040503050406030204" pitchFamily="18" charset="0"/>
                            <a:ea typeface="Calibri" panose="020F0502020204030204" pitchFamily="34" charset="0"/>
                          </a:rPr>
                          <m:t>3</m:t>
                        </m:r>
                      </m:sup>
                    </m:sSup>
                    <m:r>
                      <a:rPr lang="vi-VN" sz="2800" i="1">
                        <a:latin typeface="Cambria Math" panose="02040503050406030204" pitchFamily="18" charset="0"/>
                        <a:ea typeface="Calibri" panose="020F0502020204030204" pitchFamily="34" charset="0"/>
                      </a:rPr>
                      <m:t>+2</m:t>
                    </m:r>
                    <m:sSup>
                      <m:sSupPr>
                        <m:ctrlPr>
                          <a:rPr lang="en-US" sz="2800" i="1">
                            <a:latin typeface="Cambria Math"/>
                            <a:ea typeface="Calibri" panose="020F0502020204030204" pitchFamily="34" charset="0"/>
                          </a:rPr>
                        </m:ctrlPr>
                      </m:sSupPr>
                      <m:e>
                        <m:r>
                          <a:rPr lang="vi-VN" sz="2800" i="1">
                            <a:latin typeface="Cambria Math" panose="02040503050406030204" pitchFamily="18" charset="0"/>
                            <a:ea typeface="Calibri" panose="020F0502020204030204" pitchFamily="34" charset="0"/>
                          </a:rPr>
                          <m:t>𝑥</m:t>
                        </m:r>
                      </m:e>
                      <m:sup>
                        <m:r>
                          <a:rPr lang="vi-VN" sz="2800" i="1">
                            <a:latin typeface="Cambria Math" panose="02040503050406030204" pitchFamily="18" charset="0"/>
                            <a:ea typeface="Calibri" panose="020F0502020204030204" pitchFamily="34" charset="0"/>
                          </a:rPr>
                          <m:t>2</m:t>
                        </m:r>
                      </m:sup>
                    </m:sSup>
                  </m:oMath>
                </a14:m>
                <a:r>
                  <a:rPr lang="vi-VN" sz="2800">
                    <a:latin typeface="Times New Roman" panose="02020603050405020304" pitchFamily="18" charset="0"/>
                    <a:ea typeface="Times New Roman" panose="02020603050405020304" pitchFamily="18" charset="0"/>
                  </a:rPr>
                  <a:t> có đồ thị </a:t>
                </a:r>
                <a14:m>
                  <m:oMath xmlns:m="http://schemas.openxmlformats.org/officeDocument/2006/math">
                    <m:d>
                      <m:dPr>
                        <m:ctrlPr>
                          <a:rPr lang="en-US" sz="2800" i="1">
                            <a:latin typeface="Cambria Math"/>
                            <a:ea typeface="Calibri" panose="020F0502020204030204" pitchFamily="34" charset="0"/>
                          </a:rPr>
                        </m:ctrlPr>
                      </m:dPr>
                      <m:e>
                        <m:r>
                          <a:rPr lang="vi-VN" sz="2800" i="1">
                            <a:latin typeface="Cambria Math" panose="02040503050406030204" pitchFamily="18" charset="0"/>
                            <a:ea typeface="Calibri" panose="020F0502020204030204" pitchFamily="34" charset="0"/>
                          </a:rPr>
                          <m:t>𝐶</m:t>
                        </m:r>
                      </m:e>
                    </m:d>
                  </m:oMath>
                </a14:m>
                <a:r>
                  <a:rPr lang="vi-VN" sz="2800">
                    <a:latin typeface="Times New Roman" panose="02020603050405020304" pitchFamily="18" charset="0"/>
                    <a:ea typeface="Times New Roman" panose="02020603050405020304" pitchFamily="18" charset="0"/>
                  </a:rPr>
                  <a:t>. Có bao nhiêu tiếp tuyến của đồ thị </a:t>
                </a:r>
                <a14:m>
                  <m:oMath xmlns:m="http://schemas.openxmlformats.org/officeDocument/2006/math">
                    <m:d>
                      <m:dPr>
                        <m:ctrlPr>
                          <a:rPr lang="en-US" sz="2800" i="1">
                            <a:latin typeface="Cambria Math"/>
                            <a:ea typeface="Calibri" panose="020F0502020204030204" pitchFamily="34" charset="0"/>
                          </a:rPr>
                        </m:ctrlPr>
                      </m:dPr>
                      <m:e>
                        <m:r>
                          <a:rPr lang="vi-VN" sz="2800" i="1">
                            <a:latin typeface="Cambria Math" panose="02040503050406030204" pitchFamily="18" charset="0"/>
                            <a:ea typeface="Calibri" panose="020F0502020204030204" pitchFamily="34" charset="0"/>
                          </a:rPr>
                          <m:t>𝐶</m:t>
                        </m:r>
                      </m:e>
                    </m:d>
                  </m:oMath>
                </a14:m>
                <a:r>
                  <a:rPr lang="vi-VN" sz="2800">
                    <a:latin typeface="Times New Roman" panose="02020603050405020304" pitchFamily="18" charset="0"/>
                    <a:ea typeface="Times New Roman" panose="02020603050405020304" pitchFamily="18" charset="0"/>
                  </a:rPr>
                  <a:t> song song với đường thẳng </a:t>
                </a:r>
                <a14:m>
                  <m:oMath xmlns:m="http://schemas.openxmlformats.org/officeDocument/2006/math">
                    <m:r>
                      <a:rPr lang="vi-VN" sz="2800" i="1">
                        <a:latin typeface="Cambria Math" panose="02040503050406030204" pitchFamily="18" charset="0"/>
                        <a:ea typeface="Calibri" panose="020F0502020204030204" pitchFamily="34" charset="0"/>
                      </a:rPr>
                      <m:t>𝑦</m:t>
                    </m:r>
                    <m:r>
                      <a:rPr lang="vi-VN" sz="2800" i="1">
                        <a:latin typeface="Cambria Math" panose="02040503050406030204" pitchFamily="18" charset="0"/>
                        <a:ea typeface="Calibri" panose="020F0502020204030204" pitchFamily="34" charset="0"/>
                      </a:rPr>
                      <m:t>=</m:t>
                    </m:r>
                    <m:r>
                      <a:rPr lang="vi-VN" sz="2800" i="1">
                        <a:latin typeface="Cambria Math" panose="02040503050406030204" pitchFamily="18" charset="0"/>
                        <a:ea typeface="Calibri" panose="020F0502020204030204" pitchFamily="34" charset="0"/>
                      </a:rPr>
                      <m:t>𝑥</m:t>
                    </m:r>
                  </m:oMath>
                </a14:m>
                <a:r>
                  <a:rPr lang="vi-VN"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Calibri" panose="020F0502020204030204" pitchFamily="34" charset="0"/>
                </a:endParaRPr>
              </a:p>
              <a:p>
                <a:pPr marL="1144270" indent="-514350" algn="just">
                  <a:lnSpc>
                    <a:spcPct val="115000"/>
                  </a:lnSpc>
                  <a:spcAft>
                    <a:spcPts val="0"/>
                  </a:spcAft>
                  <a:buAutoNum type="alphaUcPeriod"/>
                  <a:tabLst>
                    <a:tab pos="3599815" algn="l"/>
                    <a:tab pos="5039995" algn="l"/>
                  </a:tabLst>
                </a:pPr>
                <a14:m>
                  <m:oMath xmlns:m="http://schemas.openxmlformats.org/officeDocument/2006/math">
                    <m:r>
                      <a:rPr lang="en-US" sz="2800" i="1">
                        <a:latin typeface="Cambria Math" panose="02040503050406030204" pitchFamily="18" charset="0"/>
                        <a:ea typeface="Times New Roman" panose="02020603050405020304" pitchFamily="18" charset="0"/>
                      </a:rPr>
                      <m:t>2</m:t>
                    </m:r>
                  </m:oMath>
                </a14:m>
                <a:r>
                  <a:rPr lang="en-US" sz="2800">
                    <a:latin typeface="Times New Roman" panose="02020603050405020304" pitchFamily="18" charset="0"/>
                    <a:ea typeface="Times New Roman" panose="02020603050405020304" pitchFamily="18" charset="0"/>
                  </a:rPr>
                  <a:t>.</a:t>
                </a:r>
                <a:r>
                  <a:rPr lang="vi-VN" sz="2800">
                    <a:latin typeface="Times New Roman" panose="02020603050405020304" pitchFamily="18" charset="0"/>
                    <a:ea typeface="Times New Roman" panose="02020603050405020304" pitchFamily="18" charset="0"/>
                  </a:rPr>
                  <a:t>	</a:t>
                </a:r>
                <a:r>
                  <a:rPr lang="vi-VN" sz="28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3</m:t>
                    </m:r>
                  </m:oMath>
                </a14:m>
                <a:r>
                  <a:rPr lang="vi-VN" sz="280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	</a:t>
                </a:r>
                <a:r>
                  <a:rPr lang="vi-VN" sz="28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1</m:t>
                    </m:r>
                  </m:oMath>
                </a14:m>
                <a:r>
                  <a:rPr lang="en-US" sz="2800">
                    <a:latin typeface="Times New Roman" panose="02020603050405020304" pitchFamily="18" charset="0"/>
                    <a:ea typeface="Times New Roman" panose="02020603050405020304" pitchFamily="18" charset="0"/>
                  </a:rPr>
                  <a:t>.</a:t>
                </a:r>
                <a:r>
                  <a:rPr lang="vi-VN" sz="280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		</a:t>
                </a:r>
                <a:r>
                  <a:rPr lang="vi-VN" sz="2800" b="1">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4</m:t>
                    </m:r>
                  </m:oMath>
                </a14:m>
                <a:r>
                  <a:rPr lang="vi-VN"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20. </a:t>
                </a:r>
                <a:r>
                  <a:rPr lang="vi-VN" sz="2800">
                    <a:latin typeface="Times New Roman" panose="02020603050405020304" pitchFamily="18" charset="0"/>
                    <a:ea typeface="Arial" panose="020B0604020202020204" pitchFamily="34" charset="0"/>
                    <a:cs typeface="Times New Roman" panose="02020603050405020304" pitchFamily="18" charset="0"/>
                  </a:rPr>
                  <a:t>Biết trên đồ thị </a:t>
                </a:r>
                <a14:m>
                  <m:oMath xmlns:m="http://schemas.openxmlformats.org/officeDocument/2006/math">
                    <m:d>
                      <m:dPr>
                        <m:ctrlPr>
                          <a:rPr lang="en-US" sz="2800" i="1">
                            <a:latin typeface="Cambria Math"/>
                            <a:ea typeface="Calibri" panose="020F0502020204030204" pitchFamily="34" charset="0"/>
                          </a:rPr>
                        </m:ctrlPr>
                      </m:dPr>
                      <m:e>
                        <m:r>
                          <a:rPr lang="vi-VN" sz="2800" i="1">
                            <a:latin typeface="Cambria Math" panose="02040503050406030204" pitchFamily="18" charset="0"/>
                            <a:ea typeface="Calibri" panose="020F0502020204030204" pitchFamily="34" charset="0"/>
                          </a:rPr>
                          <m:t>𝐶</m:t>
                        </m:r>
                      </m:e>
                    </m:d>
                  </m:oMath>
                </a14:m>
                <a:r>
                  <a:rPr lang="vi-VN" sz="2800">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vi-VN" sz="2800" i="1">
                        <a:latin typeface="Cambria Math" panose="02040503050406030204" pitchFamily="18" charset="0"/>
                        <a:ea typeface="Calibri" panose="020F0502020204030204" pitchFamily="34" charset="0"/>
                      </a:rPr>
                      <m:t>𝑦</m:t>
                    </m:r>
                    <m:r>
                      <a:rPr lang="vi-VN" sz="2800" i="1">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r>
                          <a:rPr lang="vi-VN" sz="2800" i="1">
                            <a:latin typeface="Cambria Math" panose="02040503050406030204" pitchFamily="18" charset="0"/>
                            <a:ea typeface="Calibri" panose="020F0502020204030204" pitchFamily="34" charset="0"/>
                          </a:rPr>
                          <m:t>𝑥</m:t>
                        </m:r>
                        <m:r>
                          <a:rPr lang="vi-VN" sz="2800" i="1">
                            <a:latin typeface="Cambria Math" panose="02040503050406030204" pitchFamily="18" charset="0"/>
                            <a:ea typeface="Calibri" panose="020F0502020204030204" pitchFamily="34" charset="0"/>
                          </a:rPr>
                          <m:t>−1</m:t>
                        </m:r>
                      </m:num>
                      <m:den>
                        <m:r>
                          <a:rPr lang="vi-VN" sz="2800" i="1">
                            <a:latin typeface="Cambria Math" panose="02040503050406030204" pitchFamily="18" charset="0"/>
                            <a:ea typeface="Calibri" panose="020F0502020204030204" pitchFamily="34" charset="0"/>
                          </a:rPr>
                          <m:t>𝑥</m:t>
                        </m:r>
                        <m:r>
                          <a:rPr lang="vi-VN" sz="2800" i="1">
                            <a:latin typeface="Cambria Math" panose="02040503050406030204" pitchFamily="18" charset="0"/>
                            <a:ea typeface="Calibri" panose="020F0502020204030204" pitchFamily="34" charset="0"/>
                          </a:rPr>
                          <m:t>+2</m:t>
                        </m:r>
                      </m:den>
                    </m:f>
                  </m:oMath>
                </a14:m>
                <a:r>
                  <a:rPr lang="vi-VN" sz="2800">
                    <a:latin typeface="Times New Roman" panose="02020603050405020304" pitchFamily="18" charset="0"/>
                    <a:ea typeface="Arial" panose="020B0604020202020204" pitchFamily="34" charset="0"/>
                    <a:cs typeface="Times New Roman" panose="02020603050405020304" pitchFamily="18" charset="0"/>
                  </a:rPr>
                  <a:t> có hai điểm mà tiếp tuyến tại các điểm đó đều song song với đường thẳng </a:t>
                </a:r>
                <a14:m>
                  <m:oMath xmlns:m="http://schemas.openxmlformats.org/officeDocument/2006/math">
                    <m:r>
                      <a:rPr lang="vi-VN" sz="2800" i="1">
                        <a:latin typeface="Cambria Math" panose="02040503050406030204" pitchFamily="18" charset="0"/>
                        <a:ea typeface="Calibri" panose="020F0502020204030204" pitchFamily="34" charset="0"/>
                      </a:rPr>
                      <m:t>𝑑</m:t>
                    </m:r>
                  </m:oMath>
                </a14:m>
                <a:r>
                  <a:rPr lang="vi-VN" sz="2800">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vi-VN" sz="2800" i="1">
                        <a:latin typeface="Cambria Math" panose="02040503050406030204" pitchFamily="18" charset="0"/>
                        <a:ea typeface="Calibri" panose="020F0502020204030204" pitchFamily="34" charset="0"/>
                      </a:rPr>
                      <m:t>3</m:t>
                    </m:r>
                    <m:r>
                      <a:rPr lang="vi-VN" sz="2800" i="1">
                        <a:latin typeface="Cambria Math" panose="02040503050406030204" pitchFamily="18" charset="0"/>
                        <a:ea typeface="Calibri" panose="020F0502020204030204" pitchFamily="34" charset="0"/>
                      </a:rPr>
                      <m:t>𝑥</m:t>
                    </m:r>
                    <m:r>
                      <a:rPr lang="vi-VN" sz="2800" i="1">
                        <a:latin typeface="Cambria Math" panose="02040503050406030204" pitchFamily="18" charset="0"/>
                        <a:ea typeface="Calibri" panose="020F0502020204030204" pitchFamily="34" charset="0"/>
                      </a:rPr>
                      <m:t>−</m:t>
                    </m:r>
                    <m:r>
                      <a:rPr lang="vi-VN" sz="2800" i="1">
                        <a:latin typeface="Cambria Math" panose="02040503050406030204" pitchFamily="18" charset="0"/>
                        <a:ea typeface="Calibri" panose="020F0502020204030204" pitchFamily="34" charset="0"/>
                      </a:rPr>
                      <m:t>𝑦</m:t>
                    </m:r>
                    <m:r>
                      <a:rPr lang="vi-VN" sz="2800" i="1">
                        <a:latin typeface="Cambria Math" panose="02040503050406030204" pitchFamily="18" charset="0"/>
                        <a:ea typeface="Calibri" panose="020F0502020204030204" pitchFamily="34" charset="0"/>
                      </a:rPr>
                      <m:t>+15=0</m:t>
                    </m:r>
                  </m:oMath>
                </a14:m>
                <a:r>
                  <a:rPr lang="vi-VN" sz="2800">
                    <a:latin typeface="Times New Roman" panose="02020603050405020304" pitchFamily="18" charset="0"/>
                    <a:ea typeface="Arial" panose="020B0604020202020204" pitchFamily="34" charset="0"/>
                    <a:cs typeface="Times New Roman" panose="02020603050405020304" pitchFamily="18" charset="0"/>
                  </a:rPr>
                  <a:t>. Tìm tổng </a:t>
                </a:r>
                <a14:m>
                  <m:oMath xmlns:m="http://schemas.openxmlformats.org/officeDocument/2006/math">
                    <m:r>
                      <a:rPr lang="vi-VN" sz="2800" i="1">
                        <a:latin typeface="Cambria Math" panose="02040503050406030204" pitchFamily="18" charset="0"/>
                        <a:ea typeface="Calibri" panose="020F0502020204030204" pitchFamily="34" charset="0"/>
                      </a:rPr>
                      <m:t>𝑆</m:t>
                    </m:r>
                  </m:oMath>
                </a14:m>
                <a:r>
                  <a:rPr lang="vi-VN" sz="2800">
                    <a:latin typeface="Times New Roman" panose="02020603050405020304" pitchFamily="18" charset="0"/>
                    <a:ea typeface="Arial" panose="020B0604020202020204" pitchFamily="34" charset="0"/>
                    <a:cs typeface="Times New Roman" panose="02020603050405020304" pitchFamily="18" charset="0"/>
                  </a:rPr>
                  <a:t> các tung độ tiếp điểm.</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gn="just">
                  <a:spcAft>
                    <a:spcPts val="0"/>
                  </a:spcAft>
                  <a:tabLst>
                    <a:tab pos="3599815" algn="l"/>
                    <a:tab pos="5039995" algn="l"/>
                  </a:tabLst>
                </a:pPr>
                <a:r>
                  <a:rPr lang="vi-VN" sz="2800" b="1">
                    <a:solidFill>
                      <a:srgbClr val="0000FF"/>
                    </a:solidFill>
                    <a:latin typeface="Times New Roman" panose="02020603050405020304" pitchFamily="18" charset="0"/>
                    <a:ea typeface="Arial" panose="020B0604020202020204" pitchFamily="34" charset="0"/>
                    <a:cs typeface="Times New Roman" panose="02020603050405020304" pitchFamily="18" charset="0"/>
                  </a:rPr>
                  <a:t>A. </a:t>
                </a:r>
                <a14:m>
                  <m:oMath xmlns:m="http://schemas.openxmlformats.org/officeDocument/2006/math">
                    <m:r>
                      <a:rPr lang="vi-VN" sz="2800" i="1">
                        <a:latin typeface="Cambria Math" panose="02040503050406030204" pitchFamily="18" charset="0"/>
                        <a:ea typeface="Arial" panose="020B0604020202020204" pitchFamily="34" charset="0"/>
                      </a:rPr>
                      <m:t>𝑆</m:t>
                    </m:r>
                    <m:r>
                      <a:rPr lang="vi-VN" sz="2800" i="1">
                        <a:latin typeface="Cambria Math" panose="02040503050406030204" pitchFamily="18" charset="0"/>
                        <a:ea typeface="Arial" panose="020B0604020202020204" pitchFamily="34" charset="0"/>
                      </a:rPr>
                      <m:t>=3.</m:t>
                    </m:r>
                  </m:oMath>
                </a14:m>
                <a:r>
                  <a:rPr lang="vi-VN" sz="2800">
                    <a:latin typeface="Times New Roman" panose="02020603050405020304" pitchFamily="18" charset="0"/>
                    <a:ea typeface="Arial" panose="020B0604020202020204" pitchFamily="34" charset="0"/>
                    <a:cs typeface="Times New Roman" panose="02020603050405020304" pitchFamily="18" charset="0"/>
                  </a:rPr>
                  <a:t>	</a:t>
                </a:r>
                <a:r>
                  <a:rPr lang="vi-VN" sz="2800" b="1">
                    <a:solidFill>
                      <a:srgbClr val="0000FF"/>
                    </a:solidFill>
                    <a:latin typeface="Times New Roman" panose="02020603050405020304" pitchFamily="18" charset="0"/>
                    <a:ea typeface="Arial" panose="020B0604020202020204" pitchFamily="34" charset="0"/>
                    <a:cs typeface="Times New Roman" panose="02020603050405020304" pitchFamily="18" charset="0"/>
                  </a:rPr>
                  <a:t>B. </a:t>
                </a:r>
                <a14:m>
                  <m:oMath xmlns:m="http://schemas.openxmlformats.org/officeDocument/2006/math">
                    <m:r>
                      <a:rPr lang="vi-VN" sz="2800" i="1">
                        <a:latin typeface="Cambria Math" panose="02040503050406030204" pitchFamily="18" charset="0"/>
                        <a:ea typeface="Arial" panose="020B0604020202020204" pitchFamily="34" charset="0"/>
                      </a:rPr>
                      <m:t>𝑆</m:t>
                    </m:r>
                    <m:r>
                      <a:rPr lang="vi-VN" sz="2800" i="1">
                        <a:latin typeface="Cambria Math" panose="02040503050406030204" pitchFamily="18" charset="0"/>
                        <a:ea typeface="Arial" panose="020B0604020202020204" pitchFamily="34" charset="0"/>
                      </a:rPr>
                      <m:t>=6.</m:t>
                    </m:r>
                  </m:oMath>
                </a14:m>
                <a:r>
                  <a:rPr lang="vi-VN" sz="2800">
                    <a:latin typeface="Times New Roman" panose="02020603050405020304" pitchFamily="18" charset="0"/>
                    <a:ea typeface="Arial" panose="020B0604020202020204" pitchFamily="34" charset="0"/>
                    <a:cs typeface="Times New Roman" panose="02020603050405020304" pitchFamily="18" charset="0"/>
                  </a:rPr>
                  <a:t>	</a:t>
                </a:r>
                <a:r>
                  <a:rPr lang="en-US" sz="2800">
                    <a:latin typeface="Times New Roman" panose="02020603050405020304" pitchFamily="18" charset="0"/>
                    <a:ea typeface="Arial" panose="020B0604020202020204" pitchFamily="34" charset="0"/>
                    <a:cs typeface="Times New Roman" panose="02020603050405020304" pitchFamily="18" charset="0"/>
                  </a:rPr>
                  <a:t>	</a:t>
                </a:r>
                <a:r>
                  <a:rPr lang="vi-VN" sz="2800" b="1">
                    <a:solidFill>
                      <a:srgbClr val="0000FF"/>
                    </a:solidFill>
                    <a:latin typeface="Times New Roman" panose="02020603050405020304" pitchFamily="18" charset="0"/>
                    <a:ea typeface="Arial" panose="020B0604020202020204" pitchFamily="34" charset="0"/>
                    <a:cs typeface="Times New Roman" panose="02020603050405020304" pitchFamily="18" charset="0"/>
                  </a:rPr>
                  <a:t>C. </a:t>
                </a:r>
                <a14:m>
                  <m:oMath xmlns:m="http://schemas.openxmlformats.org/officeDocument/2006/math">
                    <m:r>
                      <a:rPr lang="vi-VN" sz="2800" i="1">
                        <a:latin typeface="Cambria Math" panose="02040503050406030204" pitchFamily="18" charset="0"/>
                        <a:ea typeface="Arial" panose="020B0604020202020204" pitchFamily="34" charset="0"/>
                      </a:rPr>
                      <m:t>𝑆</m:t>
                    </m:r>
                    <m:r>
                      <a:rPr lang="vi-VN" sz="2800" i="1">
                        <a:latin typeface="Cambria Math" panose="02040503050406030204" pitchFamily="18" charset="0"/>
                        <a:ea typeface="Arial" panose="020B0604020202020204" pitchFamily="34" charset="0"/>
                      </a:rPr>
                      <m:t>=−4</m:t>
                    </m:r>
                  </m:oMath>
                </a14:m>
                <a:r>
                  <a:rPr lang="en-US" sz="2800">
                    <a:latin typeface="Times New Roman" panose="02020603050405020304" pitchFamily="18" charset="0"/>
                    <a:ea typeface="Arial" panose="020B0604020202020204" pitchFamily="34" charset="0"/>
                    <a:cs typeface="Times New Roman" panose="02020603050405020304" pitchFamily="18" charset="0"/>
                  </a:rPr>
                  <a:t>.</a:t>
                </a:r>
                <a:r>
                  <a:rPr lang="vi-VN" sz="2800">
                    <a:latin typeface="Times New Roman" panose="02020603050405020304" pitchFamily="18" charset="0"/>
                    <a:ea typeface="Arial" panose="020B0604020202020204" pitchFamily="34" charset="0"/>
                    <a:cs typeface="Times New Roman" panose="02020603050405020304" pitchFamily="18" charset="0"/>
                  </a:rPr>
                  <a:t>	</a:t>
                </a:r>
                <a:r>
                  <a:rPr lang="en-US" sz="2800">
                    <a:latin typeface="Times New Roman" panose="02020603050405020304" pitchFamily="18" charset="0"/>
                    <a:ea typeface="Arial" panose="020B0604020202020204" pitchFamily="34" charset="0"/>
                    <a:cs typeface="Times New Roman" panose="02020603050405020304" pitchFamily="18" charset="0"/>
                  </a:rPr>
                  <a:t>	</a:t>
                </a:r>
                <a:r>
                  <a:rPr lang="vi-VN" sz="2800" b="1">
                    <a:solidFill>
                      <a:srgbClr val="0000FF"/>
                    </a:solidFill>
                    <a:latin typeface="Times New Roman" panose="02020603050405020304" pitchFamily="18" charset="0"/>
                    <a:ea typeface="Arial" panose="020B0604020202020204" pitchFamily="34" charset="0"/>
                    <a:cs typeface="Times New Roman" panose="02020603050405020304" pitchFamily="18" charset="0"/>
                  </a:rPr>
                  <a:t>D. </a:t>
                </a:r>
                <a14:m>
                  <m:oMath xmlns:m="http://schemas.openxmlformats.org/officeDocument/2006/math">
                    <m:r>
                      <a:rPr lang="vi-VN" sz="2800" i="1">
                        <a:latin typeface="Cambria Math" panose="02040503050406030204" pitchFamily="18" charset="0"/>
                        <a:ea typeface="Arial" panose="020B0604020202020204" pitchFamily="34" charset="0"/>
                      </a:rPr>
                      <m:t>𝑆</m:t>
                    </m:r>
                    <m:r>
                      <a:rPr lang="vi-VN" sz="2800" i="1">
                        <a:latin typeface="Cambria Math" panose="02040503050406030204" pitchFamily="18" charset="0"/>
                        <a:ea typeface="Arial" panose="020B0604020202020204" pitchFamily="34" charset="0"/>
                      </a:rPr>
                      <m:t>=2</m:t>
                    </m:r>
                  </m:oMath>
                </a14:m>
                <a:r>
                  <a:rPr lang="en-US" sz="2800">
                    <a:latin typeface="Times New Roman" panose="02020603050405020304" pitchFamily="18" charset="0"/>
                    <a:cs typeface="Times New Roman" panose="02020603050405020304" pitchFamily="18" charset="0"/>
                  </a:rPr>
                  <a:t>.</a:t>
                </a:r>
              </a:p>
              <a:p>
                <a:pPr marL="1144270" indent="-514350" algn="just">
                  <a:lnSpc>
                    <a:spcPct val="115000"/>
                  </a:lnSpc>
                  <a:spcAft>
                    <a:spcPts val="0"/>
                  </a:spcAft>
                  <a:buAutoNum type="alphaUcPeriod"/>
                  <a:tabLst>
                    <a:tab pos="3599815" algn="l"/>
                    <a:tab pos="5039995" algn="l"/>
                  </a:tabLst>
                </a:pPr>
                <a:endParaRPr lang="en-US" sz="2800">
                  <a:latin typeface="Times New Roman" panose="02020603050405020304" pitchFamily="18" charset="0"/>
                  <a:ea typeface="Calibri" panose="020F0502020204030204" pitchFamily="34" charset="0"/>
                </a:endParaRPr>
              </a:p>
            </p:txBody>
          </p:sp>
        </mc:Choice>
        <mc:Fallback xmlns="">
          <p:sp>
            <p:nvSpPr>
              <p:cNvPr id="2" name="Rectangle 1">
                <a:extLst>
                  <a:ext uri="{FF2B5EF4-FFF2-40B4-BE49-F238E27FC236}">
                    <a16:creationId xmlns:a16="http://schemas.microsoft.com/office/drawing/2014/main" id="{BE569A96-97CD-49C3-B2BB-FAB8907B11D7}"/>
                  </a:ext>
                </a:extLst>
              </p:cNvPr>
              <p:cNvSpPr>
                <a:spLocks noRot="1" noChangeAspect="1" noMove="1" noResize="1" noEditPoints="1" noAdjustHandles="1" noChangeArrowheads="1" noChangeShapeType="1" noTextEdit="1"/>
              </p:cNvSpPr>
              <p:nvPr/>
            </p:nvSpPr>
            <p:spPr>
              <a:xfrm>
                <a:off x="109728" y="420797"/>
                <a:ext cx="11978640" cy="6211252"/>
              </a:xfrm>
              <a:prstGeom prst="rect">
                <a:avLst/>
              </a:prstGeom>
              <a:blipFill>
                <a:blip r:embed="rId2"/>
                <a:stretch>
                  <a:fillRect l="-1018" t="-589" r="-1832"/>
                </a:stretch>
              </a:blipFill>
            </p:spPr>
            <p:txBody>
              <a:bodyPr/>
              <a:lstStyle/>
              <a:p>
                <a:r>
                  <a:rPr lang="en-US">
                    <a:noFill/>
                  </a:rPr>
                  <a:t> </a:t>
                </a:r>
              </a:p>
            </p:txBody>
          </p:sp>
        </mc:Fallback>
      </mc:AlternateContent>
    </p:spTree>
    <p:extLst>
      <p:ext uri="{BB962C8B-B14F-4D97-AF65-F5344CB8AC3E}">
        <p14:creationId xmlns:p14="http://schemas.microsoft.com/office/powerpoint/2010/main" val="236374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500"/>
                                        <p:tgtEl>
                                          <p:spTgt spid="2">
                                            <p:txEl>
                                              <p:pRg st="2" end="2"/>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wipe(left)">
                                      <p:cBhvr>
                                        <p:cTn id="33" dur="500"/>
                                        <p:tgtEl>
                                          <p:spTgt spid="2">
                                            <p:txEl>
                                              <p:pRg st="4" end="4"/>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wipe(left)">
                                      <p:cBhvr>
                                        <p:cTn id="36" dur="500"/>
                                        <p:tgtEl>
                                          <p:spTgt spid="2">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26C08395-4284-4671-8C5C-D02C404EE6DB}"/>
              </a:ext>
            </a:extLst>
          </p:cNvPr>
          <p:cNvSpPr/>
          <p:nvPr/>
        </p:nvSpPr>
        <p:spPr>
          <a:xfrm>
            <a:off x="8435568" y="5170856"/>
            <a:ext cx="2479320"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6859481-3BE8-4371-82A9-515EF7EAD879}"/>
              </a:ext>
            </a:extLst>
          </p:cNvPr>
          <p:cNvSpPr/>
          <p:nvPr/>
        </p:nvSpPr>
        <p:spPr>
          <a:xfrm>
            <a:off x="8645118" y="2485644"/>
            <a:ext cx="1356132"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xmlns="" id="{2F8EE309-E7EF-4046-8E49-F15149FC633A}"/>
                  </a:ext>
                </a:extLst>
              </p:cNvPr>
              <p:cNvSpPr/>
              <p:nvPr/>
            </p:nvSpPr>
            <p:spPr>
              <a:xfrm>
                <a:off x="487680" y="936967"/>
                <a:ext cx="11285220" cy="4807022"/>
              </a:xfrm>
              <a:prstGeom prst="rect">
                <a:avLst/>
              </a:prstGeom>
            </p:spPr>
            <p:txBody>
              <a:bodyPr wrap="square">
                <a:spAutoFit/>
              </a:bodyPr>
              <a:lstStyle/>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21. </a:t>
                </a:r>
                <a:r>
                  <a:rPr lang="en-US" sz="2800">
                    <a:latin typeface="Times New Roman" panose="02020603050405020304" pitchFamily="18" charset="0"/>
                    <a:ea typeface="Times New Roman" panose="02020603050405020304" pitchFamily="18" charset="0"/>
                  </a:rPr>
                  <a:t>Cho hàm số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3</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𝑚</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2</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𝑚𝑥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2</m:t>
                    </m:r>
                    <m:r>
                      <a:rPr lang="en-US" sz="2800" i="1">
                        <a:latin typeface="Cambria Math" panose="02040503050406030204" pitchFamily="18" charset="0"/>
                        <a:ea typeface="Calibri" panose="020F0502020204030204" pitchFamily="34" charset="0"/>
                      </a:rPr>
                      <m:t>𝑚</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3</m:t>
                    </m:r>
                  </m:oMath>
                </a14:m>
                <a:r>
                  <a:rPr lang="en-US" sz="2800">
                    <a:latin typeface="Times New Roman" panose="02020603050405020304" pitchFamily="18" charset="0"/>
                    <a:ea typeface="Times New Roman" panose="02020603050405020304" pitchFamily="18" charset="0"/>
                  </a:rPr>
                  <a:t> có đồ thị là </a:t>
                </a:r>
                <a14:m>
                  <m:oMath xmlns:m="http://schemas.openxmlformats.org/officeDocument/2006/math">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𝐶</m:t>
                        </m:r>
                      </m:e>
                    </m:d>
                  </m:oMath>
                </a14:m>
                <a:r>
                  <a:rPr lang="en-US" sz="2800">
                    <a:latin typeface="Times New Roman" panose="02020603050405020304" pitchFamily="18" charset="0"/>
                    <a:ea typeface="Times New Roman" panose="02020603050405020304" pitchFamily="18" charset="0"/>
                  </a:rPr>
                  <a:t>, với </a:t>
                </a:r>
                <a14:m>
                  <m:oMath xmlns:m="http://schemas.openxmlformats.org/officeDocument/2006/math">
                    <m:r>
                      <a:rPr lang="en-US" sz="2800" i="1">
                        <a:latin typeface="Cambria Math" panose="02040503050406030204" pitchFamily="18" charset="0"/>
                        <a:ea typeface="Calibri" panose="020F0502020204030204" pitchFamily="34" charset="0"/>
                      </a:rPr>
                      <m:t>𝑚</m:t>
                    </m:r>
                  </m:oMath>
                </a14:m>
                <a:r>
                  <a:rPr lang="en-US" sz="2800">
                    <a:latin typeface="Times New Roman" panose="02020603050405020304" pitchFamily="18" charset="0"/>
                    <a:ea typeface="Times New Roman" panose="02020603050405020304" pitchFamily="18" charset="0"/>
                  </a:rPr>
                  <a:t> là tham số thực. Gọi </a:t>
                </a:r>
                <a14:m>
                  <m:oMath xmlns:m="http://schemas.openxmlformats.org/officeDocument/2006/math">
                    <m:r>
                      <a:rPr lang="en-US" sz="2800" i="1">
                        <a:latin typeface="Cambria Math" panose="02040503050406030204" pitchFamily="18" charset="0"/>
                        <a:ea typeface="Calibri" panose="020F0502020204030204" pitchFamily="34" charset="0"/>
                      </a:rPr>
                      <m:t>𝑇</m:t>
                    </m:r>
                  </m:oMath>
                </a14:m>
                <a:r>
                  <a:rPr lang="en-US" sz="2800">
                    <a:latin typeface="Times New Roman" panose="02020603050405020304" pitchFamily="18" charset="0"/>
                    <a:ea typeface="Times New Roman" panose="02020603050405020304" pitchFamily="18" charset="0"/>
                  </a:rPr>
                  <a:t> là tập tất cả các giá trị nguyên của </a:t>
                </a:r>
                <a14:m>
                  <m:oMath xmlns:m="http://schemas.openxmlformats.org/officeDocument/2006/math">
                    <m:r>
                      <a:rPr lang="en-US" sz="2800" i="1">
                        <a:latin typeface="Cambria Math" panose="02040503050406030204" pitchFamily="18" charset="0"/>
                        <a:ea typeface="Calibri" panose="020F0502020204030204" pitchFamily="34" charset="0"/>
                      </a:rPr>
                      <m:t>𝑚</m:t>
                    </m:r>
                  </m:oMath>
                </a14:m>
                <a:r>
                  <a:rPr lang="en-US" sz="2800">
                    <a:latin typeface="Times New Roman" panose="02020603050405020304" pitchFamily="18" charset="0"/>
                    <a:ea typeface="Times New Roman" panose="02020603050405020304" pitchFamily="18" charset="0"/>
                  </a:rPr>
                  <a:t> để mọi đường thẳng tiếp xúc với </a:t>
                </a:r>
                <a14:m>
                  <m:oMath xmlns:m="http://schemas.openxmlformats.org/officeDocument/2006/math">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𝐶</m:t>
                        </m:r>
                      </m:e>
                    </m:d>
                  </m:oMath>
                </a14:m>
                <a:r>
                  <a:rPr lang="en-US" sz="2800">
                    <a:latin typeface="Times New Roman" panose="02020603050405020304" pitchFamily="18" charset="0"/>
                    <a:ea typeface="Times New Roman" panose="02020603050405020304" pitchFamily="18" charset="0"/>
                  </a:rPr>
                  <a:t> đều có hệ số góc dương. Tính tổng các phần tử của </a:t>
                </a:r>
                <a14:m>
                  <m:oMath xmlns:m="http://schemas.openxmlformats.org/officeDocument/2006/math">
                    <m:r>
                      <a:rPr lang="en-US" sz="2800" i="1">
                        <a:latin typeface="Cambria Math" panose="02040503050406030204" pitchFamily="18" charset="0"/>
                        <a:ea typeface="Calibri" panose="020F0502020204030204" pitchFamily="34" charset="0"/>
                      </a:rPr>
                      <m:t>𝑇</m:t>
                    </m:r>
                  </m:oMath>
                </a14:m>
                <a:r>
                  <a:rPr lang="en-US"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2800" b="1" i="1">
                        <a:latin typeface="Cambria Math" panose="02040503050406030204" pitchFamily="18" charset="0"/>
                        <a:ea typeface="Times New Roman" panose="02020603050405020304" pitchFamily="18" charset="0"/>
                      </a:rPr>
                      <m:t>𝟑</m:t>
                    </m:r>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2800" b="1" i="1">
                        <a:latin typeface="Cambria Math" panose="02040503050406030204" pitchFamily="18" charset="0"/>
                        <a:ea typeface="Times New Roman" panose="02020603050405020304" pitchFamily="18" charset="0"/>
                      </a:rPr>
                      <m:t>𝟔</m:t>
                    </m:r>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𝟔</m:t>
                    </m:r>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𝟑</m:t>
                    </m:r>
                  </m:oMath>
                </a14:m>
                <a:r>
                  <a:rPr lang="en-US"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Calibri" panose="020F0502020204030204" pitchFamily="34" charset="0"/>
                </a:endParaRP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22. </a:t>
                </a:r>
                <a:r>
                  <a:rPr lang="es-ES" sz="2800">
                    <a:latin typeface="Times New Roman" panose="02020603050405020304" pitchFamily="18" charset="0"/>
                    <a:ea typeface="Calibri" panose="020F0502020204030204" pitchFamily="34" charset="0"/>
                  </a:rPr>
                  <a:t>Tìm tất cả các giá trị thực của tham số </a:t>
                </a:r>
                <a14:m>
                  <m:oMath xmlns:m="http://schemas.openxmlformats.org/officeDocument/2006/math">
                    <m:r>
                      <a:rPr lang="en-US" sz="2800" i="1">
                        <a:latin typeface="Cambria Math" panose="02040503050406030204" pitchFamily="18" charset="0"/>
                        <a:ea typeface="Calibri" panose="020F0502020204030204" pitchFamily="34" charset="0"/>
                      </a:rPr>
                      <m:t>𝑚</m:t>
                    </m:r>
                  </m:oMath>
                </a14:m>
                <a:r>
                  <a:rPr lang="es-ES" sz="2800">
                    <a:latin typeface="Times New Roman" panose="02020603050405020304" pitchFamily="18" charset="0"/>
                    <a:ea typeface="Calibri" panose="020F0502020204030204" pitchFamily="34" charset="0"/>
                  </a:rPr>
                  <a:t> để đường thẳng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2</m:t>
                    </m:r>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𝑚</m:t>
                    </m:r>
                  </m:oMath>
                </a14:m>
                <a:r>
                  <a:rPr lang="es-ES" sz="2800">
                    <a:latin typeface="Times New Roman" panose="02020603050405020304" pitchFamily="18" charset="0"/>
                    <a:ea typeface="Calibri" panose="020F0502020204030204" pitchFamily="34" charset="0"/>
                  </a:rPr>
                  <a:t> cắt đồ thị </a:t>
                </a:r>
                <a14:m>
                  <m:oMath xmlns:m="http://schemas.openxmlformats.org/officeDocument/2006/math">
                    <m:d>
                      <m:dPr>
                        <m:ctrlPr>
                          <a:rPr lang="en-US" sz="2800" i="1">
                            <a:latin typeface="Cambria Math"/>
                            <a:ea typeface="Calibri" panose="020F0502020204030204" pitchFamily="34" charset="0"/>
                          </a:rPr>
                        </m:ctrlPr>
                      </m:dPr>
                      <m:e>
                        <m:r>
                          <a:rPr lang="es-ES" sz="2800" i="1">
                            <a:latin typeface="Cambria Math" panose="02040503050406030204" pitchFamily="18" charset="0"/>
                            <a:ea typeface="Calibri" panose="020F0502020204030204" pitchFamily="34" charset="0"/>
                          </a:rPr>
                          <m:t>𝐻</m:t>
                        </m:r>
                      </m:e>
                    </m:d>
                  </m:oMath>
                </a14:m>
                <a:r>
                  <a:rPr lang="es-ES" sz="2800">
                    <a:latin typeface="Times New Roman" panose="02020603050405020304" pitchFamily="18" charset="0"/>
                    <a:ea typeface="Calibri" panose="020F0502020204030204" pitchFamily="34" charset="0"/>
                  </a:rPr>
                  <a:t> của hàm số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r>
                          <a:rPr lang="en-US" sz="2800" i="1">
                            <a:latin typeface="Cambria Math" panose="02040503050406030204" pitchFamily="18" charset="0"/>
                            <a:ea typeface="Calibri" panose="020F0502020204030204" pitchFamily="34" charset="0"/>
                          </a:rPr>
                          <m:t>2</m:t>
                        </m:r>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3</m:t>
                        </m:r>
                      </m:num>
                      <m:den>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2</m:t>
                        </m:r>
                      </m:den>
                    </m:f>
                  </m:oMath>
                </a14:m>
                <a:r>
                  <a:rPr lang="es-ES" sz="2800">
                    <a:latin typeface="Times New Roman" panose="02020603050405020304" pitchFamily="18" charset="0"/>
                    <a:ea typeface="Calibri" panose="020F0502020204030204" pitchFamily="34" charset="0"/>
                  </a:rPr>
                  <a:t> tại hai điểm </a:t>
                </a:r>
                <a14:m>
                  <m:oMath xmlns:m="http://schemas.openxmlformats.org/officeDocument/2006/math">
                    <m:r>
                      <a:rPr lang="en-US" sz="2800" i="1">
                        <a:latin typeface="Cambria Math" panose="02040503050406030204" pitchFamily="18" charset="0"/>
                        <a:ea typeface="Calibri" panose="020F0502020204030204" pitchFamily="34" charset="0"/>
                      </a:rPr>
                      <m:t>𝐴</m:t>
                    </m:r>
                    <m:r>
                      <a:rPr lang="en-US" sz="2800" i="1">
                        <a:latin typeface="Cambria Math" panose="02040503050406030204" pitchFamily="18" charset="0"/>
                        <a:ea typeface="Calibri" panose="020F0502020204030204" pitchFamily="34" charset="0"/>
                      </a:rPr>
                      <m:t>, </m:t>
                    </m:r>
                    <m:r>
                      <a:rPr lang="en-US" sz="2800" i="1">
                        <a:latin typeface="Cambria Math" panose="02040503050406030204" pitchFamily="18" charset="0"/>
                        <a:ea typeface="Calibri" panose="020F0502020204030204" pitchFamily="34" charset="0"/>
                      </a:rPr>
                      <m:t>𝐵</m:t>
                    </m:r>
                  </m:oMath>
                </a14:m>
                <a:r>
                  <a:rPr lang="es-ES" sz="2800">
                    <a:latin typeface="Times New Roman" panose="02020603050405020304" pitchFamily="18" charset="0"/>
                    <a:ea typeface="Calibri" panose="020F0502020204030204" pitchFamily="34" charset="0"/>
                  </a:rPr>
                  <a:t> phân biệt sao cho </a:t>
                </a:r>
                <a14:m>
                  <m:oMath xmlns:m="http://schemas.openxmlformats.org/officeDocument/2006/math">
                    <m:r>
                      <a:rPr lang="en-US" sz="2800" i="1">
                        <a:latin typeface="Cambria Math" panose="02040503050406030204" pitchFamily="18" charset="0"/>
                        <a:ea typeface="Calibri" panose="020F0502020204030204" pitchFamily="34" charset="0"/>
                      </a:rPr>
                      <m:t>𝑃</m:t>
                    </m:r>
                    <m:r>
                      <a:rPr lang="en-US" sz="2800" i="1">
                        <a:latin typeface="Cambria Math" panose="02040503050406030204" pitchFamily="18" charset="0"/>
                        <a:ea typeface="Calibri" panose="020F0502020204030204" pitchFamily="34" charset="0"/>
                      </a:rPr>
                      <m:t>=</m:t>
                    </m:r>
                    <m:sSubSup>
                      <m:sSubSupPr>
                        <m:ctrlPr>
                          <a:rPr lang="en-US" sz="2800" i="1">
                            <a:latin typeface="Cambria Math"/>
                            <a:ea typeface="Calibri" panose="020F0502020204030204" pitchFamily="34" charset="0"/>
                          </a:rPr>
                        </m:ctrlPr>
                      </m:sSubSupPr>
                      <m:e>
                        <m:r>
                          <a:rPr lang="en-US" sz="2800" i="1">
                            <a:latin typeface="Cambria Math" panose="02040503050406030204" pitchFamily="18" charset="0"/>
                            <a:ea typeface="Calibri" panose="020F0502020204030204" pitchFamily="34" charset="0"/>
                          </a:rPr>
                          <m:t>𝑘</m:t>
                        </m:r>
                      </m:e>
                      <m:sub>
                        <m:r>
                          <a:rPr lang="en-US" sz="2800" i="1">
                            <a:latin typeface="Cambria Math" panose="02040503050406030204" pitchFamily="18" charset="0"/>
                            <a:ea typeface="Calibri" panose="020F0502020204030204" pitchFamily="34" charset="0"/>
                          </a:rPr>
                          <m:t>1</m:t>
                        </m:r>
                      </m:sub>
                      <m:sup>
                        <m:r>
                          <a:rPr lang="en-US" sz="2800" i="1">
                            <a:latin typeface="Cambria Math" panose="02040503050406030204" pitchFamily="18" charset="0"/>
                            <a:ea typeface="Calibri" panose="020F0502020204030204" pitchFamily="34" charset="0"/>
                          </a:rPr>
                          <m:t>2018</m:t>
                        </m:r>
                      </m:sup>
                    </m:sSubSup>
                    <m:r>
                      <a:rPr lang="en-US" sz="2800" i="1">
                        <a:latin typeface="Cambria Math" panose="02040503050406030204" pitchFamily="18" charset="0"/>
                        <a:ea typeface="Calibri" panose="020F0502020204030204" pitchFamily="34" charset="0"/>
                      </a:rPr>
                      <m:t>+</m:t>
                    </m:r>
                    <m:sSubSup>
                      <m:sSubSupPr>
                        <m:ctrlPr>
                          <a:rPr lang="en-US" sz="2800" i="1">
                            <a:latin typeface="Cambria Math"/>
                            <a:ea typeface="Calibri" panose="020F0502020204030204" pitchFamily="34" charset="0"/>
                          </a:rPr>
                        </m:ctrlPr>
                      </m:sSubSupPr>
                      <m:e>
                        <m:r>
                          <a:rPr lang="en-US" sz="2800" i="1">
                            <a:latin typeface="Cambria Math" panose="02040503050406030204" pitchFamily="18" charset="0"/>
                            <a:ea typeface="Calibri" panose="020F0502020204030204" pitchFamily="34" charset="0"/>
                          </a:rPr>
                          <m:t>𝑘</m:t>
                        </m:r>
                      </m:e>
                      <m:sub>
                        <m:r>
                          <a:rPr lang="en-US" sz="2800" i="1">
                            <a:latin typeface="Cambria Math" panose="02040503050406030204" pitchFamily="18" charset="0"/>
                            <a:ea typeface="Calibri" panose="020F0502020204030204" pitchFamily="34" charset="0"/>
                          </a:rPr>
                          <m:t>2</m:t>
                        </m:r>
                      </m:sub>
                      <m:sup>
                        <m:r>
                          <a:rPr lang="en-US" sz="2800" i="1">
                            <a:latin typeface="Cambria Math" panose="02040503050406030204" pitchFamily="18" charset="0"/>
                            <a:ea typeface="Calibri" panose="020F0502020204030204" pitchFamily="34" charset="0"/>
                          </a:rPr>
                          <m:t>2018</m:t>
                        </m:r>
                      </m:sup>
                    </m:sSubSup>
                  </m:oMath>
                </a14:m>
                <a:r>
                  <a:rPr lang="es-ES" sz="2800">
                    <a:latin typeface="Times New Roman" panose="02020603050405020304" pitchFamily="18" charset="0"/>
                    <a:ea typeface="Calibri" panose="020F0502020204030204" pitchFamily="34" charset="0"/>
                  </a:rPr>
                  <a:t> đạt giá trị nhỏ nhất, với </a:t>
                </a:r>
                <a14:m>
                  <m:oMath xmlns:m="http://schemas.openxmlformats.org/officeDocument/2006/math">
                    <m:sSub>
                      <m:sSubPr>
                        <m:ctrlPr>
                          <a:rPr lang="en-US" sz="2800" i="1">
                            <a:latin typeface="Cambria Math"/>
                            <a:ea typeface="Calibri" panose="020F0502020204030204" pitchFamily="34" charset="0"/>
                          </a:rPr>
                        </m:ctrlPr>
                      </m:sSubPr>
                      <m:e>
                        <m:r>
                          <a:rPr lang="en-US" sz="2800" i="1">
                            <a:latin typeface="Cambria Math" panose="02040503050406030204" pitchFamily="18" charset="0"/>
                            <a:ea typeface="Calibri" panose="020F0502020204030204" pitchFamily="34" charset="0"/>
                          </a:rPr>
                          <m:t>𝑘</m:t>
                        </m:r>
                      </m:e>
                      <m:sub>
                        <m:r>
                          <a:rPr lang="en-US" sz="2800" i="1">
                            <a:latin typeface="Cambria Math" panose="02040503050406030204" pitchFamily="18" charset="0"/>
                            <a:ea typeface="Calibri" panose="020F0502020204030204" pitchFamily="34" charset="0"/>
                          </a:rPr>
                          <m:t>1</m:t>
                        </m:r>
                      </m:sub>
                    </m:sSub>
                    <m:r>
                      <a:rPr lang="en-US" sz="2800" i="1">
                        <a:latin typeface="Cambria Math" panose="02040503050406030204" pitchFamily="18" charset="0"/>
                        <a:ea typeface="Calibri" panose="020F0502020204030204" pitchFamily="34" charset="0"/>
                      </a:rPr>
                      <m:t>,</m:t>
                    </m:r>
                    <m:sSub>
                      <m:sSubPr>
                        <m:ctrlPr>
                          <a:rPr lang="en-US" sz="2800" i="1">
                            <a:latin typeface="Cambria Math"/>
                            <a:ea typeface="Calibri" panose="020F0502020204030204" pitchFamily="34" charset="0"/>
                          </a:rPr>
                        </m:ctrlPr>
                      </m:sSubPr>
                      <m:e>
                        <m:r>
                          <a:rPr lang="en-US" sz="2800" i="1">
                            <a:latin typeface="Cambria Math" panose="02040503050406030204" pitchFamily="18" charset="0"/>
                            <a:ea typeface="Calibri" panose="020F0502020204030204" pitchFamily="34" charset="0"/>
                          </a:rPr>
                          <m:t>𝑘</m:t>
                        </m:r>
                      </m:e>
                      <m:sub>
                        <m:r>
                          <a:rPr lang="en-US" sz="2800" i="1">
                            <a:latin typeface="Cambria Math" panose="02040503050406030204" pitchFamily="18" charset="0"/>
                            <a:ea typeface="Calibri" panose="020F0502020204030204" pitchFamily="34" charset="0"/>
                          </a:rPr>
                          <m:t>2</m:t>
                        </m:r>
                      </m:sub>
                    </m:sSub>
                  </m:oMath>
                </a14:m>
                <a:r>
                  <a:rPr lang="es-ES" sz="2800">
                    <a:latin typeface="Times New Roman" panose="02020603050405020304" pitchFamily="18" charset="0"/>
                    <a:ea typeface="Calibri" panose="020F0502020204030204" pitchFamily="34" charset="0"/>
                  </a:rPr>
                  <a:t> là hệ số góc của tiếp tuyến tại </a:t>
                </a:r>
                <a14:m>
                  <m:oMath xmlns:m="http://schemas.openxmlformats.org/officeDocument/2006/math">
                    <m:r>
                      <a:rPr lang="en-US" sz="2800" i="1">
                        <a:latin typeface="Cambria Math" panose="02040503050406030204" pitchFamily="18" charset="0"/>
                        <a:ea typeface="Calibri" panose="020F0502020204030204" pitchFamily="34" charset="0"/>
                      </a:rPr>
                      <m:t>𝐴</m:t>
                    </m:r>
                    <m:r>
                      <a:rPr lang="en-US" sz="2800" i="1">
                        <a:latin typeface="Cambria Math" panose="02040503050406030204" pitchFamily="18" charset="0"/>
                        <a:ea typeface="Calibri" panose="020F0502020204030204" pitchFamily="34" charset="0"/>
                      </a:rPr>
                      <m:t>, </m:t>
                    </m:r>
                    <m:r>
                      <a:rPr lang="en-US" sz="2800" i="1">
                        <a:latin typeface="Cambria Math" panose="02040503050406030204" pitchFamily="18" charset="0"/>
                        <a:ea typeface="Calibri" panose="020F0502020204030204" pitchFamily="34" charset="0"/>
                      </a:rPr>
                      <m:t>𝐵</m:t>
                    </m:r>
                  </m:oMath>
                </a14:m>
                <a:r>
                  <a:rPr lang="es-ES" sz="2800">
                    <a:latin typeface="Times New Roman" panose="02020603050405020304" pitchFamily="18" charset="0"/>
                    <a:ea typeface="Calibri" panose="020F0502020204030204" pitchFamily="34" charset="0"/>
                  </a:rPr>
                  <a:t> của đồ thị </a:t>
                </a:r>
                <a14:m>
                  <m:oMath xmlns:m="http://schemas.openxmlformats.org/officeDocument/2006/math">
                    <m:d>
                      <m:dPr>
                        <m:ctrlPr>
                          <a:rPr lang="en-US" sz="2800" i="1">
                            <a:latin typeface="Cambria Math"/>
                            <a:ea typeface="Calibri" panose="020F0502020204030204" pitchFamily="34" charset="0"/>
                          </a:rPr>
                        </m:ctrlPr>
                      </m:dPr>
                      <m:e>
                        <m:r>
                          <a:rPr lang="es-ES" sz="2800" i="1">
                            <a:latin typeface="Cambria Math" panose="02040503050406030204" pitchFamily="18" charset="0"/>
                            <a:ea typeface="Calibri" panose="020F0502020204030204" pitchFamily="34" charset="0"/>
                          </a:rPr>
                          <m:t>𝐻</m:t>
                        </m:r>
                      </m:e>
                    </m:d>
                  </m:oMath>
                </a14:m>
                <a:r>
                  <a:rPr lang="es-ES" sz="2800">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𝑚</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m:t>
                    </m:r>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𝑚</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2</m:t>
                    </m:r>
                    <m:r>
                      <a:rPr lang="en-US" sz="2800" i="1">
                        <a:latin typeface="Cambria Math" panose="02040503050406030204" pitchFamily="18" charset="0"/>
                        <a:ea typeface="Times New Roman" panose="02020603050405020304" pitchFamily="18" charset="0"/>
                      </a:rPr>
                      <m:t>.</m:t>
                    </m:r>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𝑚</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m:t>
                    </m:r>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𝑚</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2</m:t>
                    </m:r>
                    <m:r>
                      <a:rPr lang="en-US" sz="2800" i="1">
                        <a:latin typeface="Cambria Math" panose="02040503050406030204" pitchFamily="18" charset="0"/>
                        <a:ea typeface="Times New Roman" panose="02020603050405020304" pitchFamily="18" charset="0"/>
                      </a:rPr>
                      <m:t>.</m:t>
                    </m:r>
                  </m:oMath>
                </a14:m>
                <a:endParaRPr lang="en-US" sz="2800">
                  <a:latin typeface="Times New Roman" panose="02020603050405020304" pitchFamily="18" charset="0"/>
                  <a:ea typeface="Calibri" panose="020F0502020204030204" pitchFamily="34" charset="0"/>
                </a:endParaRPr>
              </a:p>
            </p:txBody>
          </p:sp>
        </mc:Choice>
        <mc:Fallback xmlns="">
          <p:sp>
            <p:nvSpPr>
              <p:cNvPr id="2" name="Rectangle 1">
                <a:extLst>
                  <a:ext uri="{FF2B5EF4-FFF2-40B4-BE49-F238E27FC236}">
                    <a16:creationId xmlns:a16="http://schemas.microsoft.com/office/drawing/2014/main" id="{2F8EE309-E7EF-4046-8E49-F15149FC633A}"/>
                  </a:ext>
                </a:extLst>
              </p:cNvPr>
              <p:cNvSpPr>
                <a:spLocks noRot="1" noChangeAspect="1" noMove="1" noResize="1" noEditPoints="1" noAdjustHandles="1" noChangeArrowheads="1" noChangeShapeType="1" noTextEdit="1"/>
              </p:cNvSpPr>
              <p:nvPr/>
            </p:nvSpPr>
            <p:spPr>
              <a:xfrm>
                <a:off x="487680" y="936967"/>
                <a:ext cx="11285220" cy="4807022"/>
              </a:xfrm>
              <a:prstGeom prst="rect">
                <a:avLst/>
              </a:prstGeom>
              <a:blipFill>
                <a:blip r:embed="rId2"/>
                <a:stretch>
                  <a:fillRect l="-1080" t="-888" r="-1945" b="-2665"/>
                </a:stretch>
              </a:blipFill>
            </p:spPr>
            <p:txBody>
              <a:bodyPr/>
              <a:lstStyle/>
              <a:p>
                <a:r>
                  <a:rPr lang="en-US">
                    <a:noFill/>
                  </a:rPr>
                  <a:t> </a:t>
                </a:r>
              </a:p>
            </p:txBody>
          </p:sp>
        </mc:Fallback>
      </mc:AlternateContent>
    </p:spTree>
    <p:extLst>
      <p:ext uri="{BB962C8B-B14F-4D97-AF65-F5344CB8AC3E}">
        <p14:creationId xmlns:p14="http://schemas.microsoft.com/office/powerpoint/2010/main" val="259110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500"/>
                                        <p:tgtEl>
                                          <p:spTgt spid="2">
                                            <p:txEl>
                                              <p:pRg st="2" end="2"/>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AACEBD9-C9BA-4B10-8DDD-DB180E5128B7}"/>
              </a:ext>
            </a:extLst>
          </p:cNvPr>
          <p:cNvSpPr/>
          <p:nvPr/>
        </p:nvSpPr>
        <p:spPr>
          <a:xfrm>
            <a:off x="8930868" y="5857494"/>
            <a:ext cx="2975382" cy="7583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5FFA61F1-5DF7-4EA1-B3DC-73C0970C2899}"/>
              </a:ext>
            </a:extLst>
          </p:cNvPr>
          <p:cNvSpPr/>
          <p:nvPr/>
        </p:nvSpPr>
        <p:spPr>
          <a:xfrm>
            <a:off x="7121118" y="3609594"/>
            <a:ext cx="1260882"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1A0B64BC-0501-45CF-ADE7-05A817540782}"/>
              </a:ext>
            </a:extLst>
          </p:cNvPr>
          <p:cNvSpPr/>
          <p:nvPr/>
        </p:nvSpPr>
        <p:spPr>
          <a:xfrm>
            <a:off x="3482568" y="1133094"/>
            <a:ext cx="1146582"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xmlns="" id="{5DFC8088-371D-4CCF-A0C6-23662DB4A724}"/>
                  </a:ext>
                </a:extLst>
              </p:cNvPr>
              <p:cNvSpPr/>
              <p:nvPr/>
            </p:nvSpPr>
            <p:spPr>
              <a:xfrm>
                <a:off x="73152" y="123311"/>
                <a:ext cx="12051792" cy="6492483"/>
              </a:xfrm>
              <a:prstGeom prst="rect">
                <a:avLst/>
              </a:prstGeom>
            </p:spPr>
            <p:txBody>
              <a:bodyPr wrap="square">
                <a:spAutoFit/>
              </a:bodyPr>
              <a:lstStyle/>
              <a:p>
                <a:pPr lvl="0" algn="just">
                  <a:lnSpc>
                    <a:spcPct val="115000"/>
                  </a:lnSpc>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23. </a:t>
                </a:r>
                <a:r>
                  <a:rPr lang="en-US" sz="2800">
                    <a:latin typeface="Times New Roman" panose="02020603050405020304" pitchFamily="18" charset="0"/>
                    <a:ea typeface="Calibri" panose="020F0502020204030204" pitchFamily="34" charset="0"/>
                  </a:rPr>
                  <a:t>Cho hàm số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3</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𝑚</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2</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𝑚𝑥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1</m:t>
                    </m:r>
                  </m:oMath>
                </a14:m>
                <a:r>
                  <a:rPr lang="en-US" sz="2800">
                    <a:latin typeface="Times New Roman" panose="02020603050405020304" pitchFamily="18" charset="0"/>
                    <a:ea typeface="Calibri" panose="020F0502020204030204" pitchFamily="34" charset="0"/>
                  </a:rPr>
                  <a:t> có đồ thị </a:t>
                </a:r>
                <a14:m>
                  <m:oMath xmlns:m="http://schemas.openxmlformats.org/officeDocument/2006/math">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𝐶</m:t>
                        </m:r>
                      </m:e>
                    </m:d>
                  </m:oMath>
                </a14:m>
                <a:r>
                  <a:rPr lang="en-US" sz="2800">
                    <a:latin typeface="Times New Roman" panose="02020603050405020304" pitchFamily="18" charset="0"/>
                    <a:ea typeface="Calibri" panose="020F0502020204030204" pitchFamily="34" charset="0"/>
                  </a:rPr>
                  <a:t>. Có bao nhiêu giá trị của </a:t>
                </a:r>
                <a14:m>
                  <m:oMath xmlns:m="http://schemas.openxmlformats.org/officeDocument/2006/math">
                    <m:r>
                      <a:rPr lang="en-US" sz="2800" i="1">
                        <a:latin typeface="Cambria Math" panose="02040503050406030204" pitchFamily="18" charset="0"/>
                        <a:ea typeface="Calibri" panose="020F0502020204030204" pitchFamily="34" charset="0"/>
                      </a:rPr>
                      <m:t>𝑚</m:t>
                    </m:r>
                  </m:oMath>
                </a14:m>
                <a:r>
                  <a:rPr lang="en-US" sz="2800">
                    <a:latin typeface="Times New Roman" panose="02020603050405020304" pitchFamily="18" charset="0"/>
                    <a:ea typeface="Calibri" panose="020F0502020204030204" pitchFamily="34" charset="0"/>
                  </a:rPr>
                  <a:t> để tiếp tuyến có hệ số góc lớn nhất của </a:t>
                </a:r>
                <a14:m>
                  <m:oMath xmlns:m="http://schemas.openxmlformats.org/officeDocument/2006/math">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𝐶</m:t>
                        </m:r>
                      </m:e>
                    </m:d>
                  </m:oMath>
                </a14:m>
                <a:r>
                  <a:rPr lang="en-US" sz="2800">
                    <a:latin typeface="Times New Roman" panose="02020603050405020304" pitchFamily="18" charset="0"/>
                    <a:ea typeface="Calibri" panose="020F0502020204030204" pitchFamily="34" charset="0"/>
                  </a:rPr>
                  <a:t> đi qua gốc tọa độ </a:t>
                </a:r>
                <a14:m>
                  <m:oMath xmlns:m="http://schemas.openxmlformats.org/officeDocument/2006/math">
                    <m:r>
                      <a:rPr lang="en-US" sz="2800" i="1">
                        <a:latin typeface="Cambria Math" panose="02040503050406030204" pitchFamily="18" charset="0"/>
                        <a:ea typeface="Calibri" panose="020F0502020204030204" pitchFamily="34" charset="0"/>
                      </a:rPr>
                      <m:t>𝑂</m:t>
                    </m:r>
                  </m:oMath>
                </a14:m>
                <a:r>
                  <a:rPr lang="en-US" sz="2800">
                    <a:latin typeface="Times New Roman" panose="02020603050405020304" pitchFamily="18" charset="0"/>
                    <a:ea typeface="Calibri" panose="020F0502020204030204" pitchFamily="34" charset="0"/>
                  </a:rPr>
                  <a:t>?</a:t>
                </a: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2</m:t>
                    </m:r>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1</m:t>
                    </m:r>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3</m:t>
                    </m:r>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4</m:t>
                    </m:r>
                  </m:oMath>
                </a14:m>
                <a:r>
                  <a:rPr lang="en-US"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Calibri" panose="020F0502020204030204" pitchFamily="34" charset="0"/>
                </a:endParaRPr>
              </a:p>
              <a:p>
                <a:pPr lvl="0" algn="just">
                  <a:lnSpc>
                    <a:spcPct val="115000"/>
                  </a:lnSpc>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24. </a:t>
                </a:r>
                <a:r>
                  <a:rPr lang="en-US" sz="2800">
                    <a:latin typeface="Times New Roman" panose="02020603050405020304" pitchFamily="18" charset="0"/>
                    <a:ea typeface="Calibri" panose="020F0502020204030204" pitchFamily="34" charset="0"/>
                  </a:rPr>
                  <a:t>Cho hàm số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𝑓</m:t>
                    </m:r>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𝑥</m:t>
                        </m:r>
                      </m:e>
                    </m:d>
                    <m:r>
                      <a:rPr lang="en-US" sz="2800" i="1">
                        <a:latin typeface="Cambria Math" panose="02040503050406030204" pitchFamily="18" charset="0"/>
                        <a:ea typeface="Calibri" panose="020F0502020204030204" pitchFamily="34" charset="0"/>
                      </a:rPr>
                      <m:t>=</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3</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6</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2</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9</m:t>
                    </m:r>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3</m:t>
                    </m:r>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𝐶</m:t>
                        </m:r>
                      </m:e>
                    </m:d>
                  </m:oMath>
                </a14:m>
                <a:r>
                  <a:rPr lang="en-US" sz="2800">
                    <a:latin typeface="Times New Roman" panose="02020603050405020304" pitchFamily="18" charset="0"/>
                    <a:ea typeface="Calibri" panose="020F0502020204030204" pitchFamily="34" charset="0"/>
                  </a:rPr>
                  <a:t>. Tồn tại hai tiếp tuyến của </a:t>
                </a:r>
                <a14:m>
                  <m:oMath xmlns:m="http://schemas.openxmlformats.org/officeDocument/2006/math">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𝐶</m:t>
                        </m:r>
                      </m:e>
                    </m:d>
                  </m:oMath>
                </a14:m>
                <a:r>
                  <a:rPr lang="en-US" sz="2800">
                    <a:latin typeface="Times New Roman" panose="02020603050405020304" pitchFamily="18" charset="0"/>
                    <a:ea typeface="Calibri" panose="020F0502020204030204" pitchFamily="34" charset="0"/>
                  </a:rPr>
                  <a:t> phân biệt và có cùng hệ số góc </a:t>
                </a:r>
                <a14:m>
                  <m:oMath xmlns:m="http://schemas.openxmlformats.org/officeDocument/2006/math">
                    <m:r>
                      <a:rPr lang="en-US" sz="2800" i="1">
                        <a:latin typeface="Cambria Math" panose="02040503050406030204" pitchFamily="18" charset="0"/>
                        <a:ea typeface="Calibri" panose="020F0502020204030204" pitchFamily="34" charset="0"/>
                      </a:rPr>
                      <m:t>𝑘</m:t>
                    </m:r>
                  </m:oMath>
                </a14:m>
                <a:r>
                  <a:rPr lang="en-US" sz="2800">
                    <a:latin typeface="Times New Roman" panose="02020603050405020304" pitchFamily="18" charset="0"/>
                    <a:ea typeface="Calibri" panose="020F0502020204030204" pitchFamily="34" charset="0"/>
                  </a:rPr>
                  <a:t>, đồng thời đường thẳng đi qua các tiếp điểm của hai tiếp tuyến đó cắt các trục </a:t>
                </a:r>
                <a14:m>
                  <m:oMath xmlns:m="http://schemas.openxmlformats.org/officeDocument/2006/math">
                    <m:r>
                      <a:rPr lang="en-US" sz="2800" i="1">
                        <a:latin typeface="Cambria Math" panose="02040503050406030204" pitchFamily="18" charset="0"/>
                        <a:ea typeface="Calibri" panose="020F0502020204030204" pitchFamily="34" charset="0"/>
                      </a:rPr>
                      <m:t>𝑂𝑥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𝑂𝑦</m:t>
                    </m:r>
                  </m:oMath>
                </a14:m>
                <a:r>
                  <a:rPr lang="en-US" sz="2800">
                    <a:latin typeface="Times New Roman" panose="02020603050405020304" pitchFamily="18" charset="0"/>
                    <a:ea typeface="Calibri" panose="020F0502020204030204" pitchFamily="34" charset="0"/>
                  </a:rPr>
                  <a:t> tương ứng tại </a:t>
                </a:r>
                <a14:m>
                  <m:oMath xmlns:m="http://schemas.openxmlformats.org/officeDocument/2006/math">
                    <m:r>
                      <a:rPr lang="en-US" sz="2800" i="1">
                        <a:latin typeface="Cambria Math" panose="02040503050406030204" pitchFamily="18" charset="0"/>
                        <a:ea typeface="Calibri" panose="020F0502020204030204" pitchFamily="34" charset="0"/>
                      </a:rPr>
                      <m:t>𝐴</m:t>
                    </m:r>
                  </m:oMath>
                </a14:m>
                <a:r>
                  <a:rPr lang="en-US" sz="2800">
                    <a:latin typeface="Times New Roman" panose="02020603050405020304" pitchFamily="18" charset="0"/>
                    <a:ea typeface="Calibri" panose="020F0502020204030204" pitchFamily="34" charset="0"/>
                  </a:rPr>
                  <a:t> và </a:t>
                </a:r>
                <a14:m>
                  <m:oMath xmlns:m="http://schemas.openxmlformats.org/officeDocument/2006/math">
                    <m:r>
                      <a:rPr lang="en-US" sz="2800" i="1">
                        <a:latin typeface="Cambria Math" panose="02040503050406030204" pitchFamily="18" charset="0"/>
                        <a:ea typeface="Calibri" panose="020F0502020204030204" pitchFamily="34" charset="0"/>
                      </a:rPr>
                      <m:t>𝐵</m:t>
                    </m:r>
                  </m:oMath>
                </a14:m>
                <a:r>
                  <a:rPr lang="en-US" sz="2800">
                    <a:latin typeface="Times New Roman" panose="02020603050405020304" pitchFamily="18" charset="0"/>
                    <a:ea typeface="Calibri" panose="020F0502020204030204" pitchFamily="34" charset="0"/>
                  </a:rPr>
                  <a:t> sao cho </a:t>
                </a:r>
                <a14:m>
                  <m:oMath xmlns:m="http://schemas.openxmlformats.org/officeDocument/2006/math">
                    <m:r>
                      <a:rPr lang="en-US" sz="2800" i="1">
                        <a:latin typeface="Cambria Math" panose="02040503050406030204" pitchFamily="18" charset="0"/>
                        <a:ea typeface="Calibri" panose="020F0502020204030204" pitchFamily="34" charset="0"/>
                      </a:rPr>
                      <m:t>𝑂𝐴</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2017</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𝑂𝐵</m:t>
                    </m:r>
                  </m:oMath>
                </a14:m>
                <a:r>
                  <a:rPr lang="en-US" sz="2800">
                    <a:latin typeface="Times New Roman" panose="02020603050405020304" pitchFamily="18" charset="0"/>
                    <a:ea typeface="Calibri" panose="020F0502020204030204" pitchFamily="34" charset="0"/>
                  </a:rPr>
                  <a:t>. Hỏi có bao nhiêu giá trị của </a:t>
                </a:r>
                <a14:m>
                  <m:oMath xmlns:m="http://schemas.openxmlformats.org/officeDocument/2006/math">
                    <m:r>
                      <a:rPr lang="en-US" sz="2800" i="1">
                        <a:latin typeface="Cambria Math" panose="02040503050406030204" pitchFamily="18" charset="0"/>
                        <a:ea typeface="Calibri" panose="020F0502020204030204" pitchFamily="34" charset="0"/>
                      </a:rPr>
                      <m:t>𝑘</m:t>
                    </m:r>
                  </m:oMath>
                </a14:m>
                <a:r>
                  <a:rPr lang="en-US" sz="2800">
                    <a:latin typeface="Times New Roman" panose="02020603050405020304" pitchFamily="18" charset="0"/>
                    <a:ea typeface="Calibri" panose="020F0502020204030204" pitchFamily="34" charset="0"/>
                  </a:rPr>
                  <a:t> thỏa mãn yêu cầu bài toán?</a:t>
                </a: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0</m:t>
                    </m:r>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1</m:t>
                    </m:r>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3</m:t>
                    </m:r>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2</m:t>
                    </m:r>
                  </m:oMath>
                </a14:m>
                <a:r>
                  <a:rPr lang="en-US"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Calibri" panose="020F0502020204030204" pitchFamily="34" charset="0"/>
                </a:endParaRPr>
              </a:p>
              <a:p>
                <a:pPr lvl="0" algn="just">
                  <a:lnSpc>
                    <a:spcPct val="115000"/>
                  </a:lnSpc>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25. </a:t>
                </a:r>
                <a:r>
                  <a:rPr lang="en-US" sz="2800">
                    <a:latin typeface="Times New Roman" panose="02020603050405020304" pitchFamily="18" charset="0"/>
                    <a:ea typeface="Times New Roman" panose="02020603050405020304" pitchFamily="18" charset="0"/>
                  </a:rPr>
                  <a:t>Cho hàm số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2</m:t>
                        </m:r>
                      </m:num>
                      <m:den>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1</m:t>
                        </m:r>
                      </m:den>
                    </m:f>
                    <m:r>
                      <a:rPr lang="en-US" sz="2800" i="1">
                        <a:latin typeface="Cambria Math" panose="02040503050406030204" pitchFamily="18" charset="0"/>
                        <a:ea typeface="Calibri" panose="020F0502020204030204" pitchFamily="34" charset="0"/>
                      </a:rPr>
                      <m:t> (</m:t>
                    </m:r>
                    <m:r>
                      <a:rPr lang="en-US" sz="2800" i="1">
                        <a:latin typeface="Cambria Math" panose="02040503050406030204" pitchFamily="18" charset="0"/>
                        <a:ea typeface="Calibri" panose="020F0502020204030204" pitchFamily="34" charset="0"/>
                      </a:rPr>
                      <m:t>𝐶</m:t>
                    </m:r>
                    <m:r>
                      <a:rPr lang="en-US" sz="2800" i="1">
                        <a:latin typeface="Cambria Math" panose="02040503050406030204" pitchFamily="18" charset="0"/>
                        <a:ea typeface="Calibri" panose="020F0502020204030204" pitchFamily="34" charset="0"/>
                      </a:rPr>
                      <m:t>)</m:t>
                    </m:r>
                  </m:oMath>
                </a14:m>
                <a:r>
                  <a:rPr lang="en-US" sz="2800">
                    <a:latin typeface="Times New Roman" panose="02020603050405020304" pitchFamily="18" charset="0"/>
                    <a:ea typeface="Times New Roman" panose="02020603050405020304" pitchFamily="18" charset="0"/>
                  </a:rPr>
                  <a:t> và điểm </a:t>
                </a:r>
                <a14:m>
                  <m:oMath xmlns:m="http://schemas.openxmlformats.org/officeDocument/2006/math">
                    <m:r>
                      <a:rPr lang="en-US" sz="2800" i="1">
                        <a:latin typeface="Cambria Math" panose="02040503050406030204" pitchFamily="18" charset="0"/>
                        <a:ea typeface="Calibri" panose="020F0502020204030204" pitchFamily="34" charset="0"/>
                      </a:rPr>
                      <m:t>𝐴</m:t>
                    </m:r>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0</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𝑚</m:t>
                        </m:r>
                      </m:e>
                    </m:d>
                  </m:oMath>
                </a14:m>
                <a:r>
                  <a:rPr lang="en-US" sz="2800">
                    <a:latin typeface="Times New Roman" panose="02020603050405020304" pitchFamily="18" charset="0"/>
                    <a:ea typeface="Times New Roman" panose="02020603050405020304" pitchFamily="18" charset="0"/>
                  </a:rPr>
                  <a:t>. </a:t>
                </a:r>
                <a14:m>
                  <m:oMath xmlns:m="http://schemas.openxmlformats.org/officeDocument/2006/math">
                    <m:r>
                      <a:rPr lang="en-US" sz="2800" i="1">
                        <a:latin typeface="Cambria Math" panose="02040503050406030204" pitchFamily="18" charset="0"/>
                        <a:ea typeface="Calibri" panose="020F0502020204030204" pitchFamily="34" charset="0"/>
                      </a:rPr>
                      <m:t>𝑆</m:t>
                    </m:r>
                  </m:oMath>
                </a14:m>
                <a:r>
                  <a:rPr lang="en-US" sz="2800">
                    <a:latin typeface="Times New Roman" panose="02020603050405020304" pitchFamily="18" charset="0"/>
                    <a:ea typeface="Times New Roman" panose="02020603050405020304" pitchFamily="18" charset="0"/>
                  </a:rPr>
                  <a:t> là tập hợp tất cả các giá trị của tham số </a:t>
                </a:r>
                <a14:m>
                  <m:oMath xmlns:m="http://schemas.openxmlformats.org/officeDocument/2006/math">
                    <m:r>
                      <a:rPr lang="en-US" sz="2800" i="1">
                        <a:latin typeface="Cambria Math" panose="02040503050406030204" pitchFamily="18" charset="0"/>
                        <a:ea typeface="Calibri" panose="020F0502020204030204" pitchFamily="34" charset="0"/>
                      </a:rPr>
                      <m:t>𝑚</m:t>
                    </m:r>
                  </m:oMath>
                </a14:m>
                <a:r>
                  <a:rPr lang="en-US" sz="2800">
                    <a:latin typeface="Times New Roman" panose="02020603050405020304" pitchFamily="18" charset="0"/>
                    <a:ea typeface="Times New Roman" panose="02020603050405020304" pitchFamily="18" charset="0"/>
                  </a:rPr>
                  <a:t> để từ </a:t>
                </a:r>
                <a14:m>
                  <m:oMath xmlns:m="http://schemas.openxmlformats.org/officeDocument/2006/math">
                    <m:r>
                      <a:rPr lang="en-US" sz="2800" i="1">
                        <a:latin typeface="Cambria Math" panose="02040503050406030204" pitchFamily="18" charset="0"/>
                        <a:ea typeface="Calibri" panose="020F0502020204030204" pitchFamily="34" charset="0"/>
                      </a:rPr>
                      <m:t>𝐴</m:t>
                    </m:r>
                  </m:oMath>
                </a14:m>
                <a:r>
                  <a:rPr lang="en-US" sz="2800">
                    <a:latin typeface="Times New Roman" panose="02020603050405020304" pitchFamily="18" charset="0"/>
                    <a:ea typeface="Times New Roman" panose="02020603050405020304" pitchFamily="18" charset="0"/>
                  </a:rPr>
                  <a:t> kẻ được </a:t>
                </a:r>
                <a14:m>
                  <m:oMath xmlns:m="http://schemas.openxmlformats.org/officeDocument/2006/math">
                    <m:r>
                      <a:rPr lang="en-US" sz="2800" i="1">
                        <a:latin typeface="Cambria Math" panose="02040503050406030204" pitchFamily="18" charset="0"/>
                        <a:ea typeface="Calibri" panose="020F0502020204030204" pitchFamily="34" charset="0"/>
                      </a:rPr>
                      <m:t>2</m:t>
                    </m:r>
                  </m:oMath>
                </a14:m>
                <a:r>
                  <a:rPr lang="en-US" sz="2800">
                    <a:latin typeface="Times New Roman" panose="02020603050405020304" pitchFamily="18" charset="0"/>
                    <a:ea typeface="Times New Roman" panose="02020603050405020304" pitchFamily="18" charset="0"/>
                  </a:rPr>
                  <a:t> tiếp tuyến đến </a:t>
                </a:r>
                <a14:m>
                  <m:oMath xmlns:m="http://schemas.openxmlformats.org/officeDocument/2006/math">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𝐶</m:t>
                        </m:r>
                      </m:e>
                    </m:d>
                  </m:oMath>
                </a14:m>
                <a:r>
                  <a:rPr lang="en-US" sz="2800">
                    <a:latin typeface="Times New Roman" panose="02020603050405020304" pitchFamily="18" charset="0"/>
                    <a:ea typeface="Times New Roman" panose="02020603050405020304" pitchFamily="18" charset="0"/>
                  </a:rPr>
                  <a:t> sao cho hai tiếp điểm tương ứng nằm hai phía trục hoành. Tập </a:t>
                </a:r>
                <a14:m>
                  <m:oMath xmlns:m="http://schemas.openxmlformats.org/officeDocument/2006/math">
                    <m:r>
                      <a:rPr lang="en-US" sz="2800" i="1">
                        <a:latin typeface="Cambria Math" panose="02040503050406030204" pitchFamily="18" charset="0"/>
                        <a:ea typeface="Calibri" panose="020F0502020204030204" pitchFamily="34" charset="0"/>
                      </a:rPr>
                      <m:t>𝑆</m:t>
                    </m:r>
                  </m:oMath>
                </a14:m>
                <a:r>
                  <a:rPr lang="en-US" sz="2800">
                    <a:latin typeface="Times New Roman" panose="02020603050405020304" pitchFamily="18" charset="0"/>
                    <a:ea typeface="Times New Roman" panose="02020603050405020304" pitchFamily="18" charset="0"/>
                  </a:rPr>
                  <a:t> là</a:t>
                </a:r>
                <a:endParaRPr lang="en-US" sz="2800">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d>
                      <m:dPr>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𝟑</m:t>
                        </m:r>
                        <m:r>
                          <a:rPr lang="en-US" sz="2800" b="1" i="1">
                            <a:latin typeface="Cambria Math" panose="02040503050406030204" pitchFamily="18" charset="0"/>
                            <a:ea typeface="Times New Roman" panose="02020603050405020304" pitchFamily="18" charset="0"/>
                          </a:rPr>
                          <m:t>;</m:t>
                        </m:r>
                        <m:f>
                          <m:fPr>
                            <m:ctrlPr>
                              <a:rPr lang="en-US" sz="2800" b="1" i="1">
                                <a:latin typeface="Cambria Math"/>
                                <a:ea typeface="Times New Roman" panose="02020603050405020304" pitchFamily="18" charset="0"/>
                              </a:rPr>
                            </m:ctrlPr>
                          </m:fPr>
                          <m:num>
                            <m:r>
                              <a:rPr lang="en-US" sz="2800" b="1" i="1">
                                <a:latin typeface="Cambria Math" panose="02040503050406030204" pitchFamily="18" charset="0"/>
                                <a:ea typeface="Times New Roman" panose="02020603050405020304" pitchFamily="18" charset="0"/>
                              </a:rPr>
                              <m:t>𝟏</m:t>
                            </m:r>
                          </m:num>
                          <m:den>
                            <m:r>
                              <a:rPr lang="en-US" sz="2800" b="1" i="1">
                                <a:latin typeface="Cambria Math" panose="02040503050406030204" pitchFamily="18" charset="0"/>
                                <a:ea typeface="Times New Roman" panose="02020603050405020304" pitchFamily="18" charset="0"/>
                              </a:rPr>
                              <m:t>𝟐</m:t>
                            </m:r>
                          </m:den>
                        </m:f>
                      </m:e>
                    </m:d>
                    <m:r>
                      <a:rPr lang="en-US" sz="2800" b="1" i="1">
                        <a:latin typeface="Cambria Math" panose="02040503050406030204" pitchFamily="18" charset="0"/>
                        <a:ea typeface="Times New Roman" panose="02020603050405020304" pitchFamily="18" charset="0"/>
                      </a:rPr>
                      <m:t>\</m:t>
                    </m:r>
                    <m:d>
                      <m:dPr>
                        <m:begChr m:val="{"/>
                        <m:endChr m:val="}"/>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𝟏</m:t>
                        </m:r>
                      </m:e>
                    </m:d>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d>
                      <m:dPr>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𝟐</m:t>
                        </m:r>
                        <m:r>
                          <a:rPr lang="en-US" sz="2800" b="1" i="1">
                            <a:latin typeface="Cambria Math" panose="02040503050406030204" pitchFamily="18" charset="0"/>
                            <a:ea typeface="Times New Roman" panose="02020603050405020304" pitchFamily="18" charset="0"/>
                          </a:rPr>
                          <m:t>;+∞</m:t>
                        </m:r>
                      </m:e>
                    </m:d>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d>
                      <m:dPr>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𝟑</m:t>
                        </m:r>
                        <m:r>
                          <a:rPr lang="en-US" sz="2800" b="1" i="1">
                            <a:latin typeface="Cambria Math" panose="02040503050406030204" pitchFamily="18" charset="0"/>
                            <a:ea typeface="Times New Roman" panose="02020603050405020304" pitchFamily="18" charset="0"/>
                          </a:rPr>
                          <m:t>;+∞</m:t>
                        </m:r>
                      </m:e>
                    </m:d>
                    <m:r>
                      <a:rPr lang="en-US" sz="2800" b="1" i="1">
                        <a:latin typeface="Cambria Math" panose="02040503050406030204" pitchFamily="18" charset="0"/>
                        <a:ea typeface="Times New Roman" panose="02020603050405020304" pitchFamily="18" charset="0"/>
                      </a:rPr>
                      <m:t>\</m:t>
                    </m:r>
                    <m:d>
                      <m:dPr>
                        <m:begChr m:val="{"/>
                        <m:endChr m:val="}"/>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𝟏</m:t>
                        </m:r>
                      </m:e>
                    </m:d>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d>
                      <m:dPr>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m:t>
                        </m:r>
                        <m:f>
                          <m:fPr>
                            <m:ctrlPr>
                              <a:rPr lang="en-US" sz="2800" b="1" i="1">
                                <a:latin typeface="Cambria Math"/>
                                <a:ea typeface="Times New Roman" panose="02020603050405020304" pitchFamily="18" charset="0"/>
                              </a:rPr>
                            </m:ctrlPr>
                          </m:fPr>
                          <m:num>
                            <m:r>
                              <a:rPr lang="en-US" sz="2800" b="1" i="1">
                                <a:latin typeface="Cambria Math" panose="02040503050406030204" pitchFamily="18" charset="0"/>
                                <a:ea typeface="Times New Roman" panose="02020603050405020304" pitchFamily="18" charset="0"/>
                              </a:rPr>
                              <m:t>𝟐</m:t>
                            </m:r>
                          </m:num>
                          <m:den>
                            <m:r>
                              <a:rPr lang="en-US" sz="2800" b="1" i="1">
                                <a:latin typeface="Cambria Math" panose="02040503050406030204" pitchFamily="18" charset="0"/>
                                <a:ea typeface="Times New Roman" panose="02020603050405020304" pitchFamily="18" charset="0"/>
                              </a:rPr>
                              <m:t>𝟑</m:t>
                            </m:r>
                          </m:den>
                        </m:f>
                        <m:r>
                          <a:rPr lang="en-US" sz="2800" b="1" i="1">
                            <a:latin typeface="Cambria Math" panose="02040503050406030204" pitchFamily="18" charset="0"/>
                            <a:ea typeface="Times New Roman" panose="02020603050405020304" pitchFamily="18" charset="0"/>
                          </a:rPr>
                          <m:t>;+∞</m:t>
                        </m:r>
                      </m:e>
                    </m:d>
                    <m:r>
                      <a:rPr lang="en-US" sz="2800" b="1" i="1">
                        <a:latin typeface="Cambria Math" panose="02040503050406030204" pitchFamily="18" charset="0"/>
                        <a:ea typeface="Times New Roman" panose="02020603050405020304" pitchFamily="18" charset="0"/>
                      </a:rPr>
                      <m:t>\</m:t>
                    </m:r>
                    <m:d>
                      <m:dPr>
                        <m:begChr m:val="{"/>
                        <m:endChr m:val="}"/>
                        <m:ctrlPr>
                          <a:rPr lang="en-US" sz="2800" b="1" i="1">
                            <a:latin typeface="Cambria Math"/>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𝟏</m:t>
                        </m:r>
                      </m:e>
                    </m:d>
                  </m:oMath>
                </a14:m>
                <a:r>
                  <a:rPr lang="en-US"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Calibri" panose="020F0502020204030204" pitchFamily="34" charset="0"/>
                </a:endParaRPr>
              </a:p>
            </p:txBody>
          </p:sp>
        </mc:Choice>
        <mc:Fallback xmlns="">
          <p:sp>
            <p:nvSpPr>
              <p:cNvPr id="2" name="Rectangle 1">
                <a:extLst>
                  <a:ext uri="{FF2B5EF4-FFF2-40B4-BE49-F238E27FC236}">
                    <a16:creationId xmlns:a16="http://schemas.microsoft.com/office/drawing/2014/main" id="{5DFC8088-371D-4CCF-A0C6-23662DB4A724}"/>
                  </a:ext>
                </a:extLst>
              </p:cNvPr>
              <p:cNvSpPr>
                <a:spLocks noRot="1" noChangeAspect="1" noMove="1" noResize="1" noEditPoints="1" noAdjustHandles="1" noChangeArrowheads="1" noChangeShapeType="1" noTextEdit="1"/>
              </p:cNvSpPr>
              <p:nvPr/>
            </p:nvSpPr>
            <p:spPr>
              <a:xfrm>
                <a:off x="73152" y="123311"/>
                <a:ext cx="12051792" cy="6492483"/>
              </a:xfrm>
              <a:prstGeom prst="rect">
                <a:avLst/>
              </a:prstGeom>
              <a:blipFill>
                <a:blip r:embed="rId2"/>
                <a:stretch>
                  <a:fillRect l="-1012" t="-563" r="-1821"/>
                </a:stretch>
              </a:blipFill>
            </p:spPr>
            <p:txBody>
              <a:bodyPr/>
              <a:lstStyle/>
              <a:p>
                <a:r>
                  <a:rPr lang="en-US">
                    <a:noFill/>
                  </a:rPr>
                  <a:t> </a:t>
                </a:r>
              </a:p>
            </p:txBody>
          </p:sp>
        </mc:Fallback>
      </mc:AlternateContent>
    </p:spTree>
    <p:extLst>
      <p:ext uri="{BB962C8B-B14F-4D97-AF65-F5344CB8AC3E}">
        <p14:creationId xmlns:p14="http://schemas.microsoft.com/office/powerpoint/2010/main" val="209829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500"/>
                                        <p:tgtEl>
                                          <p:spTgt spid="2">
                                            <p:txEl>
                                              <p:pRg st="2" end="2"/>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wipe(left)">
                                      <p:cBhvr>
                                        <p:cTn id="33" dur="500"/>
                                        <p:tgtEl>
                                          <p:spTgt spid="2">
                                            <p:txEl>
                                              <p:pRg st="4" end="4"/>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wipe(left)">
                                      <p:cBhvr>
                                        <p:cTn id="36" dur="500"/>
                                        <p:tgtEl>
                                          <p:spTgt spid="2">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558BBA03-2D63-4CBE-A07B-12E4449F0C03}"/>
              </a:ext>
            </a:extLst>
          </p:cNvPr>
          <p:cNvSpPr/>
          <p:nvPr/>
        </p:nvSpPr>
        <p:spPr>
          <a:xfrm>
            <a:off x="9064218" y="5829470"/>
            <a:ext cx="2479320"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58AD4C27-FCD5-4991-B4DD-A86FA49BB6B4}"/>
              </a:ext>
            </a:extLst>
          </p:cNvPr>
          <p:cNvSpPr/>
          <p:nvPr/>
        </p:nvSpPr>
        <p:spPr>
          <a:xfrm>
            <a:off x="529818" y="3933444"/>
            <a:ext cx="1984782" cy="65760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3B8FEECE-B896-4554-BC2F-914716BCD18D}"/>
              </a:ext>
            </a:extLst>
          </p:cNvPr>
          <p:cNvSpPr/>
          <p:nvPr/>
        </p:nvSpPr>
        <p:spPr>
          <a:xfrm>
            <a:off x="3583152" y="2142744"/>
            <a:ext cx="1065048" cy="7147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xmlns="" id="{471914B5-6EC5-45EF-8AC8-E643D68F8188}"/>
                  </a:ext>
                </a:extLst>
              </p:cNvPr>
              <p:cNvSpPr/>
              <p:nvPr/>
            </p:nvSpPr>
            <p:spPr>
              <a:xfrm>
                <a:off x="54864" y="585048"/>
                <a:ext cx="12015216" cy="5817555"/>
              </a:xfrm>
              <a:prstGeom prst="rect">
                <a:avLst/>
              </a:prstGeom>
            </p:spPr>
            <p:txBody>
              <a:bodyPr wrap="square">
                <a:spAutoFit/>
              </a:bodyPr>
              <a:lstStyle/>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26. </a:t>
                </a:r>
                <a:r>
                  <a:rPr lang="en-US" sz="2800">
                    <a:latin typeface="Times New Roman" panose="02020603050405020304" pitchFamily="18" charset="0"/>
                    <a:ea typeface="Calibri" panose="020F0502020204030204" pitchFamily="34" charset="0"/>
                  </a:rPr>
                  <a:t>Cho hàm số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3</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4</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2</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1</m:t>
                    </m:r>
                  </m:oMath>
                </a14:m>
                <a:r>
                  <a:rPr lang="en-US" sz="2800">
                    <a:latin typeface="Times New Roman" panose="02020603050405020304" pitchFamily="18" charset="0"/>
                    <a:ea typeface="Calibri" panose="020F0502020204030204" pitchFamily="34" charset="0"/>
                  </a:rPr>
                  <a:t> có đồ thị là </a:t>
                </a:r>
                <a14:m>
                  <m:oMath xmlns:m="http://schemas.openxmlformats.org/officeDocument/2006/math">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𝐶</m:t>
                        </m:r>
                      </m:e>
                    </m:d>
                  </m:oMath>
                </a14:m>
                <a:r>
                  <a:rPr lang="en-US" sz="2800">
                    <a:latin typeface="Times New Roman" panose="02020603050405020304" pitchFamily="18" charset="0"/>
                    <a:ea typeface="Calibri" panose="020F0502020204030204" pitchFamily="34" charset="0"/>
                  </a:rPr>
                  <a:t> và điểm </a:t>
                </a:r>
                <a14:m>
                  <m:oMath xmlns:m="http://schemas.openxmlformats.org/officeDocument/2006/math">
                    <m:r>
                      <a:rPr lang="en-US" sz="2800" i="1">
                        <a:latin typeface="Cambria Math" panose="02040503050406030204" pitchFamily="18" charset="0"/>
                        <a:ea typeface="Calibri" panose="020F0502020204030204" pitchFamily="34" charset="0"/>
                      </a:rPr>
                      <m:t>𝑀</m:t>
                    </m:r>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𝑚</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1</m:t>
                        </m:r>
                      </m:e>
                    </m:d>
                  </m:oMath>
                </a14:m>
                <a:r>
                  <a:rPr lang="en-US" sz="2800">
                    <a:latin typeface="Times New Roman" panose="02020603050405020304" pitchFamily="18" charset="0"/>
                    <a:ea typeface="Calibri" panose="020F0502020204030204" pitchFamily="34" charset="0"/>
                  </a:rPr>
                  <a:t>. Gọi </a:t>
                </a:r>
                <a14:m>
                  <m:oMath xmlns:m="http://schemas.openxmlformats.org/officeDocument/2006/math">
                    <m:r>
                      <a:rPr lang="en-US" sz="2800" i="1">
                        <a:latin typeface="Cambria Math" panose="02040503050406030204" pitchFamily="18" charset="0"/>
                        <a:ea typeface="Calibri" panose="020F0502020204030204" pitchFamily="34" charset="0"/>
                      </a:rPr>
                      <m:t>𝑆</m:t>
                    </m:r>
                  </m:oMath>
                </a14:m>
                <a:r>
                  <a:rPr lang="en-US" sz="2800">
                    <a:latin typeface="Times New Roman" panose="02020603050405020304" pitchFamily="18" charset="0"/>
                    <a:ea typeface="Calibri" panose="020F0502020204030204" pitchFamily="34" charset="0"/>
                  </a:rPr>
                  <a:t> là tập hợp tất cả các giá trị thực của </a:t>
                </a:r>
                <a14:m>
                  <m:oMath xmlns:m="http://schemas.openxmlformats.org/officeDocument/2006/math">
                    <m:r>
                      <a:rPr lang="en-US" sz="2800" i="1">
                        <a:latin typeface="Cambria Math" panose="02040503050406030204" pitchFamily="18" charset="0"/>
                        <a:ea typeface="Calibri" panose="020F0502020204030204" pitchFamily="34" charset="0"/>
                      </a:rPr>
                      <m:t>𝑚</m:t>
                    </m:r>
                  </m:oMath>
                </a14:m>
                <a:r>
                  <a:rPr lang="en-US" sz="2800">
                    <a:latin typeface="Times New Roman" panose="02020603050405020304" pitchFamily="18" charset="0"/>
                    <a:ea typeface="Calibri" panose="020F0502020204030204" pitchFamily="34" charset="0"/>
                  </a:rPr>
                  <a:t> để qua </a:t>
                </a:r>
                <a14:m>
                  <m:oMath xmlns:m="http://schemas.openxmlformats.org/officeDocument/2006/math">
                    <m:r>
                      <a:rPr lang="en-US" sz="2800" i="1">
                        <a:latin typeface="Cambria Math" panose="02040503050406030204" pitchFamily="18" charset="0"/>
                        <a:ea typeface="Calibri" panose="020F0502020204030204" pitchFamily="34" charset="0"/>
                      </a:rPr>
                      <m:t>𝑀</m:t>
                    </m:r>
                  </m:oMath>
                </a14:m>
                <a:r>
                  <a:rPr lang="en-US" sz="2800">
                    <a:latin typeface="Times New Roman" panose="02020603050405020304" pitchFamily="18" charset="0"/>
                    <a:ea typeface="Calibri" panose="020F0502020204030204" pitchFamily="34" charset="0"/>
                  </a:rPr>
                  <a:t> kẻ được đúng </a:t>
                </a:r>
                <a14:m>
                  <m:oMath xmlns:m="http://schemas.openxmlformats.org/officeDocument/2006/math">
                    <m:r>
                      <a:rPr lang="en-US" sz="2800" i="1">
                        <a:latin typeface="Cambria Math" panose="02040503050406030204" pitchFamily="18" charset="0"/>
                        <a:ea typeface="Calibri" panose="020F0502020204030204" pitchFamily="34" charset="0"/>
                      </a:rPr>
                      <m:t>2</m:t>
                    </m:r>
                  </m:oMath>
                </a14:m>
                <a:r>
                  <a:rPr lang="en-US" sz="2800">
                    <a:latin typeface="Times New Roman" panose="02020603050405020304" pitchFamily="18" charset="0"/>
                    <a:ea typeface="Calibri" panose="020F0502020204030204" pitchFamily="34" charset="0"/>
                  </a:rPr>
                  <a:t> tiếp tuyến đến đồ thị </a:t>
                </a:r>
                <a14:m>
                  <m:oMath xmlns:m="http://schemas.openxmlformats.org/officeDocument/2006/math">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𝐶</m:t>
                        </m:r>
                      </m:e>
                    </m:d>
                  </m:oMath>
                </a14:m>
                <a:r>
                  <a:rPr lang="en-US" sz="2800">
                    <a:latin typeface="Times New Roman" panose="02020603050405020304" pitchFamily="18" charset="0"/>
                    <a:ea typeface="Calibri" panose="020F0502020204030204" pitchFamily="34" charset="0"/>
                  </a:rPr>
                  <a:t>. Tổng giá trị tất cả các phần tử của </a:t>
                </a:r>
                <a14:m>
                  <m:oMath xmlns:m="http://schemas.openxmlformats.org/officeDocument/2006/math">
                    <m:r>
                      <a:rPr lang="en-US" sz="2800" i="1">
                        <a:latin typeface="Cambria Math" panose="02040503050406030204" pitchFamily="18" charset="0"/>
                        <a:ea typeface="Calibri" panose="020F0502020204030204" pitchFamily="34" charset="0"/>
                      </a:rPr>
                      <m:t>𝑆</m:t>
                    </m:r>
                  </m:oMath>
                </a14:m>
                <a:r>
                  <a:rPr lang="en-US" sz="2800">
                    <a:latin typeface="Times New Roman" panose="02020603050405020304" pitchFamily="18" charset="0"/>
                    <a:ea typeface="Calibri" panose="020F0502020204030204" pitchFamily="34" charset="0"/>
                  </a:rPr>
                  <a:t> bằng</a:t>
                </a:r>
              </a:p>
              <a:p>
                <a:pPr marL="629920" algn="just">
                  <a:lnSpc>
                    <a:spcPct val="115000"/>
                  </a:lnSpc>
                  <a:spcAft>
                    <a:spcPts val="0"/>
                  </a:spcAft>
                  <a:tabLst>
                    <a:tab pos="3599815" algn="l"/>
                    <a:tab pos="5039995" algn="l"/>
                  </a:tabLst>
                </a:pPr>
                <a:r>
                  <a:rPr lang="fr-FR" sz="2800" b="1">
                    <a:solidFill>
                      <a:srgbClr val="0000FF"/>
                    </a:solidFill>
                    <a:latin typeface="Times New Roman" panose="02020603050405020304" pitchFamily="18" charset="0"/>
                    <a:ea typeface="Calibri" panose="020F0502020204030204" pitchFamily="34" charset="0"/>
                  </a:rPr>
                  <a:t>A. </a:t>
                </a:r>
                <a14:m>
                  <m:oMath xmlns:m="http://schemas.openxmlformats.org/officeDocument/2006/math">
                    <m:r>
                      <a:rPr lang="en-US" sz="2800" i="1">
                        <a:latin typeface="Cambria Math" panose="02040503050406030204" pitchFamily="18" charset="0"/>
                        <a:ea typeface="Calibri" panose="020F0502020204030204" pitchFamily="34" charset="0"/>
                      </a:rPr>
                      <m:t>5</m:t>
                    </m:r>
                  </m:oMath>
                </a14:m>
                <a:r>
                  <a:rPr lang="fr-FR" sz="2800">
                    <a:latin typeface="Times New Roman" panose="02020603050405020304" pitchFamily="18" charset="0"/>
                    <a:ea typeface="Calibri" panose="020F0502020204030204" pitchFamily="34" charset="0"/>
                  </a:rPr>
                  <a:t>.	</a:t>
                </a:r>
                <a:r>
                  <a:rPr lang="fr-FR" sz="2800" b="1">
                    <a:solidFill>
                      <a:srgbClr val="0000FF"/>
                    </a:solidFill>
                    <a:latin typeface="Times New Roman" panose="02020603050405020304" pitchFamily="18" charset="0"/>
                    <a:ea typeface="Calibri" panose="020F0502020204030204" pitchFamily="34" charset="0"/>
                  </a:rPr>
                  <a:t>B. </a:t>
                </a:r>
                <a14:m>
                  <m:oMath xmlns:m="http://schemas.openxmlformats.org/officeDocument/2006/math">
                    <m:f>
                      <m:fPr>
                        <m:ctrlPr>
                          <a:rPr lang="en-US" sz="2800" i="1">
                            <a:latin typeface="Cambria Math"/>
                            <a:ea typeface="Calibri" panose="020F0502020204030204" pitchFamily="34" charset="0"/>
                          </a:rPr>
                        </m:ctrlPr>
                      </m:fPr>
                      <m:num>
                        <m:r>
                          <a:rPr lang="en-US" sz="2800" i="1">
                            <a:latin typeface="Cambria Math" panose="02040503050406030204" pitchFamily="18" charset="0"/>
                            <a:ea typeface="Calibri" panose="020F0502020204030204" pitchFamily="34" charset="0"/>
                          </a:rPr>
                          <m:t>40</m:t>
                        </m:r>
                      </m:num>
                      <m:den>
                        <m:r>
                          <a:rPr lang="en-US" sz="2800" i="1">
                            <a:latin typeface="Cambria Math" panose="02040503050406030204" pitchFamily="18" charset="0"/>
                            <a:ea typeface="Calibri" panose="020F0502020204030204" pitchFamily="34" charset="0"/>
                          </a:rPr>
                          <m:t>9</m:t>
                        </m:r>
                      </m:den>
                    </m:f>
                  </m:oMath>
                </a14:m>
                <a:r>
                  <a:rPr lang="fr-FR" sz="2800">
                    <a:latin typeface="Times New Roman" panose="02020603050405020304" pitchFamily="18" charset="0"/>
                    <a:ea typeface="Calibri" panose="020F0502020204030204" pitchFamily="34" charset="0"/>
                  </a:rPr>
                  <a:t>.			</a:t>
                </a:r>
                <a:r>
                  <a:rPr lang="fr-FR" sz="2800" b="1">
                    <a:solidFill>
                      <a:srgbClr val="0000FF"/>
                    </a:solidFill>
                    <a:latin typeface="Times New Roman" panose="02020603050405020304" pitchFamily="18" charset="0"/>
                    <a:ea typeface="Calibri" panose="020F0502020204030204" pitchFamily="34" charset="0"/>
                  </a:rPr>
                  <a:t>C. </a:t>
                </a:r>
                <a14:m>
                  <m:oMath xmlns:m="http://schemas.openxmlformats.org/officeDocument/2006/math">
                    <m:f>
                      <m:fPr>
                        <m:ctrlPr>
                          <a:rPr lang="en-US" sz="2800" i="1">
                            <a:latin typeface="Cambria Math"/>
                            <a:ea typeface="Calibri" panose="020F0502020204030204" pitchFamily="34" charset="0"/>
                          </a:rPr>
                        </m:ctrlPr>
                      </m:fPr>
                      <m:num>
                        <m:r>
                          <a:rPr lang="en-US" sz="2800" i="1">
                            <a:latin typeface="Cambria Math" panose="02040503050406030204" pitchFamily="18" charset="0"/>
                            <a:ea typeface="Calibri" panose="020F0502020204030204" pitchFamily="34" charset="0"/>
                          </a:rPr>
                          <m:t>16</m:t>
                        </m:r>
                      </m:num>
                      <m:den>
                        <m:r>
                          <a:rPr lang="en-US" sz="2800" i="1">
                            <a:latin typeface="Cambria Math" panose="02040503050406030204" pitchFamily="18" charset="0"/>
                            <a:ea typeface="Calibri" panose="020F0502020204030204" pitchFamily="34" charset="0"/>
                          </a:rPr>
                          <m:t>9</m:t>
                        </m:r>
                      </m:den>
                    </m:f>
                  </m:oMath>
                </a14:m>
                <a:r>
                  <a:rPr lang="fr-FR" sz="2800">
                    <a:latin typeface="Times New Roman" panose="02020603050405020304" pitchFamily="18" charset="0"/>
                    <a:ea typeface="Calibri" panose="020F0502020204030204" pitchFamily="34" charset="0"/>
                  </a:rPr>
                  <a:t>.			</a:t>
                </a:r>
                <a:r>
                  <a:rPr lang="fr-FR" sz="2800" b="1">
                    <a:solidFill>
                      <a:srgbClr val="0000FF"/>
                    </a:solidFill>
                    <a:latin typeface="Times New Roman" panose="02020603050405020304" pitchFamily="18" charset="0"/>
                    <a:ea typeface="Calibri" panose="020F0502020204030204" pitchFamily="34" charset="0"/>
                  </a:rPr>
                  <a:t>D. </a:t>
                </a:r>
                <a14:m>
                  <m:oMath xmlns:m="http://schemas.openxmlformats.org/officeDocument/2006/math">
                    <m:f>
                      <m:fPr>
                        <m:ctrlPr>
                          <a:rPr lang="en-US" sz="2800" i="1">
                            <a:latin typeface="Cambria Math"/>
                            <a:ea typeface="Calibri" panose="020F0502020204030204" pitchFamily="34" charset="0"/>
                          </a:rPr>
                        </m:ctrlPr>
                      </m:fPr>
                      <m:num>
                        <m:r>
                          <a:rPr lang="en-US" sz="2800" i="1">
                            <a:latin typeface="Cambria Math" panose="02040503050406030204" pitchFamily="18" charset="0"/>
                            <a:ea typeface="Calibri" panose="020F0502020204030204" pitchFamily="34" charset="0"/>
                          </a:rPr>
                          <m:t>20</m:t>
                        </m:r>
                      </m:num>
                      <m:den>
                        <m:r>
                          <a:rPr lang="en-US" sz="2800" i="1">
                            <a:latin typeface="Cambria Math" panose="02040503050406030204" pitchFamily="18" charset="0"/>
                            <a:ea typeface="Calibri" panose="020F0502020204030204" pitchFamily="34" charset="0"/>
                          </a:rPr>
                          <m:t>3</m:t>
                        </m:r>
                      </m:den>
                    </m:f>
                  </m:oMath>
                </a14:m>
                <a:r>
                  <a:rPr lang="fr-FR" sz="2800">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Calibri" panose="020F0502020204030204" pitchFamily="34" charset="0"/>
                </a:endParaRP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27. </a:t>
                </a:r>
                <a:r>
                  <a:rPr lang="en-US" sz="2800">
                    <a:latin typeface="Times New Roman" panose="02020603050405020304" pitchFamily="18" charset="0"/>
                    <a:ea typeface="Times New Roman" panose="02020603050405020304" pitchFamily="18" charset="0"/>
                  </a:rPr>
                  <a:t>Tìm </a:t>
                </a:r>
                <a14:m>
                  <m:oMath xmlns:m="http://schemas.openxmlformats.org/officeDocument/2006/math">
                    <m:r>
                      <a:rPr lang="en-US" sz="2800" i="1">
                        <a:latin typeface="Cambria Math" panose="02040503050406030204" pitchFamily="18" charset="0"/>
                        <a:ea typeface="Calibri" panose="020F0502020204030204" pitchFamily="34" charset="0"/>
                      </a:rPr>
                      <m:t>𝑚</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ℝ</m:t>
                    </m:r>
                  </m:oMath>
                </a14:m>
                <a:r>
                  <a:rPr lang="en-US" sz="2800">
                    <a:latin typeface="Times New Roman" panose="02020603050405020304" pitchFamily="18" charset="0"/>
                    <a:ea typeface="Times New Roman" panose="02020603050405020304" pitchFamily="18" charset="0"/>
                  </a:rPr>
                  <a:t> để tiếp tuyến có hệ số góc nhỏ nhất của </a:t>
                </a:r>
                <a14:m>
                  <m:oMath xmlns:m="http://schemas.openxmlformats.org/officeDocument/2006/math">
                    <m:d>
                      <m:dPr>
                        <m:ctrlPr>
                          <a:rPr lang="en-US" sz="2800" i="1">
                            <a:latin typeface="Cambria Math"/>
                            <a:ea typeface="Calibri" panose="020F0502020204030204" pitchFamily="34" charset="0"/>
                          </a:rPr>
                        </m:ctrlPr>
                      </m:dPr>
                      <m:e>
                        <m:sSub>
                          <m:sSubPr>
                            <m:ctrlPr>
                              <a:rPr lang="en-US" sz="2800" i="1">
                                <a:latin typeface="Cambria Math"/>
                                <a:ea typeface="Calibri" panose="020F0502020204030204" pitchFamily="34" charset="0"/>
                              </a:rPr>
                            </m:ctrlPr>
                          </m:sSubPr>
                          <m:e>
                            <m:r>
                              <a:rPr lang="en-US" sz="2800" i="1">
                                <a:latin typeface="Cambria Math" panose="02040503050406030204" pitchFamily="18" charset="0"/>
                                <a:ea typeface="Calibri" panose="020F0502020204030204" pitchFamily="34" charset="0"/>
                              </a:rPr>
                              <m:t>𝐶</m:t>
                            </m:r>
                          </m:e>
                          <m:sub>
                            <m:r>
                              <a:rPr lang="en-US" sz="2800" i="1">
                                <a:latin typeface="Cambria Math" panose="02040503050406030204" pitchFamily="18" charset="0"/>
                                <a:ea typeface="Calibri" panose="020F0502020204030204" pitchFamily="34" charset="0"/>
                              </a:rPr>
                              <m:t>𝑚</m:t>
                            </m:r>
                          </m:sub>
                        </m:sSub>
                      </m:e>
                    </m:d>
                  </m:oMath>
                </a14:m>
                <a:r>
                  <a:rPr lang="en-US" sz="2800">
                    <a:latin typeface="Times New Roman" panose="02020603050405020304" pitchFamily="18" charset="0"/>
                    <a:ea typeface="Times New Roman" panose="02020603050405020304" pitchFamily="18" charset="0"/>
                  </a:rPr>
                  <a:t>: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3</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2</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2</m:t>
                        </m:r>
                      </m:sup>
                    </m:sSup>
                    <m:r>
                      <a:rPr lang="en-US" sz="2800" i="1">
                        <a:latin typeface="Cambria Math" panose="02040503050406030204" pitchFamily="18" charset="0"/>
                        <a:ea typeface="Calibri" panose="020F0502020204030204" pitchFamily="34" charset="0"/>
                      </a:rPr>
                      <m:t>+</m:t>
                    </m:r>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𝑚</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1</m:t>
                        </m:r>
                      </m:e>
                    </m:d>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2</m:t>
                    </m:r>
                    <m:r>
                      <a:rPr lang="en-US" sz="2800" i="1">
                        <a:latin typeface="Cambria Math" panose="02040503050406030204" pitchFamily="18" charset="0"/>
                        <a:ea typeface="Calibri" panose="020F0502020204030204" pitchFamily="34" charset="0"/>
                      </a:rPr>
                      <m:t>𝑚</m:t>
                    </m:r>
                  </m:oMath>
                </a14:m>
                <a:r>
                  <a:rPr lang="en-US" sz="2800">
                    <a:latin typeface="Times New Roman" panose="02020603050405020304" pitchFamily="18" charset="0"/>
                    <a:ea typeface="Times New Roman" panose="02020603050405020304" pitchFamily="18" charset="0"/>
                  </a:rPr>
                  <a:t> vuông góc với đường thẳng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𝑥</m:t>
                    </m:r>
                  </m:oMath>
                </a14:m>
                <a:endParaRPr lang="en-US" sz="2800">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𝑚</m:t>
                    </m:r>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10</m:t>
                        </m:r>
                      </m:num>
                      <m:den>
                        <m:r>
                          <a:rPr lang="en-US" sz="2800" i="1">
                            <a:latin typeface="Cambria Math" panose="02040503050406030204" pitchFamily="18" charset="0"/>
                            <a:ea typeface="Times New Roman" panose="02020603050405020304" pitchFamily="18" charset="0"/>
                          </a:rPr>
                          <m:t>3</m:t>
                        </m:r>
                      </m:den>
                    </m:f>
                  </m:oMath>
                </a14:m>
                <a:r>
                  <a:rPr lang="en-US" sz="2800" b="1">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𝑚</m:t>
                    </m:r>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3</m:t>
                        </m:r>
                      </m:den>
                    </m:f>
                  </m:oMath>
                </a14:m>
                <a:r>
                  <a:rPr lang="en-US" sz="2800" b="1">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𝑚</m:t>
                    </m:r>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10</m:t>
                        </m:r>
                      </m:num>
                      <m:den>
                        <m:r>
                          <a:rPr lang="en-US" sz="2800" i="1">
                            <a:latin typeface="Cambria Math" panose="02040503050406030204" pitchFamily="18" charset="0"/>
                            <a:ea typeface="Times New Roman" panose="02020603050405020304" pitchFamily="18" charset="0"/>
                          </a:rPr>
                          <m:t>13</m:t>
                        </m:r>
                      </m:den>
                    </m:f>
                  </m:oMath>
                </a14:m>
                <a:r>
                  <a:rPr lang="en-US" sz="2800" b="1">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𝑚</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m:t>
                    </m:r>
                  </m:oMath>
                </a14:m>
                <a:endParaRPr lang="en-US" sz="2800">
                  <a:latin typeface="Times New Roman" panose="02020603050405020304" pitchFamily="18" charset="0"/>
                  <a:ea typeface="Calibri" panose="020F0502020204030204" pitchFamily="34" charset="0"/>
                </a:endParaRP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28. </a:t>
                </a:r>
                <a:r>
                  <a:rPr lang="nl-NL" sz="2800">
                    <a:latin typeface="Times New Roman" panose="02020603050405020304" pitchFamily="18" charset="0"/>
                    <a:ea typeface="Times New Roman" panose="02020603050405020304" pitchFamily="18" charset="0"/>
                  </a:rPr>
                  <a:t>Cho hàm số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4</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2</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2</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3</m:t>
                    </m:r>
                  </m:oMath>
                </a14:m>
                <a:r>
                  <a:rPr lang="nl-NL" sz="2800">
                    <a:latin typeface="Times New Roman" panose="02020603050405020304" pitchFamily="18" charset="0"/>
                    <a:ea typeface="Times New Roman" panose="02020603050405020304" pitchFamily="18" charset="0"/>
                  </a:rPr>
                  <a:t>. Tìm phương trình tiếp tuyến của hàm số có khoảng cách đến điểm </a:t>
                </a:r>
                <a14:m>
                  <m:oMath xmlns:m="http://schemas.openxmlformats.org/officeDocument/2006/math">
                    <m:r>
                      <a:rPr lang="en-US" sz="2800" i="1">
                        <a:latin typeface="Cambria Math" panose="02040503050406030204" pitchFamily="18" charset="0"/>
                        <a:ea typeface="Calibri" panose="020F0502020204030204" pitchFamily="34" charset="0"/>
                      </a:rPr>
                      <m:t>𝑀</m:t>
                    </m:r>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0</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3</m:t>
                        </m:r>
                      </m:e>
                    </m:d>
                  </m:oMath>
                </a14:m>
                <a:r>
                  <a:rPr lang="nl-NL" sz="2800">
                    <a:latin typeface="Times New Roman" panose="02020603050405020304" pitchFamily="18" charset="0"/>
                    <a:ea typeface="Times New Roman" panose="02020603050405020304" pitchFamily="18" charset="0"/>
                  </a:rPr>
                  <a:t> bằng </a:t>
                </a:r>
                <a14:m>
                  <m:oMath xmlns:m="http://schemas.openxmlformats.org/officeDocument/2006/math">
                    <m:f>
                      <m:fPr>
                        <m:ctrlPr>
                          <a:rPr lang="en-US" sz="2800" i="1">
                            <a:latin typeface="Cambria Math"/>
                            <a:ea typeface="Calibri" panose="020F0502020204030204" pitchFamily="34" charset="0"/>
                          </a:rPr>
                        </m:ctrlPr>
                      </m:fPr>
                      <m:num>
                        <m:r>
                          <a:rPr lang="en-US" sz="2800" i="1">
                            <a:latin typeface="Cambria Math" panose="02040503050406030204" pitchFamily="18" charset="0"/>
                            <a:ea typeface="Calibri" panose="020F0502020204030204" pitchFamily="34" charset="0"/>
                          </a:rPr>
                          <m:t>5</m:t>
                        </m:r>
                      </m:num>
                      <m:den>
                        <m:rad>
                          <m:radPr>
                            <m:degHide m:val="on"/>
                            <m:ctrlPr>
                              <a:rPr lang="en-US" sz="2800" i="1">
                                <a:latin typeface="Cambria Math"/>
                                <a:ea typeface="Calibri" panose="020F0502020204030204" pitchFamily="34" charset="0"/>
                              </a:rPr>
                            </m:ctrlPr>
                          </m:radPr>
                          <m:deg/>
                          <m:e>
                            <m:r>
                              <a:rPr lang="en-US" sz="2800" i="1">
                                <a:latin typeface="Cambria Math" panose="02040503050406030204" pitchFamily="18" charset="0"/>
                                <a:ea typeface="Calibri" panose="020F0502020204030204" pitchFamily="34" charset="0"/>
                              </a:rPr>
                              <m:t>65</m:t>
                            </m:r>
                          </m:e>
                        </m:rad>
                      </m:den>
                    </m:f>
                  </m:oMath>
                </a14:m>
                <a:r>
                  <a:rPr lang="nl-NL"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2</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m:t>
                    </m:r>
                  </m:oMath>
                </a14:m>
                <a:r>
                  <a:rPr lang="en-US" sz="2800" b="1">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2</m:t>
                    </m:r>
                  </m:oMath>
                </a14:m>
                <a:r>
                  <a:rPr lang="en-US" sz="2800" b="1">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7</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6</m:t>
                    </m:r>
                  </m:oMath>
                </a14:m>
                <a:r>
                  <a:rPr lang="en-US" sz="2800" b="1">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D. </a:t>
                </a:r>
                <a:r>
                  <a:rPr lang="en-US" sz="2800">
                    <a:latin typeface="Times New Roman" panose="02020603050405020304" pitchFamily="18" charset="0"/>
                    <a:ea typeface="Times New Roman" panose="02020603050405020304" pitchFamily="18" charset="0"/>
                  </a:rPr>
                  <a:t>Đáp án khác</a:t>
                </a:r>
                <a:endParaRPr lang="en-US" sz="2800">
                  <a:latin typeface="Times New Roman" panose="02020603050405020304" pitchFamily="18" charset="0"/>
                  <a:ea typeface="Calibri" panose="020F0502020204030204" pitchFamily="34" charset="0"/>
                </a:endParaRPr>
              </a:p>
            </p:txBody>
          </p:sp>
        </mc:Choice>
        <mc:Fallback xmlns="">
          <p:sp>
            <p:nvSpPr>
              <p:cNvPr id="2" name="Rectangle 1">
                <a:extLst>
                  <a:ext uri="{FF2B5EF4-FFF2-40B4-BE49-F238E27FC236}">
                    <a16:creationId xmlns:a16="http://schemas.microsoft.com/office/drawing/2014/main" id="{471914B5-6EC5-45EF-8AC8-E643D68F8188}"/>
                  </a:ext>
                </a:extLst>
              </p:cNvPr>
              <p:cNvSpPr>
                <a:spLocks noRot="1" noChangeAspect="1" noMove="1" noResize="1" noEditPoints="1" noAdjustHandles="1" noChangeArrowheads="1" noChangeShapeType="1" noTextEdit="1"/>
              </p:cNvSpPr>
              <p:nvPr/>
            </p:nvSpPr>
            <p:spPr>
              <a:xfrm>
                <a:off x="54864" y="585048"/>
                <a:ext cx="12015216" cy="5817555"/>
              </a:xfrm>
              <a:prstGeom prst="rect">
                <a:avLst/>
              </a:prstGeom>
              <a:blipFill>
                <a:blip r:embed="rId2"/>
                <a:stretch>
                  <a:fillRect l="-1015" t="-734" r="-1826" b="-1992"/>
                </a:stretch>
              </a:blipFill>
            </p:spPr>
            <p:txBody>
              <a:bodyPr/>
              <a:lstStyle/>
              <a:p>
                <a:r>
                  <a:rPr lang="en-US">
                    <a:noFill/>
                  </a:rPr>
                  <a:t> </a:t>
                </a:r>
              </a:p>
            </p:txBody>
          </p:sp>
        </mc:Fallback>
      </mc:AlternateContent>
    </p:spTree>
    <p:extLst>
      <p:ext uri="{BB962C8B-B14F-4D97-AF65-F5344CB8AC3E}">
        <p14:creationId xmlns:p14="http://schemas.microsoft.com/office/powerpoint/2010/main" val="371992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500"/>
                                        <p:tgtEl>
                                          <p:spTgt spid="2">
                                            <p:txEl>
                                              <p:pRg st="2" end="2"/>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wipe(left)">
                                      <p:cBhvr>
                                        <p:cTn id="33" dur="500"/>
                                        <p:tgtEl>
                                          <p:spTgt spid="2">
                                            <p:txEl>
                                              <p:pRg st="4" end="4"/>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wipe(left)">
                                      <p:cBhvr>
                                        <p:cTn id="36" dur="500"/>
                                        <p:tgtEl>
                                          <p:spTgt spid="2">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5BA7CFA3-833A-4CAC-AC21-B648F05964DD}"/>
              </a:ext>
            </a:extLst>
          </p:cNvPr>
          <p:cNvSpPr/>
          <p:nvPr/>
        </p:nvSpPr>
        <p:spPr>
          <a:xfrm>
            <a:off x="663168" y="5737966"/>
            <a:ext cx="1165632"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1D57E53F-FE38-4B19-B393-8C71C9DC13E1}"/>
              </a:ext>
            </a:extLst>
          </p:cNvPr>
          <p:cNvSpPr/>
          <p:nvPr/>
        </p:nvSpPr>
        <p:spPr>
          <a:xfrm>
            <a:off x="9178518" y="3709298"/>
            <a:ext cx="2830602"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66A42BCF-E7A1-4891-B5AB-0FE7FD677583}"/>
              </a:ext>
            </a:extLst>
          </p:cNvPr>
          <p:cNvSpPr/>
          <p:nvPr/>
        </p:nvSpPr>
        <p:spPr>
          <a:xfrm>
            <a:off x="9178518" y="1723644"/>
            <a:ext cx="2479320"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xmlns="" id="{6A3D76BD-1BAA-4F55-91E4-59C27D096F6C}"/>
                  </a:ext>
                </a:extLst>
              </p:cNvPr>
              <p:cNvSpPr/>
              <p:nvPr/>
            </p:nvSpPr>
            <p:spPr>
              <a:xfrm>
                <a:off x="128016" y="311123"/>
                <a:ext cx="11881104" cy="5999976"/>
              </a:xfrm>
              <a:prstGeom prst="rect">
                <a:avLst/>
              </a:prstGeom>
            </p:spPr>
            <p:txBody>
              <a:bodyPr wrap="square">
                <a:spAutoFit/>
              </a:bodyPr>
              <a:lstStyle/>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29. </a:t>
                </a:r>
                <a:r>
                  <a:rPr lang="nl-NL" sz="2800">
                    <a:latin typeface="Times New Roman" panose="02020603050405020304" pitchFamily="18" charset="0"/>
                    <a:ea typeface="Times New Roman" panose="02020603050405020304" pitchFamily="18" charset="0"/>
                  </a:rPr>
                  <a:t>Viết phương trình tiếp tuyến với đồ thị hàm số: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r>
                          <a:rPr lang="en-US" sz="2800" i="1">
                            <a:latin typeface="Cambria Math" panose="02040503050406030204" pitchFamily="18" charset="0"/>
                            <a:ea typeface="Calibri" panose="020F0502020204030204" pitchFamily="34" charset="0"/>
                          </a:rPr>
                          <m:t>2</m:t>
                        </m:r>
                        <m:r>
                          <a:rPr lang="en-US" sz="2800" i="1">
                            <a:latin typeface="Cambria Math" panose="02040503050406030204" pitchFamily="18" charset="0"/>
                            <a:ea typeface="Calibri" panose="020F0502020204030204" pitchFamily="34" charset="0"/>
                          </a:rPr>
                          <m:t>𝑥</m:t>
                        </m:r>
                      </m:num>
                      <m:den>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1</m:t>
                        </m:r>
                      </m:den>
                    </m:f>
                    <m:r>
                      <a:rPr lang="en-US" sz="2800" i="1">
                        <a:latin typeface="Cambria Math" panose="02040503050406030204" pitchFamily="18" charset="0"/>
                        <a:ea typeface="Calibri" panose="020F0502020204030204" pitchFamily="34" charset="0"/>
                      </a:rPr>
                      <m:t>,</m:t>
                    </m:r>
                  </m:oMath>
                </a14:m>
                <a:r>
                  <a:rPr lang="nl-NL" sz="2800">
                    <a:latin typeface="Times New Roman" panose="02020603050405020304" pitchFamily="18" charset="0"/>
                    <a:ea typeface="Times New Roman" panose="02020603050405020304" pitchFamily="18" charset="0"/>
                  </a:rPr>
                  <a:t> tại điểm </a:t>
                </a:r>
                <a14:m>
                  <m:oMath xmlns:m="http://schemas.openxmlformats.org/officeDocument/2006/math">
                    <m:r>
                      <a:rPr lang="en-US" sz="2800" i="1">
                        <a:latin typeface="Cambria Math" panose="02040503050406030204" pitchFamily="18" charset="0"/>
                        <a:ea typeface="Calibri" panose="020F0502020204030204" pitchFamily="34" charset="0"/>
                      </a:rPr>
                      <m:t>𝑀</m:t>
                    </m:r>
                  </m:oMath>
                </a14:m>
                <a:r>
                  <a:rPr lang="nl-NL" sz="2800">
                    <a:latin typeface="Times New Roman" panose="02020603050405020304" pitchFamily="18" charset="0"/>
                    <a:ea typeface="Times New Roman" panose="02020603050405020304" pitchFamily="18" charset="0"/>
                  </a:rPr>
                  <a:t> thuộc đồ thị và vuông góc với </a:t>
                </a:r>
                <a14:m>
                  <m:oMath xmlns:m="http://schemas.openxmlformats.org/officeDocument/2006/math">
                    <m:r>
                      <a:rPr lang="en-US" sz="2800" i="1">
                        <a:latin typeface="Cambria Math" panose="02040503050406030204" pitchFamily="18" charset="0"/>
                        <a:ea typeface="Calibri" panose="020F0502020204030204" pitchFamily="34" charset="0"/>
                      </a:rPr>
                      <m:t>𝐼𝑀</m:t>
                    </m:r>
                  </m:oMath>
                </a14:m>
                <a:r>
                  <a:rPr lang="nl-NL" sz="2800">
                    <a:latin typeface="Times New Roman" panose="02020603050405020304" pitchFamily="18" charset="0"/>
                    <a:ea typeface="Times New Roman" panose="02020603050405020304" pitchFamily="18" charset="0"/>
                  </a:rPr>
                  <a:t> (</a:t>
                </a:r>
                <a14:m>
                  <m:oMath xmlns:m="http://schemas.openxmlformats.org/officeDocument/2006/math">
                    <m:r>
                      <a:rPr lang="en-US" sz="2800" i="1">
                        <a:latin typeface="Cambria Math" panose="02040503050406030204" pitchFamily="18" charset="0"/>
                        <a:ea typeface="Calibri" panose="020F0502020204030204" pitchFamily="34" charset="0"/>
                      </a:rPr>
                      <m:t>𝐼</m:t>
                    </m:r>
                  </m:oMath>
                </a14:m>
                <a:r>
                  <a:rPr lang="nl-NL" sz="2800">
                    <a:latin typeface="Times New Roman" panose="02020603050405020304" pitchFamily="18" charset="0"/>
                    <a:ea typeface="Times New Roman" panose="02020603050405020304" pitchFamily="18" charset="0"/>
                  </a:rPr>
                  <a:t> là giao điểm </a:t>
                </a:r>
                <a14:m>
                  <m:oMath xmlns:m="http://schemas.openxmlformats.org/officeDocument/2006/math">
                    <m:r>
                      <a:rPr lang="en-US" sz="2800" i="1">
                        <a:latin typeface="Cambria Math" panose="02040503050406030204" pitchFamily="18" charset="0"/>
                        <a:ea typeface="Calibri" panose="020F0502020204030204" pitchFamily="34" charset="0"/>
                      </a:rPr>
                      <m:t>2</m:t>
                    </m:r>
                  </m:oMath>
                </a14:m>
                <a:r>
                  <a:rPr lang="nl-NL" sz="2800">
                    <a:latin typeface="Times New Roman" panose="02020603050405020304" pitchFamily="18" charset="0"/>
                    <a:ea typeface="Times New Roman" panose="02020603050405020304" pitchFamily="18" charset="0"/>
                  </a:rPr>
                  <a:t> tiệm cận )</a:t>
                </a:r>
                <a:endParaRPr lang="en-US" sz="2800">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5</m:t>
                        </m:r>
                      </m:den>
                    </m:f>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3</m:t>
                        </m:r>
                      </m:num>
                      <m:den>
                        <m:r>
                          <a:rPr lang="en-US" sz="2800" i="1">
                            <a:latin typeface="Cambria Math" panose="02040503050406030204" pitchFamily="18" charset="0"/>
                            <a:ea typeface="Times New Roman" panose="02020603050405020304" pitchFamily="18" charset="0"/>
                          </a:rPr>
                          <m:t>4</m:t>
                        </m:r>
                      </m:den>
                    </m:f>
                  </m:oMath>
                </a14:m>
                <a:r>
                  <a:rPr lang="en-US" sz="2800" b="1">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5</m:t>
                        </m:r>
                      </m:den>
                    </m:f>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3</m:t>
                        </m:r>
                      </m:num>
                      <m:den>
                        <m:r>
                          <a:rPr lang="en-US" sz="2800" i="1">
                            <a:latin typeface="Cambria Math" panose="02040503050406030204" pitchFamily="18" charset="0"/>
                            <a:ea typeface="Times New Roman" panose="02020603050405020304" pitchFamily="18" charset="0"/>
                          </a:rPr>
                          <m:t>4</m:t>
                        </m:r>
                      </m:den>
                    </m:f>
                  </m:oMath>
                </a14:m>
                <a:r>
                  <a:rPr lang="en-US" sz="2800" b="1">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5</m:t>
                        </m:r>
                      </m:den>
                    </m:f>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13</m:t>
                        </m:r>
                      </m:num>
                      <m:den>
                        <m:r>
                          <a:rPr lang="en-US" sz="2800" i="1">
                            <a:latin typeface="Cambria Math" panose="02040503050406030204" pitchFamily="18" charset="0"/>
                            <a:ea typeface="Times New Roman" panose="02020603050405020304" pitchFamily="18" charset="0"/>
                          </a:rPr>
                          <m:t>4</m:t>
                        </m:r>
                      </m:den>
                    </m:f>
                  </m:oMath>
                </a14:m>
                <a:r>
                  <a:rPr lang="en-US" sz="2800" b="1">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D. </a:t>
                </a:r>
                <a:r>
                  <a:rPr lang="en-US" sz="2800">
                    <a:latin typeface="Times New Roman" panose="02020603050405020304" pitchFamily="18" charset="0"/>
                    <a:ea typeface="Times New Roman" panose="02020603050405020304" pitchFamily="18" charset="0"/>
                  </a:rPr>
                  <a:t>Đáp án khác</a:t>
                </a:r>
                <a:endParaRPr lang="en-US" sz="2800">
                  <a:latin typeface="Times New Roman" panose="02020603050405020304" pitchFamily="18" charset="0"/>
                  <a:ea typeface="Calibri" panose="020F0502020204030204" pitchFamily="34" charset="0"/>
                </a:endParaRP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30. </a:t>
                </a:r>
                <a:r>
                  <a:rPr lang="en-US" sz="2800">
                    <a:latin typeface="Times New Roman" panose="02020603050405020304" pitchFamily="18" charset="0"/>
                    <a:ea typeface="Times New Roman" panose="02020603050405020304" pitchFamily="18" charset="0"/>
                  </a:rPr>
                  <a:t>Cho hàm số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r>
                          <a:rPr lang="en-US" sz="2800" i="1">
                            <a:latin typeface="Cambria Math" panose="02040503050406030204" pitchFamily="18" charset="0"/>
                            <a:ea typeface="Calibri" panose="020F0502020204030204" pitchFamily="34" charset="0"/>
                          </a:rPr>
                          <m:t>𝑎𝑥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𝑏</m:t>
                        </m:r>
                      </m:num>
                      <m:den>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2</m:t>
                        </m:r>
                      </m:den>
                    </m:f>
                  </m:oMath>
                </a14:m>
                <a:r>
                  <a:rPr lang="en-US" sz="2800">
                    <a:latin typeface="Times New Roman" panose="02020603050405020304" pitchFamily="18" charset="0"/>
                    <a:ea typeface="Times New Roman" panose="02020603050405020304" pitchFamily="18" charset="0"/>
                  </a:rPr>
                  <a:t>, có đồ thị là </a:t>
                </a:r>
                <a14:m>
                  <m:oMath xmlns:m="http://schemas.openxmlformats.org/officeDocument/2006/math">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𝐶</m:t>
                        </m:r>
                      </m:e>
                    </m:d>
                  </m:oMath>
                </a14:m>
                <a:r>
                  <a:rPr lang="en-US" sz="2800">
                    <a:latin typeface="Times New Roman" panose="02020603050405020304" pitchFamily="18" charset="0"/>
                    <a:ea typeface="Times New Roman" panose="02020603050405020304" pitchFamily="18" charset="0"/>
                  </a:rPr>
                  <a:t>. Tìm </a:t>
                </a:r>
                <a14:m>
                  <m:oMath xmlns:m="http://schemas.openxmlformats.org/officeDocument/2006/math">
                    <m:r>
                      <a:rPr lang="en-US" sz="2800" i="1">
                        <a:latin typeface="Cambria Math" panose="02040503050406030204" pitchFamily="18" charset="0"/>
                        <a:ea typeface="Calibri" panose="020F0502020204030204" pitchFamily="34" charset="0"/>
                      </a:rPr>
                      <m:t>𝑎</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𝑏</m:t>
                    </m:r>
                  </m:oMath>
                </a14:m>
                <a:r>
                  <a:rPr lang="en-US" sz="2800">
                    <a:latin typeface="Times New Roman" panose="02020603050405020304" pitchFamily="18" charset="0"/>
                    <a:ea typeface="Times New Roman" panose="02020603050405020304" pitchFamily="18" charset="0"/>
                  </a:rPr>
                  <a:t> biết tiếp tuyến của đồ thị </a:t>
                </a:r>
                <a14:m>
                  <m:oMath xmlns:m="http://schemas.openxmlformats.org/officeDocument/2006/math">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𝐶</m:t>
                        </m:r>
                      </m:e>
                    </m:d>
                  </m:oMath>
                </a14:m>
                <a:r>
                  <a:rPr lang="en-US" sz="2800">
                    <a:latin typeface="Times New Roman" panose="02020603050405020304" pitchFamily="18" charset="0"/>
                    <a:ea typeface="Times New Roman" panose="02020603050405020304" pitchFamily="18" charset="0"/>
                  </a:rPr>
                  <a:t> tại giao điểm của </a:t>
                </a:r>
                <a14:m>
                  <m:oMath xmlns:m="http://schemas.openxmlformats.org/officeDocument/2006/math">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𝐶</m:t>
                        </m:r>
                      </m:e>
                    </m:d>
                  </m:oMath>
                </a14:m>
                <a:r>
                  <a:rPr lang="en-US" sz="2800">
                    <a:latin typeface="Times New Roman" panose="02020603050405020304" pitchFamily="18" charset="0"/>
                    <a:ea typeface="Times New Roman" panose="02020603050405020304" pitchFamily="18" charset="0"/>
                  </a:rPr>
                  <a:t> và trục Ox có phương trình là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r>
                          <a:rPr lang="en-US" sz="2800" i="1">
                            <a:latin typeface="Cambria Math" panose="02040503050406030204" pitchFamily="18" charset="0"/>
                            <a:ea typeface="Calibri" panose="020F0502020204030204" pitchFamily="34" charset="0"/>
                          </a:rPr>
                          <m:t>1</m:t>
                        </m:r>
                      </m:num>
                      <m:den>
                        <m:r>
                          <a:rPr lang="en-US" sz="2800" i="1">
                            <a:latin typeface="Cambria Math" panose="02040503050406030204" pitchFamily="18" charset="0"/>
                            <a:ea typeface="Calibri" panose="020F0502020204030204" pitchFamily="34" charset="0"/>
                          </a:rPr>
                          <m:t>2</m:t>
                        </m:r>
                      </m:den>
                    </m:f>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2</m:t>
                    </m:r>
                  </m:oMath>
                </a14:m>
                <a:endParaRPr lang="en-US" sz="2800">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𝑎</m:t>
                    </m:r>
                    <m:r>
                      <a:rPr lang="en-US" sz="2800" i="1" smtClean="0">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m:t>
                    </m:r>
                    <m:r>
                      <m:rPr>
                        <m:nor/>
                      </m:rPr>
                      <a:rPr lang="en-US" sz="2800">
                        <a:latin typeface="Cambria Math" panose="02040503050406030204" pitchFamily="18" charset="0"/>
                        <a:ea typeface="Times New Roman" panose="02020603050405020304" pitchFamily="18" charset="0"/>
                      </a:rPr>
                      <m:t>1</m:t>
                    </m:r>
                    <m:r>
                      <a:rPr lang="en-US" sz="2800">
                        <a:latin typeface="Cambria Math" panose="02040503050406030204" pitchFamily="18" charset="0"/>
                        <a:ea typeface="Times New Roman" panose="02020603050405020304" pitchFamily="18" charset="0"/>
                      </a:rPr>
                      <m:t>,</m:t>
                    </m:r>
                    <m:r>
                      <m:rPr>
                        <m:nor/>
                      </m:rPr>
                      <a:rPr lang="en-US" sz="2800">
                        <a:latin typeface="Cambria Math" panose="02040503050406030204" pitchFamily="18" charset="0"/>
                        <a:ea typeface="Times New Roman" panose="02020603050405020304" pitchFamily="18" charset="0"/>
                      </a:rPr>
                      <m:t>b</m:t>
                    </m:r>
                    <m:r>
                      <a:rPr lang="en-US" sz="2800">
                        <a:latin typeface="Cambria Math" panose="02040503050406030204" pitchFamily="18" charset="0"/>
                        <a:ea typeface="Times New Roman" panose="02020603050405020304" pitchFamily="18" charset="0"/>
                      </a:rPr>
                      <m:t>=</m:t>
                    </m:r>
                    <m:r>
                      <a:rPr lang="en-US" sz="2800">
                        <a:latin typeface="Cambria Math" panose="02040503050406030204" pitchFamily="18" charset="0"/>
                        <a:ea typeface="Times New Roman" panose="02020603050405020304" pitchFamily="18" charset="0"/>
                      </a:rPr>
                      <m:t>1</m:t>
                    </m:r>
                  </m:oMath>
                </a14:m>
                <a:r>
                  <a:rPr lang="en-US" sz="2800" b="1">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𝑎</m:t>
                    </m:r>
                    <m:r>
                      <a:rPr lang="en-US" sz="2800" i="1">
                        <a:latin typeface="Cambria Math" panose="02040503050406030204" pitchFamily="18" charset="0"/>
                        <a:ea typeface="Times New Roman" panose="02020603050405020304" pitchFamily="18" charset="0"/>
                      </a:rPr>
                      <m:t>=−</m:t>
                    </m:r>
                    <m:r>
                      <m:rPr>
                        <m:nor/>
                      </m:rPr>
                      <a:rPr lang="en-US" sz="2800">
                        <a:latin typeface="Cambria Math" panose="02040503050406030204" pitchFamily="18" charset="0"/>
                        <a:ea typeface="Times New Roman" panose="02020603050405020304" pitchFamily="18" charset="0"/>
                      </a:rPr>
                      <m:t>1</m:t>
                    </m:r>
                    <m:r>
                      <a:rPr lang="en-US" sz="2800">
                        <a:latin typeface="Cambria Math" panose="02040503050406030204" pitchFamily="18" charset="0"/>
                        <a:ea typeface="Times New Roman" panose="02020603050405020304" pitchFamily="18" charset="0"/>
                      </a:rPr>
                      <m:t>,</m:t>
                    </m:r>
                    <m:r>
                      <m:rPr>
                        <m:nor/>
                      </m:rPr>
                      <a:rPr lang="en-US" sz="2800">
                        <a:latin typeface="Cambria Math" panose="02040503050406030204" pitchFamily="18" charset="0"/>
                        <a:ea typeface="Times New Roman" panose="02020603050405020304" pitchFamily="18" charset="0"/>
                      </a:rPr>
                      <m:t> </m:t>
                    </m:r>
                    <m:r>
                      <m:rPr>
                        <m:nor/>
                      </m:rPr>
                      <a:rPr lang="en-US" sz="2800">
                        <a:latin typeface="Cambria Math" panose="02040503050406030204" pitchFamily="18" charset="0"/>
                        <a:ea typeface="Times New Roman" panose="02020603050405020304" pitchFamily="18" charset="0"/>
                      </a:rPr>
                      <m:t>b</m:t>
                    </m:r>
                    <m:r>
                      <a:rPr lang="en-US" sz="2800">
                        <a:latin typeface="Cambria Math" panose="02040503050406030204" pitchFamily="18" charset="0"/>
                        <a:ea typeface="Times New Roman" panose="02020603050405020304" pitchFamily="18" charset="0"/>
                      </a:rPr>
                      <m:t>=</m:t>
                    </m:r>
                    <m:r>
                      <a:rPr lang="en-US" sz="2800">
                        <a:latin typeface="Cambria Math" panose="02040503050406030204" pitchFamily="18" charset="0"/>
                        <a:ea typeface="Times New Roman" panose="02020603050405020304" pitchFamily="18" charset="0"/>
                      </a:rPr>
                      <m:t>2</m:t>
                    </m:r>
                  </m:oMath>
                </a14:m>
                <a:r>
                  <a:rPr lang="en-US" sz="2800" b="1">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𝑎</m:t>
                    </m:r>
                    <m:r>
                      <a:rPr lang="en-US" sz="2800" i="1">
                        <a:latin typeface="Cambria Math" panose="02040503050406030204" pitchFamily="18" charset="0"/>
                        <a:ea typeface="Times New Roman" panose="02020603050405020304" pitchFamily="18" charset="0"/>
                      </a:rPr>
                      <m:t>=−</m:t>
                    </m:r>
                    <m:r>
                      <m:rPr>
                        <m:nor/>
                      </m:rPr>
                      <a:rPr lang="en-US" sz="2800">
                        <a:latin typeface="Cambria Math" panose="02040503050406030204" pitchFamily="18" charset="0"/>
                        <a:ea typeface="Times New Roman" panose="02020603050405020304" pitchFamily="18" charset="0"/>
                      </a:rPr>
                      <m:t>1</m:t>
                    </m:r>
                    <m:r>
                      <a:rPr lang="en-US" sz="2800">
                        <a:latin typeface="Cambria Math" panose="02040503050406030204" pitchFamily="18" charset="0"/>
                        <a:ea typeface="Times New Roman" panose="02020603050405020304" pitchFamily="18" charset="0"/>
                      </a:rPr>
                      <m:t>,</m:t>
                    </m:r>
                    <m:r>
                      <m:rPr>
                        <m:nor/>
                      </m:rPr>
                      <a:rPr lang="en-US" sz="2800">
                        <a:latin typeface="Cambria Math" panose="02040503050406030204" pitchFamily="18" charset="0"/>
                        <a:ea typeface="Times New Roman" panose="02020603050405020304" pitchFamily="18" charset="0"/>
                      </a:rPr>
                      <m:t>b</m:t>
                    </m:r>
                    <m:r>
                      <a:rPr lang="en-US" sz="2800">
                        <a:latin typeface="Cambria Math" panose="02040503050406030204" pitchFamily="18" charset="0"/>
                        <a:ea typeface="Times New Roman" panose="02020603050405020304" pitchFamily="18" charset="0"/>
                      </a:rPr>
                      <m:t>=</m:t>
                    </m:r>
                    <m:r>
                      <a:rPr lang="en-US" sz="2800">
                        <a:latin typeface="Cambria Math" panose="02040503050406030204" pitchFamily="18" charset="0"/>
                        <a:ea typeface="Times New Roman" panose="02020603050405020304" pitchFamily="18" charset="0"/>
                      </a:rPr>
                      <m:t>3</m:t>
                    </m:r>
                  </m:oMath>
                </a14:m>
                <a:r>
                  <a:rPr lang="en-US" sz="2800" b="1">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D.</a:t>
                </a:r>
                <a14:m>
                  <m:oMath xmlns:m="http://schemas.openxmlformats.org/officeDocument/2006/math">
                    <m:r>
                      <a:rPr lang="en-US" sz="2800" i="1">
                        <a:latin typeface="Cambria Math" panose="02040503050406030204" pitchFamily="18" charset="0"/>
                        <a:ea typeface="Times New Roman" panose="02020603050405020304" pitchFamily="18" charset="0"/>
                      </a:rPr>
                      <m:t>𝑎</m:t>
                    </m:r>
                    <m:r>
                      <a:rPr lang="en-US" sz="2800" i="1">
                        <a:latin typeface="Cambria Math" panose="02040503050406030204" pitchFamily="18" charset="0"/>
                        <a:ea typeface="Times New Roman" panose="02020603050405020304" pitchFamily="18" charset="0"/>
                      </a:rPr>
                      <m:t>=−</m:t>
                    </m:r>
                    <m:r>
                      <m:rPr>
                        <m:nor/>
                      </m:rPr>
                      <a:rPr lang="en-US" sz="2800">
                        <a:latin typeface="Cambria Math" panose="02040503050406030204" pitchFamily="18" charset="0"/>
                        <a:ea typeface="Times New Roman" panose="02020603050405020304" pitchFamily="18" charset="0"/>
                      </a:rPr>
                      <m:t>1</m:t>
                    </m:r>
                    <m:r>
                      <a:rPr lang="en-US" sz="2800">
                        <a:latin typeface="Cambria Math" panose="02040503050406030204" pitchFamily="18" charset="0"/>
                        <a:ea typeface="Times New Roman" panose="02020603050405020304" pitchFamily="18" charset="0"/>
                      </a:rPr>
                      <m:t>,</m:t>
                    </m:r>
                    <m:r>
                      <m:rPr>
                        <m:nor/>
                      </m:rPr>
                      <a:rPr lang="en-US" sz="2800">
                        <a:latin typeface="Cambria Math" panose="02040503050406030204" pitchFamily="18" charset="0"/>
                        <a:ea typeface="Times New Roman" panose="02020603050405020304" pitchFamily="18" charset="0"/>
                      </a:rPr>
                      <m:t> </m:t>
                    </m:r>
                    <m:r>
                      <m:rPr>
                        <m:nor/>
                      </m:rPr>
                      <a:rPr lang="en-US" sz="2800">
                        <a:latin typeface="Cambria Math" panose="02040503050406030204" pitchFamily="18" charset="0"/>
                        <a:ea typeface="Times New Roman" panose="02020603050405020304" pitchFamily="18" charset="0"/>
                      </a:rPr>
                      <m:t>b</m:t>
                    </m:r>
                    <m:r>
                      <a:rPr lang="en-US" sz="2800">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4</m:t>
                    </m:r>
                  </m:oMath>
                </a14:m>
                <a:endParaRPr lang="en-US" sz="2800">
                  <a:latin typeface="Times New Roman" panose="02020603050405020304" pitchFamily="18" charset="0"/>
                  <a:ea typeface="Calibri" panose="020F0502020204030204" pitchFamily="34" charset="0"/>
                </a:endParaRP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31. </a:t>
                </a:r>
                <a:r>
                  <a:rPr lang="en-US" sz="2800">
                    <a:latin typeface="Times New Roman" panose="02020603050405020304" pitchFamily="18" charset="0"/>
                    <a:ea typeface="Calibri" panose="020F0502020204030204" pitchFamily="34" charset="0"/>
                  </a:rPr>
                  <a:t>Cho hàm số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sSup>
                      <m:sSupPr>
                        <m:ctrlPr>
                          <a:rPr lang="en-US" sz="2800" i="1">
                            <a:latin typeface="Cambria Math"/>
                            <a:ea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rPr>
                          <m:t>𝑥</m:t>
                        </m:r>
                      </m:e>
                      <m:sup>
                        <m:r>
                          <a:rPr lang="en-US" sz="2800" i="1">
                            <a:latin typeface="Cambria Math" panose="02040503050406030204" pitchFamily="18" charset="0"/>
                            <a:ea typeface="Times New Roman" panose="02020603050405020304" pitchFamily="18" charset="0"/>
                          </a:rPr>
                          <m:t>3</m:t>
                        </m:r>
                      </m:sup>
                    </m:sSup>
                    <m:r>
                      <a:rPr lang="en-US" sz="2800" i="1">
                        <a:latin typeface="Cambria Math" panose="02040503050406030204" pitchFamily="18" charset="0"/>
                        <a:ea typeface="Times New Roman" panose="02020603050405020304" pitchFamily="18" charset="0"/>
                      </a:rPr>
                      <m:t>+</m:t>
                    </m:r>
                    <m:sSup>
                      <m:sSupPr>
                        <m:ctrlPr>
                          <a:rPr lang="en-US" sz="2800" i="1">
                            <a:latin typeface="Cambria Math"/>
                            <a:ea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rPr>
                          <m:t>𝑥</m:t>
                        </m:r>
                      </m:e>
                      <m:sup>
                        <m:r>
                          <a:rPr lang="en-US" sz="2800" i="1">
                            <a:latin typeface="Cambria Math" panose="02040503050406030204" pitchFamily="18" charset="0"/>
                            <a:ea typeface="Times New Roman" panose="02020603050405020304" pitchFamily="18" charset="0"/>
                          </a:rPr>
                          <m:t>2</m:t>
                        </m:r>
                      </m:sup>
                    </m:sSup>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m:t>
                    </m:r>
                  </m:oMath>
                </a14:m>
                <a:r>
                  <a:rPr lang="en-US" sz="2800">
                    <a:latin typeface="Times New Roman" panose="02020603050405020304" pitchFamily="18" charset="0"/>
                    <a:ea typeface="Calibri" panose="020F0502020204030204" pitchFamily="34" charset="0"/>
                  </a:rPr>
                  <a:t> có đồ thị là </a:t>
                </a:r>
                <a14:m>
                  <m:oMath xmlns:m="http://schemas.openxmlformats.org/officeDocument/2006/math">
                    <m:d>
                      <m:dPr>
                        <m:ctrlPr>
                          <a:rPr lang="en-US" sz="2800" i="1">
                            <a:latin typeface="Cambria Math"/>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𝐶</m:t>
                        </m:r>
                      </m:e>
                    </m:d>
                  </m:oMath>
                </a14:m>
                <a:r>
                  <a:rPr lang="en-US" sz="2800">
                    <a:latin typeface="Times New Roman" panose="02020603050405020304" pitchFamily="18" charset="0"/>
                    <a:ea typeface="Calibri" panose="020F0502020204030204" pitchFamily="34" charset="0"/>
                  </a:rPr>
                  <a:t>. Có tất cả bao nhiêu giá trị nguyên của tham số </a:t>
                </a:r>
                <a14:m>
                  <m:oMath xmlns:m="http://schemas.openxmlformats.org/officeDocument/2006/math">
                    <m:r>
                      <a:rPr lang="en-US" sz="2800" i="1">
                        <a:latin typeface="Cambria Math" panose="02040503050406030204" pitchFamily="18" charset="0"/>
                        <a:ea typeface="Times New Roman" panose="02020603050405020304" pitchFamily="18" charset="0"/>
                      </a:rPr>
                      <m:t>𝑚</m:t>
                    </m:r>
                  </m:oMath>
                </a14:m>
                <a:r>
                  <a:rPr lang="en-US" sz="2800">
                    <a:latin typeface="Times New Roman" panose="02020603050405020304" pitchFamily="18" charset="0"/>
                    <a:ea typeface="Calibri" panose="020F0502020204030204" pitchFamily="34" charset="0"/>
                  </a:rPr>
                  <a:t> để từ điểm </a:t>
                </a:r>
                <a14:m>
                  <m:oMath xmlns:m="http://schemas.openxmlformats.org/officeDocument/2006/math">
                    <m:r>
                      <a:rPr lang="en-US" sz="2800" i="1">
                        <a:latin typeface="Cambria Math" panose="02040503050406030204" pitchFamily="18" charset="0"/>
                        <a:ea typeface="Times New Roman" panose="02020603050405020304" pitchFamily="18" charset="0"/>
                      </a:rPr>
                      <m:t>𝑀</m:t>
                    </m:r>
                    <m:d>
                      <m:dPr>
                        <m:ctrlPr>
                          <a:rPr lang="en-US" sz="2800" i="1">
                            <a:latin typeface="Cambria Math"/>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0</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𝑚</m:t>
                        </m:r>
                      </m:e>
                    </m:d>
                  </m:oMath>
                </a14:m>
                <a:r>
                  <a:rPr lang="en-US" sz="2800">
                    <a:latin typeface="Times New Roman" panose="02020603050405020304" pitchFamily="18" charset="0"/>
                    <a:ea typeface="Calibri" panose="020F0502020204030204" pitchFamily="34" charset="0"/>
                  </a:rPr>
                  <a:t> kẻ được ít nhất một tiếp tuyến đến đồ thị </a:t>
                </a:r>
                <a14:m>
                  <m:oMath xmlns:m="http://schemas.openxmlformats.org/officeDocument/2006/math">
                    <m:d>
                      <m:dPr>
                        <m:ctrlPr>
                          <a:rPr lang="en-US" sz="2800" i="1">
                            <a:latin typeface="Cambria Math"/>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𝐶</m:t>
                        </m:r>
                      </m:e>
                    </m:d>
                  </m:oMath>
                </a14:m>
                <a:r>
                  <a:rPr lang="en-US" sz="2800">
                    <a:latin typeface="Times New Roman" panose="02020603050405020304" pitchFamily="18" charset="0"/>
                    <a:ea typeface="Calibri" panose="020F0502020204030204" pitchFamily="34" charset="0"/>
                  </a:rPr>
                  <a:t> mà hoành độ tiếp điểm thuộc đoạn </a:t>
                </a:r>
                <a14:m>
                  <m:oMath xmlns:m="http://schemas.openxmlformats.org/officeDocument/2006/math">
                    <m:d>
                      <m:dPr>
                        <m:begChr m:val="["/>
                        <m:endChr m:val="]"/>
                        <m:ctrlPr>
                          <a:rPr lang="en-US" sz="2800" i="1">
                            <a:latin typeface="Cambria Math"/>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1</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e>
                    </m:d>
                  </m:oMath>
                </a14:m>
                <a:r>
                  <a:rPr lang="en-US" sz="2800">
                    <a:latin typeface="Times New Roman" panose="02020603050405020304" pitchFamily="18" charset="0"/>
                    <a:ea typeface="Calibri" panose="020F0502020204030204" pitchFamily="34" charset="0"/>
                  </a:rPr>
                  <a:t>?</a:t>
                </a: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Calibri" panose="020F0502020204030204" pitchFamily="34"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61</m:t>
                    </m:r>
                  </m:oMath>
                </a14:m>
                <a:r>
                  <a:rPr lang="en-US" sz="2800">
                    <a:latin typeface="Times New Roman" panose="02020603050405020304" pitchFamily="18" charset="0"/>
                    <a:ea typeface="Calibri" panose="020F0502020204030204" pitchFamily="34" charset="0"/>
                  </a:rPr>
                  <a:t>	</a:t>
                </a:r>
                <a:r>
                  <a:rPr lang="en-US" sz="2800" b="1">
                    <a:solidFill>
                      <a:srgbClr val="0000FF"/>
                    </a:solidFill>
                    <a:latin typeface="Times New Roman" panose="02020603050405020304" pitchFamily="18" charset="0"/>
                    <a:ea typeface="Calibri" panose="020F0502020204030204" pitchFamily="34"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0</m:t>
                    </m:r>
                  </m:oMath>
                </a14:m>
                <a:r>
                  <a:rPr lang="en-US" sz="2800">
                    <a:latin typeface="Times New Roman" panose="02020603050405020304" pitchFamily="18" charset="0"/>
                    <a:ea typeface="Calibri" panose="020F0502020204030204" pitchFamily="34" charset="0"/>
                  </a:rPr>
                  <a:t>			</a:t>
                </a:r>
                <a:r>
                  <a:rPr lang="en-US" sz="2800" b="1">
                    <a:solidFill>
                      <a:srgbClr val="0000FF"/>
                    </a:solidFill>
                    <a:latin typeface="Times New Roman" panose="02020603050405020304" pitchFamily="18" charset="0"/>
                    <a:ea typeface="Calibri" panose="020F0502020204030204" pitchFamily="34"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60</m:t>
                    </m:r>
                  </m:oMath>
                </a14:m>
                <a:r>
                  <a:rPr lang="en-US" sz="2800">
                    <a:latin typeface="Times New Roman" panose="02020603050405020304" pitchFamily="18" charset="0"/>
                    <a:ea typeface="Calibri" panose="020F0502020204030204" pitchFamily="34" charset="0"/>
                  </a:rPr>
                  <a:t>			</a:t>
                </a:r>
                <a:r>
                  <a:rPr lang="en-US" sz="2800" b="1">
                    <a:solidFill>
                      <a:srgbClr val="0000FF"/>
                    </a:solidFill>
                    <a:latin typeface="Times New Roman" panose="02020603050405020304" pitchFamily="18" charset="0"/>
                    <a:ea typeface="Calibri" panose="020F0502020204030204" pitchFamily="34" charset="0"/>
                  </a:rPr>
                  <a:t>D. </a:t>
                </a:r>
                <a:r>
                  <a:rPr lang="en-US" sz="2800">
                    <a:latin typeface="Times New Roman" panose="02020603050405020304" pitchFamily="18" charset="0"/>
                    <a:ea typeface="Calibri" panose="020F0502020204030204" pitchFamily="34" charset="0"/>
                  </a:rPr>
                  <a:t>Vô số</a:t>
                </a:r>
              </a:p>
            </p:txBody>
          </p:sp>
        </mc:Choice>
        <mc:Fallback xmlns="">
          <p:sp>
            <p:nvSpPr>
              <p:cNvPr id="2" name="Rectangle 1">
                <a:extLst>
                  <a:ext uri="{FF2B5EF4-FFF2-40B4-BE49-F238E27FC236}">
                    <a16:creationId xmlns:a16="http://schemas.microsoft.com/office/drawing/2014/main" id="{6A3D76BD-1BAA-4F55-91E4-59C27D096F6C}"/>
                  </a:ext>
                </a:extLst>
              </p:cNvPr>
              <p:cNvSpPr>
                <a:spLocks noRot="1" noChangeAspect="1" noMove="1" noResize="1" noEditPoints="1" noAdjustHandles="1" noChangeArrowheads="1" noChangeShapeType="1" noTextEdit="1"/>
              </p:cNvSpPr>
              <p:nvPr/>
            </p:nvSpPr>
            <p:spPr>
              <a:xfrm>
                <a:off x="128016" y="311123"/>
                <a:ext cx="11881104" cy="5999976"/>
              </a:xfrm>
              <a:prstGeom prst="rect">
                <a:avLst/>
              </a:prstGeom>
              <a:blipFill>
                <a:blip r:embed="rId2"/>
                <a:stretch>
                  <a:fillRect l="-1026" r="-1847" b="-1931"/>
                </a:stretch>
              </a:blipFill>
            </p:spPr>
            <p:txBody>
              <a:bodyPr/>
              <a:lstStyle/>
              <a:p>
                <a:r>
                  <a:rPr lang="en-US">
                    <a:noFill/>
                  </a:rPr>
                  <a:t> </a:t>
                </a:r>
              </a:p>
            </p:txBody>
          </p:sp>
        </mc:Fallback>
      </mc:AlternateContent>
    </p:spTree>
    <p:extLst>
      <p:ext uri="{BB962C8B-B14F-4D97-AF65-F5344CB8AC3E}">
        <p14:creationId xmlns:p14="http://schemas.microsoft.com/office/powerpoint/2010/main" val="211187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left)">
                                      <p:cBhvr>
                                        <p:cTn id="21" dur="500"/>
                                        <p:tgtEl>
                                          <p:spTgt spid="2">
                                            <p:txEl>
                                              <p:pRg st="2" end="2"/>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wipe(left)">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wipe(left)">
                                      <p:cBhvr>
                                        <p:cTn id="35" dur="500"/>
                                        <p:tgtEl>
                                          <p:spTgt spid="2">
                                            <p:txEl>
                                              <p:pRg st="4" end="4"/>
                                            </p:txEl>
                                          </p:spTgt>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wipe(left)">
                                      <p:cBhvr>
                                        <p:cTn id="39" dur="500"/>
                                        <p:tgtEl>
                                          <p:spTgt spid="2">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C338043-82B9-4B40-A54A-7DCDB915E2FA}"/>
              </a:ext>
            </a:extLst>
          </p:cNvPr>
          <p:cNvSpPr/>
          <p:nvPr/>
        </p:nvSpPr>
        <p:spPr>
          <a:xfrm>
            <a:off x="470876" y="4171134"/>
            <a:ext cx="2881923" cy="18040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05330C96-D2AD-4DAE-837C-B0ABB19C43A4}"/>
              </a:ext>
            </a:extLst>
          </p:cNvPr>
          <p:cNvSpPr/>
          <p:nvPr/>
        </p:nvSpPr>
        <p:spPr>
          <a:xfrm>
            <a:off x="472668" y="1723644"/>
            <a:ext cx="1908582" cy="6766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xmlns="" id="{0867CD7A-603D-482E-AD1C-26BD3DC5413E}"/>
                  </a:ext>
                </a:extLst>
              </p:cNvPr>
              <p:cNvSpPr/>
              <p:nvPr/>
            </p:nvSpPr>
            <p:spPr>
              <a:xfrm>
                <a:off x="36576" y="314626"/>
                <a:ext cx="12100560" cy="5660524"/>
              </a:xfrm>
              <a:prstGeom prst="rect">
                <a:avLst/>
              </a:prstGeom>
            </p:spPr>
            <p:txBody>
              <a:bodyPr wrap="square">
                <a:spAutoFit/>
              </a:bodyPr>
              <a:lstStyle/>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32.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sSup>
                          <m:sSupPr>
                            <m:ctrlPr>
                              <a:rPr lang="en-US" sz="2800" i="1">
                                <a:latin typeface="Cambria Math"/>
                                <a:ea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rPr>
                              <m:t>𝑥</m:t>
                            </m:r>
                          </m:e>
                          <m:sup>
                            <m:r>
                              <a:rPr lang="en-US" sz="2800" i="1">
                                <a:latin typeface="Cambria Math" panose="02040503050406030204" pitchFamily="18" charset="0"/>
                                <a:ea typeface="Times New Roman" panose="02020603050405020304" pitchFamily="18" charset="0"/>
                              </a:rPr>
                              <m:t>2</m:t>
                            </m:r>
                          </m:sup>
                        </m:sSup>
                        <m:r>
                          <a:rPr lang="en-US" sz="2800" i="1">
                            <a:latin typeface="Cambria Math" panose="02040503050406030204" pitchFamily="18" charset="0"/>
                            <a:ea typeface="Times New Roman" panose="02020603050405020304" pitchFamily="18" charset="0"/>
                          </a:rPr>
                          <m:t>+2</m:t>
                        </m:r>
                        <m:r>
                          <a:rPr lang="en-US" sz="2800" i="1">
                            <a:latin typeface="Cambria Math" panose="02040503050406030204" pitchFamily="18" charset="0"/>
                            <a:ea typeface="Times New Roman" panose="02020603050405020304" pitchFamily="18" charset="0"/>
                          </a:rPr>
                          <m:t>𝑚𝑥</m:t>
                        </m:r>
                        <m:r>
                          <a:rPr lang="en-US" sz="2800" i="1">
                            <a:latin typeface="Cambria Math" panose="02040503050406030204" pitchFamily="18" charset="0"/>
                            <a:ea typeface="Times New Roman" panose="02020603050405020304" pitchFamily="18" charset="0"/>
                          </a:rPr>
                          <m:t>+2</m:t>
                        </m:r>
                        <m:sSup>
                          <m:sSupPr>
                            <m:ctrlPr>
                              <a:rPr lang="en-US" sz="2800" i="1">
                                <a:latin typeface="Cambria Math"/>
                                <a:ea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rPr>
                              <m:t>𝑚</m:t>
                            </m:r>
                          </m:e>
                          <m:sup>
                            <m:r>
                              <a:rPr lang="en-US" sz="2800" i="1">
                                <a:latin typeface="Cambria Math" panose="02040503050406030204" pitchFamily="18" charset="0"/>
                                <a:ea typeface="Times New Roman" panose="02020603050405020304" pitchFamily="18" charset="0"/>
                              </a:rPr>
                              <m:t>2</m:t>
                            </m:r>
                          </m:sup>
                        </m:sSup>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−1</m:t>
                        </m:r>
                      </m:den>
                    </m:f>
                  </m:oMath>
                </a14:m>
                <a:r>
                  <a:rPr lang="en-US" sz="2800">
                    <a:latin typeface="Times New Roman" panose="02020603050405020304" pitchFamily="18" charset="0"/>
                    <a:ea typeface="Calibri" panose="020F0502020204030204" pitchFamily="34" charset="0"/>
                  </a:rPr>
                  <a:t> </a:t>
                </a:r>
                <a14:m>
                  <m:oMath xmlns:m="http://schemas.openxmlformats.org/officeDocument/2006/math">
                    <m:d>
                      <m:dPr>
                        <m:ctrlPr>
                          <a:rPr lang="en-US" sz="2800" i="1">
                            <a:latin typeface="Cambria Math"/>
                            <a:ea typeface="Times New Roman" panose="02020603050405020304" pitchFamily="18" charset="0"/>
                          </a:rPr>
                        </m:ctrlPr>
                      </m:dPr>
                      <m:e>
                        <m:sSub>
                          <m:sSubPr>
                            <m:ctrlPr>
                              <a:rPr lang="en-US" sz="2800" i="1">
                                <a:latin typeface="Cambria Math"/>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𝐶</m:t>
                            </m:r>
                          </m:e>
                          <m:sub>
                            <m:r>
                              <a:rPr lang="en-US" sz="2800" i="1">
                                <a:latin typeface="Cambria Math" panose="02040503050406030204" pitchFamily="18" charset="0"/>
                                <a:ea typeface="Times New Roman" panose="02020603050405020304" pitchFamily="18" charset="0"/>
                              </a:rPr>
                              <m:t>𝑚</m:t>
                            </m:r>
                          </m:sub>
                        </m:sSub>
                      </m:e>
                    </m:d>
                  </m:oMath>
                </a14:m>
                <a:r>
                  <a:rPr lang="nl-NL" sz="2800">
                    <a:latin typeface="Times New Roman" panose="02020603050405020304" pitchFamily="18" charset="0"/>
                    <a:ea typeface="Calibri" panose="020F0502020204030204" pitchFamily="34" charset="0"/>
                  </a:rPr>
                  <a:t>cắt trục hoành tại hai điểm phân biệt và các tiếp tuyến với </a:t>
                </a:r>
                <a14:m>
                  <m:oMath xmlns:m="http://schemas.openxmlformats.org/officeDocument/2006/math">
                    <m:d>
                      <m:dPr>
                        <m:ctrlPr>
                          <a:rPr lang="en-US" sz="2800" i="1">
                            <a:latin typeface="Cambria Math"/>
                            <a:ea typeface="Times New Roman" panose="02020603050405020304" pitchFamily="18" charset="0"/>
                          </a:rPr>
                        </m:ctrlPr>
                      </m:dPr>
                      <m:e>
                        <m:sSub>
                          <m:sSubPr>
                            <m:ctrlPr>
                              <a:rPr lang="en-US" sz="2800" i="1">
                                <a:latin typeface="Cambria Math"/>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𝐶</m:t>
                            </m:r>
                          </m:e>
                          <m:sub>
                            <m:r>
                              <a:rPr lang="en-US" sz="2800" i="1">
                                <a:latin typeface="Cambria Math" panose="02040503050406030204" pitchFamily="18" charset="0"/>
                                <a:ea typeface="Times New Roman" panose="02020603050405020304" pitchFamily="18" charset="0"/>
                              </a:rPr>
                              <m:t>𝑚</m:t>
                            </m:r>
                          </m:sub>
                        </m:sSub>
                      </m:e>
                    </m:d>
                  </m:oMath>
                </a14:m>
                <a:r>
                  <a:rPr lang="nl-NL" sz="2800">
                    <a:latin typeface="Times New Roman" panose="02020603050405020304" pitchFamily="18" charset="0"/>
                    <a:ea typeface="Calibri" panose="020F0502020204030204" pitchFamily="34" charset="0"/>
                  </a:rPr>
                  <a:t> tại hai điểm này vuông góc với nhau.</a:t>
                </a:r>
                <a:endParaRPr lang="en-US" sz="2800">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Calibri" panose="020F0502020204030204" pitchFamily="34"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𝑚</m:t>
                    </m:r>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2</m:t>
                        </m:r>
                      </m:num>
                      <m:den>
                        <m:r>
                          <a:rPr lang="en-US" sz="2800" i="1">
                            <a:latin typeface="Cambria Math" panose="02040503050406030204" pitchFamily="18" charset="0"/>
                            <a:ea typeface="Times New Roman" panose="02020603050405020304" pitchFamily="18" charset="0"/>
                          </a:rPr>
                          <m:t>3</m:t>
                        </m:r>
                      </m:den>
                    </m:f>
                  </m:oMath>
                </a14:m>
                <a:r>
                  <a:rPr lang="nl-NL" sz="2800">
                    <a:latin typeface="Times New Roman" panose="02020603050405020304" pitchFamily="18" charset="0"/>
                    <a:ea typeface="Calibri" panose="020F0502020204030204" pitchFamily="34" charset="0"/>
                  </a:rPr>
                  <a:t>.</a:t>
                </a:r>
                <a:r>
                  <a:rPr lang="en-US" sz="2800" b="1">
                    <a:latin typeface="Times New Roman" panose="02020603050405020304" pitchFamily="18" charset="0"/>
                    <a:ea typeface="Calibri" panose="020F0502020204030204" pitchFamily="34" charset="0"/>
                  </a:rPr>
                  <a:t>	</a:t>
                </a:r>
                <a:r>
                  <a:rPr lang="en-US" sz="2800" b="1">
                    <a:solidFill>
                      <a:srgbClr val="0000FF"/>
                    </a:solidFill>
                    <a:latin typeface="Times New Roman" panose="02020603050405020304" pitchFamily="18" charset="0"/>
                    <a:ea typeface="Calibri" panose="020F0502020204030204" pitchFamily="34"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𝑚</m:t>
                    </m:r>
                    <m:r>
                      <a:rPr lang="en-US" sz="2800" i="1">
                        <a:latin typeface="Cambria Math" panose="02040503050406030204" pitchFamily="18" charset="0"/>
                        <a:ea typeface="Times New Roman" panose="02020603050405020304" pitchFamily="18" charset="0"/>
                      </a:rPr>
                      <m:t>=−1</m:t>
                    </m:r>
                  </m:oMath>
                </a14:m>
                <a:r>
                  <a:rPr lang="nl-NL" sz="2800">
                    <a:latin typeface="Times New Roman" panose="02020603050405020304" pitchFamily="18" charset="0"/>
                    <a:ea typeface="Calibri" panose="020F0502020204030204" pitchFamily="34" charset="0"/>
                  </a:rPr>
                  <a:t>.</a:t>
                </a:r>
                <a:r>
                  <a:rPr lang="en-US" sz="2800" b="1">
                    <a:latin typeface="Times New Roman" panose="02020603050405020304" pitchFamily="18" charset="0"/>
                    <a:ea typeface="Calibri" panose="020F0502020204030204" pitchFamily="34" charset="0"/>
                  </a:rPr>
                  <a:t>	</a:t>
                </a:r>
                <a:r>
                  <a:rPr lang="en-US" sz="2800" b="1">
                    <a:solidFill>
                      <a:srgbClr val="0000FF"/>
                    </a:solidFill>
                    <a:latin typeface="Times New Roman" panose="02020603050405020304" pitchFamily="18" charset="0"/>
                    <a:ea typeface="Calibri" panose="020F0502020204030204" pitchFamily="34"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𝑚</m:t>
                    </m:r>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2</m:t>
                        </m:r>
                      </m:num>
                      <m:den>
                        <m:r>
                          <a:rPr lang="en-US" sz="2800" i="1">
                            <a:latin typeface="Cambria Math" panose="02040503050406030204" pitchFamily="18" charset="0"/>
                            <a:ea typeface="Times New Roman" panose="02020603050405020304" pitchFamily="18" charset="0"/>
                          </a:rPr>
                          <m:t>3</m:t>
                        </m:r>
                      </m:den>
                    </m:f>
                    <m:r>
                      <a:rPr lang="en-US" sz="2800" i="1">
                        <a:latin typeface="Cambria Math" panose="02040503050406030204" pitchFamily="18" charset="0"/>
                        <a:ea typeface="Times New Roman" panose="02020603050405020304" pitchFamily="18" charset="0"/>
                      </a:rPr>
                      <m:t>, </m:t>
                    </m:r>
                    <m:r>
                      <a:rPr lang="en-US" sz="2800" i="1">
                        <a:latin typeface="Cambria Math" panose="02040503050406030204" pitchFamily="18" charset="0"/>
                        <a:ea typeface="Times New Roman" panose="02020603050405020304" pitchFamily="18" charset="0"/>
                      </a:rPr>
                      <m:t>𝑚</m:t>
                    </m:r>
                    <m:r>
                      <a:rPr lang="en-US" sz="2800" i="1">
                        <a:latin typeface="Cambria Math" panose="02040503050406030204" pitchFamily="18" charset="0"/>
                        <a:ea typeface="Times New Roman" panose="02020603050405020304" pitchFamily="18" charset="0"/>
                      </a:rPr>
                      <m:t>=−1</m:t>
                    </m:r>
                  </m:oMath>
                </a14:m>
                <a:r>
                  <a:rPr lang="nl-NL" sz="2800">
                    <a:latin typeface="Times New Roman" panose="02020603050405020304" pitchFamily="18" charset="0"/>
                    <a:ea typeface="Calibri" panose="020F0502020204030204" pitchFamily="34" charset="0"/>
                  </a:rPr>
                  <a:t>.</a:t>
                </a:r>
                <a:r>
                  <a:rPr lang="en-US" sz="2800" b="1">
                    <a:latin typeface="Times New Roman" panose="02020603050405020304" pitchFamily="18" charset="0"/>
                    <a:ea typeface="Calibri" panose="020F0502020204030204" pitchFamily="34" charset="0"/>
                  </a:rPr>
                  <a:t>	</a:t>
                </a:r>
                <a:r>
                  <a:rPr lang="en-US" sz="2800" b="1">
                    <a:solidFill>
                      <a:srgbClr val="0000FF"/>
                    </a:solidFill>
                    <a:latin typeface="Times New Roman" panose="02020603050405020304" pitchFamily="18" charset="0"/>
                    <a:ea typeface="Calibri" panose="020F0502020204030204" pitchFamily="34"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𝑚</m:t>
                    </m:r>
                    <m:r>
                      <a:rPr lang="en-US" sz="2800" i="1">
                        <a:latin typeface="Cambria Math" panose="02040503050406030204" pitchFamily="18" charset="0"/>
                        <a:ea typeface="Times New Roman" panose="02020603050405020304" pitchFamily="18" charset="0"/>
                      </a:rPr>
                      <m:t>=0</m:t>
                    </m:r>
                  </m:oMath>
                </a14:m>
                <a:r>
                  <a:rPr lang="nl-NL" sz="2800">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Calibri" panose="020F0502020204030204" pitchFamily="34" charset="0"/>
                </a:endParaRP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33. </a:t>
                </a:r>
                <a:r>
                  <a:rPr lang="en-US" sz="2800">
                    <a:latin typeface="Times New Roman" panose="02020603050405020304" pitchFamily="18" charset="0"/>
                    <a:ea typeface="Calibri" panose="020F0502020204030204" pitchFamily="34" charset="0"/>
                  </a:rPr>
                  <a:t>Cho hàm số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2</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−1</m:t>
                        </m:r>
                      </m:den>
                    </m:f>
                  </m:oMath>
                </a14:m>
                <a:r>
                  <a:rPr lang="nl-NL" sz="2800">
                    <a:latin typeface="Times New Roman" panose="02020603050405020304" pitchFamily="18" charset="0"/>
                    <a:ea typeface="Calibri" panose="020F0502020204030204" pitchFamily="34" charset="0"/>
                  </a:rPr>
                  <a:t> có đồ thị là </a:t>
                </a:r>
                <a14:m>
                  <m:oMath xmlns:m="http://schemas.openxmlformats.org/officeDocument/2006/math">
                    <m:d>
                      <m:dPr>
                        <m:ctrlPr>
                          <a:rPr lang="en-US" sz="2800" i="1">
                            <a:latin typeface="Cambria Math"/>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𝐶</m:t>
                        </m:r>
                      </m:e>
                    </m:d>
                    <m:r>
                      <a:rPr lang="en-US" sz="2800" i="1">
                        <a:latin typeface="Cambria Math" panose="02040503050406030204" pitchFamily="18" charset="0"/>
                        <a:ea typeface="Times New Roman" panose="02020603050405020304" pitchFamily="18" charset="0"/>
                      </a:rPr>
                      <m:t>.</m:t>
                    </m:r>
                  </m:oMath>
                </a14:m>
                <a:r>
                  <a:rPr lang="es-ES" sz="2800">
                    <a:latin typeface="Times New Roman" panose="02020603050405020304" pitchFamily="18" charset="0"/>
                    <a:ea typeface="Calibri" panose="020F0502020204030204" pitchFamily="34" charset="0"/>
                  </a:rPr>
                  <a:t> Lập phương trình tiếp tuyến của đồ thị </a:t>
                </a:r>
                <a14:m>
                  <m:oMath xmlns:m="http://schemas.openxmlformats.org/officeDocument/2006/math">
                    <m:d>
                      <m:dPr>
                        <m:ctrlPr>
                          <a:rPr lang="en-US" sz="2800" i="1">
                            <a:latin typeface="Cambria Math"/>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𝐶</m:t>
                        </m:r>
                      </m:e>
                    </m:d>
                  </m:oMath>
                </a14:m>
                <a:r>
                  <a:rPr lang="en-US" sz="2800">
                    <a:latin typeface="Times New Roman" panose="02020603050405020304" pitchFamily="18" charset="0"/>
                    <a:ea typeface="Calibri" panose="020F0502020204030204" pitchFamily="34" charset="0"/>
                  </a:rPr>
                  <a:t> </a:t>
                </a:r>
                <a:r>
                  <a:rPr lang="es-ES" sz="2800">
                    <a:latin typeface="Times New Roman" panose="02020603050405020304" pitchFamily="18" charset="0"/>
                    <a:ea typeface="Calibri" panose="020F0502020204030204" pitchFamily="34" charset="0"/>
                  </a:rPr>
                  <a:t>sao cho tiếp tuyến này cắt các trục </a:t>
                </a:r>
                <a14:m>
                  <m:oMath xmlns:m="http://schemas.openxmlformats.org/officeDocument/2006/math">
                    <m:r>
                      <a:rPr lang="en-US" sz="2800" i="1">
                        <a:latin typeface="Cambria Math" panose="02040503050406030204" pitchFamily="18" charset="0"/>
                        <a:ea typeface="Times New Roman" panose="02020603050405020304" pitchFamily="18" charset="0"/>
                      </a:rPr>
                      <m:t>𝑂𝑥</m:t>
                    </m:r>
                    <m:r>
                      <a:rPr lang="en-US" sz="2800" i="1">
                        <a:latin typeface="Cambria Math" panose="02040503050406030204" pitchFamily="18" charset="0"/>
                        <a:ea typeface="Times New Roman" panose="02020603050405020304" pitchFamily="18" charset="0"/>
                      </a:rPr>
                      <m:t>,</m:t>
                    </m:r>
                    <m:r>
                      <m:rPr>
                        <m:nor/>
                      </m:rPr>
                      <a:rPr lang="en-US" sz="2800">
                        <a:latin typeface="Cambria Math" panose="02040503050406030204" pitchFamily="18" charset="0"/>
                        <a:ea typeface="Times New Roman" panose="02020603050405020304" pitchFamily="18" charset="0"/>
                      </a:rPr>
                      <m:t> </m:t>
                    </m:r>
                    <m:r>
                      <m:rPr>
                        <m:nor/>
                      </m:rPr>
                      <a:rPr lang="en-US" sz="2800">
                        <a:latin typeface="Cambria Math" panose="02040503050406030204" pitchFamily="18" charset="0"/>
                        <a:ea typeface="Times New Roman" panose="02020603050405020304" pitchFamily="18" charset="0"/>
                      </a:rPr>
                      <m:t>O</m:t>
                    </m:r>
                    <m:r>
                      <a:rPr lang="en-US" sz="2800" i="1">
                        <a:latin typeface="Cambria Math" panose="02040503050406030204" pitchFamily="18" charset="0"/>
                        <a:ea typeface="Times New Roman" panose="02020603050405020304" pitchFamily="18" charset="0"/>
                      </a:rPr>
                      <m:t>𝑦</m:t>
                    </m:r>
                  </m:oMath>
                </a14:m>
                <a:r>
                  <a:rPr lang="es-ES" sz="2800">
                    <a:latin typeface="Times New Roman" panose="02020603050405020304" pitchFamily="18" charset="0"/>
                    <a:ea typeface="Calibri" panose="020F0502020204030204" pitchFamily="34" charset="0"/>
                  </a:rPr>
                  <a:t> lần lượt tại các điểm </a:t>
                </a:r>
                <a14:m>
                  <m:oMath xmlns:m="http://schemas.openxmlformats.org/officeDocument/2006/math">
                    <m:r>
                      <a:rPr lang="en-US" sz="2800" i="1">
                        <a:latin typeface="Cambria Math" panose="02040503050406030204" pitchFamily="18" charset="0"/>
                        <a:ea typeface="Times New Roman" panose="02020603050405020304" pitchFamily="18" charset="0"/>
                      </a:rPr>
                      <m:t>𝐴</m:t>
                    </m:r>
                  </m:oMath>
                </a14:m>
                <a:r>
                  <a:rPr lang="vi-VN" sz="2800">
                    <a:latin typeface="Times New Roman" panose="02020603050405020304" pitchFamily="18" charset="0"/>
                    <a:ea typeface="Calibri" panose="020F0502020204030204" pitchFamily="34" charset="0"/>
                  </a:rPr>
                  <a:t>,</a:t>
                </a:r>
                <a14:m>
                  <m:oMath xmlns:m="http://schemas.openxmlformats.org/officeDocument/2006/math">
                    <m:r>
                      <a:rPr lang="en-US" sz="2800" i="1">
                        <a:latin typeface="Cambria Math" panose="02040503050406030204" pitchFamily="18" charset="0"/>
                        <a:ea typeface="Times New Roman" panose="02020603050405020304" pitchFamily="18" charset="0"/>
                      </a:rPr>
                      <m:t>𝐵</m:t>
                    </m:r>
                  </m:oMath>
                </a14:m>
                <a:r>
                  <a:rPr lang="es-ES" sz="2800">
                    <a:latin typeface="Times New Roman" panose="02020603050405020304" pitchFamily="18" charset="0"/>
                    <a:ea typeface="Calibri" panose="020F0502020204030204" pitchFamily="34" charset="0"/>
                  </a:rPr>
                  <a:t> thoả mãn </a:t>
                </a:r>
                <a14:m>
                  <m:oMath xmlns:m="http://schemas.openxmlformats.org/officeDocument/2006/math">
                    <m:r>
                      <m:rPr>
                        <m:nor/>
                      </m:rPr>
                      <a:rPr lang="en-US" sz="2800">
                        <a:latin typeface="Cambria Math" panose="02040503050406030204" pitchFamily="18" charset="0"/>
                        <a:ea typeface="Times New Roman" panose="02020603050405020304" pitchFamily="18" charset="0"/>
                      </a:rPr>
                      <m:t>OA</m:t>
                    </m:r>
                    <m:r>
                      <a:rPr lang="en-US" sz="2800">
                        <a:latin typeface="Cambria Math" panose="02040503050406030204" pitchFamily="18" charset="0"/>
                        <a:ea typeface="Times New Roman" panose="02020603050405020304" pitchFamily="18" charset="0"/>
                      </a:rPr>
                      <m:t>=</m:t>
                    </m:r>
                    <m:r>
                      <m:rPr>
                        <m:nor/>
                      </m:rPr>
                      <a:rPr lang="en-US" sz="2800">
                        <a:latin typeface="Cambria Math" panose="02040503050406030204" pitchFamily="18" charset="0"/>
                        <a:ea typeface="Times New Roman" panose="02020603050405020304" pitchFamily="18" charset="0"/>
                      </a:rPr>
                      <m:t>4</m:t>
                    </m:r>
                    <m:r>
                      <m:rPr>
                        <m:nor/>
                      </m:rPr>
                      <a:rPr lang="en-US" sz="2800">
                        <a:latin typeface="Cambria Math" panose="02040503050406030204" pitchFamily="18" charset="0"/>
                        <a:ea typeface="Times New Roman" panose="02020603050405020304" pitchFamily="18" charset="0"/>
                      </a:rPr>
                      <m:t>OB</m:t>
                    </m:r>
                    <m:r>
                      <a:rPr lang="en-US" sz="2800">
                        <a:latin typeface="Cambria Math" panose="02040503050406030204" pitchFamily="18" charset="0"/>
                        <a:ea typeface="Times New Roman" panose="02020603050405020304" pitchFamily="18" charset="0"/>
                      </a:rPr>
                      <m:t>.</m:t>
                    </m:r>
                  </m:oMath>
                </a14:m>
                <a:endParaRPr lang="en-US" sz="2800">
                  <a:latin typeface="Times New Roman" panose="02020603050405020304" pitchFamily="18" charset="0"/>
                  <a:ea typeface="Calibri" panose="020F0502020204030204" pitchFamily="34" charset="0"/>
                </a:endParaRPr>
              </a:p>
              <a:p>
                <a:pPr marL="401638" algn="just">
                  <a:lnSpc>
                    <a:spcPct val="115000"/>
                  </a:lnSpc>
                  <a:spcAft>
                    <a:spcPts val="0"/>
                  </a:spcAft>
                  <a:tabLst>
                    <a:tab pos="3365500" algn="l"/>
                    <a:tab pos="5038725" algn="l"/>
                  </a:tabLst>
                </a:pPr>
                <a:r>
                  <a:rPr lang="es-ES" sz="2800" b="1">
                    <a:solidFill>
                      <a:srgbClr val="0000FF"/>
                    </a:solidFill>
                    <a:latin typeface="Times New Roman" panose="02020603050405020304" pitchFamily="18" charset="0"/>
                    <a:ea typeface="Calibri" panose="020F0502020204030204" pitchFamily="34" charset="0"/>
                  </a:rPr>
                  <a:t>A. </a:t>
                </a:r>
                <a14:m>
                  <m:oMath xmlns:m="http://schemas.openxmlformats.org/officeDocument/2006/math">
                    <m:d>
                      <m:dPr>
                        <m:begChr m:val="["/>
                        <m:endChr m:val=""/>
                        <m:ctrlPr>
                          <a:rPr lang="en-US" sz="2800" i="1">
                            <a:latin typeface="Cambria Math"/>
                            <a:ea typeface="Times New Roman" panose="02020603050405020304" pitchFamily="18" charset="0"/>
                          </a:rPr>
                        </m:ctrlPr>
                      </m:dPr>
                      <m:e>
                        <m:eqArr>
                          <m:eqArrPr>
                            <m:ctrlPr>
                              <a:rPr lang="en-US" sz="2800" i="1">
                                <a:latin typeface="Cambria Math"/>
                                <a:ea typeface="Times New Roman" panose="02020603050405020304" pitchFamily="18" charset="0"/>
                              </a:rPr>
                            </m:ctrlPr>
                          </m:eqArrPr>
                          <m:e>
                            <m:r>
                              <a:rPr lang="en-US" sz="2800" i="1">
                                <a:latin typeface="Cambria Math" panose="02040503050406030204" pitchFamily="18" charset="0"/>
                                <a:ea typeface="Times New Roman" panose="02020603050405020304" pitchFamily="18" charset="0"/>
                              </a:rPr>
                              <m:t>&amp;</m:t>
                            </m:r>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4</m:t>
                                </m:r>
                              </m:den>
                            </m:f>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5</m:t>
                                </m:r>
                              </m:num>
                              <m:den>
                                <m:r>
                                  <a:rPr lang="en-US" sz="2800" i="1">
                                    <a:latin typeface="Cambria Math" panose="02040503050406030204" pitchFamily="18" charset="0"/>
                                    <a:ea typeface="Times New Roman" panose="02020603050405020304" pitchFamily="18" charset="0"/>
                                  </a:rPr>
                                  <m:t>4</m:t>
                                </m:r>
                              </m:den>
                            </m:f>
                          </m:e>
                          <m:e>
                            <m:r>
                              <a:rPr lang="en-US" sz="2800" i="1">
                                <a:latin typeface="Cambria Math" panose="02040503050406030204" pitchFamily="18" charset="0"/>
                                <a:ea typeface="Times New Roman" panose="02020603050405020304" pitchFamily="18" charset="0"/>
                              </a:rPr>
                              <m:t>&amp;</m:t>
                            </m:r>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4</m:t>
                                </m:r>
                              </m:den>
                            </m:f>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13</m:t>
                                </m:r>
                              </m:num>
                              <m:den>
                                <m:r>
                                  <a:rPr lang="en-US" sz="2800" i="1">
                                    <a:latin typeface="Cambria Math" panose="02040503050406030204" pitchFamily="18" charset="0"/>
                                    <a:ea typeface="Times New Roman" panose="02020603050405020304" pitchFamily="18" charset="0"/>
                                  </a:rPr>
                                  <m:t>4</m:t>
                                </m:r>
                              </m:den>
                            </m:f>
                          </m:e>
                        </m:eqArr>
                      </m:e>
                    </m:d>
                  </m:oMath>
                </a14:m>
                <a:r>
                  <a:rPr lang="es-ES" sz="2800" b="1">
                    <a:latin typeface="Times New Roman" panose="02020603050405020304" pitchFamily="18" charset="0"/>
                    <a:ea typeface="Calibri" panose="020F0502020204030204" pitchFamily="34" charset="0"/>
                  </a:rPr>
                  <a:t>.	</a:t>
                </a:r>
                <a:r>
                  <a:rPr lang="es-ES" sz="2800" b="1">
                    <a:solidFill>
                      <a:srgbClr val="0000FF"/>
                    </a:solidFill>
                    <a:latin typeface="Times New Roman" panose="02020603050405020304" pitchFamily="18" charset="0"/>
                    <a:ea typeface="Calibri" panose="020F0502020204030204" pitchFamily="34" charset="0"/>
                  </a:rPr>
                  <a:t>B. </a:t>
                </a:r>
                <a14:m>
                  <m:oMath xmlns:m="http://schemas.openxmlformats.org/officeDocument/2006/math">
                    <m:d>
                      <m:dPr>
                        <m:begChr m:val="["/>
                        <m:endChr m:val=""/>
                        <m:ctrlPr>
                          <a:rPr lang="en-US" sz="2800" i="1">
                            <a:latin typeface="Cambria Math"/>
                            <a:ea typeface="Times New Roman" panose="02020603050405020304" pitchFamily="18" charset="0"/>
                          </a:rPr>
                        </m:ctrlPr>
                      </m:dPr>
                      <m:e>
                        <m:eqArr>
                          <m:eqArrPr>
                            <m:ctrlPr>
                              <a:rPr lang="en-US" sz="2800" i="1">
                                <a:latin typeface="Cambria Math"/>
                                <a:ea typeface="Times New Roman" panose="02020603050405020304" pitchFamily="18" charset="0"/>
                              </a:rPr>
                            </m:ctrlPr>
                          </m:eqArrPr>
                          <m:e>
                            <m:r>
                              <a:rPr lang="en-US" sz="2800" i="1">
                                <a:latin typeface="Cambria Math" panose="02040503050406030204" pitchFamily="18" charset="0"/>
                                <a:ea typeface="Times New Roman" panose="02020603050405020304" pitchFamily="18" charset="0"/>
                              </a:rPr>
                              <m:t>&amp;</m:t>
                            </m:r>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4</m:t>
                                </m:r>
                              </m:den>
                            </m:f>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5</m:t>
                                </m:r>
                              </m:num>
                              <m:den>
                                <m:r>
                                  <a:rPr lang="en-US" sz="2800" i="1">
                                    <a:latin typeface="Cambria Math" panose="02040503050406030204" pitchFamily="18" charset="0"/>
                                    <a:ea typeface="Times New Roman" panose="02020603050405020304" pitchFamily="18" charset="0"/>
                                  </a:rPr>
                                  <m:t>4</m:t>
                                </m:r>
                              </m:den>
                            </m:f>
                          </m:e>
                          <m:e>
                            <m:r>
                              <a:rPr lang="en-US" sz="2800" i="1">
                                <a:latin typeface="Cambria Math" panose="02040503050406030204" pitchFamily="18" charset="0"/>
                                <a:ea typeface="Times New Roman" panose="02020603050405020304" pitchFamily="18" charset="0"/>
                              </a:rPr>
                              <m:t>&amp;</m:t>
                            </m:r>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4</m:t>
                                </m:r>
                              </m:den>
                            </m:f>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13</m:t>
                                </m:r>
                              </m:num>
                              <m:den>
                                <m:r>
                                  <a:rPr lang="en-US" sz="2800" i="1">
                                    <a:latin typeface="Cambria Math" panose="02040503050406030204" pitchFamily="18" charset="0"/>
                                    <a:ea typeface="Times New Roman" panose="02020603050405020304" pitchFamily="18" charset="0"/>
                                  </a:rPr>
                                  <m:t>4</m:t>
                                </m:r>
                              </m:den>
                            </m:f>
                          </m:e>
                        </m:eqArr>
                      </m:e>
                    </m:d>
                  </m:oMath>
                </a14:m>
                <a:r>
                  <a:rPr lang="es-ES" sz="2800">
                    <a:latin typeface="Times New Roman" panose="02020603050405020304" pitchFamily="18" charset="0"/>
                    <a:ea typeface="Calibri" panose="020F0502020204030204" pitchFamily="34" charset="0"/>
                  </a:rPr>
                  <a:t>.</a:t>
                </a:r>
                <a:r>
                  <a:rPr lang="es-ES" sz="2800" b="1">
                    <a:latin typeface="Times New Roman" panose="02020603050405020304" pitchFamily="18" charset="0"/>
                    <a:ea typeface="Calibri" panose="020F0502020204030204" pitchFamily="34" charset="0"/>
                  </a:rPr>
                  <a:t>	</a:t>
                </a:r>
                <a:r>
                  <a:rPr lang="es-ES" sz="2800" b="1">
                    <a:solidFill>
                      <a:srgbClr val="0000FF"/>
                    </a:solidFill>
                    <a:latin typeface="Times New Roman" panose="02020603050405020304" pitchFamily="18" charset="0"/>
                    <a:ea typeface="Calibri" panose="020F0502020204030204" pitchFamily="34" charset="0"/>
                  </a:rPr>
                  <a:t>C.</a:t>
                </a:r>
                <a14:m>
                  <m:oMath xmlns:m="http://schemas.openxmlformats.org/officeDocument/2006/math">
                    <m:d>
                      <m:dPr>
                        <m:begChr m:val="["/>
                        <m:endChr m:val=""/>
                        <m:ctrlPr>
                          <a:rPr lang="en-US" sz="2800" i="1">
                            <a:latin typeface="Cambria Math"/>
                            <a:ea typeface="Times New Roman" panose="02020603050405020304" pitchFamily="18" charset="0"/>
                          </a:rPr>
                        </m:ctrlPr>
                      </m:dPr>
                      <m:e>
                        <m:eqArr>
                          <m:eqArrPr>
                            <m:ctrlPr>
                              <a:rPr lang="en-US" sz="2800" i="1">
                                <a:latin typeface="Cambria Math"/>
                                <a:ea typeface="Times New Roman" panose="02020603050405020304" pitchFamily="18" charset="0"/>
                              </a:rPr>
                            </m:ctrlPr>
                          </m:eqArrPr>
                          <m:e>
                            <m:r>
                              <a:rPr lang="en-US" sz="2800" i="1">
                                <a:latin typeface="Cambria Math" panose="02040503050406030204" pitchFamily="18" charset="0"/>
                                <a:ea typeface="Times New Roman" panose="02020603050405020304" pitchFamily="18" charset="0"/>
                              </a:rPr>
                              <m:t>&amp;</m:t>
                            </m:r>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4</m:t>
                                </m:r>
                              </m:den>
                            </m:f>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5</m:t>
                                </m:r>
                              </m:num>
                              <m:den>
                                <m:r>
                                  <a:rPr lang="en-US" sz="2800" i="1">
                                    <a:latin typeface="Cambria Math" panose="02040503050406030204" pitchFamily="18" charset="0"/>
                                    <a:ea typeface="Times New Roman" panose="02020603050405020304" pitchFamily="18" charset="0"/>
                                  </a:rPr>
                                  <m:t>4</m:t>
                                </m:r>
                              </m:den>
                            </m:f>
                          </m:e>
                          <m:e>
                            <m:r>
                              <a:rPr lang="en-US" sz="2800" i="1">
                                <a:latin typeface="Cambria Math" panose="02040503050406030204" pitchFamily="18" charset="0"/>
                                <a:ea typeface="Times New Roman" panose="02020603050405020304" pitchFamily="18" charset="0"/>
                              </a:rPr>
                              <m:t>&amp;</m:t>
                            </m:r>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4</m:t>
                                </m:r>
                              </m:den>
                            </m:f>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13</m:t>
                                </m:r>
                              </m:num>
                              <m:den>
                                <m:r>
                                  <a:rPr lang="en-US" sz="2800" i="1">
                                    <a:latin typeface="Cambria Math" panose="02040503050406030204" pitchFamily="18" charset="0"/>
                                    <a:ea typeface="Times New Roman" panose="02020603050405020304" pitchFamily="18" charset="0"/>
                                  </a:rPr>
                                  <m:t>4</m:t>
                                </m:r>
                              </m:den>
                            </m:f>
                          </m:e>
                        </m:eqArr>
                      </m:e>
                    </m:d>
                  </m:oMath>
                </a14:m>
                <a:r>
                  <a:rPr lang="es-ES" sz="2800">
                    <a:latin typeface="Times New Roman" panose="02020603050405020304" pitchFamily="18" charset="0"/>
                    <a:ea typeface="Calibri" panose="020F0502020204030204" pitchFamily="34" charset="0"/>
                  </a:rPr>
                  <a:t>.</a:t>
                </a:r>
                <a:r>
                  <a:rPr lang="es-ES" sz="2800" b="1">
                    <a:solidFill>
                      <a:srgbClr val="0000FF"/>
                    </a:solidFill>
                    <a:latin typeface="Times New Roman" panose="02020603050405020304" pitchFamily="18" charset="0"/>
                    <a:ea typeface="Calibri" panose="020F0502020204030204" pitchFamily="34" charset="0"/>
                  </a:rPr>
                  <a:t>D. </a:t>
                </a:r>
                <a14:m>
                  <m:oMath xmlns:m="http://schemas.openxmlformats.org/officeDocument/2006/math">
                    <m:d>
                      <m:dPr>
                        <m:begChr m:val="["/>
                        <m:endChr m:val=""/>
                        <m:ctrlPr>
                          <a:rPr lang="en-US" sz="2800" i="1">
                            <a:latin typeface="Cambria Math"/>
                            <a:ea typeface="Times New Roman" panose="02020603050405020304" pitchFamily="18" charset="0"/>
                          </a:rPr>
                        </m:ctrlPr>
                      </m:dPr>
                      <m:e>
                        <m:eqArr>
                          <m:eqArrPr>
                            <m:ctrlPr>
                              <a:rPr lang="en-US" sz="2800" i="1">
                                <a:latin typeface="Cambria Math"/>
                                <a:ea typeface="Times New Roman" panose="02020603050405020304" pitchFamily="18" charset="0"/>
                              </a:rPr>
                            </m:ctrlPr>
                          </m:eqArrPr>
                          <m:e>
                            <m:r>
                              <a:rPr lang="en-US" sz="2800" i="1">
                                <a:latin typeface="Cambria Math" panose="02040503050406030204" pitchFamily="18" charset="0"/>
                                <a:ea typeface="Times New Roman" panose="02020603050405020304" pitchFamily="18" charset="0"/>
                              </a:rPr>
                              <m:t>&amp;</m:t>
                            </m:r>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4</m:t>
                                </m:r>
                              </m:den>
                            </m:f>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5</m:t>
                                </m:r>
                              </m:num>
                              <m:den>
                                <m:r>
                                  <a:rPr lang="en-US" sz="2800" i="1">
                                    <a:latin typeface="Cambria Math" panose="02040503050406030204" pitchFamily="18" charset="0"/>
                                    <a:ea typeface="Times New Roman" panose="02020603050405020304" pitchFamily="18" charset="0"/>
                                  </a:rPr>
                                  <m:t>4</m:t>
                                </m:r>
                              </m:den>
                            </m:f>
                          </m:e>
                          <m:e>
                            <m:r>
                              <a:rPr lang="en-US" sz="2800" i="1">
                                <a:latin typeface="Cambria Math" panose="02040503050406030204" pitchFamily="18" charset="0"/>
                                <a:ea typeface="Times New Roman" panose="02020603050405020304" pitchFamily="18" charset="0"/>
                              </a:rPr>
                              <m:t>&amp;</m:t>
                            </m:r>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4</m:t>
                                </m:r>
                              </m:den>
                            </m:f>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13</m:t>
                                </m:r>
                              </m:num>
                              <m:den>
                                <m:r>
                                  <a:rPr lang="en-US" sz="2800" i="1">
                                    <a:latin typeface="Cambria Math" panose="02040503050406030204" pitchFamily="18" charset="0"/>
                                    <a:ea typeface="Times New Roman" panose="02020603050405020304" pitchFamily="18" charset="0"/>
                                  </a:rPr>
                                  <m:t>4</m:t>
                                </m:r>
                              </m:den>
                            </m:f>
                          </m:e>
                        </m:eqArr>
                      </m:e>
                    </m:d>
                  </m:oMath>
                </a14:m>
                <a:r>
                  <a:rPr lang="es-ES" sz="2800" b="1">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Calibri" panose="020F0502020204030204" pitchFamily="34" charset="0"/>
                </a:endParaRPr>
              </a:p>
            </p:txBody>
          </p:sp>
        </mc:Choice>
        <mc:Fallback xmlns="">
          <p:sp>
            <p:nvSpPr>
              <p:cNvPr id="3" name="Rectangle 2">
                <a:extLst>
                  <a:ext uri="{FF2B5EF4-FFF2-40B4-BE49-F238E27FC236}">
                    <a16:creationId xmlns:a16="http://schemas.microsoft.com/office/drawing/2014/main" id="{0867CD7A-603D-482E-AD1C-26BD3DC5413E}"/>
                  </a:ext>
                </a:extLst>
              </p:cNvPr>
              <p:cNvSpPr>
                <a:spLocks noRot="1" noChangeAspect="1" noMove="1" noResize="1" noEditPoints="1" noAdjustHandles="1" noChangeArrowheads="1" noChangeShapeType="1" noTextEdit="1"/>
              </p:cNvSpPr>
              <p:nvPr/>
            </p:nvSpPr>
            <p:spPr>
              <a:xfrm>
                <a:off x="36576" y="314626"/>
                <a:ext cx="12100560" cy="5660524"/>
              </a:xfrm>
              <a:prstGeom prst="rect">
                <a:avLst/>
              </a:prstGeom>
              <a:blipFill>
                <a:blip r:embed="rId2"/>
                <a:stretch>
                  <a:fillRect l="-1008" r="-1763"/>
                </a:stretch>
              </a:blipFill>
            </p:spPr>
            <p:txBody>
              <a:bodyPr/>
              <a:lstStyle/>
              <a:p>
                <a:r>
                  <a:rPr lang="en-US">
                    <a:noFill/>
                  </a:rPr>
                  <a:t> </a:t>
                </a:r>
              </a:p>
            </p:txBody>
          </p:sp>
        </mc:Fallback>
      </mc:AlternateContent>
    </p:spTree>
    <p:extLst>
      <p:ext uri="{BB962C8B-B14F-4D97-AF65-F5344CB8AC3E}">
        <p14:creationId xmlns:p14="http://schemas.microsoft.com/office/powerpoint/2010/main" val="194369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B80A821-B6D8-4126-A23B-CE4AF5CF75DF}"/>
              </a:ext>
            </a:extLst>
          </p:cNvPr>
          <p:cNvSpPr/>
          <p:nvPr/>
        </p:nvSpPr>
        <p:spPr>
          <a:xfrm>
            <a:off x="3616680" y="4162044"/>
            <a:ext cx="2479320" cy="69570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6512C263-2E34-48A0-A259-980CD0DBC43F}"/>
              </a:ext>
            </a:extLst>
          </p:cNvPr>
          <p:cNvSpPr/>
          <p:nvPr/>
        </p:nvSpPr>
        <p:spPr>
          <a:xfrm>
            <a:off x="625068" y="2028444"/>
            <a:ext cx="2060982"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xmlns="" id="{ED3E3530-0047-4C86-9BE2-94B57A2B2414}"/>
                  </a:ext>
                </a:extLst>
              </p:cNvPr>
              <p:cNvSpPr/>
              <p:nvPr/>
            </p:nvSpPr>
            <p:spPr>
              <a:xfrm>
                <a:off x="121920" y="219456"/>
                <a:ext cx="11923776" cy="6103466"/>
              </a:xfrm>
              <a:prstGeom prst="rect">
                <a:avLst/>
              </a:prstGeom>
            </p:spPr>
            <p:txBody>
              <a:bodyPr wrap="square">
                <a:spAutoFit/>
              </a:bodyPr>
              <a:lstStyle/>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34. </a:t>
                </a:r>
                <a:r>
                  <a:rPr lang="en-US" sz="2800">
                    <a:latin typeface="Times New Roman" panose="02020603050405020304" pitchFamily="18" charset="0"/>
                    <a:ea typeface="Calibri" panose="020F0502020204030204" pitchFamily="34" charset="0"/>
                  </a:rPr>
                  <a:t>Biết với một điểm </a:t>
                </a:r>
                <a14:m>
                  <m:oMath xmlns:m="http://schemas.openxmlformats.org/officeDocument/2006/math">
                    <m:r>
                      <a:rPr lang="en-US" sz="2800" i="1">
                        <a:latin typeface="Cambria Math" panose="02040503050406030204" pitchFamily="18" charset="0"/>
                        <a:ea typeface="Times New Roman" panose="02020603050405020304" pitchFamily="18" charset="0"/>
                      </a:rPr>
                      <m:t>𝑀</m:t>
                    </m:r>
                  </m:oMath>
                </a14:m>
                <a:r>
                  <a:rPr lang="en-US" sz="2800">
                    <a:latin typeface="Times New Roman" panose="02020603050405020304" pitchFamily="18" charset="0"/>
                    <a:ea typeface="Calibri" panose="020F0502020204030204" pitchFamily="34" charset="0"/>
                  </a:rPr>
                  <a:t> tùy ý thuộc </a:t>
                </a:r>
                <a14:m>
                  <m:oMath xmlns:m="http://schemas.openxmlformats.org/officeDocument/2006/math">
                    <m:d>
                      <m:dPr>
                        <m:ctrlPr>
                          <a:rPr lang="en-US" sz="2800" i="1">
                            <a:latin typeface="Cambria Math"/>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𝐶</m:t>
                        </m:r>
                      </m:e>
                    </m:d>
                  </m:oMath>
                </a14:m>
                <a:r>
                  <a:rPr lang="nl-NL" sz="2800">
                    <a:latin typeface="Times New Roman" panose="02020603050405020304" pitchFamily="18" charset="0"/>
                    <a:ea typeface="Calibri" panose="020F0502020204030204" pitchFamily="34" charset="0"/>
                  </a:rPr>
                  <a:t>:</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sSup>
                          <m:sSupPr>
                            <m:ctrlPr>
                              <a:rPr lang="en-US" sz="2800" i="1">
                                <a:latin typeface="Cambria Math"/>
                                <a:ea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rPr>
                              <m:t>𝑥</m:t>
                            </m:r>
                          </m:e>
                          <m:sup>
                            <m:r>
                              <a:rPr lang="en-US" sz="2800" i="1">
                                <a:latin typeface="Cambria Math" panose="02040503050406030204" pitchFamily="18" charset="0"/>
                                <a:ea typeface="Times New Roman" panose="02020603050405020304" pitchFamily="18" charset="0"/>
                              </a:rPr>
                              <m:t>2</m:t>
                            </m:r>
                          </m:sup>
                        </m:sSup>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num>
                      <m:den>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2</m:t>
                        </m:r>
                      </m:den>
                    </m:f>
                  </m:oMath>
                </a14:m>
                <a:r>
                  <a:rPr lang="en-US" sz="2800">
                    <a:latin typeface="Times New Roman" panose="02020603050405020304" pitchFamily="18" charset="0"/>
                    <a:ea typeface="Calibri" panose="020F0502020204030204" pitchFamily="34" charset="0"/>
                  </a:rPr>
                  <a:t>, tiếp tuyến tại </a:t>
                </a:r>
                <a14:m>
                  <m:oMath xmlns:m="http://schemas.openxmlformats.org/officeDocument/2006/math">
                    <m:r>
                      <a:rPr lang="en-US" sz="2800" i="1">
                        <a:latin typeface="Cambria Math" panose="02040503050406030204" pitchFamily="18" charset="0"/>
                        <a:ea typeface="Times New Roman" panose="02020603050405020304" pitchFamily="18" charset="0"/>
                      </a:rPr>
                      <m:t>𝑀</m:t>
                    </m:r>
                  </m:oMath>
                </a14:m>
                <a:r>
                  <a:rPr lang="en-US" sz="2800">
                    <a:latin typeface="Times New Roman" panose="02020603050405020304" pitchFamily="18" charset="0"/>
                    <a:ea typeface="Calibri" panose="020F0502020204030204" pitchFamily="34" charset="0"/>
                  </a:rPr>
                  <a:t> cắt </a:t>
                </a:r>
                <a14:m>
                  <m:oMath xmlns:m="http://schemas.openxmlformats.org/officeDocument/2006/math">
                    <m:d>
                      <m:dPr>
                        <m:ctrlPr>
                          <a:rPr lang="en-US" sz="2800" i="1">
                            <a:latin typeface="Cambria Math"/>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𝐶</m:t>
                        </m:r>
                      </m:e>
                    </m:d>
                  </m:oMath>
                </a14:m>
                <a:r>
                  <a:rPr lang="en-US" sz="2800">
                    <a:latin typeface="Times New Roman" panose="02020603050405020304" pitchFamily="18" charset="0"/>
                    <a:ea typeface="Calibri" panose="020F0502020204030204" pitchFamily="34" charset="0"/>
                  </a:rPr>
                  <a:t> tại hai điểm </a:t>
                </a:r>
                <a14:m>
                  <m:oMath xmlns:m="http://schemas.openxmlformats.org/officeDocument/2006/math">
                    <m:r>
                      <m:rPr>
                        <m:nor/>
                      </m:rPr>
                      <a:rPr lang="en-US" sz="2800">
                        <a:latin typeface="Cambria Math" panose="02040503050406030204" pitchFamily="18" charset="0"/>
                        <a:ea typeface="Times New Roman" panose="02020603050405020304" pitchFamily="18" charset="0"/>
                      </a:rPr>
                      <m:t>A</m:t>
                    </m:r>
                    <m:r>
                      <m:rPr>
                        <m:nor/>
                      </m:rPr>
                      <a:rPr lang="en-US" sz="2800">
                        <a:latin typeface="Cambria Math" panose="02040503050406030204" pitchFamily="18" charset="0"/>
                        <a:ea typeface="Times New Roman" panose="02020603050405020304" pitchFamily="18" charset="0"/>
                      </a:rPr>
                      <m:t>,</m:t>
                    </m:r>
                    <m:r>
                      <m:rPr>
                        <m:nor/>
                      </m:rPr>
                      <a:rPr lang="en-US" sz="2800">
                        <a:latin typeface="Cambria Math" panose="02040503050406030204" pitchFamily="18" charset="0"/>
                        <a:ea typeface="Times New Roman" panose="02020603050405020304" pitchFamily="18" charset="0"/>
                      </a:rPr>
                      <m:t>B</m:t>
                    </m:r>
                  </m:oMath>
                </a14:m>
                <a:r>
                  <a:rPr lang="en-US" sz="2800">
                    <a:latin typeface="Times New Roman" panose="02020603050405020304" pitchFamily="18" charset="0"/>
                    <a:ea typeface="Calibri" panose="020F0502020204030204" pitchFamily="34" charset="0"/>
                  </a:rPr>
                  <a:t>tạo với </a:t>
                </a:r>
                <a14:m>
                  <m:oMath xmlns:m="http://schemas.openxmlformats.org/officeDocument/2006/math">
                    <m:r>
                      <a:rPr lang="en-US" sz="2800" i="1">
                        <a:latin typeface="Cambria Math" panose="02040503050406030204" pitchFamily="18" charset="0"/>
                        <a:ea typeface="Times New Roman" panose="02020603050405020304" pitchFamily="18" charset="0"/>
                      </a:rPr>
                      <m:t>𝐼</m:t>
                    </m:r>
                    <m:d>
                      <m:dPr>
                        <m:ctrlPr>
                          <a:rPr lang="en-US" sz="2800" i="1">
                            <a:latin typeface="Cambria Math"/>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2</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m:t>
                        </m:r>
                      </m:e>
                    </m:d>
                  </m:oMath>
                </a14:m>
                <a:r>
                  <a:rPr lang="en-US" sz="2800">
                    <a:latin typeface="Times New Roman" panose="02020603050405020304" pitchFamily="18" charset="0"/>
                    <a:ea typeface="Calibri" panose="020F0502020204030204" pitchFamily="34" charset="0"/>
                  </a:rPr>
                  <a:t> một tam giác có diện tích không đổi, diện tích tam giác đó là?</a:t>
                </a:r>
              </a:p>
              <a:p>
                <a:pPr marL="629920" algn="just">
                  <a:lnSpc>
                    <a:spcPct val="115000"/>
                  </a:lnSpc>
                  <a:spcAft>
                    <a:spcPts val="0"/>
                  </a:spcAft>
                  <a:tabLst>
                    <a:tab pos="3599815" algn="l"/>
                    <a:tab pos="5039995" algn="l"/>
                  </a:tabLst>
                </a:pPr>
                <a:r>
                  <a:rPr lang="es-ES" sz="2800" b="1">
                    <a:solidFill>
                      <a:srgbClr val="0000FF"/>
                    </a:solidFill>
                    <a:latin typeface="Times New Roman" panose="02020603050405020304" pitchFamily="18" charset="0"/>
                    <a:ea typeface="Calibri" panose="020F0502020204030204" pitchFamily="34"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2</m:t>
                    </m:r>
                  </m:oMath>
                </a14:m>
                <a:r>
                  <a:rPr lang="en-US" sz="2800">
                    <a:latin typeface="Times New Roman" panose="02020603050405020304" pitchFamily="18" charset="0"/>
                    <a:ea typeface="Calibri" panose="020F0502020204030204" pitchFamily="34" charset="0"/>
                  </a:rPr>
                  <a:t> (đvdt ).</a:t>
                </a:r>
                <a:r>
                  <a:rPr lang="es-ES" sz="2800" b="1">
                    <a:latin typeface="Times New Roman" panose="02020603050405020304" pitchFamily="18" charset="0"/>
                    <a:ea typeface="Calibri" panose="020F0502020204030204" pitchFamily="34" charset="0"/>
                  </a:rPr>
                  <a:t>	</a:t>
                </a:r>
                <a:r>
                  <a:rPr lang="es-ES" sz="2800" b="1">
                    <a:solidFill>
                      <a:srgbClr val="0000FF"/>
                    </a:solidFill>
                    <a:latin typeface="Times New Roman" panose="02020603050405020304" pitchFamily="18" charset="0"/>
                    <a:ea typeface="Calibri" panose="020F0502020204030204" pitchFamily="34"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4</m:t>
                    </m:r>
                  </m:oMath>
                </a14:m>
                <a:r>
                  <a:rPr lang="en-US" sz="2800">
                    <a:latin typeface="Times New Roman" panose="02020603050405020304" pitchFamily="18" charset="0"/>
                    <a:ea typeface="Calibri" panose="020F0502020204030204" pitchFamily="34" charset="0"/>
                  </a:rPr>
                  <a:t> (đvdt ).</a:t>
                </a:r>
                <a:r>
                  <a:rPr lang="es-ES" sz="2800" b="1">
                    <a:latin typeface="Times New Roman" panose="02020603050405020304" pitchFamily="18" charset="0"/>
                    <a:ea typeface="Calibri" panose="020F0502020204030204" pitchFamily="34" charset="0"/>
                  </a:rPr>
                  <a:t>		</a:t>
                </a:r>
                <a:r>
                  <a:rPr lang="es-ES" sz="2800" b="1">
                    <a:solidFill>
                      <a:srgbClr val="0000FF"/>
                    </a:solidFill>
                    <a:latin typeface="Times New Roman" panose="02020603050405020304" pitchFamily="18" charset="0"/>
                    <a:ea typeface="Calibri" panose="020F0502020204030204" pitchFamily="34"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5</m:t>
                    </m:r>
                  </m:oMath>
                </a14:m>
                <a:r>
                  <a:rPr lang="en-US" sz="2800">
                    <a:latin typeface="Times New Roman" panose="02020603050405020304" pitchFamily="18" charset="0"/>
                    <a:ea typeface="Calibri" panose="020F0502020204030204" pitchFamily="34" charset="0"/>
                  </a:rPr>
                  <a:t> (đvdt ).</a:t>
                </a:r>
                <a:r>
                  <a:rPr lang="es-ES" sz="2800" b="1">
                    <a:latin typeface="Times New Roman" panose="02020603050405020304" pitchFamily="18" charset="0"/>
                    <a:ea typeface="Calibri" panose="020F0502020204030204" pitchFamily="34" charset="0"/>
                  </a:rPr>
                  <a:t>		</a:t>
                </a:r>
                <a:r>
                  <a:rPr lang="es-ES" sz="2800" b="1">
                    <a:solidFill>
                      <a:srgbClr val="0000FF"/>
                    </a:solidFill>
                    <a:latin typeface="Times New Roman" panose="02020603050405020304" pitchFamily="18" charset="0"/>
                    <a:ea typeface="Calibri" panose="020F0502020204030204" pitchFamily="34"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7</m:t>
                    </m:r>
                  </m:oMath>
                </a14:m>
                <a:r>
                  <a:rPr lang="en-US" sz="2800">
                    <a:latin typeface="Times New Roman" panose="02020603050405020304" pitchFamily="18" charset="0"/>
                    <a:ea typeface="Calibri" panose="020F0502020204030204" pitchFamily="34" charset="0"/>
                  </a:rPr>
                  <a:t> (đvdt ).</a:t>
                </a: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35. </a:t>
                </a:r>
                <a:r>
                  <a:rPr lang="en-US" sz="2800">
                    <a:latin typeface="Times New Roman" panose="02020603050405020304" pitchFamily="18" charset="0"/>
                    <a:ea typeface="Calibri" panose="020F0502020204030204" pitchFamily="34" charset="0"/>
                  </a:rPr>
                  <a:t>Cho hàm số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sSup>
                      <m:sSupPr>
                        <m:ctrlPr>
                          <a:rPr lang="en-US" sz="2800" i="1">
                            <a:latin typeface="Cambria Math"/>
                            <a:ea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rPr>
                          <m:t>𝑥</m:t>
                        </m:r>
                      </m:e>
                      <m:sup>
                        <m:r>
                          <a:rPr lang="en-US" sz="2800" i="1">
                            <a:latin typeface="Cambria Math" panose="02040503050406030204" pitchFamily="18" charset="0"/>
                            <a:ea typeface="Times New Roman" panose="02020603050405020304" pitchFamily="18" charset="0"/>
                          </a:rPr>
                          <m:t>3</m:t>
                        </m:r>
                      </m:sup>
                    </m:sSup>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2</m:t>
                    </m:r>
                  </m:oMath>
                </a14:m>
                <a:r>
                  <a:rPr lang="en-US" sz="2800">
                    <a:latin typeface="Times New Roman" panose="02020603050405020304" pitchFamily="18" charset="0"/>
                    <a:ea typeface="Calibri" panose="020F0502020204030204" pitchFamily="34" charset="0"/>
                  </a:rPr>
                  <a:t> có đồ thị là </a:t>
                </a:r>
                <a14:m>
                  <m:oMath xmlns:m="http://schemas.openxmlformats.org/officeDocument/2006/math">
                    <m:d>
                      <m:dPr>
                        <m:ctrlPr>
                          <a:rPr lang="en-US" sz="2800" i="1">
                            <a:latin typeface="Cambria Math"/>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𝐶</m:t>
                        </m:r>
                      </m:e>
                    </m:d>
                  </m:oMath>
                </a14:m>
                <a:r>
                  <a:rPr lang="en-US" sz="2800">
                    <a:latin typeface="Times New Roman" panose="02020603050405020304" pitchFamily="18" charset="0"/>
                    <a:ea typeface="Calibri" panose="020F0502020204030204" pitchFamily="34" charset="0"/>
                  </a:rPr>
                  <a:t>. Tìm những điểm trên trục hoành sao cho từ đó kẻ được ba tiếp tuyến đến đồ thị hàm số và trong đó có hai tiếp tuyến vuông góc với nhau.</a:t>
                </a:r>
              </a:p>
              <a:p>
                <a:pPr marL="629920" algn="just">
                  <a:lnSpc>
                    <a:spcPct val="115000"/>
                  </a:lnSpc>
                  <a:spcAft>
                    <a:spcPts val="0"/>
                  </a:spcAft>
                  <a:tabLst>
                    <a:tab pos="3599815" algn="l"/>
                    <a:tab pos="5039995" algn="l"/>
                  </a:tabLst>
                </a:pPr>
                <a:r>
                  <a:rPr lang="es-ES" sz="2800" b="1">
                    <a:solidFill>
                      <a:srgbClr val="0000FF"/>
                    </a:solidFill>
                    <a:latin typeface="Times New Roman" panose="02020603050405020304" pitchFamily="18" charset="0"/>
                    <a:ea typeface="Calibri" panose="020F0502020204030204" pitchFamily="34"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𝑀</m:t>
                    </m:r>
                    <m:d>
                      <m:dPr>
                        <m:ctrlPr>
                          <a:rPr lang="en-US" sz="2800" i="1">
                            <a:latin typeface="Cambria Math"/>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8</m:t>
                            </m:r>
                          </m:num>
                          <m:den>
                            <m:r>
                              <a:rPr lang="en-US" sz="2800" i="1">
                                <a:latin typeface="Cambria Math" panose="02040503050406030204" pitchFamily="18" charset="0"/>
                                <a:ea typeface="Times New Roman" panose="02020603050405020304" pitchFamily="18" charset="0"/>
                              </a:rPr>
                              <m:t>27</m:t>
                            </m:r>
                          </m:den>
                        </m:f>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0</m:t>
                        </m:r>
                      </m:e>
                    </m:d>
                  </m:oMath>
                </a14:m>
                <a:r>
                  <a:rPr lang="es-ES" sz="2800" b="1">
                    <a:latin typeface="Times New Roman" panose="02020603050405020304" pitchFamily="18" charset="0"/>
                    <a:ea typeface="Calibri" panose="020F0502020204030204" pitchFamily="34" charset="0"/>
                  </a:rPr>
                  <a:t>.	</a:t>
                </a:r>
                <a:r>
                  <a:rPr lang="es-ES" sz="2800" b="1">
                    <a:solidFill>
                      <a:srgbClr val="0000FF"/>
                    </a:solidFill>
                    <a:latin typeface="Times New Roman" panose="02020603050405020304" pitchFamily="18" charset="0"/>
                    <a:ea typeface="Calibri" panose="020F0502020204030204" pitchFamily="34"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𝑀</m:t>
                    </m:r>
                    <m:d>
                      <m:dPr>
                        <m:ctrlPr>
                          <a:rPr lang="en-US" sz="2800" i="1">
                            <a:latin typeface="Cambria Math"/>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28</m:t>
                            </m:r>
                          </m:num>
                          <m:den>
                            <m:r>
                              <a:rPr lang="en-US" sz="2800" i="1">
                                <a:latin typeface="Cambria Math" panose="02040503050406030204" pitchFamily="18" charset="0"/>
                                <a:ea typeface="Times New Roman" panose="02020603050405020304" pitchFamily="18" charset="0"/>
                              </a:rPr>
                              <m:t>7</m:t>
                            </m:r>
                          </m:den>
                        </m:f>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0</m:t>
                        </m:r>
                      </m:e>
                    </m:d>
                  </m:oMath>
                </a14:m>
                <a:r>
                  <a:rPr lang="en-US" sz="2800">
                    <a:latin typeface="Times New Roman" panose="02020603050405020304" pitchFamily="18" charset="0"/>
                    <a:ea typeface="Calibri" panose="020F0502020204030204" pitchFamily="34" charset="0"/>
                  </a:rPr>
                  <a:t>.</a:t>
                </a:r>
                <a:r>
                  <a:rPr lang="es-ES" sz="2800" b="1">
                    <a:latin typeface="Times New Roman" panose="02020603050405020304" pitchFamily="18" charset="0"/>
                    <a:ea typeface="Calibri" panose="020F0502020204030204" pitchFamily="34" charset="0"/>
                  </a:rPr>
                  <a:t>	</a:t>
                </a:r>
                <a:r>
                  <a:rPr lang="es-ES" sz="2800" b="1">
                    <a:solidFill>
                      <a:srgbClr val="0000FF"/>
                    </a:solidFill>
                    <a:latin typeface="Times New Roman" panose="02020603050405020304" pitchFamily="18" charset="0"/>
                    <a:ea typeface="Calibri" panose="020F0502020204030204" pitchFamily="34"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𝑀</m:t>
                    </m:r>
                    <m:d>
                      <m:dPr>
                        <m:ctrlPr>
                          <a:rPr lang="en-US" sz="2800" i="1">
                            <a:latin typeface="Cambria Math"/>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8</m:t>
                            </m:r>
                          </m:num>
                          <m:den>
                            <m:r>
                              <a:rPr lang="en-US" sz="2800" i="1">
                                <a:latin typeface="Cambria Math" panose="02040503050406030204" pitchFamily="18" charset="0"/>
                                <a:ea typeface="Times New Roman" panose="02020603050405020304" pitchFamily="18" charset="0"/>
                              </a:rPr>
                              <m:t>7</m:t>
                            </m:r>
                          </m:den>
                        </m:f>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0</m:t>
                        </m:r>
                      </m:e>
                    </m:d>
                  </m:oMath>
                </a14:m>
                <a:r>
                  <a:rPr lang="en-US" sz="2800">
                    <a:latin typeface="Times New Roman" panose="02020603050405020304" pitchFamily="18" charset="0"/>
                    <a:ea typeface="Calibri" panose="020F0502020204030204" pitchFamily="34" charset="0"/>
                  </a:rPr>
                  <a:t>.</a:t>
                </a:r>
                <a:r>
                  <a:rPr lang="es-ES" sz="2800" b="1">
                    <a:latin typeface="Times New Roman" panose="02020603050405020304" pitchFamily="18" charset="0"/>
                    <a:ea typeface="Calibri" panose="020F0502020204030204" pitchFamily="34" charset="0"/>
                  </a:rPr>
                  <a:t>	</a:t>
                </a:r>
                <a:r>
                  <a:rPr lang="es-ES" sz="2800" b="1">
                    <a:solidFill>
                      <a:srgbClr val="0000FF"/>
                    </a:solidFill>
                    <a:latin typeface="Times New Roman" panose="02020603050405020304" pitchFamily="18" charset="0"/>
                    <a:ea typeface="Calibri" panose="020F0502020204030204" pitchFamily="34"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𝑀</m:t>
                    </m:r>
                    <m:d>
                      <m:dPr>
                        <m:ctrlPr>
                          <a:rPr lang="en-US" sz="2800" i="1">
                            <a:latin typeface="Cambria Math"/>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28</m:t>
                            </m:r>
                          </m:num>
                          <m:den>
                            <m:r>
                              <a:rPr lang="en-US" sz="2800" i="1">
                                <a:latin typeface="Cambria Math" panose="02040503050406030204" pitchFamily="18" charset="0"/>
                                <a:ea typeface="Times New Roman" panose="02020603050405020304" pitchFamily="18" charset="0"/>
                              </a:rPr>
                              <m:t>27</m:t>
                            </m:r>
                          </m:den>
                        </m:f>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0</m:t>
                        </m:r>
                      </m:e>
                    </m:d>
                  </m:oMath>
                </a14:m>
                <a:r>
                  <a:rPr lang="es-ES" sz="2800" b="1">
                    <a:latin typeface="Times New Roman" panose="02020603050405020304" pitchFamily="18" charset="0"/>
                    <a:ea typeface="Calibri" panose="020F0502020204030204" pitchFamily="34" charset="0"/>
                  </a:rPr>
                  <a:t>.</a:t>
                </a:r>
              </a:p>
              <a:p>
                <a:pPr marL="629920" algn="just">
                  <a:lnSpc>
                    <a:spcPct val="115000"/>
                  </a:lnSpc>
                  <a:spcAft>
                    <a:spcPts val="0"/>
                  </a:spcAft>
                  <a:tabLst>
                    <a:tab pos="3599815" algn="l"/>
                    <a:tab pos="5039995" algn="l"/>
                  </a:tabLst>
                </a:pPr>
                <a:endParaRPr lang="en-US" sz="2800">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endParaRPr lang="en-US" sz="2800">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endParaRPr lang="en-US" sz="2800">
                  <a:latin typeface="Times New Roman" panose="02020603050405020304" pitchFamily="18" charset="0"/>
                  <a:ea typeface="Calibri" panose="020F0502020204030204" pitchFamily="34" charset="0"/>
                </a:endParaRPr>
              </a:p>
            </p:txBody>
          </p:sp>
        </mc:Choice>
        <mc:Fallback xmlns="">
          <p:sp>
            <p:nvSpPr>
              <p:cNvPr id="2" name="Rectangle 1">
                <a:extLst>
                  <a:ext uri="{FF2B5EF4-FFF2-40B4-BE49-F238E27FC236}">
                    <a16:creationId xmlns:a16="http://schemas.microsoft.com/office/drawing/2014/main" id="{ED3E3530-0047-4C86-9BE2-94B57A2B2414}"/>
                  </a:ext>
                </a:extLst>
              </p:cNvPr>
              <p:cNvSpPr>
                <a:spLocks noRot="1" noChangeAspect="1" noMove="1" noResize="1" noEditPoints="1" noAdjustHandles="1" noChangeArrowheads="1" noChangeShapeType="1" noTextEdit="1"/>
              </p:cNvSpPr>
              <p:nvPr/>
            </p:nvSpPr>
            <p:spPr>
              <a:xfrm>
                <a:off x="121920" y="219456"/>
                <a:ext cx="11923776" cy="6103466"/>
              </a:xfrm>
              <a:prstGeom prst="rect">
                <a:avLst/>
              </a:prstGeom>
              <a:blipFill>
                <a:blip r:embed="rId2"/>
                <a:stretch>
                  <a:fillRect l="-1022" r="-1840"/>
                </a:stretch>
              </a:blipFill>
            </p:spPr>
            <p:txBody>
              <a:bodyPr/>
              <a:lstStyle/>
              <a:p>
                <a:r>
                  <a:rPr lang="en-US">
                    <a:noFill/>
                  </a:rPr>
                  <a:t> </a:t>
                </a:r>
              </a:p>
            </p:txBody>
          </p:sp>
        </mc:Fallback>
      </mc:AlternateContent>
    </p:spTree>
    <p:extLst>
      <p:ext uri="{BB962C8B-B14F-4D97-AF65-F5344CB8AC3E}">
        <p14:creationId xmlns:p14="http://schemas.microsoft.com/office/powerpoint/2010/main" val="85872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500"/>
                                        <p:tgtEl>
                                          <p:spTgt spid="2">
                                            <p:txEl>
                                              <p:pRg st="2" end="2"/>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9668" y="3061081"/>
            <a:ext cx="11834900" cy="3530219"/>
            <a:chOff x="184495" y="3636269"/>
            <a:chExt cx="11834900" cy="4481564"/>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 name="Group 5"/>
            <p:cNvGrpSpPr/>
            <p:nvPr/>
          </p:nvGrpSpPr>
          <p:grpSpPr>
            <a:xfrm>
              <a:off x="203200" y="3636269"/>
              <a:ext cx="2342698" cy="588210"/>
              <a:chOff x="1275608" y="6239450"/>
              <a:chExt cx="4592537" cy="1068751"/>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3" y="6239450"/>
                <a:ext cx="2813136" cy="1068751"/>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8" y="45025"/>
            <a:ext cx="12099375" cy="1498025"/>
            <a:chOff x="534987" y="1869705"/>
            <a:chExt cx="23719158"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533960" y="1653394"/>
                  <a:ext cx="2278917"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a:t>
                  </a:r>
                  <a:r>
                    <a:rPr lang="vi-VN" sz="3000" dirty="0">
                      <a:solidFill>
                        <a:schemeClr val="bg1"/>
                      </a:solidFill>
                      <a:latin typeface="Tahoma" pitchFamily="34" charset="0"/>
                      <a:cs typeface="Tahoma" pitchFamily="34" charset="0"/>
                    </a:rPr>
                    <a:t>3</a:t>
                  </a:r>
                  <a:endParaRPr lang="en-US" sz="3000" dirty="0">
                    <a:solidFill>
                      <a:schemeClr val="bg1"/>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682433" y="1933278"/>
                  <a:ext cx="20571712" cy="14098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ctr" fontAlgn="base">
                    <a:buClr>
                      <a:srgbClr val="0000FF"/>
                    </a:buClr>
                    <a:tabLst>
                      <a:tab pos="629826" algn="l"/>
                    </a:tabLst>
                  </a:pPr>
                  <a:r>
                    <a:rPr lang="vi-VN" sz="2800" dirty="0">
                      <a:latin typeface="Times New Roman" panose="02020603050405020304" pitchFamily="18" charset="0"/>
                      <a:ea typeface="Times New Roman" panose="02020603050405020304" pitchFamily="18" charset="0"/>
                    </a:rPr>
                    <a:t>Tiếp tuyến của đồ thị hàm số </a:t>
                  </a:r>
                  <a14:m>
                    <m:oMath xmlns:m="http://schemas.openxmlformats.org/officeDocument/2006/math">
                      <m:r>
                        <a:rPr lang="vi-VN" sz="2800" i="1">
                          <a:latin typeface="Cambria Math" panose="02040503050406030204" pitchFamily="18" charset="0"/>
                          <a:ea typeface="Times New Roman" panose="02020603050405020304" pitchFamily="18" charset="0"/>
                        </a:rPr>
                        <m:t>𝑦</m:t>
                      </m:r>
                      <m:r>
                        <a:rPr lang="vi-VN" sz="2800" i="1">
                          <a:latin typeface="Cambria Math" panose="02040503050406030204" pitchFamily="18" charset="0"/>
                          <a:ea typeface="Times New Roman" panose="02020603050405020304" pitchFamily="18" charset="0"/>
                        </a:rPr>
                        <m:t>=</m:t>
                      </m:r>
                      <m:f>
                        <m:fPr>
                          <m:ctrlPr>
                            <a:rPr lang="en-US" sz="2800" i="1">
                              <a:latin typeface="Cambria Math"/>
                              <a:ea typeface="Times New Roman" panose="02020603050405020304" pitchFamily="18" charset="0"/>
                            </a:rPr>
                          </m:ctrlPr>
                        </m:fPr>
                        <m:num>
                          <m:r>
                            <a:rPr lang="vi-VN" sz="2800" i="1">
                              <a:latin typeface="Cambria Math" panose="02040503050406030204" pitchFamily="18" charset="0"/>
                              <a:ea typeface="Times New Roman" panose="02020603050405020304" pitchFamily="18" charset="0"/>
                            </a:rPr>
                            <m:t>𝑥</m:t>
                          </m:r>
                          <m:r>
                            <a:rPr lang="vi-VN" sz="2800" i="1">
                              <a:latin typeface="Cambria Math" panose="02040503050406030204" pitchFamily="18" charset="0"/>
                              <a:ea typeface="Times New Roman" panose="02020603050405020304" pitchFamily="18" charset="0"/>
                            </a:rPr>
                            <m:t>+1</m:t>
                          </m:r>
                        </m:num>
                        <m:den>
                          <m:r>
                            <a:rPr lang="vi-VN" sz="2800" i="1">
                              <a:latin typeface="Cambria Math" panose="02040503050406030204" pitchFamily="18" charset="0"/>
                              <a:ea typeface="Times New Roman" panose="02020603050405020304" pitchFamily="18" charset="0"/>
                            </a:rPr>
                            <m:t>2</m:t>
                          </m:r>
                          <m:r>
                            <a:rPr lang="vi-VN" sz="2800" i="1">
                              <a:latin typeface="Cambria Math" panose="02040503050406030204" pitchFamily="18" charset="0"/>
                              <a:ea typeface="Times New Roman" panose="02020603050405020304" pitchFamily="18" charset="0"/>
                            </a:rPr>
                            <m:t>𝑥</m:t>
                          </m:r>
                          <m:r>
                            <a:rPr lang="vi-VN" sz="2800" i="1">
                              <a:latin typeface="Cambria Math" panose="02040503050406030204" pitchFamily="18" charset="0"/>
                              <a:ea typeface="Times New Roman" panose="02020603050405020304" pitchFamily="18" charset="0"/>
                            </a:rPr>
                            <m:t>−3</m:t>
                          </m:r>
                        </m:den>
                      </m:f>
                    </m:oMath>
                  </a14:m>
                  <a:r>
                    <a:rPr lang="vi-VN" sz="2800" dirty="0">
                      <a:latin typeface="Times New Roman" panose="02020603050405020304" pitchFamily="18" charset="0"/>
                      <a:ea typeface="Times New Roman" panose="02020603050405020304" pitchFamily="18" charset="0"/>
                    </a:rPr>
                    <a:t> tại điểm có hoành độ </a:t>
                  </a:r>
                  <a14:m>
                    <m:oMath xmlns:m="http://schemas.openxmlformats.org/officeDocument/2006/math">
                      <m:sSub>
                        <m:sSubPr>
                          <m:ctrlPr>
                            <a:rPr lang="en-US" sz="2800" i="1">
                              <a:latin typeface="Cambria Math"/>
                              <a:ea typeface="Times New Roman" panose="02020603050405020304" pitchFamily="18" charset="0"/>
                            </a:rPr>
                          </m:ctrlPr>
                        </m:sSubPr>
                        <m:e>
                          <m:r>
                            <a:rPr lang="vi-VN" sz="2800" i="1">
                              <a:latin typeface="Cambria Math" panose="02040503050406030204" pitchFamily="18" charset="0"/>
                              <a:ea typeface="Times New Roman" panose="02020603050405020304" pitchFamily="18" charset="0"/>
                            </a:rPr>
                            <m:t>𝑥</m:t>
                          </m:r>
                        </m:e>
                        <m:sub>
                          <m:r>
                            <a:rPr lang="vi-VN" sz="2800" i="1">
                              <a:latin typeface="Cambria Math" panose="02040503050406030204" pitchFamily="18" charset="0"/>
                              <a:ea typeface="Times New Roman" panose="02020603050405020304" pitchFamily="18" charset="0"/>
                            </a:rPr>
                            <m:t>0</m:t>
                          </m:r>
                        </m:sub>
                      </m:sSub>
                      <m:r>
                        <a:rPr lang="vi-VN" sz="2800" i="1">
                          <a:latin typeface="Cambria Math" panose="02040503050406030204" pitchFamily="18" charset="0"/>
                          <a:ea typeface="Times New Roman" panose="02020603050405020304" pitchFamily="18" charset="0"/>
                        </a:rPr>
                        <m:t>=−1</m:t>
                      </m:r>
                    </m:oMath>
                  </a14:m>
                  <a:r>
                    <a:rPr lang="vi-VN" sz="2800" dirty="0">
                      <a:latin typeface="Times New Roman" panose="02020603050405020304" pitchFamily="18" charset="0"/>
                      <a:ea typeface="Times New Roman" panose="02020603050405020304" pitchFamily="18" charset="0"/>
                    </a:rPr>
                    <a:t> có hệ số góc bằng </a:t>
                  </a:r>
                  <a:endParaRPr lang="en-US" sz="3000" dirty="0">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682433" y="1933278"/>
                  <a:ext cx="20571712" cy="1409843"/>
                </a:xfrm>
                <a:prstGeom prst="rect">
                  <a:avLst/>
                </a:prstGeom>
                <a:blipFill rotWithShape="1">
                  <a:blip r:embed="rId3"/>
                  <a:stretch>
                    <a:fillRect b="-4350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247182" y="1520391"/>
            <a:ext cx="11838141" cy="1139581"/>
            <a:chOff x="247181" y="1501341"/>
            <a:chExt cx="11838141" cy="1139581"/>
          </a:xfrm>
        </p:grpSpPr>
        <p:grpSp>
          <p:nvGrpSpPr>
            <p:cNvPr id="51" name="Group 50"/>
            <p:cNvGrpSpPr/>
            <p:nvPr/>
          </p:nvGrpSpPr>
          <p:grpSpPr>
            <a:xfrm>
              <a:off x="247181" y="1501341"/>
              <a:ext cx="3090381" cy="1127446"/>
              <a:chOff x="5537206" y="1557991"/>
              <a:chExt cx="3079904" cy="1048120"/>
            </a:xfrm>
          </p:grpSpPr>
          <p:sp>
            <p:nvSpPr>
              <p:cNvPr id="52" name="Rectangle 51"/>
              <p:cNvSpPr/>
              <p:nvPr/>
            </p:nvSpPr>
            <p:spPr>
              <a:xfrm>
                <a:off x="5827750" y="1557991"/>
                <a:ext cx="2789360" cy="1048120"/>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4" name="TextBox 53"/>
                  <p:cNvSpPr txBox="1"/>
                  <p:nvPr/>
                </p:nvSpPr>
                <p:spPr>
                  <a:xfrm>
                    <a:off x="6108332" y="1732392"/>
                    <a:ext cx="2280848" cy="51501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3000">
                              <a:latin typeface="Cambria Math" panose="02040503050406030204" pitchFamily="18" charset="0"/>
                            </a:rPr>
                            <m:t>5</m:t>
                          </m:r>
                          <m:r>
                            <m:rPr>
                              <m:nor/>
                            </m:rPr>
                            <a:rPr lang="vi-VN" sz="3000" dirty="0"/>
                            <m:t>.</m:t>
                          </m:r>
                        </m:oMath>
                      </m:oMathPara>
                    </a14:m>
                    <a:endParaRPr lang="en-US" sz="3000" dirty="0"/>
                  </a:p>
                </p:txBody>
              </p:sp>
            </mc:Choice>
            <mc:Fallback xmlns="">
              <p:sp>
                <p:nvSpPr>
                  <p:cNvPr id="54" name="TextBox 53"/>
                  <p:cNvSpPr txBox="1">
                    <a:spLocks noRot="1" noChangeAspect="1" noMove="1" noResize="1" noEditPoints="1" noAdjustHandles="1" noChangeArrowheads="1" noChangeShapeType="1" noTextEdit="1"/>
                  </p:cNvSpPr>
                  <p:nvPr/>
                </p:nvSpPr>
                <p:spPr>
                  <a:xfrm>
                    <a:off x="6108332" y="1732392"/>
                    <a:ext cx="2280848" cy="515019"/>
                  </a:xfrm>
                  <a:prstGeom prst="rect">
                    <a:avLst/>
                  </a:prstGeom>
                  <a:blipFill rotWithShape="1">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3"/>
              <a:ext cx="3090381" cy="1127444"/>
              <a:chOff x="5537206" y="1557992"/>
              <a:chExt cx="3079904" cy="1048118"/>
            </a:xfrm>
          </p:grpSpPr>
          <p:sp>
            <p:nvSpPr>
              <p:cNvPr id="56" name="Rectangle 55"/>
              <p:cNvSpPr/>
              <p:nvPr/>
            </p:nvSpPr>
            <p:spPr>
              <a:xfrm>
                <a:off x="5827750" y="1557992"/>
                <a:ext cx="2789360" cy="104811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8" name="TextBox 57"/>
                  <p:cNvSpPr txBox="1"/>
                  <p:nvPr/>
                </p:nvSpPr>
                <p:spPr>
                  <a:xfrm>
                    <a:off x="5978841" y="1767772"/>
                    <a:ext cx="2280848" cy="838336"/>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2800" b="1" smtClean="0">
                              <a:solidFill>
                                <a:schemeClr val="bg1"/>
                              </a:solidFill>
                              <a:latin typeface="Cambria Math" panose="02040503050406030204" pitchFamily="18" charset="0"/>
                              <a:ea typeface="Calibri" panose="020F0502020204030204" pitchFamily="34" charset="0"/>
                            </a:rPr>
                            <m:t>−</m:t>
                          </m:r>
                          <m:f>
                            <m:fPr>
                              <m:ctrlPr>
                                <a:rPr lang="en-US" sz="2800" b="1" i="1">
                                  <a:solidFill>
                                    <a:schemeClr val="bg1"/>
                                  </a:solidFill>
                                  <a:latin typeface="Cambria Math"/>
                                  <a:ea typeface="Calibri" panose="020F0502020204030204" pitchFamily="34" charset="0"/>
                                </a:rPr>
                              </m:ctrlPr>
                            </m:fPr>
                            <m:num>
                              <m:r>
                                <a:rPr lang="en-US" sz="2800" b="1">
                                  <a:solidFill>
                                    <a:schemeClr val="bg1"/>
                                  </a:solidFill>
                                  <a:latin typeface="Cambria Math" panose="02040503050406030204" pitchFamily="18" charset="0"/>
                                  <a:ea typeface="Calibri" panose="020F0502020204030204" pitchFamily="34" charset="0"/>
                                </a:rPr>
                                <m:t>𝟏</m:t>
                              </m:r>
                            </m:num>
                            <m:den>
                              <m:r>
                                <a:rPr lang="en-US" sz="2800" b="1">
                                  <a:solidFill>
                                    <a:schemeClr val="bg1"/>
                                  </a:solidFill>
                                  <a:latin typeface="Cambria Math" panose="02040503050406030204" pitchFamily="18" charset="0"/>
                                  <a:ea typeface="Calibri" panose="020F0502020204030204" pitchFamily="34" charset="0"/>
                                </a:rPr>
                                <m:t>𝟓</m:t>
                              </m:r>
                            </m:den>
                          </m:f>
                          <m:r>
                            <m:rPr>
                              <m:nor/>
                            </m:rPr>
                            <a:rPr lang="vi-VN" sz="2800" dirty="0"/>
                            <m:t>.</m:t>
                          </m:r>
                        </m:oMath>
                      </m:oMathPara>
                    </a14:m>
                    <a:endParaRPr lang="en-US" sz="30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978841" y="1767772"/>
                    <a:ext cx="2280848" cy="838336"/>
                  </a:xfrm>
                  <a:prstGeom prst="rect">
                    <a:avLst/>
                  </a:prstGeom>
                  <a:blipFill rotWithShape="1">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1501343"/>
              <a:ext cx="3090381" cy="1127444"/>
              <a:chOff x="5537206" y="1557992"/>
              <a:chExt cx="3079904" cy="1048116"/>
            </a:xfrm>
          </p:grpSpPr>
          <p:sp>
            <p:nvSpPr>
              <p:cNvPr id="46" name="Rectangle 45"/>
              <p:cNvSpPr/>
              <p:nvPr/>
            </p:nvSpPr>
            <p:spPr>
              <a:xfrm>
                <a:off x="5827750" y="1557992"/>
                <a:ext cx="2789360" cy="104811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48" name="TextBox 47"/>
                  <p:cNvSpPr txBox="1"/>
                  <p:nvPr/>
                </p:nvSpPr>
                <p:spPr>
                  <a:xfrm>
                    <a:off x="6123623" y="1753409"/>
                    <a:ext cx="2280848" cy="515018"/>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3000">
                              <a:latin typeface="Cambria Math" panose="02040503050406030204" pitchFamily="18" charset="0"/>
                            </a:rPr>
                            <m:t>−5</m:t>
                          </m:r>
                          <m:r>
                            <m:rPr>
                              <m:nor/>
                            </m:rPr>
                            <a:rPr lang="vi-VN" sz="3000" dirty="0"/>
                            <m:t>.</m:t>
                          </m:r>
                        </m:oMath>
                      </m:oMathPara>
                    </a14:m>
                    <a:endParaRPr lang="en-US" sz="30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123623" y="1753409"/>
                    <a:ext cx="2280848" cy="515018"/>
                  </a:xfrm>
                  <a:prstGeom prst="rect">
                    <a:avLst/>
                  </a:prstGeom>
                  <a:blipFill rotWithShape="1">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1" y="1501347"/>
              <a:ext cx="3090381" cy="1139575"/>
              <a:chOff x="5537206" y="1557992"/>
              <a:chExt cx="3079904" cy="1059394"/>
            </a:xfrm>
          </p:grpSpPr>
          <p:sp>
            <p:nvSpPr>
              <p:cNvPr id="60" name="Rectangle 59"/>
              <p:cNvSpPr/>
              <p:nvPr/>
            </p:nvSpPr>
            <p:spPr>
              <a:xfrm>
                <a:off x="5827750" y="1557992"/>
                <a:ext cx="2789360" cy="104811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2" name="TextBox 61"/>
                  <p:cNvSpPr txBox="1"/>
                  <p:nvPr/>
                </p:nvSpPr>
                <p:spPr>
                  <a:xfrm>
                    <a:off x="6078059" y="1779051"/>
                    <a:ext cx="2493487" cy="83833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f>
                            <m:fPr>
                              <m:ctrlPr>
                                <a:rPr lang="en-US" sz="2800" b="1" i="1" smtClean="0">
                                  <a:solidFill>
                                    <a:schemeClr val="bg1"/>
                                  </a:solidFill>
                                  <a:latin typeface="Cambria Math"/>
                                  <a:ea typeface="Calibri" panose="020F0502020204030204" pitchFamily="34" charset="0"/>
                                </a:rPr>
                              </m:ctrlPr>
                            </m:fPr>
                            <m:num>
                              <m:r>
                                <a:rPr lang="en-US" sz="2800" b="1">
                                  <a:solidFill>
                                    <a:schemeClr val="bg1"/>
                                  </a:solidFill>
                                  <a:latin typeface="Cambria Math" panose="02040503050406030204" pitchFamily="18" charset="0"/>
                                  <a:ea typeface="Calibri" panose="020F0502020204030204" pitchFamily="34" charset="0"/>
                                </a:rPr>
                                <m:t>𝟏</m:t>
                              </m:r>
                            </m:num>
                            <m:den>
                              <m:r>
                                <a:rPr lang="en-US" sz="2800" b="1">
                                  <a:solidFill>
                                    <a:schemeClr val="bg1"/>
                                  </a:solidFill>
                                  <a:latin typeface="Cambria Math" panose="02040503050406030204" pitchFamily="18" charset="0"/>
                                  <a:ea typeface="Calibri" panose="020F0502020204030204" pitchFamily="34" charset="0"/>
                                </a:rPr>
                                <m:t>𝟓</m:t>
                              </m:r>
                            </m:den>
                          </m:f>
                          <m:r>
                            <m:rPr>
                              <m:nor/>
                            </m:rPr>
                            <a:rPr lang="vi-VN" sz="2800" dirty="0"/>
                            <m:t>.</m:t>
                          </m:r>
                        </m:oMath>
                      </m:oMathPara>
                    </a14:m>
                    <a:endParaRPr lang="en-US" sz="30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078059" y="1779051"/>
                    <a:ext cx="2493487" cy="838335"/>
                  </a:xfrm>
                  <a:prstGeom prst="rect">
                    <a:avLst/>
                  </a:prstGeom>
                  <a:blipFill rotWithShape="1">
                    <a:blip r:embed="rId7"/>
                    <a:stretch>
                      <a:fillRect/>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mc:AlternateContent xmlns:mc="http://schemas.openxmlformats.org/markup-compatibility/2006" xmlns:a14="http://schemas.microsoft.com/office/drawing/2010/main">
        <mc:Choice Requires="a14">
          <p:sp>
            <p:nvSpPr>
              <p:cNvPr id="11" name="Rectangle 10">
                <a:extLst>
                  <a:ext uri="{FF2B5EF4-FFF2-40B4-BE49-F238E27FC236}">
                    <a16:creationId xmlns="" xmlns:a16="http://schemas.microsoft.com/office/drawing/2014/main" id="{6486030C-3A67-43C4-BD8F-4F6E51BAA2A3}"/>
                  </a:ext>
                </a:extLst>
              </p:cNvPr>
              <p:cNvSpPr/>
              <p:nvPr/>
            </p:nvSpPr>
            <p:spPr>
              <a:xfrm>
                <a:off x="1935094" y="3429000"/>
                <a:ext cx="9533006" cy="770201"/>
              </a:xfrm>
              <a:prstGeom prst="rect">
                <a:avLst/>
              </a:prstGeom>
            </p:spPr>
            <p:txBody>
              <a:bodyPr wrap="square" lIns="45711" tIns="22855" rIns="45711" bIns="22855">
                <a:spAutoFit/>
              </a:bodyPr>
              <a:lstStyle/>
              <a:p>
                <a:pPr>
                  <a:lnSpc>
                    <a:spcPct val="107000"/>
                  </a:lnSpc>
                  <a:spcAft>
                    <a:spcPts val="400"/>
                  </a:spcAft>
                </a:pPr>
                <a:r>
                  <a:rPr lang="vi-VN" sz="3000" dirty="0">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m:rPr>
                        <m:nor/>
                      </m:rPr>
                      <a:rPr lang="fr-FR" sz="2800" dirty="0">
                        <a:latin typeface="Times New Roman" panose="02020603050405020304" pitchFamily="18" charset="0"/>
                        <a:ea typeface="Calibri" panose="020F0502020204030204" pitchFamily="34" charset="0"/>
                      </a:rPr>
                      <m:t>TX</m:t>
                    </m:r>
                    <m:r>
                      <m:rPr>
                        <m:nor/>
                      </m:rPr>
                      <a:rPr lang="fr-FR" sz="2800" dirty="0">
                        <a:latin typeface="Times New Roman" panose="02020603050405020304" pitchFamily="18" charset="0"/>
                        <a:ea typeface="Calibri" panose="020F0502020204030204" pitchFamily="34" charset="0"/>
                      </a:rPr>
                      <m:t>Đ: </m:t>
                    </m:r>
                    <m:r>
                      <a:rPr lang="en-US" sz="2800" b="1" i="1">
                        <a:solidFill>
                          <a:srgbClr val="0000FF"/>
                        </a:solidFill>
                        <a:latin typeface="Cambria Math" panose="02040503050406030204" pitchFamily="18" charset="0"/>
                        <a:ea typeface="Calibri" panose="020F0502020204030204" pitchFamily="34" charset="0"/>
                      </a:rPr>
                      <m:t>𝑫</m:t>
                    </m:r>
                    <m:r>
                      <a:rPr lang="en-US" sz="2800" b="1" i="1">
                        <a:solidFill>
                          <a:srgbClr val="0000FF"/>
                        </a:solidFill>
                        <a:latin typeface="Cambria Math" panose="02040503050406030204" pitchFamily="18" charset="0"/>
                        <a:ea typeface="Calibri" panose="020F0502020204030204" pitchFamily="34" charset="0"/>
                      </a:rPr>
                      <m:t>=</m:t>
                    </m:r>
                    <m:r>
                      <a:rPr lang="en-US" sz="2800" b="1" i="1">
                        <a:solidFill>
                          <a:srgbClr val="0000FF"/>
                        </a:solidFill>
                        <a:latin typeface="Cambria Math" panose="02040503050406030204" pitchFamily="18" charset="0"/>
                        <a:ea typeface="Calibri" panose="020F0502020204030204" pitchFamily="34" charset="0"/>
                      </a:rPr>
                      <m:t>ℝ</m:t>
                    </m:r>
                    <m:r>
                      <a:rPr lang="en-US" sz="2800" b="1" i="1">
                        <a:solidFill>
                          <a:srgbClr val="0000FF"/>
                        </a:solidFill>
                        <a:latin typeface="Cambria Math" panose="02040503050406030204" pitchFamily="18" charset="0"/>
                        <a:ea typeface="Calibri" panose="020F0502020204030204" pitchFamily="34" charset="0"/>
                      </a:rPr>
                      <m:t>\</m:t>
                    </m:r>
                    <m:d>
                      <m:dPr>
                        <m:begChr m:val="{"/>
                        <m:endChr m:val="}"/>
                        <m:ctrlPr>
                          <a:rPr lang="en-US" sz="2800" b="1" i="1">
                            <a:solidFill>
                              <a:srgbClr val="0000FF"/>
                            </a:solidFill>
                            <a:latin typeface="Cambria Math"/>
                            <a:ea typeface="Calibri" panose="020F0502020204030204" pitchFamily="34" charset="0"/>
                          </a:rPr>
                        </m:ctrlPr>
                      </m:dPr>
                      <m:e>
                        <m:f>
                          <m:fPr>
                            <m:ctrlPr>
                              <a:rPr lang="en-US" sz="2800" b="1" i="1">
                                <a:solidFill>
                                  <a:srgbClr val="0000FF"/>
                                </a:solidFill>
                                <a:latin typeface="Cambria Math"/>
                                <a:ea typeface="Calibri" panose="020F0502020204030204" pitchFamily="34" charset="0"/>
                              </a:rPr>
                            </m:ctrlPr>
                          </m:fPr>
                          <m:num>
                            <m:r>
                              <a:rPr lang="en-US" sz="2800" b="1" i="1">
                                <a:solidFill>
                                  <a:srgbClr val="0000FF"/>
                                </a:solidFill>
                                <a:latin typeface="Cambria Math" panose="02040503050406030204" pitchFamily="18" charset="0"/>
                                <a:ea typeface="Calibri" panose="020F0502020204030204" pitchFamily="34" charset="0"/>
                              </a:rPr>
                              <m:t>𝟑</m:t>
                            </m:r>
                          </m:num>
                          <m:den>
                            <m:r>
                              <a:rPr lang="en-US" sz="2800" b="1" i="1">
                                <a:solidFill>
                                  <a:srgbClr val="0000FF"/>
                                </a:solidFill>
                                <a:latin typeface="Cambria Math" panose="02040503050406030204" pitchFamily="18" charset="0"/>
                                <a:ea typeface="Calibri" panose="020F0502020204030204" pitchFamily="34" charset="0"/>
                              </a:rPr>
                              <m:t>𝟐</m:t>
                            </m:r>
                          </m:den>
                        </m:f>
                      </m:e>
                    </m:d>
                    <m:r>
                      <m:rPr>
                        <m:nor/>
                      </m:rPr>
                      <a:rPr lang="en-US" sz="2800" b="1" dirty="0">
                        <a:solidFill>
                          <a:srgbClr val="0000FF"/>
                        </a:solidFill>
                        <a:latin typeface="Times New Roman" panose="02020603050405020304" pitchFamily="18" charset="0"/>
                        <a:ea typeface="Times New Roman" panose="02020603050405020304" pitchFamily="18" charset="0"/>
                      </a:rPr>
                      <m:t>. </m:t>
                    </m:r>
                    <m:r>
                      <m:rPr>
                        <m:nor/>
                      </m:rPr>
                      <a:rPr lang="fr-FR" sz="2800" dirty="0">
                        <a:latin typeface="Times New Roman" panose="02020603050405020304" pitchFamily="18" charset="0"/>
                        <a:ea typeface="Calibri" panose="020F0502020204030204" pitchFamily="34" charset="0"/>
                      </a:rPr>
                      <m:t>Ta</m:t>
                    </m:r>
                    <m:r>
                      <m:rPr>
                        <m:nor/>
                      </m:rPr>
                      <a:rPr lang="fr-FR" sz="2800" dirty="0">
                        <a:latin typeface="Times New Roman" panose="02020603050405020304" pitchFamily="18" charset="0"/>
                        <a:ea typeface="Calibri" panose="020F0502020204030204" pitchFamily="34" charset="0"/>
                      </a:rPr>
                      <m:t> </m:t>
                    </m:r>
                    <m:r>
                      <m:rPr>
                        <m:nor/>
                      </m:rPr>
                      <a:rPr lang="fr-FR" sz="2800" dirty="0" err="1">
                        <a:latin typeface="Times New Roman" panose="02020603050405020304" pitchFamily="18" charset="0"/>
                        <a:ea typeface="Calibri" panose="020F0502020204030204" pitchFamily="34" charset="0"/>
                      </a:rPr>
                      <m:t>c</m:t>
                    </m:r>
                    <m:r>
                      <m:rPr>
                        <m:nor/>
                      </m:rPr>
                      <a:rPr lang="fr-FR" sz="2800" dirty="0" err="1">
                        <a:latin typeface="Times New Roman" panose="02020603050405020304" pitchFamily="18" charset="0"/>
                        <a:ea typeface="Calibri" panose="020F0502020204030204" pitchFamily="34" charset="0"/>
                      </a:rPr>
                      <m:t>ó </m:t>
                    </m:r>
                    <m:r>
                      <a:rPr lang="en-US" sz="2800" i="1">
                        <a:latin typeface="Cambria Math" panose="02040503050406030204" pitchFamily="18" charset="0"/>
                        <a:ea typeface="Calibri" panose="020F0502020204030204" pitchFamily="34" charset="0"/>
                      </a:rPr>
                      <m:t>𝑓</m:t>
                    </m:r>
                    <m:r>
                      <a:rPr lang="en-US" sz="2800" i="1">
                        <a:latin typeface="Cambria Math" panose="02040503050406030204" pitchFamily="18" charset="0"/>
                        <a:ea typeface="Calibri" panose="020F0502020204030204" pitchFamily="34" charset="0"/>
                      </a:rPr>
                      <m:t>′</m:t>
                    </m:r>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𝑥</m:t>
                        </m:r>
                      </m:e>
                    </m:d>
                    <m:r>
                      <a:rPr lang="en-US" sz="2800" i="1">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r>
                          <a:rPr lang="en-US" sz="2800" i="1">
                            <a:latin typeface="Cambria Math" panose="02040503050406030204" pitchFamily="18" charset="0"/>
                            <a:ea typeface="Calibri" panose="020F0502020204030204" pitchFamily="34" charset="0"/>
                          </a:rPr>
                          <m:t>−5</m:t>
                        </m:r>
                      </m:num>
                      <m:den>
                        <m:sSup>
                          <m:sSupPr>
                            <m:ctrlPr>
                              <a:rPr lang="en-US" sz="2800" i="1">
                                <a:latin typeface="Cambria Math"/>
                                <a:ea typeface="Calibri" panose="020F0502020204030204" pitchFamily="34" charset="0"/>
                              </a:rPr>
                            </m:ctrlPr>
                          </m:sSupPr>
                          <m:e>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2</m:t>
                                </m:r>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−3</m:t>
                                </m:r>
                              </m:e>
                            </m:d>
                          </m:e>
                          <m:sup>
                            <m:r>
                              <a:rPr lang="en-US" sz="2800" i="1">
                                <a:latin typeface="Cambria Math" panose="02040503050406030204" pitchFamily="18" charset="0"/>
                                <a:ea typeface="Calibri" panose="020F0502020204030204" pitchFamily="34" charset="0"/>
                              </a:rPr>
                              <m:t>2</m:t>
                            </m:r>
                          </m:sup>
                        </m:sSup>
                      </m:den>
                    </m:f>
                  </m:oMath>
                </a14:m>
                <a:endParaRPr lang="en-US" sz="2800" dirty="0">
                  <a:latin typeface="Times New Roman" panose="02020603050405020304" pitchFamily="18" charset="0"/>
                  <a:ea typeface="Calibri" panose="020F0502020204030204" pitchFamily="34" charset="0"/>
                </a:endParaRPr>
              </a:p>
            </p:txBody>
          </p:sp>
        </mc:Choice>
        <mc:Fallback xmlns="">
          <p:sp>
            <p:nvSpPr>
              <p:cNvPr id="11" name="Rectangle 10">
                <a:extLst>
                  <a:ext uri="{FF2B5EF4-FFF2-40B4-BE49-F238E27FC236}">
                    <a16:creationId xmlns="" xmlns:a16="http://schemas.microsoft.com/office/drawing/2014/main" xmlns:a14="http://schemas.microsoft.com/office/drawing/2010/main" id="{6486030C-3A67-43C4-BD8F-4F6E51BAA2A3}"/>
                  </a:ext>
                </a:extLst>
              </p:cNvPr>
              <p:cNvSpPr>
                <a:spLocks noRot="1" noChangeAspect="1" noMove="1" noResize="1" noEditPoints="1" noAdjustHandles="1" noChangeArrowheads="1" noChangeShapeType="1" noTextEdit="1"/>
              </p:cNvSpPr>
              <p:nvPr/>
            </p:nvSpPr>
            <p:spPr>
              <a:xfrm>
                <a:off x="1935094" y="3429000"/>
                <a:ext cx="9533006" cy="770201"/>
              </a:xfrm>
              <a:prstGeom prst="rect">
                <a:avLst/>
              </a:prstGeom>
              <a:blipFill rotWithShape="1">
                <a:blip r:embed="rId8"/>
                <a:stretch>
                  <a:fillRect/>
                </a:stretch>
              </a:blipFill>
            </p:spPr>
            <p:txBody>
              <a:bodyPr/>
              <a:lstStyle/>
              <a:p>
                <a:r>
                  <a:rPr lang="en-US">
                    <a:noFill/>
                  </a:rPr>
                  <a:t> </a:t>
                </a:r>
              </a:p>
            </p:txBody>
          </p:sp>
        </mc:Fallback>
      </mc:AlternateContent>
      <p:sp>
        <p:nvSpPr>
          <p:cNvPr id="64" name="Oval 63">
            <a:extLst>
              <a:ext uri="{FF2B5EF4-FFF2-40B4-BE49-F238E27FC236}">
                <a16:creationId xmlns="" xmlns:a16="http://schemas.microsoft.com/office/drawing/2014/main" id="{78901251-A012-4798-8FF5-A48A2302F0D4}"/>
              </a:ext>
            </a:extLst>
          </p:cNvPr>
          <p:cNvSpPr/>
          <p:nvPr/>
        </p:nvSpPr>
        <p:spPr>
          <a:xfrm>
            <a:off x="3154860" y="1785972"/>
            <a:ext cx="546116" cy="538129"/>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vi-VN" sz="3200" b="1" dirty="0">
                <a:solidFill>
                  <a:schemeClr val="bg1"/>
                </a:solidFill>
                <a:latin typeface="Tahoma" pitchFamily="34" charset="0"/>
                <a:ea typeface="Tahoma" pitchFamily="34" charset="0"/>
                <a:cs typeface="Tahoma" pitchFamily="34" charset="0"/>
              </a:rPr>
              <a:t>B</a:t>
            </a:r>
            <a:endParaRPr lang="en-US" sz="3200" dirty="0">
              <a:solidFill>
                <a:schemeClr val="bg1"/>
              </a:solidFill>
            </a:endParaRPr>
          </a:p>
        </p:txBody>
      </p:sp>
      <p:sp>
        <p:nvSpPr>
          <p:cNvPr id="2" name="Rectangle 1">
            <a:extLst>
              <a:ext uri="{FF2B5EF4-FFF2-40B4-BE49-F238E27FC236}">
                <a16:creationId xmlns="" xmlns:a16="http://schemas.microsoft.com/office/drawing/2014/main" xmlns:a14="http://schemas.microsoft.com/office/drawing/2010/main" xmlns:mc="http://schemas.openxmlformats.org/markup-compatibility/2006" id="{430D42B8-7A15-41AB-9CF6-2AE77553A71F}"/>
              </a:ext>
            </a:extLst>
          </p:cNvPr>
          <p:cNvSpPr/>
          <p:nvPr/>
        </p:nvSpPr>
        <p:spPr>
          <a:xfrm>
            <a:off x="1964554" y="4232843"/>
            <a:ext cx="9790718" cy="540138"/>
          </a:xfrm>
          <a:prstGeom prst="rect">
            <a:avLst/>
          </a:prstGeom>
        </p:spPr>
        <p:txBody>
          <a:bodyPr wrap="square" lIns="45711" tIns="22855" rIns="45711" bIns="22855">
            <a:spAutoFit/>
          </a:bodyPr>
          <a:lstStyle/>
          <a:p>
            <a:pPr>
              <a:lnSpc>
                <a:spcPct val="107000"/>
              </a:lnSpc>
              <a:spcAft>
                <a:spcPts val="400"/>
              </a:spcAft>
            </a:pPr>
            <a:r>
              <a:rPr lang="vi-VN" sz="3000" dirty="0">
                <a:latin typeface="+mj-lt"/>
                <a:ea typeface="Arial" panose="020B0604020202020204" pitchFamily="34" charset="0"/>
                <a:cs typeface="Times New Roman" panose="02020603050405020304" pitchFamily="18" charset="0"/>
              </a:rPr>
              <a:t> </a:t>
            </a:r>
            <a:r>
              <a:rPr lang="fr-FR" sz="2800" dirty="0">
                <a:latin typeface="Times New Roman" panose="02020603050405020304" pitchFamily="18" charset="0"/>
                <a:ea typeface="Calibri" panose="020F0502020204030204" pitchFamily="34" charset="0"/>
              </a:rPr>
              <a:t>Hệ </a:t>
            </a:r>
            <a:r>
              <a:rPr lang="fr-FR" sz="2800" dirty="0" err="1">
                <a:latin typeface="Times New Roman" panose="02020603050405020304" pitchFamily="18" charset="0"/>
                <a:ea typeface="Calibri" panose="020F0502020204030204" pitchFamily="34" charset="0"/>
              </a:rPr>
              <a:t>số</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góc</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của</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tiếp</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tuyến</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của</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đồ</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thị</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hàm</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số</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tại</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điểm</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có</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hoành</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độ</a:t>
            </a:r>
            <a:r>
              <a:rPr lang="fr-FR" sz="2800" dirty="0">
                <a:latin typeface="Times New Roman" panose="02020603050405020304" pitchFamily="18" charset="0"/>
                <a:ea typeface="Calibri" panose="020F0502020204030204" pitchFamily="34" charset="0"/>
              </a:rPr>
              <a:t> </a:t>
            </a:r>
            <a:endParaRPr lang="en-US" sz="3000" dirty="0">
              <a:latin typeface="+mj-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 xmlns:a16="http://schemas.microsoft.com/office/drawing/2014/main" id="{44E11C90-EAAA-4646-8948-CEEF77834173}"/>
                  </a:ext>
                </a:extLst>
              </p:cNvPr>
              <p:cNvSpPr/>
              <p:nvPr/>
            </p:nvSpPr>
            <p:spPr>
              <a:xfrm>
                <a:off x="1981119" y="4991100"/>
                <a:ext cx="8704779" cy="1169990"/>
              </a:xfrm>
              <a:prstGeom prst="rect">
                <a:avLst/>
              </a:prstGeom>
            </p:spPr>
            <p:txBody>
              <a:bodyPr wrap="square" lIns="45711" tIns="22855" rIns="45711" bIns="22855">
                <a:spAutoFit/>
              </a:bodyPr>
              <a:lstStyle/>
              <a:p>
                <a14:m>
                  <m:oMath xmlns:m="http://schemas.openxmlformats.org/officeDocument/2006/math">
                    <m:sSub>
                      <m:sSubPr>
                        <m:ctrlPr>
                          <a:rPr lang="en-US" sz="2800" i="1">
                            <a:latin typeface="Cambria Math"/>
                            <a:ea typeface="Calibri" panose="020F0502020204030204" pitchFamily="34" charset="0"/>
                          </a:rPr>
                        </m:ctrlPr>
                      </m:sSubPr>
                      <m:e>
                        <m:r>
                          <a:rPr lang="en-US" sz="2800" i="1">
                            <a:latin typeface="Cambria Math" panose="02040503050406030204" pitchFamily="18" charset="0"/>
                            <a:ea typeface="Calibri" panose="020F0502020204030204" pitchFamily="34" charset="0"/>
                          </a:rPr>
                          <m:t>𝑥</m:t>
                        </m:r>
                      </m:e>
                      <m:sub>
                        <m:r>
                          <a:rPr lang="en-US" sz="2800" i="1">
                            <a:latin typeface="Cambria Math" panose="02040503050406030204" pitchFamily="18" charset="0"/>
                            <a:ea typeface="Calibri" panose="020F0502020204030204" pitchFamily="34" charset="0"/>
                          </a:rPr>
                          <m:t>0</m:t>
                        </m:r>
                      </m:sub>
                    </m:sSub>
                    <m:r>
                      <a:rPr lang="en-US" sz="2800" i="1">
                        <a:latin typeface="Cambria Math" panose="02040503050406030204" pitchFamily="18" charset="0"/>
                        <a:ea typeface="Calibri" panose="020F0502020204030204" pitchFamily="34" charset="0"/>
                      </a:rPr>
                      <m:t>=−1</m:t>
                    </m:r>
                  </m:oMath>
                </a14:m>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fr-FR" sz="2800" dirty="0">
                    <a:latin typeface="Times New Roman" panose="02020603050405020304" pitchFamily="18" charset="0"/>
                    <a:ea typeface="Calibri" panose="020F0502020204030204" pitchFamily="34" charset="0"/>
                  </a:rPr>
                  <a:t> </a:t>
                </a:r>
                <a14:m>
                  <m:oMath xmlns:m="http://schemas.openxmlformats.org/officeDocument/2006/math">
                    <m:r>
                      <a:rPr lang="en-US" sz="2800" i="1">
                        <a:latin typeface="Cambria Math" panose="02040503050406030204" pitchFamily="18" charset="0"/>
                        <a:ea typeface="Calibri" panose="020F0502020204030204" pitchFamily="34" charset="0"/>
                      </a:rPr>
                      <m:t>𝑓</m:t>
                    </m:r>
                    <m:r>
                      <a:rPr lang="en-US" sz="2800" i="1">
                        <a:latin typeface="Cambria Math" panose="02040503050406030204" pitchFamily="18" charset="0"/>
                        <a:ea typeface="Calibri" panose="020F0502020204030204" pitchFamily="34" charset="0"/>
                      </a:rPr>
                      <m:t>′</m:t>
                    </m:r>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−1</m:t>
                        </m:r>
                      </m:e>
                    </m:d>
                    <m:r>
                      <a:rPr lang="en-US" sz="2800" i="1">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r>
                          <a:rPr lang="en-US" sz="2800" i="1">
                            <a:latin typeface="Cambria Math" panose="02040503050406030204" pitchFamily="18" charset="0"/>
                            <a:ea typeface="Calibri" panose="020F0502020204030204" pitchFamily="34" charset="0"/>
                          </a:rPr>
                          <m:t>−5</m:t>
                        </m:r>
                      </m:num>
                      <m:den>
                        <m:sSup>
                          <m:sSupPr>
                            <m:ctrlPr>
                              <a:rPr lang="en-US" sz="2800" i="1">
                                <a:latin typeface="Cambria Math"/>
                                <a:ea typeface="Calibri" panose="020F0502020204030204" pitchFamily="34" charset="0"/>
                              </a:rPr>
                            </m:ctrlPr>
                          </m:sSupPr>
                          <m:e>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2.</m:t>
                                </m:r>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−1</m:t>
                                    </m:r>
                                  </m:e>
                                </m:d>
                                <m:r>
                                  <a:rPr lang="en-US" sz="2800" i="1">
                                    <a:latin typeface="Cambria Math" panose="02040503050406030204" pitchFamily="18" charset="0"/>
                                    <a:ea typeface="Calibri" panose="020F0502020204030204" pitchFamily="34" charset="0"/>
                                  </a:rPr>
                                  <m:t>−3</m:t>
                                </m:r>
                              </m:e>
                            </m:d>
                          </m:e>
                          <m:sup>
                            <m:r>
                              <a:rPr lang="en-US" sz="2800" i="1">
                                <a:latin typeface="Cambria Math" panose="02040503050406030204" pitchFamily="18" charset="0"/>
                                <a:ea typeface="Calibri" panose="020F0502020204030204" pitchFamily="34" charset="0"/>
                              </a:rPr>
                              <m:t>2</m:t>
                            </m:r>
                          </m:sup>
                        </m:sSup>
                      </m:den>
                    </m:f>
                    <m:r>
                      <a:rPr lang="en-US" sz="2800" i="1">
                        <a:latin typeface="Cambria Math" panose="02040503050406030204" pitchFamily="18" charset="0"/>
                        <a:ea typeface="Calibri" panose="020F0502020204030204" pitchFamily="34" charset="0"/>
                      </a:rPr>
                      <m:t>=</m:t>
                    </m:r>
                    <m:f>
                      <m:fPr>
                        <m:ctrlPr>
                          <a:rPr lang="en-US" sz="2800" i="1">
                            <a:latin typeface="Cambria Math"/>
                            <a:ea typeface="Calibri" panose="020F0502020204030204" pitchFamily="34" charset="0"/>
                          </a:rPr>
                        </m:ctrlPr>
                      </m:fPr>
                      <m:num>
                        <m:r>
                          <a:rPr lang="en-US" sz="2800" i="1">
                            <a:latin typeface="Cambria Math" panose="02040503050406030204" pitchFamily="18" charset="0"/>
                            <a:ea typeface="Calibri" panose="020F0502020204030204" pitchFamily="34" charset="0"/>
                          </a:rPr>
                          <m:t>−1</m:t>
                        </m:r>
                      </m:num>
                      <m:den>
                        <m:r>
                          <a:rPr lang="en-US" sz="2800" i="1">
                            <a:latin typeface="Cambria Math" panose="02040503050406030204" pitchFamily="18" charset="0"/>
                            <a:ea typeface="Calibri" panose="020F0502020204030204" pitchFamily="34" charset="0"/>
                          </a:rPr>
                          <m:t>5</m:t>
                        </m:r>
                      </m:den>
                    </m:f>
                  </m:oMath>
                </a14:m>
                <a:endParaRPr lang="en-US" sz="2800" dirty="0">
                  <a:latin typeface="Times New Roman" panose="02020603050405020304" pitchFamily="18" charset="0"/>
                  <a:ea typeface="Calibri" panose="020F0502020204030204" pitchFamily="34" charset="0"/>
                </a:endParaRPr>
              </a:p>
              <a:p>
                <a:endParaRPr lang="en-US" sz="3000" dirty="0">
                  <a:latin typeface="+mj-lt"/>
                </a:endParaRPr>
              </a:p>
            </p:txBody>
          </p:sp>
        </mc:Choice>
        <mc:Fallback xmlns="">
          <p:sp>
            <p:nvSpPr>
              <p:cNvPr id="12" name="Rectangle 11">
                <a:extLst>
                  <a:ext uri="{FF2B5EF4-FFF2-40B4-BE49-F238E27FC236}">
                    <a16:creationId xmlns="" xmlns:a16="http://schemas.microsoft.com/office/drawing/2014/main" xmlns:a14="http://schemas.microsoft.com/office/drawing/2010/main" id="{44E11C90-EAAA-4646-8948-CEEF77834173}"/>
                  </a:ext>
                </a:extLst>
              </p:cNvPr>
              <p:cNvSpPr>
                <a:spLocks noRot="1" noChangeAspect="1" noMove="1" noResize="1" noEditPoints="1" noAdjustHandles="1" noChangeArrowheads="1" noChangeShapeType="1" noTextEdit="1"/>
              </p:cNvSpPr>
              <p:nvPr/>
            </p:nvSpPr>
            <p:spPr>
              <a:xfrm>
                <a:off x="1981119" y="4991100"/>
                <a:ext cx="8704779" cy="1169990"/>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2727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wipe(left)">
                                      <p:cBhvr>
                                        <p:cTn id="32" dur="500"/>
                                        <p:tgtEl>
                                          <p:spTgt spid="6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1" grpId="0"/>
      <p:bldP spid="64" grpId="0" animBg="1"/>
      <p:bldP spid="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50414" y="2568829"/>
            <a:ext cx="11736032" cy="4141658"/>
            <a:chOff x="184495" y="3636269"/>
            <a:chExt cx="11834900" cy="4481564"/>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 name="Group 5"/>
            <p:cNvGrpSpPr/>
            <p:nvPr/>
          </p:nvGrpSpPr>
          <p:grpSpPr>
            <a:xfrm>
              <a:off x="203200" y="3636269"/>
              <a:ext cx="2342698" cy="599464"/>
              <a:chOff x="1275608" y="6239450"/>
              <a:chExt cx="4592537" cy="1089199"/>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3200"/>
              </a:p>
            </p:txBody>
          </p:sp>
          <p:sp>
            <p:nvSpPr>
              <p:cNvPr id="8" name="TextBox 7"/>
              <p:cNvSpPr txBox="1"/>
              <p:nvPr/>
            </p:nvSpPr>
            <p:spPr>
              <a:xfrm>
                <a:off x="2187354" y="6239450"/>
                <a:ext cx="2836835" cy="1089199"/>
              </a:xfrm>
              <a:prstGeom prst="rect">
                <a:avLst/>
              </a:prstGeom>
              <a:noFill/>
            </p:spPr>
            <p:txBody>
              <a:bodyPr wrap="none" rtlCol="0">
                <a:spAutoFit/>
              </a:bodyPr>
              <a:lstStyle/>
              <a:p>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3200"/>
              </a:p>
            </p:txBody>
          </p:sp>
        </p:grpSp>
      </p:grpSp>
      <p:grpSp>
        <p:nvGrpSpPr>
          <p:cNvPr id="20" name="Group 19"/>
          <p:cNvGrpSpPr/>
          <p:nvPr/>
        </p:nvGrpSpPr>
        <p:grpSpPr>
          <a:xfrm>
            <a:off x="147058" y="45025"/>
            <a:ext cx="12099375" cy="1344149"/>
            <a:chOff x="534987" y="1869705"/>
            <a:chExt cx="23719158" cy="2254377"/>
          </a:xfrm>
        </p:grpSpPr>
        <p:grpSp>
          <p:nvGrpSpPr>
            <p:cNvPr id="21" name="Group 20"/>
            <p:cNvGrpSpPr/>
            <p:nvPr/>
          </p:nvGrpSpPr>
          <p:grpSpPr>
            <a:xfrm>
              <a:off x="534987" y="1869705"/>
              <a:ext cx="23340848" cy="225437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a:solidFill>
                      <a:schemeClr val="tx1"/>
                    </a:solidFill>
                  </a:endParaRPr>
                </a:p>
              </p:txBody>
            </p:sp>
            <p:sp>
              <p:nvSpPr>
                <p:cNvPr id="31" name="TextBox 13"/>
                <p:cNvSpPr txBox="1">
                  <a:spLocks noChangeArrowheads="1"/>
                </p:cNvSpPr>
                <p:nvPr/>
              </p:nvSpPr>
              <p:spPr bwMode="auto">
                <a:xfrm>
                  <a:off x="1533960" y="1653394"/>
                  <a:ext cx="2278917"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3000" dirty="0" err="1">
                      <a:solidFill>
                        <a:schemeClr val="bg1"/>
                      </a:solidFill>
                      <a:latin typeface="Tahoma" pitchFamily="34" charset="0"/>
                      <a:cs typeface="Tahoma" pitchFamily="34" charset="0"/>
                    </a:rPr>
                    <a:t>Câu</a:t>
                  </a:r>
                  <a:r>
                    <a:rPr lang="en-US" sz="3000" dirty="0">
                      <a:solidFill>
                        <a:schemeClr val="bg1"/>
                      </a:solidFill>
                      <a:latin typeface="Tahoma" pitchFamily="34" charset="0"/>
                      <a:cs typeface="Tahoma" pitchFamily="34" charset="0"/>
                    </a:rPr>
                    <a:t> 4</a:t>
                  </a:r>
                </a:p>
              </p:txBody>
            </p:sp>
          </p:grpSp>
        </p:grpSp>
        <mc:AlternateContent xmlns:mc="http://schemas.openxmlformats.org/markup-compatibility/2006" xmlns:a14="http://schemas.microsoft.com/office/drawing/2010/main">
          <mc:Choice Requires="a14">
            <p:sp>
              <p:nvSpPr>
                <p:cNvPr id="23" name="Rectangle 22"/>
                <p:cNvSpPr/>
                <p:nvPr/>
              </p:nvSpPr>
              <p:spPr>
                <a:xfrm>
                  <a:off x="3682433" y="1933278"/>
                  <a:ext cx="20571712" cy="17550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lvl="0" algn="ctr" fontAlgn="base">
                    <a:buClr>
                      <a:srgbClr val="0000FF"/>
                    </a:buClr>
                    <a:tabLst>
                      <a:tab pos="629826" algn="l"/>
                    </a:tabLst>
                  </a:pPr>
                  <a:r>
                    <a:rPr lang="vi-VN" sz="2800" dirty="0">
                      <a:solidFill>
                        <a:srgbClr val="0000FF"/>
                      </a:solidFill>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Viết phương trình tiếp tuyến của đồ thị hàm số </a:t>
                  </a:r>
                  <a14:m>
                    <m:oMath xmlns:m="http://schemas.openxmlformats.org/officeDocument/2006/math">
                      <m:r>
                        <a:rPr lang="vi-VN" sz="2800" i="1">
                          <a:latin typeface="Cambria Math" panose="02040503050406030204" pitchFamily="18" charset="0"/>
                          <a:ea typeface="Times New Roman" panose="02020603050405020304" pitchFamily="18" charset="0"/>
                        </a:rPr>
                        <m:t>𝑦</m:t>
                      </m:r>
                      <m:r>
                        <a:rPr lang="vi-VN" sz="2800" i="1">
                          <a:latin typeface="Cambria Math" panose="02040503050406030204" pitchFamily="18" charset="0"/>
                          <a:ea typeface="Times New Roman" panose="02020603050405020304" pitchFamily="18" charset="0"/>
                        </a:rPr>
                        <m:t>=</m:t>
                      </m:r>
                      <m:sSup>
                        <m:sSupPr>
                          <m:ctrlPr>
                            <a:rPr lang="en-US" sz="2800" i="1">
                              <a:latin typeface="Cambria Math"/>
                              <a:ea typeface="Times New Roman" panose="02020603050405020304" pitchFamily="18" charset="0"/>
                            </a:rPr>
                          </m:ctrlPr>
                        </m:sSupPr>
                        <m:e>
                          <m:r>
                            <a:rPr lang="vi-VN" sz="2800" i="1">
                              <a:latin typeface="Cambria Math" panose="02040503050406030204" pitchFamily="18" charset="0"/>
                              <a:ea typeface="Times New Roman" panose="02020603050405020304" pitchFamily="18" charset="0"/>
                            </a:rPr>
                            <m:t>𝑥</m:t>
                          </m:r>
                        </m:e>
                        <m:sup>
                          <m:r>
                            <a:rPr lang="vi-VN" sz="2800" i="1">
                              <a:latin typeface="Cambria Math" panose="02040503050406030204" pitchFamily="18" charset="0"/>
                              <a:ea typeface="Times New Roman" panose="02020603050405020304" pitchFamily="18" charset="0"/>
                            </a:rPr>
                            <m:t>4</m:t>
                          </m:r>
                        </m:sup>
                      </m:sSup>
                      <m:r>
                        <a:rPr lang="vi-VN" sz="2800" i="1">
                          <a:latin typeface="Cambria Math" panose="02040503050406030204" pitchFamily="18" charset="0"/>
                          <a:ea typeface="Times New Roman" panose="02020603050405020304" pitchFamily="18" charset="0"/>
                        </a:rPr>
                        <m:t>−4</m:t>
                      </m:r>
                      <m:sSup>
                        <m:sSupPr>
                          <m:ctrlPr>
                            <a:rPr lang="en-US" sz="2800" i="1">
                              <a:latin typeface="Cambria Math"/>
                              <a:ea typeface="Times New Roman" panose="02020603050405020304" pitchFamily="18" charset="0"/>
                            </a:rPr>
                          </m:ctrlPr>
                        </m:sSupPr>
                        <m:e>
                          <m:r>
                            <a:rPr lang="vi-VN" sz="2800" i="1">
                              <a:latin typeface="Cambria Math" panose="02040503050406030204" pitchFamily="18" charset="0"/>
                              <a:ea typeface="Times New Roman" panose="02020603050405020304" pitchFamily="18" charset="0"/>
                            </a:rPr>
                            <m:t>𝑥</m:t>
                          </m:r>
                        </m:e>
                        <m:sup>
                          <m:r>
                            <a:rPr lang="vi-VN" sz="2800" i="1">
                              <a:latin typeface="Cambria Math" panose="02040503050406030204" pitchFamily="18" charset="0"/>
                              <a:ea typeface="Times New Roman" panose="02020603050405020304" pitchFamily="18" charset="0"/>
                            </a:rPr>
                            <m:t>2</m:t>
                          </m:r>
                        </m:sup>
                      </m:sSup>
                      <m:r>
                        <a:rPr lang="vi-VN" sz="2800" i="1">
                          <a:latin typeface="Cambria Math" panose="02040503050406030204" pitchFamily="18" charset="0"/>
                          <a:ea typeface="Times New Roman" panose="02020603050405020304" pitchFamily="18" charset="0"/>
                        </a:rPr>
                        <m:t>+5</m:t>
                      </m:r>
                    </m:oMath>
                  </a14:m>
                  <a:r>
                    <a:rPr lang="vi-VN" sz="2800" dirty="0">
                      <a:latin typeface="Times New Roman" panose="02020603050405020304" pitchFamily="18" charset="0"/>
                      <a:ea typeface="Times New Roman" panose="02020603050405020304" pitchFamily="18" charset="0"/>
                    </a:rPr>
                    <a:t> tại điểm có hoành độ </a:t>
                  </a:r>
                  <a14:m>
                    <m:oMath xmlns:m="http://schemas.openxmlformats.org/officeDocument/2006/math">
                      <m:r>
                        <a:rPr lang="vi-VN" sz="2800" i="1">
                          <a:latin typeface="Cambria Math" panose="02040503050406030204" pitchFamily="18" charset="0"/>
                          <a:ea typeface="Times New Roman" panose="02020603050405020304" pitchFamily="18" charset="0"/>
                        </a:rPr>
                        <m:t>𝑥</m:t>
                      </m:r>
                      <m:r>
                        <a:rPr lang="vi-VN" sz="2800" i="1">
                          <a:latin typeface="Cambria Math" panose="02040503050406030204" pitchFamily="18" charset="0"/>
                          <a:ea typeface="Times New Roman" panose="02020603050405020304" pitchFamily="18" charset="0"/>
                        </a:rPr>
                        <m:t>=−1.</m:t>
                      </m:r>
                    </m:oMath>
                  </a14:m>
                  <a:endParaRPr lang="en-US" sz="3000" dirty="0">
                    <a:latin typeface="+mj-lt"/>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682433" y="1933278"/>
                  <a:ext cx="20571712" cy="1755083"/>
                </a:xfrm>
                <a:prstGeom prst="rect">
                  <a:avLst/>
                </a:prstGeom>
                <a:blipFill rotWithShape="1">
                  <a:blip r:embed="rId3"/>
                  <a:stretch>
                    <a:fillRect t="-1754" r="-58"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247182" y="1501339"/>
            <a:ext cx="11838141" cy="914406"/>
            <a:chOff x="247181" y="1501339"/>
            <a:chExt cx="11838141" cy="914406"/>
          </a:xfrm>
        </p:grpSpPr>
        <p:grpSp>
          <p:nvGrpSpPr>
            <p:cNvPr id="51" name="Group 50"/>
            <p:cNvGrpSpPr/>
            <p:nvPr/>
          </p:nvGrpSpPr>
          <p:grpSpPr>
            <a:xfrm>
              <a:off x="247181" y="1501339"/>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A</a:t>
                </a:r>
                <a:endParaRPr lang="en-US" sz="3200" dirty="0"/>
              </a:p>
            </p:txBody>
          </p:sp>
          <mc:AlternateContent xmlns:mc="http://schemas.openxmlformats.org/markup-compatibility/2006" xmlns:a14="http://schemas.microsoft.com/office/drawing/2010/main">
            <mc:Choice Requires="a14">
              <p:sp>
                <p:nvSpPr>
                  <p:cNvPr id="54" name="TextBox 53"/>
                  <p:cNvSpPr txBox="1"/>
                  <p:nvPr/>
                </p:nvSpPr>
                <p:spPr>
                  <a:xfrm>
                    <a:off x="6108332" y="1732392"/>
                    <a:ext cx="2280848" cy="486407"/>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2800" b="1" i="1" smtClean="0">
                              <a:solidFill>
                                <a:schemeClr val="bg1"/>
                              </a:solidFill>
                              <a:latin typeface="Cambria Math" panose="02040503050406030204" pitchFamily="18" charset="0"/>
                              <a:ea typeface="Calibri" panose="020F0502020204030204" pitchFamily="34" charset="0"/>
                            </a:rPr>
                            <m:t>𝒚</m:t>
                          </m:r>
                          <m:r>
                            <a:rPr lang="en-US" sz="2800" b="1" smtClean="0">
                              <a:solidFill>
                                <a:schemeClr val="bg1"/>
                              </a:solidFill>
                              <a:latin typeface="Cambria Math" panose="02040503050406030204" pitchFamily="18" charset="0"/>
                              <a:ea typeface="Calibri" panose="020F0502020204030204" pitchFamily="34" charset="0"/>
                            </a:rPr>
                            <m:t>=</m:t>
                          </m:r>
                          <m:r>
                            <a:rPr lang="en-US" sz="2800" b="1" i="1" smtClean="0">
                              <a:solidFill>
                                <a:schemeClr val="bg1"/>
                              </a:solidFill>
                              <a:latin typeface="Cambria Math" panose="02040503050406030204" pitchFamily="18" charset="0"/>
                              <a:ea typeface="Calibri" panose="020F0502020204030204" pitchFamily="34" charset="0"/>
                            </a:rPr>
                            <m:t>𝟒</m:t>
                          </m:r>
                          <m:r>
                            <a:rPr lang="en-US" sz="2800" b="1" i="1" smtClean="0">
                              <a:solidFill>
                                <a:schemeClr val="bg1"/>
                              </a:solidFill>
                              <a:latin typeface="Cambria Math" panose="02040503050406030204" pitchFamily="18" charset="0"/>
                              <a:ea typeface="Calibri" panose="020F0502020204030204" pitchFamily="34" charset="0"/>
                            </a:rPr>
                            <m:t>𝒙</m:t>
                          </m:r>
                          <m:r>
                            <a:rPr lang="en-US" sz="2800" b="1" smtClean="0">
                              <a:solidFill>
                                <a:schemeClr val="bg1"/>
                              </a:solidFill>
                              <a:latin typeface="Cambria Math" panose="02040503050406030204" pitchFamily="18" charset="0"/>
                              <a:ea typeface="Calibri" panose="020F0502020204030204" pitchFamily="34" charset="0"/>
                            </a:rPr>
                            <m:t>−</m:t>
                          </m:r>
                          <m:r>
                            <a:rPr lang="en-US" sz="2800" b="1" i="1" smtClean="0">
                              <a:solidFill>
                                <a:schemeClr val="bg1"/>
                              </a:solidFill>
                              <a:latin typeface="Cambria Math" panose="02040503050406030204" pitchFamily="18" charset="0"/>
                              <a:ea typeface="Calibri" panose="020F0502020204030204" pitchFamily="34" charset="0"/>
                            </a:rPr>
                            <m:t>𝟔</m:t>
                          </m:r>
                          <m:r>
                            <a:rPr lang="en-US" sz="2800" b="1" smtClean="0">
                              <a:solidFill>
                                <a:schemeClr val="bg1"/>
                              </a:solidFill>
                              <a:latin typeface="Cambria Math" panose="02040503050406030204" pitchFamily="18" charset="0"/>
                              <a:ea typeface="Calibri" panose="020F0502020204030204" pitchFamily="34" charset="0"/>
                            </a:rPr>
                            <m:t>.</m:t>
                          </m:r>
                        </m:oMath>
                      </m:oMathPara>
                    </a14:m>
                    <a:endParaRPr lang="en-US" sz="3000" b="1" dirty="0"/>
                  </a:p>
                </p:txBody>
              </p:sp>
            </mc:Choice>
            <mc:Fallback xmlns="">
              <p:sp>
                <p:nvSpPr>
                  <p:cNvPr id="54" name="TextBox 53"/>
                  <p:cNvSpPr txBox="1">
                    <a:spLocks noRot="1" noChangeAspect="1" noMove="1" noResize="1" noEditPoints="1" noAdjustHandles="1" noChangeArrowheads="1" noChangeShapeType="1" noTextEdit="1"/>
                  </p:cNvSpPr>
                  <p:nvPr/>
                </p:nvSpPr>
                <p:spPr>
                  <a:xfrm>
                    <a:off x="6108332" y="1732392"/>
                    <a:ext cx="2280848" cy="486407"/>
                  </a:xfrm>
                  <a:prstGeom prst="rect">
                    <a:avLst/>
                  </a:prstGeom>
                  <a:blipFill rotWithShape="1">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ahoma" pitchFamily="34" charset="0"/>
                    <a:ea typeface="Tahoma" pitchFamily="34" charset="0"/>
                    <a:cs typeface="Tahoma" pitchFamily="34" charset="0"/>
                  </a:rPr>
                  <a:t>B</a:t>
                </a:r>
                <a:endParaRPr lang="en-US" sz="3200" dirty="0"/>
              </a:p>
            </p:txBody>
          </p:sp>
          <mc:AlternateContent xmlns:mc="http://schemas.openxmlformats.org/markup-compatibility/2006" xmlns:a14="http://schemas.microsoft.com/office/drawing/2010/main">
            <mc:Choice Requires="a14">
              <p:sp>
                <p:nvSpPr>
                  <p:cNvPr id="58" name="TextBox 57"/>
                  <p:cNvSpPr txBox="1"/>
                  <p:nvPr/>
                </p:nvSpPr>
                <p:spPr>
                  <a:xfrm>
                    <a:off x="5978841" y="1767772"/>
                    <a:ext cx="2280848" cy="486406"/>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2800" b="1" i="1" smtClean="0">
                              <a:solidFill>
                                <a:schemeClr val="bg1"/>
                              </a:solidFill>
                              <a:latin typeface="Cambria Math" panose="02040503050406030204" pitchFamily="18" charset="0"/>
                              <a:ea typeface="Calibri" panose="020F0502020204030204" pitchFamily="34" charset="0"/>
                            </a:rPr>
                            <m:t>𝒚</m:t>
                          </m:r>
                          <m:r>
                            <a:rPr lang="en-US" sz="2800" b="1" smtClean="0">
                              <a:solidFill>
                                <a:schemeClr val="bg1"/>
                              </a:solidFill>
                              <a:latin typeface="Cambria Math" panose="02040503050406030204" pitchFamily="18" charset="0"/>
                              <a:ea typeface="Calibri" panose="020F0502020204030204" pitchFamily="34" charset="0"/>
                            </a:rPr>
                            <m:t>=</m:t>
                          </m:r>
                          <m:r>
                            <a:rPr lang="en-US" sz="2800" b="1" i="1" smtClean="0">
                              <a:solidFill>
                                <a:schemeClr val="bg1"/>
                              </a:solidFill>
                              <a:latin typeface="Cambria Math" panose="02040503050406030204" pitchFamily="18" charset="0"/>
                              <a:ea typeface="Calibri" panose="020F0502020204030204" pitchFamily="34" charset="0"/>
                            </a:rPr>
                            <m:t>𝟒</m:t>
                          </m:r>
                          <m:r>
                            <a:rPr lang="en-US" sz="2800" b="1" i="1" smtClean="0">
                              <a:solidFill>
                                <a:schemeClr val="bg1"/>
                              </a:solidFill>
                              <a:latin typeface="Cambria Math" panose="02040503050406030204" pitchFamily="18" charset="0"/>
                              <a:ea typeface="Calibri" panose="020F0502020204030204" pitchFamily="34" charset="0"/>
                            </a:rPr>
                            <m:t>𝒙</m:t>
                          </m:r>
                          <m:r>
                            <a:rPr lang="en-US" sz="2800" b="1" smtClean="0">
                              <a:solidFill>
                                <a:schemeClr val="bg1"/>
                              </a:solidFill>
                              <a:latin typeface="Cambria Math" panose="02040503050406030204" pitchFamily="18" charset="0"/>
                              <a:ea typeface="Calibri" panose="020F0502020204030204" pitchFamily="34" charset="0"/>
                            </a:rPr>
                            <m:t>+</m:t>
                          </m:r>
                          <m:r>
                            <a:rPr lang="en-US" sz="2800" b="1" i="1" smtClean="0">
                              <a:solidFill>
                                <a:schemeClr val="bg1"/>
                              </a:solidFill>
                              <a:latin typeface="Cambria Math" panose="02040503050406030204" pitchFamily="18" charset="0"/>
                              <a:ea typeface="Calibri" panose="020F0502020204030204" pitchFamily="34" charset="0"/>
                            </a:rPr>
                            <m:t>𝟐</m:t>
                          </m:r>
                          <m:r>
                            <a:rPr lang="en-US" sz="2800" b="1" smtClean="0">
                              <a:solidFill>
                                <a:schemeClr val="bg1"/>
                              </a:solidFill>
                              <a:latin typeface="Cambria Math" panose="02040503050406030204" pitchFamily="18" charset="0"/>
                              <a:ea typeface="Calibri" panose="020F0502020204030204" pitchFamily="34" charset="0"/>
                            </a:rPr>
                            <m:t>. </m:t>
                          </m:r>
                        </m:oMath>
                      </m:oMathPara>
                    </a14:m>
                    <a:endParaRPr lang="en-US" sz="3000" b="1" dirty="0"/>
                  </a:p>
                </p:txBody>
              </p:sp>
            </mc:Choice>
            <mc:Fallback xmlns="">
              <p:sp>
                <p:nvSpPr>
                  <p:cNvPr id="58" name="TextBox 57"/>
                  <p:cNvSpPr txBox="1">
                    <a:spLocks noRot="1" noChangeAspect="1" noMove="1" noResize="1" noEditPoints="1" noAdjustHandles="1" noChangeArrowheads="1" noChangeShapeType="1" noTextEdit="1"/>
                  </p:cNvSpPr>
                  <p:nvPr/>
                </p:nvSpPr>
                <p:spPr>
                  <a:xfrm>
                    <a:off x="5978841" y="1767772"/>
                    <a:ext cx="2280848" cy="486406"/>
                  </a:xfrm>
                  <a:prstGeom prst="rect">
                    <a:avLst/>
                  </a:prstGeom>
                  <a:blipFill rotWithShape="1">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C</a:t>
                </a:r>
                <a:endParaRPr lang="en-US" sz="3200" dirty="0"/>
              </a:p>
            </p:txBody>
          </p:sp>
          <mc:AlternateContent xmlns:mc="http://schemas.openxmlformats.org/markup-compatibility/2006" xmlns:a14="http://schemas.microsoft.com/office/drawing/2010/main">
            <mc:Choice Requires="a14">
              <p:sp>
                <p:nvSpPr>
                  <p:cNvPr id="48" name="TextBox 47"/>
                  <p:cNvSpPr txBox="1"/>
                  <p:nvPr/>
                </p:nvSpPr>
                <p:spPr>
                  <a:xfrm>
                    <a:off x="6123623" y="1753409"/>
                    <a:ext cx="2280848" cy="486406"/>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2800" b="1" i="1" smtClean="0">
                              <a:solidFill>
                                <a:schemeClr val="bg1"/>
                              </a:solidFill>
                              <a:latin typeface="Cambria Math" panose="02040503050406030204" pitchFamily="18" charset="0"/>
                              <a:ea typeface="Calibri" panose="020F0502020204030204" pitchFamily="34" charset="0"/>
                            </a:rPr>
                            <m:t>𝒚</m:t>
                          </m:r>
                          <m:r>
                            <a:rPr lang="en-US" sz="2800" b="1">
                              <a:solidFill>
                                <a:schemeClr val="bg1"/>
                              </a:solidFill>
                              <a:latin typeface="Cambria Math" panose="02040503050406030204" pitchFamily="18" charset="0"/>
                              <a:ea typeface="Calibri" panose="020F0502020204030204" pitchFamily="34" charset="0"/>
                            </a:rPr>
                            <m:t>=</m:t>
                          </m:r>
                          <m:r>
                            <a:rPr lang="en-US" sz="2800" b="1" i="1">
                              <a:solidFill>
                                <a:schemeClr val="bg1"/>
                              </a:solidFill>
                              <a:latin typeface="Cambria Math" panose="02040503050406030204" pitchFamily="18" charset="0"/>
                              <a:ea typeface="Calibri" panose="020F0502020204030204" pitchFamily="34" charset="0"/>
                            </a:rPr>
                            <m:t>𝟒</m:t>
                          </m:r>
                          <m:r>
                            <a:rPr lang="en-US" sz="2800" b="1" i="1">
                              <a:solidFill>
                                <a:schemeClr val="bg1"/>
                              </a:solidFill>
                              <a:latin typeface="Cambria Math" panose="02040503050406030204" pitchFamily="18" charset="0"/>
                              <a:ea typeface="Calibri" panose="020F0502020204030204" pitchFamily="34" charset="0"/>
                            </a:rPr>
                            <m:t>𝒙</m:t>
                          </m:r>
                          <m:r>
                            <a:rPr lang="en-US" sz="2800" b="1">
                              <a:solidFill>
                                <a:schemeClr val="bg1"/>
                              </a:solidFill>
                              <a:latin typeface="Cambria Math" panose="02040503050406030204" pitchFamily="18" charset="0"/>
                              <a:ea typeface="Calibri" panose="020F0502020204030204" pitchFamily="34" charset="0"/>
                            </a:rPr>
                            <m:t>−</m:t>
                          </m:r>
                          <m:r>
                            <a:rPr lang="en-US" sz="2800" b="1" i="1">
                              <a:solidFill>
                                <a:schemeClr val="bg1"/>
                              </a:solidFill>
                              <a:latin typeface="Cambria Math" panose="02040503050406030204" pitchFamily="18" charset="0"/>
                              <a:ea typeface="Calibri" panose="020F0502020204030204" pitchFamily="34" charset="0"/>
                            </a:rPr>
                            <m:t>𝟐</m:t>
                          </m:r>
                          <m:r>
                            <a:rPr lang="en-US" sz="2800" b="1">
                              <a:solidFill>
                                <a:schemeClr val="bg1"/>
                              </a:solidFill>
                              <a:latin typeface="Cambria Math" panose="02040503050406030204" pitchFamily="18" charset="0"/>
                              <a:ea typeface="Calibri" panose="020F0502020204030204" pitchFamily="34" charset="0"/>
                            </a:rPr>
                            <m:t>. </m:t>
                          </m:r>
                        </m:oMath>
                      </m:oMathPara>
                    </a14:m>
                    <a:endParaRPr lang="en-US" sz="3000" b="1" dirty="0"/>
                  </a:p>
                </p:txBody>
              </p:sp>
            </mc:Choice>
            <mc:Fallback xmlns="">
              <p:sp>
                <p:nvSpPr>
                  <p:cNvPr id="48" name="TextBox 47"/>
                  <p:cNvSpPr txBox="1">
                    <a:spLocks noRot="1" noChangeAspect="1" noMove="1" noResize="1" noEditPoints="1" noAdjustHandles="1" noChangeArrowheads="1" noChangeShapeType="1" noTextEdit="1"/>
                  </p:cNvSpPr>
                  <p:nvPr/>
                </p:nvSpPr>
                <p:spPr>
                  <a:xfrm>
                    <a:off x="6123623" y="1753409"/>
                    <a:ext cx="2280848" cy="486406"/>
                  </a:xfrm>
                  <a:prstGeom prst="rect">
                    <a:avLst/>
                  </a:prstGeom>
                  <a:blipFill rotWithShape="1">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1" y="1501345"/>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ahoma" pitchFamily="34" charset="0"/>
                    <a:ea typeface="Tahoma" pitchFamily="34" charset="0"/>
                    <a:cs typeface="Tahoma" pitchFamily="34" charset="0"/>
                  </a:rPr>
                  <a:t>D</a:t>
                </a:r>
                <a:endParaRPr lang="en-US" sz="3200" dirty="0"/>
              </a:p>
            </p:txBody>
          </p:sp>
          <mc:AlternateContent xmlns:mc="http://schemas.openxmlformats.org/markup-compatibility/2006" xmlns:a14="http://schemas.microsoft.com/office/drawing/2010/main">
            <mc:Choice Requires="a14">
              <p:sp>
                <p:nvSpPr>
                  <p:cNvPr id="62" name="TextBox 61"/>
                  <p:cNvSpPr txBox="1"/>
                  <p:nvPr/>
                </p:nvSpPr>
                <p:spPr>
                  <a:xfrm>
                    <a:off x="6078059" y="1779051"/>
                    <a:ext cx="2493487" cy="486406"/>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en-US" sz="2800" b="1" i="1" smtClean="0">
                              <a:solidFill>
                                <a:schemeClr val="bg1"/>
                              </a:solidFill>
                              <a:latin typeface="Cambria Math" panose="02040503050406030204" pitchFamily="18" charset="0"/>
                              <a:ea typeface="Calibri" panose="020F0502020204030204" pitchFamily="34" charset="0"/>
                            </a:rPr>
                            <m:t>𝒚</m:t>
                          </m:r>
                          <m:r>
                            <a:rPr lang="en-US" sz="2800" b="1">
                              <a:solidFill>
                                <a:schemeClr val="bg1"/>
                              </a:solidFill>
                              <a:latin typeface="Cambria Math" panose="02040503050406030204" pitchFamily="18" charset="0"/>
                              <a:ea typeface="Calibri" panose="020F0502020204030204" pitchFamily="34" charset="0"/>
                            </a:rPr>
                            <m:t>=</m:t>
                          </m:r>
                          <m:r>
                            <a:rPr lang="en-US" sz="2800" b="1" i="1">
                              <a:solidFill>
                                <a:schemeClr val="bg1"/>
                              </a:solidFill>
                              <a:latin typeface="Cambria Math" panose="02040503050406030204" pitchFamily="18" charset="0"/>
                              <a:ea typeface="Calibri" panose="020F0502020204030204" pitchFamily="34" charset="0"/>
                            </a:rPr>
                            <m:t>𝟒</m:t>
                          </m:r>
                          <m:r>
                            <a:rPr lang="en-US" sz="2800" b="1" i="1">
                              <a:solidFill>
                                <a:schemeClr val="bg1"/>
                              </a:solidFill>
                              <a:latin typeface="Cambria Math" panose="02040503050406030204" pitchFamily="18" charset="0"/>
                              <a:ea typeface="Calibri" panose="020F0502020204030204" pitchFamily="34" charset="0"/>
                            </a:rPr>
                            <m:t>𝒙</m:t>
                          </m:r>
                          <m:r>
                            <a:rPr lang="en-US" sz="2800" b="1">
                              <a:solidFill>
                                <a:schemeClr val="bg1"/>
                              </a:solidFill>
                              <a:latin typeface="Cambria Math" panose="02040503050406030204" pitchFamily="18" charset="0"/>
                              <a:ea typeface="Calibri" panose="020F0502020204030204" pitchFamily="34" charset="0"/>
                            </a:rPr>
                            <m:t>+</m:t>
                          </m:r>
                          <m:r>
                            <a:rPr lang="en-US" sz="2800" b="1" i="1">
                              <a:solidFill>
                                <a:schemeClr val="bg1"/>
                              </a:solidFill>
                              <a:latin typeface="Cambria Math" panose="02040503050406030204" pitchFamily="18" charset="0"/>
                              <a:ea typeface="Calibri" panose="020F0502020204030204" pitchFamily="34" charset="0"/>
                            </a:rPr>
                            <m:t>𝟔</m:t>
                          </m:r>
                          <m:r>
                            <a:rPr lang="en-US" sz="2800" b="1">
                              <a:solidFill>
                                <a:schemeClr val="bg1"/>
                              </a:solidFill>
                              <a:latin typeface="Cambria Math" panose="02040503050406030204" pitchFamily="18" charset="0"/>
                              <a:ea typeface="Calibri" panose="020F0502020204030204" pitchFamily="34" charset="0"/>
                            </a:rPr>
                            <m:t>.</m:t>
                          </m:r>
                        </m:oMath>
                      </m:oMathPara>
                    </a14:m>
                    <a:endParaRPr lang="en-US" sz="3000" b="1" dirty="0"/>
                  </a:p>
                </p:txBody>
              </p:sp>
            </mc:Choice>
            <mc:Fallback xmlns="">
              <p:sp>
                <p:nvSpPr>
                  <p:cNvPr id="62" name="TextBox 61"/>
                  <p:cNvSpPr txBox="1">
                    <a:spLocks noRot="1" noChangeAspect="1" noMove="1" noResize="1" noEditPoints="1" noAdjustHandles="1" noChangeArrowheads="1" noChangeShapeType="1" noTextEdit="1"/>
                  </p:cNvSpPr>
                  <p:nvPr/>
                </p:nvSpPr>
                <p:spPr>
                  <a:xfrm>
                    <a:off x="6078059" y="1779051"/>
                    <a:ext cx="2493487" cy="486406"/>
                  </a:xfrm>
                  <a:prstGeom prst="rect">
                    <a:avLst/>
                  </a:prstGeom>
                  <a:blipFill rotWithShape="1">
                    <a:blip r:embed="rId7"/>
                    <a:stretch>
                      <a:fillRect/>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mc:AlternateContent xmlns:mc="http://schemas.openxmlformats.org/markup-compatibility/2006" xmlns:a14="http://schemas.microsoft.com/office/drawing/2010/main">
        <mc:Choice Requires="a14">
          <p:sp>
            <p:nvSpPr>
              <p:cNvPr id="2" name="Rectangle 1">
                <a:extLst>
                  <a:ext uri="{FF2B5EF4-FFF2-40B4-BE49-F238E27FC236}">
                    <a16:creationId xmlns="" xmlns:a16="http://schemas.microsoft.com/office/drawing/2014/main" id="{33285FEC-3AD2-4E36-A897-75948A39E6B4}"/>
                  </a:ext>
                </a:extLst>
              </p:cNvPr>
              <p:cNvSpPr/>
              <p:nvPr/>
            </p:nvSpPr>
            <p:spPr>
              <a:xfrm>
                <a:off x="2385314" y="3206780"/>
                <a:ext cx="5273926" cy="477044"/>
              </a:xfrm>
              <a:prstGeom prst="rect">
                <a:avLst/>
              </a:prstGeom>
            </p:spPr>
            <p:txBody>
              <a:bodyPr wrap="none" lIns="45711" tIns="22855" rIns="45711" bIns="22855">
                <a:spAutoFit/>
              </a:bodyPr>
              <a:lstStyle/>
              <a:p>
                <a:pPr/>
                <a14:m>
                  <m:oMathPara xmlns:m="http://schemas.openxmlformats.org/officeDocument/2006/math">
                    <m:oMathParaPr>
                      <m:jc m:val="centerGroup"/>
                    </m:oMathParaPr>
                    <m:oMath xmlns:m="http://schemas.openxmlformats.org/officeDocument/2006/math">
                      <m:r>
                        <m:rPr>
                          <m:nor/>
                        </m:rPr>
                        <a:rPr lang="en-US" sz="2800" dirty="0">
                          <a:latin typeface="Times New Roman" panose="02020603050405020304" pitchFamily="18" charset="0"/>
                          <a:ea typeface="Calibri" panose="020F0502020204030204" pitchFamily="34" charset="0"/>
                        </a:rPr>
                        <m:t>Ta</m:t>
                      </m:r>
                      <m:r>
                        <m:rPr>
                          <m:nor/>
                        </m:rPr>
                        <a:rPr lang="en-US" sz="2800" dirty="0">
                          <a:latin typeface="Times New Roman" panose="02020603050405020304" pitchFamily="18" charset="0"/>
                          <a:ea typeface="Calibri" panose="020F0502020204030204" pitchFamily="34" charset="0"/>
                        </a:rPr>
                        <m:t> </m:t>
                      </m:r>
                      <m:r>
                        <m:rPr>
                          <m:nor/>
                        </m:rPr>
                        <a:rPr lang="en-US" sz="2800" dirty="0">
                          <a:latin typeface="Times New Roman" panose="02020603050405020304" pitchFamily="18" charset="0"/>
                          <a:ea typeface="Calibri" panose="020F0502020204030204" pitchFamily="34" charset="0"/>
                        </a:rPr>
                        <m:t>c</m:t>
                      </m:r>
                      <m:r>
                        <m:rPr>
                          <m:nor/>
                        </m:rPr>
                        <a:rPr lang="en-US" sz="2800" dirty="0">
                          <a:latin typeface="Times New Roman" panose="02020603050405020304" pitchFamily="18" charset="0"/>
                          <a:ea typeface="Calibri" panose="020F0502020204030204" pitchFamily="34" charset="0"/>
                        </a:rPr>
                        <m:t>ó </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𝑦</m:t>
                          </m:r>
                        </m:e>
                        <m:sup>
                          <m:r>
                            <a:rPr lang="en-US" sz="2800" i="1">
                              <a:latin typeface="Cambria Math" panose="02040503050406030204" pitchFamily="18" charset="0"/>
                              <a:ea typeface="Calibri" panose="020F0502020204030204" pitchFamily="34" charset="0"/>
                            </a:rPr>
                            <m:t>′</m:t>
                          </m:r>
                        </m:sup>
                      </m:sSup>
                      <m:r>
                        <a:rPr lang="en-US" sz="2800" i="1">
                          <a:latin typeface="Cambria Math" panose="02040503050406030204" pitchFamily="18" charset="0"/>
                          <a:ea typeface="Calibri" panose="020F0502020204030204" pitchFamily="34" charset="0"/>
                        </a:rPr>
                        <m:t>=4</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3</m:t>
                          </m:r>
                        </m:sup>
                      </m:sSup>
                      <m:r>
                        <a:rPr lang="en-US" sz="2800" i="1">
                          <a:latin typeface="Cambria Math" panose="02040503050406030204" pitchFamily="18" charset="0"/>
                          <a:ea typeface="Calibri" panose="020F0502020204030204" pitchFamily="34" charset="0"/>
                        </a:rPr>
                        <m:t>−8</m:t>
                      </m:r>
                      <m:r>
                        <a:rPr lang="en-US" sz="2800" i="1">
                          <a:latin typeface="Cambria Math" panose="02040503050406030204" pitchFamily="18" charset="0"/>
                          <a:ea typeface="Calibri" panose="020F0502020204030204" pitchFamily="34" charset="0"/>
                        </a:rPr>
                        <m:t>𝑥</m:t>
                      </m:r>
                      <m:r>
                        <m:rPr>
                          <m:nor/>
                        </m:rPr>
                        <a:rPr lang="en-US" sz="2800" dirty="0">
                          <a:latin typeface="Times New Roman" panose="02020603050405020304" pitchFamily="18" charset="0"/>
                          <a:ea typeface="Calibri" panose="020F0502020204030204" pitchFamily="34" charset="0"/>
                        </a:rPr>
                        <m:t>, </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𝑦</m:t>
                          </m:r>
                        </m:e>
                        <m:sup>
                          <m:r>
                            <a:rPr lang="en-US" sz="2800" i="1">
                              <a:latin typeface="Cambria Math" panose="02040503050406030204" pitchFamily="18" charset="0"/>
                              <a:ea typeface="Calibri" panose="020F0502020204030204" pitchFamily="34" charset="0"/>
                            </a:rPr>
                            <m:t>′</m:t>
                          </m:r>
                        </m:sup>
                      </m:sSup>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−1</m:t>
                          </m:r>
                        </m:e>
                      </m:d>
                      <m:r>
                        <a:rPr lang="en-US" sz="2800" i="1">
                          <a:latin typeface="Cambria Math" panose="02040503050406030204" pitchFamily="18" charset="0"/>
                          <a:ea typeface="Calibri" panose="020F0502020204030204" pitchFamily="34" charset="0"/>
                        </a:rPr>
                        <m:t>=4.</m:t>
                      </m:r>
                    </m:oMath>
                  </m:oMathPara>
                </a14:m>
                <a:endParaRPr lang="en-US" sz="3000" dirty="0">
                  <a:latin typeface="Times New Roman" panose="02020603050405020304" pitchFamily="18" charset="0"/>
                  <a:cs typeface="Times New Roman" panose="02020603050405020304" pitchFamily="18" charset="0"/>
                </a:endParaRPr>
              </a:p>
            </p:txBody>
          </p:sp>
        </mc:Choice>
        <mc:Fallback xmlns="">
          <p:sp>
            <p:nvSpPr>
              <p:cNvPr id="2" name="Rectangle 1">
                <a:extLst>
                  <a:ext uri="{FF2B5EF4-FFF2-40B4-BE49-F238E27FC236}">
                    <a16:creationId xmlns="" xmlns:a16="http://schemas.microsoft.com/office/drawing/2014/main" xmlns:a14="http://schemas.microsoft.com/office/drawing/2010/main" id="{33285FEC-3AD2-4E36-A897-75948A39E6B4}"/>
                  </a:ext>
                </a:extLst>
              </p:cNvPr>
              <p:cNvSpPr>
                <a:spLocks noRot="1" noChangeAspect="1" noMove="1" noResize="1" noEditPoints="1" noAdjustHandles="1" noChangeArrowheads="1" noChangeShapeType="1" noTextEdit="1"/>
              </p:cNvSpPr>
              <p:nvPr/>
            </p:nvSpPr>
            <p:spPr>
              <a:xfrm>
                <a:off x="2385314" y="3206780"/>
                <a:ext cx="5273926" cy="477044"/>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 xmlns:a16="http://schemas.microsoft.com/office/drawing/2014/main" id="{AC6D862D-3D3F-441A-BE37-68656E8546F7}"/>
                  </a:ext>
                </a:extLst>
              </p:cNvPr>
              <p:cNvSpPr/>
              <p:nvPr/>
            </p:nvSpPr>
            <p:spPr>
              <a:xfrm>
                <a:off x="2341774" y="3763472"/>
                <a:ext cx="9288294" cy="1291626"/>
              </a:xfrm>
              <a:prstGeom prst="rect">
                <a:avLst/>
              </a:prstGeom>
            </p:spPr>
            <p:txBody>
              <a:bodyPr wrap="none" lIns="45711" tIns="22855" rIns="45711" bIns="22855">
                <a:spAutoFit/>
              </a:bodyPr>
              <a:lstStyle/>
              <a:p>
                <a:pPr>
                  <a:lnSpc>
                    <a:spcPct val="115000"/>
                  </a:lnSpc>
                  <a:spcAft>
                    <a:spcPts val="800"/>
                  </a:spcAft>
                </a:pPr>
                <a14:m>
                  <m:oMathPara xmlns:m="http://schemas.openxmlformats.org/officeDocument/2006/math">
                    <m:oMathParaPr>
                      <m:jc m:val="centerGroup"/>
                    </m:oMathParaPr>
                    <m:oMath xmlns:m="http://schemas.openxmlformats.org/officeDocument/2006/math">
                      <m:r>
                        <m:rPr>
                          <m:nor/>
                        </m:rPr>
                        <a:rPr lang="en-US" sz="2800" dirty="0">
                          <a:latin typeface="Times New Roman" panose="02020603050405020304" pitchFamily="18" charset="0"/>
                          <a:ea typeface="Calibri" panose="020F0502020204030204" pitchFamily="34" charset="0"/>
                        </a:rPr>
                        <m:t>Đ</m:t>
                      </m:r>
                      <m:r>
                        <m:rPr>
                          <m:nor/>
                        </m:rPr>
                        <a:rPr lang="en-US" sz="2800" dirty="0">
                          <a:latin typeface="Times New Roman" panose="02020603050405020304" pitchFamily="18" charset="0"/>
                          <a:ea typeface="Calibri" panose="020F0502020204030204" pitchFamily="34" charset="0"/>
                        </a:rPr>
                        <m:t>i</m:t>
                      </m:r>
                      <m:r>
                        <m:rPr>
                          <m:nor/>
                        </m:rPr>
                        <a:rPr lang="en-US" sz="2800" dirty="0">
                          <a:latin typeface="Times New Roman" panose="02020603050405020304" pitchFamily="18" charset="0"/>
                          <a:ea typeface="Calibri" panose="020F0502020204030204" pitchFamily="34" charset="0"/>
                        </a:rPr>
                        <m:t>ể</m:t>
                      </m:r>
                      <m:r>
                        <m:rPr>
                          <m:nor/>
                        </m:rPr>
                        <a:rPr lang="en-US" sz="2800" dirty="0">
                          <a:latin typeface="Times New Roman" panose="02020603050405020304" pitchFamily="18" charset="0"/>
                          <a:ea typeface="Calibri" panose="020F0502020204030204" pitchFamily="34" charset="0"/>
                        </a:rPr>
                        <m:t>m</m:t>
                      </m:r>
                      <m:r>
                        <m:rPr>
                          <m:nor/>
                        </m:rPr>
                        <a:rPr lang="en-US" sz="2800" dirty="0">
                          <a:latin typeface="Times New Roman" panose="02020603050405020304" pitchFamily="18" charset="0"/>
                          <a:ea typeface="Calibri" panose="020F0502020204030204" pitchFamily="34" charset="0"/>
                        </a:rPr>
                        <m:t> </m:t>
                      </m:r>
                      <m:r>
                        <m:rPr>
                          <m:nor/>
                        </m:rPr>
                        <a:rPr lang="en-US" sz="2800" dirty="0">
                          <a:latin typeface="Times New Roman" panose="02020603050405020304" pitchFamily="18" charset="0"/>
                          <a:ea typeface="Calibri" panose="020F0502020204030204" pitchFamily="34" charset="0"/>
                        </a:rPr>
                        <m:t>thu</m:t>
                      </m:r>
                      <m:r>
                        <m:rPr>
                          <m:nor/>
                        </m:rPr>
                        <a:rPr lang="en-US" sz="2800" dirty="0">
                          <a:latin typeface="Times New Roman" panose="02020603050405020304" pitchFamily="18" charset="0"/>
                          <a:ea typeface="Calibri" panose="020F0502020204030204" pitchFamily="34" charset="0"/>
                        </a:rPr>
                        <m:t>ộ</m:t>
                      </m:r>
                      <m:r>
                        <m:rPr>
                          <m:nor/>
                        </m:rPr>
                        <a:rPr lang="en-US" sz="2800" dirty="0">
                          <a:latin typeface="Times New Roman" panose="02020603050405020304" pitchFamily="18" charset="0"/>
                          <a:ea typeface="Calibri" panose="020F0502020204030204" pitchFamily="34" charset="0"/>
                        </a:rPr>
                        <m:t>c</m:t>
                      </m:r>
                      <m:r>
                        <m:rPr>
                          <m:nor/>
                        </m:rPr>
                        <a:rPr lang="en-US" sz="2800" dirty="0">
                          <a:latin typeface="Times New Roman" panose="02020603050405020304" pitchFamily="18" charset="0"/>
                          <a:ea typeface="Calibri" panose="020F0502020204030204" pitchFamily="34" charset="0"/>
                        </a:rPr>
                        <m:t> đồ </m:t>
                      </m:r>
                      <m:r>
                        <m:rPr>
                          <m:nor/>
                        </m:rPr>
                        <a:rPr lang="en-US" sz="2800" dirty="0">
                          <a:latin typeface="Times New Roman" panose="02020603050405020304" pitchFamily="18" charset="0"/>
                          <a:ea typeface="Calibri" panose="020F0502020204030204" pitchFamily="34" charset="0"/>
                        </a:rPr>
                        <m:t>th</m:t>
                      </m:r>
                      <m:r>
                        <m:rPr>
                          <m:nor/>
                        </m:rPr>
                        <a:rPr lang="en-US" sz="2800" dirty="0">
                          <a:latin typeface="Times New Roman" panose="02020603050405020304" pitchFamily="18" charset="0"/>
                          <a:ea typeface="Calibri" panose="020F0502020204030204" pitchFamily="34" charset="0"/>
                        </a:rPr>
                        <m:t>ị đã </m:t>
                      </m:r>
                      <m:r>
                        <m:rPr>
                          <m:nor/>
                        </m:rPr>
                        <a:rPr lang="en-US" sz="2800" dirty="0">
                          <a:latin typeface="Times New Roman" panose="02020603050405020304" pitchFamily="18" charset="0"/>
                          <a:ea typeface="Calibri" panose="020F0502020204030204" pitchFamily="34" charset="0"/>
                        </a:rPr>
                        <m:t>cho</m:t>
                      </m:r>
                      <m:r>
                        <m:rPr>
                          <m:nor/>
                        </m:rPr>
                        <a:rPr lang="en-US" sz="2800" dirty="0">
                          <a:latin typeface="Times New Roman" panose="02020603050405020304" pitchFamily="18" charset="0"/>
                          <a:ea typeface="Calibri" panose="020F0502020204030204" pitchFamily="34" charset="0"/>
                        </a:rPr>
                        <m:t> </m:t>
                      </m:r>
                      <m:r>
                        <m:rPr>
                          <m:nor/>
                        </m:rPr>
                        <a:rPr lang="en-US" sz="2800" dirty="0">
                          <a:latin typeface="Times New Roman" panose="02020603050405020304" pitchFamily="18" charset="0"/>
                          <a:ea typeface="Calibri" panose="020F0502020204030204" pitchFamily="34" charset="0"/>
                        </a:rPr>
                        <m:t>c</m:t>
                      </m:r>
                      <m:r>
                        <m:rPr>
                          <m:nor/>
                        </m:rPr>
                        <a:rPr lang="en-US" sz="2800" dirty="0">
                          <a:latin typeface="Times New Roman" panose="02020603050405020304" pitchFamily="18" charset="0"/>
                          <a:ea typeface="Calibri" panose="020F0502020204030204" pitchFamily="34" charset="0"/>
                        </a:rPr>
                        <m:t>ó </m:t>
                      </m:r>
                      <m:r>
                        <m:rPr>
                          <m:nor/>
                        </m:rPr>
                        <a:rPr lang="en-US" sz="2800" dirty="0">
                          <a:latin typeface="Times New Roman" panose="02020603050405020304" pitchFamily="18" charset="0"/>
                          <a:ea typeface="Calibri" panose="020F0502020204030204" pitchFamily="34" charset="0"/>
                        </a:rPr>
                        <m:t>ho</m:t>
                      </m:r>
                      <m:r>
                        <m:rPr>
                          <m:nor/>
                        </m:rPr>
                        <a:rPr lang="en-US" sz="2800" dirty="0">
                          <a:latin typeface="Times New Roman" panose="02020603050405020304" pitchFamily="18" charset="0"/>
                          <a:ea typeface="Calibri" panose="020F0502020204030204" pitchFamily="34" charset="0"/>
                        </a:rPr>
                        <m:t>à</m:t>
                      </m:r>
                      <m:r>
                        <m:rPr>
                          <m:nor/>
                        </m:rPr>
                        <a:rPr lang="en-US" sz="2800" dirty="0">
                          <a:latin typeface="Times New Roman" panose="02020603050405020304" pitchFamily="18" charset="0"/>
                          <a:ea typeface="Calibri" panose="020F0502020204030204" pitchFamily="34" charset="0"/>
                        </a:rPr>
                        <m:t>nh</m:t>
                      </m:r>
                      <m:r>
                        <m:rPr>
                          <m:nor/>
                        </m:rPr>
                        <a:rPr lang="en-US" sz="2800" dirty="0">
                          <a:latin typeface="Times New Roman" panose="02020603050405020304" pitchFamily="18" charset="0"/>
                          <a:ea typeface="Calibri" panose="020F0502020204030204" pitchFamily="34" charset="0"/>
                        </a:rPr>
                        <m:t> độ </m:t>
                      </m:r>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=−1</m:t>
                      </m:r>
                      <m:r>
                        <m:rPr>
                          <m:nor/>
                        </m:rPr>
                        <a:rPr lang="en-US" sz="2800" dirty="0">
                          <a:latin typeface="Times New Roman" panose="02020603050405020304" pitchFamily="18" charset="0"/>
                          <a:ea typeface="Calibri" panose="020F0502020204030204" pitchFamily="34" charset="0"/>
                        </a:rPr>
                        <m:t> </m:t>
                      </m:r>
                      <m:r>
                        <m:rPr>
                          <m:nor/>
                        </m:rPr>
                        <a:rPr lang="en-US" sz="2800" dirty="0" err="1">
                          <a:latin typeface="Times New Roman" panose="02020603050405020304" pitchFamily="18" charset="0"/>
                          <a:ea typeface="Calibri" panose="020F0502020204030204" pitchFamily="34" charset="0"/>
                        </a:rPr>
                        <m:t>l</m:t>
                      </m:r>
                      <m:r>
                        <m:rPr>
                          <m:nor/>
                        </m:rPr>
                        <a:rPr lang="en-US" sz="2800" dirty="0" err="1">
                          <a:latin typeface="Times New Roman" panose="02020603050405020304" pitchFamily="18" charset="0"/>
                          <a:ea typeface="Calibri" panose="020F0502020204030204" pitchFamily="34" charset="0"/>
                        </a:rPr>
                        <m:t>à: </m:t>
                      </m:r>
                      <m:r>
                        <a:rPr lang="en-US" sz="2800" i="1">
                          <a:latin typeface="Cambria Math" panose="02040503050406030204" pitchFamily="18" charset="0"/>
                          <a:ea typeface="Calibri" panose="020F0502020204030204" pitchFamily="34" charset="0"/>
                        </a:rPr>
                        <m:t>𝑀</m:t>
                      </m:r>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−1;2</m:t>
                          </m:r>
                        </m:e>
                      </m:d>
                      <m:r>
                        <a:rPr lang="en-US" sz="2800" i="1">
                          <a:latin typeface="Cambria Math" panose="02040503050406030204" pitchFamily="18" charset="0"/>
                          <a:ea typeface="Calibri" panose="020F0502020204030204" pitchFamily="34" charset="0"/>
                        </a:rPr>
                        <m:t>.</m:t>
                      </m:r>
                    </m:oMath>
                  </m:oMathPara>
                </a14:m>
                <a:endParaRPr lang="en-US" sz="2800" dirty="0">
                  <a:latin typeface="Times New Roman" panose="02020603050405020304" pitchFamily="18" charset="0"/>
                  <a:ea typeface="Calibri" panose="020F0502020204030204" pitchFamily="34" charset="0"/>
                </a:endParaRPr>
              </a:p>
              <a:p>
                <a:pPr>
                  <a:lnSpc>
                    <a:spcPct val="115000"/>
                  </a:lnSpc>
                  <a:spcAft>
                    <a:spcPts val="800"/>
                  </a:spcAft>
                </a:pPr>
                <a14:m>
                  <m:oMathPara xmlns:m="http://schemas.openxmlformats.org/officeDocument/2006/math">
                    <m:oMathParaPr>
                      <m:jc m:val="centerGroup"/>
                    </m:oMathParaPr>
                    <m:oMath xmlns:m="http://schemas.openxmlformats.org/officeDocument/2006/math">
                      <m:r>
                        <m:rPr>
                          <m:nor/>
                        </m:rPr>
                        <a:rPr lang="en-US" sz="2800" dirty="0" err="1">
                          <a:latin typeface="Times New Roman" panose="02020603050405020304" pitchFamily="18" charset="0"/>
                          <a:ea typeface="Calibri" panose="020F0502020204030204" pitchFamily="34" charset="0"/>
                        </a:rPr>
                        <m:t>V</m:t>
                      </m:r>
                      <m:r>
                        <m:rPr>
                          <m:nor/>
                        </m:rPr>
                        <a:rPr lang="en-US" sz="2800" dirty="0" err="1">
                          <a:latin typeface="Times New Roman" panose="02020603050405020304" pitchFamily="18" charset="0"/>
                          <a:ea typeface="Calibri" panose="020F0502020204030204" pitchFamily="34" charset="0"/>
                        </a:rPr>
                        <m:t>ậ</m:t>
                      </m:r>
                      <m:r>
                        <m:rPr>
                          <m:nor/>
                        </m:rPr>
                        <a:rPr lang="en-US" sz="2800" dirty="0" err="1">
                          <a:latin typeface="Times New Roman" panose="02020603050405020304" pitchFamily="18" charset="0"/>
                          <a:ea typeface="Calibri" panose="020F0502020204030204" pitchFamily="34" charset="0"/>
                        </a:rPr>
                        <m:t>y</m:t>
                      </m:r>
                      <m:r>
                        <m:rPr>
                          <m:nor/>
                        </m:rPr>
                        <a:rPr lang="en-US" sz="2800" dirty="0">
                          <a:latin typeface="Times New Roman" panose="02020603050405020304" pitchFamily="18" charset="0"/>
                          <a:ea typeface="Calibri" panose="020F0502020204030204" pitchFamily="34" charset="0"/>
                        </a:rPr>
                        <m:t> </m:t>
                      </m:r>
                      <m:r>
                        <m:rPr>
                          <m:nor/>
                        </m:rPr>
                        <a:rPr lang="en-US" sz="2800" dirty="0" err="1">
                          <a:latin typeface="Times New Roman" panose="02020603050405020304" pitchFamily="18" charset="0"/>
                          <a:ea typeface="Calibri" panose="020F0502020204030204" pitchFamily="34" charset="0"/>
                        </a:rPr>
                        <m:t>ph</m:t>
                      </m:r>
                      <m:r>
                        <m:rPr>
                          <m:nor/>
                        </m:rPr>
                        <a:rPr lang="en-US" sz="2800" dirty="0" err="1">
                          <a:latin typeface="Times New Roman" panose="02020603050405020304" pitchFamily="18" charset="0"/>
                          <a:ea typeface="Calibri" panose="020F0502020204030204" pitchFamily="34" charset="0"/>
                        </a:rPr>
                        <m:t>ươ</m:t>
                      </m:r>
                      <m:r>
                        <m:rPr>
                          <m:nor/>
                        </m:rPr>
                        <a:rPr lang="en-US" sz="2800" dirty="0" err="1">
                          <a:latin typeface="Times New Roman" panose="02020603050405020304" pitchFamily="18" charset="0"/>
                          <a:ea typeface="Calibri" panose="020F0502020204030204" pitchFamily="34" charset="0"/>
                        </a:rPr>
                        <m:t>ng</m:t>
                      </m:r>
                      <m:r>
                        <m:rPr>
                          <m:nor/>
                        </m:rPr>
                        <a:rPr lang="en-US" sz="2800" dirty="0">
                          <a:latin typeface="Times New Roman" panose="02020603050405020304" pitchFamily="18" charset="0"/>
                          <a:ea typeface="Calibri" panose="020F0502020204030204" pitchFamily="34" charset="0"/>
                        </a:rPr>
                        <m:t> </m:t>
                      </m:r>
                      <m:r>
                        <m:rPr>
                          <m:nor/>
                        </m:rPr>
                        <a:rPr lang="en-US" sz="2800" dirty="0" err="1">
                          <a:latin typeface="Times New Roman" panose="02020603050405020304" pitchFamily="18" charset="0"/>
                          <a:ea typeface="Calibri" panose="020F0502020204030204" pitchFamily="34" charset="0"/>
                        </a:rPr>
                        <m:t>tr</m:t>
                      </m:r>
                      <m:r>
                        <m:rPr>
                          <m:nor/>
                        </m:rPr>
                        <a:rPr lang="en-US" sz="2800" dirty="0" err="1">
                          <a:latin typeface="Times New Roman" panose="02020603050405020304" pitchFamily="18" charset="0"/>
                          <a:ea typeface="Calibri" panose="020F0502020204030204" pitchFamily="34" charset="0"/>
                        </a:rPr>
                        <m:t>ì</m:t>
                      </m:r>
                      <m:r>
                        <m:rPr>
                          <m:nor/>
                        </m:rPr>
                        <a:rPr lang="en-US" sz="2800" dirty="0" err="1">
                          <a:latin typeface="Times New Roman" panose="02020603050405020304" pitchFamily="18" charset="0"/>
                          <a:ea typeface="Calibri" panose="020F0502020204030204" pitchFamily="34" charset="0"/>
                        </a:rPr>
                        <m:t>nh</m:t>
                      </m:r>
                      <m:r>
                        <m:rPr>
                          <m:nor/>
                        </m:rPr>
                        <a:rPr lang="en-US" sz="2800" dirty="0">
                          <a:latin typeface="Times New Roman" panose="02020603050405020304" pitchFamily="18" charset="0"/>
                          <a:ea typeface="Calibri" panose="020F0502020204030204" pitchFamily="34" charset="0"/>
                        </a:rPr>
                        <m:t> </m:t>
                      </m:r>
                      <m:r>
                        <m:rPr>
                          <m:nor/>
                        </m:rPr>
                        <a:rPr lang="en-US" sz="2800" dirty="0" err="1">
                          <a:latin typeface="Times New Roman" panose="02020603050405020304" pitchFamily="18" charset="0"/>
                          <a:ea typeface="Calibri" panose="020F0502020204030204" pitchFamily="34" charset="0"/>
                        </a:rPr>
                        <m:t>ti</m:t>
                      </m:r>
                      <m:r>
                        <m:rPr>
                          <m:nor/>
                        </m:rPr>
                        <a:rPr lang="en-US" sz="2800" dirty="0" err="1">
                          <a:latin typeface="Times New Roman" panose="02020603050405020304" pitchFamily="18" charset="0"/>
                          <a:ea typeface="Calibri" panose="020F0502020204030204" pitchFamily="34" charset="0"/>
                        </a:rPr>
                        <m:t>ế</m:t>
                      </m:r>
                      <m:r>
                        <m:rPr>
                          <m:nor/>
                        </m:rPr>
                        <a:rPr lang="en-US" sz="2800" dirty="0" err="1">
                          <a:latin typeface="Times New Roman" panose="02020603050405020304" pitchFamily="18" charset="0"/>
                          <a:ea typeface="Calibri" panose="020F0502020204030204" pitchFamily="34" charset="0"/>
                        </a:rPr>
                        <m:t>p</m:t>
                      </m:r>
                      <m:r>
                        <m:rPr>
                          <m:nor/>
                        </m:rPr>
                        <a:rPr lang="en-US" sz="2800" dirty="0">
                          <a:latin typeface="Times New Roman" panose="02020603050405020304" pitchFamily="18" charset="0"/>
                          <a:ea typeface="Calibri" panose="020F0502020204030204" pitchFamily="34" charset="0"/>
                        </a:rPr>
                        <m:t> </m:t>
                      </m:r>
                      <m:r>
                        <m:rPr>
                          <m:nor/>
                        </m:rPr>
                        <a:rPr lang="en-US" sz="2800" dirty="0" err="1">
                          <a:latin typeface="Times New Roman" panose="02020603050405020304" pitchFamily="18" charset="0"/>
                          <a:ea typeface="Calibri" panose="020F0502020204030204" pitchFamily="34" charset="0"/>
                        </a:rPr>
                        <m:t>tuy</m:t>
                      </m:r>
                      <m:r>
                        <m:rPr>
                          <m:nor/>
                        </m:rPr>
                        <a:rPr lang="en-US" sz="2800" dirty="0" err="1">
                          <a:latin typeface="Times New Roman" panose="02020603050405020304" pitchFamily="18" charset="0"/>
                          <a:ea typeface="Calibri" panose="020F0502020204030204" pitchFamily="34" charset="0"/>
                        </a:rPr>
                        <m:t>ế</m:t>
                      </m:r>
                      <m:r>
                        <m:rPr>
                          <m:nor/>
                        </m:rPr>
                        <a:rPr lang="en-US" sz="2800" dirty="0" err="1">
                          <a:latin typeface="Times New Roman" panose="02020603050405020304" pitchFamily="18" charset="0"/>
                          <a:ea typeface="Calibri" panose="020F0502020204030204" pitchFamily="34" charset="0"/>
                        </a:rPr>
                        <m:t>n</m:t>
                      </m:r>
                      <m:r>
                        <m:rPr>
                          <m:nor/>
                        </m:rPr>
                        <a:rPr lang="en-US" sz="2800" dirty="0">
                          <a:latin typeface="Times New Roman" panose="02020603050405020304" pitchFamily="18" charset="0"/>
                          <a:ea typeface="Calibri" panose="020F0502020204030204" pitchFamily="34" charset="0"/>
                        </a:rPr>
                        <m:t> </m:t>
                      </m:r>
                      <m:r>
                        <m:rPr>
                          <m:nor/>
                        </m:rPr>
                        <a:rPr lang="en-US" sz="2800" dirty="0" err="1">
                          <a:latin typeface="Times New Roman" panose="02020603050405020304" pitchFamily="18" charset="0"/>
                          <a:ea typeface="Calibri" panose="020F0502020204030204" pitchFamily="34" charset="0"/>
                        </a:rPr>
                        <m:t>c</m:t>
                      </m:r>
                      <m:r>
                        <m:rPr>
                          <m:nor/>
                        </m:rPr>
                        <a:rPr lang="en-US" sz="2800" dirty="0" err="1">
                          <a:latin typeface="Times New Roman" panose="02020603050405020304" pitchFamily="18" charset="0"/>
                          <a:ea typeface="Calibri" panose="020F0502020204030204" pitchFamily="34" charset="0"/>
                        </a:rPr>
                        <m:t>ủ</m:t>
                      </m:r>
                      <m:r>
                        <m:rPr>
                          <m:nor/>
                        </m:rPr>
                        <a:rPr lang="en-US" sz="2800" dirty="0" err="1">
                          <a:latin typeface="Times New Roman" panose="02020603050405020304" pitchFamily="18" charset="0"/>
                          <a:ea typeface="Calibri" panose="020F0502020204030204" pitchFamily="34" charset="0"/>
                        </a:rPr>
                        <m:t>a</m:t>
                      </m:r>
                      <m:r>
                        <m:rPr>
                          <m:nor/>
                        </m:rPr>
                        <a:rPr lang="en-US" sz="2800" dirty="0">
                          <a:latin typeface="Times New Roman" panose="02020603050405020304" pitchFamily="18" charset="0"/>
                          <a:ea typeface="Calibri" panose="020F0502020204030204" pitchFamily="34" charset="0"/>
                        </a:rPr>
                        <m:t> </m:t>
                      </m:r>
                      <m:r>
                        <m:rPr>
                          <m:nor/>
                        </m:rPr>
                        <a:rPr lang="en-US" sz="2800" dirty="0" err="1">
                          <a:latin typeface="Times New Roman" panose="02020603050405020304" pitchFamily="18" charset="0"/>
                          <a:ea typeface="Calibri" panose="020F0502020204030204" pitchFamily="34" charset="0"/>
                        </a:rPr>
                        <m:t>đồ</m:t>
                      </m:r>
                      <m:r>
                        <m:rPr>
                          <m:nor/>
                        </m:rPr>
                        <a:rPr lang="en-US" sz="2800" dirty="0">
                          <a:latin typeface="Times New Roman" panose="02020603050405020304" pitchFamily="18" charset="0"/>
                          <a:ea typeface="Calibri" panose="020F0502020204030204" pitchFamily="34" charset="0"/>
                        </a:rPr>
                        <m:t> </m:t>
                      </m:r>
                      <m:r>
                        <m:rPr>
                          <m:nor/>
                        </m:rPr>
                        <a:rPr lang="en-US" sz="2800" dirty="0" err="1">
                          <a:latin typeface="Times New Roman" panose="02020603050405020304" pitchFamily="18" charset="0"/>
                          <a:ea typeface="Calibri" panose="020F0502020204030204" pitchFamily="34" charset="0"/>
                        </a:rPr>
                        <m:t>th</m:t>
                      </m:r>
                      <m:r>
                        <m:rPr>
                          <m:nor/>
                        </m:rPr>
                        <a:rPr lang="en-US" sz="2800" dirty="0" err="1">
                          <a:latin typeface="Times New Roman" panose="02020603050405020304" pitchFamily="18" charset="0"/>
                          <a:ea typeface="Calibri" panose="020F0502020204030204" pitchFamily="34" charset="0"/>
                        </a:rPr>
                        <m:t>ị </m:t>
                      </m:r>
                      <m:r>
                        <m:rPr>
                          <m:nor/>
                        </m:rPr>
                        <a:rPr lang="en-US" sz="2800" dirty="0" err="1">
                          <a:latin typeface="Times New Roman" panose="02020603050405020304" pitchFamily="18" charset="0"/>
                          <a:ea typeface="Calibri" panose="020F0502020204030204" pitchFamily="34" charset="0"/>
                        </a:rPr>
                        <m:t>h</m:t>
                      </m:r>
                      <m:r>
                        <m:rPr>
                          <m:nor/>
                        </m:rPr>
                        <a:rPr lang="en-US" sz="2800" dirty="0" err="1">
                          <a:latin typeface="Times New Roman" panose="02020603050405020304" pitchFamily="18" charset="0"/>
                          <a:ea typeface="Calibri" panose="020F0502020204030204" pitchFamily="34" charset="0"/>
                        </a:rPr>
                        <m:t>à</m:t>
                      </m:r>
                      <m:r>
                        <m:rPr>
                          <m:nor/>
                        </m:rPr>
                        <a:rPr lang="en-US" sz="2800" dirty="0" err="1">
                          <a:latin typeface="Times New Roman" panose="02020603050405020304" pitchFamily="18" charset="0"/>
                          <a:ea typeface="Calibri" panose="020F0502020204030204" pitchFamily="34" charset="0"/>
                        </a:rPr>
                        <m:t>m</m:t>
                      </m:r>
                      <m:r>
                        <m:rPr>
                          <m:nor/>
                        </m:rPr>
                        <a:rPr lang="en-US" sz="2800" dirty="0">
                          <a:latin typeface="Times New Roman" panose="02020603050405020304" pitchFamily="18" charset="0"/>
                          <a:ea typeface="Calibri" panose="020F0502020204030204" pitchFamily="34" charset="0"/>
                        </a:rPr>
                        <m:t> </m:t>
                      </m:r>
                      <m:r>
                        <m:rPr>
                          <m:nor/>
                        </m:rPr>
                        <a:rPr lang="en-US" sz="2800" dirty="0" err="1">
                          <a:latin typeface="Times New Roman" panose="02020603050405020304" pitchFamily="18" charset="0"/>
                          <a:ea typeface="Calibri" panose="020F0502020204030204" pitchFamily="34" charset="0"/>
                        </a:rPr>
                        <m:t>s</m:t>
                      </m:r>
                      <m:r>
                        <m:rPr>
                          <m:nor/>
                        </m:rPr>
                        <a:rPr lang="en-US" sz="2800" dirty="0" err="1">
                          <a:latin typeface="Times New Roman" panose="02020603050405020304" pitchFamily="18" charset="0"/>
                          <a:ea typeface="Calibri" panose="020F0502020204030204" pitchFamily="34" charset="0"/>
                        </a:rPr>
                        <m:t>ố </m:t>
                      </m:r>
                      <m:r>
                        <m:rPr>
                          <m:nor/>
                        </m:rPr>
                        <a:rPr lang="en-US" sz="2800" dirty="0" err="1">
                          <a:latin typeface="Times New Roman" panose="02020603050405020304" pitchFamily="18" charset="0"/>
                          <a:ea typeface="Calibri" panose="020F0502020204030204" pitchFamily="34" charset="0"/>
                        </a:rPr>
                        <m:t>t</m:t>
                      </m:r>
                      <m:r>
                        <m:rPr>
                          <m:nor/>
                        </m:rPr>
                        <a:rPr lang="en-US" sz="2800" dirty="0" err="1">
                          <a:latin typeface="Times New Roman" panose="02020603050405020304" pitchFamily="18" charset="0"/>
                          <a:ea typeface="Calibri" panose="020F0502020204030204" pitchFamily="34" charset="0"/>
                        </a:rPr>
                        <m:t>ạ</m:t>
                      </m:r>
                      <m:r>
                        <m:rPr>
                          <m:nor/>
                        </m:rPr>
                        <a:rPr lang="en-US" sz="2800" dirty="0" err="1">
                          <a:latin typeface="Times New Roman" panose="02020603050405020304" pitchFamily="18" charset="0"/>
                          <a:ea typeface="Calibri" panose="020F0502020204030204" pitchFamily="34" charset="0"/>
                        </a:rPr>
                        <m:t>i</m:t>
                      </m:r>
                      <m:r>
                        <m:rPr>
                          <m:nor/>
                        </m:rPr>
                        <a:rPr lang="en-US" sz="2800" dirty="0">
                          <a:latin typeface="Times New Roman" panose="02020603050405020304" pitchFamily="18" charset="0"/>
                          <a:ea typeface="Calibri" panose="020F0502020204030204" pitchFamily="34" charset="0"/>
                        </a:rPr>
                        <m:t> </m:t>
                      </m:r>
                      <m:r>
                        <a:rPr lang="en-US" sz="2800" i="1">
                          <a:latin typeface="Cambria Math" panose="02040503050406030204" pitchFamily="18" charset="0"/>
                          <a:ea typeface="Calibri" panose="020F0502020204030204" pitchFamily="34" charset="0"/>
                        </a:rPr>
                        <m:t>𝑀</m:t>
                      </m:r>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−1;2</m:t>
                          </m:r>
                        </m:e>
                      </m:d>
                      <m:r>
                        <m:rPr>
                          <m:nor/>
                        </m:rPr>
                        <a:rPr lang="en-US" sz="2800" dirty="0">
                          <a:latin typeface="Times New Roman" panose="02020603050405020304" pitchFamily="18" charset="0"/>
                          <a:ea typeface="Calibri" panose="020F0502020204030204" pitchFamily="34" charset="0"/>
                        </a:rPr>
                        <m:t> </m:t>
                      </m:r>
                      <m:r>
                        <m:rPr>
                          <m:nor/>
                        </m:rPr>
                        <a:rPr lang="en-US" sz="2800" dirty="0" err="1">
                          <a:latin typeface="Times New Roman" panose="02020603050405020304" pitchFamily="18" charset="0"/>
                          <a:ea typeface="Calibri" panose="020F0502020204030204" pitchFamily="34" charset="0"/>
                        </a:rPr>
                        <m:t>l</m:t>
                      </m:r>
                      <m:r>
                        <m:rPr>
                          <m:nor/>
                        </m:rPr>
                        <a:rPr lang="en-US" sz="2800" dirty="0" err="1">
                          <a:latin typeface="Times New Roman" panose="02020603050405020304" pitchFamily="18" charset="0"/>
                          <a:ea typeface="Calibri" panose="020F0502020204030204" pitchFamily="34" charset="0"/>
                        </a:rPr>
                        <m:t>à:</m:t>
                      </m:r>
                    </m:oMath>
                  </m:oMathPara>
                </a14:m>
                <a:endParaRPr lang="en-US" sz="2800" dirty="0">
                  <a:latin typeface="Times New Roman" panose="02020603050405020304" pitchFamily="18" charset="0"/>
                  <a:ea typeface="Calibri" panose="020F0502020204030204" pitchFamily="34" charset="0"/>
                </a:endParaRPr>
              </a:p>
            </p:txBody>
          </p:sp>
        </mc:Choice>
        <mc:Fallback xmlns="">
          <p:sp>
            <p:nvSpPr>
              <p:cNvPr id="12" name="Rectangle 11">
                <a:extLst>
                  <a:ext uri="{FF2B5EF4-FFF2-40B4-BE49-F238E27FC236}">
                    <a16:creationId xmlns="" xmlns:a16="http://schemas.microsoft.com/office/drawing/2014/main" xmlns:a14="http://schemas.microsoft.com/office/drawing/2010/main" id="{AC6D862D-3D3F-441A-BE37-68656E8546F7}"/>
                  </a:ext>
                </a:extLst>
              </p:cNvPr>
              <p:cNvSpPr>
                <a:spLocks noRot="1" noChangeAspect="1" noMove="1" noResize="1" noEditPoints="1" noAdjustHandles="1" noChangeArrowheads="1" noChangeShapeType="1" noTextEdit="1"/>
              </p:cNvSpPr>
              <p:nvPr/>
            </p:nvSpPr>
            <p:spPr>
              <a:xfrm>
                <a:off x="2341774" y="3763472"/>
                <a:ext cx="9288294" cy="1291626"/>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 xmlns:a16="http://schemas.microsoft.com/office/drawing/2014/main" id="{795469C5-7F98-449A-AF47-0F73F5D33DCA}"/>
                  </a:ext>
                </a:extLst>
              </p:cNvPr>
              <p:cNvSpPr/>
              <p:nvPr/>
            </p:nvSpPr>
            <p:spPr>
              <a:xfrm>
                <a:off x="2353114" y="5015078"/>
                <a:ext cx="9418458" cy="477044"/>
              </a:xfrm>
              <a:prstGeom prst="rect">
                <a:avLst/>
              </a:prstGeom>
            </p:spPr>
            <p:txBody>
              <a:bodyPr wrap="none" lIns="45711" tIns="22855" rIns="45711" bIns="22855">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sSup>
                        <m:sSupPr>
                          <m:ctrlPr>
                            <a:rPr lang="en-US" sz="2800" i="1">
                              <a:latin typeface="Cambria Math"/>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𝑦</m:t>
                          </m:r>
                        </m:e>
                        <m:sup>
                          <m:r>
                            <a:rPr lang="en-US" sz="2800" i="1">
                              <a:latin typeface="Cambria Math" panose="02040503050406030204" pitchFamily="18" charset="0"/>
                              <a:ea typeface="Calibri" panose="020F0502020204030204" pitchFamily="34" charset="0"/>
                            </a:rPr>
                            <m:t>′</m:t>
                          </m:r>
                        </m:sup>
                      </m:sSup>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−1</m:t>
                          </m:r>
                        </m:e>
                      </m:d>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+1</m:t>
                          </m:r>
                        </m:e>
                      </m:d>
                      <m:r>
                        <a:rPr lang="en-US" sz="2800" i="1">
                          <a:latin typeface="Cambria Math" panose="02040503050406030204" pitchFamily="18" charset="0"/>
                          <a:ea typeface="Calibri" panose="020F0502020204030204" pitchFamily="34" charset="0"/>
                        </a:rPr>
                        <m:t>+2</m:t>
                      </m:r>
                      <m:r>
                        <m:rPr>
                          <m:nor/>
                        </m:rPr>
                        <a:rPr lang="en-US" sz="2800" dirty="0">
                          <a:latin typeface="Times New Roman" panose="02020603050405020304" pitchFamily="18" charset="0"/>
                          <a:ea typeface="Calibri" panose="020F0502020204030204" pitchFamily="34" charset="0"/>
                        </a:rPr>
                        <m:t> </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=4</m:t>
                      </m:r>
                      <m:d>
                        <m:dPr>
                          <m:ctrlPr>
                            <a:rPr lang="en-US" sz="2800" i="1">
                              <a:latin typeface="Cambria Math"/>
                              <a:ea typeface="Calibri" panose="020F0502020204030204" pitchFamily="34" charset="0"/>
                            </a:rPr>
                          </m:ctrlPr>
                        </m:dPr>
                        <m:e>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+1</m:t>
                          </m:r>
                        </m:e>
                      </m:d>
                      <m:r>
                        <a:rPr lang="en-US" sz="2800" i="1">
                          <a:latin typeface="Cambria Math" panose="02040503050406030204" pitchFamily="18" charset="0"/>
                          <a:ea typeface="Calibri" panose="020F0502020204030204" pitchFamily="34" charset="0"/>
                        </a:rPr>
                        <m:t>+2</m:t>
                      </m:r>
                      <m:r>
                        <m:rPr>
                          <m:nor/>
                        </m:rPr>
                        <a:rPr lang="en-US" sz="2800" dirty="0">
                          <a:latin typeface="Times New Roman" panose="02020603050405020304" pitchFamily="18" charset="0"/>
                          <a:ea typeface="Calibri" panose="020F0502020204030204" pitchFamily="34" charset="0"/>
                        </a:rPr>
                        <m:t> </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=4</m:t>
                      </m:r>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+6.</m:t>
                      </m:r>
                    </m:oMath>
                  </m:oMathPara>
                </a14:m>
                <a:endParaRPr lang="en-US" sz="2800" dirty="0">
                  <a:latin typeface="Times New Roman" panose="02020603050405020304" pitchFamily="18" charset="0"/>
                  <a:ea typeface="Calibri" panose="020F0502020204030204" pitchFamily="34" charset="0"/>
                </a:endParaRPr>
              </a:p>
            </p:txBody>
          </p:sp>
        </mc:Choice>
        <mc:Fallback xmlns="">
          <p:sp>
            <p:nvSpPr>
              <p:cNvPr id="13" name="Rectangle 12">
                <a:extLst>
                  <a:ext uri="{FF2B5EF4-FFF2-40B4-BE49-F238E27FC236}">
                    <a16:creationId xmlns="" xmlns:a16="http://schemas.microsoft.com/office/drawing/2014/main" xmlns:a14="http://schemas.microsoft.com/office/drawing/2010/main" id="{795469C5-7F98-449A-AF47-0F73F5D33DCA}"/>
                  </a:ext>
                </a:extLst>
              </p:cNvPr>
              <p:cNvSpPr>
                <a:spLocks noRot="1" noChangeAspect="1" noMove="1" noResize="1" noEditPoints="1" noAdjustHandles="1" noChangeArrowheads="1" noChangeShapeType="1" noTextEdit="1"/>
              </p:cNvSpPr>
              <p:nvPr/>
            </p:nvSpPr>
            <p:spPr>
              <a:xfrm>
                <a:off x="2353114" y="5015078"/>
                <a:ext cx="9418458" cy="477044"/>
              </a:xfrm>
              <a:prstGeom prst="rect">
                <a:avLst/>
              </a:prstGeom>
              <a:blipFill rotWithShape="1">
                <a:blip r:embed="rId10"/>
                <a:stretch>
                  <a:fillRect/>
                </a:stretch>
              </a:blipFill>
            </p:spPr>
            <p:txBody>
              <a:bodyPr/>
              <a:lstStyle/>
              <a:p>
                <a:r>
                  <a:rPr lang="en-US">
                    <a:noFill/>
                  </a:rPr>
                  <a:t> </a:t>
                </a:r>
              </a:p>
            </p:txBody>
          </p:sp>
        </mc:Fallback>
      </mc:AlternateContent>
      <p:sp>
        <p:nvSpPr>
          <p:cNvPr id="50" name="Oval 49">
            <a:extLst>
              <a:ext uri="{FF2B5EF4-FFF2-40B4-BE49-F238E27FC236}">
                <a16:creationId xmlns="" xmlns:a16="http://schemas.microsoft.com/office/drawing/2014/main" id="{70322A43-D7E3-4B56-A792-373282F37703}"/>
              </a:ext>
            </a:extLst>
          </p:cNvPr>
          <p:cNvSpPr/>
          <p:nvPr/>
        </p:nvSpPr>
        <p:spPr>
          <a:xfrm>
            <a:off x="9012992" y="1752600"/>
            <a:ext cx="546116" cy="538129"/>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r>
              <a:rPr lang="en-US" sz="3200" b="1" dirty="0">
                <a:latin typeface="Tahoma" pitchFamily="34" charset="0"/>
                <a:ea typeface="Tahoma" pitchFamily="34" charset="0"/>
                <a:cs typeface="Tahoma" pitchFamily="34" charset="0"/>
              </a:rPr>
              <a:t>D</a:t>
            </a:r>
            <a:endParaRPr lang="en-US" sz="3200" dirty="0"/>
          </a:p>
        </p:txBody>
      </p:sp>
    </p:spTree>
    <p:extLst>
      <p:ext uri="{BB962C8B-B14F-4D97-AF65-F5344CB8AC3E}">
        <p14:creationId xmlns:p14="http://schemas.microsoft.com/office/powerpoint/2010/main" val="322982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2" grpId="0"/>
      <p:bldP spid="12" grpId="0"/>
      <p:bldP spid="13"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Template>
  <TotalTime>4513</TotalTime>
  <Words>11022</Words>
  <PresentationFormat>Custom</PresentationFormat>
  <Paragraphs>1136</Paragraphs>
  <Slides>77</Slides>
  <Notes>49</Notes>
  <HiddenSlides>0</HiddenSlides>
  <MMClips>0</MMClips>
  <ScaleCrop>false</ScaleCrop>
  <HeadingPairs>
    <vt:vector size="4" baseType="variant">
      <vt:variant>
        <vt:lpstr>Theme</vt:lpstr>
      </vt:variant>
      <vt:variant>
        <vt:i4>2</vt:i4>
      </vt:variant>
      <vt:variant>
        <vt:lpstr>Slide Titles</vt:lpstr>
      </vt:variant>
      <vt:variant>
        <vt:i4>77</vt:i4>
      </vt:variant>
    </vt:vector>
  </HeadingPairs>
  <TitlesOfParts>
    <vt:vector size="79"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2019-10-01T03:04:33Z</dcterms:created>
  <dcterms:modified xsi:type="dcterms:W3CDTF">2020-03-19T01:18:49Z</dcterms:modified>
</cp:coreProperties>
</file>