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69" r:id="rId3"/>
    <p:sldId id="259" r:id="rId4"/>
    <p:sldId id="260" r:id="rId5"/>
    <p:sldId id="261" r:id="rId6"/>
    <p:sldId id="258" r:id="rId7"/>
    <p:sldId id="270" r:id="rId8"/>
    <p:sldId id="264" r:id="rId9"/>
    <p:sldId id="265" r:id="rId10"/>
    <p:sldId id="257" r:id="rId11"/>
    <p:sldId id="266" r:id="rId12"/>
    <p:sldId id="271" r:id="rId13"/>
    <p:sldId id="272" r:id="rId14"/>
    <p:sldId id="273" r:id="rId15"/>
    <p:sldId id="274" r:id="rId16"/>
    <p:sldId id="275" r:id="rId17"/>
    <p:sldId id="276" r:id="rId18"/>
    <p:sldId id="278" r:id="rId19"/>
    <p:sldId id="262" r:id="rId20"/>
    <p:sldId id="279" r:id="rId21"/>
    <p:sldId id="280" r:id="rId22"/>
    <p:sldId id="281" r:id="rId23"/>
    <p:sldId id="282" r:id="rId24"/>
    <p:sldId id="283" r:id="rId25"/>
    <p:sldId id="267" r:id="rId26"/>
    <p:sldId id="295" r:id="rId27"/>
    <p:sldId id="296" r:id="rId28"/>
    <p:sldId id="298" r:id="rId29"/>
    <p:sldId id="299" r:id="rId30"/>
    <p:sldId id="300" r:id="rId31"/>
    <p:sldId id="301" r:id="rId32"/>
    <p:sldId id="297" r:id="rId33"/>
    <p:sldId id="302" r:id="rId34"/>
    <p:sldId id="303" r:id="rId35"/>
    <p:sldId id="304" r:id="rId36"/>
    <p:sldId id="307" r:id="rId37"/>
    <p:sldId id="308" r:id="rId38"/>
    <p:sldId id="310" r:id="rId39"/>
    <p:sldId id="309" r:id="rId40"/>
    <p:sldId id="311" r:id="rId41"/>
    <p:sldId id="312" r:id="rId42"/>
    <p:sldId id="313" r:id="rId43"/>
    <p:sldId id="314" r:id="rId44"/>
    <p:sldId id="315" r:id="rId45"/>
    <p:sldId id="316" r:id="rId46"/>
    <p:sldId id="317" r:id="rId47"/>
    <p:sldId id="268" r:id="rId48"/>
  </p:sldIdLst>
  <p:sldSz cx="18288000" cy="10287000"/>
  <p:notesSz cx="6858000" cy="9144000"/>
  <p:embeddedFontLst>
    <p:embeddedFont>
      <p:font typeface="Dotum" panose="020B0600000101010101" pitchFamily="34" charset="-127"/>
      <p:regular r:id="rId50"/>
    </p:embeddedFont>
    <p:embeddedFont>
      <p:font typeface="Cambria Math" panose="02040503050406030204" pitchFamily="18" charset="0"/>
      <p:regular r:id="rId51"/>
    </p:embeddedFont>
    <p:embeddedFont>
      <p:font typeface="More Sugar" panose="020B0604020202020204" charset="0"/>
      <p:regular r:id="rId52"/>
    </p:embeddedFon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C6"/>
    <a:srgbClr val="768732"/>
    <a:srgbClr val="FCD9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C2274-2923-4036-8835-FBB858BB1B4F}"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5F0727-E281-4DFF-BBAF-1A9BA1EADB9C}" type="slidenum">
              <a:rPr lang="en-US" smtClean="0"/>
              <a:t>‹#›</a:t>
            </a:fld>
            <a:endParaRPr lang="en-US"/>
          </a:p>
        </p:txBody>
      </p:sp>
    </p:spTree>
    <p:extLst>
      <p:ext uri="{BB962C8B-B14F-4D97-AF65-F5344CB8AC3E}">
        <p14:creationId xmlns:p14="http://schemas.microsoft.com/office/powerpoint/2010/main" val="3612741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27</a:t>
            </a:fld>
            <a:endParaRPr lang="en-US"/>
          </a:p>
        </p:txBody>
      </p:sp>
    </p:spTree>
    <p:extLst>
      <p:ext uri="{BB962C8B-B14F-4D97-AF65-F5344CB8AC3E}">
        <p14:creationId xmlns:p14="http://schemas.microsoft.com/office/powerpoint/2010/main" val="381263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28</a:t>
            </a:fld>
            <a:endParaRPr lang="en-US"/>
          </a:p>
        </p:txBody>
      </p:sp>
    </p:spTree>
    <p:extLst>
      <p:ext uri="{BB962C8B-B14F-4D97-AF65-F5344CB8AC3E}">
        <p14:creationId xmlns:p14="http://schemas.microsoft.com/office/powerpoint/2010/main" val="35245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29</a:t>
            </a:fld>
            <a:endParaRPr lang="en-US"/>
          </a:p>
        </p:txBody>
      </p:sp>
    </p:spTree>
    <p:extLst>
      <p:ext uri="{BB962C8B-B14F-4D97-AF65-F5344CB8AC3E}">
        <p14:creationId xmlns:p14="http://schemas.microsoft.com/office/powerpoint/2010/main" val="317108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30</a:t>
            </a:fld>
            <a:endParaRPr lang="en-US"/>
          </a:p>
        </p:txBody>
      </p:sp>
    </p:spTree>
    <p:extLst>
      <p:ext uri="{BB962C8B-B14F-4D97-AF65-F5344CB8AC3E}">
        <p14:creationId xmlns:p14="http://schemas.microsoft.com/office/powerpoint/2010/main" val="307641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31</a:t>
            </a:fld>
            <a:endParaRPr lang="en-US"/>
          </a:p>
        </p:txBody>
      </p:sp>
    </p:spTree>
    <p:extLst>
      <p:ext uri="{BB962C8B-B14F-4D97-AF65-F5344CB8AC3E}">
        <p14:creationId xmlns:p14="http://schemas.microsoft.com/office/powerpoint/2010/main" val="404061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microsoft.com/office/2007/relationships/hdphoto" Target="../media/hdphoto2.wdp"/><Relationship Id="rId5" Type="http://schemas.openxmlformats.org/officeDocument/2006/relationships/image" Target="../media/image37.png"/><Relationship Id="rId10" Type="http://schemas.openxmlformats.org/officeDocument/2006/relationships/image" Target="../media/image25.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3.wdp"/><Relationship Id="rId7"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12"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s>
</file>

<file path=ppt/slides/_rels/slide17.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9.png"/><Relationship Id="rId21" Type="http://schemas.openxmlformats.org/officeDocument/2006/relationships/image" Target="../media/image61.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6.png"/><Relationship Id="rId16" Type="http://schemas.openxmlformats.org/officeDocument/2006/relationships/image" Target="../media/image57.png"/><Relationship Id="rId20" Type="http://schemas.openxmlformats.org/officeDocument/2006/relationships/image" Target="../media/image52.png"/><Relationship Id="rId1" Type="http://schemas.openxmlformats.org/officeDocument/2006/relationships/slideLayout" Target="../slideLayouts/slideLayout7.xml"/><Relationship Id="rId11" Type="http://schemas.openxmlformats.org/officeDocument/2006/relationships/image" Target="../media/image14.svg"/><Relationship Id="rId15" Type="http://schemas.openxmlformats.org/officeDocument/2006/relationships/image" Target="../media/image56.png"/><Relationship Id="rId19" Type="http://schemas.openxmlformats.org/officeDocument/2006/relationships/image" Target="../media/image60.pn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11" Type="http://schemas.microsoft.com/office/2007/relationships/hdphoto" Target="../media/hdphoto1.wdp"/><Relationship Id="rId10" Type="http://schemas.openxmlformats.org/officeDocument/2006/relationships/image" Target="../media/image8.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6.png"/><Relationship Id="rId12"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7.xml"/><Relationship Id="rId11" Type="http://schemas.openxmlformats.org/officeDocument/2006/relationships/image" Target="../media/image14.svg"/><Relationship Id="rId15" Type="http://schemas.openxmlformats.org/officeDocument/2006/relationships/image" Target="../media/image72.png"/><Relationship Id="rId1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9.png"/><Relationship Id="rId5" Type="http://schemas.microsoft.com/office/2007/relationships/hdphoto" Target="../media/hdphoto5.wdp"/><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6.sv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4.png"/><Relationship Id="rId9" Type="http://schemas.openxmlformats.org/officeDocument/2006/relationships/image" Target="../media/image14.sv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100.png"/><Relationship Id="rId12" Type="http://schemas.openxmlformats.org/officeDocument/2006/relationships/image" Target="../media/image10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91.png"/><Relationship Id="rId5" Type="http://schemas.openxmlformats.org/officeDocument/2006/relationships/image" Target="../media/image98.png"/><Relationship Id="rId10" Type="http://schemas.openxmlformats.org/officeDocument/2006/relationships/image" Target="../media/image95.png"/><Relationship Id="rId4" Type="http://schemas.openxmlformats.org/officeDocument/2006/relationships/image" Target="../media/image97.png"/><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105.png"/><Relationship Id="rId12"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95.png"/><Relationship Id="rId5" Type="http://schemas.openxmlformats.org/officeDocument/2006/relationships/image" Target="../media/image103.png"/><Relationship Id="rId10" Type="http://schemas.microsoft.com/office/2007/relationships/hdphoto" Target="../media/hdphoto8.wdp"/><Relationship Id="rId4" Type="http://schemas.openxmlformats.org/officeDocument/2006/relationships/image" Target="../media/image102.pn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6.png"/><Relationship Id="rId9"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11.png"/><Relationship Id="rId3" Type="http://schemas.openxmlformats.org/officeDocument/2006/relationships/image" Target="../media/image89.png"/><Relationship Id="rId7" Type="http://schemas.openxmlformats.org/officeDocument/2006/relationships/image" Target="../media/image110.png"/><Relationship Id="rId12"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95.png"/><Relationship Id="rId5" Type="http://schemas.openxmlformats.org/officeDocument/2006/relationships/image" Target="../media/image108.png"/><Relationship Id="rId10" Type="http://schemas.microsoft.com/office/2007/relationships/hdphoto" Target="../media/hdphoto8.wdp"/><Relationship Id="rId4" Type="http://schemas.openxmlformats.org/officeDocument/2006/relationships/image" Target="../media/image107.png"/><Relationship Id="rId9" Type="http://schemas.openxmlformats.org/officeDocument/2006/relationships/image" Target="../media/image106.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06.png"/><Relationship Id="rId4" Type="http://schemas.openxmlformats.org/officeDocument/2006/relationships/image" Target="../media/image93.png"/><Relationship Id="rId9"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18.png"/><Relationship Id="rId21" Type="http://schemas.openxmlformats.org/officeDocument/2006/relationships/image" Target="../media/image121.png"/><Relationship Id="rId12" Type="http://schemas.openxmlformats.org/officeDocument/2006/relationships/image" Target="../media/image113.png"/><Relationship Id="rId17" Type="http://schemas.openxmlformats.org/officeDocument/2006/relationships/image" Target="../media/image117.png"/><Relationship Id="rId2" Type="http://schemas.openxmlformats.org/officeDocument/2006/relationships/image" Target="../media/image6.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7.xml"/><Relationship Id="rId11" Type="http://schemas.openxmlformats.org/officeDocument/2006/relationships/image" Target="../media/image14.svg"/><Relationship Id="rId15" Type="http://schemas.openxmlformats.org/officeDocument/2006/relationships/image" Target="../media/image115.png"/><Relationship Id="rId19" Type="http://schemas.openxmlformats.org/officeDocument/2006/relationships/image" Target="../media/image119.png"/><Relationship Id="rId14"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13" Type="http://schemas.microsoft.com/office/2007/relationships/hdphoto" Target="../media/hdphoto2.wdp"/><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52.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2.png"/></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6.sv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4.png"/><Relationship Id="rId9" Type="http://schemas.openxmlformats.org/officeDocument/2006/relationships/image" Target="../media/image14.svg"/></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2" Type="http://schemas.openxmlformats.org/officeDocument/2006/relationships/image" Target="../media/image142.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s>
</file>

<file path=ppt/slides/_rels/slide42.xml.rels><?xml version="1.0" encoding="UTF-8" standalone="yes"?>
<Relationships xmlns="http://schemas.openxmlformats.org/package/2006/relationships"><Relationship Id="rId13" Type="http://schemas.openxmlformats.org/officeDocument/2006/relationships/image" Target="../media/image143.png"/><Relationship Id="rId12" Type="http://schemas.openxmlformats.org/officeDocument/2006/relationships/image" Target="../media/image142.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9" Type="http://schemas.openxmlformats.org/officeDocument/2006/relationships/image" Target="../media/image151.png"/></Relationships>
</file>

<file path=ppt/slides/_rels/slide47.xml.rels><?xml version="1.0" encoding="UTF-8" standalone="yes"?>
<Relationships xmlns="http://schemas.openxmlformats.org/package/2006/relationships"><Relationship Id="rId13" Type="http://schemas.openxmlformats.org/officeDocument/2006/relationships/image" Target="../media/image2.svg"/><Relationship Id="rId3" Type="http://schemas.openxmlformats.org/officeDocument/2006/relationships/image" Target="../media/image6.svg"/><Relationship Id="rId12" Type="http://schemas.openxmlformats.org/officeDocument/2006/relationships/image" Target="../media/image1.png"/><Relationship Id="rId2" Type="http://schemas.openxmlformats.org/officeDocument/2006/relationships/image" Target="../media/image4.png"/><Relationship Id="rId16" Type="http://schemas.openxmlformats.org/officeDocument/2006/relationships/image" Target="../media/image12.sv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5.png"/><Relationship Id="rId4" Type="http://schemas.openxmlformats.org/officeDocument/2006/relationships/image" Target="../media/image6.pn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12"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s>
</file>

<file path=ppt/slides/_rels/slide6.xml.rels><?xml version="1.0" encoding="UTF-8" standalone="yes"?>
<Relationships xmlns="http://schemas.openxmlformats.org/package/2006/relationships"><Relationship Id="rId13" Type="http://schemas.openxmlformats.org/officeDocument/2006/relationships/image" Target="../media/image11.png"/><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6.png"/><Relationship Id="rId12"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image" Target="../media/image14.svg"/><Relationship Id="rId1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437547" y="1462885"/>
            <a:ext cx="12378378" cy="7262015"/>
          </a:xfrm>
          <a:custGeom>
            <a:avLst/>
            <a:gdLst/>
            <a:ahLst/>
            <a:cxnLst/>
            <a:rect l="l" t="t" r="r" b="b"/>
            <a:pathLst>
              <a:path w="12016428" h="6226694">
                <a:moveTo>
                  <a:pt x="0" y="0"/>
                </a:moveTo>
                <a:lnTo>
                  <a:pt x="12016428" y="0"/>
                </a:lnTo>
                <a:lnTo>
                  <a:pt x="12016428" y="6226695"/>
                </a:lnTo>
                <a:lnTo>
                  <a:pt x="0" y="62266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599348" y="1462885"/>
            <a:ext cx="12852448" cy="7136427"/>
          </a:xfrm>
          <a:custGeom>
            <a:avLst/>
            <a:gdLst/>
            <a:ahLst/>
            <a:cxnLst/>
            <a:rect l="l" t="t" r="r" b="b"/>
            <a:pathLst>
              <a:path w="11531697" h="5975516">
                <a:moveTo>
                  <a:pt x="0" y="0"/>
                </a:moveTo>
                <a:lnTo>
                  <a:pt x="11531698" y="0"/>
                </a:lnTo>
                <a:lnTo>
                  <a:pt x="11531698" y="5975516"/>
                </a:lnTo>
                <a:lnTo>
                  <a:pt x="0" y="597551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2819960" y="2019300"/>
            <a:ext cx="12496240" cy="5347105"/>
          </a:xfrm>
          <a:prstGeom prst="rect">
            <a:avLst/>
          </a:prstGeom>
        </p:spPr>
        <p:txBody>
          <a:bodyPr wrap="square" lIns="0" tIns="0" rIns="0" bIns="0" rtlCol="0" anchor="t">
            <a:spAutoFit/>
          </a:bodyPr>
          <a:lstStyle/>
          <a:p>
            <a:pPr algn="ctr">
              <a:lnSpc>
                <a:spcPts val="14501"/>
              </a:lnSpc>
            </a:pPr>
            <a:r>
              <a:rPr lang="en-US" sz="8000" b="1">
                <a:solidFill>
                  <a:srgbClr val="495324"/>
                </a:solidFill>
                <a:latin typeface="Arial" panose="020B0604020202020204" pitchFamily="34" charset="0"/>
                <a:cs typeface="Arial" panose="020B0604020202020204" pitchFamily="34" charset="0"/>
              </a:rPr>
              <a:t>CHÀO MỪNG </a:t>
            </a:r>
            <a:endParaRPr lang="en-US" sz="8000" b="1" smtClean="0">
              <a:solidFill>
                <a:srgbClr val="495324"/>
              </a:solidFill>
              <a:latin typeface="Arial" panose="020B0604020202020204" pitchFamily="34" charset="0"/>
              <a:cs typeface="Arial" panose="020B0604020202020204" pitchFamily="34" charset="0"/>
            </a:endParaRPr>
          </a:p>
          <a:p>
            <a:pPr algn="ctr">
              <a:lnSpc>
                <a:spcPts val="14501"/>
              </a:lnSpc>
            </a:pPr>
            <a:r>
              <a:rPr lang="en-US" sz="8000" b="1" smtClean="0">
                <a:solidFill>
                  <a:srgbClr val="495324"/>
                </a:solidFill>
                <a:latin typeface="Arial" panose="020B0604020202020204" pitchFamily="34" charset="0"/>
                <a:cs typeface="Arial" panose="020B0604020202020204" pitchFamily="34" charset="0"/>
              </a:rPr>
              <a:t>TẤT </a:t>
            </a:r>
            <a:r>
              <a:rPr lang="en-US" sz="8000" b="1">
                <a:solidFill>
                  <a:srgbClr val="495324"/>
                </a:solidFill>
                <a:latin typeface="Arial" panose="020B0604020202020204" pitchFamily="34" charset="0"/>
                <a:cs typeface="Arial" panose="020B0604020202020204" pitchFamily="34" charset="0"/>
              </a:rPr>
              <a:t>CẢ CÁC EM </a:t>
            </a:r>
            <a:br>
              <a:rPr lang="en-US" sz="8000" b="1">
                <a:solidFill>
                  <a:srgbClr val="495324"/>
                </a:solidFill>
                <a:latin typeface="Arial" panose="020B0604020202020204" pitchFamily="34" charset="0"/>
                <a:cs typeface="Arial" panose="020B0604020202020204" pitchFamily="34" charset="0"/>
              </a:rPr>
            </a:br>
            <a:r>
              <a:rPr lang="en-US" sz="8000" b="1">
                <a:solidFill>
                  <a:srgbClr val="495324"/>
                </a:solidFill>
                <a:latin typeface="Arial" panose="020B0604020202020204" pitchFamily="34" charset="0"/>
                <a:cs typeface="Arial" panose="020B0604020202020204" pitchFamily="34" charset="0"/>
              </a:rPr>
              <a:t>ĐẾN VỚI TIẾT HỌC!</a:t>
            </a:r>
            <a:endParaRPr lang="en-US" sz="8000" b="1">
              <a:solidFill>
                <a:srgbClr val="495324"/>
              </a:solidFill>
              <a:latin typeface="Arial" panose="020B0604020202020204" pitchFamily="34" charset="0"/>
              <a:ea typeface="More Sugar"/>
              <a:cs typeface="Arial" panose="020B0604020202020204" pitchFamily="34" charset="0"/>
            </a:endParaRPr>
          </a:p>
        </p:txBody>
      </p:sp>
      <p:sp>
        <p:nvSpPr>
          <p:cNvPr id="9" name="Freeform 9"/>
          <p:cNvSpPr/>
          <p:nvPr/>
        </p:nvSpPr>
        <p:spPr>
          <a:xfrm>
            <a:off x="5272739" y="8156808"/>
            <a:ext cx="7742519" cy="741038"/>
          </a:xfrm>
          <a:custGeom>
            <a:avLst/>
            <a:gdLst/>
            <a:ahLst/>
            <a:cxnLst/>
            <a:rect l="l" t="t" r="r" b="b"/>
            <a:pathLst>
              <a:path w="7742519" h="1196571">
                <a:moveTo>
                  <a:pt x="0" y="0"/>
                </a:moveTo>
                <a:lnTo>
                  <a:pt x="7742518" y="0"/>
                </a:lnTo>
                <a:lnTo>
                  <a:pt x="7742518" y="1196571"/>
                </a:lnTo>
                <a:lnTo>
                  <a:pt x="0" y="119657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2697144">
            <a:off x="12283699" y="7195909"/>
            <a:ext cx="1598715" cy="2138236"/>
          </a:xfrm>
          <a:custGeom>
            <a:avLst/>
            <a:gdLst/>
            <a:ahLst/>
            <a:cxnLst/>
            <a:rect l="l" t="t" r="r" b="b"/>
            <a:pathLst>
              <a:path w="2349051" h="2790449">
                <a:moveTo>
                  <a:pt x="0" y="0"/>
                </a:moveTo>
                <a:lnTo>
                  <a:pt x="2349051" y="0"/>
                </a:lnTo>
                <a:lnTo>
                  <a:pt x="2349051" y="2790449"/>
                </a:lnTo>
                <a:lnTo>
                  <a:pt x="0" y="2790449"/>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175536" y="1477794"/>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sp>
      <p:sp>
        <p:nvSpPr>
          <p:cNvPr id="14" name="Freeform 14"/>
          <p:cNvSpPr/>
          <p:nvPr/>
        </p:nvSpPr>
        <p:spPr>
          <a:xfrm rot="-1333878">
            <a:off x="15972024" y="129488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6"/>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rot="-1333878">
            <a:off x="3360854" y="2093956"/>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50384" y="652515"/>
            <a:ext cx="16989154" cy="8981969"/>
            <a:chOff x="0" y="0"/>
            <a:chExt cx="4474510" cy="2365621"/>
          </a:xfrm>
        </p:grpSpPr>
        <p:sp>
          <p:nvSpPr>
            <p:cNvPr id="3" name="Freeform 3"/>
            <p:cNvSpPr/>
            <p:nvPr/>
          </p:nvSpPr>
          <p:spPr>
            <a:xfrm>
              <a:off x="0" y="0"/>
              <a:ext cx="4474510" cy="2365621"/>
            </a:xfrm>
            <a:custGeom>
              <a:avLst/>
              <a:gdLst/>
              <a:ahLst/>
              <a:cxnLst/>
              <a:rect l="l" t="t" r="r" b="b"/>
              <a:pathLst>
                <a:path w="4474510" h="2365621">
                  <a:moveTo>
                    <a:pt x="0" y="0"/>
                  </a:moveTo>
                  <a:lnTo>
                    <a:pt x="4474510" y="0"/>
                  </a:lnTo>
                  <a:lnTo>
                    <a:pt x="4474510" y="2365621"/>
                  </a:lnTo>
                  <a:lnTo>
                    <a:pt x="0" y="2365621"/>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474510" cy="2413246"/>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118603" y="1448252"/>
            <a:ext cx="3233529" cy="1295400"/>
          </a:xfrm>
          <a:custGeom>
            <a:avLst/>
            <a:gdLst/>
            <a:ahLst/>
            <a:cxnLst/>
            <a:rect l="l" t="t" r="r" b="b"/>
            <a:pathLst>
              <a:path w="860843" h="220879">
                <a:moveTo>
                  <a:pt x="110440" y="0"/>
                </a:moveTo>
                <a:lnTo>
                  <a:pt x="750403" y="0"/>
                </a:lnTo>
                <a:cubicBezTo>
                  <a:pt x="811397" y="0"/>
                  <a:pt x="860843" y="49446"/>
                  <a:pt x="860843" y="110440"/>
                </a:cubicBezTo>
                <a:lnTo>
                  <a:pt x="860843" y="110440"/>
                </a:lnTo>
                <a:cubicBezTo>
                  <a:pt x="860843" y="139730"/>
                  <a:pt x="849207" y="167821"/>
                  <a:pt x="828495" y="188532"/>
                </a:cubicBezTo>
                <a:cubicBezTo>
                  <a:pt x="807784" y="209244"/>
                  <a:pt x="779693" y="220879"/>
                  <a:pt x="750403" y="220879"/>
                </a:cubicBezTo>
                <a:lnTo>
                  <a:pt x="110440" y="220879"/>
                </a:lnTo>
                <a:cubicBezTo>
                  <a:pt x="81149" y="220879"/>
                  <a:pt x="53059" y="209244"/>
                  <a:pt x="32347" y="188532"/>
                </a:cubicBezTo>
                <a:cubicBezTo>
                  <a:pt x="11636" y="167821"/>
                  <a:pt x="0" y="139730"/>
                  <a:pt x="0" y="110440"/>
                </a:cubicBezTo>
                <a:lnTo>
                  <a:pt x="0" y="110440"/>
                </a:lnTo>
                <a:cubicBezTo>
                  <a:pt x="0" y="81149"/>
                  <a:pt x="11636" y="53059"/>
                  <a:pt x="32347" y="32347"/>
                </a:cubicBezTo>
                <a:cubicBezTo>
                  <a:pt x="53059" y="11636"/>
                  <a:pt x="81149" y="0"/>
                  <a:pt x="110440" y="0"/>
                </a:cubicBezTo>
                <a:close/>
              </a:path>
            </a:pathLst>
          </a:custGeom>
          <a:solidFill>
            <a:srgbClr val="FEF3C6"/>
          </a:solidFill>
          <a:ln w="76200" cap="rnd">
            <a:solidFill>
              <a:srgbClr val="495324"/>
            </a:solidFill>
            <a:prstDash val="solid"/>
            <a:round/>
          </a:ln>
        </p:spPr>
        <p:txBody>
          <a:bodyPr/>
          <a:lstStyle/>
          <a:p>
            <a:pPr algn="ctr">
              <a:lnSpc>
                <a:spcPct val="160000"/>
              </a:lnSpc>
            </a:pPr>
            <a:r>
              <a:rPr lang="en-US" sz="4500" b="1" smtClean="0">
                <a:solidFill>
                  <a:srgbClr val="C00000"/>
                </a:solidFill>
                <a:latin typeface="Arial" panose="020B0604020202020204" pitchFamily="34" charset="0"/>
                <a:cs typeface="Arial" panose="020B0604020202020204" pitchFamily="34" charset="0"/>
              </a:rPr>
              <a:t>Ví dụ 1</a:t>
            </a:r>
            <a:endParaRPr lang="en-US" sz="4500" b="1">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1295400" y="1076473"/>
            <a:ext cx="3268511" cy="1019479"/>
          </a:xfrm>
          <a:prstGeom prst="rect">
            <a:avLst/>
          </a:prstGeom>
        </p:spPr>
        <p:txBody>
          <a:bodyPr lIns="50800" tIns="50800" rIns="50800" bIns="50800" rtlCol="0" anchor="ctr"/>
          <a:lstStyle/>
          <a:p>
            <a:pPr algn="ctr">
              <a:lnSpc>
                <a:spcPts val="2659"/>
              </a:lnSpc>
            </a:pPr>
            <a:endParaRPr/>
          </a:p>
        </p:txBody>
      </p:sp>
      <mc:AlternateContent xmlns:mc="http://schemas.openxmlformats.org/markup-compatibility/2006" xmlns:a14="http://schemas.microsoft.com/office/drawing/2010/main">
        <mc:Choice Requires="a14">
          <p:sp>
            <p:nvSpPr>
              <p:cNvPr id="36" name="Rectangle 35"/>
              <p:cNvSpPr/>
              <p:nvPr/>
            </p:nvSpPr>
            <p:spPr>
              <a:xfrm>
                <a:off x="2057400" y="2933700"/>
                <a:ext cx="14130129" cy="5327099"/>
              </a:xfrm>
              <a:prstGeom prst="rect">
                <a:avLst/>
              </a:prstGeom>
            </p:spPr>
            <p:txBody>
              <a:bodyPr wrap="square">
                <a:spAutoFit/>
              </a:bodyPr>
              <a:lstStyle/>
              <a:p>
                <a:pPr algn="just">
                  <a:lnSpc>
                    <a:spcPct val="200000"/>
                  </a:lnSpc>
                  <a:spcAft>
                    <a:spcPts val="500"/>
                  </a:spcAft>
                </a:pPr>
                <a:r>
                  <a:rPr lang="en-US" sz="4200" smtClean="0">
                    <a:solidFill>
                      <a:schemeClr val="bg1"/>
                    </a:solidFill>
                    <a:latin typeface="Arial" panose="020B0604020202020204" pitchFamily="34" charset="0"/>
                    <a:cs typeface="Arial" panose="020B0604020202020204" pitchFamily="34" charset="0"/>
                  </a:rPr>
                  <a:t>a) Nếu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𝑦</m:t>
                    </m:r>
                  </m:oMath>
                </a14:m>
                <a:r>
                  <a:rPr lang="en-US" sz="4200" smtClean="0">
                    <a:solidFill>
                      <a:schemeClr val="bg1"/>
                    </a:solidFill>
                    <a:latin typeface="Arial" panose="020B0604020202020204" pitchFamily="34" charset="0"/>
                    <a:cs typeface="Arial" panose="020B0604020202020204" pitchFamily="34" charset="0"/>
                  </a:rPr>
                  <a:t> tỉ lệ thuận với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𝑥</m:t>
                    </m:r>
                  </m:oMath>
                </a14:m>
                <a:r>
                  <a:rPr lang="en-US" sz="4200" smtClean="0">
                    <a:solidFill>
                      <a:schemeClr val="bg1"/>
                    </a:solidFill>
                    <a:latin typeface="Arial" panose="020B0604020202020204" pitchFamily="34" charset="0"/>
                    <a:cs typeface="Arial" panose="020B0604020202020204" pitchFamily="34" charset="0"/>
                  </a:rPr>
                  <a:t>, tức là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𝑦</m:t>
                    </m:r>
                    <m:r>
                      <a:rPr lang="en-US" sz="4200" b="0" i="1" smtClean="0">
                        <a:solidFill>
                          <a:schemeClr val="bg1"/>
                        </a:solidFill>
                        <a:latin typeface="Cambria Math" panose="02040503050406030204" pitchFamily="18" charset="0"/>
                        <a:cs typeface="Arial" panose="020B0604020202020204" pitchFamily="34" charset="0"/>
                      </a:rPr>
                      <m:t>=</m:t>
                    </m:r>
                    <m:r>
                      <a:rPr lang="en-US" sz="4200" i="1" smtClean="0">
                        <a:solidFill>
                          <a:schemeClr val="bg1"/>
                        </a:solidFill>
                        <a:latin typeface="Cambria Math" panose="02040503050406030204" pitchFamily="18" charset="0"/>
                        <a:cs typeface="Arial" panose="020B0604020202020204" pitchFamily="34" charset="0"/>
                      </a:rPr>
                      <m:t>𝑘𝑥</m:t>
                    </m:r>
                    <m:r>
                      <a:rPr lang="en-US" sz="4200" i="1" smtClean="0">
                        <a:solidFill>
                          <a:schemeClr val="bg1"/>
                        </a:solidFill>
                        <a:latin typeface="Cambria Math" panose="02040503050406030204" pitchFamily="18" charset="0"/>
                        <a:cs typeface="Arial" panose="020B0604020202020204" pitchFamily="34" charset="0"/>
                      </a:rPr>
                      <m:t> (</m:t>
                    </m:r>
                    <m:r>
                      <a:rPr lang="en-US" sz="4200" i="1" smtClean="0">
                        <a:solidFill>
                          <a:schemeClr val="bg1"/>
                        </a:solidFill>
                        <a:latin typeface="Cambria Math" panose="02040503050406030204" pitchFamily="18" charset="0"/>
                        <a:cs typeface="Arial" panose="020B0604020202020204" pitchFamily="34" charset="0"/>
                      </a:rPr>
                      <m:t>𝑘</m:t>
                    </m:r>
                    <m:r>
                      <a:rPr lang="en-US" sz="4200" i="1" smtClean="0">
                        <a:solidFill>
                          <a:schemeClr val="bg1"/>
                        </a:solidFill>
                        <a:latin typeface="Cambria Math" panose="02040503050406030204" pitchFamily="18" charset="0"/>
                        <a:cs typeface="Arial" panose="020B0604020202020204" pitchFamily="34" charset="0"/>
                      </a:rPr>
                      <m:t>=0), </m:t>
                    </m:r>
                  </m:oMath>
                </a14:m>
                <a:r>
                  <a:rPr lang="en-US" sz="4200" smtClean="0">
                    <a:solidFill>
                      <a:schemeClr val="bg1"/>
                    </a:solidFill>
                    <a:latin typeface="Arial" panose="020B0604020202020204" pitchFamily="34" charset="0"/>
                    <a:cs typeface="Arial" panose="020B0604020202020204" pitchFamily="34" charset="0"/>
                  </a:rPr>
                  <a:t>thì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𝑦</m:t>
                    </m:r>
                  </m:oMath>
                </a14:m>
                <a:r>
                  <a:rPr lang="en-US" sz="4200" smtClean="0">
                    <a:solidFill>
                      <a:schemeClr val="bg1"/>
                    </a:solidFill>
                    <a:latin typeface="Arial" panose="020B0604020202020204" pitchFamily="34" charset="0"/>
                    <a:cs typeface="Arial" panose="020B0604020202020204" pitchFamily="34" charset="0"/>
                  </a:rPr>
                  <a:t> là một hàm số bậc nhất của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𝑥</m:t>
                    </m:r>
                  </m:oMath>
                </a14:m>
                <a:r>
                  <a:rPr lang="en-US" sz="4200" smtClean="0">
                    <a:solidFill>
                      <a:schemeClr val="bg1"/>
                    </a:solidFill>
                    <a:latin typeface="Arial" panose="020B0604020202020204" pitchFamily="34" charset="0"/>
                    <a:cs typeface="Arial" panose="020B0604020202020204" pitchFamily="34" charset="0"/>
                  </a:rPr>
                  <a:t> với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𝑎</m:t>
                    </m:r>
                    <m:r>
                      <a:rPr lang="en-US" sz="4200" i="1" smtClean="0">
                        <a:solidFill>
                          <a:schemeClr val="bg1"/>
                        </a:solidFill>
                        <a:latin typeface="Cambria Math" panose="02040503050406030204" pitchFamily="18" charset="0"/>
                        <a:cs typeface="Arial" panose="020B0604020202020204" pitchFamily="34" charset="0"/>
                      </a:rPr>
                      <m:t>=</m:t>
                    </m:r>
                    <m:r>
                      <a:rPr lang="en-US" sz="4200" i="1" smtClean="0">
                        <a:solidFill>
                          <a:schemeClr val="bg1"/>
                        </a:solidFill>
                        <a:latin typeface="Cambria Math" panose="02040503050406030204" pitchFamily="18" charset="0"/>
                        <a:cs typeface="Arial" panose="020B0604020202020204" pitchFamily="34" charset="0"/>
                      </a:rPr>
                      <m:t>𝑘</m:t>
                    </m:r>
                    <m:r>
                      <a:rPr lang="en-US" sz="4200" i="1" smtClean="0">
                        <a:solidFill>
                          <a:schemeClr val="bg1"/>
                        </a:solidFill>
                        <a:latin typeface="Cambria Math" panose="02040503050406030204" pitchFamily="18" charset="0"/>
                        <a:cs typeface="Arial" panose="020B0604020202020204" pitchFamily="34" charset="0"/>
                      </a:rPr>
                      <m:t>, </m:t>
                    </m:r>
                    <m:r>
                      <a:rPr lang="en-US" sz="4200" i="1" smtClean="0">
                        <a:solidFill>
                          <a:schemeClr val="bg1"/>
                        </a:solidFill>
                        <a:latin typeface="Cambria Math" panose="02040503050406030204" pitchFamily="18" charset="0"/>
                        <a:cs typeface="Arial" panose="020B0604020202020204" pitchFamily="34" charset="0"/>
                      </a:rPr>
                      <m:t>𝑏</m:t>
                    </m:r>
                    <m:r>
                      <a:rPr lang="en-US" sz="4200" i="1" smtClean="0">
                        <a:solidFill>
                          <a:schemeClr val="bg1"/>
                        </a:solidFill>
                        <a:latin typeface="Cambria Math" panose="02040503050406030204" pitchFamily="18" charset="0"/>
                        <a:cs typeface="Arial" panose="020B0604020202020204" pitchFamily="34" charset="0"/>
                      </a:rPr>
                      <m:t>=0</m:t>
                    </m:r>
                  </m:oMath>
                </a14:m>
                <a:r>
                  <a:rPr lang="en-US" sz="4200" smtClean="0">
                    <a:solidFill>
                      <a:schemeClr val="bg1"/>
                    </a:solidFill>
                    <a:latin typeface="Arial" panose="020B0604020202020204" pitchFamily="34" charset="0"/>
                    <a:cs typeface="Arial" panose="020B0604020202020204" pitchFamily="34" charset="0"/>
                  </a:rPr>
                  <a:t>.</a:t>
                </a:r>
              </a:p>
              <a:p>
                <a:pPr algn="just">
                  <a:lnSpc>
                    <a:spcPct val="200000"/>
                  </a:lnSpc>
                  <a:spcAft>
                    <a:spcPts val="500"/>
                  </a:spcAft>
                </a:pPr>
                <a:r>
                  <a:rPr lang="en-US" sz="4200" smtClean="0">
                    <a:solidFill>
                      <a:schemeClr val="bg1"/>
                    </a:solidFill>
                    <a:latin typeface="Arial" panose="020B0604020202020204" pitchFamily="34" charset="0"/>
                    <a:cs typeface="Arial" panose="020B0604020202020204" pitchFamily="34" charset="0"/>
                  </a:rPr>
                  <a:t>b) Hàm số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𝑦</m:t>
                    </m:r>
                    <m:r>
                      <a:rPr lang="en-US" sz="4200" i="1" smtClean="0">
                        <a:solidFill>
                          <a:schemeClr val="bg1"/>
                        </a:solidFill>
                        <a:latin typeface="Cambria Math" panose="02040503050406030204" pitchFamily="18" charset="0"/>
                        <a:cs typeface="Arial" panose="020B0604020202020204" pitchFamily="34" charset="0"/>
                      </a:rPr>
                      <m:t>=−2</m:t>
                    </m:r>
                    <m:r>
                      <a:rPr lang="en-US" sz="4200" i="1" smtClean="0">
                        <a:solidFill>
                          <a:schemeClr val="bg1"/>
                        </a:solidFill>
                        <a:latin typeface="Cambria Math" panose="02040503050406030204" pitchFamily="18" charset="0"/>
                        <a:cs typeface="Arial" panose="020B0604020202020204" pitchFamily="34" charset="0"/>
                      </a:rPr>
                      <m:t>𝑥</m:t>
                    </m:r>
                    <m:r>
                      <a:rPr lang="en-US" sz="4200" i="1" smtClean="0">
                        <a:solidFill>
                          <a:schemeClr val="bg1"/>
                        </a:solidFill>
                        <a:latin typeface="Cambria Math" panose="02040503050406030204" pitchFamily="18" charset="0"/>
                        <a:cs typeface="Arial" panose="020B0604020202020204" pitchFamily="34" charset="0"/>
                      </a:rPr>
                      <m:t>+3</m:t>
                    </m:r>
                  </m:oMath>
                </a14:m>
                <a:r>
                  <a:rPr lang="en-US" sz="4200" smtClean="0">
                    <a:solidFill>
                      <a:schemeClr val="bg1"/>
                    </a:solidFill>
                    <a:latin typeface="Arial" panose="020B0604020202020204" pitchFamily="34" charset="0"/>
                    <a:cs typeface="Arial" panose="020B0604020202020204" pitchFamily="34" charset="0"/>
                  </a:rPr>
                  <a:t> là một hàm số bậc nhất với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𝑎</m:t>
                    </m:r>
                    <m:r>
                      <a:rPr lang="en-US" sz="4200" b="0" i="1" smtClean="0">
                        <a:solidFill>
                          <a:schemeClr val="bg1"/>
                        </a:solidFill>
                        <a:latin typeface="Cambria Math" panose="02040503050406030204" pitchFamily="18" charset="0"/>
                        <a:cs typeface="Arial" panose="020B0604020202020204" pitchFamily="34" charset="0"/>
                      </a:rPr>
                      <m:t>=</m:t>
                    </m:r>
                    <m:r>
                      <a:rPr lang="en-US" sz="4200" i="1" smtClean="0">
                        <a:solidFill>
                          <a:schemeClr val="bg1"/>
                        </a:solidFill>
                        <a:latin typeface="Cambria Math" panose="02040503050406030204" pitchFamily="18" charset="0"/>
                        <a:cs typeface="Arial" panose="020B0604020202020204" pitchFamily="34" charset="0"/>
                      </a:rPr>
                      <m:t>−2; </m:t>
                    </m:r>
                    <m:r>
                      <a:rPr lang="en-US" sz="4200" i="1" smtClean="0">
                        <a:solidFill>
                          <a:schemeClr val="bg1"/>
                        </a:solidFill>
                        <a:latin typeface="Cambria Math" panose="02040503050406030204" pitchFamily="18" charset="0"/>
                        <a:cs typeface="Arial" panose="020B0604020202020204" pitchFamily="34" charset="0"/>
                      </a:rPr>
                      <m:t>𝑏</m:t>
                    </m:r>
                    <m:r>
                      <a:rPr lang="en-US" sz="4200" i="1" smtClean="0">
                        <a:solidFill>
                          <a:schemeClr val="bg1"/>
                        </a:solidFill>
                        <a:latin typeface="Cambria Math" panose="02040503050406030204" pitchFamily="18" charset="0"/>
                        <a:cs typeface="Arial" panose="020B0604020202020204" pitchFamily="34" charset="0"/>
                      </a:rPr>
                      <m:t> = 3</m:t>
                    </m:r>
                  </m:oMath>
                </a14:m>
                <a:r>
                  <a:rPr lang="en-US" sz="4200" smtClean="0">
                    <a:solidFill>
                      <a:schemeClr val="bg1"/>
                    </a:solidFill>
                    <a:latin typeface="Arial" panose="020B0604020202020204" pitchFamily="34" charset="0"/>
                    <a:cs typeface="Arial" panose="020B0604020202020204" pitchFamily="34" charset="0"/>
                  </a:rPr>
                  <a:t>.</a:t>
                </a:r>
              </a:p>
            </p:txBody>
          </p:sp>
        </mc:Choice>
        <mc:Fallback xmlns="">
          <p:sp>
            <p:nvSpPr>
              <p:cNvPr id="36" name="Rectangle 35"/>
              <p:cNvSpPr>
                <a:spLocks noRot="1" noChangeAspect="1" noMove="1" noResize="1" noEditPoints="1" noAdjustHandles="1" noChangeArrowheads="1" noChangeShapeType="1" noTextEdit="1"/>
              </p:cNvSpPr>
              <p:nvPr/>
            </p:nvSpPr>
            <p:spPr>
              <a:xfrm>
                <a:off x="2057400" y="2933700"/>
                <a:ext cx="14130129" cy="5327099"/>
              </a:xfrm>
              <a:prstGeom prst="rect">
                <a:avLst/>
              </a:prstGeom>
              <a:blipFill>
                <a:blip r:embed="rId2"/>
                <a:stretch>
                  <a:fillRect l="-1683" r="-1683" b="-572"/>
                </a:stretch>
              </a:blipFill>
            </p:spPr>
            <p:txBody>
              <a:bodyPr/>
              <a:lstStyle/>
              <a:p>
                <a:r>
                  <a:rPr lang="en-US">
                    <a:noFill/>
                  </a:rPr>
                  <a:t> </a:t>
                </a:r>
              </a:p>
            </p:txBody>
          </p:sp>
        </mc:Fallback>
      </mc:AlternateContent>
      <p:pic>
        <p:nvPicPr>
          <p:cNvPr id="37" name="Picture 36"/>
          <p:cNvPicPr>
            <a:picLocks noChangeAspect="1"/>
          </p:cNvPicPr>
          <p:nvPr/>
        </p:nvPicPr>
        <p:blipFill>
          <a:blip r:embed="rId3"/>
          <a:stretch>
            <a:fillRect/>
          </a:stretch>
        </p:blipFill>
        <p:spPr>
          <a:xfrm>
            <a:off x="15621000" y="7970480"/>
            <a:ext cx="2158906" cy="1880338"/>
          </a:xfrm>
          <a:prstGeom prst="rect">
            <a:avLst/>
          </a:prstGeom>
        </p:spPr>
      </p:pic>
      <p:sp>
        <p:nvSpPr>
          <p:cNvPr id="38" name="Freeform 18"/>
          <p:cNvSpPr/>
          <p:nvPr/>
        </p:nvSpPr>
        <p:spPr>
          <a:xfrm rot="-1333878">
            <a:off x="167020" y="261277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 xmlns:asvg="http://schemas.microsoft.com/office/drawing/2016/SVG/main" r:embed="rId12"/>
                </a:ext>
              </a:extLst>
            </a:blip>
            <a:stretch>
              <a:fillRect/>
            </a:stretch>
          </a:blipFill>
        </p:spPr>
      </p:sp>
      <p:sp>
        <p:nvSpPr>
          <p:cNvPr id="39" name="Freeform 18"/>
          <p:cNvSpPr/>
          <p:nvPr/>
        </p:nvSpPr>
        <p:spPr>
          <a:xfrm rot="-1333878">
            <a:off x="17174684" y="38437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18" name="Group 17"/>
          <p:cNvGrpSpPr/>
          <p:nvPr/>
        </p:nvGrpSpPr>
        <p:grpSpPr>
          <a:xfrm>
            <a:off x="1593162" y="1409700"/>
            <a:ext cx="15101675" cy="1954831"/>
            <a:chOff x="1562190" y="1333500"/>
            <a:chExt cx="15101675" cy="1954831"/>
          </a:xfrm>
        </p:grpSpPr>
        <p:pic>
          <p:nvPicPr>
            <p:cNvPr id="16" name="Picture 15"/>
            <p:cNvPicPr>
              <a:picLocks noChangeAspect="1"/>
            </p:cNvPicPr>
            <p:nvPr/>
          </p:nvPicPr>
          <p:blipFill>
            <a:blip r:embed="rId2"/>
            <a:stretch>
              <a:fillRect/>
            </a:stretch>
          </p:blipFill>
          <p:spPr>
            <a:xfrm>
              <a:off x="1562190" y="1714500"/>
              <a:ext cx="1583899" cy="1234349"/>
            </a:xfrm>
            <a:prstGeom prst="rect">
              <a:avLst/>
            </a:prstGeom>
          </p:spPr>
        </p:pic>
        <p:sp>
          <p:nvSpPr>
            <p:cNvPr id="17" name="Rectangle 16"/>
            <p:cNvSpPr/>
            <p:nvPr/>
          </p:nvSpPr>
          <p:spPr>
            <a:xfrm>
              <a:off x="3505200" y="1333500"/>
              <a:ext cx="13158665" cy="1954831"/>
            </a:xfrm>
            <a:prstGeom prst="rect">
              <a:avLst/>
            </a:prstGeom>
          </p:spPr>
          <p:txBody>
            <a:bodyPr wrap="square">
              <a:spAutoFit/>
            </a:bodyPr>
            <a:lstStyle/>
            <a:p>
              <a:pPr>
                <a:lnSpc>
                  <a:spcPct val="150000"/>
                </a:lnSpc>
              </a:pPr>
              <a:r>
                <a:rPr lang="en-US" sz="4300">
                  <a:solidFill>
                    <a:srgbClr val="000000"/>
                  </a:solidFill>
                  <a:latin typeface="Arial" panose="020B0604020202020204" pitchFamily="34" charset="0"/>
                  <a:cs typeface="Arial" panose="020B0604020202020204" pitchFamily="34" charset="0"/>
                </a:rPr>
                <a:t>Trong các hàm số sau, những hàm số nào là hàm số bậc nhất?</a:t>
              </a:r>
              <a:endParaRPr lang="en-US" sz="4300">
                <a:latin typeface="Arial" panose="020B0604020202020204" pitchFamily="34" charset="0"/>
                <a:cs typeface="Arial" panose="020B0604020202020204" pitchFamily="34" charset="0"/>
              </a:endParaRPr>
            </a:p>
          </p:txBody>
        </p:sp>
      </p:grpSp>
      <p:sp>
        <p:nvSpPr>
          <p:cNvPr id="19" name="Rectangle 18"/>
          <p:cNvSpPr/>
          <p:nvPr/>
        </p:nvSpPr>
        <p:spPr>
          <a:xfrm>
            <a:off x="5075438" y="3216090"/>
            <a:ext cx="13030200" cy="6047809"/>
          </a:xfrm>
          <a:prstGeom prst="rect">
            <a:avLst/>
          </a:prstGeom>
        </p:spPr>
        <p:txBody>
          <a:bodyPr wrap="square">
            <a:spAutoFit/>
          </a:bodyPr>
          <a:lstStyle/>
          <a:p>
            <a:pPr algn="just">
              <a:lnSpc>
                <a:spcPct val="300000"/>
              </a:lnSpc>
            </a:pPr>
            <a:r>
              <a:rPr lang="es-ES" sz="4300" smtClean="0">
                <a:solidFill>
                  <a:srgbClr val="000000"/>
                </a:solidFill>
                <a:latin typeface="Arial" panose="020B0604020202020204" pitchFamily="34" charset="0"/>
                <a:cs typeface="Arial" panose="020B0604020202020204" pitchFamily="34" charset="0"/>
              </a:rPr>
              <a:t>a) y </a:t>
            </a:r>
            <a:r>
              <a:rPr lang="es-ES" sz="4300">
                <a:solidFill>
                  <a:srgbClr val="000000"/>
                </a:solidFill>
                <a:latin typeface="Arial" panose="020B0604020202020204" pitchFamily="34" charset="0"/>
                <a:cs typeface="Arial" panose="020B0604020202020204" pitchFamily="34" charset="0"/>
              </a:rPr>
              <a:t>= 3x – 2;                  </a:t>
            </a:r>
            <a:r>
              <a:rPr lang="es-ES" sz="4300" smtClean="0">
                <a:solidFill>
                  <a:srgbClr val="000000"/>
                </a:solidFill>
                <a:latin typeface="Arial" panose="020B0604020202020204" pitchFamily="34" charset="0"/>
                <a:cs typeface="Arial" panose="020B0604020202020204" pitchFamily="34" charset="0"/>
              </a:rPr>
              <a:t>b</a:t>
            </a:r>
            <a:r>
              <a:rPr lang="es-ES" sz="4300">
                <a:solidFill>
                  <a:srgbClr val="000000"/>
                </a:solidFill>
                <a:latin typeface="Arial" panose="020B0604020202020204" pitchFamily="34" charset="0"/>
                <a:cs typeface="Arial" panose="020B0604020202020204" pitchFamily="34" charset="0"/>
              </a:rPr>
              <a:t>) y = –2x;                     </a:t>
            </a:r>
            <a:endParaRPr lang="es-ES" sz="4300" smtClean="0">
              <a:solidFill>
                <a:srgbClr val="000000"/>
              </a:solidFill>
              <a:latin typeface="Arial" panose="020B0604020202020204" pitchFamily="34" charset="0"/>
              <a:cs typeface="Arial" panose="020B0604020202020204" pitchFamily="34" charset="0"/>
            </a:endParaRPr>
          </a:p>
          <a:p>
            <a:pPr algn="just">
              <a:lnSpc>
                <a:spcPct val="300000"/>
              </a:lnSpc>
            </a:pPr>
            <a:r>
              <a:rPr lang="es-ES" sz="4300" smtClean="0">
                <a:solidFill>
                  <a:srgbClr val="000000"/>
                </a:solidFill>
                <a:latin typeface="Arial" panose="020B0604020202020204" pitchFamily="34" charset="0"/>
                <a:cs typeface="Arial" panose="020B0604020202020204" pitchFamily="34" charset="0"/>
              </a:rPr>
              <a:t>c</a:t>
            </a:r>
            <a:r>
              <a:rPr lang="es-ES" sz="4300">
                <a:solidFill>
                  <a:srgbClr val="000000"/>
                </a:solidFill>
                <a:latin typeface="Arial" panose="020B0604020202020204" pitchFamily="34" charset="0"/>
                <a:cs typeface="Arial" panose="020B0604020202020204" pitchFamily="34" charset="0"/>
              </a:rPr>
              <a:t>) y = 2x</a:t>
            </a:r>
            <a:r>
              <a:rPr lang="es-ES" sz="4300" baseline="30000">
                <a:solidFill>
                  <a:srgbClr val="000000"/>
                </a:solidFill>
                <a:latin typeface="Arial" panose="020B0604020202020204" pitchFamily="34" charset="0"/>
                <a:cs typeface="Arial" panose="020B0604020202020204" pitchFamily="34" charset="0"/>
              </a:rPr>
              <a:t>2</a:t>
            </a:r>
            <a:r>
              <a:rPr lang="es-ES" sz="4300">
                <a:solidFill>
                  <a:srgbClr val="000000"/>
                </a:solidFill>
                <a:latin typeface="Arial" panose="020B0604020202020204" pitchFamily="34" charset="0"/>
                <a:cs typeface="Arial" panose="020B0604020202020204" pitchFamily="34" charset="0"/>
              </a:rPr>
              <a:t> + 3;     </a:t>
            </a:r>
            <a:r>
              <a:rPr lang="es-ES" sz="4300" smtClean="0">
                <a:solidFill>
                  <a:srgbClr val="000000"/>
                </a:solidFill>
                <a:latin typeface="Arial" panose="020B0604020202020204" pitchFamily="34" charset="0"/>
                <a:cs typeface="Arial" panose="020B0604020202020204" pitchFamily="34" charset="0"/>
              </a:rPr>
              <a:t>		   d</a:t>
            </a:r>
            <a:r>
              <a:rPr lang="es-ES" sz="4300">
                <a:solidFill>
                  <a:srgbClr val="000000"/>
                </a:solidFill>
                <a:latin typeface="Arial" panose="020B0604020202020204" pitchFamily="34" charset="0"/>
                <a:cs typeface="Arial" panose="020B0604020202020204" pitchFamily="34" charset="0"/>
              </a:rPr>
              <a:t>) y = 3(x – 1);                </a:t>
            </a:r>
            <a:endParaRPr lang="es-ES" sz="4300" smtClean="0">
              <a:solidFill>
                <a:srgbClr val="000000"/>
              </a:solidFill>
              <a:latin typeface="Arial" panose="020B0604020202020204" pitchFamily="34" charset="0"/>
              <a:cs typeface="Arial" panose="020B0604020202020204" pitchFamily="34" charset="0"/>
            </a:endParaRPr>
          </a:p>
          <a:p>
            <a:pPr algn="just">
              <a:lnSpc>
                <a:spcPct val="300000"/>
              </a:lnSpc>
            </a:pPr>
            <a:r>
              <a:rPr lang="es-ES" sz="4300" smtClean="0">
                <a:solidFill>
                  <a:srgbClr val="000000"/>
                </a:solidFill>
                <a:latin typeface="Arial" panose="020B0604020202020204" pitchFamily="34" charset="0"/>
                <a:cs typeface="Arial" panose="020B0604020202020204" pitchFamily="34" charset="0"/>
              </a:rPr>
              <a:t>e</a:t>
            </a:r>
            <a:r>
              <a:rPr lang="es-ES" sz="4300">
                <a:solidFill>
                  <a:srgbClr val="000000"/>
                </a:solidFill>
                <a:latin typeface="Arial" panose="020B0604020202020204" pitchFamily="34" charset="0"/>
                <a:cs typeface="Arial" panose="020B0604020202020204" pitchFamily="34" charset="0"/>
              </a:rPr>
              <a:t>) y = 0x + 1.</a:t>
            </a:r>
            <a:endParaRPr lang="es-ES" sz="4300" b="0" i="0">
              <a:solidFill>
                <a:srgbClr val="000000"/>
              </a:solidFill>
              <a:effectLst/>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a:stretch>
            <a:fillRect/>
          </a:stretch>
        </p:blipFill>
        <p:spPr>
          <a:xfrm>
            <a:off x="15621000" y="7891098"/>
            <a:ext cx="1909829" cy="1821206"/>
          </a:xfrm>
          <a:prstGeom prst="rect">
            <a:avLst/>
          </a:prstGeom>
        </p:spPr>
      </p:pic>
      <p:sp>
        <p:nvSpPr>
          <p:cNvPr id="21" name="Rectangle 20"/>
          <p:cNvSpPr/>
          <p:nvPr/>
        </p:nvSpPr>
        <p:spPr>
          <a:xfrm>
            <a:off x="4648200" y="3924300"/>
            <a:ext cx="4114800" cy="1219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302266" y="3926305"/>
            <a:ext cx="4114800" cy="1219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302266" y="5783479"/>
            <a:ext cx="4785334" cy="141742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graphicFrame>
            <p:nvGraphicFramePr>
              <p:cNvPr id="29" name="Table 28"/>
              <p:cNvGraphicFramePr>
                <a:graphicFrameLocks noGrp="1"/>
              </p:cNvGraphicFramePr>
              <p:nvPr>
                <p:extLst>
                  <p:ext uri="{D42A27DB-BD31-4B8C-83A1-F6EECF244321}">
                    <p14:modId xmlns:p14="http://schemas.microsoft.com/office/powerpoint/2010/main" val="3316630573"/>
                  </p:ext>
                </p:extLst>
              </p:nvPr>
            </p:nvGraphicFramePr>
            <p:xfrm>
              <a:off x="2895600" y="4305300"/>
              <a:ext cx="12855739" cy="1859280"/>
            </p:xfrm>
            <a:graphic>
              <a:graphicData uri="http://schemas.openxmlformats.org/drawingml/2006/table">
                <a:tbl>
                  <a:tblPr firstRow="1" firstCol="1" bandRow="1"/>
                  <a:tblGrid>
                    <a:gridCol w="3312860">
                      <a:extLst>
                        <a:ext uri="{9D8B030D-6E8A-4147-A177-3AD203B41FA5}">
                          <a16:colId xmlns:a16="http://schemas.microsoft.com/office/drawing/2014/main" val="1707826823"/>
                        </a:ext>
                      </a:extLst>
                    </a:gridCol>
                    <a:gridCol w="1908132">
                      <a:extLst>
                        <a:ext uri="{9D8B030D-6E8A-4147-A177-3AD203B41FA5}">
                          <a16:colId xmlns:a16="http://schemas.microsoft.com/office/drawing/2014/main" val="4261235566"/>
                        </a:ext>
                      </a:extLst>
                    </a:gridCol>
                    <a:gridCol w="1908132">
                      <a:extLst>
                        <a:ext uri="{9D8B030D-6E8A-4147-A177-3AD203B41FA5}">
                          <a16:colId xmlns:a16="http://schemas.microsoft.com/office/drawing/2014/main" val="314465352"/>
                        </a:ext>
                      </a:extLst>
                    </a:gridCol>
                    <a:gridCol w="1908132">
                      <a:extLst>
                        <a:ext uri="{9D8B030D-6E8A-4147-A177-3AD203B41FA5}">
                          <a16:colId xmlns:a16="http://schemas.microsoft.com/office/drawing/2014/main" val="2343479201"/>
                        </a:ext>
                      </a:extLst>
                    </a:gridCol>
                    <a:gridCol w="1908132">
                      <a:extLst>
                        <a:ext uri="{9D8B030D-6E8A-4147-A177-3AD203B41FA5}">
                          <a16:colId xmlns:a16="http://schemas.microsoft.com/office/drawing/2014/main" val="602229764"/>
                        </a:ext>
                      </a:extLst>
                    </a:gridCol>
                    <a:gridCol w="1910351">
                      <a:extLst>
                        <a:ext uri="{9D8B030D-6E8A-4147-A177-3AD203B41FA5}">
                          <a16:colId xmlns:a16="http://schemas.microsoft.com/office/drawing/2014/main" val="692558075"/>
                        </a:ext>
                      </a:extLst>
                    </a:gridCol>
                  </a:tblGrid>
                  <a:tr h="0">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𝑥</m:t>
                                </m:r>
                                <m:r>
                                  <a:rPr lang="vi-VN" sz="3900" i="1">
                                    <a:effectLst/>
                                    <a:latin typeface="Cambria Math" panose="02040503050406030204" pitchFamily="18" charset="0"/>
                                    <a:ea typeface="Dotum" panose="020B0600000101010101" pitchFamily="34" charset="-127"/>
                                    <a:cs typeface="Times New Roman" panose="02020603050405020304" pitchFamily="18" charset="0"/>
                                  </a:rPr>
                                  <m:t> </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026201"/>
                      </a:ext>
                    </a:extLst>
                  </a:tr>
                  <a:tr h="0">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𝑦</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2</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𝑥</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129826"/>
                      </a:ext>
                    </a:extLst>
                  </a:tr>
                </a:tbl>
              </a:graphicData>
            </a:graphic>
          </p:graphicFrame>
        </mc:Choice>
        <mc:Fallback xmlns="">
          <p:graphicFrame>
            <p:nvGraphicFramePr>
              <p:cNvPr id="29" name="Table 28"/>
              <p:cNvGraphicFramePr>
                <a:graphicFrameLocks noGrp="1"/>
              </p:cNvGraphicFramePr>
              <p:nvPr>
                <p:extLst>
                  <p:ext uri="{D42A27DB-BD31-4B8C-83A1-F6EECF244321}">
                    <p14:modId xmlns:p14="http://schemas.microsoft.com/office/powerpoint/2010/main" val="3316630573"/>
                  </p:ext>
                </p:extLst>
              </p:nvPr>
            </p:nvGraphicFramePr>
            <p:xfrm>
              <a:off x="2895600" y="4305300"/>
              <a:ext cx="12855739" cy="1859280"/>
            </p:xfrm>
            <a:graphic>
              <a:graphicData uri="http://schemas.openxmlformats.org/drawingml/2006/table">
                <a:tbl>
                  <a:tblPr firstRow="1" firstCol="1" bandRow="1"/>
                  <a:tblGrid>
                    <a:gridCol w="3312860">
                      <a:extLst>
                        <a:ext uri="{9D8B030D-6E8A-4147-A177-3AD203B41FA5}">
                          <a16:colId xmlns:a16="http://schemas.microsoft.com/office/drawing/2014/main" val="1707826823"/>
                        </a:ext>
                      </a:extLst>
                    </a:gridCol>
                    <a:gridCol w="1908132">
                      <a:extLst>
                        <a:ext uri="{9D8B030D-6E8A-4147-A177-3AD203B41FA5}">
                          <a16:colId xmlns:a16="http://schemas.microsoft.com/office/drawing/2014/main" val="4261235566"/>
                        </a:ext>
                      </a:extLst>
                    </a:gridCol>
                    <a:gridCol w="1908132">
                      <a:extLst>
                        <a:ext uri="{9D8B030D-6E8A-4147-A177-3AD203B41FA5}">
                          <a16:colId xmlns:a16="http://schemas.microsoft.com/office/drawing/2014/main" val="314465352"/>
                        </a:ext>
                      </a:extLst>
                    </a:gridCol>
                    <a:gridCol w="1908132">
                      <a:extLst>
                        <a:ext uri="{9D8B030D-6E8A-4147-A177-3AD203B41FA5}">
                          <a16:colId xmlns:a16="http://schemas.microsoft.com/office/drawing/2014/main" val="2343479201"/>
                        </a:ext>
                      </a:extLst>
                    </a:gridCol>
                    <a:gridCol w="1908132">
                      <a:extLst>
                        <a:ext uri="{9D8B030D-6E8A-4147-A177-3AD203B41FA5}">
                          <a16:colId xmlns:a16="http://schemas.microsoft.com/office/drawing/2014/main" val="602229764"/>
                        </a:ext>
                      </a:extLst>
                    </a:gridCol>
                    <a:gridCol w="1910351">
                      <a:extLst>
                        <a:ext uri="{9D8B030D-6E8A-4147-A177-3AD203B41FA5}">
                          <a16:colId xmlns:a16="http://schemas.microsoft.com/office/drawing/2014/main" val="692558075"/>
                        </a:ext>
                      </a:extLst>
                    </a:gridCol>
                  </a:tblGrid>
                  <a:tr h="9296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68" t="-654" r="-288766"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73567" t="-654" r="-399363"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4441" t="-654" r="-300639"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74441" t="-654" r="-200639"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474441" t="-654" r="-100639"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574441" t="-654" r="-639" b="-117647"/>
                          </a:stretch>
                        </a:blipFill>
                      </a:tcPr>
                    </a:tc>
                    <a:extLst>
                      <a:ext uri="{0D108BD9-81ED-4DB2-BD59-A6C34878D82A}">
                        <a16:rowId xmlns:a16="http://schemas.microsoft.com/office/drawing/2014/main" val="2271026201"/>
                      </a:ext>
                    </a:extLst>
                  </a:tr>
                  <a:tr h="9296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68" t="-100654" r="-288766" b="-17647"/>
                          </a:stretch>
                        </a:blipFill>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129826"/>
                      </a:ext>
                    </a:extLst>
                  </a:tr>
                </a:tbl>
              </a:graphicData>
            </a:graphic>
          </p:graphicFrame>
        </mc:Fallback>
      </mc:AlternateContent>
      <mc:AlternateContent xmlns:mc="http://schemas.openxmlformats.org/markup-compatibility/2006" xmlns:a14="http://schemas.microsoft.com/office/drawing/2010/main">
        <mc:Choice Requires="a14">
          <p:sp>
            <p:nvSpPr>
              <p:cNvPr id="30" name="Rectangle 29"/>
              <p:cNvSpPr/>
              <p:nvPr/>
            </p:nvSpPr>
            <p:spPr>
              <a:xfrm>
                <a:off x="6998367" y="5338297"/>
                <a:ext cx="575799"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9</m:t>
                      </m:r>
                    </m:oMath>
                  </m:oMathPara>
                </a14:m>
                <a:endParaRPr kumimoji="0" lang="en-US" sz="3900" b="0" i="0" u="none" strike="noStrike" kern="1200" cap="none" spc="0" normalizeH="0" baseline="0" noProof="0">
                  <a:ln>
                    <a:noFill/>
                  </a:ln>
                  <a:solidFill>
                    <a:srgbClr val="C00000"/>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6998367" y="5338297"/>
                <a:ext cx="575799" cy="73096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8827167" y="5344026"/>
                <a:ext cx="572593"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7</m:t>
                      </m:r>
                    </m:oMath>
                  </m:oMathPara>
                </a14:m>
                <a:endParaRPr/>
              </a:p>
            </p:txBody>
          </p:sp>
        </mc:Choice>
        <mc:Fallback xmlns="">
          <p:sp>
            <p:nvSpPr>
              <p:cNvPr id="31" name="Rectangle 30"/>
              <p:cNvSpPr>
                <a:spLocks noRot="1" noChangeAspect="1" noMove="1" noResize="1" noEditPoints="1" noAdjustHandles="1" noChangeArrowheads="1" noChangeShapeType="1" noTextEdit="1"/>
              </p:cNvSpPr>
              <p:nvPr/>
            </p:nvSpPr>
            <p:spPr>
              <a:xfrm>
                <a:off x="8827167" y="5344026"/>
                <a:ext cx="572593" cy="7309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0684470" y="5324559"/>
                <a:ext cx="572593"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5</m:t>
                      </m:r>
                    </m:oMath>
                  </m:oMathPara>
                </a14:m>
                <a:endParaRPr/>
              </a:p>
            </p:txBody>
          </p:sp>
        </mc:Choice>
        <mc:Fallback xmlns="">
          <p:sp>
            <p:nvSpPr>
              <p:cNvPr id="32" name="Rectangle 31"/>
              <p:cNvSpPr>
                <a:spLocks noRot="1" noChangeAspect="1" noMove="1" noResize="1" noEditPoints="1" noAdjustHandles="1" noChangeArrowheads="1" noChangeShapeType="1" noTextEdit="1"/>
              </p:cNvSpPr>
              <p:nvPr/>
            </p:nvSpPr>
            <p:spPr>
              <a:xfrm>
                <a:off x="10684470" y="5324559"/>
                <a:ext cx="572593" cy="73096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2645311" y="5344026"/>
                <a:ext cx="572593"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oMath>
                  </m:oMathPara>
                </a14:m>
                <a:endParaRPr/>
              </a:p>
            </p:txBody>
          </p:sp>
        </mc:Choice>
        <mc:Fallback xmlns="">
          <p:sp>
            <p:nvSpPr>
              <p:cNvPr id="33" name="Rectangle 32"/>
              <p:cNvSpPr>
                <a:spLocks noRot="1" noChangeAspect="1" noMove="1" noResize="1" noEditPoints="1" noAdjustHandles="1" noChangeArrowheads="1" noChangeShapeType="1" noTextEdit="1"/>
              </p:cNvSpPr>
              <p:nvPr/>
            </p:nvSpPr>
            <p:spPr>
              <a:xfrm>
                <a:off x="12645311" y="5344026"/>
                <a:ext cx="572593" cy="73096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4606152" y="5338297"/>
                <a:ext cx="572593"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oMath>
                  </m:oMathPara>
                </a14:m>
                <a:endParaRPr/>
              </a:p>
            </p:txBody>
          </p:sp>
        </mc:Choice>
        <mc:Fallback xmlns="">
          <p:sp>
            <p:nvSpPr>
              <p:cNvPr id="34" name="Rectangle 33"/>
              <p:cNvSpPr>
                <a:spLocks noRot="1" noChangeAspect="1" noMove="1" noResize="1" noEditPoints="1" noAdjustHandles="1" noChangeArrowheads="1" noChangeShapeType="1" noTextEdit="1"/>
              </p:cNvSpPr>
              <p:nvPr/>
            </p:nvSpPr>
            <p:spPr>
              <a:xfrm>
                <a:off x="14606152" y="5338297"/>
                <a:ext cx="572593" cy="7309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4800600" y="1422386"/>
                <a:ext cx="8018798" cy="91627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Cho hàm</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số bậc nhất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𝑦</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5</m:t>
                    </m:r>
                  </m:oMath>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4800600" y="1422386"/>
                <a:ext cx="8018798" cy="916276"/>
              </a:xfrm>
              <a:prstGeom prst="rect">
                <a:avLst/>
              </a:prstGeom>
              <a:blipFill>
                <a:blip r:embed="rId8"/>
                <a:stretch>
                  <a:fillRect l="-2738" b="-25828"/>
                </a:stretch>
              </a:blipFill>
            </p:spPr>
            <p:txBody>
              <a:bodyPr/>
              <a:lstStyle/>
              <a:p>
                <a:r>
                  <a:rPr lang="en-US">
                    <a:noFill/>
                  </a:rPr>
                  <a:t> </a:t>
                </a:r>
              </a:p>
            </p:txBody>
          </p:sp>
        </mc:Fallback>
      </mc:AlternateContent>
      <p:sp>
        <p:nvSpPr>
          <p:cNvPr id="37" name="Freeform 12"/>
          <p:cNvSpPr/>
          <p:nvPr/>
        </p:nvSpPr>
        <p:spPr>
          <a:xfrm>
            <a:off x="1143000" y="1232824"/>
            <a:ext cx="3233529" cy="1295400"/>
          </a:xfrm>
          <a:custGeom>
            <a:avLst/>
            <a:gdLst/>
            <a:ahLst/>
            <a:cxnLst/>
            <a:rect l="l" t="t" r="r" b="b"/>
            <a:pathLst>
              <a:path w="860843" h="220879">
                <a:moveTo>
                  <a:pt x="110440" y="0"/>
                </a:moveTo>
                <a:lnTo>
                  <a:pt x="750403" y="0"/>
                </a:lnTo>
                <a:cubicBezTo>
                  <a:pt x="811397" y="0"/>
                  <a:pt x="860843" y="49446"/>
                  <a:pt x="860843" y="110440"/>
                </a:cubicBezTo>
                <a:lnTo>
                  <a:pt x="860843" y="110440"/>
                </a:lnTo>
                <a:cubicBezTo>
                  <a:pt x="860843" y="139730"/>
                  <a:pt x="849207" y="167821"/>
                  <a:pt x="828495" y="188532"/>
                </a:cubicBezTo>
                <a:cubicBezTo>
                  <a:pt x="807784" y="209244"/>
                  <a:pt x="779693" y="220879"/>
                  <a:pt x="750403" y="220879"/>
                </a:cubicBezTo>
                <a:lnTo>
                  <a:pt x="110440" y="220879"/>
                </a:lnTo>
                <a:cubicBezTo>
                  <a:pt x="81149" y="220879"/>
                  <a:pt x="53059" y="209244"/>
                  <a:pt x="32347" y="188532"/>
                </a:cubicBezTo>
                <a:cubicBezTo>
                  <a:pt x="11636" y="167821"/>
                  <a:pt x="0" y="139730"/>
                  <a:pt x="0" y="110440"/>
                </a:cubicBezTo>
                <a:lnTo>
                  <a:pt x="0" y="110440"/>
                </a:lnTo>
                <a:cubicBezTo>
                  <a:pt x="0" y="81149"/>
                  <a:pt x="11636" y="53059"/>
                  <a:pt x="32347" y="32347"/>
                </a:cubicBezTo>
                <a:cubicBezTo>
                  <a:pt x="53059" y="11636"/>
                  <a:pt x="81149" y="0"/>
                  <a:pt x="110440" y="0"/>
                </a:cubicBezTo>
                <a:close/>
              </a:path>
            </a:pathLst>
          </a:custGeom>
          <a:solidFill>
            <a:srgbClr val="FEF3C6"/>
          </a:solidFill>
          <a:ln w="76200" cap="rnd">
            <a:solidFill>
              <a:srgbClr val="495324"/>
            </a:solidFill>
            <a:prstDash val="solid"/>
            <a:round/>
          </a:ln>
        </p:spPr>
        <p:txBody>
          <a:bodyPr/>
          <a:lstStyle/>
          <a:p>
            <a:pPr algn="ctr">
              <a:lnSpc>
                <a:spcPct val="160000"/>
              </a:lnSpc>
            </a:pPr>
            <a:r>
              <a:rPr lang="en-US" sz="4500" b="1" smtClean="0">
                <a:solidFill>
                  <a:srgbClr val="C00000"/>
                </a:solidFill>
                <a:latin typeface="Arial" panose="020B0604020202020204" pitchFamily="34" charset="0"/>
                <a:cs typeface="Arial" panose="020B0604020202020204" pitchFamily="34" charset="0"/>
              </a:rPr>
              <a:t>Ví dụ 2</a:t>
            </a:r>
            <a:endParaRPr lang="en-US" sz="4500" b="1">
              <a:solidFill>
                <a:srgbClr val="C00000"/>
              </a:solidFill>
              <a:latin typeface="Arial" panose="020B0604020202020204" pitchFamily="34" charset="0"/>
              <a:cs typeface="Arial" panose="020B0604020202020204" pitchFamily="34" charset="0"/>
            </a:endParaRPr>
          </a:p>
        </p:txBody>
      </p:sp>
      <p:sp>
        <p:nvSpPr>
          <p:cNvPr id="38" name="Rectangle 37"/>
          <p:cNvSpPr/>
          <p:nvPr/>
        </p:nvSpPr>
        <p:spPr>
          <a:xfrm>
            <a:off x="1409348" y="2868082"/>
            <a:ext cx="7231467" cy="101566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a) Hoàn</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thành bảng giá trị sau:</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Rectangle 41"/>
              <p:cNvSpPr/>
              <p:nvPr/>
            </p:nvSpPr>
            <p:spPr>
              <a:xfrm>
                <a:off x="1407493" y="6490037"/>
                <a:ext cx="5814605" cy="101566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b) Tìm</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sao cho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𝑦</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12</m:t>
                    </m:r>
                  </m:oMath>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407493" y="6490037"/>
                <a:ext cx="5814605" cy="1015663"/>
              </a:xfrm>
              <a:prstGeom prst="rect">
                <a:avLst/>
              </a:prstGeom>
              <a:blipFill>
                <a:blip r:embed="rId9"/>
                <a:stretch>
                  <a:fillRect l="-3774" b="-14458"/>
                </a:stretch>
              </a:blipFill>
            </p:spPr>
            <p:txBody>
              <a:bodyPr/>
              <a:lstStyle/>
              <a:p>
                <a:r>
                  <a:rPr lang="en-US">
                    <a:noFill/>
                  </a:rPr>
                  <a:t> </a:t>
                </a:r>
              </a:p>
            </p:txBody>
          </p:sp>
        </mc:Fallback>
      </mc:AlternateContent>
      <p:grpSp>
        <p:nvGrpSpPr>
          <p:cNvPr id="7" name="Group 6"/>
          <p:cNvGrpSpPr/>
          <p:nvPr/>
        </p:nvGrpSpPr>
        <p:grpSpPr>
          <a:xfrm>
            <a:off x="2438400" y="7712711"/>
            <a:ext cx="14020800" cy="1240789"/>
            <a:chOff x="2438400" y="7636511"/>
            <a:chExt cx="14020800" cy="1240789"/>
          </a:xfrm>
        </p:grpSpPr>
        <p:pic>
          <p:nvPicPr>
            <p:cNvPr id="44" name="Picture 43"/>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2438400" y="8039100"/>
              <a:ext cx="794809" cy="707507"/>
            </a:xfrm>
            <a:prstGeom prst="rect">
              <a:avLst/>
            </a:prstGeom>
          </p:spPr>
        </p:pic>
        <p:grpSp>
          <p:nvGrpSpPr>
            <p:cNvPr id="6" name="Group 5"/>
            <p:cNvGrpSpPr/>
            <p:nvPr/>
          </p:nvGrpSpPr>
          <p:grpSpPr>
            <a:xfrm>
              <a:off x="3471297" y="7636511"/>
              <a:ext cx="12987903" cy="1240789"/>
              <a:chOff x="3973976" y="7490245"/>
              <a:chExt cx="12987903" cy="1240789"/>
            </a:xfrm>
          </p:grpSpPr>
          <mc:AlternateContent xmlns:mc="http://schemas.openxmlformats.org/markup-compatibility/2006" xmlns:a14="http://schemas.microsoft.com/office/drawing/2010/main">
            <mc:Choice Requires="a14">
              <p:sp>
                <p:nvSpPr>
                  <p:cNvPr id="43" name="Rectangle 42"/>
                  <p:cNvSpPr/>
                  <p:nvPr/>
                </p:nvSpPr>
                <p:spPr>
                  <a:xfrm>
                    <a:off x="3973976" y="7602809"/>
                    <a:ext cx="11252895" cy="1015663"/>
                  </a:xfrm>
                  <a:prstGeom prst="rect">
                    <a:avLst/>
                  </a:prstGeom>
                </p:spPr>
                <p:txBody>
                  <a:bodyPr wrap="square">
                    <a:spAutoFit/>
                  </a:bodyPr>
                  <a:lstStyle/>
                  <a:p>
                    <a:pPr algn="just">
                      <a:lnSpc>
                        <a:spcPct val="150000"/>
                      </a:lnSpc>
                      <a:spcBef>
                        <a:spcPts val="300"/>
                      </a:spcBef>
                      <a:spcAft>
                        <a:spcPts val="300"/>
                      </a:spcAft>
                      <a:defRPr/>
                    </a:pPr>
                    <a14:m>
                      <m:oMath xmlns:m="http://schemas.openxmlformats.org/officeDocument/2006/math">
                        <m:r>
                          <a:rPr lang="en-US" sz="40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𝑦</m:t>
                        </m:r>
                        <m:r>
                          <a:rPr lang="en-US" sz="40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40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12</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tức là</a:t>
                    </a: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5</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12</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hay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7</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suy ra  </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3973976" y="7602809"/>
                    <a:ext cx="11252895" cy="1015663"/>
                  </a:xfrm>
                  <a:prstGeom prst="rect">
                    <a:avLst/>
                  </a:prstGeom>
                  <a:blipFill>
                    <a:blip r:embed="rId12"/>
                    <a:stretch>
                      <a:fillRect r="-54"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4980679" y="7490245"/>
                    <a:ext cx="1981200" cy="1240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m:t>
                              </m:r>
                            </m:num>
                            <m:den>
                              <m:r>
                                <a:rPr lang="en-US" sz="4000" b="0" i="1" smtClean="0">
                                  <a:latin typeface="Cambria Math" panose="02040503050406030204" pitchFamily="18" charset="0"/>
                                </a:rPr>
                                <m:t>2</m:t>
                              </m:r>
                            </m:den>
                          </m:f>
                        </m:oMath>
                      </m:oMathPara>
                    </a14:m>
                    <a:endParaRPr lang="en-US" sz="4000"/>
                  </a:p>
                </p:txBody>
              </p:sp>
            </mc:Choice>
            <mc:Fallback xmlns="">
              <p:sp>
                <p:nvSpPr>
                  <p:cNvPr id="5" name="TextBox 4"/>
                  <p:cNvSpPr txBox="1">
                    <a:spLocks noRot="1" noChangeAspect="1" noMove="1" noResize="1" noEditPoints="1" noAdjustHandles="1" noChangeArrowheads="1" noChangeShapeType="1" noTextEdit="1"/>
                  </p:cNvSpPr>
                  <p:nvPr/>
                </p:nvSpPr>
                <p:spPr>
                  <a:xfrm>
                    <a:off x="14980679" y="7490245"/>
                    <a:ext cx="1981200" cy="1240789"/>
                  </a:xfrm>
                  <a:prstGeom prst="rect">
                    <a:avLst/>
                  </a:prstGeom>
                  <a:blipFill>
                    <a:blip r:embed="rId13"/>
                    <a:stretch>
                      <a:fillRect/>
                    </a:stretch>
                  </a:blipFill>
                </p:spPr>
                <p:txBody>
                  <a:bodyPr/>
                  <a:lstStyle/>
                  <a:p>
                    <a:r>
                      <a:rPr lang="en-US">
                        <a:noFill/>
                      </a:rPr>
                      <a:t> </a:t>
                    </a:r>
                  </a:p>
                </p:txBody>
              </p:sp>
            </mc:Fallback>
          </mc:AlternateContent>
        </p:grpSp>
      </p:grpSp>
      <p:pic>
        <p:nvPicPr>
          <p:cNvPr id="8" name="Picture 7"/>
          <p:cNvPicPr>
            <a:picLocks noChangeAspect="1"/>
          </p:cNvPicPr>
          <p:nvPr/>
        </p:nvPicPr>
        <p:blipFill>
          <a:blip r:embed="rId14"/>
          <a:stretch>
            <a:fillRect/>
          </a:stretch>
        </p:blipFill>
        <p:spPr>
          <a:xfrm>
            <a:off x="15464589" y="979693"/>
            <a:ext cx="2083218" cy="1801661"/>
          </a:xfrm>
          <a:prstGeom prst="rect">
            <a:avLst/>
          </a:prstGeom>
        </p:spPr>
      </p:pic>
    </p:spTree>
    <p:extLst>
      <p:ext uri="{BB962C8B-B14F-4D97-AF65-F5344CB8AC3E}">
        <p14:creationId xmlns:p14="http://schemas.microsoft.com/office/powerpoint/2010/main" val="2795602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par>
                          <p:cTn id="39" fill="hold">
                            <p:stCondLst>
                              <p:cond delay="1000"/>
                            </p:stCondLst>
                            <p:childTnLst>
                              <p:par>
                                <p:cTn id="40" presetID="16" presetClass="entr" presetSubtype="21"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par>
                          <p:cTn id="43" fill="hold">
                            <p:stCondLst>
                              <p:cond delay="1500"/>
                            </p:stCondLst>
                            <p:childTnLst>
                              <p:par>
                                <p:cTn id="44" presetID="16" presetClass="entr" presetSubtype="21"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2000"/>
                            </p:stCondLst>
                            <p:childTnLst>
                              <p:par>
                                <p:cTn id="48" presetID="16" presetClass="entr" presetSubtype="21"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6" grpId="0"/>
      <p:bldP spid="37" grpId="0" animBg="1"/>
      <p:bldP spid="38"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1"/>
          <p:cNvGrpSpPr/>
          <p:nvPr/>
        </p:nvGrpSpPr>
        <p:grpSpPr>
          <a:xfrm>
            <a:off x="5857646" y="647700"/>
            <a:ext cx="6537007" cy="1486703"/>
            <a:chOff x="6019800" y="466874"/>
            <a:chExt cx="6537007" cy="1486703"/>
          </a:xfrm>
        </p:grpSpPr>
        <p:grpSp>
          <p:nvGrpSpPr>
            <p:cNvPr id="20" name="Group 5"/>
            <p:cNvGrpSpPr/>
            <p:nvPr/>
          </p:nvGrpSpPr>
          <p:grpSpPr>
            <a:xfrm>
              <a:off x="6019800" y="466874"/>
              <a:ext cx="6537007" cy="1486703"/>
              <a:chOff x="0" y="-47625"/>
              <a:chExt cx="1721681" cy="391560"/>
            </a:xfrm>
          </p:grpSpPr>
          <p:sp>
            <p:nvSpPr>
              <p:cNvPr id="21" name="Freeform 6"/>
              <p:cNvSpPr/>
              <p:nvPr/>
            </p:nvSpPr>
            <p:spPr>
              <a:xfrm>
                <a:off x="140484" y="0"/>
                <a:ext cx="1410969"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23" name="TextBox 11"/>
            <p:cNvSpPr txBox="1"/>
            <p:nvPr/>
          </p:nvSpPr>
          <p:spPr>
            <a:xfrm>
              <a:off x="6666133" y="1002539"/>
              <a:ext cx="5244340" cy="756617"/>
            </a:xfrm>
            <a:prstGeom prst="rect">
              <a:avLst/>
            </a:prstGeom>
          </p:spPr>
          <p:txBody>
            <a:bodyPr wrap="square" lIns="0" tIns="0" rIns="0" bIns="0" rtlCol="0" anchor="t">
              <a:spAutoFit/>
            </a:bodyPr>
            <a:lstStyle/>
            <a:p>
              <a:pPr algn="ctr">
                <a:lnSpc>
                  <a:spcPts val="5915"/>
                </a:lnSpc>
              </a:pPr>
              <a:r>
                <a:rPr lang="en-US" sz="6500" b="1" smtClean="0">
                  <a:solidFill>
                    <a:srgbClr val="495324"/>
                  </a:solidFill>
                  <a:latin typeface="Arial" panose="020B0604020202020204" pitchFamily="34" charset="0"/>
                  <a:ea typeface="More Sugar Bold"/>
                  <a:cs typeface="Arial" panose="020B0604020202020204" pitchFamily="34" charset="0"/>
                </a:rPr>
                <a:t>Vận dụng</a:t>
              </a:r>
              <a:endParaRPr lang="en-US" sz="65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1130968" y="2489242"/>
                <a:ext cx="15990364" cy="670183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900" b="0" i="0" u="none" strike="noStrike" cap="none" normalizeH="0" baseline="0" smtClean="0">
                    <a:ln>
                      <a:noFill/>
                    </a:ln>
                    <a:effectLst/>
                    <a:ea typeface="Open Sans"/>
                  </a:rPr>
                  <a:t>Trong hệ đo lường Mỹ, quãng đường thường được đo bằng dặm (mile) và 1 dặm bằng khoảng 1,609 km.</a:t>
                </a:r>
              </a:p>
              <a:p>
                <a:pPr lvl="0" algn="just">
                  <a:lnSpc>
                    <a:spcPct val="150000"/>
                  </a:lnSpc>
                  <a:spcBef>
                    <a:spcPts val="600"/>
                  </a:spcBef>
                  <a:spcAft>
                    <a:spcPts val="600"/>
                  </a:spcAft>
                </a:pPr>
                <a:r>
                  <a:rPr lang="vi-VN" altLang="en-US" sz="3900"/>
                  <a:t>a) Viết công thức để chuyển đổi </a:t>
                </a:r>
                <a14:m>
                  <m:oMath xmlns:m="http://schemas.openxmlformats.org/officeDocument/2006/math">
                    <m:r>
                      <a:rPr lang="vi-VN" altLang="en-US" sz="3900" i="1" smtClean="0">
                        <a:latin typeface="Cambria Math" panose="02040503050406030204" pitchFamily="18" charset="0"/>
                      </a:rPr>
                      <m:t>𝑥</m:t>
                    </m:r>
                  </m:oMath>
                </a14:m>
                <a:r>
                  <a:rPr lang="vi-VN" altLang="en-US" sz="3900"/>
                  <a:t> (dặm) sang </a:t>
                </a:r>
                <a14:m>
                  <m:oMath xmlns:m="http://schemas.openxmlformats.org/officeDocument/2006/math">
                    <m:r>
                      <a:rPr lang="vi-VN" altLang="en-US" sz="3900" i="1" smtClean="0">
                        <a:latin typeface="Cambria Math" panose="02040503050406030204" pitchFamily="18" charset="0"/>
                      </a:rPr>
                      <m:t>𝑦</m:t>
                    </m:r>
                  </m:oMath>
                </a14:m>
                <a:r>
                  <a:rPr lang="vi-VN" altLang="en-US" sz="3900"/>
                  <a:t> (km). Công thức tính </a:t>
                </a:r>
                <a14:m>
                  <m:oMath xmlns:m="http://schemas.openxmlformats.org/officeDocument/2006/math">
                    <m:r>
                      <a:rPr lang="vi-VN" altLang="en-US" sz="3900" i="1" smtClean="0">
                        <a:latin typeface="Cambria Math" panose="02040503050406030204" pitchFamily="18" charset="0"/>
                      </a:rPr>
                      <m:t>𝑦</m:t>
                    </m:r>
                  </m:oMath>
                </a14:m>
                <a:r>
                  <a:rPr lang="vi-VN" altLang="en-US" sz="3900"/>
                  <a:t> theo </a:t>
                </a:r>
                <a14:m>
                  <m:oMath xmlns:m="http://schemas.openxmlformats.org/officeDocument/2006/math">
                    <m:r>
                      <a:rPr lang="vi-VN" altLang="en-US" sz="3900" i="1" smtClean="0">
                        <a:latin typeface="Cambria Math" panose="02040503050406030204" pitchFamily="18" charset="0"/>
                      </a:rPr>
                      <m:t>𝑥</m:t>
                    </m:r>
                  </m:oMath>
                </a14:m>
                <a:r>
                  <a:rPr lang="vi-VN" altLang="en-US" sz="3900"/>
                  <a:t> này có phải là một hàm số bậc nhất của </a:t>
                </a:r>
                <a14:m>
                  <m:oMath xmlns:m="http://schemas.openxmlformats.org/officeDocument/2006/math">
                    <m:r>
                      <a:rPr lang="vi-VN" altLang="en-US" sz="3900" i="1" smtClean="0">
                        <a:latin typeface="Cambria Math" panose="02040503050406030204" pitchFamily="18" charset="0"/>
                      </a:rPr>
                      <m:t>𝑥</m:t>
                    </m:r>
                  </m:oMath>
                </a14:m>
                <a:r>
                  <a:rPr lang="vi-VN" altLang="en-US" sz="3900"/>
                  <a:t> không</a:t>
                </a:r>
                <a:r>
                  <a:rPr lang="vi-VN" altLang="en-US" sz="3900" smtClean="0"/>
                  <a:t>?</a:t>
                </a:r>
                <a:endParaRPr lang="vi-VN" altLang="en-US" sz="3900"/>
              </a:p>
              <a:p>
                <a:pPr lvl="0" algn="just">
                  <a:lnSpc>
                    <a:spcPct val="150000"/>
                  </a:lnSpc>
                  <a:spcBef>
                    <a:spcPts val="600"/>
                  </a:spcBef>
                  <a:spcAft>
                    <a:spcPts val="600"/>
                  </a:spcAft>
                </a:pPr>
                <a:r>
                  <a:rPr lang="vi-VN" altLang="en-US" sz="3900"/>
                  <a:t>b) Một ô tô chạy với vận tốc 55 dặm/giờ trên một quãng đường có quy định vận tốc tối đa là 80 km/h. Hỏi ô tô đó có vi phạm luật giao thông không?</a:t>
                </a:r>
                <a:endParaRPr kumimoji="0" lang="en-US" altLang="en-US" sz="3900" b="0" i="0" u="none" strike="noStrike" cap="none" normalizeH="0" baseline="0" smtClean="0">
                  <a:ln>
                    <a:noFill/>
                  </a:ln>
                  <a:effectLst/>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1130968" y="2489242"/>
                <a:ext cx="15990364" cy="6701835"/>
              </a:xfrm>
              <a:prstGeom prst="rect">
                <a:avLst/>
              </a:prstGeom>
              <a:blipFill>
                <a:blip r:embed="rId2"/>
                <a:stretch>
                  <a:fillRect l="-1296" r="-1296" b="-15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16587856" y="8801100"/>
            <a:ext cx="1066952" cy="1252509"/>
          </a:xfrm>
          <a:prstGeom prst="rect">
            <a:avLst/>
          </a:prstGeom>
        </p:spPr>
      </p:pic>
      <p:pic>
        <p:nvPicPr>
          <p:cNvPr id="5" name="Picture 4"/>
          <p:cNvPicPr>
            <a:picLocks noChangeAspect="1"/>
          </p:cNvPicPr>
          <p:nvPr/>
        </p:nvPicPr>
        <p:blipFill>
          <a:blip r:embed="rId4"/>
          <a:stretch>
            <a:fillRect/>
          </a:stretch>
        </p:blipFill>
        <p:spPr>
          <a:xfrm>
            <a:off x="-228600" y="349561"/>
            <a:ext cx="2286000" cy="1371601"/>
          </a:xfrm>
          <a:prstGeom prst="rect">
            <a:avLst/>
          </a:prstGeom>
        </p:spPr>
      </p:pic>
    </p:spTree>
    <p:extLst>
      <p:ext uri="{BB962C8B-B14F-4D97-AF65-F5344CB8AC3E}">
        <p14:creationId xmlns:p14="http://schemas.microsoft.com/office/powerpoint/2010/main" val="2055099815"/>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349561"/>
            <a:ext cx="2286000" cy="1371601"/>
          </a:xfrm>
          <a:prstGeom prst="rect">
            <a:avLst/>
          </a:prstGeom>
        </p:spPr>
      </p:pic>
      <p:sp>
        <p:nvSpPr>
          <p:cNvPr id="10" name="Rectangle 9"/>
          <p:cNvSpPr/>
          <p:nvPr/>
        </p:nvSpPr>
        <p:spPr>
          <a:xfrm>
            <a:off x="8550442" y="1060069"/>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2590800" y="2324100"/>
                <a:ext cx="14554200" cy="6933308"/>
              </a:xfrm>
              <a:prstGeom prst="rect">
                <a:avLst/>
              </a:prstGeom>
            </p:spPr>
            <p:txBody>
              <a:bodyPr wrap="square">
                <a:spAutoFit/>
              </a:bodyPr>
              <a:lstStyle/>
              <a:p>
                <a:pPr algn="just">
                  <a:lnSpc>
                    <a:spcPct val="170000"/>
                  </a:lnSpc>
                  <a:spcBef>
                    <a:spcPts val="600"/>
                  </a:spcBef>
                  <a:spcAft>
                    <a:spcPts val="600"/>
                  </a:spcAft>
                </a:pPr>
                <a:r>
                  <a:rPr lang="vi-VN" sz="4000">
                    <a:ea typeface="Dotum" panose="020B0600000101010101" pitchFamily="34" charset="-127"/>
                    <a:cs typeface="Times New Roman" panose="02020603050405020304" pitchFamily="18" charset="0"/>
                  </a:rPr>
                  <a:t>a) Công thức chuyển đổi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vi-VN" sz="4000">
                    <a:effectLst/>
                    <a:ea typeface="Dotum" panose="020B0600000101010101" pitchFamily="34" charset="-127"/>
                    <a:cs typeface="Times New Roman" panose="02020603050405020304" pitchFamily="18" charset="0"/>
                  </a:rPr>
                  <a:t> (dặm) sang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vi-VN" sz="4000">
                    <a:effectLst/>
                    <a:ea typeface="Dotum" panose="020B0600000101010101" pitchFamily="34" charset="-127"/>
                    <a:cs typeface="Times New Roman" panose="02020603050405020304" pitchFamily="18" charset="0"/>
                  </a:rPr>
                  <a:t> (km):</a:t>
                </a:r>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r>
                        <a:rPr lang="vi-VN" sz="4000" i="1">
                          <a:effectLst/>
                          <a:latin typeface="Cambria Math" panose="02040503050406030204" pitchFamily="18" charset="0"/>
                          <a:ea typeface="Dotum" panose="020B0600000101010101" pitchFamily="34" charset="-127"/>
                          <a:cs typeface="Times New Roman" panose="02020603050405020304" pitchFamily="18" charset="0"/>
                        </a:rPr>
                        <m:t>=1,609 . </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r>
                  <a:rPr lang="vi-VN" sz="4000">
                    <a:effectLst/>
                    <a:ea typeface="Dotum" panose="020B0600000101010101" pitchFamily="34" charset="-127"/>
                    <a:cs typeface="Times New Roman" panose="02020603050405020304" pitchFamily="18" charset="0"/>
                  </a:rPr>
                  <a:t>Công thức tính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vi-VN" sz="4000">
                    <a:effectLst/>
                    <a:ea typeface="Dotum" panose="020B0600000101010101" pitchFamily="34" charset="-127"/>
                    <a:cs typeface="Times New Roman" panose="02020603050405020304" pitchFamily="18" charset="0"/>
                  </a:rPr>
                  <a:t> theo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vi-VN" sz="4000">
                    <a:effectLst/>
                    <a:ea typeface="Dotum" panose="020B0600000101010101" pitchFamily="34" charset="-127"/>
                    <a:cs typeface="Times New Roman" panose="02020603050405020304" pitchFamily="18" charset="0"/>
                  </a:rPr>
                  <a:t> chính là một hàm số bậc nhất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vi-VN" sz="4000">
                    <a:effectLst/>
                    <a:ea typeface="Dotum" panose="020B0600000101010101" pitchFamily="34" charset="-127"/>
                    <a:cs typeface="Times New Roman" panose="02020603050405020304" pitchFamily="18" charset="0"/>
                  </a:rPr>
                  <a:t>.</a:t>
                </a:r>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r>
                  <a:rPr lang="vi-VN" sz="4000">
                    <a:effectLst/>
                    <a:ea typeface="Dotum" panose="020B0600000101010101" pitchFamily="34" charset="-127"/>
                    <a:cs typeface="Times New Roman" panose="02020603050405020304" pitchFamily="18" charset="0"/>
                  </a:rPr>
                  <a:t>b) Đổi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55</m:t>
                    </m:r>
                  </m:oMath>
                </a14:m>
                <a:r>
                  <a:rPr lang="vi-VN" sz="4000">
                    <a:effectLst/>
                    <a:ea typeface="Dotum" panose="020B0600000101010101" pitchFamily="34" charset="-127"/>
                    <a:cs typeface="Times New Roman" panose="02020603050405020304" pitchFamily="18" charset="0"/>
                  </a:rPr>
                  <a:t> (dặm)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=55.1,609=88,495</m:t>
                    </m:r>
                  </m:oMath>
                </a14:m>
                <a:r>
                  <a:rPr lang="vi-VN" sz="4000">
                    <a:effectLst/>
                    <a:ea typeface="Dotum" panose="020B0600000101010101" pitchFamily="34" charset="-127"/>
                    <a:cs typeface="Times New Roman" panose="02020603050405020304" pitchFamily="18" charset="0"/>
                  </a:rPr>
                  <a:t> (km)</a:t>
                </a:r>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r>
                  <a:rPr lang="vi-VN" sz="4000">
                    <a:effectLst/>
                    <a:ea typeface="Dotum" panose="020B0600000101010101" pitchFamily="34" charset="-127"/>
                    <a:cs typeface="Times New Roman" panose="02020603050405020304" pitchFamily="18" charset="0"/>
                  </a:rPr>
                  <a:t>Th</a:t>
                </a:r>
                <a:r>
                  <a:rPr lang="en-US" sz="4000">
                    <a:effectLst/>
                    <a:ea typeface="Dotum" panose="020B0600000101010101" pitchFamily="34" charset="-127"/>
                    <a:cs typeface="Times New Roman" panose="02020603050405020304" pitchFamily="18" charset="0"/>
                  </a:rPr>
                  <a:t>ấ</a:t>
                </a:r>
                <a:r>
                  <a:rPr lang="vi-VN" sz="4000">
                    <a:effectLst/>
                    <a:ea typeface="Dotum" panose="020B0600000101010101" pitchFamily="34" charset="-127"/>
                    <a:cs typeface="Times New Roman" panose="02020603050405020304" pitchFamily="18" charset="0"/>
                  </a:rPr>
                  <a:t>y rằng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88,495&gt;80</m:t>
                    </m:r>
                  </m:oMath>
                </a14:m>
                <a:r>
                  <a:rPr lang="vi-VN" sz="4000">
                    <a:effectLst/>
                    <a:ea typeface="Dotum" panose="020B0600000101010101" pitchFamily="34" charset="-127"/>
                    <a:cs typeface="Times New Roman" panose="02020603050405020304" pitchFamily="18" charset="0"/>
                  </a:rPr>
                  <a:t>.</a:t>
                </a:r>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r>
                  <a:rPr lang="vi-VN" sz="4000">
                    <a:effectLst/>
                    <a:ea typeface="Dotum" panose="020B0600000101010101" pitchFamily="34" charset="-127"/>
                    <a:cs typeface="Times New Roman" panose="02020603050405020304" pitchFamily="18" charset="0"/>
                  </a:rPr>
                  <a:t>Vậy ô tô đó đã vi phạm luật giao thông</a:t>
                </a:r>
                <a:r>
                  <a:rPr lang="en-US" sz="4000">
                    <a:effectLst/>
                    <a:ea typeface="Dotum" panose="020B0600000101010101" pitchFamily="34" charset="-127"/>
                    <a:cs typeface="Times New Roman" panose="02020603050405020304" pitchFamily="18" charset="0"/>
                  </a:rPr>
                  <a:t>.</a:t>
                </a:r>
                <a:endParaRPr lang="en-US" sz="40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90800" y="2324100"/>
                <a:ext cx="14554200" cy="6933308"/>
              </a:xfrm>
              <a:prstGeom prst="rect">
                <a:avLst/>
              </a:prstGeom>
              <a:blipFill>
                <a:blip r:embed="rId3"/>
                <a:stretch>
                  <a:fillRect l="-1466" b="-2812"/>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6078200" y="8512375"/>
            <a:ext cx="1600200" cy="1490065"/>
          </a:xfrm>
          <a:prstGeom prst="rect">
            <a:avLst/>
          </a:prstGeom>
        </p:spPr>
      </p:pic>
    </p:spTree>
    <p:extLst>
      <p:ext uri="{BB962C8B-B14F-4D97-AF65-F5344CB8AC3E}">
        <p14:creationId xmlns:p14="http://schemas.microsoft.com/office/powerpoint/2010/main" val="166002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barn(inVertical)">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down)">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wipe(down)">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left)">
                                      <p:cBhvr>
                                        <p:cTn id="3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4800" y="342900"/>
            <a:ext cx="17754600" cy="9677400"/>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783871" y="971396"/>
            <a:ext cx="4399474" cy="849528"/>
          </a:xfrm>
          <a:prstGeom prst="rect">
            <a:avLst/>
          </a:prstGeom>
        </p:spPr>
        <p:txBody>
          <a:bodyPr wrap="none">
            <a:spAutoFit/>
          </a:bodyPr>
          <a:lstStyle/>
          <a:p>
            <a:pPr lvl="0" algn="ctr">
              <a:lnSpc>
                <a:spcPts val="5915"/>
              </a:lnSpc>
            </a:pPr>
            <a:r>
              <a:rPr lang="en-US" sz="6500" b="1" smtClean="0">
                <a:solidFill>
                  <a:srgbClr val="495324"/>
                </a:solidFill>
                <a:latin typeface="Arial" panose="020B0604020202020204" pitchFamily="34" charset="0"/>
                <a:ea typeface="More Sugar Bold"/>
                <a:cs typeface="Arial" panose="020B0604020202020204" pitchFamily="34" charset="0"/>
              </a:rPr>
              <a:t>Tranh luận</a:t>
            </a:r>
            <a:endParaRPr lang="en-US" sz="6500" b="1">
              <a:solidFill>
                <a:srgbClr val="495324"/>
              </a:solidFill>
              <a:latin typeface="Arial" panose="020B0604020202020204" pitchFamily="34" charset="0"/>
              <a:ea typeface="More Sugar Bold"/>
              <a:cs typeface="Arial" panose="020B0604020202020204" pitchFamily="34" charset="0"/>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contrast="40000"/>
                    </a14:imgEffect>
                  </a14:imgLayer>
                </a14:imgProps>
              </a:ext>
            </a:extLst>
          </a:blip>
          <a:stretch>
            <a:fillRect/>
          </a:stretch>
        </p:blipFill>
        <p:spPr>
          <a:xfrm>
            <a:off x="2046919" y="2137816"/>
            <a:ext cx="14270362" cy="3555913"/>
          </a:xfrm>
          <a:prstGeom prst="rect">
            <a:avLst/>
          </a:prstGeom>
        </p:spPr>
      </p:pic>
      <p:sp>
        <p:nvSpPr>
          <p:cNvPr id="12" name="Rectangle 11"/>
          <p:cNvSpPr/>
          <p:nvPr/>
        </p:nvSpPr>
        <p:spPr>
          <a:xfrm>
            <a:off x="1143000" y="5974615"/>
            <a:ext cx="10371685" cy="677108"/>
          </a:xfrm>
          <a:prstGeom prst="rect">
            <a:avLst/>
          </a:prstGeom>
        </p:spPr>
        <p:txBody>
          <a:bodyPr wrap="none">
            <a:spAutoFit/>
          </a:bodyPr>
          <a:lstStyle/>
          <a:p>
            <a:r>
              <a:rPr lang="en-US" sz="3800">
                <a:solidFill>
                  <a:srgbClr val="000000"/>
                </a:solidFill>
                <a:latin typeface="Arial" panose="020B0604020202020204" pitchFamily="34" charset="0"/>
                <a:cs typeface="Arial" panose="020B0604020202020204" pitchFamily="34" charset="0"/>
              </a:rPr>
              <a:t>Theo em, Vuông hay Tròn ai nói đúng? Vì sao?</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3200400" y="7200900"/>
                <a:ext cx="14859000" cy="2569421"/>
              </a:xfrm>
              <a:prstGeom prst="rect">
                <a:avLst/>
              </a:prstGeom>
            </p:spPr>
            <p:txBody>
              <a:bodyPr wrap="square">
                <a:spAutoFit/>
              </a:bodyPr>
              <a:lstStyle/>
              <a:p>
                <a:pPr algn="just">
                  <a:lnSpc>
                    <a:spcPct val="150000"/>
                  </a:lnSpc>
                </a:pPr>
                <a:r>
                  <a:rPr lang="vi-VN" sz="3800" smtClean="0">
                    <a:latin typeface="Arial" panose="020B0604020202020204" pitchFamily="34" charset="0"/>
                    <a:ea typeface="Dotum" panose="020B0600000101010101" pitchFamily="34" charset="-127"/>
                    <a:cs typeface="Arial" panose="020B0604020202020204" pitchFamily="34" charset="0"/>
                  </a:rPr>
                  <a:t>Xét hàm số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𝑦</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𝑥</m:t>
                        </m:r>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𝑥</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Vậy đây là một hàm số bậc nhất với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𝑏</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800" smtClean="0">
                    <a:effectLst/>
                    <a:latin typeface="Arial" panose="020B0604020202020204" pitchFamily="34" charset="0"/>
                    <a:ea typeface="Dotum" panose="020B0600000101010101" pitchFamily="34" charset="-127"/>
                    <a:cs typeface="Arial" panose="020B0604020202020204" pitchFamily="34" charset="0"/>
                  </a:rPr>
                  <a:t> </a:t>
                </a:r>
                <a:r>
                  <a:rPr lang="vi-VN" sz="3800" smtClean="0">
                    <a:effectLst/>
                    <a:latin typeface="Arial" panose="020B0604020202020204" pitchFamily="34" charset="0"/>
                    <a:ea typeface="Dotum" panose="020B0600000101010101" pitchFamily="34" charset="-127"/>
                    <a:cs typeface="Arial" panose="020B0604020202020204" pitchFamily="34" charset="0"/>
                  </a:rPr>
                  <a:t>Vậy </a:t>
                </a:r>
                <a:r>
                  <a:rPr lang="vi-VN" sz="3800">
                    <a:effectLst/>
                    <a:latin typeface="Arial" panose="020B0604020202020204" pitchFamily="34" charset="0"/>
                    <a:ea typeface="Dotum" panose="020B0600000101010101" pitchFamily="34" charset="-127"/>
                    <a:cs typeface="Arial" panose="020B0604020202020204" pitchFamily="34" charset="0"/>
                  </a:rPr>
                  <a:t>Vuông đúng.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7200900"/>
                <a:ext cx="14859000" cy="2569421"/>
              </a:xfrm>
              <a:prstGeom prst="rect">
                <a:avLst/>
              </a:prstGeom>
              <a:blipFill>
                <a:blip r:embed="rId4"/>
                <a:stretch>
                  <a:fillRect l="-1354"/>
                </a:stretch>
              </a:blipFill>
            </p:spPr>
            <p:txBody>
              <a:bodyPr/>
              <a:lstStyle/>
              <a:p>
                <a:r>
                  <a:rPr lang="en-US">
                    <a:noFill/>
                  </a:rPr>
                  <a:t> </a:t>
                </a:r>
              </a:p>
            </p:txBody>
          </p:sp>
        </mc:Fallback>
      </mc:AlternateContent>
      <p:pic>
        <p:nvPicPr>
          <p:cNvPr id="24" name="Picture 23"/>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2157498" y="7576382"/>
            <a:ext cx="794809" cy="707507"/>
          </a:xfrm>
          <a:prstGeom prst="rect">
            <a:avLst/>
          </a:prstGeom>
        </p:spPr>
      </p:pic>
      <p:pic>
        <p:nvPicPr>
          <p:cNvPr id="14" name="Picture 13"/>
          <p:cNvPicPr>
            <a:picLocks noChangeAspect="1"/>
          </p:cNvPicPr>
          <p:nvPr/>
        </p:nvPicPr>
        <p:blipFill>
          <a:blip r:embed="rId7"/>
          <a:stretch>
            <a:fillRect/>
          </a:stretch>
        </p:blipFill>
        <p:spPr>
          <a:xfrm>
            <a:off x="16317281" y="867904"/>
            <a:ext cx="1466202" cy="1398165"/>
          </a:xfrm>
          <a:prstGeom prst="rect">
            <a:avLst/>
          </a:prstGeom>
        </p:spPr>
      </p:pic>
      <p:pic>
        <p:nvPicPr>
          <p:cNvPr id="15" name="Picture 14"/>
          <p:cNvPicPr>
            <a:picLocks noChangeAspect="1"/>
          </p:cNvPicPr>
          <p:nvPr/>
        </p:nvPicPr>
        <p:blipFill>
          <a:blip r:embed="rId8"/>
          <a:stretch>
            <a:fillRect/>
          </a:stretch>
        </p:blipFill>
        <p:spPr>
          <a:xfrm rot="9795736">
            <a:off x="17221972" y="6518089"/>
            <a:ext cx="1182727" cy="1365622"/>
          </a:xfrm>
          <a:prstGeom prst="rect">
            <a:avLst/>
          </a:prstGeom>
        </p:spPr>
      </p:pic>
    </p:spTree>
    <p:extLst>
      <p:ext uri="{BB962C8B-B14F-4D97-AF65-F5344CB8AC3E}">
        <p14:creationId xmlns:p14="http://schemas.microsoft.com/office/powerpoint/2010/main" val="194051274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22" presetClass="entr" presetSubtype="8" fill="hold"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30" name="Group 29"/>
          <p:cNvGrpSpPr/>
          <p:nvPr/>
        </p:nvGrpSpPr>
        <p:grpSpPr>
          <a:xfrm>
            <a:off x="2667000" y="1225851"/>
            <a:ext cx="12985616" cy="5208588"/>
            <a:chOff x="2649454" y="1523304"/>
            <a:chExt cx="12985616" cy="5208588"/>
          </a:xfrm>
        </p:grpSpPr>
        <p:grpSp>
          <p:nvGrpSpPr>
            <p:cNvPr id="11" name="Group 11"/>
            <p:cNvGrpSpPr/>
            <p:nvPr/>
          </p:nvGrpSpPr>
          <p:grpSpPr>
            <a:xfrm>
              <a:off x="2649454" y="1523304"/>
              <a:ext cx="12985616" cy="5208588"/>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rgbClr val="768732"/>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Rectangle 28"/>
            <p:cNvSpPr/>
            <p:nvPr/>
          </p:nvSpPr>
          <p:spPr>
            <a:xfrm>
              <a:off x="3211650" y="2295686"/>
              <a:ext cx="11946284" cy="3663823"/>
            </a:xfrm>
            <a:prstGeom prst="rect">
              <a:avLst/>
            </a:prstGeom>
          </p:spPr>
          <p:txBody>
            <a:bodyPr wrap="none">
              <a:spAutoFit/>
            </a:bodyPr>
            <a:lstStyle/>
            <a:p>
              <a:pPr lvl="0" algn="ctr">
                <a:lnSpc>
                  <a:spcPct val="150000"/>
                </a:lnSpc>
                <a:spcBef>
                  <a:spcPts val="300"/>
                </a:spcBef>
                <a:spcAft>
                  <a:spcPts val="300"/>
                </a:spcAft>
              </a:pPr>
              <a:r>
                <a:rPr kumimoji="0" lang="en-US" sz="8000" b="1" i="0" u="none" strike="noStrike" kern="1200" cap="none" spc="0" normalizeH="0" baseline="0" noProof="0" smtClean="0">
                  <a:ln>
                    <a:noFill/>
                  </a:ln>
                  <a:solidFill>
                    <a:srgbClr val="FEF3C6"/>
                  </a:solidFill>
                  <a:effectLst/>
                  <a:uLnTx/>
                  <a:uFillTx/>
                  <a:latin typeface="Arial" panose="020B0604020202020204" pitchFamily="34" charset="0"/>
                  <a:ea typeface="Calibri" panose="020F0502020204030204" pitchFamily="34" charset="0"/>
                  <a:cs typeface="Arial" panose="020B0604020202020204" pitchFamily="34" charset="0"/>
                </a:rPr>
                <a:t>II. </a:t>
              </a:r>
              <a:r>
                <a:rPr lang="vi-VN" sz="8000" b="1">
                  <a:solidFill>
                    <a:srgbClr val="FEF3C6"/>
                  </a:solidFill>
                  <a:ea typeface="Calibri" panose="020F0502020204030204" pitchFamily="34" charset="0"/>
                  <a:cs typeface="Times New Roman" panose="02020603050405020304" pitchFamily="18" charset="0"/>
                </a:rPr>
                <a:t>ĐỒ THỊ CỦA HÀM SỐ </a:t>
              </a:r>
              <a:endParaRPr lang="en-US" sz="8000" b="1" smtClean="0">
                <a:solidFill>
                  <a:srgbClr val="FEF3C6"/>
                </a:solidFill>
                <a:ea typeface="Calibri" panose="020F0502020204030204" pitchFamily="34" charset="0"/>
                <a:cs typeface="Times New Roman" panose="02020603050405020304" pitchFamily="18" charset="0"/>
              </a:endParaRPr>
            </a:p>
            <a:p>
              <a:pPr lvl="0" algn="ctr">
                <a:lnSpc>
                  <a:spcPct val="150000"/>
                </a:lnSpc>
                <a:spcBef>
                  <a:spcPts val="300"/>
                </a:spcBef>
                <a:spcAft>
                  <a:spcPts val="300"/>
                </a:spcAft>
              </a:pPr>
              <a:r>
                <a:rPr lang="vi-VN" sz="8000" b="1" smtClean="0">
                  <a:solidFill>
                    <a:srgbClr val="FEF3C6"/>
                  </a:solidFill>
                  <a:ea typeface="Calibri" panose="020F0502020204030204" pitchFamily="34" charset="0"/>
                  <a:cs typeface="Times New Roman" panose="02020603050405020304" pitchFamily="18" charset="0"/>
                </a:rPr>
                <a:t>BẬC </a:t>
              </a:r>
              <a:r>
                <a:rPr lang="vi-VN" sz="8000" b="1">
                  <a:solidFill>
                    <a:srgbClr val="FEF3C6"/>
                  </a:solidFill>
                  <a:ea typeface="Calibri" panose="020F0502020204030204" pitchFamily="34" charset="0"/>
                  <a:cs typeface="Times New Roman" panose="02020603050405020304" pitchFamily="18" charset="0"/>
                </a:rPr>
                <a:t>NHẤT</a:t>
              </a:r>
              <a:endParaRPr kumimoji="0" lang="en-US" sz="8000" b="0" i="0" u="none" strike="noStrike" kern="1200" cap="none" spc="0" normalizeH="0" baseline="0" noProof="0">
                <a:ln>
                  <a:noFill/>
                </a:ln>
                <a:solidFill>
                  <a:srgbClr val="FEF3C6"/>
                </a:solidFill>
                <a:effectLst/>
                <a:uLnTx/>
                <a:uFillTx/>
                <a:latin typeface="Calibri"/>
                <a:ea typeface="Arial" panose="020B0604020202020204" pitchFamily="34" charset="0"/>
                <a:cs typeface="Times New Roman" panose="02020603050405020304" pitchFamily="18" charset="0"/>
              </a:endParaRPr>
            </a:p>
          </p:txBody>
        </p:sp>
      </p:grpSp>
      <p:sp>
        <p:nvSpPr>
          <p:cNvPr id="26" name="Freeform 26"/>
          <p:cNvSpPr/>
          <p:nvPr/>
        </p:nvSpPr>
        <p:spPr>
          <a:xfrm rot="-1333878">
            <a:off x="14803233" y="539188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28"/>
          <p:cNvSpPr/>
          <p:nvPr/>
        </p:nvSpPr>
        <p:spPr>
          <a:xfrm rot="-1333878">
            <a:off x="2550933" y="1328867"/>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pic>
        <p:nvPicPr>
          <p:cNvPr id="31" name="Picture 30"/>
          <p:cNvPicPr>
            <a:picLocks noChangeAspect="1"/>
          </p:cNvPicPr>
          <p:nvPr/>
        </p:nvPicPr>
        <p:blipFill>
          <a:blip r:embed="rId12"/>
          <a:stretch>
            <a:fillRect/>
          </a:stretch>
        </p:blipFill>
        <p:spPr>
          <a:xfrm>
            <a:off x="6062589" y="8267700"/>
            <a:ext cx="6423285" cy="1597945"/>
          </a:xfrm>
          <a:prstGeom prst="rect">
            <a:avLst/>
          </a:prstGeom>
        </p:spPr>
      </p:pic>
    </p:spTree>
    <p:extLst>
      <p:ext uri="{BB962C8B-B14F-4D97-AF65-F5344CB8AC3E}">
        <p14:creationId xmlns:p14="http://schemas.microsoft.com/office/powerpoint/2010/main" val="2068349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1333878">
            <a:off x="17191273" y="13627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33878">
            <a:off x="194073" y="5475680"/>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15" name="Group 14"/>
          <p:cNvGrpSpPr/>
          <p:nvPr/>
        </p:nvGrpSpPr>
        <p:grpSpPr>
          <a:xfrm>
            <a:off x="1345845" y="3164257"/>
            <a:ext cx="2133600" cy="1174015"/>
            <a:chOff x="853357" y="718395"/>
            <a:chExt cx="1981200" cy="1174015"/>
          </a:xfrm>
        </p:grpSpPr>
        <p:grpSp>
          <p:nvGrpSpPr>
            <p:cNvPr id="16" name="Group 5"/>
            <p:cNvGrpSpPr/>
            <p:nvPr/>
          </p:nvGrpSpPr>
          <p:grpSpPr>
            <a:xfrm>
              <a:off x="853357" y="718395"/>
              <a:ext cx="1981200" cy="1174015"/>
              <a:chOff x="0" y="-47625"/>
              <a:chExt cx="1721685" cy="391542"/>
            </a:xfrm>
          </p:grpSpPr>
          <p:sp>
            <p:nvSpPr>
              <p:cNvPr id="18"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19"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2"/>
            <p:cNvSpPr txBox="1"/>
            <p:nvPr/>
          </p:nvSpPr>
          <p:spPr>
            <a:xfrm>
              <a:off x="1081696" y="1014536"/>
              <a:ext cx="1554314" cy="690061"/>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HĐ 4</a:t>
              </a:r>
              <a:endPar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3679844" y="2861979"/>
                <a:ext cx="13268577" cy="19389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4000">
                    <a:solidFill>
                      <a:prstClr val="white"/>
                    </a:solidFill>
                    <a:ea typeface="Open Sans"/>
                  </a:rPr>
                  <a:t>Cho hàm số bậc nhất </a:t>
                </a:r>
                <a14:m>
                  <m:oMath xmlns:m="http://schemas.openxmlformats.org/officeDocument/2006/math">
                    <m:r>
                      <a:rPr lang="en-US" altLang="en-US" sz="4000" i="1" smtClean="0">
                        <a:solidFill>
                          <a:prstClr val="white"/>
                        </a:solidFill>
                        <a:latin typeface="Cambria Math" panose="02040503050406030204" pitchFamily="18" charset="0"/>
                        <a:ea typeface="Open Sans"/>
                      </a:rPr>
                      <m:t>𝑦</m:t>
                    </m:r>
                    <m:r>
                      <a:rPr lang="en-US" altLang="en-US" sz="4000" i="1" smtClean="0">
                        <a:solidFill>
                          <a:prstClr val="white"/>
                        </a:solidFill>
                        <a:latin typeface="Cambria Math" panose="02040503050406030204" pitchFamily="18" charset="0"/>
                        <a:ea typeface="Open Sans"/>
                      </a:rPr>
                      <m:t>= 2</m:t>
                    </m:r>
                    <m:r>
                      <a:rPr lang="en-US" altLang="en-US" sz="4000" i="1" smtClean="0">
                        <a:solidFill>
                          <a:prstClr val="white"/>
                        </a:solidFill>
                        <a:latin typeface="Cambria Math" panose="02040503050406030204" pitchFamily="18" charset="0"/>
                        <a:ea typeface="Open Sans"/>
                      </a:rPr>
                      <m:t>𝑥</m:t>
                    </m:r>
                    <m:r>
                      <a:rPr lang="en-US" altLang="en-US" sz="4000" i="1" smtClean="0">
                        <a:solidFill>
                          <a:prstClr val="white"/>
                        </a:solidFill>
                        <a:latin typeface="Cambria Math" panose="02040503050406030204" pitchFamily="18" charset="0"/>
                        <a:ea typeface="Open Sans"/>
                      </a:rPr>
                      <m:t> – 1</m:t>
                    </m:r>
                  </m:oMath>
                </a14:m>
                <a:r>
                  <a:rPr lang="en-US" altLang="en-US" sz="4000">
                    <a:solidFill>
                      <a:prstClr val="white"/>
                    </a:solidFill>
                    <a:ea typeface="Open Sans"/>
                  </a:rPr>
                  <a:t>. Hoàn thành bảng giá trị sau vào vở:</a:t>
                </a:r>
                <a:endParaRPr kumimoji="0" lang="en-US" altLang="en-US" sz="40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3679844" y="2861979"/>
                <a:ext cx="13268577" cy="1938992"/>
              </a:xfrm>
              <a:prstGeom prst="rect">
                <a:avLst/>
              </a:prstGeom>
              <a:blipFill>
                <a:blip r:embed="rId12"/>
                <a:stretch>
                  <a:fillRect l="-1654" r="-1608" b="-72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7" name="Group 6"/>
          <p:cNvGrpSpPr/>
          <p:nvPr/>
        </p:nvGrpSpPr>
        <p:grpSpPr>
          <a:xfrm>
            <a:off x="3213307" y="1006071"/>
            <a:ext cx="11389863" cy="983709"/>
            <a:chOff x="2449074" y="1077206"/>
            <a:chExt cx="11389863" cy="983709"/>
          </a:xfrm>
        </p:grpSpPr>
        <p:sp>
          <p:nvSpPr>
            <p:cNvPr id="5" name="Rectangle 4"/>
            <p:cNvSpPr/>
            <p:nvPr/>
          </p:nvSpPr>
          <p:spPr>
            <a:xfrm>
              <a:off x="4114800" y="1103409"/>
              <a:ext cx="9724137" cy="957506"/>
            </a:xfrm>
            <a:prstGeom prst="rect">
              <a:avLst/>
            </a:prstGeom>
          </p:spPr>
          <p:txBody>
            <a:bodyPr wrap="none">
              <a:spAutoFit/>
            </a:bodyPr>
            <a:lstStyle/>
            <a:p>
              <a:pPr algn="just">
                <a:lnSpc>
                  <a:spcPct val="150000"/>
                </a:lnSpc>
                <a:spcBef>
                  <a:spcPts val="300"/>
                </a:spcBef>
                <a:spcAft>
                  <a:spcPts val="300"/>
                </a:spcAft>
              </a:pPr>
              <a:r>
                <a:rPr lang="vi-VN" sz="4200" b="1" i="1">
                  <a:solidFill>
                    <a:srgbClr val="FFFF00"/>
                  </a:solidFill>
                  <a:ea typeface="Arial" panose="020B0604020202020204" pitchFamily="34" charset="0"/>
                  <a:cs typeface="Times New Roman" panose="02020603050405020304" pitchFamily="18" charset="0"/>
                </a:rPr>
                <a:t>Nhận biết đồ thị của hàm số bậc nhất</a:t>
              </a:r>
              <a:endParaRPr lang="en-US" sz="4200">
                <a:solidFill>
                  <a:srgbClr val="FFFF00"/>
                </a:solidFill>
                <a:effectLst/>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13"/>
            <a:stretch>
              <a:fillRect/>
            </a:stretch>
          </p:blipFill>
          <p:spPr>
            <a:xfrm>
              <a:off x="2449074" y="1077206"/>
              <a:ext cx="1426890" cy="983709"/>
            </a:xfrm>
            <a:prstGeom prst="rect">
              <a:avLst/>
            </a:prstGeom>
          </p:spPr>
        </p:pic>
      </p:gr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982605134"/>
                  </p:ext>
                </p:extLst>
              </p:nvPr>
            </p:nvGraphicFramePr>
            <p:xfrm>
              <a:off x="2971800" y="5350886"/>
              <a:ext cx="12430367" cy="2401898"/>
            </p:xfrm>
            <a:graphic>
              <a:graphicData uri="http://schemas.openxmlformats.org/drawingml/2006/table">
                <a:tbl>
                  <a:tblPr firstRow="1" firstCol="1" bandRow="1"/>
                  <a:tblGrid>
                    <a:gridCol w="2761714">
                      <a:extLst>
                        <a:ext uri="{9D8B030D-6E8A-4147-A177-3AD203B41FA5}">
                          <a16:colId xmlns:a16="http://schemas.microsoft.com/office/drawing/2014/main" val="3377392265"/>
                        </a:ext>
                      </a:extLst>
                    </a:gridCol>
                    <a:gridCol w="1933281">
                      <a:extLst>
                        <a:ext uri="{9D8B030D-6E8A-4147-A177-3AD203B41FA5}">
                          <a16:colId xmlns:a16="http://schemas.microsoft.com/office/drawing/2014/main" val="678220553"/>
                        </a:ext>
                      </a:extLst>
                    </a:gridCol>
                    <a:gridCol w="1933281">
                      <a:extLst>
                        <a:ext uri="{9D8B030D-6E8A-4147-A177-3AD203B41FA5}">
                          <a16:colId xmlns:a16="http://schemas.microsoft.com/office/drawing/2014/main" val="1907168872"/>
                        </a:ext>
                      </a:extLst>
                    </a:gridCol>
                    <a:gridCol w="1933281">
                      <a:extLst>
                        <a:ext uri="{9D8B030D-6E8A-4147-A177-3AD203B41FA5}">
                          <a16:colId xmlns:a16="http://schemas.microsoft.com/office/drawing/2014/main" val="947599217"/>
                        </a:ext>
                      </a:extLst>
                    </a:gridCol>
                    <a:gridCol w="1933281">
                      <a:extLst>
                        <a:ext uri="{9D8B030D-6E8A-4147-A177-3AD203B41FA5}">
                          <a16:colId xmlns:a16="http://schemas.microsoft.com/office/drawing/2014/main" val="4042162581"/>
                        </a:ext>
                      </a:extLst>
                    </a:gridCol>
                    <a:gridCol w="1935529">
                      <a:extLst>
                        <a:ext uri="{9D8B030D-6E8A-4147-A177-3AD203B41FA5}">
                          <a16:colId xmlns:a16="http://schemas.microsoft.com/office/drawing/2014/main" val="3716917971"/>
                        </a:ext>
                      </a:extLst>
                    </a:gridCol>
                  </a:tblGrid>
                  <a:tr h="1200949">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8955019"/>
                      </a:ext>
                    </a:extLst>
                  </a:tr>
                  <a:tr h="1200949">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𝑦</m:t>
                                </m:r>
                                <m:r>
                                  <a:rPr lang="en-US" altLang="en-US" sz="3600" i="1" smtClean="0">
                                    <a:solidFill>
                                      <a:prstClr val="white"/>
                                    </a:solidFill>
                                    <a:latin typeface="Cambria Math" panose="02040503050406030204" pitchFamily="18" charset="0"/>
                                    <a:ea typeface="Open Sans"/>
                                  </a:rPr>
                                  <m:t>= 2</m:t>
                                </m:r>
                                <m:r>
                                  <a:rPr lang="en-US" altLang="en-US" sz="3600" i="1" smtClean="0">
                                    <a:solidFill>
                                      <a:prstClr val="white"/>
                                    </a:solidFill>
                                    <a:latin typeface="Cambria Math" panose="02040503050406030204" pitchFamily="18" charset="0"/>
                                    <a:ea typeface="Open Sans"/>
                                  </a:rPr>
                                  <m:t>𝑥</m:t>
                                </m:r>
                                <m:r>
                                  <a:rPr lang="en-US" altLang="en-US" sz="3600" i="1" smtClean="0">
                                    <a:solidFill>
                                      <a:prstClr val="white"/>
                                    </a:solidFill>
                                    <a:latin typeface="Cambria Math" panose="02040503050406030204" pitchFamily="18" charset="0"/>
                                    <a:ea typeface="Open Sans"/>
                                  </a:rPr>
                                  <m:t> – 1</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5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754037"/>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982605134"/>
                  </p:ext>
                </p:extLst>
              </p:nvPr>
            </p:nvGraphicFramePr>
            <p:xfrm>
              <a:off x="2971800" y="5350886"/>
              <a:ext cx="12430367" cy="2401898"/>
            </p:xfrm>
            <a:graphic>
              <a:graphicData uri="http://schemas.openxmlformats.org/drawingml/2006/table">
                <a:tbl>
                  <a:tblPr firstRow="1" firstCol="1" bandRow="1"/>
                  <a:tblGrid>
                    <a:gridCol w="2761714">
                      <a:extLst>
                        <a:ext uri="{9D8B030D-6E8A-4147-A177-3AD203B41FA5}">
                          <a16:colId xmlns:a16="http://schemas.microsoft.com/office/drawing/2014/main" val="3377392265"/>
                        </a:ext>
                      </a:extLst>
                    </a:gridCol>
                    <a:gridCol w="1933281">
                      <a:extLst>
                        <a:ext uri="{9D8B030D-6E8A-4147-A177-3AD203B41FA5}">
                          <a16:colId xmlns:a16="http://schemas.microsoft.com/office/drawing/2014/main" val="678220553"/>
                        </a:ext>
                      </a:extLst>
                    </a:gridCol>
                    <a:gridCol w="1933281">
                      <a:extLst>
                        <a:ext uri="{9D8B030D-6E8A-4147-A177-3AD203B41FA5}">
                          <a16:colId xmlns:a16="http://schemas.microsoft.com/office/drawing/2014/main" val="1907168872"/>
                        </a:ext>
                      </a:extLst>
                    </a:gridCol>
                    <a:gridCol w="1933281">
                      <a:extLst>
                        <a:ext uri="{9D8B030D-6E8A-4147-A177-3AD203B41FA5}">
                          <a16:colId xmlns:a16="http://schemas.microsoft.com/office/drawing/2014/main" val="947599217"/>
                        </a:ext>
                      </a:extLst>
                    </a:gridCol>
                    <a:gridCol w="1933281">
                      <a:extLst>
                        <a:ext uri="{9D8B030D-6E8A-4147-A177-3AD203B41FA5}">
                          <a16:colId xmlns:a16="http://schemas.microsoft.com/office/drawing/2014/main" val="4042162581"/>
                        </a:ext>
                      </a:extLst>
                    </a:gridCol>
                    <a:gridCol w="1935529">
                      <a:extLst>
                        <a:ext uri="{9D8B030D-6E8A-4147-A177-3AD203B41FA5}">
                          <a16:colId xmlns:a16="http://schemas.microsoft.com/office/drawing/2014/main" val="3716917971"/>
                        </a:ext>
                      </a:extLst>
                    </a:gridCol>
                  </a:tblGrid>
                  <a:tr h="1200949">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221" t="-505" r="-350773"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142767" t="-505" r="-399686"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243533" t="-505" r="-300946"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343533" t="-505" r="-200946"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443533" t="-505" r="-100946"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541824" t="-505" r="-629" b="-100505"/>
                          </a:stretch>
                        </a:blipFill>
                      </a:tcPr>
                    </a:tc>
                    <a:extLst>
                      <a:ext uri="{0D108BD9-81ED-4DB2-BD59-A6C34878D82A}">
                        <a16:rowId xmlns:a16="http://schemas.microsoft.com/office/drawing/2014/main" val="508955019"/>
                      </a:ext>
                    </a:extLst>
                  </a:tr>
                  <a:tr h="1200949">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221" t="-101015" r="-350773"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142767" t="-101015" r="-399686"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243533" t="-101015" r="-300946"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343533" t="-101015" r="-200946"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443533" t="-101015" r="-100946"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541824" t="-101015" r="-629" b="-1015"/>
                          </a:stretch>
                        </a:blipFill>
                      </a:tcPr>
                    </a:tc>
                    <a:extLst>
                      <a:ext uri="{0D108BD9-81ED-4DB2-BD59-A6C34878D82A}">
                        <a16:rowId xmlns:a16="http://schemas.microsoft.com/office/drawing/2014/main" val="2526754037"/>
                      </a:ext>
                    </a:extLst>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6248400" y="6890883"/>
                <a:ext cx="928459"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248400" y="6890883"/>
                <a:ext cx="928459" cy="71558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197043" y="6855444"/>
                <a:ext cx="928459"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m:t>
                      </m:r>
                      <m:r>
                        <a:rPr lang="en-US" sz="3800" b="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8197043" y="6855444"/>
                <a:ext cx="928459" cy="71558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989229" y="6890882"/>
                <a:ext cx="928459"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m:t>
                      </m:r>
                      <m:r>
                        <a:rPr lang="en-US" sz="3800" b="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9989229" y="6890882"/>
                <a:ext cx="928459" cy="71558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2269669" y="6890881"/>
                <a:ext cx="564578"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2269669" y="6890881"/>
                <a:ext cx="564578" cy="715581"/>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4210291" y="6855443"/>
                <a:ext cx="564578"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4210291" y="6855443"/>
                <a:ext cx="564578" cy="715581"/>
              </a:xfrm>
              <a:prstGeom prst="rect">
                <a:avLst/>
              </a:prstGeom>
              <a:blipFill>
                <a:blip r:embed="rId19"/>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20"/>
          <a:stretch>
            <a:fillRect/>
          </a:stretch>
        </p:blipFill>
        <p:spPr>
          <a:xfrm rot="3071599">
            <a:off x="1837324" y="8647058"/>
            <a:ext cx="1182727" cy="1365622"/>
          </a:xfrm>
          <a:prstGeom prst="rect">
            <a:avLst/>
          </a:prstGeom>
        </p:spPr>
      </p:pic>
      <p:pic>
        <p:nvPicPr>
          <p:cNvPr id="13" name="Picture 12"/>
          <p:cNvPicPr>
            <a:picLocks noChangeAspect="1"/>
          </p:cNvPicPr>
          <p:nvPr/>
        </p:nvPicPr>
        <p:blipFill>
          <a:blip r:embed="rId21"/>
          <a:stretch>
            <a:fillRect/>
          </a:stretch>
        </p:blipFill>
        <p:spPr>
          <a:xfrm flipH="1">
            <a:off x="16611600" y="8441126"/>
            <a:ext cx="1283316" cy="1488017"/>
          </a:xfrm>
          <a:prstGeom prst="rect">
            <a:avLst/>
          </a:prstGeom>
        </p:spPr>
      </p:pic>
    </p:spTree>
    <p:extLst>
      <p:ext uri="{BB962C8B-B14F-4D97-AF65-F5344CB8AC3E}">
        <p14:creationId xmlns:p14="http://schemas.microsoft.com/office/powerpoint/2010/main" val="22422519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par>
                          <p:cTn id="50" fill="hold">
                            <p:stCondLst>
                              <p:cond delay="2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animBg="1"/>
      <p:bldP spid="24"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p:cNvGrpSpPr/>
          <p:nvPr/>
        </p:nvGrpSpPr>
        <p:grpSpPr>
          <a:xfrm>
            <a:off x="8077199" y="1020680"/>
            <a:ext cx="2133600" cy="1031214"/>
            <a:chOff x="853357" y="861196"/>
            <a:chExt cx="1981200" cy="1031214"/>
          </a:xfrm>
        </p:grpSpPr>
        <p:grpSp>
          <p:nvGrpSpPr>
            <p:cNvPr id="24" name="Group 5"/>
            <p:cNvGrpSpPr/>
            <p:nvPr/>
          </p:nvGrpSpPr>
          <p:grpSpPr>
            <a:xfrm>
              <a:off x="853357" y="861196"/>
              <a:ext cx="1981200" cy="1031214"/>
              <a:chOff x="0" y="0"/>
              <a:chExt cx="1721685" cy="343917"/>
            </a:xfrm>
          </p:grpSpPr>
          <p:sp>
            <p:nvSpPr>
              <p:cNvPr id="2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768732"/>
              </a:solidFill>
              <a:ln w="38100" cap="rnd">
                <a:solidFill>
                  <a:srgbClr val="495324"/>
                </a:solidFill>
                <a:prstDash val="solid"/>
                <a:round/>
              </a:ln>
            </p:spPr>
          </p:sp>
          <p:sp>
            <p:nvSpPr>
              <p:cNvPr id="27"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12"/>
            <p:cNvSpPr txBox="1"/>
            <p:nvPr/>
          </p:nvSpPr>
          <p:spPr>
            <a:xfrm>
              <a:off x="1081696" y="1014536"/>
              <a:ext cx="1554314" cy="690061"/>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ore Sugar Bold"/>
                  <a:cs typeface="Arial" panose="020B0604020202020204" pitchFamily="34" charset="0"/>
                </a:rPr>
                <a:t>HĐ </a:t>
              </a:r>
              <a:r>
                <a:rPr kumimoji="0" lang="en-US" sz="4200" b="1" i="0" u="none" strike="noStrike" kern="1200" cap="none" spc="0" normalizeH="0" baseline="0" noProof="0" smtClean="0">
                  <a:ln>
                    <a:noFill/>
                  </a:ln>
                  <a:solidFill>
                    <a:srgbClr val="FFFF00"/>
                  </a:solidFill>
                  <a:effectLst/>
                  <a:uLnTx/>
                  <a:uFillTx/>
                  <a:latin typeface="Arial" panose="020B0604020202020204" pitchFamily="34" charset="0"/>
                  <a:ea typeface="More Sugar Bold"/>
                  <a:cs typeface="Arial" panose="020B0604020202020204" pitchFamily="34" charset="0"/>
                </a:rPr>
                <a:t>5</a:t>
              </a:r>
              <a:endParaRPr kumimoji="0" lang="en-US" sz="4200" b="1" i="0" u="none" strike="noStrike" kern="1200" cap="none" spc="0" normalizeH="0" baseline="0" noProof="0">
                <a:ln>
                  <a:noFill/>
                </a:ln>
                <a:solidFill>
                  <a:srgbClr val="FFFF00"/>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8" name="Rectangle 27"/>
              <p:cNvSpPr/>
              <p:nvPr/>
            </p:nvSpPr>
            <p:spPr>
              <a:xfrm>
                <a:off x="1790700" y="2247900"/>
                <a:ext cx="14706599" cy="2862322"/>
              </a:xfrm>
              <a:prstGeom prst="rect">
                <a:avLst/>
              </a:prstGeom>
            </p:spPr>
            <p:txBody>
              <a:bodyPr wrap="square">
                <a:spAutoFit/>
              </a:bodyPr>
              <a:lstStyle/>
              <a:p>
                <a:pPr lvl="0" algn="just">
                  <a:lnSpc>
                    <a:spcPct val="150000"/>
                  </a:lnSpc>
                </a:pPr>
                <a:r>
                  <a:rPr lang="vi-VN" sz="4000">
                    <a:solidFill>
                      <a:srgbClr val="000000"/>
                    </a:solidFill>
                    <a:cs typeface="Arial" panose="020B0604020202020204" pitchFamily="34" charset="0"/>
                  </a:rPr>
                  <a:t>Gọi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𝐴</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𝐵</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𝐶</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𝐷</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𝐸</m:t>
                    </m:r>
                    <m:r>
                      <a:rPr lang="vi-VN" sz="4000" i="1" smtClean="0">
                        <a:solidFill>
                          <a:srgbClr val="000000"/>
                        </a:solidFill>
                        <a:latin typeface="Cambria Math" panose="02040503050406030204" pitchFamily="18" charset="0"/>
                        <a:cs typeface="Arial" panose="020B0604020202020204" pitchFamily="34" charset="0"/>
                      </a:rPr>
                      <m:t> </m:t>
                    </m:r>
                  </m:oMath>
                </a14:m>
                <a:r>
                  <a:rPr lang="vi-VN" sz="4000">
                    <a:solidFill>
                      <a:srgbClr val="000000"/>
                    </a:solidFill>
                    <a:cs typeface="Arial" panose="020B0604020202020204" pitchFamily="34" charset="0"/>
                  </a:rPr>
                  <a:t>là các điểm trên đồ thị hàm số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𝑦</m:t>
                    </m:r>
                    <m:r>
                      <a:rPr lang="vi-VN" sz="4000" i="1" smtClean="0">
                        <a:solidFill>
                          <a:srgbClr val="000000"/>
                        </a:solidFill>
                        <a:latin typeface="Cambria Math" panose="02040503050406030204" pitchFamily="18" charset="0"/>
                        <a:cs typeface="Arial" panose="020B0604020202020204" pitchFamily="34" charset="0"/>
                      </a:rPr>
                      <m:t>=2</m:t>
                    </m:r>
                    <m:r>
                      <a:rPr lang="vi-VN" sz="4000" i="1" smtClean="0">
                        <a:solidFill>
                          <a:srgbClr val="000000"/>
                        </a:solidFill>
                        <a:latin typeface="Cambria Math" panose="02040503050406030204" pitchFamily="18" charset="0"/>
                        <a:cs typeface="Arial" panose="020B0604020202020204" pitchFamily="34" charset="0"/>
                      </a:rPr>
                      <m:t>𝑥</m:t>
                    </m:r>
                    <m:r>
                      <a:rPr lang="vi-VN" sz="4000" i="1" smtClean="0">
                        <a:solidFill>
                          <a:srgbClr val="000000"/>
                        </a:solidFill>
                        <a:latin typeface="Cambria Math" panose="02040503050406030204" pitchFamily="18" charset="0"/>
                        <a:cs typeface="Arial" panose="020B0604020202020204" pitchFamily="34" charset="0"/>
                      </a:rPr>
                      <m:t> – 1</m:t>
                    </m:r>
                  </m:oMath>
                </a14:m>
                <a:r>
                  <a:rPr lang="en-US" sz="4000" smtClean="0">
                    <a:solidFill>
                      <a:srgbClr val="000000"/>
                    </a:solidFill>
                    <a:cs typeface="Arial" panose="020B0604020202020204" pitchFamily="34" charset="0"/>
                  </a:rPr>
                  <a:t> </a:t>
                </a:r>
                <a:r>
                  <a:rPr lang="vi-VN" sz="4000">
                    <a:solidFill>
                      <a:srgbClr val="000000"/>
                    </a:solidFill>
                    <a:cs typeface="Arial" panose="020B0604020202020204" pitchFamily="34" charset="0"/>
                  </a:rPr>
                  <a:t>có hoành độ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𝑥</m:t>
                    </m:r>
                  </m:oMath>
                </a14:m>
                <a:r>
                  <a:rPr lang="vi-VN" sz="4000">
                    <a:solidFill>
                      <a:srgbClr val="000000"/>
                    </a:solidFill>
                    <a:cs typeface="Arial" panose="020B0604020202020204" pitchFamily="34" charset="0"/>
                  </a:rPr>
                  <a:t> lần lượt là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–2; –1; 0; 1; 2</m:t>
                    </m:r>
                  </m:oMath>
                </a14:m>
                <a:r>
                  <a:rPr lang="vi-VN" sz="4000">
                    <a:solidFill>
                      <a:srgbClr val="000000"/>
                    </a:solidFill>
                    <a:cs typeface="Arial" panose="020B0604020202020204" pitchFamily="34" charset="0"/>
                  </a:rPr>
                  <a:t>. Từ kết quả của HĐ4, hãy xác định tọa độ các điểm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𝐴</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𝐵</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𝐶</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𝐷</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𝐸</m:t>
                    </m:r>
                  </m:oMath>
                </a14:m>
                <a:r>
                  <a:rPr lang="vi-VN" sz="4000">
                    <a:solidFill>
                      <a:srgbClr val="000000"/>
                    </a:solidFill>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790700" y="2247900"/>
                <a:ext cx="14706599" cy="2862322"/>
              </a:xfrm>
              <a:prstGeom prst="rect">
                <a:avLst/>
              </a:prstGeom>
              <a:blipFill>
                <a:blip r:embed="rId2"/>
                <a:stretch>
                  <a:fillRect l="-1493" r="-1451"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4343400" y="5448300"/>
                <a:ext cx="12153899" cy="3939540"/>
              </a:xfrm>
              <a:prstGeom prst="rect">
                <a:avLst/>
              </a:prstGeom>
            </p:spPr>
            <p:txBody>
              <a:bodyPr wrap="square">
                <a:spAutoFit/>
              </a:bodyPr>
              <a:lstStyle/>
              <a:p>
                <a:pPr algn="just">
                  <a:lnSpc>
                    <a:spcPct val="150000"/>
                  </a:lnSpc>
                  <a:spcBef>
                    <a:spcPts val="300"/>
                  </a:spcBef>
                  <a:spcAft>
                    <a:spcPts val="300"/>
                  </a:spcAft>
                </a:pPr>
                <a:r>
                  <a:rPr lang="vi-VN" sz="4000">
                    <a:latin typeface="Arial" panose="020B0604020202020204" pitchFamily="34" charset="0"/>
                    <a:ea typeface="Arial" panose="020B0604020202020204" pitchFamily="34" charset="0"/>
                    <a:cs typeface="Arial" panose="020B0604020202020204" pitchFamily="34" charset="0"/>
                  </a:rPr>
                  <a:t>Tung độ các điểm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𝐴</m:t>
                    </m:r>
                    <m:r>
                      <a:rPr lang="vi-VN" sz="4000" i="1">
                        <a:effectLst/>
                        <a:latin typeface="Cambria Math" panose="02040503050406030204" pitchFamily="18" charset="0"/>
                        <a:ea typeface="Arial" panose="020B0604020202020204" pitchFamily="34" charset="0"/>
                        <a:cs typeface="Times New Roman" panose="02020603050405020304" pitchFamily="18" charset="0"/>
                      </a:rPr>
                      <m:t>, </m:t>
                    </m:r>
                    <m:r>
                      <a:rPr lang="vi-VN" sz="4000" i="1">
                        <a:effectLst/>
                        <a:latin typeface="Cambria Math" panose="02040503050406030204" pitchFamily="18" charset="0"/>
                        <a:ea typeface="Arial" panose="020B0604020202020204" pitchFamily="34" charset="0"/>
                        <a:cs typeface="Times New Roman" panose="02020603050405020304" pitchFamily="18" charset="0"/>
                      </a:rPr>
                      <m:t>𝐵</m:t>
                    </m:r>
                    <m:r>
                      <a:rPr lang="vi-VN" sz="4000" i="1">
                        <a:effectLst/>
                        <a:latin typeface="Cambria Math" panose="02040503050406030204" pitchFamily="18" charset="0"/>
                        <a:ea typeface="Arial" panose="020B0604020202020204" pitchFamily="34" charset="0"/>
                        <a:cs typeface="Times New Roman" panose="02020603050405020304" pitchFamily="18" charset="0"/>
                      </a:rPr>
                      <m:t>, </m:t>
                    </m:r>
                    <m:r>
                      <a:rPr lang="vi-VN" sz="4000" i="1">
                        <a:effectLst/>
                        <a:latin typeface="Cambria Math" panose="02040503050406030204" pitchFamily="18" charset="0"/>
                        <a:ea typeface="Arial" panose="020B0604020202020204" pitchFamily="34" charset="0"/>
                        <a:cs typeface="Times New Roman" panose="02020603050405020304" pitchFamily="18" charset="0"/>
                      </a:rPr>
                      <m:t>𝐶</m:t>
                    </m:r>
                    <m:r>
                      <a:rPr lang="vi-VN" sz="4000" i="1">
                        <a:effectLst/>
                        <a:latin typeface="Cambria Math" panose="02040503050406030204" pitchFamily="18" charset="0"/>
                        <a:ea typeface="Arial" panose="020B0604020202020204" pitchFamily="34" charset="0"/>
                        <a:cs typeface="Times New Roman" panose="02020603050405020304" pitchFamily="18" charset="0"/>
                      </a:rPr>
                      <m:t>, </m:t>
                    </m:r>
                    <m:r>
                      <a:rPr lang="vi-VN" sz="4000" i="1">
                        <a:effectLst/>
                        <a:latin typeface="Cambria Math" panose="02040503050406030204" pitchFamily="18" charset="0"/>
                        <a:ea typeface="Arial" panose="020B0604020202020204" pitchFamily="34" charset="0"/>
                        <a:cs typeface="Times New Roman" panose="02020603050405020304" pitchFamily="18" charset="0"/>
                      </a:rPr>
                      <m:t>𝐷</m:t>
                    </m:r>
                    <m:r>
                      <a:rPr lang="vi-VN" sz="4000" i="1">
                        <a:effectLst/>
                        <a:latin typeface="Cambria Math" panose="02040503050406030204" pitchFamily="18" charset="0"/>
                        <a:ea typeface="Arial" panose="020B0604020202020204" pitchFamily="34" charset="0"/>
                        <a:cs typeface="Times New Roman" panose="02020603050405020304" pitchFamily="18" charset="0"/>
                      </a:rPr>
                      <m:t>, </m:t>
                    </m:r>
                    <m:r>
                      <a:rPr lang="vi-VN" sz="4000" i="1">
                        <a:effectLst/>
                        <a:latin typeface="Cambria Math" panose="02040503050406030204" pitchFamily="18" charset="0"/>
                        <a:ea typeface="Arial" panose="020B0604020202020204" pitchFamily="34" charset="0"/>
                        <a:cs typeface="Times New Roman" panose="02020603050405020304" pitchFamily="18" charset="0"/>
                      </a:rPr>
                      <m:t>𝐸</m:t>
                    </m:r>
                  </m:oMath>
                </a14:m>
                <a:r>
                  <a:rPr lang="vi-VN" sz="4000">
                    <a:effectLst/>
                    <a:latin typeface="Arial" panose="020B0604020202020204" pitchFamily="34" charset="0"/>
                    <a:ea typeface="Dotum" panose="020B0600000101010101" pitchFamily="34" charset="-127"/>
                    <a:cs typeface="Arial" panose="020B0604020202020204" pitchFamily="34" charset="0"/>
                  </a:rPr>
                  <a:t> chính là giá trị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vi-VN" sz="4000">
                    <a:effectLst/>
                    <a:latin typeface="Arial" panose="020B0604020202020204" pitchFamily="34" charset="0"/>
                    <a:ea typeface="Dotum" panose="020B0600000101010101" pitchFamily="34" charset="-127"/>
                    <a:cs typeface="Arial" panose="020B0604020202020204" pitchFamily="34" charset="0"/>
                  </a:rPr>
                  <a:t> tương ứng với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vi-VN" sz="4000">
                    <a:effectLst/>
                    <a:latin typeface="Arial" panose="020B0604020202020204" pitchFamily="34" charset="0"/>
                    <a:ea typeface="Dotum" panose="020B0600000101010101" pitchFamily="34" charset="-127"/>
                    <a:cs typeface="Arial" panose="020B0604020202020204" pitchFamily="34" charset="0"/>
                  </a:rPr>
                  <a:t> trong bảng HĐ4</a:t>
                </a:r>
                <a:r>
                  <a:rPr lang="vi-VN" sz="4000" b="1">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Arial" panose="020B0604020202020204" pitchFamily="34" charset="0"/>
                    <a:cs typeface="Arial" panose="020B0604020202020204" pitchFamily="34" charset="0"/>
                  </a:rPr>
                  <a:t>Vậy tọa độ các điểm là: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𝐴</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−2;−5</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𝐵</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−1;−3</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𝐶</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0; −1</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𝐷</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1;1</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𝐸</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2;3</m:t>
                        </m:r>
                      </m:e>
                    </m:d>
                  </m:oMath>
                </a14:m>
                <a:r>
                  <a:rPr lang="vi-VN"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4343400" y="5448300"/>
                <a:ext cx="12153899" cy="3939540"/>
              </a:xfrm>
              <a:prstGeom prst="rect">
                <a:avLst/>
              </a:prstGeom>
              <a:blipFill>
                <a:blip r:embed="rId3"/>
                <a:stretch>
                  <a:fillRect l="-1806"/>
                </a:stretch>
              </a:blipFill>
            </p:spPr>
            <p:txBody>
              <a:bodyPr/>
              <a:lstStyle/>
              <a:p>
                <a:r>
                  <a:rPr lang="en-US">
                    <a:noFill/>
                  </a:rPr>
                  <a:t> </a:t>
                </a:r>
              </a:p>
            </p:txBody>
          </p:sp>
        </mc:Fallback>
      </mc:AlternateContent>
      <p:pic>
        <p:nvPicPr>
          <p:cNvPr id="39" name="Picture 38"/>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3363472" y="5644796"/>
            <a:ext cx="794809" cy="707507"/>
          </a:xfrm>
          <a:prstGeom prst="rect">
            <a:avLst/>
          </a:prstGeom>
        </p:spPr>
      </p:pic>
      <p:pic>
        <p:nvPicPr>
          <p:cNvPr id="5" name="Picture 4"/>
          <p:cNvPicPr>
            <a:picLocks noChangeAspect="1"/>
          </p:cNvPicPr>
          <p:nvPr/>
        </p:nvPicPr>
        <p:blipFill>
          <a:blip r:embed="rId6"/>
          <a:stretch>
            <a:fillRect/>
          </a:stretch>
        </p:blipFill>
        <p:spPr>
          <a:xfrm>
            <a:off x="838200" y="7658100"/>
            <a:ext cx="1528317" cy="1685644"/>
          </a:xfrm>
          <a:prstGeom prst="rect">
            <a:avLst/>
          </a:prstGeom>
        </p:spPr>
      </p:pic>
      <p:pic>
        <p:nvPicPr>
          <p:cNvPr id="6" name="Picture 5"/>
          <p:cNvPicPr>
            <a:picLocks noChangeAspect="1"/>
          </p:cNvPicPr>
          <p:nvPr/>
        </p:nvPicPr>
        <p:blipFill>
          <a:blip r:embed="rId7"/>
          <a:stretch>
            <a:fillRect/>
          </a:stretch>
        </p:blipFill>
        <p:spPr>
          <a:xfrm>
            <a:off x="16231246" y="561354"/>
            <a:ext cx="1511268" cy="1545443"/>
          </a:xfrm>
          <a:prstGeom prst="rect">
            <a:avLst/>
          </a:prstGeom>
        </p:spPr>
      </p:pic>
    </p:spTree>
    <p:extLst>
      <p:ext uri="{BB962C8B-B14F-4D97-AF65-F5344CB8AC3E}">
        <p14:creationId xmlns:p14="http://schemas.microsoft.com/office/powerpoint/2010/main" val="3723096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par>
                                <p:cTn id="20" presetID="22" presetClass="entr" presetSubtype="8" fill="hold" nodeType="withEffect">
                                  <p:stCondLst>
                                    <p:cond delay="0"/>
                                  </p:stCondLst>
                                  <p:childTnLst>
                                    <p:set>
                                      <p:cBhvr>
                                        <p:cTn id="21" dur="1" fill="hold">
                                          <p:stCondLst>
                                            <p:cond delay="0"/>
                                          </p:stCondLst>
                                        </p:cTn>
                                        <p:tgtEl>
                                          <p:spTgt spid="36">
                                            <p:txEl>
                                              <p:pRg st="0" end="0"/>
                                            </p:txEl>
                                          </p:spTgt>
                                        </p:tgtEl>
                                        <p:attrNameLst>
                                          <p:attrName>style.visibility</p:attrName>
                                        </p:attrNameLst>
                                      </p:cBhvr>
                                      <p:to>
                                        <p:strVal val="visible"/>
                                      </p:to>
                                    </p:set>
                                    <p:animEffect transition="in" filter="wipe(left)">
                                      <p:cBhvr>
                                        <p:cTn id="22" dur="500"/>
                                        <p:tgtEl>
                                          <p:spTgt spid="3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7" dur="500"/>
                                        <p:tgtEl>
                                          <p:spTgt spid="36">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30"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21" name="Group 20"/>
          <p:cNvGrpSpPr/>
          <p:nvPr/>
        </p:nvGrpSpPr>
        <p:grpSpPr>
          <a:xfrm>
            <a:off x="762000" y="723900"/>
            <a:ext cx="2133600" cy="1031214"/>
            <a:chOff x="853357" y="861196"/>
            <a:chExt cx="1981200" cy="1031214"/>
          </a:xfrm>
        </p:grpSpPr>
        <p:grpSp>
          <p:nvGrpSpPr>
            <p:cNvPr id="22" name="Group 5"/>
            <p:cNvGrpSpPr/>
            <p:nvPr/>
          </p:nvGrpSpPr>
          <p:grpSpPr>
            <a:xfrm>
              <a:off x="853357" y="861196"/>
              <a:ext cx="1981200" cy="1031214"/>
              <a:chOff x="0" y="0"/>
              <a:chExt cx="1721685" cy="343917"/>
            </a:xfrm>
          </p:grpSpPr>
          <p:sp>
            <p:nvSpPr>
              <p:cNvPr id="24"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5"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12"/>
            <p:cNvSpPr txBox="1"/>
            <p:nvPr/>
          </p:nvSpPr>
          <p:spPr>
            <a:xfrm>
              <a:off x="1081696" y="1014536"/>
              <a:ext cx="1554314" cy="690061"/>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HĐ </a:t>
              </a:r>
              <a:r>
                <a:rPr kumimoji="0" lang="en-US" sz="42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6</a:t>
              </a:r>
              <a:endPar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685800" y="2171700"/>
                <a:ext cx="7038474" cy="5632311"/>
              </a:xfrm>
              <a:prstGeom prst="rect">
                <a:avLst/>
              </a:prstGeom>
            </p:spPr>
            <p:txBody>
              <a:bodyPr wrap="square">
                <a:spAutoFit/>
              </a:bodyPr>
              <a:lstStyle/>
              <a:p>
                <a:pPr lvl="0" algn="just">
                  <a:lnSpc>
                    <a:spcPct val="150000"/>
                  </a:lnSpc>
                </a:pPr>
                <a:r>
                  <a:rPr lang="vi-VN" sz="4000" smtClean="0">
                    <a:solidFill>
                      <a:schemeClr val="tx1"/>
                    </a:solidFill>
                    <a:cs typeface="Arial" panose="020B0604020202020204" pitchFamily="34" charset="0"/>
                  </a:rPr>
                  <a:t>Trên mặt phẳng tọa độ </a:t>
                </a:r>
                <a14:m>
                  <m:oMath xmlns:m="http://schemas.openxmlformats.org/officeDocument/2006/math">
                    <m:r>
                      <a:rPr lang="vi-VN" sz="4000" i="1" smtClean="0">
                        <a:solidFill>
                          <a:schemeClr val="tx1"/>
                        </a:solidFill>
                        <a:latin typeface="Cambria Math" panose="02040503050406030204" pitchFamily="18" charset="0"/>
                        <a:cs typeface="Arial" panose="020B0604020202020204" pitchFamily="34" charset="0"/>
                      </a:rPr>
                      <m:t>𝑂𝑥𝑦</m:t>
                    </m:r>
                  </m:oMath>
                </a14:m>
                <a:r>
                  <a:rPr lang="vi-VN" sz="4000">
                    <a:solidFill>
                      <a:schemeClr val="tx1"/>
                    </a:solidFill>
                    <a:cs typeface="Arial" panose="020B0604020202020204" pitchFamily="34" charset="0"/>
                  </a:rPr>
                  <a:t>, biểu diễn các điểm </a:t>
                </a:r>
                <a14:m>
                  <m:oMath xmlns:m="http://schemas.openxmlformats.org/officeDocument/2006/math">
                    <m:r>
                      <a:rPr lang="vi-VN" sz="4000" i="1" smtClean="0">
                        <a:solidFill>
                          <a:schemeClr val="tx1"/>
                        </a:solidFill>
                        <a:latin typeface="Cambria Math" panose="02040503050406030204" pitchFamily="18" charset="0"/>
                        <a:cs typeface="Arial" panose="020B0604020202020204" pitchFamily="34" charset="0"/>
                      </a:rPr>
                      <m:t>𝐴</m:t>
                    </m:r>
                    <m:r>
                      <a:rPr lang="vi-VN" sz="4000" i="1" smtClean="0">
                        <a:solidFill>
                          <a:schemeClr val="tx1"/>
                        </a:solidFill>
                        <a:latin typeface="Cambria Math" panose="02040503050406030204" pitchFamily="18" charset="0"/>
                        <a:cs typeface="Arial" panose="020B0604020202020204" pitchFamily="34" charset="0"/>
                      </a:rPr>
                      <m:t>, </m:t>
                    </m:r>
                    <m:r>
                      <a:rPr lang="vi-VN" sz="4000" i="1" smtClean="0">
                        <a:solidFill>
                          <a:schemeClr val="tx1"/>
                        </a:solidFill>
                        <a:latin typeface="Cambria Math" panose="02040503050406030204" pitchFamily="18" charset="0"/>
                        <a:cs typeface="Arial" panose="020B0604020202020204" pitchFamily="34" charset="0"/>
                      </a:rPr>
                      <m:t>𝐵</m:t>
                    </m:r>
                    <m:r>
                      <a:rPr lang="vi-VN" sz="4000" i="1" smtClean="0">
                        <a:solidFill>
                          <a:schemeClr val="tx1"/>
                        </a:solidFill>
                        <a:latin typeface="Cambria Math" panose="02040503050406030204" pitchFamily="18" charset="0"/>
                        <a:cs typeface="Arial" panose="020B0604020202020204" pitchFamily="34" charset="0"/>
                      </a:rPr>
                      <m:t>, </m:t>
                    </m:r>
                    <m:r>
                      <a:rPr lang="vi-VN" sz="4000" i="1" smtClean="0">
                        <a:solidFill>
                          <a:schemeClr val="tx1"/>
                        </a:solidFill>
                        <a:latin typeface="Cambria Math" panose="02040503050406030204" pitchFamily="18" charset="0"/>
                        <a:cs typeface="Arial" panose="020B0604020202020204" pitchFamily="34" charset="0"/>
                      </a:rPr>
                      <m:t>𝐶</m:t>
                    </m:r>
                    <m:r>
                      <a:rPr lang="vi-VN" sz="4000" i="1" smtClean="0">
                        <a:solidFill>
                          <a:schemeClr val="tx1"/>
                        </a:solidFill>
                        <a:latin typeface="Cambria Math" panose="02040503050406030204" pitchFamily="18" charset="0"/>
                        <a:cs typeface="Arial" panose="020B0604020202020204" pitchFamily="34" charset="0"/>
                      </a:rPr>
                      <m:t>, </m:t>
                    </m:r>
                    <m:r>
                      <a:rPr lang="vi-VN" sz="4000" i="1" smtClean="0">
                        <a:solidFill>
                          <a:schemeClr val="tx1"/>
                        </a:solidFill>
                        <a:latin typeface="Cambria Math" panose="02040503050406030204" pitchFamily="18" charset="0"/>
                        <a:cs typeface="Arial" panose="020B0604020202020204" pitchFamily="34" charset="0"/>
                      </a:rPr>
                      <m:t>𝐷</m:t>
                    </m:r>
                    <m:r>
                      <a:rPr lang="vi-VN" sz="4000" i="1" smtClean="0">
                        <a:solidFill>
                          <a:schemeClr val="tx1"/>
                        </a:solidFill>
                        <a:latin typeface="Cambria Math" panose="02040503050406030204" pitchFamily="18" charset="0"/>
                        <a:cs typeface="Arial" panose="020B0604020202020204" pitchFamily="34" charset="0"/>
                      </a:rPr>
                      <m:t>, </m:t>
                    </m:r>
                    <m:r>
                      <a:rPr lang="vi-VN" sz="4000" i="1" smtClean="0">
                        <a:solidFill>
                          <a:schemeClr val="tx1"/>
                        </a:solidFill>
                        <a:latin typeface="Cambria Math" panose="02040503050406030204" pitchFamily="18" charset="0"/>
                        <a:cs typeface="Arial" panose="020B0604020202020204" pitchFamily="34" charset="0"/>
                      </a:rPr>
                      <m:t>𝐸</m:t>
                    </m:r>
                  </m:oMath>
                </a14:m>
                <a:r>
                  <a:rPr lang="en-US" sz="4000" smtClean="0">
                    <a:solidFill>
                      <a:schemeClr val="tx1"/>
                    </a:solidFill>
                    <a:cs typeface="Arial" panose="020B0604020202020204" pitchFamily="34" charset="0"/>
                  </a:rPr>
                  <a:t> </a:t>
                </a:r>
                <a:r>
                  <a:rPr lang="vi-VN" sz="4000">
                    <a:solidFill>
                      <a:schemeClr val="tx1"/>
                    </a:solidFill>
                    <a:cs typeface="Arial" panose="020B0604020202020204" pitchFamily="34" charset="0"/>
                  </a:rPr>
                  <a:t>trong HĐ5. Dùng thước thẳng để kiểm nghiệm rằng các điểm này cùng nằm trên một đường thẳng.</a:t>
                </a:r>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685800" y="2171700"/>
                <a:ext cx="7038474" cy="5632311"/>
              </a:xfrm>
              <a:prstGeom prst="rect">
                <a:avLst/>
              </a:prstGeom>
              <a:blipFill>
                <a:blip r:embed="rId2"/>
                <a:stretch>
                  <a:fillRect l="-3120" r="-3033" b="-1732"/>
                </a:stretch>
              </a:blipFill>
            </p:spPr>
            <p:txBody>
              <a:bodyPr/>
              <a:lstStyle/>
              <a:p>
                <a:r>
                  <a:rPr lang="en-US">
                    <a:noFill/>
                  </a:rPr>
                  <a:t> </a:t>
                </a:r>
              </a:p>
            </p:txBody>
          </p:sp>
        </mc:Fallback>
      </mc:AlternateContent>
      <p:sp>
        <p:nvSpPr>
          <p:cNvPr id="27" name="Rectangle 26"/>
          <p:cNvSpPr/>
          <p:nvPr/>
        </p:nvSpPr>
        <p:spPr>
          <a:xfrm>
            <a:off x="12480084" y="876300"/>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Lst>
          </a:blip>
          <a:stretch>
            <a:fillRect/>
          </a:stretch>
        </p:blipFill>
        <p:spPr>
          <a:xfrm>
            <a:off x="8534400" y="1724928"/>
            <a:ext cx="9045853" cy="8142972"/>
          </a:xfrm>
          <a:prstGeom prst="rect">
            <a:avLst/>
          </a:prstGeom>
        </p:spPr>
      </p:pic>
      <p:cxnSp>
        <p:nvCxnSpPr>
          <p:cNvPr id="29" name="Straight Connector 28"/>
          <p:cNvCxnSpPr/>
          <p:nvPr/>
        </p:nvCxnSpPr>
        <p:spPr>
          <a:xfrm>
            <a:off x="8305800" y="1549106"/>
            <a:ext cx="0" cy="8318794"/>
          </a:xfrm>
          <a:prstGeom prst="line">
            <a:avLst/>
          </a:prstGeom>
          <a:ln>
            <a:solidFill>
              <a:srgbClr val="768732"/>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a:stretch>
            <a:fillRect/>
          </a:stretch>
        </p:blipFill>
        <p:spPr>
          <a:xfrm>
            <a:off x="5524500" y="9182100"/>
            <a:ext cx="2239544" cy="447908"/>
          </a:xfrm>
          <a:prstGeom prst="rect">
            <a:avLst/>
          </a:prstGeom>
        </p:spPr>
      </p:pic>
      <p:pic>
        <p:nvPicPr>
          <p:cNvPr id="31" name="Picture 30"/>
          <p:cNvPicPr>
            <a:picLocks noChangeAspect="1"/>
          </p:cNvPicPr>
          <p:nvPr/>
        </p:nvPicPr>
        <p:blipFill>
          <a:blip r:embed="rId6"/>
          <a:stretch>
            <a:fillRect/>
          </a:stretch>
        </p:blipFill>
        <p:spPr>
          <a:xfrm rot="17345930">
            <a:off x="17263249" y="461915"/>
            <a:ext cx="1396003" cy="21743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330761" y="363759"/>
            <a:ext cx="17620355" cy="9580341"/>
            <a:chOff x="0" y="0"/>
            <a:chExt cx="4474510" cy="2365621"/>
          </a:xfrm>
        </p:grpSpPr>
        <p:sp>
          <p:nvSpPr>
            <p:cNvPr id="3" name="Freeform 3"/>
            <p:cNvSpPr/>
            <p:nvPr/>
          </p:nvSpPr>
          <p:spPr>
            <a:xfrm>
              <a:off x="0" y="0"/>
              <a:ext cx="4474510" cy="2365621"/>
            </a:xfrm>
            <a:custGeom>
              <a:avLst/>
              <a:gdLst/>
              <a:ahLst/>
              <a:cxnLst/>
              <a:rect l="l" t="t" r="r" b="b"/>
              <a:pathLst>
                <a:path w="4474510" h="2365621">
                  <a:moveTo>
                    <a:pt x="0" y="0"/>
                  </a:moveTo>
                  <a:lnTo>
                    <a:pt x="4474510" y="0"/>
                  </a:lnTo>
                  <a:lnTo>
                    <a:pt x="4474510" y="2365621"/>
                  </a:lnTo>
                  <a:lnTo>
                    <a:pt x="0" y="2365621"/>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474510" cy="241324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p:cNvGrpSpPr/>
          <p:nvPr/>
        </p:nvGrpSpPr>
        <p:grpSpPr>
          <a:xfrm>
            <a:off x="4937443" y="769230"/>
            <a:ext cx="8383346" cy="1305809"/>
            <a:chOff x="4861201" y="1476074"/>
            <a:chExt cx="8383346" cy="1305809"/>
          </a:xfrm>
        </p:grpSpPr>
        <p:grpSp>
          <p:nvGrpSpPr>
            <p:cNvPr id="5" name="Group 5"/>
            <p:cNvGrpSpPr/>
            <p:nvPr/>
          </p:nvGrpSpPr>
          <p:grpSpPr>
            <a:xfrm>
              <a:off x="5875489" y="1476074"/>
              <a:ext cx="6537023"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4861201" y="1855663"/>
              <a:ext cx="8383346" cy="757195"/>
            </a:xfrm>
            <a:prstGeom prst="rect">
              <a:avLst/>
            </a:prstGeom>
          </p:spPr>
          <p:txBody>
            <a:bodyPr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495324"/>
                  </a:solidFill>
                  <a:effectLst/>
                  <a:uLnTx/>
                  <a:uFillTx/>
                  <a:latin typeface="Arial" panose="020B0604020202020204" pitchFamily="34" charset="0"/>
                  <a:cs typeface="Arial" panose="020B0604020202020204" pitchFamily="34" charset="0"/>
                </a:rPr>
                <a:t>KHỞI</a:t>
              </a:r>
              <a:r>
                <a:rPr kumimoji="0" lang="en-US" sz="6000" b="1" i="0" u="none" strike="noStrike" kern="1200" cap="none" spc="0" normalizeH="0" noProof="0" smtClean="0">
                  <a:ln>
                    <a:noFill/>
                  </a:ln>
                  <a:solidFill>
                    <a:srgbClr val="495324"/>
                  </a:solidFill>
                  <a:effectLst/>
                  <a:uLnTx/>
                  <a:uFillTx/>
                  <a:latin typeface="Arial" panose="020B0604020202020204" pitchFamily="34" charset="0"/>
                  <a:cs typeface="Arial" panose="020B0604020202020204" pitchFamily="34" charset="0"/>
                </a:rPr>
                <a:t> ĐỘNG</a:t>
              </a:r>
              <a:endParaRPr kumimoji="0" lang="en-US" sz="6000" b="1" i="0" u="none" strike="noStrike" kern="1200" cap="none" spc="0" normalizeH="0" baseline="0" noProof="0">
                <a:ln>
                  <a:noFill/>
                </a:ln>
                <a:solidFill>
                  <a:srgbClr val="495324"/>
                </a:solidFill>
                <a:effectLst/>
                <a:uLnTx/>
                <a:uFillTx/>
                <a:latin typeface="Arial" panose="020B0604020202020204" pitchFamily="34" charset="0"/>
                <a:cs typeface="Arial" panose="020B0604020202020204" pitchFamily="34" charset="0"/>
              </a:endParaRPr>
            </a:p>
          </p:txBody>
        </p:sp>
      </p:grpSp>
      <p:sp>
        <p:nvSpPr>
          <p:cNvPr id="33" name="Freeform 33"/>
          <p:cNvSpPr/>
          <p:nvPr/>
        </p:nvSpPr>
        <p:spPr>
          <a:xfrm rot="-1333878">
            <a:off x="17083421" y="855859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5" name="Freeform 35"/>
          <p:cNvSpPr/>
          <p:nvPr/>
        </p:nvSpPr>
        <p:spPr>
          <a:xfrm rot="-1333878">
            <a:off x="569317" y="879865"/>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mc:AlternateContent xmlns:mc="http://schemas.openxmlformats.org/markup-compatibility/2006" xmlns:a14="http://schemas.microsoft.com/office/drawing/2010/main">
        <mc:Choice Requires="a14">
          <p:sp>
            <p:nvSpPr>
              <p:cNvPr id="37" name="Rectangle 36"/>
              <p:cNvSpPr/>
              <p:nvPr/>
            </p:nvSpPr>
            <p:spPr>
              <a:xfrm>
                <a:off x="932549" y="2400300"/>
                <a:ext cx="16416777" cy="4478149"/>
              </a:xfrm>
              <a:prstGeom prst="rect">
                <a:avLst/>
              </a:prstGeom>
            </p:spPr>
            <p:txBody>
              <a:bodyPr wrap="square">
                <a:spAutoFit/>
              </a:bodyPr>
              <a:lstStyle/>
              <a:p>
                <a:pPr algn="just">
                  <a:lnSpc>
                    <a:spcPct val="150000"/>
                  </a:lnSpc>
                  <a:spcBef>
                    <a:spcPts val="300"/>
                  </a:spcBef>
                  <a:spcAft>
                    <a:spcPts val="300"/>
                  </a:spcAft>
                </a:pPr>
                <a:r>
                  <a:rPr lang="vi-VN" sz="3800" smtClean="0">
                    <a:solidFill>
                      <a:schemeClr val="bg1"/>
                    </a:solidFill>
                    <a:ea typeface="Calibri" panose="020F0502020204030204" pitchFamily="34" charset="0"/>
                    <a:cs typeface="Times New Roman" panose="02020603050405020304" pitchFamily="18" charset="0"/>
                  </a:rPr>
                  <a:t>Một ô tô đi từ bến xe Giáp Bát (Hà Nội) đến thành phố Vinh (Nghệ An) với vận tốc là 60 km/h. Hỏi sau </a:t>
                </a:r>
                <a14:m>
                  <m:oMath xmlns:m="http://schemas.openxmlformats.org/officeDocument/2006/math">
                    <m:r>
                      <a:rPr lang="vi-VN"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𝑡</m:t>
                    </m:r>
                  </m:oMath>
                </a14:m>
                <a:r>
                  <a:rPr lang="vi-VN" sz="3800">
                    <a:solidFill>
                      <a:schemeClr val="bg1"/>
                    </a:solidFill>
                    <a:effectLst/>
                    <a:ea typeface="Calibri" panose="020F0502020204030204" pitchFamily="34" charset="0"/>
                    <a:cs typeface="Times New Roman" panose="02020603050405020304" pitchFamily="18" charset="0"/>
                  </a:rPr>
                  <a:t> giờ ô tô đó cách trung tâm Hà Nội bao nhiêu ki-lô-mét? Biết rằng bến xe Giáp Bát cách trung tâm Hà Nội 7 km và coi rằng trung tâm Hà Nội, bến xe Giáp Bát và thành phố Vinh nằm trên cùng một đường thẳng.</a:t>
                </a:r>
                <a:endParaRPr lang="en-US" sz="3800">
                  <a:solidFill>
                    <a:schemeClr val="bg1"/>
                  </a:solidFill>
                  <a:effectLst/>
                  <a:ea typeface="Arial" panose="020B0604020202020204" pitchFamily="34" charset="0"/>
                  <a:cs typeface="Times New Roman" panose="020206030504050203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932549" y="2400300"/>
                <a:ext cx="16416777" cy="4478149"/>
              </a:xfrm>
              <a:prstGeom prst="rect">
                <a:avLst/>
              </a:prstGeom>
              <a:blipFill>
                <a:blip r:embed="rId9"/>
                <a:stretch>
                  <a:fillRect l="-1225" r="-1225" b="-2180"/>
                </a:stretch>
              </a:blipFill>
            </p:spPr>
            <p:txBody>
              <a:bodyPr/>
              <a:lstStyle/>
              <a:p>
                <a:r>
                  <a:rPr lang="en-US">
                    <a:noFill/>
                  </a:rPr>
                  <a:t> </a:t>
                </a:r>
              </a:p>
            </p:txBody>
          </p:sp>
        </mc:Fallback>
      </mc:AlternateContent>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87465" y="7179526"/>
            <a:ext cx="15065554" cy="2335161"/>
          </a:xfrm>
          <a:prstGeom prst="rect">
            <a:avLst/>
          </a:prstGeom>
        </p:spPr>
      </p:pic>
    </p:spTree>
    <p:extLst>
      <p:ext uri="{BB962C8B-B14F-4D97-AF65-F5344CB8AC3E}">
        <p14:creationId xmlns:p14="http://schemas.microsoft.com/office/powerpoint/2010/main" val="30218058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8" name="Group 27"/>
          <p:cNvGrpSpPr/>
          <p:nvPr/>
        </p:nvGrpSpPr>
        <p:grpSpPr>
          <a:xfrm>
            <a:off x="5926221" y="800100"/>
            <a:ext cx="6537007" cy="1305877"/>
            <a:chOff x="5966088" y="918783"/>
            <a:chExt cx="6537007" cy="1305877"/>
          </a:xfrm>
        </p:grpSpPr>
        <p:grpSp>
          <p:nvGrpSpPr>
            <p:cNvPr id="10" name="Group 10"/>
            <p:cNvGrpSpPr/>
            <p:nvPr/>
          </p:nvGrpSpPr>
          <p:grpSpPr>
            <a:xfrm>
              <a:off x="5966088" y="918783"/>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6615171" y="1298385"/>
              <a:ext cx="5233543" cy="756617"/>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6500" b="1" i="0" u="none" strike="noStrike" kern="1200" cap="none" spc="0" normalizeH="0" baseline="0" noProof="0" smtClean="0">
                  <a:ln>
                    <a:noFill/>
                  </a:ln>
                  <a:solidFill>
                    <a:srgbClr val="FEF3C6"/>
                  </a:solidFill>
                  <a:effectLst/>
                  <a:uLnTx/>
                  <a:uFillTx/>
                  <a:latin typeface="Arial" panose="020B0604020202020204" pitchFamily="34" charset="0"/>
                  <a:ea typeface="+mn-ea"/>
                  <a:cs typeface="Arial" panose="020B0604020202020204" pitchFamily="34" charset="0"/>
                </a:rPr>
                <a:t>KHÁI NIỆM</a:t>
              </a:r>
              <a:endParaRPr kumimoji="0" lang="en-US" sz="6500" b="1" i="0" u="none" strike="noStrike" kern="1200" cap="none" spc="0" normalizeH="0" baseline="0" noProof="0">
                <a:ln>
                  <a:noFill/>
                </a:ln>
                <a:solidFill>
                  <a:srgbClr val="FEF3C6"/>
                </a:solidFill>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528114" y="2691522"/>
            <a:ext cx="14981811" cy="5627457"/>
            <a:chOff x="1705989" y="2956216"/>
            <a:chExt cx="14981811" cy="5627457"/>
          </a:xfrm>
        </p:grpSpPr>
        <p:grpSp>
          <p:nvGrpSpPr>
            <p:cNvPr id="7" name="Group 7"/>
            <p:cNvGrpSpPr/>
            <p:nvPr/>
          </p:nvGrpSpPr>
          <p:grpSpPr>
            <a:xfrm>
              <a:off x="2057400" y="2956216"/>
              <a:ext cx="14630400" cy="5627457"/>
              <a:chOff x="0" y="-47625"/>
              <a:chExt cx="1522242" cy="1614720"/>
            </a:xfrm>
          </p:grpSpPr>
          <p:sp>
            <p:nvSpPr>
              <p:cNvPr id="8" name="Freeform 8"/>
              <p:cNvSpPr/>
              <p:nvPr/>
            </p:nvSpPr>
            <p:spPr>
              <a:xfrm>
                <a:off x="0" y="0"/>
                <a:ext cx="1522242" cy="1567095"/>
              </a:xfrm>
              <a:custGeom>
                <a:avLst/>
                <a:gdLst/>
                <a:ahLst/>
                <a:cxnLst/>
                <a:rect l="l" t="t" r="r" b="b"/>
                <a:pathLst>
                  <a:path w="1522242" h="1493923">
                    <a:moveTo>
                      <a:pt x="68314" y="0"/>
                    </a:moveTo>
                    <a:lnTo>
                      <a:pt x="1453928" y="0"/>
                    </a:lnTo>
                    <a:cubicBezTo>
                      <a:pt x="1491657" y="0"/>
                      <a:pt x="1522242" y="30585"/>
                      <a:pt x="1522242" y="68314"/>
                    </a:cubicBezTo>
                    <a:lnTo>
                      <a:pt x="1522242" y="1425610"/>
                    </a:lnTo>
                    <a:cubicBezTo>
                      <a:pt x="1522242" y="1463338"/>
                      <a:pt x="1491657" y="1493923"/>
                      <a:pt x="1453928" y="1493923"/>
                    </a:cubicBezTo>
                    <a:lnTo>
                      <a:pt x="68314" y="1493923"/>
                    </a:lnTo>
                    <a:cubicBezTo>
                      <a:pt x="30585" y="1493923"/>
                      <a:pt x="0" y="1463338"/>
                      <a:pt x="0" y="1425610"/>
                    </a:cubicBezTo>
                    <a:lnTo>
                      <a:pt x="0" y="68314"/>
                    </a:lnTo>
                    <a:cubicBezTo>
                      <a:pt x="0" y="30585"/>
                      <a:pt x="30585" y="0"/>
                      <a:pt x="68314" y="0"/>
                    </a:cubicBezTo>
                    <a:close/>
                  </a:path>
                </a:pathLst>
              </a:custGeom>
              <a:solidFill>
                <a:srgbClr val="495324"/>
              </a:solidFill>
              <a:ln w="38100" cap="rnd">
                <a:solidFill>
                  <a:srgbClr val="495324"/>
                </a:solidFill>
                <a:prstDash val="solid"/>
                <a:round/>
              </a:ln>
            </p:spPr>
          </p:sp>
          <p:sp>
            <p:nvSpPr>
              <p:cNvPr id="9" name="TextBox 9"/>
              <p:cNvSpPr txBox="1"/>
              <p:nvPr/>
            </p:nvSpPr>
            <p:spPr>
              <a:xfrm>
                <a:off x="0" y="-47625"/>
                <a:ext cx="1522242" cy="154154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4" name="TextBox 14"/>
                <p:cNvSpPr txBox="1"/>
                <p:nvPr/>
              </p:nvSpPr>
              <p:spPr>
                <a:xfrm>
                  <a:off x="3203934" y="3453288"/>
                  <a:ext cx="12417066" cy="4785926"/>
                </a:xfrm>
                <a:prstGeom prst="rect">
                  <a:avLst/>
                </a:prstGeom>
              </p:spPr>
              <p:txBody>
                <a:bodyPr wrap="square" lIns="0" tIns="0" rIns="0" bIns="0" rtlCol="0" anchor="t">
                  <a:spAutoFit/>
                </a:bodyPr>
                <a:lstStyle/>
                <a:p>
                  <a:pPr algn="just">
                    <a:lnSpc>
                      <a:spcPct val="175000"/>
                    </a:lnSpc>
                    <a:spcBef>
                      <a:spcPts val="600"/>
                    </a:spcBef>
                    <a:spcAft>
                      <a:spcPts val="600"/>
                    </a:spcAft>
                  </a:pPr>
                  <a:r>
                    <a:rPr lang="vi-VN" sz="4300" smtClean="0">
                      <a:solidFill>
                        <a:schemeClr val="bg1"/>
                      </a:solidFill>
                      <a:latin typeface="Arial" panose="020B0604020202020204" pitchFamily="34" charset="0"/>
                      <a:ea typeface="Arial" panose="020B0604020202020204" pitchFamily="34" charset="0"/>
                      <a:cs typeface="Arial" panose="020B0604020202020204" pitchFamily="34" charset="0"/>
                    </a:rPr>
                    <a:t>Đồ thị của hàm số </a:t>
                  </a:r>
                  <a14:m>
                    <m:oMath xmlns:m="http://schemas.openxmlformats.org/officeDocument/2006/math">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𝑎𝑥</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 (</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𝑎</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4300">
                      <a:solidFill>
                        <a:schemeClr val="bg1"/>
                      </a:solidFill>
                      <a:effectLst/>
                      <a:latin typeface="Arial" panose="020B0604020202020204" pitchFamily="34" charset="0"/>
                      <a:ea typeface="Dotum" panose="020B0600000101010101" pitchFamily="34" charset="-127"/>
                      <a:cs typeface="Arial" panose="020B0604020202020204" pitchFamily="34" charset="0"/>
                    </a:rPr>
                    <a:t> là một đường </a:t>
                  </a:r>
                  <a:r>
                    <a:rPr lang="vi-VN" sz="4300" smtClean="0">
                      <a:solidFill>
                        <a:schemeClr val="bg1"/>
                      </a:solidFill>
                      <a:effectLst/>
                      <a:latin typeface="Arial" panose="020B0604020202020204" pitchFamily="34" charset="0"/>
                      <a:ea typeface="Dotum" panose="020B0600000101010101" pitchFamily="34" charset="-127"/>
                      <a:cs typeface="Arial" panose="020B0604020202020204" pitchFamily="34" charset="0"/>
                    </a:rPr>
                    <a:t>thẳng</a:t>
                  </a:r>
                  <a:r>
                    <a:rPr lang="en-US" sz="4300" smtClean="0">
                      <a:solidFill>
                        <a:schemeClr val="bg1"/>
                      </a:solidFill>
                      <a:effectLst/>
                      <a:latin typeface="Arial" panose="020B0604020202020204" pitchFamily="34" charset="0"/>
                      <a:ea typeface="Dotum" panose="020B0600000101010101" pitchFamily="34" charset="-127"/>
                      <a:cs typeface="Arial" panose="020B0604020202020204" pitchFamily="34" charset="0"/>
                    </a:rPr>
                    <a:t>.</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nSpc>
                      <a:spcPct val="175000"/>
                    </a:lnSpc>
                    <a:spcBef>
                      <a:spcPts val="600"/>
                    </a:spcBef>
                    <a:spcAft>
                      <a:spcPts val="600"/>
                    </a:spcAft>
                  </a:pPr>
                  <a:r>
                    <a:rPr lang="vi-VN" sz="4300">
                      <a:solidFill>
                        <a:schemeClr val="bg1"/>
                      </a:solidFill>
                      <a:effectLst/>
                      <a:latin typeface="Arial" panose="020B0604020202020204" pitchFamily="34" charset="0"/>
                      <a:ea typeface="Arial" panose="020B0604020202020204" pitchFamily="34" charset="0"/>
                      <a:cs typeface="Arial" panose="020B0604020202020204" pitchFamily="34" charset="0"/>
                    </a:rPr>
                    <a:t>Đồ thị của hàm số </a:t>
                  </a:r>
                  <a14:m>
                    <m:oMath xmlns:m="http://schemas.openxmlformats.org/officeDocument/2006/math">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𝑎𝑥</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4300" i="1">
                              <a:solidFill>
                                <a:schemeClr val="bg1"/>
                              </a:solidFill>
                              <a:effectLst/>
                              <a:latin typeface="Cambria Math" panose="02040503050406030204" pitchFamily="18" charset="0"/>
                              <a:cs typeface="Times New Roman" panose="02020603050405020304" pitchFamily="18" charset="0"/>
                            </a:rPr>
                          </m:ctrlPr>
                        </m:dPr>
                        <m:e>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vi-VN" sz="4300">
                      <a:solidFill>
                        <a:schemeClr val="bg1"/>
                      </a:solidFill>
                      <a:effectLst/>
                      <a:latin typeface="Arial" panose="020B0604020202020204" pitchFamily="34" charset="0"/>
                      <a:ea typeface="Dotum" panose="020B0600000101010101" pitchFamily="34" charset="-127"/>
                      <a:cs typeface="Arial" panose="020B0604020202020204" pitchFamily="34" charset="0"/>
                    </a:rPr>
                    <a:t> còn được gọi là đường thẳng </a:t>
                  </a:r>
                  <a14:m>
                    <m:oMath xmlns:m="http://schemas.openxmlformats.org/officeDocument/2006/math">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𝑦</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𝑎𝑥</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𝑏</m:t>
                      </m:r>
                      <m:r>
                        <a:rPr lang="en-US" sz="43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43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TextBox 14"/>
                <p:cNvSpPr txBox="1">
                  <a:spLocks noRot="1" noChangeAspect="1" noMove="1" noResize="1" noEditPoints="1" noAdjustHandles="1" noChangeArrowheads="1" noChangeShapeType="1" noTextEdit="1"/>
                </p:cNvSpPr>
                <p:nvPr/>
              </p:nvSpPr>
              <p:spPr>
                <a:xfrm>
                  <a:off x="3203934" y="3453288"/>
                  <a:ext cx="12417066" cy="4785926"/>
                </a:xfrm>
                <a:prstGeom prst="rect">
                  <a:avLst/>
                </a:prstGeom>
                <a:blipFill>
                  <a:blip r:embed="rId2"/>
                  <a:stretch>
                    <a:fillRect l="-2651" r="-3927" b="-2675"/>
                  </a:stretch>
                </a:blipFill>
              </p:spPr>
              <p:txBody>
                <a:bodyPr/>
                <a:lstStyle/>
                <a:p>
                  <a:r>
                    <a:rPr lang="en-US">
                      <a:noFill/>
                    </a:rPr>
                    <a:t> </a:t>
                  </a:r>
                </a:p>
              </p:txBody>
            </p:sp>
          </mc:Fallback>
        </mc:AlternateContent>
        <p:sp>
          <p:nvSpPr>
            <p:cNvPr id="26" name="Freeform 26"/>
            <p:cNvSpPr/>
            <p:nvPr/>
          </p:nvSpPr>
          <p:spPr>
            <a:xfrm rot="20266122">
              <a:off x="1705989" y="3316442"/>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grpSp>
      <p:sp>
        <p:nvSpPr>
          <p:cNvPr id="30" name="Freeform 15"/>
          <p:cNvSpPr/>
          <p:nvPr/>
        </p:nvSpPr>
        <p:spPr>
          <a:xfrm>
            <a:off x="16143569" y="728120"/>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15"/>
          <p:cNvSpPr/>
          <p:nvPr/>
        </p:nvSpPr>
        <p:spPr>
          <a:xfrm>
            <a:off x="605520" y="728120"/>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2" name="Picture 1"/>
          <p:cNvPicPr>
            <a:picLocks noChangeAspect="1"/>
          </p:cNvPicPr>
          <p:nvPr/>
        </p:nvPicPr>
        <p:blipFill>
          <a:blip r:embed="rId14"/>
          <a:stretch>
            <a:fillRect/>
          </a:stretch>
        </p:blipFill>
        <p:spPr>
          <a:xfrm>
            <a:off x="2181277" y="6041858"/>
            <a:ext cx="646371" cy="563948"/>
          </a:xfrm>
          <a:prstGeom prst="rect">
            <a:avLst/>
          </a:prstGeom>
        </p:spPr>
      </p:pic>
      <p:pic>
        <p:nvPicPr>
          <p:cNvPr id="3" name="Picture 2"/>
          <p:cNvPicPr>
            <a:picLocks noChangeAspect="1"/>
          </p:cNvPicPr>
          <p:nvPr/>
        </p:nvPicPr>
        <p:blipFill>
          <a:blip r:embed="rId15"/>
          <a:stretch>
            <a:fillRect/>
          </a:stretch>
        </p:blipFill>
        <p:spPr>
          <a:xfrm flipH="1">
            <a:off x="14403392" y="6896100"/>
            <a:ext cx="2793662" cy="3254942"/>
          </a:xfrm>
          <a:prstGeom prst="rect">
            <a:avLst/>
          </a:prstGeom>
        </p:spPr>
      </p:pic>
    </p:spTree>
    <p:extLst>
      <p:ext uri="{BB962C8B-B14F-4D97-AF65-F5344CB8AC3E}">
        <p14:creationId xmlns:p14="http://schemas.microsoft.com/office/powerpoint/2010/main" val="41265991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5"/>
          <p:cNvPicPr>
            <a:picLocks noChangeAspect="1"/>
          </p:cNvPicPr>
          <p:nvPr/>
        </p:nvPicPr>
        <p:blipFill>
          <a:blip r:embed="rId2"/>
          <a:stretch>
            <a:fillRect/>
          </a:stretch>
        </p:blipFill>
        <p:spPr>
          <a:xfrm flipH="1">
            <a:off x="3414725" y="7297152"/>
            <a:ext cx="1704950" cy="2453819"/>
          </a:xfrm>
          <a:prstGeom prst="rect">
            <a:avLst/>
          </a:prstGeom>
        </p:spPr>
      </p:pic>
      <p:grpSp>
        <p:nvGrpSpPr>
          <p:cNvPr id="17" name="Group 16"/>
          <p:cNvGrpSpPr/>
          <p:nvPr/>
        </p:nvGrpSpPr>
        <p:grpSpPr>
          <a:xfrm>
            <a:off x="3685674" y="978924"/>
            <a:ext cx="10792748" cy="991595"/>
            <a:chOff x="3076074" y="342900"/>
            <a:chExt cx="10792748" cy="991595"/>
          </a:xfrm>
        </p:grpSpPr>
        <p:sp>
          <p:nvSpPr>
            <p:cNvPr id="18" name="Rectangle 17"/>
            <p:cNvSpPr/>
            <p:nvPr/>
          </p:nvSpPr>
          <p:spPr>
            <a:xfrm>
              <a:off x="4308191" y="342900"/>
              <a:ext cx="9560631" cy="978088"/>
            </a:xfrm>
            <a:prstGeom prst="rect">
              <a:avLst/>
            </a:prstGeom>
          </p:spPr>
          <p:txBody>
            <a:bodyPr wrap="none">
              <a:spAutoFit/>
            </a:bodyPr>
            <a:lstStyle/>
            <a:p>
              <a:pPr algn="just">
                <a:lnSpc>
                  <a:spcPct val="150000"/>
                </a:lnSpc>
                <a:spcBef>
                  <a:spcPts val="300"/>
                </a:spcBef>
                <a:spcAft>
                  <a:spcPts val="300"/>
                </a:spcAft>
              </a:pPr>
              <a:r>
                <a:rPr lang="vi-VN" sz="4300" b="1" i="1">
                  <a:solidFill>
                    <a:srgbClr val="C00000"/>
                  </a:solidFill>
                  <a:ea typeface="Arial" panose="020B0604020202020204" pitchFamily="34" charset="0"/>
                  <a:cs typeface="Times New Roman" panose="02020603050405020304" pitchFamily="18" charset="0"/>
                </a:rPr>
                <a:t>Cách vẽ đồ thị của hàm số bậc nhất</a:t>
              </a:r>
              <a:endParaRPr lang="en-US" sz="4300">
                <a:solidFill>
                  <a:srgbClr val="C00000"/>
                </a:solidFill>
                <a:effectLst/>
                <a:ea typeface="Arial" panose="020B0604020202020204" pitchFamily="34" charset="0"/>
                <a:cs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3076074" y="391026"/>
              <a:ext cx="1066800" cy="943469"/>
            </a:xfrm>
            <a:prstGeom prst="rect">
              <a:avLst/>
            </a:prstGeom>
          </p:spPr>
        </p:pic>
      </p:grpSp>
      <mc:AlternateContent xmlns:mc="http://schemas.openxmlformats.org/markup-compatibility/2006" xmlns:a14="http://schemas.microsoft.com/office/drawing/2010/main">
        <mc:Choice Requires="a14">
          <p:sp>
            <p:nvSpPr>
              <p:cNvPr id="20" name="Rectangle 19"/>
              <p:cNvSpPr/>
              <p:nvPr/>
            </p:nvSpPr>
            <p:spPr>
              <a:xfrm>
                <a:off x="1143000" y="2606841"/>
                <a:ext cx="8686800" cy="3600986"/>
              </a:xfrm>
              <a:prstGeom prst="rect">
                <a:avLst/>
              </a:prstGeom>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q"/>
                </a:pPr>
                <a:r>
                  <a:rPr lang="vi-VN" sz="3800" b="1" smtClean="0">
                    <a:ea typeface="Arial" panose="020B0604020202020204" pitchFamily="34" charset="0"/>
                    <a:cs typeface="Times New Roman" panose="02020603050405020304" pitchFamily="18" charset="0"/>
                  </a:rPr>
                  <a:t>Trường </a:t>
                </a:r>
                <a:r>
                  <a:rPr lang="vi-VN" sz="3800" b="1">
                    <a:ea typeface="Arial" panose="020B0604020202020204" pitchFamily="34" charset="0"/>
                    <a:cs typeface="Times New Roman" panose="02020603050405020304" pitchFamily="18" charset="0"/>
                  </a:rPr>
                  <a:t>hợp 1: </a:t>
                </a:r>
                <a:r>
                  <a:rPr lang="vi-VN" sz="3800">
                    <a:ea typeface="Arial" panose="020B0604020202020204" pitchFamily="34" charset="0"/>
                    <a:cs typeface="Times New Roman" panose="02020603050405020304" pitchFamily="18" charset="0"/>
                  </a:rPr>
                  <a:t>Khi </a:t>
                </a:r>
                <a14:m>
                  <m:oMath xmlns:m="http://schemas.openxmlformats.org/officeDocument/2006/math">
                    <m:r>
                      <a:rPr lang="vi-VN" sz="3800" i="1">
                        <a:effectLst/>
                        <a:latin typeface="Cambria Math" panose="02040503050406030204" pitchFamily="18" charset="0"/>
                        <a:ea typeface="Arial" panose="020B0604020202020204" pitchFamily="34" charset="0"/>
                        <a:cs typeface="Times New Roman" panose="02020603050405020304" pitchFamily="18" charset="0"/>
                      </a:rPr>
                      <m:t>𝑏</m:t>
                    </m:r>
                    <m:r>
                      <a:rPr lang="vi-VN" sz="38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3800">
                    <a:effectLst/>
                    <a:ea typeface="Dotum" panose="020B0600000101010101" pitchFamily="34" charset="-127"/>
                    <a:cs typeface="Times New Roman" panose="02020603050405020304" pitchFamily="18" charset="0"/>
                  </a:rPr>
                  <a:t> thì hàm số trở thành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𝑦</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𝑎𝑥</m:t>
                    </m:r>
                  </m:oMath>
                </a14:m>
                <a:r>
                  <a:rPr lang="vi-VN" sz="3800">
                    <a:effectLst/>
                    <a:ea typeface="Dotum" panose="020B0600000101010101" pitchFamily="34" charset="-127"/>
                    <a:cs typeface="Times New Roman" panose="02020603050405020304" pitchFamily="18" charset="0"/>
                  </a:rPr>
                  <a:t> là </a:t>
                </a:r>
                <a:r>
                  <a:rPr lang="vi-VN" sz="3800" smtClean="0">
                    <a:effectLst/>
                    <a:ea typeface="Dotum" panose="020B0600000101010101" pitchFamily="34" charset="-127"/>
                    <a:cs typeface="Times New Roman" panose="02020603050405020304" pitchFamily="18" charset="0"/>
                  </a:rPr>
                  <a:t>đường</a:t>
                </a:r>
                <a:r>
                  <a:rPr lang="en-US" sz="3800" smtClean="0">
                    <a:effectLst/>
                    <a:ea typeface="Dotum" panose="020B0600000101010101" pitchFamily="34" charset="-127"/>
                    <a:cs typeface="Times New Roman" panose="02020603050405020304" pitchFamily="18" charset="0"/>
                  </a:rPr>
                  <a:t> </a:t>
                </a:r>
                <a:r>
                  <a:rPr lang="en-US" sz="3800" smtClean="0">
                    <a:effectLst/>
                    <a:latin typeface="Arial" panose="020B0604020202020204" pitchFamily="34" charset="0"/>
                    <a:ea typeface="Dotum" panose="020B0600000101010101" pitchFamily="34" charset="-127"/>
                    <a:cs typeface="Arial" panose="020B0604020202020204" pitchFamily="34" charset="0"/>
                  </a:rPr>
                  <a:t>thẳng</a:t>
                </a:r>
                <a:r>
                  <a:rPr lang="vi-VN" sz="3800" smtClean="0">
                    <a:effectLst/>
                    <a:ea typeface="Dotum" panose="020B0600000101010101" pitchFamily="34" charset="-127"/>
                    <a:cs typeface="Times New Roman" panose="02020603050405020304" pitchFamily="18" charset="0"/>
                  </a:rPr>
                  <a:t> </a:t>
                </a:r>
                <a:r>
                  <a:rPr lang="vi-VN" sz="3800">
                    <a:effectLst/>
                    <a:ea typeface="Dotum" panose="020B0600000101010101" pitchFamily="34" charset="-127"/>
                    <a:cs typeface="Times New Roman" panose="02020603050405020304" pitchFamily="18" charset="0"/>
                  </a:rPr>
                  <a:t>đi qua góc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𝑂</m:t>
                    </m:r>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0;0</m:t>
                        </m:r>
                      </m:e>
                    </m:d>
                  </m:oMath>
                </a14:m>
                <a:r>
                  <a:rPr lang="vi-VN" sz="3800">
                    <a:effectLst/>
                    <a:ea typeface="Dotum" panose="020B0600000101010101" pitchFamily="34" charset="-127"/>
                    <a:cs typeface="Times New Roman" panose="02020603050405020304" pitchFamily="18" charset="0"/>
                  </a:rPr>
                  <a:t> và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d>
                  </m:oMath>
                </a14:m>
                <a:endParaRPr lang="en-US" sz="3800">
                  <a:effectLst/>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43000" y="2606841"/>
                <a:ext cx="8686800" cy="3600986"/>
              </a:xfrm>
              <a:prstGeom prst="rect">
                <a:avLst/>
              </a:prstGeom>
              <a:blipFill>
                <a:blip r:embed="rId4"/>
                <a:stretch>
                  <a:fillRect l="-2105" r="-2246" b="-1017"/>
                </a:stretch>
              </a:blipFill>
            </p:spPr>
            <p:txBody>
              <a:bodyPr/>
              <a:lstStyle/>
              <a:p>
                <a:r>
                  <a:rPr lang="en-US">
                    <a:noFill/>
                  </a:rPr>
                  <a:t> </a:t>
                </a:r>
              </a:p>
            </p:txBody>
          </p:sp>
        </mc:Fallback>
      </mc:AlternateContent>
      <p:pic>
        <p:nvPicPr>
          <p:cNvPr id="32" name="Picture 31"/>
          <p:cNvPicPr>
            <a:picLocks noChangeAspect="1"/>
          </p:cNvPicPr>
          <p:nvPr/>
        </p:nvPicPr>
        <p:blipFill>
          <a:blip r:embed="rId5"/>
          <a:stretch>
            <a:fillRect/>
          </a:stretch>
        </p:blipFill>
        <p:spPr>
          <a:xfrm>
            <a:off x="9829800" y="2584783"/>
            <a:ext cx="7632854" cy="6614733"/>
          </a:xfrm>
          <a:prstGeom prst="rect">
            <a:avLst/>
          </a:prstGeom>
        </p:spPr>
      </p:pic>
    </p:spTree>
    <p:extLst>
      <p:ext uri="{BB962C8B-B14F-4D97-AF65-F5344CB8AC3E}">
        <p14:creationId xmlns:p14="http://schemas.microsoft.com/office/powerpoint/2010/main" val="40078559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p:cNvGrpSpPr/>
          <p:nvPr/>
        </p:nvGrpSpPr>
        <p:grpSpPr>
          <a:xfrm>
            <a:off x="3685674" y="647700"/>
            <a:ext cx="10792748" cy="991595"/>
            <a:chOff x="3076074" y="342900"/>
            <a:chExt cx="10792748" cy="991595"/>
          </a:xfrm>
        </p:grpSpPr>
        <p:sp>
          <p:nvSpPr>
            <p:cNvPr id="18" name="Rectangle 17"/>
            <p:cNvSpPr/>
            <p:nvPr/>
          </p:nvSpPr>
          <p:spPr>
            <a:xfrm>
              <a:off x="4308191" y="342900"/>
              <a:ext cx="9560631" cy="978088"/>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4300" b="1" i="1"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Times New Roman" panose="02020603050405020304" pitchFamily="18" charset="0"/>
                </a:rPr>
                <a:t>Cách vẽ đồ thị của hàm số bậc nhất</a:t>
              </a:r>
              <a:endParaRPr kumimoji="0" lang="en-US" sz="4300" b="0" i="0" u="none" strike="noStrike" kern="1200" cap="none" spc="0" normalizeH="0" baseline="0" noProof="0">
                <a:ln>
                  <a:noFill/>
                </a:ln>
                <a:solidFill>
                  <a:srgbClr val="C00000"/>
                </a:solidFill>
                <a:effectLst/>
                <a:uLnTx/>
                <a:uFillTx/>
                <a:latin typeface="Calibri"/>
                <a:ea typeface="Arial" panose="020B0604020202020204" pitchFamily="34" charset="0"/>
                <a:cs typeface="Times New Roman" panose="02020603050405020304" pitchFamily="18" charset="0"/>
              </a:endParaRPr>
            </a:p>
          </p:txBody>
        </p:sp>
        <p:pic>
          <p:nvPicPr>
            <p:cNvPr id="19" name="Picture 18"/>
            <p:cNvPicPr>
              <a:picLocks noChangeAspect="1"/>
            </p:cNvPicPr>
            <p:nvPr/>
          </p:nvPicPr>
          <p:blipFill>
            <a:blip r:embed="rId2"/>
            <a:stretch>
              <a:fillRect/>
            </a:stretch>
          </p:blipFill>
          <p:spPr>
            <a:xfrm>
              <a:off x="3076074" y="391026"/>
              <a:ext cx="1066800" cy="943469"/>
            </a:xfrm>
            <a:prstGeom prst="rect">
              <a:avLst/>
            </a:prstGeom>
          </p:spPr>
        </p:pic>
      </p:grpSp>
      <mc:AlternateContent xmlns:mc="http://schemas.openxmlformats.org/markup-compatibility/2006" xmlns:a14="http://schemas.microsoft.com/office/drawing/2010/main">
        <mc:Choice Requires="a14">
          <p:sp>
            <p:nvSpPr>
              <p:cNvPr id="20" name="Rectangle 19"/>
              <p:cNvSpPr/>
              <p:nvPr/>
            </p:nvSpPr>
            <p:spPr>
              <a:xfrm>
                <a:off x="1102894" y="2005974"/>
                <a:ext cx="8606590" cy="6033126"/>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vi-VN" sz="3700" b="1" smtClean="0">
                    <a:ea typeface="Arial" panose="020B0604020202020204" pitchFamily="34" charset="0"/>
                    <a:cs typeface="Times New Roman" panose="02020603050405020304" pitchFamily="18" charset="0"/>
                  </a:rPr>
                  <a:t>Trường hợp 2: </a:t>
                </a:r>
                <a:r>
                  <a:rPr lang="vi-VN" sz="3700">
                    <a:ea typeface="Arial" panose="020B0604020202020204" pitchFamily="34" charset="0"/>
                    <a:cs typeface="Times New Roman" panose="02020603050405020304" pitchFamily="18" charset="0"/>
                  </a:rPr>
                  <a:t>Khi </a:t>
                </a:r>
                <a14:m>
                  <m:oMath xmlns:m="http://schemas.openxmlformats.org/officeDocument/2006/math">
                    <m:r>
                      <a:rPr lang="vi-VN" sz="3700" i="1">
                        <a:effectLst/>
                        <a:latin typeface="Cambria Math" panose="02040503050406030204" pitchFamily="18" charset="0"/>
                        <a:ea typeface="Arial" panose="020B0604020202020204" pitchFamily="34" charset="0"/>
                        <a:cs typeface="Times New Roman" panose="02020603050405020304" pitchFamily="18" charset="0"/>
                      </a:rPr>
                      <m:t>𝑏</m:t>
                    </m:r>
                    <m:r>
                      <a:rPr lang="vi-VN" sz="37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3700">
                    <a:effectLst/>
                    <a:ea typeface="Dotum" panose="020B0600000101010101" pitchFamily="34" charset="-127"/>
                    <a:cs typeface="Times New Roman" panose="02020603050405020304" pitchFamily="18" charset="0"/>
                  </a:rPr>
                  <a:t> ta phải </a:t>
                </a:r>
                <a:r>
                  <a:rPr lang="en-US" sz="3700" smtClean="0">
                    <a:effectLst/>
                    <a:ea typeface="Dotum" panose="020B0600000101010101" pitchFamily="34" charset="-127"/>
                    <a:cs typeface="Times New Roman" panose="02020603050405020304" pitchFamily="18" charset="0"/>
                  </a:rPr>
                  <a:t>   </a:t>
                </a:r>
                <a:r>
                  <a:rPr lang="vi-VN" sz="3700" smtClean="0">
                    <a:effectLst/>
                    <a:ea typeface="Dotum" panose="020B0600000101010101" pitchFamily="34" charset="-127"/>
                    <a:cs typeface="Times New Roman" panose="02020603050405020304" pitchFamily="18" charset="0"/>
                  </a:rPr>
                  <a:t>xác </a:t>
                </a:r>
                <a:r>
                  <a:rPr lang="vi-VN" sz="3700">
                    <a:effectLst/>
                    <a:ea typeface="Dotum" panose="020B0600000101010101" pitchFamily="34" charset="-127"/>
                    <a:cs typeface="Times New Roman" panose="02020603050405020304" pitchFamily="18" charset="0"/>
                  </a:rPr>
                  <a:t>định các điểm mà đồ thị đi qua:</a:t>
                </a:r>
                <a:endParaRPr lang="en-US" sz="3700">
                  <a:effectLst/>
                  <a:ea typeface="Arial" panose="020B0604020202020204" pitchFamily="34" charset="0"/>
                  <a:cs typeface="Times New Roman" panose="02020603050405020304" pitchFamily="18" charset="0"/>
                </a:endParaRPr>
              </a:p>
              <a:p>
                <a:pPr marL="571500" indent="-571500" algn="just">
                  <a:lnSpc>
                    <a:spcPct val="150000"/>
                  </a:lnSpc>
                  <a:buFontTx/>
                  <a:buChar char="-"/>
                </a:pPr>
                <a:r>
                  <a:rPr lang="vi-VN" sz="3700" smtClean="0">
                    <a:effectLst/>
                    <a:ea typeface="Arial" panose="020B0604020202020204" pitchFamily="34" charset="0"/>
                    <a:cs typeface="Times New Roman" panose="02020603050405020304" pitchFamily="18" charset="0"/>
                  </a:rPr>
                  <a:t>Cho </a:t>
                </a:r>
                <a14:m>
                  <m:oMath xmlns:m="http://schemas.openxmlformats.org/officeDocument/2006/math">
                    <m:r>
                      <a:rPr lang="vi-VN" sz="3700" i="1">
                        <a:effectLst/>
                        <a:latin typeface="Cambria Math" panose="02040503050406030204" pitchFamily="18" charset="0"/>
                        <a:ea typeface="Arial" panose="020B0604020202020204" pitchFamily="34" charset="0"/>
                        <a:cs typeface="Times New Roman" panose="02020603050405020304" pitchFamily="18" charset="0"/>
                      </a:rPr>
                      <m:t>𝑥</m:t>
                    </m:r>
                    <m:r>
                      <a:rPr lang="vi-VN" sz="37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3700">
                    <a:effectLst/>
                    <a:ea typeface="Dotum" panose="020B0600000101010101" pitchFamily="34" charset="-127"/>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𝑦</m:t>
                    </m:r>
                    <m:r>
                      <a:rPr lang="vi-VN" sz="3700" i="1">
                        <a:effectLst/>
                        <a:latin typeface="Cambria Math" panose="02040503050406030204" pitchFamily="18" charset="0"/>
                        <a:ea typeface="Dotum" panose="020B0600000101010101" pitchFamily="34" charset="-127"/>
                        <a:cs typeface="Times New Roman" panose="02020603050405020304" pitchFamily="18" charset="0"/>
                      </a:rPr>
                      <m:t>=</m:t>
                    </m:r>
                    <m:r>
                      <a:rPr lang="vi-VN" sz="37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3700">
                    <a:effectLst/>
                    <a:ea typeface="Dotum" panose="020B0600000101010101" pitchFamily="34" charset="-127"/>
                    <a:cs typeface="Times New Roman" panose="02020603050405020304" pitchFamily="18" charset="0"/>
                  </a:rPr>
                  <a:t>, được điểm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700" i="1">
                            <a:effectLst/>
                            <a:latin typeface="Cambria Math" panose="02040503050406030204" pitchFamily="18" charset="0"/>
                            <a:ea typeface="Dotum" panose="020B0600000101010101" pitchFamily="34" charset="-127"/>
                            <a:cs typeface="Times New Roman" panose="02020603050405020304" pitchFamily="18" charset="0"/>
                          </a:rPr>
                          <m:t>0;</m:t>
                        </m:r>
                        <m:r>
                          <a:rPr lang="vi-VN" sz="3700" i="1">
                            <a:effectLst/>
                            <a:latin typeface="Cambria Math" panose="02040503050406030204" pitchFamily="18" charset="0"/>
                            <a:ea typeface="Dotum" panose="020B0600000101010101" pitchFamily="34" charset="-127"/>
                            <a:cs typeface="Times New Roman" panose="02020603050405020304" pitchFamily="18" charset="0"/>
                          </a:rPr>
                          <m:t>𝑏</m:t>
                        </m:r>
                      </m:e>
                    </m:d>
                  </m:oMath>
                </a14:m>
                <a:r>
                  <a:rPr lang="vi-VN" sz="3700">
                    <a:effectLst/>
                    <a:ea typeface="Dotum" panose="020B0600000101010101" pitchFamily="34" charset="-127"/>
                    <a:cs typeface="Times New Roman" panose="02020603050405020304" pitchFamily="18" charset="0"/>
                  </a:rPr>
                  <a:t> thuộc trục tung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𝑂𝑦</m:t>
                    </m:r>
                  </m:oMath>
                </a14:m>
                <a:r>
                  <a:rPr lang="en-US" sz="3700" smtClean="0">
                    <a:effectLst/>
                    <a:ea typeface="Dotum" panose="020B0600000101010101" pitchFamily="34" charset="-127"/>
                    <a:cs typeface="Times New Roman" panose="02020603050405020304" pitchFamily="18" charset="0"/>
                  </a:rPr>
                  <a:t>.</a:t>
                </a:r>
              </a:p>
              <a:p>
                <a:pPr marL="571500" indent="-571500" algn="just">
                  <a:lnSpc>
                    <a:spcPct val="150000"/>
                  </a:lnSpc>
                  <a:buFontTx/>
                  <a:buChar char="-"/>
                </a:pPr>
                <a:r>
                  <a:rPr lang="vi-VN" sz="3700" smtClean="0">
                    <a:effectLst/>
                    <a:ea typeface="Arial" panose="020B0604020202020204" pitchFamily="34" charset="0"/>
                    <a:cs typeface="Times New Roman" panose="02020603050405020304" pitchFamily="18" charset="0"/>
                  </a:rPr>
                  <a:t>Cho </a:t>
                </a:r>
                <a14:m>
                  <m:oMath xmlns:m="http://schemas.openxmlformats.org/officeDocument/2006/math">
                    <m:r>
                      <a:rPr lang="vi-VN" sz="3700" i="1">
                        <a:effectLst/>
                        <a:latin typeface="Cambria Math" panose="02040503050406030204" pitchFamily="18" charset="0"/>
                        <a:ea typeface="Arial" panose="020B0604020202020204" pitchFamily="34" charset="0"/>
                        <a:cs typeface="Times New Roman" panose="02020603050405020304" pitchFamily="18" charset="0"/>
                      </a:rPr>
                      <m:t>𝑦</m:t>
                    </m:r>
                    <m:r>
                      <a:rPr lang="vi-VN" sz="37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3700">
                    <a:effectLst/>
                    <a:ea typeface="Dotum" panose="020B0600000101010101" pitchFamily="34" charset="-127"/>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𝑥</m:t>
                    </m:r>
                    <m:r>
                      <a:rPr lang="vi-VN"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7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vi-VN" sz="3700" i="1">
                            <a:effectLst/>
                            <a:latin typeface="Cambria Math" panose="02040503050406030204" pitchFamily="18" charset="0"/>
                            <a:ea typeface="Dotum" panose="020B0600000101010101" pitchFamily="34" charset="-127"/>
                            <a:cs typeface="Times New Roman" panose="02020603050405020304" pitchFamily="18" charset="0"/>
                          </a:rPr>
                          <m:t>𝑎</m:t>
                        </m:r>
                      </m:den>
                    </m:f>
                  </m:oMath>
                </a14:m>
                <a:r>
                  <a:rPr lang="vi-VN" sz="3700">
                    <a:effectLst/>
                    <a:ea typeface="Dotum" panose="020B0600000101010101" pitchFamily="34" charset="-127"/>
                    <a:cs typeface="Times New Roman" panose="02020603050405020304" pitchFamily="18" charset="0"/>
                  </a:rPr>
                  <a:t>, được điểm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𝑄</m:t>
                    </m:r>
                    <m:d>
                      <m:d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7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vi-VN" sz="3700" i="1">
                                <a:effectLst/>
                                <a:latin typeface="Cambria Math" panose="02040503050406030204" pitchFamily="18" charset="0"/>
                                <a:ea typeface="Dotum" panose="020B0600000101010101" pitchFamily="34" charset="-127"/>
                                <a:cs typeface="Times New Roman" panose="02020603050405020304" pitchFamily="18" charset="0"/>
                              </a:rPr>
                              <m:t>𝑎</m:t>
                            </m:r>
                          </m:den>
                        </m:f>
                        <m:r>
                          <a:rPr lang="vi-VN" sz="37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vi-VN" sz="3700">
                    <a:effectLst/>
                    <a:ea typeface="Dotum" panose="020B0600000101010101" pitchFamily="34" charset="-127"/>
                    <a:cs typeface="Times New Roman" panose="02020603050405020304" pitchFamily="18" charset="0"/>
                  </a:rPr>
                  <a:t> thuộc trục hoành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𝑂𝑥</m:t>
                    </m:r>
                  </m:oMath>
                </a14:m>
                <a:r>
                  <a:rPr lang="vi-VN" sz="3700" smtClean="0">
                    <a:effectLst/>
                    <a:ea typeface="Dotum" panose="020B0600000101010101" pitchFamily="34" charset="-127"/>
                    <a:cs typeface="Times New Roman" panose="02020603050405020304" pitchFamily="18" charset="0"/>
                  </a:rPr>
                  <a:t>.</a:t>
                </a:r>
                <a:endParaRPr lang="en-US" sz="3700" smtClean="0">
                  <a:ea typeface="Dotum" panose="020B0600000101010101" pitchFamily="34" charset="-127"/>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2894" y="2005974"/>
                <a:ext cx="8606590" cy="6033126"/>
              </a:xfrm>
              <a:prstGeom prst="rect">
                <a:avLst/>
              </a:prstGeom>
              <a:blipFill>
                <a:blip r:embed="rId3"/>
                <a:stretch>
                  <a:fillRect l="-2054" r="-2195"/>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727904" y="2033608"/>
            <a:ext cx="6633664" cy="587477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102894" y="8004533"/>
                <a:ext cx="16226590" cy="1800493"/>
              </a:xfrm>
              <a:prstGeom prst="rect">
                <a:avLst/>
              </a:prstGeom>
            </p:spPr>
            <p:txBody>
              <a:bodyPr wrap="square">
                <a:spAutoFit/>
              </a:bodyPr>
              <a:lstStyle/>
              <a:p>
                <a:pPr marL="571500" lvl="0" indent="-571500" algn="just">
                  <a:lnSpc>
                    <a:spcPct val="150000"/>
                  </a:lnSpc>
                  <a:buFontTx/>
                  <a:buChar char="-"/>
                </a:pPr>
                <a:r>
                  <a:rPr lang="vi-VN" sz="3700" smtClean="0">
                    <a:solidFill>
                      <a:prstClr val="black"/>
                    </a:solidFill>
                    <a:ea typeface="Arial" panose="020B0604020202020204" pitchFamily="34" charset="0"/>
                    <a:cs typeface="Times New Roman" panose="02020603050405020304" pitchFamily="18" charset="0"/>
                  </a:rPr>
                  <a:t>Vẽ </a:t>
                </a:r>
                <a:r>
                  <a:rPr lang="vi-VN" sz="3700">
                    <a:solidFill>
                      <a:prstClr val="black"/>
                    </a:solidFill>
                    <a:ea typeface="Arial" panose="020B0604020202020204" pitchFamily="34" charset="0"/>
                    <a:cs typeface="Times New Roman" panose="02020603050405020304" pitchFamily="18" charset="0"/>
                  </a:rPr>
                  <a:t>đường thẳng </a:t>
                </a:r>
                <a14:m>
                  <m:oMath xmlns:m="http://schemas.openxmlformats.org/officeDocument/2006/math">
                    <m:r>
                      <a:rPr lang="vi-VN" sz="37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𝑑</m:t>
                    </m:r>
                  </m:oMath>
                </a14:m>
                <a:r>
                  <a:rPr lang="vi-VN" sz="3700">
                    <a:solidFill>
                      <a:prstClr val="black"/>
                    </a:solidFill>
                    <a:ea typeface="Dotum" panose="020B0600000101010101" pitchFamily="34" charset="-127"/>
                    <a:cs typeface="Times New Roman" panose="02020603050405020304" pitchFamily="18" charset="0"/>
                  </a:rPr>
                  <a:t> đi qua hai diểm </a:t>
                </a:r>
                <a14:m>
                  <m:oMath xmlns:m="http://schemas.openxmlformats.org/officeDocument/2006/math">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𝑃</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𝑄</m:t>
                    </m:r>
                  </m:oMath>
                </a14:m>
                <a:r>
                  <a:rPr lang="vi-VN" sz="3700">
                    <a:solidFill>
                      <a:prstClr val="black"/>
                    </a:solidFill>
                    <a:ea typeface="Dotum" panose="020B0600000101010101" pitchFamily="34" charset="-127"/>
                    <a:cs typeface="Times New Roman" panose="02020603050405020304" pitchFamily="18" charset="0"/>
                  </a:rPr>
                  <a:t> ta được đồ thị hàm số </a:t>
                </a:r>
                <a14:m>
                  <m:oMath xmlns:m="http://schemas.openxmlformats.org/officeDocument/2006/math">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𝑦</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𝑎𝑥</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oMath>
                </a14:m>
                <a:endParaRPr lang="en-US" sz="37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endParaRPr>
              </a:p>
              <a:p>
                <a:pPr lvl="0" algn="just">
                  <a:lnSpc>
                    <a:spcPct val="150000"/>
                  </a:lnSpc>
                </a:pPr>
                <a14:m>
                  <m:oMathPara xmlns:m="http://schemas.openxmlformats.org/officeDocument/2006/math">
                    <m:oMathParaPr>
                      <m:jc m:val="left"/>
                    </m:oMathParaPr>
                    <m:oMath xmlns:m="http://schemas.openxmlformats.org/officeDocument/2006/math">
                      <m:d>
                        <m:dPr>
                          <m:ctrlP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e>
                      </m:d>
                      <m:r>
                        <a:rPr lang="en-US" sz="3700" b="0" i="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700">
                  <a:solidFill>
                    <a:prstClr val="black"/>
                  </a:solidFil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102894" y="8004533"/>
                <a:ext cx="16226590" cy="1800493"/>
              </a:xfrm>
              <a:prstGeom prst="rect">
                <a:avLst/>
              </a:prstGeom>
              <a:blipFill>
                <a:blip r:embed="rId6"/>
                <a:stretch>
                  <a:fillRect l="-1089"/>
                </a:stretch>
              </a:blipFill>
            </p:spPr>
            <p:txBody>
              <a:bodyPr/>
              <a:lstStyle/>
              <a:p>
                <a:r>
                  <a:rPr lang="en-US">
                    <a:noFill/>
                  </a:rPr>
                  <a:t> </a:t>
                </a:r>
              </a:p>
            </p:txBody>
          </p:sp>
        </mc:Fallback>
      </mc:AlternateContent>
      <p:pic>
        <p:nvPicPr>
          <p:cNvPr id="21" name="Picture 20"/>
          <p:cNvPicPr>
            <a:picLocks noChangeAspect="1"/>
          </p:cNvPicPr>
          <p:nvPr/>
        </p:nvPicPr>
        <p:blipFill>
          <a:blip r:embed="rId7"/>
          <a:stretch>
            <a:fillRect/>
          </a:stretch>
        </p:blipFill>
        <p:spPr>
          <a:xfrm>
            <a:off x="16787903" y="1639295"/>
            <a:ext cx="995970" cy="1433432"/>
          </a:xfrm>
          <a:prstGeom prst="rect">
            <a:avLst/>
          </a:prstGeom>
        </p:spPr>
      </p:pic>
    </p:spTree>
    <p:extLst>
      <p:ext uri="{BB962C8B-B14F-4D97-AF65-F5344CB8AC3E}">
        <p14:creationId xmlns:p14="http://schemas.microsoft.com/office/powerpoint/2010/main" val="94589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6" name="Rectangle 35"/>
              <p:cNvSpPr/>
              <p:nvPr/>
            </p:nvSpPr>
            <p:spPr>
              <a:xfrm>
                <a:off x="4648200" y="1206064"/>
                <a:ext cx="9689127" cy="91627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Vẽ</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đồ thị của hàm số bậc nhất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𝑦</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oMath>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4648200" y="1206064"/>
                <a:ext cx="9689127" cy="916276"/>
              </a:xfrm>
              <a:prstGeom prst="rect">
                <a:avLst/>
              </a:prstGeom>
              <a:blipFill>
                <a:blip r:embed="rId2"/>
                <a:stretch>
                  <a:fillRect l="-2266" b="-26667"/>
                </a:stretch>
              </a:blipFill>
            </p:spPr>
            <p:txBody>
              <a:bodyPr/>
              <a:lstStyle/>
              <a:p>
                <a:r>
                  <a:rPr lang="en-US">
                    <a:noFill/>
                  </a:rPr>
                  <a:t> </a:t>
                </a:r>
              </a:p>
            </p:txBody>
          </p:sp>
        </mc:Fallback>
      </mc:AlternateContent>
      <p:sp>
        <p:nvSpPr>
          <p:cNvPr id="37" name="Freeform 12"/>
          <p:cNvSpPr/>
          <p:nvPr/>
        </p:nvSpPr>
        <p:spPr>
          <a:xfrm>
            <a:off x="1143000" y="1104900"/>
            <a:ext cx="3233529" cy="1295400"/>
          </a:xfrm>
          <a:custGeom>
            <a:avLst/>
            <a:gdLst/>
            <a:ahLst/>
            <a:cxnLst/>
            <a:rect l="l" t="t" r="r" b="b"/>
            <a:pathLst>
              <a:path w="860843" h="220879">
                <a:moveTo>
                  <a:pt x="110440" y="0"/>
                </a:moveTo>
                <a:lnTo>
                  <a:pt x="750403" y="0"/>
                </a:lnTo>
                <a:cubicBezTo>
                  <a:pt x="811397" y="0"/>
                  <a:pt x="860843" y="49446"/>
                  <a:pt x="860843" y="110440"/>
                </a:cubicBezTo>
                <a:lnTo>
                  <a:pt x="860843" y="110440"/>
                </a:lnTo>
                <a:cubicBezTo>
                  <a:pt x="860843" y="139730"/>
                  <a:pt x="849207" y="167821"/>
                  <a:pt x="828495" y="188532"/>
                </a:cubicBezTo>
                <a:cubicBezTo>
                  <a:pt x="807784" y="209244"/>
                  <a:pt x="779693" y="220879"/>
                  <a:pt x="750403" y="220879"/>
                </a:cubicBezTo>
                <a:lnTo>
                  <a:pt x="110440" y="220879"/>
                </a:lnTo>
                <a:cubicBezTo>
                  <a:pt x="81149" y="220879"/>
                  <a:pt x="53059" y="209244"/>
                  <a:pt x="32347" y="188532"/>
                </a:cubicBezTo>
                <a:cubicBezTo>
                  <a:pt x="11636" y="167821"/>
                  <a:pt x="0" y="139730"/>
                  <a:pt x="0" y="110440"/>
                </a:cubicBezTo>
                <a:lnTo>
                  <a:pt x="0" y="110440"/>
                </a:lnTo>
                <a:cubicBezTo>
                  <a:pt x="0" y="81149"/>
                  <a:pt x="11636" y="53059"/>
                  <a:pt x="32347" y="32347"/>
                </a:cubicBezTo>
                <a:cubicBezTo>
                  <a:pt x="53059" y="11636"/>
                  <a:pt x="81149" y="0"/>
                  <a:pt x="110440" y="0"/>
                </a:cubicBezTo>
                <a:close/>
              </a:path>
            </a:pathLst>
          </a:custGeom>
          <a:solidFill>
            <a:srgbClr val="FEF3C6"/>
          </a:solidFill>
          <a:ln w="76200" cap="rnd">
            <a:solidFill>
              <a:srgbClr val="495324"/>
            </a:solidFill>
            <a:prstDash val="solid"/>
            <a:round/>
          </a:ln>
        </p:spPr>
        <p:txBody>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Ví dụ 3</a:t>
            </a:r>
            <a:endPar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8566758" y="2652381"/>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chemeClr val="tx2"/>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chemeClr val="tx2"/>
              </a:solidFill>
              <a:effectLst/>
              <a:uLnTx/>
              <a:uFillTx/>
              <a:latin typeface="Calibri"/>
              <a:ea typeface="+mn-ea"/>
              <a:cs typeface="Arial"/>
              <a:sym typeface="Aria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06200" y="3890308"/>
            <a:ext cx="5917227" cy="5510417"/>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1163053" y="3778064"/>
                <a:ext cx="9428747" cy="5734903"/>
              </a:xfrm>
              <a:prstGeom prst="rect">
                <a:avLst/>
              </a:prstGeom>
            </p:spPr>
            <p:txBody>
              <a:bodyPr wrap="square">
                <a:spAutoFit/>
              </a:bodyPr>
              <a:lstStyle/>
              <a:p>
                <a:pPr lvl="0" algn="just">
                  <a:lnSpc>
                    <a:spcPct val="150000"/>
                  </a:lnSpc>
                  <a:spcBef>
                    <a:spcPts val="300"/>
                  </a:spcBef>
                  <a:spcAft>
                    <a:spcPts val="300"/>
                  </a:spcAft>
                  <a:defRPr/>
                </a:pPr>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Cho </a:t>
                </a:r>
                <a14:m>
                  <m:oMath xmlns:m="http://schemas.openxmlformats.org/officeDocument/2006/math">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𝑦</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oMath>
                </a14:m>
                <a:r>
                  <a:rPr lang="en-US" sz="3900">
                    <a:solidFill>
                      <a:prstClr val="black"/>
                    </a:solidFill>
                    <a:latin typeface="Arial" panose="020B0604020202020204" pitchFamily="34" charset="0"/>
                    <a:ea typeface="Arial" panose="020B0604020202020204" pitchFamily="34" charset="0"/>
                    <a:cs typeface="Arial" panose="020B0604020202020204" pitchFamily="34" charset="0"/>
                  </a:rPr>
                  <a:t> ta được giao điểm của đồ thị với trục </a:t>
                </a:r>
                <a14:m>
                  <m:oMath xmlns:m="http://schemas.openxmlformats.org/officeDocument/2006/math">
                    <m: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t>𝑂𝑦</m:t>
                    </m:r>
                  </m:oMath>
                </a14:m>
                <a:r>
                  <a:rPr lang="en-US" sz="3900">
                    <a:solidFill>
                      <a:prstClr val="black"/>
                    </a:solidFill>
                    <a:latin typeface="Arial" panose="020B0604020202020204" pitchFamily="34" charset="0"/>
                    <a:ea typeface="Arial" panose="020B0604020202020204" pitchFamily="34" charset="0"/>
                    <a:cs typeface="Arial" panose="020B0604020202020204" pitchFamily="34" charset="0"/>
                  </a:rPr>
                  <a:t> là </a:t>
                </a:r>
                <a14:m>
                  <m:oMath xmlns:m="http://schemas.openxmlformats.org/officeDocument/2006/math">
                    <m: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t>𝑃</m:t>
                    </m:r>
                    <m:d>
                      <m:dPr>
                        <m:ctrlP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ctrlPr>
                      </m:dPr>
                      <m:e>
                        <m: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t>0;4</m:t>
                        </m:r>
                      </m:e>
                    </m:d>
                    <m: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Cho </a:t>
                </a:r>
                <a14:m>
                  <m:oMath xmlns:m="http://schemas.openxmlformats.org/officeDocument/2006/math">
                    <m:r>
                      <a:rPr kumimoji="0" lang="en-US" sz="39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𝑦</m:t>
                    </m:r>
                    <m:r>
                      <a:rPr kumimoji="0" lang="en-US" sz="39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a14:m>
                <a:r>
                  <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kumimoji="0" lang="en-US" sz="39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39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oMath>
                </a14:m>
                <a:r>
                  <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ta được</a:t>
                </a:r>
                <a:r>
                  <a:rPr kumimoji="0" lang="en-US" sz="39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giao điểm của đồ thị với trục </a:t>
                </a:r>
                <a14:m>
                  <m:oMath xmlns:m="http://schemas.openxmlformats.org/officeDocument/2006/math">
                    <m: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𝑂𝑥</m:t>
                    </m:r>
                  </m:oMath>
                </a14:m>
                <a:r>
                  <a:rPr kumimoji="0" lang="en-US" sz="39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là </a:t>
                </a:r>
                <a14:m>
                  <m:oMath xmlns:m="http://schemas.openxmlformats.org/officeDocument/2006/math">
                    <m: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𝑄</m:t>
                    </m:r>
                    <m:d>
                      <m:dPr>
                        <m:ctrlP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ctrlPr>
                      </m:dPr>
                      <m:e>
                        <m: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−2;0</m:t>
                        </m:r>
                      </m:e>
                    </m:d>
                    <m: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m:t>
                    </m:r>
                  </m:oMath>
                </a14:m>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300"/>
                  </a:spcBef>
                  <a:spcAft>
                    <a:spcPts val="300"/>
                  </a:spcAft>
                </a:pPr>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Đồ thị của hàm số </a:t>
                </a:r>
                <a14:m>
                  <m:oMath xmlns:m="http://schemas.openxmlformats.org/officeDocument/2006/math">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𝑦</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oMath>
                </a14:m>
                <a:r>
                  <a:rPr lang="en-US" sz="3900" smtClean="0">
                    <a:solidFill>
                      <a:prstClr val="black"/>
                    </a:solidFill>
                    <a:latin typeface="Arial" panose="020B0604020202020204" pitchFamily="34" charset="0"/>
                    <a:ea typeface="Dotum" panose="020B0600000101010101" pitchFamily="34" charset="-127"/>
                    <a:cs typeface="Arial" panose="020B0604020202020204" pitchFamily="34" charset="0"/>
                  </a:rPr>
                  <a:t> là </a:t>
                </a:r>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đường thẳng </a:t>
                </a:r>
                <a14:m>
                  <m:oMath xmlns:m="http://schemas.openxmlformats.org/officeDocument/2006/math">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𝑃𝑄</m:t>
                    </m:r>
                  </m:oMath>
                </a14:m>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900">
                  <a:solidFill>
                    <a:prstClr val="black"/>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163053" y="3778064"/>
                <a:ext cx="9428747" cy="5734903"/>
              </a:xfrm>
              <a:prstGeom prst="rect">
                <a:avLst/>
              </a:prstGeom>
              <a:blipFill>
                <a:blip r:embed="rId5"/>
                <a:stretch>
                  <a:fillRect l="-2198" r="-2198"/>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16071880" y="1213072"/>
            <a:ext cx="1371600" cy="1079056"/>
          </a:xfrm>
          <a:prstGeom prst="rect">
            <a:avLst/>
          </a:prstGeom>
        </p:spPr>
      </p:pic>
    </p:spTree>
    <p:extLst>
      <p:ext uri="{BB962C8B-B14F-4D97-AF65-F5344CB8AC3E}">
        <p14:creationId xmlns:p14="http://schemas.microsoft.com/office/powerpoint/2010/main" val="35062662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wipe(left)">
                                      <p:cBhvr>
                                        <p:cTn id="25" dur="500"/>
                                        <p:tgtEl>
                                          <p:spTgt spid="2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30" dur="500"/>
                                        <p:tgtEl>
                                          <p:spTgt spid="2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801178" y="608797"/>
            <a:ext cx="6537007" cy="1486703"/>
            <a:chOff x="6019800" y="466874"/>
            <a:chExt cx="6537007" cy="1486703"/>
          </a:xfrm>
        </p:grpSpPr>
        <p:grpSp>
          <p:nvGrpSpPr>
            <p:cNvPr id="20" name="Group 5"/>
            <p:cNvGrpSpPr/>
            <p:nvPr/>
          </p:nvGrpSpPr>
          <p:grpSpPr>
            <a:xfrm>
              <a:off x="6019800" y="466874"/>
              <a:ext cx="6537007" cy="1486703"/>
              <a:chOff x="0" y="-47625"/>
              <a:chExt cx="1721681" cy="391560"/>
            </a:xfrm>
          </p:grpSpPr>
          <p:sp>
            <p:nvSpPr>
              <p:cNvPr id="21" name="Freeform 6"/>
              <p:cNvSpPr/>
              <p:nvPr/>
            </p:nvSpPr>
            <p:spPr>
              <a:xfrm>
                <a:off x="140484" y="0"/>
                <a:ext cx="1410969"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1" cy="3915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11"/>
            <p:cNvSpPr txBox="1"/>
            <p:nvPr/>
          </p:nvSpPr>
          <p:spPr>
            <a:xfrm>
              <a:off x="6666133" y="1002539"/>
              <a:ext cx="5244340" cy="756617"/>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65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Luyện</a:t>
              </a:r>
              <a:r>
                <a:rPr kumimoji="0" lang="en-US" sz="6500" b="1" i="0" u="none" strike="noStrike" kern="1200" cap="none" spc="0" normalizeH="0" noProof="0" smtClean="0">
                  <a:ln>
                    <a:noFill/>
                  </a:ln>
                  <a:solidFill>
                    <a:srgbClr val="495324"/>
                  </a:solidFill>
                  <a:effectLst/>
                  <a:uLnTx/>
                  <a:uFillTx/>
                  <a:latin typeface="Arial" panose="020B0604020202020204" pitchFamily="34" charset="0"/>
                  <a:ea typeface="More Sugar Bold"/>
                  <a:cs typeface="Arial" panose="020B0604020202020204" pitchFamily="34" charset="0"/>
                </a:rPr>
                <a:t> tập</a:t>
              </a:r>
              <a:endParaRPr kumimoji="0" lang="en-US" sz="65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1924570" y="2255918"/>
                <a:ext cx="14290220" cy="13961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spcBef>
                    <a:spcPts val="300"/>
                  </a:spcBef>
                  <a:spcAft>
                    <a:spcPts val="300"/>
                  </a:spcAft>
                </a:pPr>
                <a:r>
                  <a:rPr lang="en-US" sz="4200" smtClean="0">
                    <a:solidFill>
                      <a:srgbClr val="000000"/>
                    </a:solidFill>
                    <a:cs typeface="Arial" panose="020B0604020202020204" pitchFamily="34" charset="0"/>
                  </a:rPr>
                  <a:t>Vẽ đồ thị của các hàm số bậc nhất </a:t>
                </a:r>
                <a14:m>
                  <m:oMath xmlns:m="http://schemas.openxmlformats.org/officeDocument/2006/math">
                    <m:r>
                      <a:rPr lang="vi-VN" sz="4200" i="1">
                        <a:latin typeface="Cambria Math" panose="02040503050406030204" pitchFamily="18" charset="0"/>
                        <a:ea typeface="Arial" panose="020B0604020202020204" pitchFamily="34" charset="0"/>
                        <a:cs typeface="Times New Roman" panose="02020603050405020304" pitchFamily="18" charset="0"/>
                      </a:rPr>
                      <m:t>𝑦</m:t>
                    </m:r>
                    <m:r>
                      <a:rPr lang="vi-VN" sz="4200" i="1">
                        <a:latin typeface="Cambria Math" panose="02040503050406030204" pitchFamily="18" charset="0"/>
                        <a:ea typeface="Arial" panose="020B0604020202020204" pitchFamily="34" charset="0"/>
                        <a:cs typeface="Times New Roman" panose="02020603050405020304" pitchFamily="18" charset="0"/>
                      </a:rPr>
                      <m:t>=−2</m:t>
                    </m:r>
                    <m:r>
                      <a:rPr lang="vi-VN" sz="4200" i="1">
                        <a:latin typeface="Cambria Math" panose="02040503050406030204" pitchFamily="18" charset="0"/>
                        <a:ea typeface="Arial" panose="020B0604020202020204" pitchFamily="34" charset="0"/>
                        <a:cs typeface="Times New Roman" panose="02020603050405020304" pitchFamily="18" charset="0"/>
                      </a:rPr>
                      <m:t>𝑥</m:t>
                    </m:r>
                    <m:r>
                      <a:rPr lang="vi-VN" sz="4200" i="1">
                        <a:latin typeface="Cambria Math" panose="02040503050406030204" pitchFamily="18" charset="0"/>
                        <a:ea typeface="Arial" panose="020B0604020202020204" pitchFamily="34" charset="0"/>
                        <a:cs typeface="Times New Roman" panose="02020603050405020304" pitchFamily="18" charset="0"/>
                      </a:rPr>
                      <m:t>+3</m:t>
                    </m:r>
                  </m:oMath>
                </a14:m>
                <a:r>
                  <a:rPr lang="en-US" sz="4200" smtClean="0">
                    <a:solidFill>
                      <a:srgbClr val="000000"/>
                    </a:solidFill>
                    <a:cs typeface="Arial" panose="020B0604020202020204" pitchFamily="34" charset="0"/>
                  </a:rPr>
                  <a:t> </a:t>
                </a:r>
                <a:r>
                  <a:rPr lang="en-US" sz="4200">
                    <a:solidFill>
                      <a:srgbClr val="000000"/>
                    </a:solidFill>
                    <a:cs typeface="Arial" panose="020B0604020202020204" pitchFamily="34" charset="0"/>
                  </a:rPr>
                  <a:t>và </a:t>
                </a:r>
                <a14:m>
                  <m:oMath xmlns:m="http://schemas.openxmlformats.org/officeDocument/2006/math">
                    <m:r>
                      <a:rPr lang="vi-VN" sz="4200" i="1">
                        <a:latin typeface="Cambria Math" panose="02040503050406030204" pitchFamily="18" charset="0"/>
                        <a:ea typeface="Arial" panose="020B0604020202020204" pitchFamily="34" charset="0"/>
                        <a:cs typeface="Times New Roman" panose="02020603050405020304" pitchFamily="18" charset="0"/>
                      </a:rPr>
                      <m:t>𝑦</m:t>
                    </m:r>
                    <m:r>
                      <a:rPr lang="vi-VN" sz="4200" i="1">
                        <a:latin typeface="Cambria Math" panose="02040503050406030204" pitchFamily="18" charset="0"/>
                        <a:ea typeface="Arial" panose="020B0604020202020204" pitchFamily="34" charset="0"/>
                        <a:cs typeface="Times New Roman" panose="02020603050405020304" pitchFamily="18" charset="0"/>
                      </a:rPr>
                      <m:t>=</m:t>
                    </m:r>
                    <m:f>
                      <m:f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4200" i="1">
                        <a:effectLst/>
                        <a:latin typeface="Cambria Math" panose="02040503050406030204" pitchFamily="18" charset="0"/>
                        <a:ea typeface="Arial" panose="020B0604020202020204" pitchFamily="34" charset="0"/>
                        <a:cs typeface="Times New Roman" panose="02020603050405020304" pitchFamily="18" charset="0"/>
                      </a:rPr>
                      <m:t>𝑥</m:t>
                    </m:r>
                    <m:r>
                      <a:rPr lang="en-US" sz="4200" b="0" i="1" smtClea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2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1924570" y="2255918"/>
                <a:ext cx="14290220" cy="1396151"/>
              </a:xfrm>
              <a:prstGeom prst="rect">
                <a:avLst/>
              </a:prstGeom>
              <a:blipFill>
                <a:blip r:embed="rId2"/>
                <a:stretch>
                  <a:fillRect l="-725" b="-34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220788" y="2743266"/>
            <a:ext cx="1676883" cy="1006131"/>
          </a:xfrm>
          <a:prstGeom prst="rect">
            <a:avLst/>
          </a:prstGeom>
        </p:spPr>
      </p:pic>
      <p:sp>
        <p:nvSpPr>
          <p:cNvPr id="12" name="Rectangle 11"/>
          <p:cNvSpPr/>
          <p:nvPr/>
        </p:nvSpPr>
        <p:spPr>
          <a:xfrm>
            <a:off x="893799" y="4121543"/>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chemeClr val="tx2"/>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893799" y="5268635"/>
                <a:ext cx="9144000" cy="4396973"/>
              </a:xfrm>
              <a:prstGeom prst="rect">
                <a:avLst/>
              </a:prstGeom>
            </p:spPr>
            <p:txBody>
              <a:bodyPr>
                <a:spAutoFit/>
              </a:bodyPr>
              <a:lstStyle/>
              <a:p>
                <a:pPr marL="571500" indent="-571500" algn="just">
                  <a:lnSpc>
                    <a:spcPct val="150000"/>
                  </a:lnSpc>
                  <a:spcBef>
                    <a:spcPts val="300"/>
                  </a:spcBef>
                  <a:spcAft>
                    <a:spcPts val="300"/>
                  </a:spcAft>
                  <a:buFont typeface="Arial" panose="020B0604020202020204" pitchFamily="34" charset="0"/>
                  <a:buChar char="•"/>
                </a:pPr>
                <a:r>
                  <a:rPr lang="vi-VN" sz="4000" smtClean="0">
                    <a:ea typeface="Arial" panose="020B0604020202020204" pitchFamily="34" charset="0"/>
                    <a:cs typeface="Times New Roman" panose="02020603050405020304" pitchFamily="18" charset="0"/>
                  </a:rPr>
                  <a:t>Hàm </a:t>
                </a:r>
                <a:r>
                  <a:rPr lang="vi-VN" sz="4000">
                    <a:ea typeface="Arial" panose="020B0604020202020204" pitchFamily="34" charset="0"/>
                    <a:cs typeface="Times New Roman" panose="02020603050405020304" pitchFamily="18" charset="0"/>
                  </a:rPr>
                  <a:t>số: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oMath>
                </a14:m>
                <a:endParaRPr lang="en-US" sz="40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4000" smtClean="0">
                    <a:effectLst/>
                    <a:latin typeface="Arial" panose="020B0604020202020204" pitchFamily="34" charset="0"/>
                    <a:ea typeface="Dotum" panose="020B0600000101010101" pitchFamily="34" charset="-127"/>
                    <a:cs typeface="Arial" panose="020B0604020202020204" pitchFamily="34" charset="0"/>
                  </a:rPr>
                  <a:t>Hàm </a:t>
                </a:r>
                <a:r>
                  <a:rPr lang="en-US" sz="4000">
                    <a:effectLst/>
                    <a:latin typeface="Arial" panose="020B0604020202020204" pitchFamily="34" charset="0"/>
                    <a:ea typeface="Dotum" panose="020B0600000101010101" pitchFamily="34" charset="-127"/>
                    <a:cs typeface="Arial" panose="020B0604020202020204" pitchFamily="34" charset="0"/>
                  </a:rPr>
                  <a:t>số đi qua điểm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4000" i="1">
                        <a:effectLst/>
                        <a:latin typeface="Cambria Math" panose="02040503050406030204" pitchFamily="18" charset="0"/>
                        <a:ea typeface="Dotum" panose="020B0600000101010101" pitchFamily="34" charset="-127"/>
                        <a:cs typeface="Times New Roman" panose="02020603050405020304" pitchFamily="18" charset="0"/>
                      </a:rPr>
                      <m:t>(0;3)</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000" i="1">
                            <a:effectLst/>
                            <a:latin typeface="Cambria Math" panose="02040503050406030204" pitchFamily="18" charset="0"/>
                            <a:ea typeface="Dotum" panose="020B0600000101010101" pitchFamily="34" charset="-127"/>
                            <a:cs typeface="Times New Roman" panose="02020603050405020304" pitchFamily="18" charset="0"/>
                          </a:rPr>
                          <m:t>1;1</m:t>
                        </m:r>
                      </m:e>
                    </m:d>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000" smtClean="0">
                    <a:effectLst/>
                    <a:ea typeface="Arial" panose="020B0604020202020204" pitchFamily="34" charset="0"/>
                    <a:cs typeface="Times New Roman" panose="02020603050405020304" pitchFamily="18" charset="0"/>
                  </a:rPr>
                  <a:t>Hàm </a:t>
                </a:r>
                <a:r>
                  <a:rPr lang="vi-VN" sz="4000">
                    <a:effectLst/>
                    <a:ea typeface="Arial" panose="020B0604020202020204" pitchFamily="34" charset="0"/>
                    <a:cs typeface="Times New Roman" panose="02020603050405020304" pitchFamily="18" charset="0"/>
                  </a:rPr>
                  <a:t>số: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oMath>
                </a14:m>
                <a:endParaRPr lang="en-US" sz="40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4000" smtClean="0">
                    <a:effectLst/>
                    <a:latin typeface="Arial" panose="020B0604020202020204" pitchFamily="34" charset="0"/>
                    <a:ea typeface="Dotum" panose="020B0600000101010101" pitchFamily="34" charset="-127"/>
                    <a:cs typeface="Arial" panose="020B0604020202020204" pitchFamily="34" charset="0"/>
                  </a:rPr>
                  <a:t>Hàm </a:t>
                </a:r>
                <a:r>
                  <a:rPr lang="en-US" sz="4000">
                    <a:effectLst/>
                    <a:latin typeface="Arial" panose="020B0604020202020204" pitchFamily="34" charset="0"/>
                    <a:ea typeface="Dotum" panose="020B0600000101010101" pitchFamily="34" charset="-127"/>
                    <a:cs typeface="Arial" panose="020B0604020202020204" pitchFamily="34" charset="0"/>
                  </a:rPr>
                  <a:t>số đi qua điểm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𝑂</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000" i="1">
                            <a:effectLst/>
                            <a:latin typeface="Cambria Math" panose="02040503050406030204" pitchFamily="18" charset="0"/>
                            <a:ea typeface="Dotum" panose="020B0600000101010101" pitchFamily="34" charset="-127"/>
                            <a:cs typeface="Times New Roman" panose="02020603050405020304" pitchFamily="18" charset="0"/>
                          </a:rPr>
                          <m:t>0;0</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000" i="1">
                            <a:effectLst/>
                            <a:latin typeface="Cambria Math" panose="02040503050406030204" pitchFamily="18" charset="0"/>
                            <a:ea typeface="Dotum" panose="020B0600000101010101" pitchFamily="34" charset="-127"/>
                            <a:cs typeface="Times New Roman" panose="02020603050405020304" pitchFamily="18" charset="0"/>
                          </a:rPr>
                          <m:t>2;1</m:t>
                        </m:r>
                      </m:e>
                    </m:d>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93799" y="5268635"/>
                <a:ext cx="9144000" cy="4396973"/>
              </a:xfrm>
              <a:prstGeom prst="rect">
                <a:avLst/>
              </a:prstGeom>
              <a:blipFill>
                <a:blip r:embed="rId4"/>
                <a:stretch>
                  <a:fillRect l="-2400" b="-2355"/>
                </a:stretch>
              </a:blipFill>
            </p:spPr>
            <p:txBody>
              <a:bodyPr/>
              <a:lstStyle/>
              <a:p>
                <a:r>
                  <a:rPr lang="en-US">
                    <a:noFill/>
                  </a:rPr>
                  <a:t> </a:t>
                </a:r>
              </a:p>
            </p:txBody>
          </p:sp>
        </mc:Fallback>
      </mc:AlternateContent>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0820400" y="4216904"/>
            <a:ext cx="7041134" cy="5898209"/>
          </a:xfrm>
          <a:prstGeom prst="rect">
            <a:avLst/>
          </a:prstGeom>
        </p:spPr>
      </p:pic>
      <p:pic>
        <p:nvPicPr>
          <p:cNvPr id="15" name="Picture 14"/>
          <p:cNvPicPr>
            <a:picLocks noChangeAspect="1"/>
          </p:cNvPicPr>
          <p:nvPr/>
        </p:nvPicPr>
        <p:blipFill>
          <a:blip r:embed="rId7"/>
          <a:stretch>
            <a:fillRect/>
          </a:stretch>
        </p:blipFill>
        <p:spPr>
          <a:xfrm>
            <a:off x="16459200" y="284268"/>
            <a:ext cx="1657465" cy="1906252"/>
          </a:xfrm>
          <a:prstGeom prst="rect">
            <a:avLst/>
          </a:prstGeom>
        </p:spPr>
      </p:pic>
    </p:spTree>
    <p:extLst>
      <p:ext uri="{BB962C8B-B14F-4D97-AF65-F5344CB8AC3E}">
        <p14:creationId xmlns:p14="http://schemas.microsoft.com/office/powerpoint/2010/main" val="90136316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0" dur="500"/>
                                        <p:tgtEl>
                                          <p:spTgt spid="7">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962400" y="2014910"/>
            <a:ext cx="10201470" cy="5566990"/>
          </a:xfrm>
          <a:custGeom>
            <a:avLst/>
            <a:gdLst/>
            <a:ahLst/>
            <a:cxnLst/>
            <a:rect l="l" t="t" r="r" b="b"/>
            <a:pathLst>
              <a:path w="8844261" h="4984947">
                <a:moveTo>
                  <a:pt x="0" y="0"/>
                </a:moveTo>
                <a:lnTo>
                  <a:pt x="8844261" y="0"/>
                </a:lnTo>
                <a:lnTo>
                  <a:pt x="8844261" y="4984948"/>
                </a:lnTo>
                <a:lnTo>
                  <a:pt x="0" y="49849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4157530" y="4428864"/>
            <a:ext cx="9972939" cy="1115690"/>
          </a:xfrm>
          <a:prstGeom prst="rect">
            <a:avLst/>
          </a:prstGeom>
        </p:spPr>
        <p:txBody>
          <a:bodyPr wrap="square" lIns="0" tIns="0" rIns="0" bIns="0" rtlCol="0" anchor="t">
            <a:spAutoFit/>
          </a:bodyPr>
          <a:lstStyle/>
          <a:p>
            <a:pPr algn="ctr">
              <a:lnSpc>
                <a:spcPts val="8727"/>
              </a:lnSpc>
            </a:pPr>
            <a:r>
              <a:rPr lang="en-US" sz="11000" b="1" smtClean="0">
                <a:solidFill>
                  <a:srgbClr val="495324"/>
                </a:solidFill>
                <a:latin typeface="Arial" panose="020B0604020202020204" pitchFamily="34" charset="0"/>
                <a:cs typeface="Arial" panose="020B0604020202020204" pitchFamily="34" charset="0"/>
              </a:rPr>
              <a:t>LUYỆN TẬP</a:t>
            </a:r>
            <a:endParaRPr lang="en-US" sz="11000" b="1">
              <a:solidFill>
                <a:srgbClr val="495324"/>
              </a:solidFill>
              <a:latin typeface="Arial" panose="020B0604020202020204" pitchFamily="34" charset="0"/>
              <a:cs typeface="Arial" panose="020B0604020202020204" pitchFamily="34" charset="0"/>
            </a:endParaRPr>
          </a:p>
        </p:txBody>
      </p:sp>
      <p:sp>
        <p:nvSpPr>
          <p:cNvPr id="8" name="Freeform 8"/>
          <p:cNvSpPr/>
          <p:nvPr/>
        </p:nvSpPr>
        <p:spPr>
          <a:xfrm rot="17593719">
            <a:off x="16220559" y="48526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9" name="Freeform 9"/>
          <p:cNvSpPr/>
          <p:nvPr/>
        </p:nvSpPr>
        <p:spPr>
          <a:xfrm rot="10800000" flipH="1" flipV="1">
            <a:off x="329500" y="548628"/>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691792" y="901732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8100"/>
            <a:ext cx="18364200" cy="10325100"/>
          </a:xfrm>
          <a:prstGeom prst="rect">
            <a:avLst/>
          </a:prstGeom>
        </p:spPr>
      </p:pic>
      <p:sp>
        <p:nvSpPr>
          <p:cNvPr id="3" name="Rectangle 2"/>
          <p:cNvSpPr/>
          <p:nvPr/>
        </p:nvSpPr>
        <p:spPr>
          <a:xfrm>
            <a:off x="4038600" y="800100"/>
            <a:ext cx="10134600" cy="135242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137160" tIns="68580" rIns="137160" bIns="68580">
            <a:spAutoFit/>
          </a:bodyPr>
          <a:lstStyle/>
          <a:p>
            <a:pPr algn="ctr" defTabSz="1371600">
              <a:lnSpc>
                <a:spcPct val="150000"/>
              </a:lnSpc>
            </a:pPr>
            <a:r>
              <a:rPr lang="en-US" sz="6000" b="1" dirty="0">
                <a:ln w="1905"/>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THU HOẠCH TRỨNG GÀ</a:t>
            </a:r>
          </a:p>
        </p:txBody>
      </p:sp>
      <p:pic>
        <p:nvPicPr>
          <p:cNvPr id="4" name="Picture 3"/>
          <p:cNvPicPr>
            <a:picLocks noChangeAspect="1"/>
          </p:cNvPicPr>
          <p:nvPr/>
        </p:nvPicPr>
        <p:blipFill>
          <a:blip r:embed="rId3"/>
          <a:stretch>
            <a:fillRect/>
          </a:stretch>
        </p:blipFill>
        <p:spPr>
          <a:xfrm>
            <a:off x="12573000" y="3286175"/>
            <a:ext cx="4877275" cy="3657956"/>
          </a:xfrm>
          <a:prstGeom prst="rect">
            <a:avLst/>
          </a:prstGeom>
        </p:spPr>
      </p:pic>
      <p:pic>
        <p:nvPicPr>
          <p:cNvPr id="5" name="Picture 4"/>
          <p:cNvPicPr>
            <a:picLocks noChangeAspect="1"/>
          </p:cNvPicPr>
          <p:nvPr/>
        </p:nvPicPr>
        <p:blipFill>
          <a:blip r:embed="rId4"/>
          <a:stretch>
            <a:fillRect/>
          </a:stretch>
        </p:blipFill>
        <p:spPr>
          <a:xfrm>
            <a:off x="7844431" y="6127877"/>
            <a:ext cx="2522937" cy="1353977"/>
          </a:xfrm>
          <a:prstGeom prst="rect">
            <a:avLst/>
          </a:prstGeom>
        </p:spPr>
      </p:pic>
      <p:pic>
        <p:nvPicPr>
          <p:cNvPr id="6" name="Picture 5"/>
          <p:cNvPicPr>
            <a:picLocks noChangeAspect="1"/>
          </p:cNvPicPr>
          <p:nvPr/>
        </p:nvPicPr>
        <p:blipFill>
          <a:blip r:embed="rId5"/>
          <a:stretch>
            <a:fillRect/>
          </a:stretch>
        </p:blipFill>
        <p:spPr>
          <a:xfrm flipH="1">
            <a:off x="457200" y="3695700"/>
            <a:ext cx="4523262" cy="6218333"/>
          </a:xfrm>
          <a:prstGeom prst="rect">
            <a:avLst/>
          </a:prstGeom>
        </p:spPr>
      </p:pic>
      <p:sp>
        <p:nvSpPr>
          <p:cNvPr id="7" name="Rounded Rectangle 6"/>
          <p:cNvSpPr/>
          <p:nvPr/>
        </p:nvSpPr>
        <p:spPr>
          <a:xfrm>
            <a:off x="1295400" y="7259410"/>
            <a:ext cx="15621000" cy="2712311"/>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algn="just" defTabSz="1371600">
              <a:lnSpc>
                <a:spcPct val="150000"/>
              </a:lnSpc>
            </a:pPr>
            <a:r>
              <a:rPr lang="en-US" sz="3700" err="1">
                <a:solidFill>
                  <a:prstClr val="white"/>
                </a:solidFill>
                <a:latin typeface="Arial" panose="020B0604020202020204" pitchFamily="34" charset="0"/>
                <a:cs typeface="Arial" panose="020B0604020202020204" pitchFamily="34" charset="0"/>
              </a:rPr>
              <a:t>Những</a:t>
            </a:r>
            <a:r>
              <a:rPr lang="en-US" sz="3700">
                <a:solidFill>
                  <a:prstClr val="white"/>
                </a:solidFill>
                <a:latin typeface="Arial" panose="020B0604020202020204" pitchFamily="34" charset="0"/>
                <a:cs typeface="Arial" panose="020B0604020202020204" pitchFamily="34" charset="0"/>
              </a:rPr>
              <a:t> </a:t>
            </a:r>
            <a:r>
              <a:rPr lang="en-US" sz="3700" smtClean="0">
                <a:solidFill>
                  <a:prstClr val="white"/>
                </a:solidFill>
                <a:latin typeface="Arial" panose="020B0604020202020204" pitchFamily="34" charset="0"/>
                <a:cs typeface="Arial" panose="020B0604020202020204" pitchFamily="34" charset="0"/>
              </a:rPr>
              <a:t>chú gà mái </a:t>
            </a:r>
            <a:r>
              <a:rPr lang="en-US" sz="3700" dirty="0" err="1">
                <a:solidFill>
                  <a:prstClr val="white"/>
                </a:solidFill>
                <a:latin typeface="Arial" panose="020B0604020202020204" pitchFamily="34" charset="0"/>
                <a:cs typeface="Arial" panose="020B0604020202020204" pitchFamily="34" charset="0"/>
              </a:rPr>
              <a:t>của</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chúng</a:t>
            </a:r>
            <a:r>
              <a:rPr lang="en-US" sz="3700" dirty="0">
                <a:solidFill>
                  <a:prstClr val="white"/>
                </a:solidFill>
                <a:latin typeface="Arial" panose="020B0604020202020204" pitchFamily="34" charset="0"/>
                <a:cs typeface="Arial" panose="020B0604020202020204" pitchFamily="34" charset="0"/>
              </a:rPr>
              <a:t> ta </a:t>
            </a:r>
            <a:r>
              <a:rPr lang="en-US" sz="3700" dirty="0" err="1">
                <a:solidFill>
                  <a:prstClr val="white"/>
                </a:solidFill>
                <a:latin typeface="Arial" panose="020B0604020202020204" pitchFamily="34" charset="0"/>
                <a:cs typeface="Arial" panose="020B0604020202020204" pitchFamily="34" charset="0"/>
              </a:rPr>
              <a:t>đã</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đẻ</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rất</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nhiều</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trứng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Bạn</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hãy</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giúp</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mình</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thu</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hoạch</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số</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trứng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đó</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bằng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cách</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trả</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lời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các</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câu</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hỏi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nhé</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Khi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bạn</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trả</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lời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đúng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là</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trứng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đã</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vào</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giỏ</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của</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mình</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rồi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đấy</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Nào</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bắt</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đầu</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thôi</a:t>
            </a:r>
            <a:r>
              <a:rPr lang="en-US" sz="3700" dirty="0">
                <a:solidFill>
                  <a:prstClr val="white"/>
                </a:solidFill>
                <a:latin typeface="Arial" panose="020B0604020202020204" pitchFamily="34" charset="0"/>
                <a:cs typeface="Arial" panose="020B0604020202020204" pitchFamily="34" charset="0"/>
              </a:rPr>
              <a:t>!</a:t>
            </a:r>
            <a:endParaRPr lang="vi-VN" sz="37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2188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p:sp>
        <p:nvSpPr>
          <p:cNvPr id="5" name="Hexagon 4"/>
          <p:cNvSpPr/>
          <p:nvPr/>
        </p:nvSpPr>
        <p:spPr>
          <a:xfrm>
            <a:off x="3851103" y="9086844"/>
            <a:ext cx="5893635" cy="85725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lnSpc>
                <a:spcPct val="150000"/>
              </a:lnSpc>
              <a:spcBef>
                <a:spcPts val="300"/>
              </a:spcBef>
              <a:spcAft>
                <a:spcPts val="300"/>
              </a:spcAft>
            </a:pPr>
            <a:r>
              <a:rPr lang="vi-VN" sz="4200">
                <a:ea typeface="Times New Roman" panose="02020603050405020304" pitchFamily="18" charset="0"/>
                <a:cs typeface="Times New Roman" panose="02020603050405020304" pitchFamily="18" charset="0"/>
              </a:rPr>
              <a:t>D. a ≠ 0</a:t>
            </a:r>
            <a:endParaRPr lang="en-US" sz="4200">
              <a:effectLst/>
              <a:ea typeface="Times New Roman" panose="02020603050405020304" pitchFamily="18" charset="0"/>
            </a:endParaRPr>
          </a:p>
        </p:txBody>
      </p:sp>
      <p:sp>
        <p:nvSpPr>
          <p:cNvPr id="7" name="Hexagon 6"/>
          <p:cNvSpPr/>
          <p:nvPr/>
        </p:nvSpPr>
        <p:spPr>
          <a:xfrm>
            <a:off x="3844083" y="6472872"/>
            <a:ext cx="5893635" cy="85725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lnSpc>
                <a:spcPct val="150000"/>
              </a:lnSpc>
              <a:spcBef>
                <a:spcPts val="300"/>
              </a:spcBef>
              <a:spcAft>
                <a:spcPts val="300"/>
              </a:spcAft>
            </a:pPr>
            <a:r>
              <a:rPr lang="vi-VN" sz="4200">
                <a:ea typeface="Times New Roman" panose="02020603050405020304" pitchFamily="18" charset="0"/>
                <a:cs typeface="Times New Roman" panose="02020603050405020304" pitchFamily="18" charset="0"/>
              </a:rPr>
              <a:t>B. a &lt; 0</a:t>
            </a:r>
            <a:endParaRPr lang="en-US" sz="4200">
              <a:effectLst/>
              <a:ea typeface="Times New Roman" panose="02020603050405020304" pitchFamily="18" charset="0"/>
            </a:endParaRPr>
          </a:p>
        </p:txBody>
      </p:sp>
      <p:sp>
        <p:nvSpPr>
          <p:cNvPr id="9" name="Hexagon 8"/>
          <p:cNvSpPr/>
          <p:nvPr/>
        </p:nvSpPr>
        <p:spPr>
          <a:xfrm>
            <a:off x="3838668" y="7794645"/>
            <a:ext cx="5893635" cy="85725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371600"/>
            <a:r>
              <a:rPr lang="vi-VN" sz="4200">
                <a:ea typeface="Arial" panose="020B0604020202020204" pitchFamily="34" charset="0"/>
              </a:rPr>
              <a:t>C. a &gt; 0</a:t>
            </a:r>
            <a:endParaRPr lang="vi-VN" sz="4200" b="1" dirty="0">
              <a:solidFill>
                <a:prstClr val="white"/>
              </a:solidFill>
            </a:endParaRPr>
          </a:p>
        </p:txBody>
      </p:sp>
      <p:sp>
        <p:nvSpPr>
          <p:cNvPr id="11" name="Hexagon 10"/>
          <p:cNvSpPr/>
          <p:nvPr/>
        </p:nvSpPr>
        <p:spPr>
          <a:xfrm>
            <a:off x="3820119" y="5227854"/>
            <a:ext cx="5893635" cy="85725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371600"/>
            <a:r>
              <a:rPr lang="vi-VN" sz="4200">
                <a:ea typeface="Arial" panose="020B0604020202020204" pitchFamily="34" charset="0"/>
              </a:rPr>
              <a:t>A. a = 0</a:t>
            </a:r>
            <a:endParaRPr lang="vi-VN" sz="4200" b="1" dirty="0">
              <a:solidFill>
                <a:prstClr val="white"/>
              </a:solidFill>
            </a:endParaRPr>
          </a:p>
        </p:txBody>
      </p:sp>
      <p:sp>
        <p:nvSpPr>
          <p:cNvPr id="12" name="TextBox 11"/>
          <p:cNvSpPr txBox="1"/>
          <p:nvPr/>
        </p:nvSpPr>
        <p:spPr>
          <a:xfrm rot="21156679">
            <a:off x="4255900" y="295135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defTabSz="1371600"/>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Yeah, </a:t>
            </a:r>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Đúng</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rồi</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defTabSz="1371600"/>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bạn</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giỏi</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quá</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vi-VN"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12039600" y="6407660"/>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371600"/>
            <a:r>
              <a:rPr lang="en-US" sz="3800" b="1" dirty="0">
                <a:solidFill>
                  <a:schemeClr val="tx1"/>
                </a:solidFill>
                <a:latin typeface="Arial" panose="020B0604020202020204" pitchFamily="34" charset="0"/>
                <a:cs typeface="Arial" panose="020B0604020202020204" pitchFamily="34" charset="0"/>
              </a:rPr>
              <a:t>Ồ, </a:t>
            </a:r>
            <a:r>
              <a:rPr lang="en-US" sz="3800" b="1" dirty="0" err="1">
                <a:solidFill>
                  <a:schemeClr val="tx1"/>
                </a:solidFill>
                <a:latin typeface="Arial" panose="020B0604020202020204" pitchFamily="34" charset="0"/>
                <a:cs typeface="Arial" panose="020B0604020202020204" pitchFamily="34" charset="0"/>
              </a:rPr>
              <a:t>tiếc</a:t>
            </a:r>
            <a:r>
              <a:rPr lang="en-US" sz="3800" b="1" dirty="0">
                <a:solidFill>
                  <a:schemeClr val="tx1"/>
                </a:solidFill>
                <a:latin typeface="Arial" panose="020B0604020202020204" pitchFamily="34" charset="0"/>
                <a:cs typeface="Arial" panose="020B0604020202020204" pitchFamily="34" charset="0"/>
              </a:rPr>
              <a:t> </a:t>
            </a:r>
            <a:r>
              <a:rPr lang="en-US" sz="3800" b="1" dirty="0" err="1">
                <a:solidFill>
                  <a:schemeClr val="tx1"/>
                </a:solidFill>
                <a:latin typeface="Arial" panose="020B0604020202020204" pitchFamily="34" charset="0"/>
                <a:cs typeface="Arial" panose="020B0604020202020204" pitchFamily="34" charset="0"/>
              </a:rPr>
              <a:t>quá</a:t>
            </a:r>
            <a:r>
              <a:rPr lang="en-US" sz="3800" b="1" dirty="0">
                <a:solidFill>
                  <a:schemeClr val="tx1"/>
                </a:solidFill>
                <a:latin typeface="Arial" panose="020B0604020202020204" pitchFamily="34" charset="0"/>
                <a:cs typeface="Arial" panose="020B0604020202020204" pitchFamily="34" charset="0"/>
              </a:rPr>
              <a:t>, </a:t>
            </a:r>
            <a:r>
              <a:rPr lang="en-US" sz="3800" b="1" dirty="0" err="1">
                <a:solidFill>
                  <a:schemeClr val="tx1"/>
                </a:solidFill>
                <a:latin typeface="Arial" panose="020B0604020202020204" pitchFamily="34" charset="0"/>
                <a:cs typeface="Arial" panose="020B0604020202020204" pitchFamily="34" charset="0"/>
              </a:rPr>
              <a:t>sai</a:t>
            </a:r>
            <a:r>
              <a:rPr lang="en-US" sz="3800" b="1" dirty="0">
                <a:solidFill>
                  <a:schemeClr val="tx1"/>
                </a:solidFill>
                <a:latin typeface="Arial" panose="020B0604020202020204" pitchFamily="34" charset="0"/>
                <a:cs typeface="Arial" panose="020B0604020202020204" pitchFamily="34" charset="0"/>
              </a:rPr>
              <a:t> </a:t>
            </a:r>
            <a:r>
              <a:rPr lang="en-US" sz="3800" b="1" dirty="0" err="1">
                <a:solidFill>
                  <a:schemeClr val="tx1"/>
                </a:solidFill>
                <a:latin typeface="Arial" panose="020B0604020202020204" pitchFamily="34" charset="0"/>
                <a:cs typeface="Arial" panose="020B0604020202020204" pitchFamily="34" charset="0"/>
              </a:rPr>
              <a:t>mất</a:t>
            </a:r>
            <a:r>
              <a:rPr lang="en-US" sz="3800" b="1" dirty="0">
                <a:solidFill>
                  <a:schemeClr val="tx1"/>
                </a:solidFill>
                <a:latin typeface="Arial" panose="020B0604020202020204" pitchFamily="34" charset="0"/>
                <a:cs typeface="Arial" panose="020B0604020202020204" pitchFamily="34" charset="0"/>
              </a:rPr>
              <a:t> </a:t>
            </a:r>
            <a:r>
              <a:rPr lang="en-US" sz="3800" b="1" dirty="0" err="1">
                <a:solidFill>
                  <a:schemeClr val="tx1"/>
                </a:solidFill>
                <a:latin typeface="Arial" panose="020B0604020202020204" pitchFamily="34" charset="0"/>
                <a:cs typeface="Arial" panose="020B0604020202020204" pitchFamily="34" charset="0"/>
              </a:rPr>
              <a:t>rồi</a:t>
            </a:r>
            <a:r>
              <a:rPr lang="en-US" sz="3800" b="1" dirty="0">
                <a:solidFill>
                  <a:schemeClr val="tx1"/>
                </a:solidFill>
                <a:latin typeface="Arial" panose="020B0604020202020204" pitchFamily="34" charset="0"/>
                <a:cs typeface="Arial" panose="020B0604020202020204" pitchFamily="34" charset="0"/>
              </a:rPr>
              <a:t>!</a:t>
            </a:r>
            <a:endParaRPr lang="vi-VN" sz="3800" b="1" dirty="0">
              <a:solidFill>
                <a:schemeClr val="tx1"/>
              </a:solidFill>
              <a:latin typeface="Arial" panose="020B0604020202020204" pitchFamily="34" charset="0"/>
              <a:cs typeface="Arial" panose="020B0604020202020204" pitchFamily="34" charset="0"/>
            </a:endParaRPr>
          </a:p>
        </p:txBody>
      </p:sp>
      <p:pic>
        <p:nvPicPr>
          <p:cNvPr id="15" name="Picture 14" descr="egg-2151891_960_720.png"/>
          <p:cNvPicPr>
            <a:picLocks noChangeAspect="1"/>
          </p:cNvPicPr>
          <p:nvPr/>
        </p:nvPicPr>
        <p:blipFill>
          <a:blip r:embed="rId4" cstate="print"/>
          <a:stretch>
            <a:fillRect/>
          </a:stretch>
        </p:blipFill>
        <p:spPr>
          <a:xfrm>
            <a:off x="8376037" y="3406828"/>
            <a:ext cx="1612126" cy="1612126"/>
          </a:xfrm>
          <a:prstGeom prst="rect">
            <a:avLst/>
          </a:prstGeom>
        </p:spPr>
      </p:pic>
      <p:pic>
        <p:nvPicPr>
          <p:cNvPr id="16" name="Picture 15" descr="egg-2151896__340.png"/>
          <p:cNvPicPr>
            <a:picLocks noChangeAspect="1"/>
          </p:cNvPicPr>
          <p:nvPr/>
        </p:nvPicPr>
        <p:blipFill>
          <a:blip r:embed="rId5" cstate="print">
            <a:clrChange>
              <a:clrFrom>
                <a:srgbClr val="000000">
                  <a:alpha val="0"/>
                </a:srgbClr>
              </a:clrFrom>
              <a:clrTo>
                <a:srgbClr val="000000">
                  <a:alpha val="0"/>
                </a:srgbClr>
              </a:clrTo>
            </a:clrChange>
          </a:blip>
          <a:stretch>
            <a:fillRect/>
          </a:stretch>
        </p:blipFill>
        <p:spPr>
          <a:xfrm>
            <a:off x="10215569" y="6151653"/>
            <a:ext cx="1706457" cy="1706457"/>
          </a:xfrm>
          <a:prstGeom prst="rect">
            <a:avLst/>
          </a:prstGeom>
        </p:spPr>
      </p:pic>
      <p:pic>
        <p:nvPicPr>
          <p:cNvPr id="21" name="Picture 20"/>
          <p:cNvPicPr>
            <a:picLocks noChangeAspect="1"/>
          </p:cNvPicPr>
          <p:nvPr/>
        </p:nvPicPr>
        <p:blipFill>
          <a:blip r:embed="rId6"/>
          <a:stretch>
            <a:fillRect/>
          </a:stretch>
        </p:blipFill>
        <p:spPr>
          <a:xfrm>
            <a:off x="2301433" y="5067300"/>
            <a:ext cx="1118812" cy="1537990"/>
          </a:xfrm>
          <a:prstGeom prst="rect">
            <a:avLst/>
          </a:prstGeom>
        </p:spPr>
      </p:pic>
      <p:pic>
        <p:nvPicPr>
          <p:cNvPr id="22" name="Picture 21"/>
          <p:cNvPicPr>
            <a:picLocks noChangeAspect="1"/>
          </p:cNvPicPr>
          <p:nvPr/>
        </p:nvPicPr>
        <p:blipFill>
          <a:blip r:embed="rId6"/>
          <a:stretch>
            <a:fillRect/>
          </a:stretch>
        </p:blipFill>
        <p:spPr>
          <a:xfrm>
            <a:off x="2346887" y="6151653"/>
            <a:ext cx="1118812" cy="1537990"/>
          </a:xfrm>
          <a:prstGeom prst="rect">
            <a:avLst/>
          </a:prstGeom>
        </p:spPr>
      </p:pic>
      <p:pic>
        <p:nvPicPr>
          <p:cNvPr id="23" name="Picture 22"/>
          <p:cNvPicPr>
            <a:picLocks noChangeAspect="1"/>
          </p:cNvPicPr>
          <p:nvPr/>
        </p:nvPicPr>
        <p:blipFill>
          <a:blip r:embed="rId6"/>
          <a:stretch>
            <a:fillRect/>
          </a:stretch>
        </p:blipFill>
        <p:spPr>
          <a:xfrm>
            <a:off x="2346887" y="7409165"/>
            <a:ext cx="1118812" cy="1537990"/>
          </a:xfrm>
          <a:prstGeom prst="rect">
            <a:avLst/>
          </a:prstGeom>
        </p:spPr>
      </p:pic>
      <p:pic>
        <p:nvPicPr>
          <p:cNvPr id="24" name="Picture 23"/>
          <p:cNvPicPr>
            <a:picLocks noChangeAspect="1"/>
          </p:cNvPicPr>
          <p:nvPr/>
        </p:nvPicPr>
        <p:blipFill>
          <a:blip r:embed="rId6"/>
          <a:stretch>
            <a:fillRect/>
          </a:stretch>
        </p:blipFill>
        <p:spPr>
          <a:xfrm>
            <a:off x="2346887" y="8498496"/>
            <a:ext cx="1118812" cy="1537990"/>
          </a:xfrm>
          <a:prstGeom prst="rect">
            <a:avLst/>
          </a:prstGeom>
        </p:spPr>
      </p:pic>
      <p:pic>
        <p:nvPicPr>
          <p:cNvPr id="25" name="Picture 24"/>
          <p:cNvPicPr>
            <a:picLocks noChangeAspect="1"/>
          </p:cNvPicPr>
          <p:nvPr/>
        </p:nvPicPr>
        <p:blipFill>
          <a:blip r:embed="rId7"/>
          <a:stretch>
            <a:fillRect/>
          </a:stretch>
        </p:blipFill>
        <p:spPr>
          <a:xfrm>
            <a:off x="15420474" y="8892930"/>
            <a:ext cx="2522937" cy="1353977"/>
          </a:xfrm>
          <a:prstGeom prst="rect">
            <a:avLst/>
          </a:prstGeom>
        </p:spPr>
      </p:pic>
      <p:pic>
        <p:nvPicPr>
          <p:cNvPr id="26" name="Picture 25"/>
          <p:cNvPicPr>
            <a:picLocks noChangeAspect="1"/>
          </p:cNvPicPr>
          <p:nvPr/>
        </p:nvPicPr>
        <p:blipFill>
          <a:blip r:embed="rId8"/>
          <a:stretch>
            <a:fillRect/>
          </a:stretch>
        </p:blipFill>
        <p:spPr>
          <a:xfrm>
            <a:off x="13165428" y="2592051"/>
            <a:ext cx="4453943" cy="3340457"/>
          </a:xfrm>
          <a:prstGeom prst="rect">
            <a:avLst/>
          </a:prstGeom>
        </p:spPr>
      </p:pic>
      <mc:AlternateContent xmlns:mc="http://schemas.openxmlformats.org/markup-compatibility/2006" xmlns:a14="http://schemas.microsoft.com/office/drawing/2010/main">
        <mc:Choice Requires="a14">
          <p:sp>
            <p:nvSpPr>
              <p:cNvPr id="27" name="Rounded Rectangle 26"/>
              <p:cNvSpPr/>
              <p:nvPr/>
            </p:nvSpPr>
            <p:spPr>
              <a:xfrm>
                <a:off x="320842" y="342900"/>
                <a:ext cx="17602200" cy="2201520"/>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just">
                  <a:lnSpc>
                    <a:spcPct val="150000"/>
                  </a:lnSpc>
                  <a:spcBef>
                    <a:spcPts val="300"/>
                  </a:spcBef>
                  <a:spcAft>
                    <a:spcPts val="300"/>
                  </a:spcAft>
                </a:pPr>
                <a:r>
                  <a:rPr lang="fr-FR" sz="4300" b="1">
                    <a:latin typeface="Arial" panose="020B0604020202020204" pitchFamily="34" charset="0"/>
                    <a:ea typeface="Times New Roman" panose="02020603050405020304" pitchFamily="18" charset="0"/>
                    <a:cs typeface="Arial" panose="020B0604020202020204" pitchFamily="34" charset="0"/>
                  </a:rPr>
                  <a:t>Câu 1.</a:t>
                </a:r>
                <a:r>
                  <a:rPr lang="vi-VN" sz="4300">
                    <a:latin typeface="Arial" panose="020B0604020202020204" pitchFamily="34" charset="0"/>
                    <a:ea typeface="Times New Roman" panose="02020603050405020304" pitchFamily="18" charset="0"/>
                    <a:cs typeface="Arial" panose="020B0604020202020204" pitchFamily="34" charset="0"/>
                  </a:rPr>
                  <a:t> Chọn đáp án đúng nhất. Hàm số </a:t>
                </a:r>
                <a14:m>
                  <m:oMath xmlns:m="http://schemas.openxmlformats.org/officeDocument/2006/math">
                    <m:r>
                      <a:rPr lang="vi-VN" sz="4300" i="1" smtClean="0">
                        <a:latin typeface="Cambria Math" panose="02040503050406030204" pitchFamily="18" charset="0"/>
                        <a:ea typeface="Times New Roman" panose="02020603050405020304" pitchFamily="18" charset="0"/>
                        <a:cs typeface="Arial" panose="020B0604020202020204" pitchFamily="34" charset="0"/>
                      </a:rPr>
                      <m:t>𝑦</m:t>
                    </m:r>
                    <m:r>
                      <a:rPr lang="vi-VN" sz="4300" i="1" smtClean="0">
                        <a:latin typeface="Cambria Math" panose="02040503050406030204" pitchFamily="18" charset="0"/>
                        <a:ea typeface="Times New Roman" panose="02020603050405020304" pitchFamily="18" charset="0"/>
                        <a:cs typeface="Arial" panose="020B0604020202020204" pitchFamily="34" charset="0"/>
                      </a:rPr>
                      <m:t>=</m:t>
                    </m:r>
                    <m:r>
                      <a:rPr lang="vi-VN" sz="4300" i="1" smtClean="0">
                        <a:latin typeface="Cambria Math" panose="02040503050406030204" pitchFamily="18" charset="0"/>
                        <a:ea typeface="Times New Roman" panose="02020603050405020304" pitchFamily="18" charset="0"/>
                        <a:cs typeface="Arial" panose="020B0604020202020204" pitchFamily="34" charset="0"/>
                      </a:rPr>
                      <m:t>𝑎𝑥</m:t>
                    </m:r>
                    <m:r>
                      <a:rPr lang="vi-VN" sz="4300" i="1" smtClean="0">
                        <a:latin typeface="Cambria Math" panose="02040503050406030204" pitchFamily="18" charset="0"/>
                        <a:ea typeface="Times New Roman" panose="02020603050405020304" pitchFamily="18" charset="0"/>
                        <a:cs typeface="Arial" panose="020B0604020202020204" pitchFamily="34" charset="0"/>
                      </a:rPr>
                      <m:t>+</m:t>
                    </m:r>
                    <m:r>
                      <a:rPr lang="vi-VN" sz="4300" i="1" smtClean="0">
                        <a:latin typeface="Cambria Math" panose="02040503050406030204" pitchFamily="18" charset="0"/>
                        <a:ea typeface="Times New Roman" panose="02020603050405020304" pitchFamily="18" charset="0"/>
                        <a:cs typeface="Arial" panose="020B0604020202020204" pitchFamily="34" charset="0"/>
                      </a:rPr>
                      <m:t>𝑏</m:t>
                    </m:r>
                  </m:oMath>
                </a14:m>
                <a:r>
                  <a:rPr lang="en-US" sz="4300" smtClean="0">
                    <a:latin typeface="Arial" panose="020B0604020202020204" pitchFamily="34" charset="0"/>
                    <a:ea typeface="Times New Roman" panose="02020603050405020304" pitchFamily="18" charset="0"/>
                    <a:cs typeface="Arial" panose="020B0604020202020204" pitchFamily="34" charset="0"/>
                  </a:rPr>
                  <a:t> </a:t>
                </a:r>
                <a:r>
                  <a:rPr lang="vi-VN" sz="4300">
                    <a:latin typeface="Arial" panose="020B0604020202020204" pitchFamily="34" charset="0"/>
                    <a:ea typeface="Times New Roman" panose="02020603050405020304" pitchFamily="18" charset="0"/>
                    <a:cs typeface="Arial" panose="020B0604020202020204" pitchFamily="34" charset="0"/>
                  </a:rPr>
                  <a:t>là hàm số bậc nhất khi:</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320842" y="342900"/>
                <a:ext cx="17602200" cy="2201520"/>
              </a:xfrm>
              <a:prstGeom prst="round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1653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mc:AlternateContent xmlns:mc="http://schemas.openxmlformats.org/markup-compatibility/2006" xmlns:a14="http://schemas.microsoft.com/office/drawing/2010/main">
        <mc:Choice Requires="a14">
          <p:sp>
            <p:nvSpPr>
              <p:cNvPr id="5" name="Hexagon 4"/>
              <p:cNvSpPr/>
              <p:nvPr/>
            </p:nvSpPr>
            <p:spPr>
              <a:xfrm>
                <a:off x="1929129" y="5669756"/>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42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𝐴</m:t>
                    </m:r>
                    <m:d>
                      <m:dPr>
                        <m:ctrlPr>
                          <a:rPr lang="en-US" sz="4200" i="1">
                            <a:effectLst/>
                            <a:latin typeface="Cambria Math" panose="02040503050406030204" pitchFamily="18" charset="0"/>
                            <a:cs typeface="Times New Roman" panose="02020603050405020304" pitchFamily="18" charset="0"/>
                          </a:rPr>
                        </m:ctrlPr>
                      </m:dPr>
                      <m:e>
                        <m:r>
                          <a:rPr lang="vi-VN" sz="42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5</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2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e>
                    </m:d>
                  </m:oMath>
                </a14:m>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Hexagon 4"/>
              <p:cNvSpPr>
                <a:spLocks noRot="1" noChangeAspect="1" noMove="1" noResize="1" noEditPoints="1" noAdjustHandles="1" noChangeArrowheads="1" noChangeShapeType="1" noTextEdit="1"/>
              </p:cNvSpPr>
              <p:nvPr/>
            </p:nvSpPr>
            <p:spPr>
              <a:xfrm>
                <a:off x="1929129" y="5669756"/>
                <a:ext cx="5893635" cy="1445604"/>
              </a:xfrm>
              <a:prstGeom prst="hexagon">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exagon 6"/>
              <p:cNvSpPr/>
              <p:nvPr/>
            </p:nvSpPr>
            <p:spPr>
              <a:xfrm>
                <a:off x="1929129" y="8155422"/>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spcBef>
                    <a:spcPts val="300"/>
                  </a:spcBef>
                  <a:spcAft>
                    <a:spcPts val="300"/>
                  </a:spcAft>
                </a:pPr>
                <a:r>
                  <a:rPr lang="vi-VN" sz="42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𝐵</m:t>
                    </m:r>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Hexagon 6"/>
              <p:cNvSpPr>
                <a:spLocks noRot="1" noChangeAspect="1" noMove="1" noResize="1" noEditPoints="1" noAdjustHandles="1" noChangeArrowheads="1" noChangeShapeType="1" noTextEdit="1"/>
              </p:cNvSpPr>
              <p:nvPr/>
            </p:nvSpPr>
            <p:spPr>
              <a:xfrm>
                <a:off x="1929129" y="8155422"/>
                <a:ext cx="5893635" cy="1445604"/>
              </a:xfrm>
              <a:prstGeom prst="hexagon">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exagon 8"/>
              <p:cNvSpPr/>
              <p:nvPr/>
            </p:nvSpPr>
            <p:spPr>
              <a:xfrm>
                <a:off x="10782903" y="570342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42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𝐶</m:t>
                    </m:r>
                    <m:d>
                      <m:dPr>
                        <m:ctrlPr>
                          <a:rPr lang="en-US" sz="4200" i="1">
                            <a:effectLst/>
                            <a:latin typeface="Cambria Math" panose="02040503050406030204" pitchFamily="18" charset="0"/>
                            <a:cs typeface="Times New Roman" panose="02020603050405020304" pitchFamily="18" charset="0"/>
                          </a:rPr>
                        </m:ctrlPr>
                      </m:dPr>
                      <m:e>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2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e>
                    </m:d>
                  </m:oMath>
                </a14:m>
                <a:endParaRPr kumimoji="0" lang="vi-VN" sz="4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9" name="Hexagon 8"/>
              <p:cNvSpPr>
                <a:spLocks noRot="1" noChangeAspect="1" noMove="1" noResize="1" noEditPoints="1" noAdjustHandles="1" noChangeArrowheads="1" noChangeShapeType="1" noTextEdit="1"/>
              </p:cNvSpPr>
              <p:nvPr/>
            </p:nvSpPr>
            <p:spPr>
              <a:xfrm>
                <a:off x="10782903" y="5703421"/>
                <a:ext cx="5893635" cy="1445604"/>
              </a:xfrm>
              <a:prstGeom prst="hexagon">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exagon 10"/>
              <p:cNvSpPr/>
              <p:nvPr/>
            </p:nvSpPr>
            <p:spPr>
              <a:xfrm>
                <a:off x="10782903" y="801388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4200">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𝐷</m:t>
                    </m:r>
                    <m:d>
                      <m:dPr>
                        <m:ctrlPr>
                          <a:rPr lang="en-US" sz="4200" i="1">
                            <a:effectLst/>
                            <a:latin typeface="Cambria Math" panose="02040503050406030204" pitchFamily="18" charset="0"/>
                            <a:cs typeface="Times New Roman" panose="02020603050405020304" pitchFamily="18" charset="0"/>
                          </a:rPr>
                        </m:ctrlPr>
                      </m:dPr>
                      <m:e>
                        <m:r>
                          <a:rPr lang="vi-VN" sz="4200" i="1">
                            <a:effectLst/>
                            <a:latin typeface="Cambria Math" panose="02040503050406030204" pitchFamily="18" charset="0"/>
                            <a:ea typeface="Arial" panose="020B0604020202020204" pitchFamily="34" charset="0"/>
                            <a:cs typeface="Times New Roman" panose="02020603050405020304" pitchFamily="18" charset="0"/>
                          </a:rPr>
                          <m:t>4;</m:t>
                        </m:r>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e>
                    </m:d>
                  </m:oMath>
                </a14:m>
                <a:endParaRPr kumimoji="0" lang="vi-VN" sz="4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1" name="Hexagon 10"/>
              <p:cNvSpPr>
                <a:spLocks noRot="1" noChangeAspect="1" noMove="1" noResize="1" noEditPoints="1" noAdjustHandles="1" noChangeArrowheads="1" noChangeShapeType="1" noTextEdit="1"/>
              </p:cNvSpPr>
              <p:nvPr/>
            </p:nvSpPr>
            <p:spPr>
              <a:xfrm>
                <a:off x="10782903" y="8013881"/>
                <a:ext cx="5893635" cy="1445604"/>
              </a:xfrm>
              <a:prstGeom prst="hexagon">
                <a:avLst/>
              </a:prstGeom>
              <a:blipFill>
                <a:blip r:embed="rId7"/>
                <a:stretch>
                  <a:fillRect/>
                </a:stretch>
              </a:blipFill>
            </p:spPr>
            <p:txBody>
              <a:bodyPr/>
              <a:lstStyle/>
              <a:p>
                <a:r>
                  <a:rPr lang="en-US">
                    <a:noFill/>
                  </a:rPr>
                  <a:t> </a:t>
                </a:r>
              </a:p>
            </p:txBody>
          </p:sp>
        </mc:Fallback>
      </mc:AlternateContent>
      <p:sp>
        <p:nvSpPr>
          <p:cNvPr id="12" name="TextBox 11"/>
          <p:cNvSpPr txBox="1"/>
          <p:nvPr/>
        </p:nvSpPr>
        <p:spPr>
          <a:xfrm rot="21156679">
            <a:off x="2331584" y="331908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Yeah,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Đúng</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bạn</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giỏi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2420600" y="3804522"/>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tiếc</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egg-2151891_960_720.png"/>
          <p:cNvPicPr>
            <a:picLocks noChangeAspect="1"/>
          </p:cNvPicPr>
          <p:nvPr/>
        </p:nvPicPr>
        <p:blipFill>
          <a:blip r:embed="rId8" cstate="print"/>
          <a:stretch>
            <a:fillRect/>
          </a:stretch>
        </p:blipFill>
        <p:spPr>
          <a:xfrm>
            <a:off x="6269317" y="4018837"/>
            <a:ext cx="1571324" cy="1571324"/>
          </a:xfrm>
          <a:prstGeom prst="rect">
            <a:avLst/>
          </a:prstGeom>
        </p:spPr>
      </p:pic>
      <p:pic>
        <p:nvPicPr>
          <p:cNvPr id="16" name="Picture 15" descr="egg-2151896__340.png"/>
          <p:cNvPicPr>
            <a:picLocks noChangeAspect="1"/>
          </p:cNvPicPr>
          <p:nvPr/>
        </p:nvPicPr>
        <p:blipFill>
          <a:blip r:embed="rId9" cstate="print">
            <a:clrChange>
              <a:clrFrom>
                <a:srgbClr val="000000">
                  <a:alpha val="0"/>
                </a:srgbClr>
              </a:clrFrom>
              <a:clrTo>
                <a:srgbClr val="000000">
                  <a:alpha val="0"/>
                </a:srgbClr>
              </a:clrTo>
            </a:clrChange>
          </a:blip>
          <a:stretch>
            <a:fillRect/>
          </a:stretch>
        </p:blipFill>
        <p:spPr>
          <a:xfrm>
            <a:off x="10625166" y="3438372"/>
            <a:ext cx="1628034" cy="1628034"/>
          </a:xfrm>
          <a:prstGeom prst="rect">
            <a:avLst/>
          </a:prstGeom>
        </p:spPr>
      </p:pic>
      <p:pic>
        <p:nvPicPr>
          <p:cNvPr id="21" name="Picture 20"/>
          <p:cNvPicPr>
            <a:picLocks noChangeAspect="1"/>
          </p:cNvPicPr>
          <p:nvPr/>
        </p:nvPicPr>
        <p:blipFill>
          <a:blip r:embed="rId10"/>
          <a:stretch>
            <a:fillRect/>
          </a:stretch>
        </p:blipFill>
        <p:spPr>
          <a:xfrm>
            <a:off x="436787" y="5657228"/>
            <a:ext cx="1118812" cy="1537990"/>
          </a:xfrm>
          <a:prstGeom prst="rect">
            <a:avLst/>
          </a:prstGeom>
        </p:spPr>
      </p:pic>
      <p:pic>
        <p:nvPicPr>
          <p:cNvPr id="22" name="Picture 21"/>
          <p:cNvPicPr>
            <a:picLocks noChangeAspect="1"/>
          </p:cNvPicPr>
          <p:nvPr/>
        </p:nvPicPr>
        <p:blipFill>
          <a:blip r:embed="rId10"/>
          <a:stretch>
            <a:fillRect/>
          </a:stretch>
        </p:blipFill>
        <p:spPr>
          <a:xfrm>
            <a:off x="432776" y="8013881"/>
            <a:ext cx="1118812" cy="1537990"/>
          </a:xfrm>
          <a:prstGeom prst="rect">
            <a:avLst/>
          </a:prstGeom>
        </p:spPr>
      </p:pic>
      <p:pic>
        <p:nvPicPr>
          <p:cNvPr id="23" name="Picture 22"/>
          <p:cNvPicPr>
            <a:picLocks noChangeAspect="1"/>
          </p:cNvPicPr>
          <p:nvPr/>
        </p:nvPicPr>
        <p:blipFill>
          <a:blip r:embed="rId10"/>
          <a:stretch>
            <a:fillRect/>
          </a:stretch>
        </p:blipFill>
        <p:spPr>
          <a:xfrm>
            <a:off x="9280664" y="5657228"/>
            <a:ext cx="1118812" cy="1537990"/>
          </a:xfrm>
          <a:prstGeom prst="rect">
            <a:avLst/>
          </a:prstGeom>
        </p:spPr>
      </p:pic>
      <p:pic>
        <p:nvPicPr>
          <p:cNvPr id="24" name="Picture 23"/>
          <p:cNvPicPr>
            <a:picLocks noChangeAspect="1"/>
          </p:cNvPicPr>
          <p:nvPr/>
        </p:nvPicPr>
        <p:blipFill>
          <a:blip r:embed="rId10"/>
          <a:stretch>
            <a:fillRect/>
          </a:stretch>
        </p:blipFill>
        <p:spPr>
          <a:xfrm>
            <a:off x="9290006" y="8013881"/>
            <a:ext cx="1118812" cy="1537990"/>
          </a:xfrm>
          <a:prstGeom prst="rect">
            <a:avLst/>
          </a:prstGeom>
        </p:spPr>
      </p:pic>
      <p:pic>
        <p:nvPicPr>
          <p:cNvPr id="25" name="Picture 24"/>
          <p:cNvPicPr>
            <a:picLocks noChangeAspect="1"/>
          </p:cNvPicPr>
          <p:nvPr/>
        </p:nvPicPr>
        <p:blipFill>
          <a:blip r:embed="rId11"/>
          <a:stretch>
            <a:fillRect/>
          </a:stretch>
        </p:blipFill>
        <p:spPr>
          <a:xfrm>
            <a:off x="16676538" y="9410700"/>
            <a:ext cx="1313541" cy="704934"/>
          </a:xfrm>
          <a:prstGeom prst="rect">
            <a:avLst/>
          </a:prstGeom>
        </p:spPr>
      </p:pic>
      <mc:AlternateContent xmlns:mc="http://schemas.openxmlformats.org/markup-compatibility/2006" xmlns:a14="http://schemas.microsoft.com/office/drawing/2010/main">
        <mc:Choice Requires="a14">
          <p:sp>
            <p:nvSpPr>
              <p:cNvPr id="27" name="Rounded Rectangle 26"/>
              <p:cNvSpPr/>
              <p:nvPr/>
            </p:nvSpPr>
            <p:spPr>
              <a:xfrm>
                <a:off x="348916" y="390531"/>
                <a:ext cx="17602200" cy="2030877"/>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ctr">
                  <a:spcBef>
                    <a:spcPts val="300"/>
                  </a:spcBef>
                  <a:spcAft>
                    <a:spcPts val="300"/>
                  </a:spcAft>
                </a:pPr>
                <a:r>
                  <a:rPr lang="fr-FR" sz="4300" b="1">
                    <a:latin typeface="Arial" panose="020B0604020202020204" pitchFamily="34" charset="0"/>
                    <a:ea typeface="Times New Roman" panose="02020603050405020304" pitchFamily="18" charset="0"/>
                    <a:cs typeface="Arial" panose="020B0604020202020204" pitchFamily="34" charset="0"/>
                  </a:rPr>
                  <a:t>Câu 2</a:t>
                </a:r>
                <a:r>
                  <a:rPr lang="fr-FR" sz="4300">
                    <a:effectLst/>
                    <a:latin typeface="Arial" panose="020B0604020202020204" pitchFamily="34" charset="0"/>
                    <a:ea typeface="Times New Roman" panose="02020603050405020304" pitchFamily="18" charset="0"/>
                    <a:cs typeface="Arial" panose="020B0604020202020204" pitchFamily="34" charset="0"/>
                  </a:rPr>
                  <a:t>. </a:t>
                </a:r>
                <a:r>
                  <a:rPr lang="vi-VN" sz="4300">
                    <a:effectLst/>
                    <a:latin typeface="Arial" panose="020B0604020202020204" pitchFamily="34" charset="0"/>
                    <a:ea typeface="Times New Roman" panose="02020603050405020304" pitchFamily="18" charset="0"/>
                    <a:cs typeface="Arial" panose="020B0604020202020204" pitchFamily="34" charset="0"/>
                  </a:rPr>
                  <a:t>Đồ thị hàm số </a:t>
                </a:r>
                <a14:m>
                  <m:oMath xmlns:m="http://schemas.openxmlformats.org/officeDocument/2006/math">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vi-VN" sz="4300">
                    <a:effectLst/>
                    <a:latin typeface="Arial" panose="020B0604020202020204" pitchFamily="34" charset="0"/>
                    <a:ea typeface="Times New Roman" panose="02020603050405020304" pitchFamily="18" charset="0"/>
                    <a:cs typeface="Arial" panose="020B0604020202020204" pitchFamily="34" charset="0"/>
                  </a:rPr>
                  <a:t> đi qua điểm nào?</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348916" y="390531"/>
                <a:ext cx="17602200" cy="2030877"/>
              </a:xfrm>
              <a:prstGeom prst="round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63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mc:AlternateContent xmlns:mc="http://schemas.openxmlformats.org/markup-compatibility/2006" xmlns:a14="http://schemas.microsoft.com/office/drawing/2010/main">
        <mc:Choice Requires="a14">
          <p:sp>
            <p:nvSpPr>
              <p:cNvPr id="5" name="Hexagon 4"/>
              <p:cNvSpPr/>
              <p:nvPr/>
            </p:nvSpPr>
            <p:spPr>
              <a:xfrm>
                <a:off x="1929129" y="5669756"/>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42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𝑦</m:t>
                    </m:r>
                    <m:r>
                      <a:rPr lang="vi-VN" sz="4200" i="1">
                        <a:effectLst/>
                        <a:latin typeface="Cambria Math" panose="02040503050406030204" pitchFamily="18" charset="0"/>
                        <a:ea typeface="Arial" panose="020B0604020202020204" pitchFamily="34" charset="0"/>
                        <a:cs typeface="Times New Roman" panose="02020603050405020304" pitchFamily="18" charset="0"/>
                      </a:rPr>
                      <m:t>=2</m:t>
                    </m:r>
                    <m:r>
                      <a:rPr lang="vi-VN" sz="4200" i="1">
                        <a:effectLst/>
                        <a:latin typeface="Cambria Math" panose="02040503050406030204" pitchFamily="18" charset="0"/>
                        <a:ea typeface="Arial" panose="020B0604020202020204" pitchFamily="34" charset="0"/>
                        <a:cs typeface="Times New Roman" panose="02020603050405020304" pitchFamily="18" charset="0"/>
                      </a:rPr>
                      <m:t>𝑥</m:t>
                    </m:r>
                    <m:r>
                      <a:rPr lang="vi-VN" sz="4200" i="1">
                        <a:effectLst/>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Hexagon 4"/>
              <p:cNvSpPr>
                <a:spLocks noRot="1" noChangeAspect="1" noMove="1" noResize="1" noEditPoints="1" noAdjustHandles="1" noChangeArrowheads="1" noChangeShapeType="1" noTextEdit="1"/>
              </p:cNvSpPr>
              <p:nvPr/>
            </p:nvSpPr>
            <p:spPr>
              <a:xfrm>
                <a:off x="1929129" y="5669756"/>
                <a:ext cx="5893635" cy="1445604"/>
              </a:xfrm>
              <a:prstGeom prst="hexagon">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exagon 6"/>
              <p:cNvSpPr/>
              <p:nvPr/>
            </p:nvSpPr>
            <p:spPr>
              <a:xfrm>
                <a:off x="1929129" y="8155422"/>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spcBef>
                    <a:spcPts val="300"/>
                  </a:spcBef>
                  <a:spcAft>
                    <a:spcPts val="300"/>
                  </a:spcAft>
                </a:pPr>
                <a:r>
                  <a:rPr lang="vi-VN" sz="42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=0</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Hexagon 6"/>
              <p:cNvSpPr>
                <a:spLocks noRot="1" noChangeAspect="1" noMove="1" noResize="1" noEditPoints="1" noAdjustHandles="1" noChangeArrowheads="1" noChangeShapeType="1" noTextEdit="1"/>
              </p:cNvSpPr>
              <p:nvPr/>
            </p:nvSpPr>
            <p:spPr>
              <a:xfrm>
                <a:off x="1929129" y="8155422"/>
                <a:ext cx="5893635" cy="1445604"/>
              </a:xfrm>
              <a:prstGeom prst="hexagon">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exagon 8"/>
              <p:cNvSpPr/>
              <p:nvPr/>
            </p:nvSpPr>
            <p:spPr>
              <a:xfrm>
                <a:off x="10782903" y="570342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42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𝑦</m:t>
                    </m:r>
                    <m:r>
                      <a:rPr lang="vi-VN" sz="42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4200" i="1">
                            <a:effectLst/>
                            <a:latin typeface="Cambria Math" panose="02040503050406030204" pitchFamily="18" charset="0"/>
                            <a:cs typeface="Times New Roman" panose="02020603050405020304" pitchFamily="18" charset="0"/>
                          </a:rPr>
                        </m:ctrlPr>
                      </m:sSupPr>
                      <m:e>
                        <m:r>
                          <a:rPr lang="vi-VN" sz="42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2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200" i="1">
                        <a:effectLst/>
                        <a:latin typeface="Cambria Math" panose="02040503050406030204" pitchFamily="18" charset="0"/>
                        <a:ea typeface="Arial" panose="020B0604020202020204" pitchFamily="34" charset="0"/>
                        <a:cs typeface="Times New Roman" panose="02020603050405020304" pitchFamily="18" charset="0"/>
                      </a:rPr>
                      <m:t>+1</m:t>
                    </m:r>
                  </m:oMath>
                </a14:m>
                <a:endParaRPr kumimoji="0" lang="vi-VN" sz="4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9" name="Hexagon 8"/>
              <p:cNvSpPr>
                <a:spLocks noRot="1" noChangeAspect="1" noMove="1" noResize="1" noEditPoints="1" noAdjustHandles="1" noChangeArrowheads="1" noChangeShapeType="1" noTextEdit="1"/>
              </p:cNvSpPr>
              <p:nvPr/>
            </p:nvSpPr>
            <p:spPr>
              <a:xfrm>
                <a:off x="10782903" y="5703421"/>
                <a:ext cx="5893635" cy="1445604"/>
              </a:xfrm>
              <a:prstGeom prst="hexagon">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exagon 10"/>
              <p:cNvSpPr/>
              <p:nvPr/>
            </p:nvSpPr>
            <p:spPr>
              <a:xfrm>
                <a:off x="10782903" y="801388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spcBef>
                    <a:spcPts val="300"/>
                  </a:spcBef>
                  <a:spcAft>
                    <a:spcPts val="300"/>
                  </a:spcAft>
                </a:pPr>
                <a:r>
                  <a:rPr lang="vi-VN" sz="42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Hexagon 10"/>
              <p:cNvSpPr>
                <a:spLocks noRot="1" noChangeAspect="1" noMove="1" noResize="1" noEditPoints="1" noAdjustHandles="1" noChangeArrowheads="1" noChangeShapeType="1" noTextEdit="1"/>
              </p:cNvSpPr>
              <p:nvPr/>
            </p:nvSpPr>
            <p:spPr>
              <a:xfrm>
                <a:off x="10782903" y="8013881"/>
                <a:ext cx="5893635" cy="1445604"/>
              </a:xfrm>
              <a:prstGeom prst="hexagon">
                <a:avLst/>
              </a:prstGeom>
              <a:blipFill>
                <a:blip r:embed="rId7"/>
                <a:stretch>
                  <a:fillRect/>
                </a:stretch>
              </a:blipFill>
            </p:spPr>
            <p:txBody>
              <a:bodyPr/>
              <a:lstStyle/>
              <a:p>
                <a:r>
                  <a:rPr lang="en-US">
                    <a:noFill/>
                  </a:rPr>
                  <a:t> </a:t>
                </a:r>
              </a:p>
            </p:txBody>
          </p:sp>
        </mc:Fallback>
      </mc:AlternateContent>
      <p:sp>
        <p:nvSpPr>
          <p:cNvPr id="12" name="TextBox 11"/>
          <p:cNvSpPr txBox="1"/>
          <p:nvPr/>
        </p:nvSpPr>
        <p:spPr>
          <a:xfrm rot="21156679">
            <a:off x="2331584" y="331908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Yeah,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Đúng</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bạn</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giỏi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2420600" y="3804522"/>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tiếc</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egg-2151891_960_720.png"/>
          <p:cNvPicPr>
            <a:picLocks noChangeAspect="1"/>
          </p:cNvPicPr>
          <p:nvPr/>
        </p:nvPicPr>
        <p:blipFill>
          <a:blip r:embed="rId8" cstate="print"/>
          <a:stretch>
            <a:fillRect/>
          </a:stretch>
        </p:blipFill>
        <p:spPr>
          <a:xfrm>
            <a:off x="6307684" y="3840195"/>
            <a:ext cx="1676006" cy="1676006"/>
          </a:xfrm>
          <a:prstGeom prst="rect">
            <a:avLst/>
          </a:prstGeom>
        </p:spPr>
      </p:pic>
      <p:pic>
        <p:nvPicPr>
          <p:cNvPr id="16" name="Picture 15" descr="egg-2151896__340.png"/>
          <p:cNvPicPr>
            <a:picLocks noChangeAspect="1"/>
          </p:cNvPicPr>
          <p:nvPr/>
        </p:nvPicPr>
        <p:blipFill>
          <a:blip r:embed="rId9"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0589071" y="3543300"/>
            <a:ext cx="1732670" cy="1732670"/>
          </a:xfrm>
          <a:prstGeom prst="rect">
            <a:avLst/>
          </a:prstGeom>
        </p:spPr>
      </p:pic>
      <p:pic>
        <p:nvPicPr>
          <p:cNvPr id="21" name="Picture 20"/>
          <p:cNvPicPr>
            <a:picLocks noChangeAspect="1"/>
          </p:cNvPicPr>
          <p:nvPr/>
        </p:nvPicPr>
        <p:blipFill>
          <a:blip r:embed="rId11"/>
          <a:stretch>
            <a:fillRect/>
          </a:stretch>
        </p:blipFill>
        <p:spPr>
          <a:xfrm>
            <a:off x="436787" y="5657228"/>
            <a:ext cx="1118812" cy="1537990"/>
          </a:xfrm>
          <a:prstGeom prst="rect">
            <a:avLst/>
          </a:prstGeom>
        </p:spPr>
      </p:pic>
      <p:pic>
        <p:nvPicPr>
          <p:cNvPr id="22" name="Picture 21"/>
          <p:cNvPicPr>
            <a:picLocks noChangeAspect="1"/>
          </p:cNvPicPr>
          <p:nvPr/>
        </p:nvPicPr>
        <p:blipFill>
          <a:blip r:embed="rId11"/>
          <a:stretch>
            <a:fillRect/>
          </a:stretch>
        </p:blipFill>
        <p:spPr>
          <a:xfrm>
            <a:off x="432776" y="8013881"/>
            <a:ext cx="1118812" cy="1537990"/>
          </a:xfrm>
          <a:prstGeom prst="rect">
            <a:avLst/>
          </a:prstGeom>
        </p:spPr>
      </p:pic>
      <p:pic>
        <p:nvPicPr>
          <p:cNvPr id="23" name="Picture 22"/>
          <p:cNvPicPr>
            <a:picLocks noChangeAspect="1"/>
          </p:cNvPicPr>
          <p:nvPr/>
        </p:nvPicPr>
        <p:blipFill>
          <a:blip r:embed="rId11"/>
          <a:stretch>
            <a:fillRect/>
          </a:stretch>
        </p:blipFill>
        <p:spPr>
          <a:xfrm>
            <a:off x="9280664" y="5657228"/>
            <a:ext cx="1118812" cy="1537990"/>
          </a:xfrm>
          <a:prstGeom prst="rect">
            <a:avLst/>
          </a:prstGeom>
        </p:spPr>
      </p:pic>
      <p:pic>
        <p:nvPicPr>
          <p:cNvPr id="24" name="Picture 23"/>
          <p:cNvPicPr>
            <a:picLocks noChangeAspect="1"/>
          </p:cNvPicPr>
          <p:nvPr/>
        </p:nvPicPr>
        <p:blipFill>
          <a:blip r:embed="rId11"/>
          <a:stretch>
            <a:fillRect/>
          </a:stretch>
        </p:blipFill>
        <p:spPr>
          <a:xfrm>
            <a:off x="9290006" y="8013881"/>
            <a:ext cx="1118812" cy="1537990"/>
          </a:xfrm>
          <a:prstGeom prst="rect">
            <a:avLst/>
          </a:prstGeom>
        </p:spPr>
      </p:pic>
      <p:pic>
        <p:nvPicPr>
          <p:cNvPr id="25" name="Picture 24"/>
          <p:cNvPicPr>
            <a:picLocks noChangeAspect="1"/>
          </p:cNvPicPr>
          <p:nvPr/>
        </p:nvPicPr>
        <p:blipFill>
          <a:blip r:embed="rId12"/>
          <a:stretch>
            <a:fillRect/>
          </a:stretch>
        </p:blipFill>
        <p:spPr>
          <a:xfrm>
            <a:off x="16676538" y="9410700"/>
            <a:ext cx="1313541" cy="704934"/>
          </a:xfrm>
          <a:prstGeom prst="rect">
            <a:avLst/>
          </a:prstGeom>
        </p:spPr>
      </p:pic>
      <p:sp>
        <p:nvSpPr>
          <p:cNvPr id="27" name="Rounded Rectangle 26"/>
          <p:cNvSpPr/>
          <p:nvPr/>
        </p:nvSpPr>
        <p:spPr>
          <a:xfrm>
            <a:off x="348916" y="390531"/>
            <a:ext cx="17602200" cy="2030877"/>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ctr">
              <a:spcBef>
                <a:spcPts val="300"/>
              </a:spcBef>
              <a:spcAft>
                <a:spcPts val="300"/>
              </a:spcAft>
            </a:pPr>
            <a:r>
              <a:rPr lang="fr-FR" sz="4300" b="1">
                <a:latin typeface="Arial" panose="020B0604020202020204" pitchFamily="34" charset="0"/>
                <a:ea typeface="Times New Roman" panose="02020603050405020304" pitchFamily="18" charset="0"/>
                <a:cs typeface="Arial" panose="020B0604020202020204" pitchFamily="34" charset="0"/>
              </a:rPr>
              <a:t>Câu 3.</a:t>
            </a:r>
            <a:r>
              <a:rPr lang="vi-VN" sz="4300">
                <a:latin typeface="Arial" panose="020B0604020202020204" pitchFamily="34" charset="0"/>
                <a:ea typeface="Times New Roman" panose="02020603050405020304" pitchFamily="18" charset="0"/>
                <a:cs typeface="Arial" panose="020B0604020202020204" pitchFamily="34" charset="0"/>
              </a:rPr>
              <a:t> Hàm số bậc nhất là hàm số nào sau đây</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7153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26116" y="1223814"/>
            <a:ext cx="16035768" cy="3462486"/>
          </a:xfrm>
          <a:prstGeom prst="rect">
            <a:avLst/>
          </a:prstGeom>
        </p:spPr>
        <p:txBody>
          <a:bodyPr wrap="square" lIns="0" tIns="0" rIns="0" bIns="0" rtlCol="0" anchor="t">
            <a:spAutoFit/>
          </a:bodyPr>
          <a:lstStyle/>
          <a:p>
            <a:pPr algn="ctr">
              <a:lnSpc>
                <a:spcPct val="150000"/>
              </a:lnSpc>
            </a:pPr>
            <a:r>
              <a:rPr lang="vi-VN" sz="7500" b="1">
                <a:solidFill>
                  <a:srgbClr val="FFFF00"/>
                </a:solidFill>
              </a:rPr>
              <a:t>CHƯƠNG VII. PHƯƠNG TRÌNH BẬC NHẤT VÀ HÀM SỐ BẬC NHẤT</a:t>
            </a:r>
            <a:endParaRPr lang="en-US" sz="7500" b="1">
              <a:solidFill>
                <a:srgbClr val="FFFF00"/>
              </a:solidFill>
            </a:endParaRPr>
          </a:p>
        </p:txBody>
      </p:sp>
      <p:sp>
        <p:nvSpPr>
          <p:cNvPr id="10" name="Freeform 10"/>
          <p:cNvSpPr/>
          <p:nvPr/>
        </p:nvSpPr>
        <p:spPr>
          <a:xfrm rot="11691891">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2379692" flipH="1" flipV="1">
            <a:off x="324236" y="168941"/>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333878">
            <a:off x="17191275" y="461071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33878">
            <a:off x="3707662" y="9163203"/>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Rectangle 14"/>
          <p:cNvSpPr/>
          <p:nvPr/>
        </p:nvSpPr>
        <p:spPr>
          <a:xfrm>
            <a:off x="1771908" y="4968004"/>
            <a:ext cx="14744184" cy="3237361"/>
          </a:xfrm>
          <a:prstGeom prst="rect">
            <a:avLst/>
          </a:prstGeom>
        </p:spPr>
        <p:txBody>
          <a:bodyPr wrap="square">
            <a:spAutoFit/>
          </a:bodyPr>
          <a:lstStyle/>
          <a:p>
            <a:pPr algn="ctr">
              <a:lnSpc>
                <a:spcPct val="150000"/>
              </a:lnSpc>
            </a:pPr>
            <a:r>
              <a:rPr lang="vi-VN" sz="7200" b="1">
                <a:solidFill>
                  <a:srgbClr val="FEF3C6"/>
                </a:solidFill>
                <a:ea typeface="Arial" panose="020B0604020202020204" pitchFamily="34" charset="0"/>
              </a:rPr>
              <a:t>BÀI 28. HÀM SỐ BẬC NHẤT VÀ ĐỒ THỊ CỦA HÀM SỐ BẬC NHẤT </a:t>
            </a:r>
            <a:endParaRPr lang="en-US" sz="7200" b="1">
              <a:solidFill>
                <a:srgbClr val="FEF3C6"/>
              </a:solidFill>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mc:AlternateContent xmlns:mc="http://schemas.openxmlformats.org/markup-compatibility/2006" xmlns:a14="http://schemas.microsoft.com/office/drawing/2010/main">
        <mc:Choice Requires="a14">
          <p:sp>
            <p:nvSpPr>
              <p:cNvPr id="5" name="Hexagon 4"/>
              <p:cNvSpPr/>
              <p:nvPr/>
            </p:nvSpPr>
            <p:spPr>
              <a:xfrm>
                <a:off x="1929129" y="5669756"/>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4200">
                    <a:ea typeface="Arial" panose="020B0604020202020204" pitchFamily="34" charset="0"/>
                  </a:rPr>
                  <a:t>A.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𝑚</m:t>
                    </m:r>
                    <m:r>
                      <a:rPr lang="vi-VN" sz="4200" i="1">
                        <a:effectLst/>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4200" i="1">
                            <a:effectLst/>
                            <a:latin typeface="Cambria Math" panose="02040503050406030204" pitchFamily="18" charset="0"/>
                            <a:cs typeface="Times New Roman" panose="02020603050405020304" pitchFamily="18" charset="0"/>
                          </a:rPr>
                        </m:ctrlPr>
                      </m:dPr>
                      <m:e>
                        <m:r>
                          <a:rPr lang="vi-VN" sz="4200" i="1">
                            <a:effectLst/>
                            <a:latin typeface="Cambria Math" panose="02040503050406030204" pitchFamily="18" charset="0"/>
                            <a:ea typeface="Arial" panose="020B0604020202020204" pitchFamily="34" charset="0"/>
                            <a:cs typeface="Times New Roman" panose="02020603050405020304" pitchFamily="18" charset="0"/>
                          </a:rPr>
                          <m:t>1;8</m:t>
                        </m:r>
                      </m:e>
                    </m:d>
                  </m:oMath>
                </a14:m>
                <a:endParaRPr kumimoji="0" lang="en-US" sz="4200" b="0" i="0" u="none" strike="noStrike" kern="1200" cap="none" spc="0" normalizeH="0" baseline="0" noProof="0">
                  <a:ln>
                    <a:noFill/>
                  </a:ln>
                  <a:solidFill>
                    <a:prstClr val="white"/>
                  </a:solidFill>
                  <a:effectLst/>
                  <a:uLnTx/>
                  <a:uFillTx/>
                  <a:ea typeface="Times New Roman" panose="02020603050405020304" pitchFamily="18" charset="0"/>
                  <a:cs typeface="Arial" panose="020B0604020202020204" pitchFamily="34" charset="0"/>
                </a:endParaRPr>
              </a:p>
            </p:txBody>
          </p:sp>
        </mc:Choice>
        <mc:Fallback xmlns="">
          <p:sp>
            <p:nvSpPr>
              <p:cNvPr id="5" name="Hexagon 4"/>
              <p:cNvSpPr>
                <a:spLocks noRot="1" noChangeAspect="1" noMove="1" noResize="1" noEditPoints="1" noAdjustHandles="1" noChangeArrowheads="1" noChangeShapeType="1" noTextEdit="1"/>
              </p:cNvSpPr>
              <p:nvPr/>
            </p:nvSpPr>
            <p:spPr>
              <a:xfrm>
                <a:off x="1929129" y="5669756"/>
                <a:ext cx="5893635" cy="1445604"/>
              </a:xfrm>
              <a:prstGeom prst="hexagon">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exagon 6"/>
              <p:cNvSpPr/>
              <p:nvPr/>
            </p:nvSpPr>
            <p:spPr>
              <a:xfrm>
                <a:off x="1929129" y="8155422"/>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4200">
                    <a:ea typeface="Arial" panose="020B0604020202020204" pitchFamily="34" charset="0"/>
                  </a:rPr>
                  <a:t>B.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𝑚</m:t>
                    </m:r>
                    <m:r>
                      <a:rPr lang="vi-VN" sz="4200" i="1">
                        <a:effectLst/>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200" b="0" i="0" u="none" strike="noStrike" kern="1200" cap="none" spc="0" normalizeH="0" baseline="0" noProof="0">
                  <a:ln>
                    <a:noFill/>
                  </a:ln>
                  <a:solidFill>
                    <a:prstClr val="white"/>
                  </a:solidFill>
                  <a:effectLst/>
                  <a:uLnTx/>
                  <a:uFillTx/>
                  <a:ea typeface="Times New Roman" panose="02020603050405020304" pitchFamily="18" charset="0"/>
                  <a:cs typeface="Arial" panose="020B0604020202020204" pitchFamily="34" charset="0"/>
                </a:endParaRPr>
              </a:p>
            </p:txBody>
          </p:sp>
        </mc:Choice>
        <mc:Fallback xmlns="">
          <p:sp>
            <p:nvSpPr>
              <p:cNvPr id="7" name="Hexagon 6"/>
              <p:cNvSpPr>
                <a:spLocks noRot="1" noChangeAspect="1" noMove="1" noResize="1" noEditPoints="1" noAdjustHandles="1" noChangeArrowheads="1" noChangeShapeType="1" noTextEdit="1"/>
              </p:cNvSpPr>
              <p:nvPr/>
            </p:nvSpPr>
            <p:spPr>
              <a:xfrm>
                <a:off x="1929129" y="8155422"/>
                <a:ext cx="5893635" cy="1445604"/>
              </a:xfrm>
              <a:prstGeom prst="hexagon">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exagon 8"/>
              <p:cNvSpPr/>
              <p:nvPr/>
            </p:nvSpPr>
            <p:spPr>
              <a:xfrm>
                <a:off x="10782903" y="570342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4200">
                    <a:ea typeface="Arial" panose="020B0604020202020204" pitchFamily="34" charset="0"/>
                  </a:rPr>
                  <a:t>C.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𝑚</m:t>
                    </m:r>
                    <m:r>
                      <a:rPr lang="vi-VN" sz="4200" i="1">
                        <a:effectLst/>
                        <a:latin typeface="Cambria Math" panose="02040503050406030204" pitchFamily="18" charset="0"/>
                        <a:ea typeface="Arial" panose="020B0604020202020204" pitchFamily="34" charset="0"/>
                        <a:cs typeface="Times New Roman" panose="02020603050405020304" pitchFamily="18" charset="0"/>
                      </a:rPr>
                      <m:t>≠8</m:t>
                    </m:r>
                  </m:oMath>
                </a14:m>
                <a:endParaRPr kumimoji="0" lang="vi-VN" sz="4200" b="1" i="0" u="none" strike="noStrike" kern="1200" cap="none" spc="0" normalizeH="0" baseline="0" noProof="0" dirty="0">
                  <a:ln>
                    <a:noFill/>
                  </a:ln>
                  <a:solidFill>
                    <a:prstClr val="white"/>
                  </a:solidFill>
                  <a:effectLst/>
                  <a:uLnTx/>
                  <a:uFillTx/>
                  <a:cs typeface="Arial" panose="020B0604020202020204" pitchFamily="34" charset="0"/>
                </a:endParaRPr>
              </a:p>
            </p:txBody>
          </p:sp>
        </mc:Choice>
        <mc:Fallback xmlns="">
          <p:sp>
            <p:nvSpPr>
              <p:cNvPr id="9" name="Hexagon 8"/>
              <p:cNvSpPr>
                <a:spLocks noRot="1" noChangeAspect="1" noMove="1" noResize="1" noEditPoints="1" noAdjustHandles="1" noChangeArrowheads="1" noChangeShapeType="1" noTextEdit="1"/>
              </p:cNvSpPr>
              <p:nvPr/>
            </p:nvSpPr>
            <p:spPr>
              <a:xfrm>
                <a:off x="10782903" y="5703421"/>
                <a:ext cx="5893635" cy="1445604"/>
              </a:xfrm>
              <a:prstGeom prst="hexagon">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exagon 10"/>
              <p:cNvSpPr/>
              <p:nvPr/>
            </p:nvSpPr>
            <p:spPr>
              <a:xfrm>
                <a:off x="10782903" y="801388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spcBef>
                    <a:spcPts val="300"/>
                  </a:spcBef>
                  <a:spcAft>
                    <a:spcPts val="300"/>
                  </a:spcAft>
                </a:pPr>
                <a:r>
                  <a:rPr lang="vi-VN" sz="4200">
                    <a:ea typeface="Times New Roman" panose="02020603050405020304" pitchFamily="18" charset="0"/>
                    <a:cs typeface="Times New Roman" panose="02020603050405020304" pitchFamily="18" charset="0"/>
                  </a:rPr>
                  <a:t>D. Mọi </a:t>
                </a: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𝑚</m:t>
                    </m:r>
                  </m:oMath>
                </a14:m>
                <a:endParaRPr lang="en-US" sz="4200">
                  <a:effectLst/>
                  <a:ea typeface="Times New Roman" panose="02020603050405020304" pitchFamily="18" charset="0"/>
                </a:endParaRPr>
              </a:p>
            </p:txBody>
          </p:sp>
        </mc:Choice>
        <mc:Fallback xmlns="">
          <p:sp>
            <p:nvSpPr>
              <p:cNvPr id="11" name="Hexagon 10"/>
              <p:cNvSpPr>
                <a:spLocks noRot="1" noChangeAspect="1" noMove="1" noResize="1" noEditPoints="1" noAdjustHandles="1" noChangeArrowheads="1" noChangeShapeType="1" noTextEdit="1"/>
              </p:cNvSpPr>
              <p:nvPr/>
            </p:nvSpPr>
            <p:spPr>
              <a:xfrm>
                <a:off x="10782903" y="8013881"/>
                <a:ext cx="5893635" cy="1445604"/>
              </a:xfrm>
              <a:prstGeom prst="hexagon">
                <a:avLst/>
              </a:prstGeom>
              <a:blipFill>
                <a:blip r:embed="rId7"/>
                <a:stretch>
                  <a:fillRect/>
                </a:stretch>
              </a:blipFill>
            </p:spPr>
            <p:txBody>
              <a:bodyPr/>
              <a:lstStyle/>
              <a:p>
                <a:r>
                  <a:rPr lang="en-US">
                    <a:noFill/>
                  </a:rPr>
                  <a:t> </a:t>
                </a:r>
              </a:p>
            </p:txBody>
          </p:sp>
        </mc:Fallback>
      </mc:AlternateContent>
      <p:sp>
        <p:nvSpPr>
          <p:cNvPr id="12" name="TextBox 11"/>
          <p:cNvSpPr txBox="1"/>
          <p:nvPr/>
        </p:nvSpPr>
        <p:spPr>
          <a:xfrm rot="21156679">
            <a:off x="2331584" y="331908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Yeah,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Đúng</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bạn</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giỏi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2420600" y="3804522"/>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tiếc</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egg-2151891_960_720.png"/>
          <p:cNvPicPr>
            <a:picLocks noChangeAspect="1"/>
          </p:cNvPicPr>
          <p:nvPr/>
        </p:nvPicPr>
        <p:blipFill>
          <a:blip r:embed="rId8" cstate="print"/>
          <a:stretch>
            <a:fillRect/>
          </a:stretch>
        </p:blipFill>
        <p:spPr>
          <a:xfrm>
            <a:off x="6307684" y="3840195"/>
            <a:ext cx="1676006" cy="1676006"/>
          </a:xfrm>
          <a:prstGeom prst="rect">
            <a:avLst/>
          </a:prstGeom>
        </p:spPr>
      </p:pic>
      <p:pic>
        <p:nvPicPr>
          <p:cNvPr id="16" name="Picture 15" descr="egg-2151896__340.png"/>
          <p:cNvPicPr>
            <a:picLocks noChangeAspect="1"/>
          </p:cNvPicPr>
          <p:nvPr/>
        </p:nvPicPr>
        <p:blipFill>
          <a:blip r:embed="rId9"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0589071" y="3543300"/>
            <a:ext cx="1732670" cy="1732670"/>
          </a:xfrm>
          <a:prstGeom prst="rect">
            <a:avLst/>
          </a:prstGeom>
        </p:spPr>
      </p:pic>
      <p:pic>
        <p:nvPicPr>
          <p:cNvPr id="21" name="Picture 20"/>
          <p:cNvPicPr>
            <a:picLocks noChangeAspect="1"/>
          </p:cNvPicPr>
          <p:nvPr/>
        </p:nvPicPr>
        <p:blipFill>
          <a:blip r:embed="rId11"/>
          <a:stretch>
            <a:fillRect/>
          </a:stretch>
        </p:blipFill>
        <p:spPr>
          <a:xfrm>
            <a:off x="436787" y="5657228"/>
            <a:ext cx="1118812" cy="1537990"/>
          </a:xfrm>
          <a:prstGeom prst="rect">
            <a:avLst/>
          </a:prstGeom>
        </p:spPr>
      </p:pic>
      <p:pic>
        <p:nvPicPr>
          <p:cNvPr id="22" name="Picture 21"/>
          <p:cNvPicPr>
            <a:picLocks noChangeAspect="1"/>
          </p:cNvPicPr>
          <p:nvPr/>
        </p:nvPicPr>
        <p:blipFill>
          <a:blip r:embed="rId11"/>
          <a:stretch>
            <a:fillRect/>
          </a:stretch>
        </p:blipFill>
        <p:spPr>
          <a:xfrm>
            <a:off x="432776" y="8013881"/>
            <a:ext cx="1118812" cy="1537990"/>
          </a:xfrm>
          <a:prstGeom prst="rect">
            <a:avLst/>
          </a:prstGeom>
        </p:spPr>
      </p:pic>
      <p:pic>
        <p:nvPicPr>
          <p:cNvPr id="23" name="Picture 22"/>
          <p:cNvPicPr>
            <a:picLocks noChangeAspect="1"/>
          </p:cNvPicPr>
          <p:nvPr/>
        </p:nvPicPr>
        <p:blipFill>
          <a:blip r:embed="rId11"/>
          <a:stretch>
            <a:fillRect/>
          </a:stretch>
        </p:blipFill>
        <p:spPr>
          <a:xfrm>
            <a:off x="9280664" y="5657228"/>
            <a:ext cx="1118812" cy="1537990"/>
          </a:xfrm>
          <a:prstGeom prst="rect">
            <a:avLst/>
          </a:prstGeom>
        </p:spPr>
      </p:pic>
      <p:pic>
        <p:nvPicPr>
          <p:cNvPr id="24" name="Picture 23"/>
          <p:cNvPicPr>
            <a:picLocks noChangeAspect="1"/>
          </p:cNvPicPr>
          <p:nvPr/>
        </p:nvPicPr>
        <p:blipFill>
          <a:blip r:embed="rId11"/>
          <a:stretch>
            <a:fillRect/>
          </a:stretch>
        </p:blipFill>
        <p:spPr>
          <a:xfrm>
            <a:off x="9290006" y="8013881"/>
            <a:ext cx="1118812" cy="1537990"/>
          </a:xfrm>
          <a:prstGeom prst="rect">
            <a:avLst/>
          </a:prstGeom>
        </p:spPr>
      </p:pic>
      <p:pic>
        <p:nvPicPr>
          <p:cNvPr id="25" name="Picture 24"/>
          <p:cNvPicPr>
            <a:picLocks noChangeAspect="1"/>
          </p:cNvPicPr>
          <p:nvPr/>
        </p:nvPicPr>
        <p:blipFill>
          <a:blip r:embed="rId12"/>
          <a:stretch>
            <a:fillRect/>
          </a:stretch>
        </p:blipFill>
        <p:spPr>
          <a:xfrm>
            <a:off x="16676538" y="9410700"/>
            <a:ext cx="1313541" cy="704934"/>
          </a:xfrm>
          <a:prstGeom prst="rect">
            <a:avLst/>
          </a:prstGeom>
        </p:spPr>
      </p:pic>
      <mc:AlternateContent xmlns:mc="http://schemas.openxmlformats.org/markup-compatibility/2006" xmlns:a14="http://schemas.microsoft.com/office/drawing/2010/main">
        <mc:Choice Requires="a14">
          <p:sp>
            <p:nvSpPr>
              <p:cNvPr id="27" name="Rounded Rectangle 26"/>
              <p:cNvSpPr/>
              <p:nvPr/>
            </p:nvSpPr>
            <p:spPr>
              <a:xfrm>
                <a:off x="348916" y="390531"/>
                <a:ext cx="17602200" cy="2287913"/>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just">
                  <a:lnSpc>
                    <a:spcPct val="150000"/>
                  </a:lnSpc>
                  <a:spcBef>
                    <a:spcPts val="300"/>
                  </a:spcBef>
                  <a:spcAft>
                    <a:spcPts val="300"/>
                  </a:spcAft>
                </a:pPr>
                <a:r>
                  <a:rPr lang="fr-FR" sz="4300" b="1">
                    <a:latin typeface="Arial" panose="020B0604020202020204" pitchFamily="34" charset="0"/>
                    <a:ea typeface="Times New Roman" panose="02020603050405020304" pitchFamily="18" charset="0"/>
                    <a:cs typeface="Arial" panose="020B0604020202020204" pitchFamily="34" charset="0"/>
                  </a:rPr>
                  <a:t>Câu 4.</a:t>
                </a:r>
                <a:r>
                  <a:rPr lang="fr-FR" sz="4300">
                    <a:effectLst/>
                    <a:latin typeface="Arial" panose="020B0604020202020204" pitchFamily="34" charset="0"/>
                    <a:ea typeface="Times New Roman" panose="02020603050405020304" pitchFamily="18" charset="0"/>
                    <a:cs typeface="Arial" panose="020B0604020202020204" pitchFamily="34" charset="0"/>
                  </a:rPr>
                  <a:t> </a:t>
                </a:r>
                <a:r>
                  <a:rPr lang="vi-VN" sz="4300">
                    <a:effectLst/>
                    <a:latin typeface="Arial" panose="020B0604020202020204" pitchFamily="34" charset="0"/>
                    <a:ea typeface="Times New Roman" panose="02020603050405020304" pitchFamily="18" charset="0"/>
                    <a:cs typeface="Arial" panose="020B0604020202020204" pitchFamily="34" charset="0"/>
                  </a:rPr>
                  <a:t>Với giá trị nào của </a:t>
                </a:r>
                <a14:m>
                  <m:oMath xmlns:m="http://schemas.openxmlformats.org/officeDocument/2006/math">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𝑚</m:t>
                    </m:r>
                  </m:oMath>
                </a14:m>
                <a:r>
                  <a:rPr lang="vi-VN" sz="4300">
                    <a:effectLst/>
                    <a:latin typeface="Arial" panose="020B0604020202020204" pitchFamily="34" charset="0"/>
                    <a:ea typeface="Times New Roman" panose="02020603050405020304" pitchFamily="18" charset="0"/>
                    <a:cs typeface="Arial" panose="020B0604020202020204" pitchFamily="34" charset="0"/>
                  </a:rPr>
                  <a:t> thì hàm số </a:t>
                </a:r>
                <a14:m>
                  <m:oMath xmlns:m="http://schemas.openxmlformats.org/officeDocument/2006/math">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−9</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+8</m:t>
                        </m:r>
                      </m:e>
                    </m:d>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4300">
                    <a:effectLst/>
                    <a:latin typeface="Arial" panose="020B0604020202020204" pitchFamily="34" charset="0"/>
                    <a:ea typeface="Times New Roman" panose="02020603050405020304" pitchFamily="18" charset="0"/>
                    <a:cs typeface="Arial" panose="020B0604020202020204" pitchFamily="34" charset="0"/>
                  </a:rPr>
                  <a:t> là hàm số bậc nhất?</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348916" y="390531"/>
                <a:ext cx="17602200" cy="2287913"/>
              </a:xfrm>
              <a:prstGeom prst="round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3383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p:sp>
        <p:nvSpPr>
          <p:cNvPr id="5" name="Hexagon 4"/>
          <p:cNvSpPr/>
          <p:nvPr/>
        </p:nvSpPr>
        <p:spPr>
          <a:xfrm>
            <a:off x="10782903" y="5657228"/>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3800">
                <a:ea typeface="Arial" panose="020B0604020202020204" pitchFamily="34" charset="0"/>
              </a:rPr>
              <a:t>C. Điểm </a:t>
            </a:r>
            <a:r>
              <a:rPr lang="vi-VN" sz="3800" smtClean="0">
                <a:ea typeface="Arial" panose="020B0604020202020204" pitchFamily="34" charset="0"/>
              </a:rPr>
              <a:t>C</a:t>
            </a:r>
            <a:endParaRPr kumimoji="0" lang="en-US" sz="3800" b="0" i="0" u="none" strike="noStrike" kern="1200" cap="none" spc="0" normalizeH="0" baseline="0" noProof="0">
              <a:ln>
                <a:noFill/>
              </a:ln>
              <a:solidFill>
                <a:prstClr val="white"/>
              </a:solidFill>
              <a:effectLst/>
              <a:uLnTx/>
              <a:uFillTx/>
              <a:ea typeface="Times New Roman" panose="02020603050405020304" pitchFamily="18" charset="0"/>
              <a:cs typeface="Arial" panose="020B0604020202020204" pitchFamily="34" charset="0"/>
            </a:endParaRPr>
          </a:p>
        </p:txBody>
      </p:sp>
      <p:sp>
        <p:nvSpPr>
          <p:cNvPr id="7" name="Hexagon 6"/>
          <p:cNvSpPr/>
          <p:nvPr/>
        </p:nvSpPr>
        <p:spPr>
          <a:xfrm>
            <a:off x="1929129" y="8155422"/>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lnSpc>
                <a:spcPct val="150000"/>
              </a:lnSpc>
              <a:spcBef>
                <a:spcPts val="300"/>
              </a:spcBef>
              <a:spcAft>
                <a:spcPts val="300"/>
              </a:spcAft>
            </a:pPr>
            <a:r>
              <a:rPr lang="vi-VN" sz="3800">
                <a:ea typeface="Times New Roman" panose="02020603050405020304" pitchFamily="18" charset="0"/>
                <a:cs typeface="Times New Roman" panose="02020603050405020304" pitchFamily="18" charset="0"/>
              </a:rPr>
              <a:t>B. Điểm B</a:t>
            </a:r>
            <a:endParaRPr lang="en-US" sz="3800">
              <a:effectLst/>
              <a:ea typeface="Times New Roman" panose="02020603050405020304" pitchFamily="18" charset="0"/>
            </a:endParaRPr>
          </a:p>
        </p:txBody>
      </p:sp>
      <p:sp>
        <p:nvSpPr>
          <p:cNvPr id="9" name="Hexagon 8"/>
          <p:cNvSpPr/>
          <p:nvPr/>
        </p:nvSpPr>
        <p:spPr>
          <a:xfrm>
            <a:off x="1929128" y="570342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3800">
                <a:ea typeface="Arial" panose="020B0604020202020204" pitchFamily="34" charset="0"/>
              </a:rPr>
              <a:t>A. Điểm A</a:t>
            </a:r>
            <a:endParaRPr kumimoji="0" lang="vi-VN" sz="3800" b="1" i="0" u="none" strike="noStrike" kern="1200" cap="none" spc="0" normalizeH="0" baseline="0" noProof="0" dirty="0">
              <a:ln>
                <a:noFill/>
              </a:ln>
              <a:solidFill>
                <a:prstClr val="white"/>
              </a:solidFill>
              <a:effectLst/>
              <a:uLnTx/>
              <a:uFillTx/>
              <a:cs typeface="Arial" panose="020B0604020202020204" pitchFamily="34" charset="0"/>
            </a:endParaRPr>
          </a:p>
        </p:txBody>
      </p:sp>
      <p:sp>
        <p:nvSpPr>
          <p:cNvPr id="11" name="Hexagon 10"/>
          <p:cNvSpPr/>
          <p:nvPr/>
        </p:nvSpPr>
        <p:spPr>
          <a:xfrm>
            <a:off x="10782903" y="801388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lnSpc>
                <a:spcPct val="150000"/>
              </a:lnSpc>
              <a:spcBef>
                <a:spcPts val="300"/>
              </a:spcBef>
              <a:spcAft>
                <a:spcPts val="300"/>
              </a:spcAft>
            </a:pPr>
            <a:r>
              <a:rPr lang="vi-VN" sz="3800">
                <a:ea typeface="Times New Roman" panose="02020603050405020304" pitchFamily="18" charset="0"/>
                <a:cs typeface="Times New Roman" panose="02020603050405020304" pitchFamily="18" charset="0"/>
              </a:rPr>
              <a:t>D. Điểm D</a:t>
            </a:r>
            <a:endParaRPr lang="en-US" sz="3800">
              <a:effectLst/>
              <a:ea typeface="Times New Roman" panose="02020603050405020304" pitchFamily="18" charset="0"/>
            </a:endParaRPr>
          </a:p>
        </p:txBody>
      </p:sp>
      <p:sp>
        <p:nvSpPr>
          <p:cNvPr id="12" name="TextBox 11"/>
          <p:cNvSpPr txBox="1"/>
          <p:nvPr/>
        </p:nvSpPr>
        <p:spPr>
          <a:xfrm rot="21156679">
            <a:off x="2331584" y="331908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Yeah,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Đúng</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bạn</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giỏi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2420600" y="3804522"/>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tiếc</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egg-2151891_960_720.png"/>
          <p:cNvPicPr>
            <a:picLocks noChangeAspect="1"/>
          </p:cNvPicPr>
          <p:nvPr/>
        </p:nvPicPr>
        <p:blipFill>
          <a:blip r:embed="rId4" cstate="print"/>
          <a:stretch>
            <a:fillRect/>
          </a:stretch>
        </p:blipFill>
        <p:spPr>
          <a:xfrm>
            <a:off x="6307684" y="3840195"/>
            <a:ext cx="1676006" cy="1676006"/>
          </a:xfrm>
          <a:prstGeom prst="rect">
            <a:avLst/>
          </a:prstGeom>
        </p:spPr>
      </p:pic>
      <p:pic>
        <p:nvPicPr>
          <p:cNvPr id="16" name="Picture 15" descr="egg-2151896__340.png"/>
          <p:cNvPicPr>
            <a:picLocks noChangeAspect="1"/>
          </p:cNvPicPr>
          <p:nvPr/>
        </p:nvPicPr>
        <p:blipFill>
          <a:blip r:embed="rId5"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10589071" y="3543300"/>
            <a:ext cx="1732670" cy="1732670"/>
          </a:xfrm>
          <a:prstGeom prst="rect">
            <a:avLst/>
          </a:prstGeom>
        </p:spPr>
      </p:pic>
      <p:pic>
        <p:nvPicPr>
          <p:cNvPr id="21" name="Picture 20"/>
          <p:cNvPicPr>
            <a:picLocks noChangeAspect="1"/>
          </p:cNvPicPr>
          <p:nvPr/>
        </p:nvPicPr>
        <p:blipFill>
          <a:blip r:embed="rId7"/>
          <a:stretch>
            <a:fillRect/>
          </a:stretch>
        </p:blipFill>
        <p:spPr>
          <a:xfrm>
            <a:off x="436787" y="5657228"/>
            <a:ext cx="1118812" cy="1537990"/>
          </a:xfrm>
          <a:prstGeom prst="rect">
            <a:avLst/>
          </a:prstGeom>
        </p:spPr>
      </p:pic>
      <p:pic>
        <p:nvPicPr>
          <p:cNvPr id="22" name="Picture 21"/>
          <p:cNvPicPr>
            <a:picLocks noChangeAspect="1"/>
          </p:cNvPicPr>
          <p:nvPr/>
        </p:nvPicPr>
        <p:blipFill>
          <a:blip r:embed="rId7"/>
          <a:stretch>
            <a:fillRect/>
          </a:stretch>
        </p:blipFill>
        <p:spPr>
          <a:xfrm>
            <a:off x="432776" y="8013881"/>
            <a:ext cx="1118812" cy="1537990"/>
          </a:xfrm>
          <a:prstGeom prst="rect">
            <a:avLst/>
          </a:prstGeom>
        </p:spPr>
      </p:pic>
      <p:pic>
        <p:nvPicPr>
          <p:cNvPr id="23" name="Picture 22"/>
          <p:cNvPicPr>
            <a:picLocks noChangeAspect="1"/>
          </p:cNvPicPr>
          <p:nvPr/>
        </p:nvPicPr>
        <p:blipFill>
          <a:blip r:embed="rId7"/>
          <a:stretch>
            <a:fillRect/>
          </a:stretch>
        </p:blipFill>
        <p:spPr>
          <a:xfrm>
            <a:off x="9280664" y="5657228"/>
            <a:ext cx="1118812" cy="1537990"/>
          </a:xfrm>
          <a:prstGeom prst="rect">
            <a:avLst/>
          </a:prstGeom>
        </p:spPr>
      </p:pic>
      <p:pic>
        <p:nvPicPr>
          <p:cNvPr id="24" name="Picture 23"/>
          <p:cNvPicPr>
            <a:picLocks noChangeAspect="1"/>
          </p:cNvPicPr>
          <p:nvPr/>
        </p:nvPicPr>
        <p:blipFill>
          <a:blip r:embed="rId7"/>
          <a:stretch>
            <a:fillRect/>
          </a:stretch>
        </p:blipFill>
        <p:spPr>
          <a:xfrm>
            <a:off x="9290006" y="8013881"/>
            <a:ext cx="1118812" cy="1537990"/>
          </a:xfrm>
          <a:prstGeom prst="rect">
            <a:avLst/>
          </a:prstGeom>
        </p:spPr>
      </p:pic>
      <p:pic>
        <p:nvPicPr>
          <p:cNvPr id="25" name="Picture 24"/>
          <p:cNvPicPr>
            <a:picLocks noChangeAspect="1"/>
          </p:cNvPicPr>
          <p:nvPr/>
        </p:nvPicPr>
        <p:blipFill>
          <a:blip r:embed="rId8"/>
          <a:stretch>
            <a:fillRect/>
          </a:stretch>
        </p:blipFill>
        <p:spPr>
          <a:xfrm>
            <a:off x="16676538" y="9410700"/>
            <a:ext cx="1313541" cy="704934"/>
          </a:xfrm>
          <a:prstGeom prst="rect">
            <a:avLst/>
          </a:prstGeom>
        </p:spPr>
      </p:pic>
      <mc:AlternateContent xmlns:mc="http://schemas.openxmlformats.org/markup-compatibility/2006" xmlns:a14="http://schemas.microsoft.com/office/drawing/2010/main">
        <mc:Choice Requires="a14">
          <p:sp>
            <p:nvSpPr>
              <p:cNvPr id="27" name="Rounded Rectangle 26"/>
              <p:cNvSpPr/>
              <p:nvPr/>
            </p:nvSpPr>
            <p:spPr>
              <a:xfrm>
                <a:off x="348916" y="390531"/>
                <a:ext cx="17602200" cy="2287913"/>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just">
                  <a:lnSpc>
                    <a:spcPct val="150000"/>
                  </a:lnSpc>
                  <a:spcBef>
                    <a:spcPts val="300"/>
                  </a:spcBef>
                  <a:spcAft>
                    <a:spcPts val="300"/>
                  </a:spcAft>
                </a:pPr>
                <a:r>
                  <a:rPr lang="fr-FR" sz="3800" b="1">
                    <a:latin typeface="Arial" panose="020B0604020202020204" pitchFamily="34" charset="0"/>
                    <a:ea typeface="Times New Roman" panose="02020603050405020304" pitchFamily="18" charset="0"/>
                    <a:cs typeface="Arial" panose="020B0604020202020204" pitchFamily="34" charset="0"/>
                  </a:rPr>
                  <a:t>Câu 5.</a:t>
                </a:r>
                <a:r>
                  <a:rPr lang="fr-FR" sz="380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Cho</a:t>
                </a:r>
                <a:r>
                  <a:rPr lang="vi-VN" sz="3800">
                    <a:effectLst/>
                    <a:latin typeface="Arial" panose="020B0604020202020204" pitchFamily="34" charset="0"/>
                    <a:ea typeface="Times New Roman" panose="02020603050405020304" pitchFamily="18" charset="0"/>
                    <a:cs typeface="Arial" panose="020B0604020202020204" pitchFamily="34" charset="0"/>
                  </a:rPr>
                  <a:t> hàm số: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 = 1,5</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 + 10</m:t>
                    </m:r>
                  </m:oMath>
                </a14:m>
                <a:r>
                  <a:rPr lang="vi-VN" sz="3800">
                    <a:effectLst/>
                    <a:latin typeface="Arial" panose="020B0604020202020204" pitchFamily="34" charset="0"/>
                    <a:ea typeface="Times New Roman" panose="02020603050405020304" pitchFamily="18" charset="0"/>
                    <a:cs typeface="Arial" panose="020B0604020202020204" pitchFamily="34" charset="0"/>
                  </a:rPr>
                  <a:t>, hãy cho biết trong các điểm sau, điểm nào không thuộc đồ thị hàm số đã cho: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(10; 25) ;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(−2; 7) ;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𝐶</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(4; − 4) ;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(0; 10)</m:t>
                    </m:r>
                  </m:oMath>
                </a14:m>
                <a:r>
                  <a:rPr lang="vi-VN"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348916" y="390531"/>
                <a:ext cx="17602200" cy="2287913"/>
              </a:xfrm>
              <a:prstGeom prst="round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220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8100"/>
            <a:ext cx="18364200" cy="10325100"/>
          </a:xfrm>
          <a:prstGeom prst="rect">
            <a:avLst/>
          </a:prstGeom>
        </p:spPr>
      </p:pic>
      <p:pic>
        <p:nvPicPr>
          <p:cNvPr id="4" name="Picture 3"/>
          <p:cNvPicPr>
            <a:picLocks noChangeAspect="1"/>
          </p:cNvPicPr>
          <p:nvPr/>
        </p:nvPicPr>
        <p:blipFill>
          <a:blip r:embed="rId3"/>
          <a:stretch>
            <a:fillRect/>
          </a:stretch>
        </p:blipFill>
        <p:spPr>
          <a:xfrm>
            <a:off x="11582400" y="6100835"/>
            <a:ext cx="5327554" cy="3995665"/>
          </a:xfrm>
          <a:prstGeom prst="rect">
            <a:avLst/>
          </a:prstGeom>
        </p:spPr>
      </p:pic>
      <p:pic>
        <p:nvPicPr>
          <p:cNvPr id="5" name="Picture 4"/>
          <p:cNvPicPr>
            <a:picLocks noChangeAspect="1"/>
          </p:cNvPicPr>
          <p:nvPr/>
        </p:nvPicPr>
        <p:blipFill>
          <a:blip r:embed="rId4"/>
          <a:stretch>
            <a:fillRect/>
          </a:stretch>
        </p:blipFill>
        <p:spPr>
          <a:xfrm>
            <a:off x="6705600" y="8267700"/>
            <a:ext cx="2522937" cy="1353977"/>
          </a:xfrm>
          <a:prstGeom prst="rect">
            <a:avLst/>
          </a:prstGeom>
        </p:spPr>
      </p:pic>
      <p:pic>
        <p:nvPicPr>
          <p:cNvPr id="6" name="Picture 5"/>
          <p:cNvPicPr>
            <a:picLocks noChangeAspect="1"/>
          </p:cNvPicPr>
          <p:nvPr/>
        </p:nvPicPr>
        <p:blipFill>
          <a:blip r:embed="rId5"/>
          <a:stretch>
            <a:fillRect/>
          </a:stretch>
        </p:blipFill>
        <p:spPr>
          <a:xfrm flipH="1">
            <a:off x="457200" y="3695700"/>
            <a:ext cx="4523262" cy="6218333"/>
          </a:xfrm>
          <a:prstGeom prst="rect">
            <a:avLst/>
          </a:prstGeom>
        </p:spPr>
      </p:pic>
      <p:sp>
        <p:nvSpPr>
          <p:cNvPr id="8" name="Cloud Callout 7"/>
          <p:cNvSpPr/>
          <p:nvPr/>
        </p:nvSpPr>
        <p:spPr>
          <a:xfrm>
            <a:off x="6858000" y="342900"/>
            <a:ext cx="9448800" cy="5638800"/>
          </a:xfrm>
          <a:prstGeom prst="cloudCallout">
            <a:avLst>
              <a:gd name="adj1" fmla="val -70409"/>
              <a:gd name="adj2" fmla="val 23524"/>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t>Wow! Bạn thật giỏi đó….</a:t>
            </a:r>
          </a:p>
          <a:p>
            <a:pPr algn="ctr">
              <a:lnSpc>
                <a:spcPct val="150000"/>
              </a:lnSpc>
            </a:pPr>
            <a:r>
              <a:rPr lang="vi-VN" sz="3800"/>
              <a:t>Cảm ơn bạn nhé! Đây là một chút quà mình dành tặng bạn nè!</a:t>
            </a:r>
          </a:p>
        </p:txBody>
      </p:sp>
    </p:spTree>
    <p:extLst>
      <p:ext uri="{BB962C8B-B14F-4D97-AF65-F5344CB8AC3E}">
        <p14:creationId xmlns:p14="http://schemas.microsoft.com/office/powerpoint/2010/main" val="59223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sp>
        <p:nvSpPr>
          <p:cNvPr id="14" name="Freeform 14"/>
          <p:cNvSpPr/>
          <p:nvPr/>
        </p:nvSpPr>
        <p:spPr>
          <a:xfrm rot="-1333878">
            <a:off x="-281437" y="45597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5" name="Group 4"/>
          <p:cNvGrpSpPr/>
          <p:nvPr/>
        </p:nvGrpSpPr>
        <p:grpSpPr>
          <a:xfrm>
            <a:off x="854242" y="190500"/>
            <a:ext cx="16427116" cy="2102818"/>
            <a:chOff x="806116" y="800100"/>
            <a:chExt cx="16427116" cy="2102818"/>
          </a:xfrm>
        </p:grpSpPr>
        <p:grpSp>
          <p:nvGrpSpPr>
            <p:cNvPr id="15" name="Group 14"/>
            <p:cNvGrpSpPr/>
            <p:nvPr/>
          </p:nvGrpSpPr>
          <p:grpSpPr>
            <a:xfrm>
              <a:off x="914400" y="800100"/>
              <a:ext cx="5704802" cy="1174015"/>
              <a:chOff x="853357" y="718395"/>
              <a:chExt cx="5297316" cy="1174015"/>
            </a:xfrm>
          </p:grpSpPr>
          <p:grpSp>
            <p:nvGrpSpPr>
              <p:cNvPr id="16" name="Group 5"/>
              <p:cNvGrpSpPr/>
              <p:nvPr/>
            </p:nvGrpSpPr>
            <p:grpSpPr>
              <a:xfrm>
                <a:off x="853357" y="718395"/>
                <a:ext cx="5297316" cy="1174015"/>
                <a:chOff x="0" y="-47625"/>
                <a:chExt cx="4603427" cy="391542"/>
              </a:xfrm>
            </p:grpSpPr>
            <p:sp>
              <p:nvSpPr>
                <p:cNvPr id="18" name="Freeform 6"/>
                <p:cNvSpPr/>
                <p:nvPr/>
              </p:nvSpPr>
              <p:spPr>
                <a:xfrm>
                  <a:off x="0" y="0"/>
                  <a:ext cx="4603427"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19"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2"/>
              <p:cNvSpPr txBox="1"/>
              <p:nvPr/>
            </p:nvSpPr>
            <p:spPr>
              <a:xfrm>
                <a:off x="969974" y="1002937"/>
                <a:ext cx="5068977" cy="684226"/>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7.24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806116" y="880826"/>
                  <a:ext cx="16427116" cy="20220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5000"/>
                    </a:lnSpc>
                  </a:pPr>
                  <a:r>
                    <a:rPr lang="en-US" altLang="en-US" sz="3800" smtClean="0">
                      <a:solidFill>
                        <a:prstClr val="white"/>
                      </a:solidFill>
                      <a:ea typeface="Open Sans"/>
                    </a:rPr>
                    <a:t>                                            Trong </a:t>
                  </a:r>
                  <a:r>
                    <a:rPr lang="en-US" altLang="en-US" sz="3800">
                      <a:solidFill>
                        <a:prstClr val="white"/>
                      </a:solidFill>
                      <a:ea typeface="Open Sans"/>
                    </a:rPr>
                    <a:t>các hàm số sau, những hàm số nào là hàm số bậc nhất? Hãy xác định các hệ số </a:t>
                  </a:r>
                  <a14:m>
                    <m:oMath xmlns:m="http://schemas.openxmlformats.org/officeDocument/2006/math">
                      <m:r>
                        <a:rPr lang="en-US" altLang="en-US" sz="3800" i="1" smtClean="0">
                          <a:solidFill>
                            <a:prstClr val="white"/>
                          </a:solidFill>
                          <a:latin typeface="Cambria Math" panose="02040503050406030204" pitchFamily="18" charset="0"/>
                          <a:ea typeface="Open Sans"/>
                        </a:rPr>
                        <m:t>𝑎</m:t>
                      </m:r>
                      <m:r>
                        <a:rPr lang="en-US" altLang="en-US" sz="3800" i="1" smtClean="0">
                          <a:solidFill>
                            <a:prstClr val="white"/>
                          </a:solidFill>
                          <a:latin typeface="Cambria Math" panose="02040503050406030204" pitchFamily="18" charset="0"/>
                          <a:ea typeface="Open Sans"/>
                        </a:rPr>
                        <m:t>, </m:t>
                      </m:r>
                      <m:r>
                        <a:rPr lang="en-US" altLang="en-US" sz="3800" i="1" smtClean="0">
                          <a:solidFill>
                            <a:prstClr val="white"/>
                          </a:solidFill>
                          <a:latin typeface="Cambria Math" panose="02040503050406030204" pitchFamily="18" charset="0"/>
                          <a:ea typeface="Open Sans"/>
                        </a:rPr>
                        <m:t>𝑏</m:t>
                      </m:r>
                      <m:r>
                        <a:rPr lang="en-US" altLang="en-US" sz="3800" i="1" smtClean="0">
                          <a:solidFill>
                            <a:prstClr val="white"/>
                          </a:solidFill>
                          <a:latin typeface="Cambria Math" panose="02040503050406030204" pitchFamily="18" charset="0"/>
                          <a:ea typeface="Open Sans"/>
                        </a:rPr>
                        <m:t> </m:t>
                      </m:r>
                    </m:oMath>
                  </a14:m>
                  <a:r>
                    <a:rPr lang="en-US" altLang="en-US" sz="3800">
                      <a:solidFill>
                        <a:prstClr val="white"/>
                      </a:solidFill>
                      <a:ea typeface="Open Sans"/>
                    </a:rPr>
                    <a:t>của chúng.</a:t>
                  </a:r>
                  <a:endParaRPr kumimoji="0" lang="en-US" altLang="en-US" sz="3800" b="0" i="0" u="none" strike="noStrike" kern="1200" cap="none" spc="0" normalizeH="0" baseline="0" noProof="0" smtClean="0">
                    <a:ln>
                      <a:noFill/>
                    </a:ln>
                    <a:solidFill>
                      <a:prstClr val="white"/>
                    </a:solidFill>
                    <a:effectLst/>
                    <a:uLnTx/>
                    <a:uFillTx/>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806116" y="880826"/>
                  <a:ext cx="16427116" cy="2022092"/>
                </a:xfrm>
                <a:prstGeom prst="rect">
                  <a:avLst/>
                </a:prstGeom>
                <a:blipFill>
                  <a:blip r:embed="rId12"/>
                  <a:stretch>
                    <a:fillRect l="-1224" r="-1224" b="-54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23" name="Picture 22"/>
          <p:cNvPicPr>
            <a:picLocks noChangeAspect="1"/>
          </p:cNvPicPr>
          <p:nvPr/>
        </p:nvPicPr>
        <p:blipFill>
          <a:blip r:embed="rId13"/>
          <a:stretch>
            <a:fillRect/>
          </a:stretch>
        </p:blipFill>
        <p:spPr>
          <a:xfrm>
            <a:off x="16697660" y="2472941"/>
            <a:ext cx="1167395" cy="167657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58253" y="2230177"/>
                <a:ext cx="9144000" cy="4656596"/>
              </a:xfrm>
              <a:prstGeom prst="rect">
                <a:avLst/>
              </a:prstGeom>
            </p:spPr>
            <p:txBody>
              <a:bodyPr>
                <a:spAutoFit/>
              </a:bodyPr>
              <a:lstStyle/>
              <a:p>
                <a:pPr algn="just">
                  <a:lnSpc>
                    <a:spcPct val="250000"/>
                  </a:lnSpc>
                </a:pPr>
                <a:r>
                  <a:rPr lang="es-ES" sz="3800" smtClean="0">
                    <a:solidFill>
                      <a:schemeClr val="bg1"/>
                    </a:solidFill>
                    <a:latin typeface="Arial" panose="020B0604020202020204" pitchFamily="34" charset="0"/>
                    <a:cs typeface="Arial" panose="020B0604020202020204" pitchFamily="34" charset="0"/>
                  </a:rPr>
                  <a:t>a) </a:t>
                </a:r>
                <a14:m>
                  <m:oMath xmlns:m="http://schemas.openxmlformats.org/officeDocument/2006/math">
                    <m:r>
                      <a:rPr lang="es-ES" sz="3800" i="1" smtClean="0">
                        <a:solidFill>
                          <a:schemeClr val="bg1"/>
                        </a:solidFill>
                        <a:latin typeface="Cambria Math" panose="02040503050406030204" pitchFamily="18" charset="0"/>
                        <a:cs typeface="Arial" panose="020B0604020202020204" pitchFamily="34" charset="0"/>
                      </a:rPr>
                      <m:t>𝑦</m:t>
                    </m:r>
                    <m:r>
                      <a:rPr lang="es-ES" sz="3800" i="1" smtClean="0">
                        <a:solidFill>
                          <a:schemeClr val="bg1"/>
                        </a:solidFill>
                        <a:latin typeface="Cambria Math" panose="02040503050406030204" pitchFamily="18" charset="0"/>
                        <a:cs typeface="Arial" panose="020B0604020202020204" pitchFamily="34" charset="0"/>
                      </a:rPr>
                      <m:t>=</m:t>
                    </m:r>
                    <m:r>
                      <a:rPr lang="es-ES" sz="3800" i="1" smtClean="0">
                        <a:solidFill>
                          <a:schemeClr val="bg1"/>
                        </a:solidFill>
                        <a:latin typeface="Cambria Math" panose="02040503050406030204" pitchFamily="18" charset="0"/>
                        <a:cs typeface="Arial" panose="020B0604020202020204" pitchFamily="34" charset="0"/>
                      </a:rPr>
                      <m:t>0</m:t>
                    </m:r>
                    <m:r>
                      <a:rPr lang="es-ES" sz="3800" i="1" smtClean="0">
                        <a:solidFill>
                          <a:schemeClr val="bg1"/>
                        </a:solidFill>
                        <a:latin typeface="Cambria Math" panose="02040503050406030204" pitchFamily="18" charset="0"/>
                        <a:cs typeface="Arial" panose="020B0604020202020204" pitchFamily="34" charset="0"/>
                      </a:rPr>
                      <m:t>.</m:t>
                    </m:r>
                    <m:r>
                      <a:rPr lang="es-ES" sz="3800" i="1" smtClean="0">
                        <a:solidFill>
                          <a:schemeClr val="bg1"/>
                        </a:solidFill>
                        <a:latin typeface="Cambria Math" panose="02040503050406030204" pitchFamily="18" charset="0"/>
                        <a:cs typeface="Arial" panose="020B0604020202020204" pitchFamily="34" charset="0"/>
                      </a:rPr>
                      <m:t>𝑥</m:t>
                    </m:r>
                    <m:r>
                      <a:rPr lang="es-ES" sz="3800" i="1" smtClean="0">
                        <a:solidFill>
                          <a:schemeClr val="bg1"/>
                        </a:solidFill>
                        <a:latin typeface="Cambria Math" panose="02040503050406030204" pitchFamily="18" charset="0"/>
                        <a:cs typeface="Arial" panose="020B0604020202020204" pitchFamily="34" charset="0"/>
                      </a:rPr>
                      <m:t> – </m:t>
                    </m:r>
                    <m:r>
                      <a:rPr lang="es-ES" sz="3800" i="1" smtClean="0">
                        <a:solidFill>
                          <a:schemeClr val="bg1"/>
                        </a:solidFill>
                        <a:latin typeface="Cambria Math" panose="02040503050406030204" pitchFamily="18" charset="0"/>
                        <a:cs typeface="Arial" panose="020B0604020202020204" pitchFamily="34" charset="0"/>
                      </a:rPr>
                      <m:t>5</m:t>
                    </m:r>
                  </m:oMath>
                </a14:m>
                <a:endParaRPr lang="es-ES" sz="3800">
                  <a:solidFill>
                    <a:schemeClr val="bg1"/>
                  </a:solidFill>
                  <a:latin typeface="Arial" panose="020B0604020202020204" pitchFamily="34" charset="0"/>
                  <a:cs typeface="Arial" panose="020B0604020202020204" pitchFamily="34" charset="0"/>
                </a:endParaRPr>
              </a:p>
              <a:p>
                <a:pPr algn="just">
                  <a:lnSpc>
                    <a:spcPct val="250000"/>
                  </a:lnSpc>
                </a:pPr>
                <a:r>
                  <a:rPr lang="es-ES" sz="3800">
                    <a:solidFill>
                      <a:schemeClr val="bg1"/>
                    </a:solidFill>
                    <a:latin typeface="Arial" panose="020B0604020202020204" pitchFamily="34" charset="0"/>
                    <a:cs typeface="Arial" panose="020B0604020202020204" pitchFamily="34" charset="0"/>
                  </a:rPr>
                  <a:t>b) </a:t>
                </a:r>
                <a14:m>
                  <m:oMath xmlns:m="http://schemas.openxmlformats.org/officeDocument/2006/math">
                    <m:r>
                      <a:rPr lang="es-ES" sz="3800" i="1" smtClean="0">
                        <a:solidFill>
                          <a:schemeClr val="bg1"/>
                        </a:solidFill>
                        <a:latin typeface="Cambria Math" panose="02040503050406030204" pitchFamily="18" charset="0"/>
                        <a:cs typeface="Arial" panose="020B0604020202020204" pitchFamily="34" charset="0"/>
                      </a:rPr>
                      <m:t>𝑦</m:t>
                    </m:r>
                    <m:r>
                      <a:rPr lang="es-ES" sz="3800" i="1" smtClean="0">
                        <a:solidFill>
                          <a:schemeClr val="bg1"/>
                        </a:solidFill>
                        <a:latin typeface="Cambria Math" panose="02040503050406030204" pitchFamily="18" charset="0"/>
                        <a:cs typeface="Arial" panose="020B0604020202020204" pitchFamily="34" charset="0"/>
                      </a:rPr>
                      <m:t>=</m:t>
                    </m:r>
                    <m:r>
                      <a:rPr lang="es-ES" sz="3800" i="1" smtClean="0">
                        <a:solidFill>
                          <a:schemeClr val="bg1"/>
                        </a:solidFill>
                        <a:latin typeface="Cambria Math" panose="02040503050406030204" pitchFamily="18" charset="0"/>
                        <a:cs typeface="Arial" panose="020B0604020202020204" pitchFamily="34" charset="0"/>
                      </a:rPr>
                      <m:t>1</m:t>
                    </m:r>
                    <m:r>
                      <a:rPr lang="es-ES" sz="3800" i="1" smtClean="0">
                        <a:solidFill>
                          <a:schemeClr val="bg1"/>
                        </a:solidFill>
                        <a:latin typeface="Cambria Math" panose="02040503050406030204" pitchFamily="18" charset="0"/>
                        <a:cs typeface="Arial" panose="020B0604020202020204" pitchFamily="34" charset="0"/>
                      </a:rPr>
                      <m:t> –</m:t>
                    </m:r>
                    <m:r>
                      <a:rPr lang="es-ES" sz="3800" i="1" smtClean="0">
                        <a:solidFill>
                          <a:schemeClr val="bg1"/>
                        </a:solidFill>
                        <a:latin typeface="Cambria Math" panose="02040503050406030204" pitchFamily="18" charset="0"/>
                        <a:cs typeface="Arial" panose="020B0604020202020204" pitchFamily="34" charset="0"/>
                      </a:rPr>
                      <m:t>3</m:t>
                    </m:r>
                    <m:r>
                      <a:rPr lang="es-ES" sz="3800" i="1" smtClean="0">
                        <a:solidFill>
                          <a:schemeClr val="bg1"/>
                        </a:solidFill>
                        <a:latin typeface="Cambria Math" panose="02040503050406030204" pitchFamily="18" charset="0"/>
                        <a:cs typeface="Arial" panose="020B0604020202020204" pitchFamily="34" charset="0"/>
                      </a:rPr>
                      <m:t>𝑥</m:t>
                    </m:r>
                    <m:r>
                      <a:rPr lang="es-ES" sz="3800" i="1" smtClean="0">
                        <a:solidFill>
                          <a:schemeClr val="bg1"/>
                        </a:solidFill>
                        <a:latin typeface="Cambria Math" panose="02040503050406030204" pitchFamily="18" charset="0"/>
                        <a:cs typeface="Arial" panose="020B0604020202020204" pitchFamily="34" charset="0"/>
                      </a:rPr>
                      <m:t> </m:t>
                    </m:r>
                  </m:oMath>
                </a14:m>
                <a:r>
                  <a:rPr lang="es-ES" sz="3800">
                    <a:solidFill>
                      <a:schemeClr val="bg1"/>
                    </a:solidFill>
                    <a:latin typeface="Arial" panose="020B0604020202020204" pitchFamily="34" charset="0"/>
                    <a:cs typeface="Arial" panose="020B0604020202020204" pitchFamily="34" charset="0"/>
                  </a:rPr>
                  <a:t>                   </a:t>
                </a:r>
              </a:p>
              <a:p>
                <a:pPr algn="just">
                  <a:lnSpc>
                    <a:spcPct val="250000"/>
                  </a:lnSpc>
                </a:pPr>
                <a:r>
                  <a:rPr lang="es-ES" sz="3800">
                    <a:solidFill>
                      <a:schemeClr val="bg1"/>
                    </a:solidFill>
                    <a:latin typeface="Arial" panose="020B0604020202020204" pitchFamily="34" charset="0"/>
                    <a:cs typeface="Arial" panose="020B0604020202020204" pitchFamily="34" charset="0"/>
                  </a:rPr>
                  <a:t>c</a:t>
                </a:r>
                <a:r>
                  <a:rPr lang="es-ES" sz="3800" smtClean="0">
                    <a:solidFill>
                      <a:schemeClr val="bg1"/>
                    </a:solidFill>
                    <a:latin typeface="Arial" panose="020B0604020202020204" pitchFamily="34" charset="0"/>
                    <a:cs typeface="Arial" panose="020B0604020202020204" pitchFamily="34" charset="0"/>
                  </a:rPr>
                  <a:t>)</a:t>
                </a:r>
                <a14:m>
                  <m:oMath xmlns:m="http://schemas.openxmlformats.org/officeDocument/2006/math">
                    <m:r>
                      <a:rPr lang="es-ES" sz="3800" i="1" smtClean="0">
                        <a:solidFill>
                          <a:schemeClr val="bg1"/>
                        </a:solidFill>
                        <a:latin typeface="Cambria Math" panose="02040503050406030204" pitchFamily="18" charset="0"/>
                        <a:cs typeface="Arial" panose="020B0604020202020204" pitchFamily="34" charset="0"/>
                      </a:rPr>
                      <m:t> </m:t>
                    </m:r>
                    <m:r>
                      <a:rPr lang="es-ES" sz="3800" i="1" smtClean="0">
                        <a:solidFill>
                          <a:schemeClr val="bg1"/>
                        </a:solidFill>
                        <a:latin typeface="Cambria Math" panose="02040503050406030204" pitchFamily="18" charset="0"/>
                        <a:cs typeface="Arial" panose="020B0604020202020204" pitchFamily="34" charset="0"/>
                      </a:rPr>
                      <m:t>𝑦</m:t>
                    </m:r>
                    <m:r>
                      <a:rPr lang="es-ES" sz="3800" i="1" smtClean="0">
                        <a:solidFill>
                          <a:schemeClr val="bg1"/>
                        </a:solidFill>
                        <a:latin typeface="Cambria Math" panose="02040503050406030204" pitchFamily="18" charset="0"/>
                        <a:cs typeface="Arial" panose="020B0604020202020204" pitchFamily="34" charset="0"/>
                      </a:rPr>
                      <m:t> = –</m:t>
                    </m:r>
                    <m:r>
                      <a:rPr lang="es-ES" sz="3800" i="1" smtClean="0">
                        <a:solidFill>
                          <a:schemeClr val="bg1"/>
                        </a:solidFill>
                        <a:latin typeface="Cambria Math" panose="02040503050406030204" pitchFamily="18" charset="0"/>
                        <a:cs typeface="Arial" panose="020B0604020202020204" pitchFamily="34" charset="0"/>
                      </a:rPr>
                      <m:t>0</m:t>
                    </m:r>
                    <m:r>
                      <a:rPr lang="es-ES" sz="3800" i="1" smtClean="0">
                        <a:solidFill>
                          <a:schemeClr val="bg1"/>
                        </a:solidFill>
                        <a:latin typeface="Cambria Math" panose="02040503050406030204" pitchFamily="18" charset="0"/>
                        <a:cs typeface="Arial" panose="020B0604020202020204" pitchFamily="34" charset="0"/>
                      </a:rPr>
                      <m:t>,</m:t>
                    </m:r>
                    <m:r>
                      <a:rPr lang="es-ES" sz="3800" i="1" smtClean="0">
                        <a:solidFill>
                          <a:schemeClr val="bg1"/>
                        </a:solidFill>
                        <a:latin typeface="Cambria Math" panose="02040503050406030204" pitchFamily="18" charset="0"/>
                        <a:cs typeface="Arial" panose="020B0604020202020204" pitchFamily="34" charset="0"/>
                      </a:rPr>
                      <m:t>6</m:t>
                    </m:r>
                    <m:r>
                      <a:rPr lang="es-ES" sz="3800" i="1" smtClean="0">
                        <a:solidFill>
                          <a:schemeClr val="bg1"/>
                        </a:solidFill>
                        <a:latin typeface="Cambria Math" panose="02040503050406030204" pitchFamily="18" charset="0"/>
                        <a:cs typeface="Arial" panose="020B0604020202020204" pitchFamily="34" charset="0"/>
                      </a:rPr>
                      <m:t>𝑥</m:t>
                    </m:r>
                  </m:oMath>
                </a14:m>
                <a:endParaRPr lang="es-ES" sz="3800">
                  <a:solidFill>
                    <a:schemeClr val="bg1"/>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58253" y="2230177"/>
                <a:ext cx="9144000" cy="4656596"/>
              </a:xfrm>
              <a:prstGeom prst="rect">
                <a:avLst/>
              </a:prstGeom>
              <a:blipFill>
                <a:blip r:embed="rId14"/>
                <a:stretch>
                  <a:fillRect l="-2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466465" y="2705100"/>
                <a:ext cx="10115783" cy="969496"/>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srgbClr val="FFFF00"/>
                    </a:solidFill>
                    <a:ea typeface="Calibri" panose="020F0502020204030204" pitchFamily="34" charset="0"/>
                    <a:cs typeface="Times New Roman" panose="02020603050405020304" pitchFamily="18" charset="0"/>
                  </a:rPr>
                  <a:t> </a:t>
                </a:r>
                <a:r>
                  <a:rPr lang="vi-VN" sz="3800" smtClean="0">
                    <a:solidFill>
                      <a:srgbClr val="FFFF00"/>
                    </a:solidFill>
                    <a:ea typeface="Calibri" panose="020F0502020204030204" pitchFamily="34" charset="0"/>
                    <a:cs typeface="Times New Roman" panose="02020603050405020304" pitchFamily="18" charset="0"/>
                  </a:rPr>
                  <a:t>không phải là một hàm số bậc nhất vì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800">
                  <a:solidFill>
                    <a:srgbClr val="FFFF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466465" y="2705100"/>
                <a:ext cx="10115783" cy="969496"/>
              </a:xfrm>
              <a:prstGeom prst="rect">
                <a:avLst/>
              </a:prstGeom>
              <a:blipFill>
                <a:blip r:embed="rId15"/>
                <a:stretch>
                  <a:fillRect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466465" y="4149519"/>
                <a:ext cx="10216066" cy="875048"/>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srgbClr val="FFFF00"/>
                    </a:solidFill>
                    <a:ea typeface="Calibri" panose="020F0502020204030204" pitchFamily="34" charset="0"/>
                    <a:cs typeface="Times New Roman" panose="02020603050405020304" pitchFamily="18" charset="0"/>
                  </a:rPr>
                  <a:t> </a:t>
                </a:r>
                <a:r>
                  <a:rPr lang="vi-VN" sz="3800">
                    <a:solidFill>
                      <a:srgbClr val="FFFF00"/>
                    </a:solidFill>
                    <a:ea typeface="Calibri" panose="020F0502020204030204" pitchFamily="34" charset="0"/>
                    <a:cs typeface="Times New Roman" panose="02020603050405020304" pitchFamily="18" charset="0"/>
                  </a:rPr>
                  <a:t>là một hàm số bậc nhất với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800">
                    <a:solidFill>
                      <a:srgbClr val="FFFF00"/>
                    </a:solidFill>
                    <a:effectLst/>
                    <a:ea typeface="Calibri" panose="020F0502020204030204" pitchFamily="34" charset="0"/>
                    <a:cs typeface="Times New Roman" panose="02020603050405020304" pitchFamily="18" charset="0"/>
                  </a:rPr>
                  <a:t> và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a:solidFill>
                    <a:srgbClr val="FFFF00"/>
                  </a:solidFill>
                  <a:effectLst/>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4466465" y="4149519"/>
                <a:ext cx="10216066" cy="875048"/>
              </a:xfrm>
              <a:prstGeom prst="rect">
                <a:avLst/>
              </a:prstGeom>
              <a:blipFill>
                <a:blip r:embed="rId16"/>
                <a:stretch>
                  <a:fillRect b="-258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458444" y="5676900"/>
                <a:ext cx="10608802" cy="861133"/>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srgbClr val="FFFF00"/>
                    </a:solidFill>
                    <a:latin typeface="Arial" panose="020B0604020202020204" pitchFamily="34" charset="0"/>
                    <a:ea typeface="Calibri" panose="020F0502020204030204" pitchFamily="34" charset="0"/>
                    <a:cs typeface="Arial" panose="020B0604020202020204" pitchFamily="34" charset="0"/>
                  </a:rPr>
                  <a:t> </a:t>
                </a:r>
                <a:r>
                  <a:rPr lang="vi-VN" sz="3800">
                    <a:solidFill>
                      <a:srgbClr val="FFFF00"/>
                    </a:solidFill>
                    <a:latin typeface="Arial" panose="020B0604020202020204" pitchFamily="34" charset="0"/>
                    <a:ea typeface="Calibri" panose="020F0502020204030204" pitchFamily="34" charset="0"/>
                    <a:cs typeface="Arial" panose="020B0604020202020204" pitchFamily="34" charset="0"/>
                  </a:rPr>
                  <a:t>là một hàm số bậc nhất với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6</m:t>
                    </m:r>
                  </m:oMath>
                </a14:m>
                <a:r>
                  <a:rPr lang="vi-VN" sz="3800">
                    <a:solidFill>
                      <a:srgbClr val="FFFF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800">
                  <a:solidFill>
                    <a:srgbClr val="FFFF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4458444" y="5676900"/>
                <a:ext cx="10608802" cy="861133"/>
              </a:xfrm>
              <a:prstGeom prst="rect">
                <a:avLst/>
              </a:prstGeom>
              <a:blipFill>
                <a:blip r:embed="rId17"/>
                <a:stretch>
                  <a:fillRect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638800" y="6995795"/>
                <a:ext cx="11887200" cy="2017475"/>
              </a:xfrm>
              <a:prstGeom prst="rect">
                <a:avLst/>
              </a:prstGeom>
            </p:spPr>
            <p:txBody>
              <a:bodyPr wrap="squar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800">
                    <a:solidFill>
                      <a:srgbClr val="FFFF00"/>
                    </a:solidFill>
                    <a:effectLst/>
                    <a:latin typeface="Arial" panose="020B0604020202020204" pitchFamily="34" charset="0"/>
                    <a:ea typeface="Calibri" panose="020F0502020204030204" pitchFamily="34" charset="0"/>
                    <a:cs typeface="Arial" panose="020B0604020202020204" pitchFamily="34" charset="0"/>
                  </a:rPr>
                  <a:t> là một hàm số bậc nhất với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3800">
                    <a:solidFill>
                      <a:srgbClr val="FFFF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800">
                  <a:solidFill>
                    <a:srgbClr val="FFFF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5638800" y="6995795"/>
                <a:ext cx="11887200" cy="2017475"/>
              </a:xfrm>
              <a:prstGeom prst="rect">
                <a:avLst/>
              </a:prstGeom>
              <a:blipFill>
                <a:blip r:embed="rId18"/>
                <a:stretch>
                  <a:fillRect r="-1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4466465" y="9081076"/>
                <a:ext cx="7335663" cy="969496"/>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srgbClr val="FFFF00"/>
                    </a:solidFill>
                    <a:ea typeface="Calibri" panose="020F0502020204030204" pitchFamily="34" charset="0"/>
                    <a:cs typeface="Times New Roman" panose="02020603050405020304" pitchFamily="18" charset="0"/>
                  </a:rPr>
                  <a:t> </a:t>
                </a:r>
                <a:r>
                  <a:rPr lang="vi-VN" sz="3800" smtClean="0">
                    <a:solidFill>
                      <a:srgbClr val="FFFF00"/>
                    </a:solidFill>
                    <a:ea typeface="Calibri" panose="020F0502020204030204" pitchFamily="34" charset="0"/>
                    <a:cs typeface="Times New Roman" panose="02020603050405020304" pitchFamily="18" charset="0"/>
                  </a:rPr>
                  <a:t>không phải là hàm số bậc nhất</a:t>
                </a:r>
                <a:endParaRPr lang="en-US" sz="3800">
                  <a:solidFill>
                    <a:srgbClr val="FFFF00"/>
                  </a:solidFill>
                  <a:effectLst/>
                  <a:ea typeface="Arial" panose="020B060402020202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4466465" y="9081076"/>
                <a:ext cx="7335663" cy="969496"/>
              </a:xfrm>
              <a:prstGeom prst="rect">
                <a:avLst/>
              </a:prstGeom>
              <a:blipFill>
                <a:blip r:embed="rId19"/>
                <a:stretch>
                  <a:fillRect r="-1746"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58253" y="6512310"/>
                <a:ext cx="9144000" cy="1696618"/>
              </a:xfrm>
              <a:prstGeom prst="rect">
                <a:avLst/>
              </a:prstGeom>
            </p:spPr>
            <p:txBody>
              <a:bodyPr>
                <a:spAutoFit/>
              </a:bodyPr>
              <a:lstStyle/>
              <a:p>
                <a:pPr lvl="0" algn="just">
                  <a:lnSpc>
                    <a:spcPct val="250000"/>
                  </a:lnSpc>
                </a:pPr>
                <a:r>
                  <a:rPr lang="es-ES" sz="3800">
                    <a:solidFill>
                      <a:prstClr val="white"/>
                    </a:solidFill>
                    <a:latin typeface="Arial" panose="020B0604020202020204" pitchFamily="34" charset="0"/>
                    <a:cs typeface="Arial" panose="020B0604020202020204" pitchFamily="34" charset="0"/>
                  </a:rPr>
                  <a:t>d) </a:t>
                </a:r>
                <a14:m>
                  <m:oMath xmlns:m="http://schemas.openxmlformats.org/officeDocument/2006/math">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d>
                      <m:dPr>
                        <m:ctrlP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oMath>
                </a14:m>
                <a:endParaRPr lang="es-ES" sz="3800">
                  <a:solidFill>
                    <a:prstClr val="white"/>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58253" y="6512310"/>
                <a:ext cx="9144000" cy="1696618"/>
              </a:xfrm>
              <a:prstGeom prst="rect">
                <a:avLst/>
              </a:prstGeom>
              <a:blipFill>
                <a:blip r:embed="rId20"/>
                <a:stretch>
                  <a:fillRect l="-2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62526" y="8648700"/>
                <a:ext cx="3298403" cy="1554272"/>
              </a:xfrm>
              <a:prstGeom prst="rect">
                <a:avLst/>
              </a:prstGeom>
            </p:spPr>
            <p:txBody>
              <a:bodyPr wrap="none">
                <a:spAutoFit/>
              </a:bodyPr>
              <a:lstStyle/>
              <a:p>
                <a:pPr lvl="0" algn="just">
                  <a:lnSpc>
                    <a:spcPct val="250000"/>
                  </a:lnSpc>
                </a:pPr>
                <a:r>
                  <a:rPr lang="vi-VN" sz="3800">
                    <a:solidFill>
                      <a:prstClr val="white"/>
                    </a:solidFill>
                    <a:ea typeface="Calibri" panose="020F0502020204030204" pitchFamily="34" charset="0"/>
                    <a:cs typeface="Arial" panose="020B0604020202020204" pitchFamily="34" charset="0"/>
                  </a:rPr>
                  <a:t>e) </a:t>
                </a:r>
                <a14:m>
                  <m:oMath xmlns:m="http://schemas.openxmlformats.org/officeDocument/2006/math">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s-ES" sz="3800">
                  <a:solidFill>
                    <a:prstClr val="white"/>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62526" y="8648700"/>
                <a:ext cx="3298403" cy="1554272"/>
              </a:xfrm>
              <a:prstGeom prst="rect">
                <a:avLst/>
              </a:prstGeom>
              <a:blipFill>
                <a:blip r:embed="rId21"/>
                <a:stretch>
                  <a:fillRect l="-6100"/>
                </a:stretch>
              </a:blipFill>
            </p:spPr>
            <p:txBody>
              <a:bodyPr/>
              <a:lstStyle/>
              <a:p>
                <a:r>
                  <a:rPr lang="en-US">
                    <a:noFill/>
                  </a:rPr>
                  <a:t> </a:t>
                </a:r>
              </a:p>
            </p:txBody>
          </p:sp>
        </mc:Fallback>
      </mc:AlternateContent>
    </p:spTree>
    <p:extLst>
      <p:ext uri="{BB962C8B-B14F-4D97-AF65-F5344CB8AC3E}">
        <p14:creationId xmlns:p14="http://schemas.microsoft.com/office/powerpoint/2010/main" val="33573908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4" grpId="0"/>
      <p:bldP spid="25" grpId="0"/>
      <p:bldP spid="26" grpId="0"/>
      <p:bldP spid="2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304800" y="325773"/>
            <a:ext cx="17668318" cy="9662443"/>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flipH="1">
            <a:off x="16427065" y="8136480"/>
            <a:ext cx="1546053" cy="1792663"/>
          </a:xfrm>
          <a:prstGeom prst="rect">
            <a:avLst/>
          </a:prstGeom>
        </p:spPr>
      </p:pic>
      <p:grpSp>
        <p:nvGrpSpPr>
          <p:cNvPr id="28" name="Group 27"/>
          <p:cNvGrpSpPr/>
          <p:nvPr/>
        </p:nvGrpSpPr>
        <p:grpSpPr>
          <a:xfrm>
            <a:off x="1665112" y="647700"/>
            <a:ext cx="14247147" cy="1174015"/>
            <a:chOff x="914400" y="800100"/>
            <a:chExt cx="14247147" cy="1174015"/>
          </a:xfrm>
        </p:grpSpPr>
        <p:grpSp>
          <p:nvGrpSpPr>
            <p:cNvPr id="29" name="Group 28"/>
            <p:cNvGrpSpPr/>
            <p:nvPr/>
          </p:nvGrpSpPr>
          <p:grpSpPr>
            <a:xfrm>
              <a:off x="914400" y="800100"/>
              <a:ext cx="5704802" cy="1174015"/>
              <a:chOff x="853357" y="718395"/>
              <a:chExt cx="5297316" cy="1174015"/>
            </a:xfrm>
          </p:grpSpPr>
          <p:grpSp>
            <p:nvGrpSpPr>
              <p:cNvPr id="31" name="Group 5"/>
              <p:cNvGrpSpPr/>
              <p:nvPr/>
            </p:nvGrpSpPr>
            <p:grpSpPr>
              <a:xfrm>
                <a:off x="853357" y="718395"/>
                <a:ext cx="5297316" cy="1174015"/>
                <a:chOff x="0" y="-47625"/>
                <a:chExt cx="4603427" cy="391542"/>
              </a:xfrm>
            </p:grpSpPr>
            <p:sp>
              <p:nvSpPr>
                <p:cNvPr id="33" name="Freeform 6"/>
                <p:cNvSpPr/>
                <p:nvPr/>
              </p:nvSpPr>
              <p:spPr>
                <a:xfrm>
                  <a:off x="0" y="0"/>
                  <a:ext cx="4603427"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34"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12"/>
              <p:cNvSpPr txBox="1"/>
              <p:nvPr/>
            </p:nvSpPr>
            <p:spPr>
              <a:xfrm>
                <a:off x="969974" y="1002937"/>
                <a:ext cx="5068977" cy="756617"/>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7.25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30" name="Rectangle 1"/>
                <p:cNvSpPr>
                  <a:spLocks noChangeArrowheads="1"/>
                </p:cNvSpPr>
                <p:nvPr/>
              </p:nvSpPr>
              <p:spPr bwMode="auto">
                <a:xfrm>
                  <a:off x="6858000" y="858501"/>
                  <a:ext cx="8303547" cy="10572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5000"/>
                    </a:lnSpc>
                  </a:pPr>
                  <a:r>
                    <a:rPr lang="es-ES" altLang="en-US" sz="3800">
                      <a:solidFill>
                        <a:prstClr val="white"/>
                      </a:solidFill>
                      <a:ea typeface="Open Sans"/>
                    </a:rPr>
                    <a:t>Cho hàm số bậc nhất </a:t>
                  </a:r>
                  <a14:m>
                    <m:oMath xmlns:m="http://schemas.openxmlformats.org/officeDocument/2006/math">
                      <m:r>
                        <a:rPr lang="es-ES" altLang="en-US" sz="3800" i="1" smtClean="0">
                          <a:solidFill>
                            <a:prstClr val="white"/>
                          </a:solidFill>
                          <a:latin typeface="Cambria Math" panose="02040503050406030204" pitchFamily="18" charset="0"/>
                          <a:ea typeface="Open Sans"/>
                        </a:rPr>
                        <m:t>𝑦</m:t>
                      </m:r>
                      <m:r>
                        <a:rPr lang="es-ES" altLang="en-US" sz="3800" i="1" smtClean="0">
                          <a:solidFill>
                            <a:prstClr val="white"/>
                          </a:solidFill>
                          <a:latin typeface="Cambria Math" panose="02040503050406030204" pitchFamily="18" charset="0"/>
                          <a:ea typeface="Open Sans"/>
                        </a:rPr>
                        <m:t> = </m:t>
                      </m:r>
                      <m:r>
                        <a:rPr lang="es-ES" altLang="en-US" sz="3800" i="1" smtClean="0">
                          <a:solidFill>
                            <a:prstClr val="white"/>
                          </a:solidFill>
                          <a:latin typeface="Cambria Math" panose="02040503050406030204" pitchFamily="18" charset="0"/>
                          <a:ea typeface="Open Sans"/>
                        </a:rPr>
                        <m:t>𝑎𝑥</m:t>
                      </m:r>
                      <m:r>
                        <a:rPr lang="es-ES" altLang="en-US" sz="3800" i="1" smtClean="0">
                          <a:solidFill>
                            <a:prstClr val="white"/>
                          </a:solidFill>
                          <a:latin typeface="Cambria Math" panose="02040503050406030204" pitchFamily="18" charset="0"/>
                          <a:ea typeface="Open Sans"/>
                        </a:rPr>
                        <m:t> + 3.</m:t>
                      </m:r>
                    </m:oMath>
                  </a14:m>
                  <a:endParaRPr kumimoji="0" lang="en-US" altLang="en-US" sz="3800" b="0" i="0" u="none" strike="noStrike" kern="1200" cap="none" spc="0" normalizeH="0" baseline="0" noProof="0" smtClean="0">
                    <a:ln>
                      <a:noFill/>
                    </a:ln>
                    <a:solidFill>
                      <a:prstClr val="white"/>
                    </a:solidFill>
                    <a:effectLst/>
                    <a:uLnTx/>
                    <a:uFillTx/>
                  </a:endParaRPr>
                </a:p>
              </p:txBody>
            </p:sp>
          </mc:Choice>
          <mc:Fallback xmlns="">
            <p:sp>
              <p:nvSpPr>
                <p:cNvPr id="30" name="Rectangle 1"/>
                <p:cNvSpPr>
                  <a:spLocks noRot="1" noChangeAspect="1" noMove="1" noResize="1" noEditPoints="1" noAdjustHandles="1" noChangeArrowheads="1" noChangeShapeType="1" noTextEdit="1"/>
                </p:cNvSpPr>
                <p:nvPr/>
              </p:nvSpPr>
              <p:spPr bwMode="auto">
                <a:xfrm>
                  <a:off x="6858000" y="858501"/>
                  <a:ext cx="8303547" cy="1057212"/>
                </a:xfrm>
                <a:prstGeom prst="rect">
                  <a:avLst/>
                </a:prstGeom>
                <a:blipFill>
                  <a:blip r:embed="rId3"/>
                  <a:stretch>
                    <a:fillRect l="-2423" b="-1098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1790700" y="6478607"/>
                <a:ext cx="15506700" cy="677108"/>
              </a:xfrm>
              <a:prstGeom prst="rect">
                <a:avLst/>
              </a:prstGeom>
            </p:spPr>
            <p:txBody>
              <a:bodyPr wrap="square">
                <a:spAutoFit/>
              </a:bodyPr>
              <a:lstStyle/>
              <a:p>
                <a:pPr algn="just"/>
                <a:r>
                  <a:rPr lang="vi-VN" sz="3800" smtClean="0">
                    <a:solidFill>
                      <a:schemeClr val="bg1"/>
                    </a:solidFill>
                  </a:rPr>
                  <a:t>b</a:t>
                </a:r>
                <a:r>
                  <a:rPr lang="vi-VN" sz="3800">
                    <a:solidFill>
                      <a:schemeClr val="bg1"/>
                    </a:solidFill>
                  </a:rPr>
                  <a:t>) Với giá trị </a:t>
                </a:r>
                <a14:m>
                  <m:oMath xmlns:m="http://schemas.openxmlformats.org/officeDocument/2006/math">
                    <m:r>
                      <a:rPr lang="vi-VN" sz="3800" i="1" smtClean="0">
                        <a:solidFill>
                          <a:schemeClr val="bg1"/>
                        </a:solidFill>
                        <a:latin typeface="Cambria Math" panose="02040503050406030204" pitchFamily="18" charset="0"/>
                      </a:rPr>
                      <m:t>𝑎</m:t>
                    </m:r>
                  </m:oMath>
                </a14:m>
                <a:r>
                  <a:rPr lang="vi-VN" sz="3800">
                    <a:solidFill>
                      <a:schemeClr val="bg1"/>
                    </a:solidFill>
                  </a:rPr>
                  <a:t> tìm được, hãy hoàn thành bảng giá trị sau vào vở:</a:t>
                </a:r>
                <a:endParaRPr lang="vi-VN" sz="3800" b="0" i="0">
                  <a:solidFill>
                    <a:schemeClr val="bg1"/>
                  </a:solidFill>
                  <a:effectLst/>
                </a:endParaRPr>
              </a:p>
            </p:txBody>
          </p:sp>
        </mc:Choice>
        <mc:Fallback xmlns="">
          <p:sp>
            <p:nvSpPr>
              <p:cNvPr id="8" name="Rectangle 7"/>
              <p:cNvSpPr>
                <a:spLocks noRot="1" noChangeAspect="1" noMove="1" noResize="1" noEditPoints="1" noAdjustHandles="1" noChangeArrowheads="1" noChangeShapeType="1" noTextEdit="1"/>
              </p:cNvSpPr>
              <p:nvPr/>
            </p:nvSpPr>
            <p:spPr>
              <a:xfrm>
                <a:off x="1790700" y="6478607"/>
                <a:ext cx="15506700" cy="677108"/>
              </a:xfrm>
              <a:prstGeom prst="rect">
                <a:avLst/>
              </a:prstGeom>
              <a:blipFill>
                <a:blip r:embed="rId4"/>
                <a:stretch>
                  <a:fillRect l="-1297" t="-15315"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662859" y="2278915"/>
                <a:ext cx="10466212" cy="677108"/>
              </a:xfrm>
              <a:prstGeom prst="rect">
                <a:avLst/>
              </a:prstGeom>
            </p:spPr>
            <p:txBody>
              <a:bodyPr wrap="square">
                <a:spAutoFit/>
              </a:bodyPr>
              <a:lstStyle/>
              <a:p>
                <a:pPr lvl="0" algn="just"/>
                <a:r>
                  <a:rPr lang="vi-VN" sz="3800">
                    <a:solidFill>
                      <a:prstClr val="white"/>
                    </a:solidFill>
                  </a:rPr>
                  <a:t>a) Tìm hệ số </a:t>
                </a:r>
                <a14:m>
                  <m:oMath xmlns:m="http://schemas.openxmlformats.org/officeDocument/2006/math">
                    <m:r>
                      <a:rPr lang="vi-VN" sz="3800" i="1" smtClean="0">
                        <a:solidFill>
                          <a:prstClr val="white"/>
                        </a:solidFill>
                        <a:latin typeface="Cambria Math" panose="02040503050406030204" pitchFamily="18" charset="0"/>
                      </a:rPr>
                      <m:t>𝑎</m:t>
                    </m:r>
                  </m:oMath>
                </a14:m>
                <a:r>
                  <a:rPr lang="vi-VN" sz="3800">
                    <a:solidFill>
                      <a:prstClr val="white"/>
                    </a:solidFill>
                  </a:rPr>
                  <a:t>, biết rằng khi </a:t>
                </a:r>
                <a14:m>
                  <m:oMath xmlns:m="http://schemas.openxmlformats.org/officeDocument/2006/math">
                    <m:r>
                      <a:rPr lang="vi-VN" sz="3800" i="1" smtClean="0">
                        <a:solidFill>
                          <a:prstClr val="white"/>
                        </a:solidFill>
                        <a:latin typeface="Cambria Math" panose="02040503050406030204" pitchFamily="18" charset="0"/>
                      </a:rPr>
                      <m:t>𝑥</m:t>
                    </m:r>
                    <m:r>
                      <a:rPr lang="vi-VN" sz="3800" i="1" smtClean="0">
                        <a:solidFill>
                          <a:prstClr val="white"/>
                        </a:solidFill>
                        <a:latin typeface="Cambria Math" panose="02040503050406030204" pitchFamily="18" charset="0"/>
                      </a:rPr>
                      <m:t>=1</m:t>
                    </m:r>
                  </m:oMath>
                </a14:m>
                <a:r>
                  <a:rPr lang="en-US" sz="3800" smtClean="0">
                    <a:solidFill>
                      <a:prstClr val="white"/>
                    </a:solidFill>
                  </a:rPr>
                  <a:t> </a:t>
                </a:r>
                <a:r>
                  <a:rPr lang="vi-VN" sz="3800">
                    <a:solidFill>
                      <a:prstClr val="white"/>
                    </a:solidFill>
                  </a:rPr>
                  <a:t>thì </a:t>
                </a:r>
                <a14:m>
                  <m:oMath xmlns:m="http://schemas.openxmlformats.org/officeDocument/2006/math">
                    <m:r>
                      <a:rPr lang="vi-VN" sz="3800" i="1" smtClean="0">
                        <a:solidFill>
                          <a:prstClr val="white"/>
                        </a:solidFill>
                        <a:latin typeface="Cambria Math" panose="02040503050406030204" pitchFamily="18" charset="0"/>
                      </a:rPr>
                      <m:t>𝑦</m:t>
                    </m:r>
                    <m:r>
                      <a:rPr lang="vi-VN" sz="3800" i="1" smtClean="0">
                        <a:solidFill>
                          <a:prstClr val="white"/>
                        </a:solidFill>
                        <a:latin typeface="Cambria Math" panose="02040503050406030204" pitchFamily="18" charset="0"/>
                      </a:rPr>
                      <m:t>=5</m:t>
                    </m:r>
                  </m:oMath>
                </a14:m>
                <a:r>
                  <a:rPr lang="vi-VN" sz="3800" smtClean="0">
                    <a:solidFill>
                      <a:prstClr val="white"/>
                    </a:solidFill>
                  </a:rPr>
                  <a:t>.</a:t>
                </a:r>
                <a:endParaRPr lang="vi-VN" sz="3800">
                  <a:solidFill>
                    <a:prstClr val="white"/>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662859" y="2278915"/>
                <a:ext cx="10466212" cy="677108"/>
              </a:xfrm>
              <a:prstGeom prst="rect">
                <a:avLst/>
              </a:prstGeom>
              <a:blipFill>
                <a:blip r:embed="rId5"/>
                <a:stretch>
                  <a:fillRect l="-1922" t="-1711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2" name="Table 21"/>
              <p:cNvGraphicFramePr>
                <a:graphicFrameLocks noGrp="1"/>
              </p:cNvGraphicFramePr>
              <p:nvPr>
                <p:extLst>
                  <p:ext uri="{D42A27DB-BD31-4B8C-83A1-F6EECF244321}">
                    <p14:modId xmlns:p14="http://schemas.microsoft.com/office/powerpoint/2010/main" val="103552671"/>
                  </p:ext>
                </p:extLst>
              </p:nvPr>
            </p:nvGraphicFramePr>
            <p:xfrm>
              <a:off x="3176385" y="7535024"/>
              <a:ext cx="11935230" cy="2104276"/>
            </p:xfrm>
            <a:graphic>
              <a:graphicData uri="http://schemas.openxmlformats.org/drawingml/2006/table">
                <a:tbl>
                  <a:tblPr firstRow="1" firstCol="1" bandRow="1"/>
                  <a:tblGrid>
                    <a:gridCol w="1988379">
                      <a:extLst>
                        <a:ext uri="{9D8B030D-6E8A-4147-A177-3AD203B41FA5}">
                          <a16:colId xmlns:a16="http://schemas.microsoft.com/office/drawing/2014/main" val="3674571977"/>
                        </a:ext>
                      </a:extLst>
                    </a:gridCol>
                    <a:gridCol w="1988379">
                      <a:extLst>
                        <a:ext uri="{9D8B030D-6E8A-4147-A177-3AD203B41FA5}">
                          <a16:colId xmlns:a16="http://schemas.microsoft.com/office/drawing/2014/main" val="172339075"/>
                        </a:ext>
                      </a:extLst>
                    </a:gridCol>
                    <a:gridCol w="1989618">
                      <a:extLst>
                        <a:ext uri="{9D8B030D-6E8A-4147-A177-3AD203B41FA5}">
                          <a16:colId xmlns:a16="http://schemas.microsoft.com/office/drawing/2014/main" val="3045883645"/>
                        </a:ext>
                      </a:extLst>
                    </a:gridCol>
                    <a:gridCol w="1989618">
                      <a:extLst>
                        <a:ext uri="{9D8B030D-6E8A-4147-A177-3AD203B41FA5}">
                          <a16:colId xmlns:a16="http://schemas.microsoft.com/office/drawing/2014/main" val="2546164055"/>
                        </a:ext>
                      </a:extLst>
                    </a:gridCol>
                    <a:gridCol w="1989618">
                      <a:extLst>
                        <a:ext uri="{9D8B030D-6E8A-4147-A177-3AD203B41FA5}">
                          <a16:colId xmlns:a16="http://schemas.microsoft.com/office/drawing/2014/main" val="2312320125"/>
                        </a:ext>
                      </a:extLst>
                    </a:gridCol>
                    <a:gridCol w="1989618">
                      <a:extLst>
                        <a:ext uri="{9D8B030D-6E8A-4147-A177-3AD203B41FA5}">
                          <a16:colId xmlns:a16="http://schemas.microsoft.com/office/drawing/2014/main" val="4135036141"/>
                        </a:ext>
                      </a:extLst>
                    </a:gridCol>
                  </a:tblGrid>
                  <a:tr h="1052138">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4665069"/>
                      </a:ext>
                    </a:extLst>
                  </a:tr>
                  <a:tr h="1052138">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175972"/>
                      </a:ext>
                    </a:extLst>
                  </a:tr>
                </a:tbl>
              </a:graphicData>
            </a:graphic>
          </p:graphicFrame>
        </mc:Choice>
        <mc:Fallback xmlns="">
          <p:graphicFrame>
            <p:nvGraphicFramePr>
              <p:cNvPr id="22" name="Table 21"/>
              <p:cNvGraphicFramePr>
                <a:graphicFrameLocks noGrp="1"/>
              </p:cNvGraphicFramePr>
              <p:nvPr>
                <p:extLst>
                  <p:ext uri="{D42A27DB-BD31-4B8C-83A1-F6EECF244321}">
                    <p14:modId xmlns:p14="http://schemas.microsoft.com/office/powerpoint/2010/main" val="103552671"/>
                  </p:ext>
                </p:extLst>
              </p:nvPr>
            </p:nvGraphicFramePr>
            <p:xfrm>
              <a:off x="3176385" y="7535024"/>
              <a:ext cx="11935230" cy="2104276"/>
            </p:xfrm>
            <a:graphic>
              <a:graphicData uri="http://schemas.openxmlformats.org/drawingml/2006/table">
                <a:tbl>
                  <a:tblPr firstRow="1" firstCol="1" bandRow="1"/>
                  <a:tblGrid>
                    <a:gridCol w="1988379">
                      <a:extLst>
                        <a:ext uri="{9D8B030D-6E8A-4147-A177-3AD203B41FA5}">
                          <a16:colId xmlns:a16="http://schemas.microsoft.com/office/drawing/2014/main" val="3674571977"/>
                        </a:ext>
                      </a:extLst>
                    </a:gridCol>
                    <a:gridCol w="1988379">
                      <a:extLst>
                        <a:ext uri="{9D8B030D-6E8A-4147-A177-3AD203B41FA5}">
                          <a16:colId xmlns:a16="http://schemas.microsoft.com/office/drawing/2014/main" val="172339075"/>
                        </a:ext>
                      </a:extLst>
                    </a:gridCol>
                    <a:gridCol w="1989618">
                      <a:extLst>
                        <a:ext uri="{9D8B030D-6E8A-4147-A177-3AD203B41FA5}">
                          <a16:colId xmlns:a16="http://schemas.microsoft.com/office/drawing/2014/main" val="3045883645"/>
                        </a:ext>
                      </a:extLst>
                    </a:gridCol>
                    <a:gridCol w="1989618">
                      <a:extLst>
                        <a:ext uri="{9D8B030D-6E8A-4147-A177-3AD203B41FA5}">
                          <a16:colId xmlns:a16="http://schemas.microsoft.com/office/drawing/2014/main" val="2546164055"/>
                        </a:ext>
                      </a:extLst>
                    </a:gridCol>
                    <a:gridCol w="1989618">
                      <a:extLst>
                        <a:ext uri="{9D8B030D-6E8A-4147-A177-3AD203B41FA5}">
                          <a16:colId xmlns:a16="http://schemas.microsoft.com/office/drawing/2014/main" val="2312320125"/>
                        </a:ext>
                      </a:extLst>
                    </a:gridCol>
                    <a:gridCol w="1989618">
                      <a:extLst>
                        <a:ext uri="{9D8B030D-6E8A-4147-A177-3AD203B41FA5}">
                          <a16:colId xmlns:a16="http://schemas.microsoft.com/office/drawing/2014/main" val="4135036141"/>
                        </a:ext>
                      </a:extLst>
                    </a:gridCol>
                  </a:tblGrid>
                  <a:tr h="1052138">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07" t="-578" r="-501534"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00307" t="-578" r="-401534"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99694" t="-578" r="-300306"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00613" t="-578" r="-201227"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99388" t="-578" r="-100612"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500920" t="-578" r="-920" b="-101156"/>
                          </a:stretch>
                        </a:blipFill>
                      </a:tcPr>
                    </a:tc>
                    <a:extLst>
                      <a:ext uri="{0D108BD9-81ED-4DB2-BD59-A6C34878D82A}">
                        <a16:rowId xmlns:a16="http://schemas.microsoft.com/office/drawing/2014/main" val="3974665069"/>
                      </a:ext>
                    </a:extLst>
                  </a:tr>
                  <a:tr h="1052138">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07" t="-100578" r="-501534"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00307" t="-100578" r="-401534"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99694" t="-100578" r="-300306"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00613" t="-100578" r="-201227"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99388" t="-100578" r="-100612"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500920" t="-100578" r="-920" b="-1156"/>
                          </a:stretch>
                        </a:blipFill>
                      </a:tcPr>
                    </a:tc>
                    <a:extLst>
                      <a:ext uri="{0D108BD9-81ED-4DB2-BD59-A6C34878D82A}">
                        <a16:rowId xmlns:a16="http://schemas.microsoft.com/office/drawing/2014/main" val="272175972"/>
                      </a:ext>
                    </a:extLst>
                  </a:tr>
                </a:tbl>
              </a:graphicData>
            </a:graphic>
          </p:graphicFrame>
        </mc:Fallback>
      </mc:AlternateContent>
      <mc:AlternateContent xmlns:mc="http://schemas.openxmlformats.org/markup-compatibility/2006" xmlns:a14="http://schemas.microsoft.com/office/drawing/2010/main">
        <mc:Choice Requires="a14">
          <p:sp>
            <p:nvSpPr>
              <p:cNvPr id="23" name="Rectangle 22"/>
              <p:cNvSpPr/>
              <p:nvPr/>
            </p:nvSpPr>
            <p:spPr>
              <a:xfrm>
                <a:off x="5708650" y="8787314"/>
                <a:ext cx="930062" cy="700192"/>
              </a:xfrm>
              <a:prstGeom prst="rect">
                <a:avLst/>
              </a:prstGeom>
              <a:solidFill>
                <a:srgbClr val="768732"/>
              </a:solidFill>
            </p:spPr>
            <p:txBody>
              <a:bodyPr wrap="non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vi-VN"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5708650" y="8787314"/>
                <a:ext cx="930062" cy="70019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7954162" y="8773101"/>
                <a:ext cx="575799" cy="700192"/>
              </a:xfrm>
              <a:prstGeom prst="rect">
                <a:avLst/>
              </a:prstGeom>
              <a:solidFill>
                <a:srgbClr val="768732"/>
              </a:solidFill>
            </p:spPr>
            <p:txBody>
              <a:bodyPr wrap="non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vi-VN"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7954162" y="8773101"/>
                <a:ext cx="575799" cy="70019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9679745" y="8787138"/>
                <a:ext cx="842559" cy="700192"/>
              </a:xfrm>
              <a:prstGeom prst="rect">
                <a:avLst/>
              </a:prstGeom>
              <a:solidFill>
                <a:srgbClr val="768732"/>
              </a:solidFill>
            </p:spPr>
            <p:txBody>
              <a:bodyPr wrap="squar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en-US"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𝟑</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9679745" y="8787138"/>
                <a:ext cx="842559" cy="70019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11689496" y="8773101"/>
                <a:ext cx="787072" cy="700192"/>
              </a:xfrm>
              <a:prstGeom prst="rect">
                <a:avLst/>
              </a:prstGeom>
              <a:solidFill>
                <a:srgbClr val="768732"/>
              </a:solidFill>
            </p:spPr>
            <p:txBody>
              <a:bodyPr wrap="squar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en-US"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𝟓</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11689496" y="8773101"/>
                <a:ext cx="787072" cy="70019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13685850" y="8773101"/>
                <a:ext cx="787072" cy="700192"/>
              </a:xfrm>
              <a:prstGeom prst="rect">
                <a:avLst/>
              </a:prstGeom>
              <a:solidFill>
                <a:srgbClr val="768732"/>
              </a:solidFill>
            </p:spPr>
            <p:txBody>
              <a:bodyPr wrap="squar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en-US"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𝟕</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13685850" y="8773101"/>
                <a:ext cx="787072" cy="700192"/>
              </a:xfrm>
              <a:prstGeom prst="rect">
                <a:avLst/>
              </a:prstGeom>
              <a:blipFill>
                <a:blip r:embed="rId11"/>
                <a:stretch>
                  <a:fillRect/>
                </a:stretch>
              </a:blipFill>
            </p:spPr>
            <p:txBody>
              <a:bodyPr/>
              <a:lstStyle/>
              <a:p>
                <a:r>
                  <a:rPr lang="en-US">
                    <a:noFill/>
                  </a:rPr>
                  <a:t> </a:t>
                </a:r>
              </a:p>
            </p:txBody>
          </p:sp>
        </mc:Fallback>
      </mc:AlternateContent>
      <p:pic>
        <p:nvPicPr>
          <p:cNvPr id="39" name="Picture 38"/>
          <p:cNvPicPr>
            <a:picLocks noChangeAspect="1"/>
          </p:cNvPicPr>
          <p:nvPr/>
        </p:nvPicPr>
        <p:blipFill>
          <a:blip r:embed="rId12">
            <a:duotone>
              <a:prstClr val="black"/>
              <a:srgbClr val="FFFF00">
                <a:tint val="45000"/>
                <a:satMod val="400000"/>
              </a:srgbClr>
            </a:duotone>
            <a:extLst>
              <a:ext uri="{BEBA8EAE-BF5A-486C-A8C5-ECC9F3942E4B}">
                <a14:imgProps xmlns:a14="http://schemas.microsoft.com/office/drawing/2010/main">
                  <a14:imgLayer r:embed="rId13">
                    <a14:imgEffect>
                      <a14:brightnessContrast bright="40000" contrast="-40000"/>
                    </a14:imgEffect>
                  </a14:imgLayer>
                </a14:imgProps>
              </a:ext>
            </a:extLst>
          </a:blip>
          <a:stretch>
            <a:fillRect/>
          </a:stretch>
        </p:blipFill>
        <p:spPr>
          <a:xfrm>
            <a:off x="3001650" y="3476408"/>
            <a:ext cx="794809" cy="707507"/>
          </a:xfrm>
          <a:prstGeom prst="rect">
            <a:avLst/>
          </a:prstGeom>
        </p:spPr>
      </p:pic>
      <mc:AlternateContent xmlns:mc="http://schemas.openxmlformats.org/markup-compatibility/2006" xmlns:a14="http://schemas.microsoft.com/office/drawing/2010/main">
        <mc:Choice Requires="a14">
          <p:sp>
            <p:nvSpPr>
              <p:cNvPr id="40" name="Rectangle 39"/>
              <p:cNvSpPr/>
              <p:nvPr/>
            </p:nvSpPr>
            <p:spPr>
              <a:xfrm>
                <a:off x="3989881" y="3288148"/>
                <a:ext cx="11922378" cy="2629374"/>
              </a:xfrm>
              <a:prstGeom prst="rect">
                <a:avLst/>
              </a:prstGeom>
            </p:spPr>
            <p:txBody>
              <a:bodyPr wrap="square">
                <a:spAutoFit/>
              </a:bodyPr>
              <a:lstStyle/>
              <a:p>
                <a:pPr algn="just">
                  <a:lnSpc>
                    <a:spcPct val="150000"/>
                  </a:lnSpc>
                </a:pPr>
                <a:r>
                  <a:rPr lang="vi-VN" sz="3800" smtClean="0">
                    <a:solidFill>
                      <a:srgbClr val="FFFF00"/>
                    </a:solidFill>
                    <a:ea typeface="Calibri" panose="020F0502020204030204" pitchFamily="34" charset="0"/>
                    <a:cs typeface="Times New Roman" panose="02020603050405020304" pitchFamily="18" charset="0"/>
                  </a:rPr>
                  <a:t>Thay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3800">
                    <a:solidFill>
                      <a:srgbClr val="FFFF00"/>
                    </a:solidFill>
                    <a:effectLst/>
                    <a:ea typeface="Calibri" panose="020F0502020204030204" pitchFamily="34" charset="0"/>
                    <a:cs typeface="Times New Roman" panose="02020603050405020304" pitchFamily="18" charset="0"/>
                  </a:rPr>
                  <a:t> và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3800">
                    <a:solidFill>
                      <a:srgbClr val="FFFF00"/>
                    </a:solidFill>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𝑎𝑥</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800">
                    <a:solidFill>
                      <a:srgbClr val="FFFF00"/>
                    </a:solidFill>
                    <a:effectLst/>
                    <a:ea typeface="Calibri" panose="020F0502020204030204" pitchFamily="34" charset="0"/>
                    <a:cs typeface="Times New Roman" panose="02020603050405020304" pitchFamily="18" charset="0"/>
                  </a:rPr>
                  <a:t> ta có</a:t>
                </a:r>
                <a:r>
                  <a:rPr lang="vi-VN" sz="3800" smtClean="0">
                    <a:solidFill>
                      <a:srgbClr val="FFFF00"/>
                    </a:solidFill>
                    <a:effectLst/>
                    <a:ea typeface="Calibri" panose="020F0502020204030204" pitchFamily="34" charset="0"/>
                    <a:cs typeface="Times New Roman" panose="02020603050405020304" pitchFamily="18" charset="0"/>
                  </a:rPr>
                  <a:t>:</a:t>
                </a:r>
                <a:endParaRPr lang="en-US" sz="3800" smtClean="0">
                  <a:solidFill>
                    <a:srgbClr val="FFFF00"/>
                  </a:solidFill>
                  <a:effectLst/>
                  <a:ea typeface="Calibri" panose="020F0502020204030204" pitchFamily="34" charset="0"/>
                  <a:cs typeface="Times New Roman" panose="02020603050405020304" pitchFamily="18" charset="0"/>
                </a:endParaRPr>
              </a:p>
              <a:p>
                <a:pPr algn="ctr">
                  <a:lnSpc>
                    <a:spcPct val="150000"/>
                  </a:lnSpc>
                </a:pPr>
                <a:r>
                  <a:rPr lang="vi-VN" sz="3800" smtClean="0">
                    <a:solidFill>
                      <a:srgbClr val="FFFF00"/>
                    </a:solidFill>
                    <a:effectLst/>
                    <a:ea typeface="Calibri" panose="020F0502020204030204" pitchFamily="34" charset="0"/>
                    <a:cs typeface="Times New Roman" panose="02020603050405020304" pitchFamily="18" charset="0"/>
                  </a:rPr>
                  <a:t>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.1+3</m:t>
                    </m:r>
                    <m:r>
                      <a:rPr lang="en-US" sz="3800" b="0" i="0" smtClea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800">
                  <a:solidFill>
                    <a:srgbClr val="FFFF00"/>
                  </a:solidFill>
                  <a:effectLst/>
                  <a:ea typeface="Arial" panose="020B0604020202020204" pitchFamily="34" charset="0"/>
                  <a:cs typeface="Times New Roman" panose="02020603050405020304" pitchFamily="18" charset="0"/>
                </a:endParaRPr>
              </a:p>
              <a:p>
                <a:pPr algn="just">
                  <a:lnSpc>
                    <a:spcPct val="150000"/>
                  </a:lnSpc>
                </a:pPr>
                <a:r>
                  <a:rPr lang="vi-VN" sz="3800">
                    <a:solidFill>
                      <a:srgbClr val="FFFF00"/>
                    </a:solidFill>
                    <a:effectLst/>
                    <a:ea typeface="Calibri" panose="020F0502020204030204" pitchFamily="34" charset="0"/>
                    <a:cs typeface="Times New Roman" panose="02020603050405020304" pitchFamily="18" charset="0"/>
                  </a:rPr>
                  <a:t>Vậy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800">
                  <a:solidFill>
                    <a:srgbClr val="FFFF00"/>
                  </a:solidFill>
                  <a:effectLst/>
                  <a:ea typeface="Arial" panose="020B0604020202020204" pitchFamily="34" charset="0"/>
                  <a:cs typeface="Times New Roman" panose="02020603050405020304" pitchFamily="18"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3989881" y="3288148"/>
                <a:ext cx="11922378" cy="2629374"/>
              </a:xfrm>
              <a:prstGeom prst="rect">
                <a:avLst/>
              </a:prstGeom>
              <a:blipFill>
                <a:blip r:embed="rId14"/>
                <a:stretch>
                  <a:fillRect l="-1688" b="-7870"/>
                </a:stretch>
              </a:blipFill>
            </p:spPr>
            <p:txBody>
              <a:bodyPr/>
              <a:lstStyle/>
              <a:p>
                <a:r>
                  <a:rPr lang="en-US">
                    <a:noFill/>
                  </a:rPr>
                  <a:t> </a:t>
                </a:r>
              </a:p>
            </p:txBody>
          </p:sp>
        </mc:Fallback>
      </mc:AlternateContent>
      <p:pic>
        <p:nvPicPr>
          <p:cNvPr id="42" name="Picture 41"/>
          <p:cNvPicPr>
            <a:picLocks noChangeAspect="1"/>
          </p:cNvPicPr>
          <p:nvPr/>
        </p:nvPicPr>
        <p:blipFill>
          <a:blip r:embed="rId15"/>
          <a:stretch>
            <a:fillRect/>
          </a:stretch>
        </p:blipFill>
        <p:spPr>
          <a:xfrm rot="20072892">
            <a:off x="-929468" y="1206099"/>
            <a:ext cx="2468536" cy="2850267"/>
          </a:xfrm>
          <a:prstGeom prst="rect">
            <a:avLst/>
          </a:prstGeom>
        </p:spPr>
      </p:pic>
    </p:spTree>
    <p:extLst>
      <p:ext uri="{BB962C8B-B14F-4D97-AF65-F5344CB8AC3E}">
        <p14:creationId xmlns:p14="http://schemas.microsoft.com/office/powerpoint/2010/main" val="265265419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par>
                                <p:cTn id="30" presetID="22" presetClass="entr" presetSubtype="4" fill="hold" nodeType="with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barn(inVertical)">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fade">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fltVal val="0"/>
                                          </p:val>
                                        </p:tav>
                                        <p:tav tm="100000">
                                          <p:val>
                                            <p:strVal val="#ppt_w"/>
                                          </p:val>
                                        </p:tav>
                                      </p:tavLst>
                                    </p:anim>
                                    <p:anim calcmode="lin" valueType="num">
                                      <p:cBhvr>
                                        <p:cTn id="54" dur="500" fill="hold"/>
                                        <p:tgtEl>
                                          <p:spTgt spid="35"/>
                                        </p:tgtEl>
                                        <p:attrNameLst>
                                          <p:attrName>ppt_h</p:attrName>
                                        </p:attrNameLst>
                                      </p:cBhvr>
                                      <p:tavLst>
                                        <p:tav tm="0">
                                          <p:val>
                                            <p:fltVal val="0"/>
                                          </p:val>
                                        </p:tav>
                                        <p:tav tm="100000">
                                          <p:val>
                                            <p:strVal val="#ppt_h"/>
                                          </p:val>
                                        </p:tav>
                                      </p:tavLst>
                                    </p:anim>
                                    <p:animEffect transition="in" filter="fade">
                                      <p:cBhvr>
                                        <p:cTn id="55" dur="500"/>
                                        <p:tgtEl>
                                          <p:spTgt spid="35"/>
                                        </p:tgtEl>
                                      </p:cBhvr>
                                    </p:animEffect>
                                  </p:childTnLst>
                                </p:cTn>
                              </p:par>
                            </p:childTnLst>
                          </p:cTn>
                        </p:par>
                        <p:par>
                          <p:cTn id="56" fill="hold">
                            <p:stCondLst>
                              <p:cond delay="1000"/>
                            </p:stCondLst>
                            <p:childTnLst>
                              <p:par>
                                <p:cTn id="57" presetID="53" presetClass="entr" presetSubtype="16"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ppt_w</p:attrName>
                                        </p:attrNameLst>
                                      </p:cBhvr>
                                      <p:tavLst>
                                        <p:tav tm="0">
                                          <p:val>
                                            <p:fltVal val="0"/>
                                          </p:val>
                                        </p:tav>
                                        <p:tav tm="100000">
                                          <p:val>
                                            <p:strVal val="#ppt_w"/>
                                          </p:val>
                                        </p:tav>
                                      </p:tavLst>
                                    </p:anim>
                                    <p:anim calcmode="lin" valueType="num">
                                      <p:cBhvr>
                                        <p:cTn id="60" dur="500" fill="hold"/>
                                        <p:tgtEl>
                                          <p:spTgt spid="36"/>
                                        </p:tgtEl>
                                        <p:attrNameLst>
                                          <p:attrName>ppt_h</p:attrName>
                                        </p:attrNameLst>
                                      </p:cBhvr>
                                      <p:tavLst>
                                        <p:tav tm="0">
                                          <p:val>
                                            <p:fltVal val="0"/>
                                          </p:val>
                                        </p:tav>
                                        <p:tav tm="100000">
                                          <p:val>
                                            <p:strVal val="#ppt_h"/>
                                          </p:val>
                                        </p:tav>
                                      </p:tavLst>
                                    </p:anim>
                                    <p:animEffect transition="in" filter="fade">
                                      <p:cBhvr>
                                        <p:cTn id="61" dur="500"/>
                                        <p:tgtEl>
                                          <p:spTgt spid="36"/>
                                        </p:tgtEl>
                                      </p:cBhvr>
                                    </p:animEffect>
                                  </p:childTnLst>
                                </p:cTn>
                              </p:par>
                            </p:childTnLst>
                          </p:cTn>
                        </p:par>
                        <p:par>
                          <p:cTn id="62" fill="hold">
                            <p:stCondLst>
                              <p:cond delay="1500"/>
                            </p:stCondLst>
                            <p:childTnLst>
                              <p:par>
                                <p:cTn id="63" presetID="53" presetClass="entr" presetSubtype="16"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par>
                          <p:cTn id="68" fill="hold">
                            <p:stCondLst>
                              <p:cond delay="2000"/>
                            </p:stCondLst>
                            <p:childTnLst>
                              <p:par>
                                <p:cTn id="69" presetID="53" presetClass="entr" presetSubtype="16"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500" fill="hold"/>
                                        <p:tgtEl>
                                          <p:spTgt spid="38"/>
                                        </p:tgtEl>
                                        <p:attrNameLst>
                                          <p:attrName>ppt_w</p:attrName>
                                        </p:attrNameLst>
                                      </p:cBhvr>
                                      <p:tavLst>
                                        <p:tav tm="0">
                                          <p:val>
                                            <p:fltVal val="0"/>
                                          </p:val>
                                        </p:tav>
                                        <p:tav tm="100000">
                                          <p:val>
                                            <p:strVal val="#ppt_w"/>
                                          </p:val>
                                        </p:tav>
                                      </p:tavLst>
                                    </p:anim>
                                    <p:anim calcmode="lin" valueType="num">
                                      <p:cBhvr>
                                        <p:cTn id="72" dur="500" fill="hold"/>
                                        <p:tgtEl>
                                          <p:spTgt spid="38"/>
                                        </p:tgtEl>
                                        <p:attrNameLst>
                                          <p:attrName>ppt_h</p:attrName>
                                        </p:attrNameLst>
                                      </p:cBhvr>
                                      <p:tavLst>
                                        <p:tav tm="0">
                                          <p:val>
                                            <p:fltVal val="0"/>
                                          </p:val>
                                        </p:tav>
                                        <p:tav tm="100000">
                                          <p:val>
                                            <p:strVal val="#ppt_h"/>
                                          </p:val>
                                        </p:tav>
                                      </p:tavLst>
                                    </p:anim>
                                    <p:animEffect transition="in" filter="fad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3" grpId="0" animBg="1"/>
      <p:bldP spid="35" grpId="0" animBg="1"/>
      <p:bldP spid="36" grpId="0" animBg="1"/>
      <p:bldP spid="37"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570159" y="571500"/>
            <a:ext cx="17184441" cy="1927707"/>
            <a:chOff x="914400" y="497263"/>
            <a:chExt cx="17184441" cy="1927707"/>
          </a:xfrm>
        </p:grpSpPr>
        <p:grpSp>
          <p:nvGrpSpPr>
            <p:cNvPr id="12" name="Group 11"/>
            <p:cNvGrpSpPr/>
            <p:nvPr/>
          </p:nvGrpSpPr>
          <p:grpSpPr>
            <a:xfrm>
              <a:off x="914400" y="800100"/>
              <a:ext cx="5685164" cy="1174015"/>
              <a:chOff x="853357" y="718395"/>
              <a:chExt cx="5279080" cy="1174015"/>
            </a:xfrm>
          </p:grpSpPr>
          <p:grpSp>
            <p:nvGrpSpPr>
              <p:cNvPr id="14" name="Group 5"/>
              <p:cNvGrpSpPr/>
              <p:nvPr/>
            </p:nvGrpSpPr>
            <p:grpSpPr>
              <a:xfrm>
                <a:off x="853357" y="718395"/>
                <a:ext cx="5279080" cy="1174015"/>
                <a:chOff x="0" y="-47625"/>
                <a:chExt cx="4587579" cy="391542"/>
              </a:xfrm>
            </p:grpSpPr>
            <p:sp>
              <p:nvSpPr>
                <p:cNvPr id="21" name="Freeform 6"/>
                <p:cNvSpPr/>
                <p:nvPr/>
              </p:nvSpPr>
              <p:spPr>
                <a:xfrm>
                  <a:off x="154804" y="0"/>
                  <a:ext cx="443277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2"/>
              <p:cNvSpPr txBox="1"/>
              <p:nvPr/>
            </p:nvSpPr>
            <p:spPr>
              <a:xfrm>
                <a:off x="1053992" y="1002937"/>
                <a:ext cx="5068977" cy="756617"/>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7.26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Rectangle 1"/>
                <p:cNvSpPr>
                  <a:spLocks noChangeArrowheads="1"/>
                </p:cNvSpPr>
                <p:nvPr/>
              </p:nvSpPr>
              <p:spPr bwMode="auto">
                <a:xfrm>
                  <a:off x="6858000" y="497263"/>
                  <a:ext cx="11240841" cy="19277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5000"/>
                    </a:lnSpc>
                  </a:pPr>
                  <a:r>
                    <a:rPr lang="es-ES" altLang="en-US" sz="3800">
                      <a:ea typeface="Open Sans"/>
                    </a:rPr>
                    <a:t>Vẽ đồ thị của các hàm số sau</a:t>
                  </a:r>
                  <a:r>
                    <a:rPr lang="es-ES" altLang="en-US" sz="3800" smtClean="0">
                      <a:ea typeface="Open Sans"/>
                    </a:rPr>
                    <a:t>:</a:t>
                  </a:r>
                </a:p>
                <a:p>
                  <a:pPr lvl="0" algn="just" eaLnBrk="1" fontAlgn="auto" hangingPunct="1">
                    <a:spcBef>
                      <a:spcPts val="0"/>
                    </a:spcBef>
                    <a:spcAft>
                      <a:spcPts val="0"/>
                    </a:spcAft>
                  </a:pPr>
                  <a:r>
                    <a:rPr lang="es-ES" sz="3800">
                      <a:solidFill>
                        <a:srgbClr val="000000"/>
                      </a:solidFill>
                      <a:cs typeface="Arial" panose="020B0604020202020204" pitchFamily="34" charset="0"/>
                    </a:rPr>
                    <a:t>a) </a:t>
                  </a:r>
                  <a14:m>
                    <m:oMath xmlns:m="http://schemas.openxmlformats.org/officeDocument/2006/math">
                      <m:r>
                        <a:rPr lang="es-ES" sz="3800" i="1">
                          <a:solidFill>
                            <a:srgbClr val="000000"/>
                          </a:solidFill>
                          <a:latin typeface="Cambria Math" panose="02040503050406030204" pitchFamily="18" charset="0"/>
                          <a:cs typeface="Arial" panose="020B0604020202020204" pitchFamily="34" charset="0"/>
                        </a:rPr>
                        <m:t>𝑦</m:t>
                      </m:r>
                      <m:r>
                        <a:rPr lang="es-ES" sz="3800" i="1">
                          <a:solidFill>
                            <a:srgbClr val="000000"/>
                          </a:solidFill>
                          <a:latin typeface="Cambria Math" panose="02040503050406030204" pitchFamily="18" charset="0"/>
                          <a:cs typeface="Arial" panose="020B0604020202020204" pitchFamily="34" charset="0"/>
                        </a:rPr>
                        <m:t>=2</m:t>
                      </m:r>
                      <m:r>
                        <a:rPr lang="es-ES" sz="3800" i="1">
                          <a:solidFill>
                            <a:srgbClr val="000000"/>
                          </a:solidFill>
                          <a:latin typeface="Cambria Math" panose="02040503050406030204" pitchFamily="18" charset="0"/>
                          <a:cs typeface="Arial" panose="020B0604020202020204" pitchFamily="34" charset="0"/>
                        </a:rPr>
                        <m:t>𝑥</m:t>
                      </m:r>
                      <m:r>
                        <a:rPr lang="es-ES" sz="3800" i="1">
                          <a:solidFill>
                            <a:srgbClr val="000000"/>
                          </a:solidFill>
                          <a:latin typeface="Cambria Math" panose="02040503050406030204" pitchFamily="18" charset="0"/>
                          <a:cs typeface="Arial" panose="020B0604020202020204" pitchFamily="34" charset="0"/>
                        </a:rPr>
                        <m:t> – 6</m:t>
                      </m:r>
                    </m:oMath>
                  </a14:m>
                  <a:r>
                    <a:rPr lang="es-ES" sz="3800">
                      <a:solidFill>
                        <a:srgbClr val="000000"/>
                      </a:solidFill>
                      <a:cs typeface="Arial" panose="020B0604020202020204" pitchFamily="34" charset="0"/>
                    </a:rPr>
                    <a:t>;        </a:t>
                  </a:r>
                  <a:r>
                    <a:rPr lang="es-ES" sz="3800" smtClean="0">
                      <a:solidFill>
                        <a:srgbClr val="000000"/>
                      </a:solidFill>
                      <a:cs typeface="Arial" panose="020B0604020202020204" pitchFamily="34" charset="0"/>
                    </a:rPr>
                    <a:t>  </a:t>
                  </a:r>
                  <a:r>
                    <a:rPr lang="es-ES" sz="3800">
                      <a:solidFill>
                        <a:srgbClr val="000000"/>
                      </a:solidFill>
                      <a:cs typeface="Arial" panose="020B0604020202020204" pitchFamily="34" charset="0"/>
                    </a:rPr>
                    <a:t>b) </a:t>
                  </a:r>
                  <a14:m>
                    <m:oMath xmlns:m="http://schemas.openxmlformats.org/officeDocument/2006/math">
                      <m:r>
                        <a:rPr lang="es-ES" sz="3800" i="1">
                          <a:solidFill>
                            <a:srgbClr val="000000"/>
                          </a:solidFill>
                          <a:latin typeface="Cambria Math" panose="02040503050406030204" pitchFamily="18" charset="0"/>
                          <a:cs typeface="Arial" panose="020B0604020202020204" pitchFamily="34" charset="0"/>
                        </a:rPr>
                        <m:t>𝑦</m:t>
                      </m:r>
                      <m:r>
                        <a:rPr lang="es-ES" sz="3800" i="1">
                          <a:solidFill>
                            <a:srgbClr val="000000"/>
                          </a:solidFill>
                          <a:latin typeface="Cambria Math" panose="02040503050406030204" pitchFamily="18" charset="0"/>
                          <a:cs typeface="Arial" panose="020B0604020202020204" pitchFamily="34" charset="0"/>
                        </a:rPr>
                        <m:t>= –3</m:t>
                      </m:r>
                      <m:r>
                        <a:rPr lang="es-ES" sz="3800" i="1">
                          <a:solidFill>
                            <a:srgbClr val="000000"/>
                          </a:solidFill>
                          <a:latin typeface="Cambria Math" panose="02040503050406030204" pitchFamily="18" charset="0"/>
                          <a:cs typeface="Arial" panose="020B0604020202020204" pitchFamily="34" charset="0"/>
                        </a:rPr>
                        <m:t>𝑥</m:t>
                      </m:r>
                      <m:r>
                        <a:rPr lang="es-ES" sz="3800" i="1">
                          <a:solidFill>
                            <a:srgbClr val="000000"/>
                          </a:solidFill>
                          <a:latin typeface="Cambria Math" panose="02040503050406030204" pitchFamily="18" charset="0"/>
                          <a:cs typeface="Arial" panose="020B0604020202020204" pitchFamily="34" charset="0"/>
                        </a:rPr>
                        <m:t>+5</m:t>
                      </m:r>
                    </m:oMath>
                  </a14:m>
                  <a:r>
                    <a:rPr lang="es-ES" sz="3800">
                      <a:solidFill>
                        <a:srgbClr val="000000"/>
                      </a:solidFill>
                      <a:cs typeface="Arial" panose="020B0604020202020204" pitchFamily="34" charset="0"/>
                    </a:rPr>
                    <a:t>;	     c)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4000">
                      <a:solidFill>
                        <a:prstClr val="black"/>
                      </a:solidFill>
                      <a:latin typeface="Times New Roman" panose="02020603050405020304" pitchFamily="18" charset="0"/>
                      <a:ea typeface="Times New Roman" panose="02020603050405020304" pitchFamily="18" charset="0"/>
                    </a:rPr>
                    <a:t> </a:t>
                  </a:r>
                  <a:endParaRPr lang="es-ES" sz="3800">
                    <a:solidFill>
                      <a:srgbClr val="000000"/>
                    </a:solidFill>
                    <a:cs typeface="Arial" panose="020B0604020202020204" pitchFamily="34" charset="0"/>
                  </a:endParaRPr>
                </a:p>
              </p:txBody>
            </p:sp>
          </mc:Choice>
          <mc:Fallback xmlns="">
            <p:sp>
              <p:nvSpPr>
                <p:cNvPr id="13" name="Rectangle 1"/>
                <p:cNvSpPr>
                  <a:spLocks noRot="1" noChangeAspect="1" noMove="1" noResize="1" noEditPoints="1" noAdjustHandles="1" noChangeArrowheads="1" noChangeShapeType="1" noTextEdit="1"/>
                </p:cNvSpPr>
                <p:nvPr/>
              </p:nvSpPr>
              <p:spPr bwMode="auto">
                <a:xfrm>
                  <a:off x="6858000" y="497263"/>
                  <a:ext cx="11240841" cy="1927707"/>
                </a:xfrm>
                <a:prstGeom prst="rect">
                  <a:avLst/>
                </a:prstGeom>
                <a:blipFill>
                  <a:blip r:embed="rId2"/>
                  <a:stretch>
                    <a:fillRect l="-1790" b="-47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23" name="Rectangle 22"/>
          <p:cNvSpPr/>
          <p:nvPr/>
        </p:nvSpPr>
        <p:spPr>
          <a:xfrm>
            <a:off x="2957068" y="2901944"/>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chemeClr val="tx2"/>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762000" y="3824209"/>
                <a:ext cx="9043573" cy="5695405"/>
              </a:xfrm>
              <a:prstGeom prst="rect">
                <a:avLst/>
              </a:prstGeom>
            </p:spPr>
            <p:txBody>
              <a:bodyPr wrap="square">
                <a:spAutoFit/>
              </a:bodyPr>
              <a:lstStyle/>
              <a:p>
                <a:pPr algn="just">
                  <a:lnSpc>
                    <a:spcPct val="155000"/>
                  </a:lnSpc>
                  <a:spcBef>
                    <a:spcPts val="600"/>
                  </a:spcBef>
                  <a:spcAft>
                    <a:spcPts val="600"/>
                  </a:spcAft>
                </a:pPr>
                <a:r>
                  <a:rPr lang="vi-VN" sz="3700" smtClean="0">
                    <a:ea typeface="Times New Roman" panose="02020603050405020304" pitchFamily="18" charset="0"/>
                    <a:cs typeface="Times New Roman" panose="02020603050405020304" pitchFamily="18" charset="0"/>
                  </a:rPr>
                  <a:t>a) Cho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effectLst/>
                    <a:ea typeface="Times New Roman" panose="02020603050405020304" pitchFamily="18" charset="0"/>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vi-VN" sz="3700">
                    <a:effectLst/>
                    <a:ea typeface="Times New Roman" panose="02020603050405020304" pitchFamily="18" charset="0"/>
                    <a:cs typeface="Times New Roman" panose="02020603050405020304" pitchFamily="18" charset="0"/>
                  </a:rPr>
                  <a:t> ta được giao điểm của đồ thị với trục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3700">
                    <a:effectLst/>
                    <a:ea typeface="Times New Roman" panose="02020603050405020304" pitchFamily="18" charset="0"/>
                    <a:cs typeface="Times New Roman" panose="02020603050405020304" pitchFamily="18" charset="0"/>
                  </a:rPr>
                  <a:t> là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𝐴</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 −6</m:t>
                        </m:r>
                      </m:e>
                    </m:d>
                  </m:oMath>
                </a14:m>
                <a:endParaRPr lang="en-US" sz="3700">
                  <a:effectLst/>
                  <a:ea typeface="Arial" panose="020B0604020202020204" pitchFamily="34" charset="0"/>
                  <a:cs typeface="Times New Roman" panose="02020603050405020304" pitchFamily="18" charset="0"/>
                </a:endParaRPr>
              </a:p>
              <a:p>
                <a:pPr algn="just">
                  <a:lnSpc>
                    <a:spcPct val="155000"/>
                  </a:lnSpc>
                  <a:spcBef>
                    <a:spcPts val="600"/>
                  </a:spcBef>
                  <a:spcAft>
                    <a:spcPts val="600"/>
                  </a:spcAft>
                </a:pPr>
                <a:r>
                  <a:rPr lang="vi-VN" sz="3700">
                    <a:effectLst/>
                    <a:ea typeface="Times New Roman" panose="02020603050405020304" pitchFamily="18" charset="0"/>
                    <a:cs typeface="Times New Roman" panose="02020603050405020304" pitchFamily="18" charset="0"/>
                  </a:rPr>
                  <a:t>Cho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effectLst/>
                    <a:ea typeface="Times New Roman" panose="02020603050405020304" pitchFamily="18" charset="0"/>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3700">
                    <a:effectLst/>
                    <a:ea typeface="Times New Roman" panose="02020603050405020304" pitchFamily="18" charset="0"/>
                    <a:cs typeface="Times New Roman" panose="02020603050405020304" pitchFamily="18" charset="0"/>
                  </a:rPr>
                  <a:t> ta được giao điểm </a:t>
                </a:r>
                <a:r>
                  <a:rPr lang="vi-VN" sz="3700" smtClean="0">
                    <a:effectLst/>
                    <a:ea typeface="Times New Roman" panose="02020603050405020304" pitchFamily="18" charset="0"/>
                    <a:cs typeface="Times New Roman" panose="02020603050405020304" pitchFamily="18" charset="0"/>
                  </a:rPr>
                  <a:t>của</a:t>
                </a:r>
                <a:r>
                  <a:rPr lang="en-US" sz="3700" smtClean="0">
                    <a:effectLst/>
                    <a:ea typeface="Times New Roman" panose="02020603050405020304" pitchFamily="18" charset="0"/>
                    <a:cs typeface="Times New Roman" panose="02020603050405020304" pitchFamily="18" charset="0"/>
                  </a:rPr>
                  <a:t> </a:t>
                </a:r>
                <a:r>
                  <a:rPr lang="vi-VN" sz="3700" smtClean="0">
                    <a:effectLst/>
                    <a:ea typeface="Times New Roman" panose="02020603050405020304" pitchFamily="18" charset="0"/>
                    <a:cs typeface="Times New Roman" panose="02020603050405020304" pitchFamily="18" charset="0"/>
                  </a:rPr>
                  <a:t>đồ </a:t>
                </a:r>
                <a:r>
                  <a:rPr lang="vi-VN" sz="3700">
                    <a:effectLst/>
                    <a:ea typeface="Times New Roman" panose="02020603050405020304" pitchFamily="18" charset="0"/>
                    <a:cs typeface="Times New Roman" panose="02020603050405020304" pitchFamily="18" charset="0"/>
                  </a:rPr>
                  <a:t>thị với trục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vi-VN" sz="3700">
                    <a:effectLst/>
                    <a:ea typeface="Times New Roman" panose="02020603050405020304" pitchFamily="18" charset="0"/>
                    <a:cs typeface="Times New Roman" panose="02020603050405020304" pitchFamily="18" charset="0"/>
                  </a:rPr>
                  <a:t> là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𝐵</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3;0</m:t>
                        </m:r>
                      </m:e>
                    </m:d>
                  </m:oMath>
                </a14:m>
                <a:endParaRPr lang="en-US" sz="3700">
                  <a:effectLst/>
                  <a:ea typeface="Arial" panose="020B0604020202020204" pitchFamily="34" charset="0"/>
                  <a:cs typeface="Times New Roman" panose="02020603050405020304" pitchFamily="18" charset="0"/>
                </a:endParaRPr>
              </a:p>
              <a:p>
                <a:pPr algn="just">
                  <a:lnSpc>
                    <a:spcPct val="155000"/>
                  </a:lnSpc>
                  <a:spcBef>
                    <a:spcPts val="600"/>
                  </a:spcBef>
                  <a:spcAft>
                    <a:spcPts val="600"/>
                  </a:spcAft>
                </a:pPr>
                <a:r>
                  <a:rPr lang="vi-VN" sz="3700">
                    <a:effectLst/>
                    <a:ea typeface="Times New Roman" panose="02020603050405020304" pitchFamily="18" charset="0"/>
                    <a:cs typeface="Times New Roman" panose="02020603050405020304" pitchFamily="18" charset="0"/>
                  </a:rPr>
                  <a:t>Đồ thị hàm số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=2</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vi-VN" sz="3700">
                    <a:effectLst/>
                    <a:ea typeface="Times New Roman" panose="02020603050405020304" pitchFamily="18" charset="0"/>
                    <a:cs typeface="Times New Roman" panose="02020603050405020304" pitchFamily="18" charset="0"/>
                  </a:rPr>
                  <a:t> là </a:t>
                </a:r>
                <a:r>
                  <a:rPr lang="vi-VN" sz="3700" smtClean="0">
                    <a:effectLst/>
                    <a:ea typeface="Times New Roman" panose="02020603050405020304" pitchFamily="18" charset="0"/>
                    <a:cs typeface="Times New Roman" panose="02020603050405020304" pitchFamily="18" charset="0"/>
                  </a:rPr>
                  <a:t>đườn</a:t>
                </a:r>
                <a:r>
                  <a:rPr lang="en-US" sz="3700" smtClean="0">
                    <a:effectLst/>
                    <a:latin typeface="Arial" panose="020B0604020202020204" pitchFamily="34" charset="0"/>
                    <a:ea typeface="Times New Roman" panose="02020603050405020304" pitchFamily="18" charset="0"/>
                    <a:cs typeface="Arial" panose="020B0604020202020204" pitchFamily="34" charset="0"/>
                  </a:rPr>
                  <a:t>g</a:t>
                </a:r>
                <a:r>
                  <a:rPr lang="vi-VN" sz="3700" smtClean="0">
                    <a:effectLst/>
                    <a:ea typeface="Times New Roman" panose="02020603050405020304" pitchFamily="18" charset="0"/>
                    <a:cs typeface="Times New Roman" panose="02020603050405020304" pitchFamily="18" charset="0"/>
                  </a:rPr>
                  <a:t> </a:t>
                </a:r>
                <a:r>
                  <a:rPr lang="vi-VN" sz="3700">
                    <a:effectLst/>
                    <a:ea typeface="Times New Roman" panose="02020603050405020304" pitchFamily="18" charset="0"/>
                    <a:cs typeface="Times New Roman" panose="02020603050405020304" pitchFamily="18" charset="0"/>
                  </a:rPr>
                  <a:t>thẳng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3700"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700">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62000" y="3824209"/>
                <a:ext cx="9043573" cy="5695405"/>
              </a:xfrm>
              <a:prstGeom prst="rect">
                <a:avLst/>
              </a:prstGeom>
              <a:blipFill>
                <a:blip r:embed="rId3"/>
                <a:stretch>
                  <a:fillRect l="-2089" r="-2022"/>
                </a:stretch>
              </a:blipFill>
            </p:spPr>
            <p:txBody>
              <a:bodyPr/>
              <a:lstStyle/>
              <a:p>
                <a:r>
                  <a:rPr lang="en-US">
                    <a:noFill/>
                  </a:rPr>
                  <a:t> </a:t>
                </a:r>
              </a:p>
            </p:txBody>
          </p:sp>
        </mc:Fallback>
      </mc:AlternateContent>
      <p:pic>
        <p:nvPicPr>
          <p:cNvPr id="29" name="Picture 28"/>
          <p:cNvPicPr>
            <a:picLocks noChangeAspect="1"/>
          </p:cNvPicPr>
          <p:nvPr/>
        </p:nvPicPr>
        <p:blipFill>
          <a:blip r:embed="rId4"/>
          <a:stretch>
            <a:fillRect/>
          </a:stretch>
        </p:blipFill>
        <p:spPr>
          <a:xfrm>
            <a:off x="10287000" y="2901944"/>
            <a:ext cx="7395089" cy="6907367"/>
          </a:xfrm>
          <a:prstGeom prst="rect">
            <a:avLst/>
          </a:prstGeom>
        </p:spPr>
      </p:pic>
      <p:pic>
        <p:nvPicPr>
          <p:cNvPr id="33" name="Picture 32"/>
          <p:cNvPicPr>
            <a:picLocks noChangeAspect="1"/>
          </p:cNvPicPr>
          <p:nvPr/>
        </p:nvPicPr>
        <p:blipFill>
          <a:blip r:embed="rId5"/>
          <a:stretch>
            <a:fillRect/>
          </a:stretch>
        </p:blipFill>
        <p:spPr>
          <a:xfrm>
            <a:off x="17042233" y="8728398"/>
            <a:ext cx="910777" cy="1310819"/>
          </a:xfrm>
          <a:prstGeom prst="rect">
            <a:avLst/>
          </a:prstGeom>
        </p:spPr>
      </p:pic>
    </p:spTree>
    <p:extLst>
      <p:ext uri="{BB962C8B-B14F-4D97-AF65-F5344CB8AC3E}">
        <p14:creationId xmlns:p14="http://schemas.microsoft.com/office/powerpoint/2010/main" val="8557642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570159" y="571500"/>
            <a:ext cx="17184441" cy="1927707"/>
            <a:chOff x="914400" y="497263"/>
            <a:chExt cx="17184441" cy="1927707"/>
          </a:xfrm>
        </p:grpSpPr>
        <p:grpSp>
          <p:nvGrpSpPr>
            <p:cNvPr id="12" name="Group 11"/>
            <p:cNvGrpSpPr/>
            <p:nvPr/>
          </p:nvGrpSpPr>
          <p:grpSpPr>
            <a:xfrm>
              <a:off x="914400" y="800100"/>
              <a:ext cx="5685164" cy="1174015"/>
              <a:chOff x="853357" y="718395"/>
              <a:chExt cx="5279080" cy="1174015"/>
            </a:xfrm>
          </p:grpSpPr>
          <p:grpSp>
            <p:nvGrpSpPr>
              <p:cNvPr id="14" name="Group 5"/>
              <p:cNvGrpSpPr/>
              <p:nvPr/>
            </p:nvGrpSpPr>
            <p:grpSpPr>
              <a:xfrm>
                <a:off x="853357" y="718395"/>
                <a:ext cx="5279080" cy="1174015"/>
                <a:chOff x="0" y="-47625"/>
                <a:chExt cx="4587579" cy="391542"/>
              </a:xfrm>
            </p:grpSpPr>
            <p:sp>
              <p:nvSpPr>
                <p:cNvPr id="21" name="Freeform 6"/>
                <p:cNvSpPr/>
                <p:nvPr/>
              </p:nvSpPr>
              <p:spPr>
                <a:xfrm>
                  <a:off x="154804" y="0"/>
                  <a:ext cx="443277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2"/>
              <p:cNvSpPr txBox="1"/>
              <p:nvPr/>
            </p:nvSpPr>
            <p:spPr>
              <a:xfrm>
                <a:off x="1053992" y="1002937"/>
                <a:ext cx="5068977" cy="756617"/>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Bài </a:t>
                </a:r>
                <a:r>
                  <a:rPr kumimoji="0" lang="en-US" sz="40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7.26 </a:t>
                </a:r>
                <a:r>
                  <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(SGK – </a:t>
                </a:r>
                <a:r>
                  <a:rPr kumimoji="0" lang="en-US" sz="40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tr.50)</a:t>
                </a:r>
                <a:endPar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Rectangle 1"/>
                <p:cNvSpPr>
                  <a:spLocks noChangeArrowheads="1"/>
                </p:cNvSpPr>
                <p:nvPr/>
              </p:nvSpPr>
              <p:spPr bwMode="auto">
                <a:xfrm>
                  <a:off x="6858000" y="497263"/>
                  <a:ext cx="11240841" cy="19277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65000"/>
                    </a:lnSpc>
                    <a:spcBef>
                      <a:spcPct val="0"/>
                    </a:spcBef>
                    <a:spcAft>
                      <a:spcPct val="0"/>
                    </a:spcAft>
                    <a:buClrTx/>
                    <a:buSzTx/>
                    <a:buFontTx/>
                    <a:buNone/>
                    <a:tabLst/>
                    <a:defRPr/>
                  </a:pPr>
                  <a:r>
                    <a:rPr kumimoji="0" lang="es-ES" altLang="en-US" sz="3800" b="0" i="0" u="none" strike="noStrike" kern="1200" cap="none" spc="0" normalizeH="0" baseline="0" noProof="0">
                      <a:ln>
                        <a:noFill/>
                      </a:ln>
                      <a:solidFill>
                        <a:prstClr val="black"/>
                      </a:solidFill>
                      <a:effectLst/>
                      <a:uLnTx/>
                      <a:uFillTx/>
                      <a:latin typeface="Arial" panose="020B0604020202020204" pitchFamily="34" charset="0"/>
                      <a:ea typeface="Open Sans"/>
                      <a:cs typeface="+mn-cs"/>
                    </a:rPr>
                    <a:t>Vẽ đồ thị của các hàm số sau</a:t>
                  </a:r>
                  <a:r>
                    <a:rPr kumimoji="0" lang="es-ES" altLang="en-US" sz="3800" b="0" i="0" u="none" strike="noStrike" kern="1200" cap="none" spc="0" normalizeH="0" baseline="0" noProof="0" smtClean="0">
                      <a:ln>
                        <a:noFill/>
                      </a:ln>
                      <a:solidFill>
                        <a:prstClr val="black"/>
                      </a:solidFill>
                      <a:effectLst/>
                      <a:uLnTx/>
                      <a:uFillTx/>
                      <a:latin typeface="Arial" panose="020B0604020202020204" pitchFamily="34" charset="0"/>
                      <a:ea typeface="Open Sans"/>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6</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–3</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+5</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 </a:t>
                  </a:r>
                  <a14:m>
                    <m:oMath xmlns:m="http://schemas.openxmlformats.org/officeDocument/2006/math">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den>
                      </m:f>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oMath>
                  </a14:m>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13" name="Rectangle 1"/>
                <p:cNvSpPr>
                  <a:spLocks noRot="1" noChangeAspect="1" noMove="1" noResize="1" noEditPoints="1" noAdjustHandles="1" noChangeArrowheads="1" noChangeShapeType="1" noTextEdit="1"/>
                </p:cNvSpPr>
                <p:nvPr/>
              </p:nvSpPr>
              <p:spPr bwMode="auto">
                <a:xfrm>
                  <a:off x="6858000" y="497263"/>
                  <a:ext cx="11240841" cy="1927707"/>
                </a:xfrm>
                <a:prstGeom prst="rect">
                  <a:avLst/>
                </a:prstGeom>
                <a:blipFill>
                  <a:blip r:embed="rId2"/>
                  <a:stretch>
                    <a:fillRect l="-1790" b="-47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23" name="Rectangle 22"/>
          <p:cNvSpPr/>
          <p:nvPr/>
        </p:nvSpPr>
        <p:spPr>
          <a:xfrm>
            <a:off x="2957068" y="2901944"/>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762000" y="3848100"/>
                <a:ext cx="9043573" cy="5919249"/>
              </a:xfrm>
              <a:prstGeom prst="rect">
                <a:avLst/>
              </a:prstGeom>
            </p:spPr>
            <p:txBody>
              <a:bodyPr wrap="square">
                <a:spAutoFit/>
              </a:bodyPr>
              <a:lstStyle/>
              <a:p>
                <a:pPr lvl="0" algn="just">
                  <a:lnSpc>
                    <a:spcPct val="150000"/>
                  </a:lnSpc>
                </a:pPr>
                <a:r>
                  <a:rPr lang="vi-VN" sz="3700" smtClean="0">
                    <a:solidFill>
                      <a:prstClr val="black"/>
                    </a:solidFill>
                    <a:ea typeface="Times New Roman" panose="02020603050405020304" pitchFamily="18" charset="0"/>
                    <a:cs typeface="Times New Roman" panose="02020603050405020304" pitchFamily="18" charset="0"/>
                  </a:rPr>
                  <a:t>b) Cho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solidFill>
                      <a:prstClr val="black"/>
                    </a:solidFill>
                    <a:ea typeface="Times New Roman" panose="02020603050405020304" pitchFamily="18" charset="0"/>
                    <a:cs typeface="Times New Roman" panose="02020603050405020304" pitchFamily="18" charset="0"/>
                  </a:rPr>
                  <a:t> thì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oMath>
                </a14:m>
                <a:r>
                  <a:rPr lang="vi-VN" sz="3700">
                    <a:solidFill>
                      <a:prstClr val="black"/>
                    </a:solidFill>
                    <a:ea typeface="Times New Roman" panose="02020603050405020304" pitchFamily="18" charset="0"/>
                    <a:cs typeface="Times New Roman" panose="02020603050405020304" pitchFamily="18" charset="0"/>
                  </a:rPr>
                  <a:t> ta được giao điểm của đồ thị với trục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3700">
                    <a:solidFill>
                      <a:prstClr val="black"/>
                    </a:solidFill>
                    <a:ea typeface="Times New Roman" panose="02020603050405020304" pitchFamily="18" charset="0"/>
                    <a:cs typeface="Times New Roman" panose="02020603050405020304" pitchFamily="18" charset="0"/>
                  </a:rPr>
                  <a:t> là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𝑀</m:t>
                    </m:r>
                    <m:d>
                      <m:d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0;5</m:t>
                        </m:r>
                      </m:e>
                    </m:d>
                  </m:oMath>
                </a14:m>
                <a:endParaRPr lang="en-US" sz="3700">
                  <a:solidFill>
                    <a:prstClr val="black"/>
                  </a:solidFill>
                  <a:ea typeface="Arial" panose="020B0604020202020204" pitchFamily="34" charset="0"/>
                  <a:cs typeface="Times New Roman" panose="02020603050405020304" pitchFamily="18" charset="0"/>
                </a:endParaRPr>
              </a:p>
              <a:p>
                <a:pPr lvl="0" algn="just">
                  <a:lnSpc>
                    <a:spcPct val="150000"/>
                  </a:lnSpc>
                </a:pPr>
                <a:r>
                  <a:rPr lang="vi-VN" sz="3700">
                    <a:solidFill>
                      <a:prstClr val="black"/>
                    </a:solidFill>
                    <a:ea typeface="Times New Roman" panose="02020603050405020304" pitchFamily="18" charset="0"/>
                    <a:cs typeface="Times New Roman" panose="02020603050405020304" pitchFamily="18" charset="0"/>
                  </a:rPr>
                  <a:t>Cho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solidFill>
                      <a:prstClr val="black"/>
                    </a:solidFill>
                    <a:ea typeface="Times New Roman" panose="02020603050405020304" pitchFamily="18" charset="0"/>
                    <a:cs typeface="Times New Roman" panose="02020603050405020304" pitchFamily="18" charset="0"/>
                  </a:rPr>
                  <a:t> thì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vi-VN" sz="3700">
                    <a:solidFill>
                      <a:prstClr val="black"/>
                    </a:solidFill>
                    <a:ea typeface="Times New Roman" panose="02020603050405020304" pitchFamily="18" charset="0"/>
                    <a:cs typeface="Times New Roman" panose="02020603050405020304" pitchFamily="18" charset="0"/>
                  </a:rPr>
                  <a:t> ta được giao điểm của đồ thị với trục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vi-VN" sz="3700">
                    <a:solidFill>
                      <a:prstClr val="black"/>
                    </a:solidFill>
                    <a:ea typeface="Times New Roman" panose="02020603050405020304" pitchFamily="18" charset="0"/>
                    <a:cs typeface="Times New Roman" panose="02020603050405020304" pitchFamily="18" charset="0"/>
                  </a:rPr>
                  <a:t> là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𝑁</m:t>
                    </m:r>
                    <m:d>
                      <m:d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e>
                    </m:d>
                  </m:oMath>
                </a14:m>
                <a:endParaRPr lang="en-US" sz="3700">
                  <a:solidFill>
                    <a:prstClr val="black"/>
                  </a:solidFill>
                  <a:ea typeface="Arial" panose="020B0604020202020204" pitchFamily="34" charset="0"/>
                  <a:cs typeface="Times New Roman" panose="02020603050405020304" pitchFamily="18" charset="0"/>
                </a:endParaRPr>
              </a:p>
              <a:p>
                <a:pPr lvl="0" algn="just">
                  <a:lnSpc>
                    <a:spcPct val="150000"/>
                  </a:lnSpc>
                </a:pPr>
                <a:r>
                  <a:rPr lang="vi-VN" sz="3700">
                    <a:solidFill>
                      <a:prstClr val="black"/>
                    </a:solidFill>
                    <a:ea typeface="Times New Roman" panose="02020603050405020304" pitchFamily="18" charset="0"/>
                    <a:cs typeface="Times New Roman" panose="02020603050405020304" pitchFamily="18" charset="0"/>
                  </a:rPr>
                  <a:t>Đồ thị hàm số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oMath>
                </a14:m>
                <a:r>
                  <a:rPr lang="vi-VN" sz="3700">
                    <a:solidFill>
                      <a:prstClr val="black"/>
                    </a:solidFill>
                    <a:ea typeface="Times New Roman" panose="02020603050405020304" pitchFamily="18" charset="0"/>
                    <a:cs typeface="Times New Roman" panose="02020603050405020304" pitchFamily="18" charset="0"/>
                  </a:rPr>
                  <a:t> là đường thẳng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𝑀𝑁</m:t>
                    </m:r>
                    <m:r>
                      <a:rPr lang="en-US" sz="37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700">
                  <a:solidFill>
                    <a:prstClr val="black"/>
                  </a:solidFill>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62000" y="3848100"/>
                <a:ext cx="9043573" cy="5919249"/>
              </a:xfrm>
              <a:prstGeom prst="rect">
                <a:avLst/>
              </a:prstGeom>
              <a:blipFill>
                <a:blip r:embed="rId3"/>
                <a:stretch>
                  <a:fillRect l="-2089" r="-2022" b="-2781"/>
                </a:stretch>
              </a:blipFill>
            </p:spPr>
            <p:txBody>
              <a:bodyPr/>
              <a:lstStyle/>
              <a:p>
                <a:r>
                  <a:rPr lang="en-US">
                    <a:noFill/>
                  </a:rPr>
                  <a:t> </a:t>
                </a:r>
              </a:p>
            </p:txBody>
          </p:sp>
        </mc:Fallback>
      </mc:AlternateContent>
      <p:pic>
        <p:nvPicPr>
          <p:cNvPr id="24" name="Picture 23"/>
          <p:cNvPicPr>
            <a:picLocks noChangeAspect="1"/>
          </p:cNvPicPr>
          <p:nvPr/>
        </p:nvPicPr>
        <p:blipFill>
          <a:blip r:embed="rId4"/>
          <a:stretch>
            <a:fillRect/>
          </a:stretch>
        </p:blipFill>
        <p:spPr>
          <a:xfrm>
            <a:off x="17013602" y="3217041"/>
            <a:ext cx="910777" cy="1310819"/>
          </a:xfrm>
          <a:prstGeom prst="rect">
            <a:avLst/>
          </a:prstGeom>
        </p:spPr>
      </p:pic>
      <p:pic>
        <p:nvPicPr>
          <p:cNvPr id="6" name="Picture 5"/>
          <p:cNvPicPr>
            <a:picLocks noChangeAspect="1"/>
          </p:cNvPicPr>
          <p:nvPr/>
        </p:nvPicPr>
        <p:blipFill>
          <a:blip r:embed="rId5"/>
          <a:stretch>
            <a:fillRect/>
          </a:stretch>
        </p:blipFill>
        <p:spPr>
          <a:xfrm>
            <a:off x="11430000" y="2754105"/>
            <a:ext cx="5824191" cy="6995360"/>
          </a:xfrm>
          <a:prstGeom prst="rect">
            <a:avLst/>
          </a:prstGeom>
        </p:spPr>
      </p:pic>
    </p:spTree>
    <p:extLst>
      <p:ext uri="{BB962C8B-B14F-4D97-AF65-F5344CB8AC3E}">
        <p14:creationId xmlns:p14="http://schemas.microsoft.com/office/powerpoint/2010/main" val="270122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570159" y="571500"/>
            <a:ext cx="17184441" cy="1927707"/>
            <a:chOff x="914400" y="497263"/>
            <a:chExt cx="17184441" cy="1927707"/>
          </a:xfrm>
        </p:grpSpPr>
        <p:grpSp>
          <p:nvGrpSpPr>
            <p:cNvPr id="12" name="Group 11"/>
            <p:cNvGrpSpPr/>
            <p:nvPr/>
          </p:nvGrpSpPr>
          <p:grpSpPr>
            <a:xfrm>
              <a:off x="914400" y="800100"/>
              <a:ext cx="5685164" cy="1174015"/>
              <a:chOff x="853357" y="718395"/>
              <a:chExt cx="5279080" cy="1174015"/>
            </a:xfrm>
          </p:grpSpPr>
          <p:grpSp>
            <p:nvGrpSpPr>
              <p:cNvPr id="14" name="Group 5"/>
              <p:cNvGrpSpPr/>
              <p:nvPr/>
            </p:nvGrpSpPr>
            <p:grpSpPr>
              <a:xfrm>
                <a:off x="853357" y="718395"/>
                <a:ext cx="5279080" cy="1174015"/>
                <a:chOff x="0" y="-47625"/>
                <a:chExt cx="4587579" cy="391542"/>
              </a:xfrm>
            </p:grpSpPr>
            <p:sp>
              <p:nvSpPr>
                <p:cNvPr id="21" name="Freeform 6"/>
                <p:cNvSpPr/>
                <p:nvPr/>
              </p:nvSpPr>
              <p:spPr>
                <a:xfrm>
                  <a:off x="154804" y="0"/>
                  <a:ext cx="443277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2"/>
              <p:cNvSpPr txBox="1"/>
              <p:nvPr/>
            </p:nvSpPr>
            <p:spPr>
              <a:xfrm>
                <a:off x="1053992" y="1002937"/>
                <a:ext cx="5068977" cy="756617"/>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Bài </a:t>
                </a:r>
                <a:r>
                  <a:rPr kumimoji="0" lang="en-US" sz="40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7.26 </a:t>
                </a:r>
                <a:r>
                  <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(SGK – </a:t>
                </a:r>
                <a:r>
                  <a:rPr kumimoji="0" lang="en-US" sz="40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tr.50)</a:t>
                </a:r>
                <a:endPar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Rectangle 1"/>
                <p:cNvSpPr>
                  <a:spLocks noChangeArrowheads="1"/>
                </p:cNvSpPr>
                <p:nvPr/>
              </p:nvSpPr>
              <p:spPr bwMode="auto">
                <a:xfrm>
                  <a:off x="6858000" y="497263"/>
                  <a:ext cx="11240841" cy="19277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65000"/>
                    </a:lnSpc>
                    <a:spcBef>
                      <a:spcPct val="0"/>
                    </a:spcBef>
                    <a:spcAft>
                      <a:spcPct val="0"/>
                    </a:spcAft>
                    <a:buClrTx/>
                    <a:buSzTx/>
                    <a:buFontTx/>
                    <a:buNone/>
                    <a:tabLst/>
                    <a:defRPr/>
                  </a:pPr>
                  <a:r>
                    <a:rPr kumimoji="0" lang="es-ES" altLang="en-US" sz="3800" b="0" i="0" u="none" strike="noStrike" kern="1200" cap="none" spc="0" normalizeH="0" baseline="0" noProof="0">
                      <a:ln>
                        <a:noFill/>
                      </a:ln>
                      <a:solidFill>
                        <a:prstClr val="black"/>
                      </a:solidFill>
                      <a:effectLst/>
                      <a:uLnTx/>
                      <a:uFillTx/>
                      <a:latin typeface="Arial" panose="020B0604020202020204" pitchFamily="34" charset="0"/>
                      <a:ea typeface="Open Sans"/>
                      <a:cs typeface="+mn-cs"/>
                    </a:rPr>
                    <a:t>Vẽ đồ thị của các hàm số sau</a:t>
                  </a:r>
                  <a:r>
                    <a:rPr kumimoji="0" lang="es-ES" altLang="en-US" sz="3800" b="0" i="0" u="none" strike="noStrike" kern="1200" cap="none" spc="0" normalizeH="0" baseline="0" noProof="0" smtClean="0">
                      <a:ln>
                        <a:noFill/>
                      </a:ln>
                      <a:solidFill>
                        <a:prstClr val="black"/>
                      </a:solidFill>
                      <a:effectLst/>
                      <a:uLnTx/>
                      <a:uFillTx/>
                      <a:latin typeface="Arial" panose="020B0604020202020204" pitchFamily="34" charset="0"/>
                      <a:ea typeface="Open Sans"/>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6</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–3</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+5</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 </a:t>
                  </a:r>
                  <a14:m>
                    <m:oMath xmlns:m="http://schemas.openxmlformats.org/officeDocument/2006/math">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den>
                      </m:f>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oMath>
                  </a14:m>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13" name="Rectangle 1"/>
                <p:cNvSpPr>
                  <a:spLocks noRot="1" noChangeAspect="1" noMove="1" noResize="1" noEditPoints="1" noAdjustHandles="1" noChangeArrowheads="1" noChangeShapeType="1" noTextEdit="1"/>
                </p:cNvSpPr>
                <p:nvPr/>
              </p:nvSpPr>
              <p:spPr bwMode="auto">
                <a:xfrm>
                  <a:off x="6858000" y="497263"/>
                  <a:ext cx="11240841" cy="1927707"/>
                </a:xfrm>
                <a:prstGeom prst="rect">
                  <a:avLst/>
                </a:prstGeom>
                <a:blipFill>
                  <a:blip r:embed="rId2"/>
                  <a:stretch>
                    <a:fillRect l="-1790" b="-47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23" name="Rectangle 22"/>
          <p:cNvSpPr/>
          <p:nvPr/>
        </p:nvSpPr>
        <p:spPr>
          <a:xfrm>
            <a:off x="2957068" y="2901944"/>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786227" y="4152900"/>
                <a:ext cx="9043573" cy="4892237"/>
              </a:xfrm>
              <a:prstGeom prst="rect">
                <a:avLst/>
              </a:prstGeom>
            </p:spPr>
            <p:txBody>
              <a:bodyPr wrap="square">
                <a:spAutoFit/>
              </a:bodyPr>
              <a:lstStyle/>
              <a:p>
                <a:pPr algn="just">
                  <a:lnSpc>
                    <a:spcPct val="150000"/>
                  </a:lnSpc>
                  <a:spcBef>
                    <a:spcPts val="300"/>
                  </a:spcBef>
                  <a:spcAft>
                    <a:spcPts val="300"/>
                  </a:spcAft>
                </a:pPr>
                <a:r>
                  <a:rPr lang="vi-VN" sz="3700">
                    <a:ea typeface="Times New Roman" panose="02020603050405020304" pitchFamily="18" charset="0"/>
                    <a:cs typeface="Times New Roman" panose="02020603050405020304" pitchFamily="18" charset="0"/>
                  </a:rPr>
                  <a:t>c) Cho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effectLst/>
                    <a:ea typeface="Times New Roman" panose="02020603050405020304" pitchFamily="18" charset="0"/>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effectLst/>
                    <a:ea typeface="Times New Roman" panose="02020603050405020304" pitchFamily="18" charset="0"/>
                    <a:cs typeface="Times New Roman" panose="02020603050405020304" pitchFamily="18" charset="0"/>
                  </a:rPr>
                  <a:t> đồ thị hàm </a:t>
                </a:r>
                <a:r>
                  <a:rPr lang="en-US" sz="3700" smtClean="0">
                    <a:effectLst/>
                    <a:latin typeface="Arial" panose="020B0604020202020204" pitchFamily="34" charset="0"/>
                    <a:ea typeface="Times New Roman" panose="02020603050405020304" pitchFamily="18" charset="0"/>
                    <a:cs typeface="Arial" panose="020B0604020202020204" pitchFamily="34" charset="0"/>
                  </a:rPr>
                  <a:t>số</a:t>
                </a:r>
                <a:r>
                  <a:rPr lang="vi-VN" sz="3700" smtClean="0">
                    <a:effectLst/>
                    <a:ea typeface="Times New Roman" panose="02020603050405020304" pitchFamily="18" charset="0"/>
                    <a:cs typeface="Times New Roman" panose="02020603050405020304" pitchFamily="18" charset="0"/>
                  </a:rPr>
                  <a:t> </a:t>
                </a:r>
                <a:r>
                  <a:rPr lang="vi-VN" sz="3700">
                    <a:effectLst/>
                    <a:ea typeface="Times New Roman" panose="02020603050405020304" pitchFamily="18" charset="0"/>
                    <a:cs typeface="Times New Roman" panose="02020603050405020304" pitchFamily="18" charset="0"/>
                  </a:rPr>
                  <a:t>đi qua gốc tọa độ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𝑂</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0;0</m:t>
                        </m:r>
                      </m:e>
                    </m:d>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Times New Roman" panose="02020603050405020304" pitchFamily="18" charset="0"/>
                    <a:cs typeface="Times New Roman" panose="02020603050405020304" pitchFamily="18" charset="0"/>
                  </a:rPr>
                  <a:t>Cho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3700">
                    <a:effectLst/>
                    <a:ea typeface="Times New Roman" panose="02020603050405020304" pitchFamily="18" charset="0"/>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3700">
                    <a:effectLst/>
                    <a:ea typeface="Times New Roman" panose="02020603050405020304" pitchFamily="18" charset="0"/>
                    <a:cs typeface="Times New Roman" panose="02020603050405020304" pitchFamily="18" charset="0"/>
                  </a:rPr>
                  <a:t> đồ thị hàm số đi qua điểm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𝐴</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2;3</m:t>
                        </m:r>
                      </m:e>
                    </m:d>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Times New Roman" panose="02020603050405020304" pitchFamily="18" charset="0"/>
                    <a:cs typeface="Times New Roman" panose="02020603050405020304" pitchFamily="18" charset="0"/>
                  </a:rPr>
                  <a:t>Đồ thị hàm số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3700">
                    <a:effectLst/>
                    <a:ea typeface="Times New Roman" panose="02020603050405020304" pitchFamily="18" charset="0"/>
                    <a:cs typeface="Times New Roman" panose="02020603050405020304" pitchFamily="18" charset="0"/>
                  </a:rPr>
                  <a:t> là đường thẳng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𝑂𝐴</m:t>
                    </m:r>
                  </m:oMath>
                </a14:m>
                <a:r>
                  <a:rPr lang="en-US" sz="3700" smtClean="0">
                    <a:effectLst/>
                    <a:ea typeface="Arial" panose="020B0604020202020204" pitchFamily="34" charset="0"/>
                    <a:cs typeface="Times New Roman" panose="02020603050405020304" pitchFamily="18" charset="0"/>
                  </a:rPr>
                  <a:t>.</a:t>
                </a:r>
                <a:endParaRPr lang="en-US" sz="3700">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86227" y="4152900"/>
                <a:ext cx="9043573" cy="4892237"/>
              </a:xfrm>
              <a:prstGeom prst="rect">
                <a:avLst/>
              </a:prstGeom>
              <a:blipFill>
                <a:blip r:embed="rId3"/>
                <a:stretch>
                  <a:fillRect l="-2156" r="-2022"/>
                </a:stretch>
              </a:blipFill>
            </p:spPr>
            <p:txBody>
              <a:bodyPr/>
              <a:lstStyle/>
              <a:p>
                <a:r>
                  <a:rPr lang="en-US">
                    <a:noFill/>
                  </a:rPr>
                  <a:t> </a:t>
                </a:r>
              </a:p>
            </p:txBody>
          </p:sp>
        </mc:Fallback>
      </mc:AlternateContent>
      <p:pic>
        <p:nvPicPr>
          <p:cNvPr id="24" name="Picture 23"/>
          <p:cNvPicPr>
            <a:picLocks noChangeAspect="1"/>
          </p:cNvPicPr>
          <p:nvPr/>
        </p:nvPicPr>
        <p:blipFill>
          <a:blip r:embed="rId4"/>
          <a:stretch>
            <a:fillRect/>
          </a:stretch>
        </p:blipFill>
        <p:spPr>
          <a:xfrm>
            <a:off x="17116539" y="3240498"/>
            <a:ext cx="910777" cy="1310819"/>
          </a:xfrm>
          <a:prstGeom prst="rect">
            <a:avLst/>
          </a:prstGeom>
        </p:spPr>
      </p:pic>
      <p:pic>
        <p:nvPicPr>
          <p:cNvPr id="9" name="Picture 8"/>
          <p:cNvPicPr>
            <a:picLocks noChangeAspect="1"/>
          </p:cNvPicPr>
          <p:nvPr/>
        </p:nvPicPr>
        <p:blipFill>
          <a:blip r:embed="rId5"/>
          <a:stretch>
            <a:fillRect/>
          </a:stretch>
        </p:blipFill>
        <p:spPr>
          <a:xfrm>
            <a:off x="11060679" y="2903949"/>
            <a:ext cx="5322321" cy="6685844"/>
          </a:xfrm>
          <a:prstGeom prst="rect">
            <a:avLst/>
          </a:prstGeom>
        </p:spPr>
      </p:pic>
    </p:spTree>
    <p:extLst>
      <p:ext uri="{BB962C8B-B14F-4D97-AF65-F5344CB8AC3E}">
        <p14:creationId xmlns:p14="http://schemas.microsoft.com/office/powerpoint/2010/main" val="67675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3962400" y="2014910"/>
            <a:ext cx="10201470" cy="5566990"/>
          </a:xfrm>
          <a:custGeom>
            <a:avLst/>
            <a:gdLst/>
            <a:ahLst/>
            <a:cxnLst/>
            <a:rect l="l" t="t" r="r" b="b"/>
            <a:pathLst>
              <a:path w="8844261" h="4984947">
                <a:moveTo>
                  <a:pt x="0" y="0"/>
                </a:moveTo>
                <a:lnTo>
                  <a:pt x="8844261" y="0"/>
                </a:lnTo>
                <a:lnTo>
                  <a:pt x="8844261" y="4984948"/>
                </a:lnTo>
                <a:lnTo>
                  <a:pt x="0" y="49849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4157530" y="4428864"/>
            <a:ext cx="9972939" cy="1157881"/>
          </a:xfrm>
          <a:prstGeom prst="rect">
            <a:avLst/>
          </a:prstGeom>
        </p:spPr>
        <p:txBody>
          <a:bodyPr wrap="square" lIns="0" tIns="0" rIns="0" bIns="0" rtlCol="0" anchor="t">
            <a:spAutoFit/>
          </a:bodyPr>
          <a:lstStyle/>
          <a:p>
            <a:pPr marL="0" marR="0" lvl="0" indent="0" algn="ctr" defTabSz="914400" rtl="0" eaLnBrk="1" fontAlgn="auto" latinLnBrk="0" hangingPunct="1">
              <a:lnSpc>
                <a:spcPts val="8727"/>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495324"/>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495324"/>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495324"/>
              </a:solidFill>
              <a:effectLst/>
              <a:uLnTx/>
              <a:uFillTx/>
              <a:latin typeface="Arial" panose="020B0604020202020204" pitchFamily="34" charset="0"/>
              <a:ea typeface="+mn-ea"/>
              <a:cs typeface="Arial" panose="020B0604020202020204" pitchFamily="34" charset="0"/>
            </a:endParaRPr>
          </a:p>
        </p:txBody>
      </p:sp>
      <p:sp>
        <p:nvSpPr>
          <p:cNvPr id="8" name="Freeform 8"/>
          <p:cNvSpPr/>
          <p:nvPr/>
        </p:nvSpPr>
        <p:spPr>
          <a:xfrm rot="17593719">
            <a:off x="16220559" y="48526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9" name="Freeform 9"/>
          <p:cNvSpPr/>
          <p:nvPr/>
        </p:nvSpPr>
        <p:spPr>
          <a:xfrm rot="10800000" flipH="1" flipV="1">
            <a:off x="329500" y="548628"/>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691792" y="901732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11069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a:off x="16214199" y="8026660"/>
            <a:ext cx="1528317" cy="1685644"/>
          </a:xfrm>
          <a:prstGeom prst="rect">
            <a:avLst/>
          </a:prstGeom>
        </p:spPr>
      </p:pic>
      <p:grpSp>
        <p:nvGrpSpPr>
          <p:cNvPr id="15" name="Group 14"/>
          <p:cNvGrpSpPr/>
          <p:nvPr/>
        </p:nvGrpSpPr>
        <p:grpSpPr>
          <a:xfrm>
            <a:off x="722559" y="874337"/>
            <a:ext cx="16689141" cy="8436734"/>
            <a:chOff x="914400" y="800100"/>
            <a:chExt cx="16689141" cy="8436734"/>
          </a:xfrm>
        </p:grpSpPr>
        <p:grpSp>
          <p:nvGrpSpPr>
            <p:cNvPr id="16" name="Group 15"/>
            <p:cNvGrpSpPr/>
            <p:nvPr/>
          </p:nvGrpSpPr>
          <p:grpSpPr>
            <a:xfrm>
              <a:off x="914400" y="800100"/>
              <a:ext cx="5906841" cy="1337978"/>
              <a:chOff x="853357" y="718395"/>
              <a:chExt cx="5484923" cy="1337978"/>
            </a:xfrm>
          </p:grpSpPr>
          <p:grpSp>
            <p:nvGrpSpPr>
              <p:cNvPr id="18" name="Group 5"/>
              <p:cNvGrpSpPr/>
              <p:nvPr/>
            </p:nvGrpSpPr>
            <p:grpSpPr>
              <a:xfrm>
                <a:off x="853357" y="718395"/>
                <a:ext cx="5484923" cy="1337978"/>
                <a:chOff x="0" y="-47625"/>
                <a:chExt cx="4766459" cy="446225"/>
              </a:xfrm>
            </p:grpSpPr>
            <p:sp>
              <p:nvSpPr>
                <p:cNvPr id="20" name="Freeform 6"/>
                <p:cNvSpPr/>
                <p:nvPr/>
              </p:nvSpPr>
              <p:spPr>
                <a:xfrm>
                  <a:off x="154804" y="54683"/>
                  <a:ext cx="461165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1"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2"/>
              <p:cNvSpPr txBox="1"/>
              <p:nvPr/>
            </p:nvSpPr>
            <p:spPr>
              <a:xfrm>
                <a:off x="1124749" y="1182940"/>
                <a:ext cx="5068977" cy="756617"/>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7.27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1068141" y="2311861"/>
                  <a:ext cx="16535400" cy="69249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700">
                      <a:ea typeface="Open Sans"/>
                    </a:rPr>
                    <a:t>Đồng euro (EUR) là đơn vị tiền tệ chính thức ở một số quốc gia thành viên của Liên minh châu Âu. Vào một ngày, tỉ giá hối đoái giữa đồng euro và đồng đô la Mỹ (USD) là: 1 EUR = 1,1052 USD</a:t>
                  </a:r>
                  <a:r>
                    <a:rPr lang="vi-VN" altLang="en-US" sz="3700" smtClean="0">
                      <a:ea typeface="Open Sans"/>
                    </a:rPr>
                    <a:t>.</a:t>
                  </a:r>
                  <a:endParaRPr lang="vi-VN" altLang="en-US" sz="3700">
                    <a:ea typeface="Open Sans"/>
                  </a:endParaRPr>
                </a:p>
                <a:p>
                  <a:pPr lvl="0" algn="just">
                    <a:lnSpc>
                      <a:spcPct val="150000"/>
                    </a:lnSpc>
                  </a:pPr>
                  <a:r>
                    <a:rPr lang="vi-VN" altLang="en-US" sz="3700">
                      <a:ea typeface="Open Sans"/>
                    </a:rPr>
                    <a:t>a) Viết công thức để chuyển đổi </a:t>
                  </a:r>
                  <a14:m>
                    <m:oMath xmlns:m="http://schemas.openxmlformats.org/officeDocument/2006/math">
                      <m:r>
                        <a:rPr lang="vi-VN" altLang="en-US" sz="3700" i="1" smtClean="0">
                          <a:latin typeface="Cambria Math" panose="02040503050406030204" pitchFamily="18" charset="0"/>
                          <a:ea typeface="Open Sans"/>
                        </a:rPr>
                        <m:t>𝑥</m:t>
                      </m:r>
                    </m:oMath>
                  </a14:m>
                  <a:r>
                    <a:rPr lang="vi-VN" altLang="en-US" sz="3700">
                      <a:ea typeface="Open Sans"/>
                    </a:rPr>
                    <a:t> euro sang </a:t>
                  </a:r>
                  <a14:m>
                    <m:oMath xmlns:m="http://schemas.openxmlformats.org/officeDocument/2006/math">
                      <m:r>
                        <a:rPr lang="vi-VN" altLang="en-US" sz="3700" i="1" smtClean="0">
                          <a:latin typeface="Cambria Math" panose="02040503050406030204" pitchFamily="18" charset="0"/>
                          <a:ea typeface="Open Sans"/>
                        </a:rPr>
                        <m:t>𝑦</m:t>
                      </m:r>
                    </m:oMath>
                  </a14:m>
                  <a:r>
                    <a:rPr lang="vi-VN" altLang="en-US" sz="3700">
                      <a:ea typeface="Open Sans"/>
                    </a:rPr>
                    <a:t> đô la Mỹ. Công thức tính </a:t>
                  </a:r>
                  <a14:m>
                    <m:oMath xmlns:m="http://schemas.openxmlformats.org/officeDocument/2006/math">
                      <m:r>
                        <a:rPr lang="vi-VN" altLang="en-US" sz="3700" i="1" smtClean="0">
                          <a:latin typeface="Cambria Math" panose="02040503050406030204" pitchFamily="18" charset="0"/>
                          <a:ea typeface="Open Sans"/>
                        </a:rPr>
                        <m:t>𝑦</m:t>
                      </m:r>
                    </m:oMath>
                  </a14:m>
                  <a:r>
                    <a:rPr lang="vi-VN" altLang="en-US" sz="3700">
                      <a:ea typeface="Open Sans"/>
                    </a:rPr>
                    <a:t> theo </a:t>
                  </a:r>
                  <a14:m>
                    <m:oMath xmlns:m="http://schemas.openxmlformats.org/officeDocument/2006/math">
                      <m:r>
                        <a:rPr lang="vi-VN" altLang="en-US" sz="3700" i="1" smtClean="0">
                          <a:latin typeface="Cambria Math" panose="02040503050406030204" pitchFamily="18" charset="0"/>
                          <a:ea typeface="Open Sans"/>
                        </a:rPr>
                        <m:t>𝑥</m:t>
                      </m:r>
                    </m:oMath>
                  </a14:m>
                  <a:r>
                    <a:rPr lang="vi-VN" altLang="en-US" sz="3700">
                      <a:ea typeface="Open Sans"/>
                    </a:rPr>
                    <a:t> này có phải là một hàm số bậc nhất của </a:t>
                  </a:r>
                  <a14:m>
                    <m:oMath xmlns:m="http://schemas.openxmlformats.org/officeDocument/2006/math">
                      <m:r>
                        <a:rPr lang="vi-VN" altLang="en-US" sz="3700" i="1" smtClean="0">
                          <a:latin typeface="Cambria Math" panose="02040503050406030204" pitchFamily="18" charset="0"/>
                          <a:ea typeface="Open Sans"/>
                        </a:rPr>
                        <m:t>𝑥</m:t>
                      </m:r>
                    </m:oMath>
                  </a14:m>
                  <a:r>
                    <a:rPr lang="vi-VN" altLang="en-US" sz="3700">
                      <a:ea typeface="Open Sans"/>
                    </a:rPr>
                    <a:t> không</a:t>
                  </a:r>
                  <a:r>
                    <a:rPr lang="vi-VN" altLang="en-US" sz="3700" smtClean="0">
                      <a:ea typeface="Open Sans"/>
                    </a:rPr>
                    <a:t>?</a:t>
                  </a:r>
                  <a:endParaRPr lang="vi-VN" altLang="en-US" sz="3700">
                    <a:ea typeface="Open Sans"/>
                  </a:endParaRPr>
                </a:p>
                <a:p>
                  <a:pPr lvl="0" algn="just">
                    <a:lnSpc>
                      <a:spcPct val="150000"/>
                    </a:lnSpc>
                  </a:pPr>
                  <a:r>
                    <a:rPr lang="vi-VN" altLang="en-US" sz="3700">
                      <a:ea typeface="Open Sans"/>
                    </a:rPr>
                    <a:t>b) Vào ngày đó, 200 euro có giá trị bằng bao nhiêu đô la Mỹ</a:t>
                  </a:r>
                  <a:r>
                    <a:rPr lang="vi-VN" altLang="en-US" sz="3700" smtClean="0">
                      <a:ea typeface="Open Sans"/>
                    </a:rPr>
                    <a:t>?</a:t>
                  </a:r>
                  <a:endParaRPr lang="vi-VN" altLang="en-US" sz="3700">
                    <a:ea typeface="Open Sans"/>
                  </a:endParaRPr>
                </a:p>
                <a:p>
                  <a:pPr lvl="0" algn="just">
                    <a:lnSpc>
                      <a:spcPct val="150000"/>
                    </a:lnSpc>
                  </a:pPr>
                  <a:r>
                    <a:rPr lang="vi-VN" altLang="en-US" sz="3700">
                      <a:ea typeface="Open Sans"/>
                    </a:rPr>
                    <a:t>c) Vào ngày đó, 500 đô la Mỹ có giá trị bằng bao nhiêu euro</a:t>
                  </a:r>
                  <a:r>
                    <a:rPr lang="vi-VN" altLang="en-US" sz="3700" smtClean="0">
                      <a:ea typeface="Open Sans"/>
                    </a:rPr>
                    <a:t>?</a:t>
                  </a:r>
                  <a:endParaRPr lang="vi-VN" altLang="en-US" sz="3700">
                    <a:ea typeface="Open Sans"/>
                  </a:endParaRPr>
                </a:p>
                <a:p>
                  <a:pPr lvl="0" algn="just">
                    <a:lnSpc>
                      <a:spcPct val="150000"/>
                    </a:lnSpc>
                  </a:pPr>
                  <a:r>
                    <a:rPr lang="vi-VN" altLang="en-US" sz="3700">
                      <a:ea typeface="Open Sans"/>
                    </a:rPr>
                    <a:t>(Làm tròn kết quả của câu </a:t>
                  </a:r>
                  <a:r>
                    <a:rPr lang="vi-VN" altLang="en-US" sz="3700" smtClean="0">
                      <a:ea typeface="Open Sans"/>
                    </a:rPr>
                    <a:t>b</a:t>
                  </a:r>
                  <a:r>
                    <a:rPr lang="en-US" altLang="en-US" sz="3700" smtClean="0">
                      <a:ea typeface="Open Sans"/>
                    </a:rPr>
                    <a:t> </a:t>
                  </a:r>
                  <a:r>
                    <a:rPr lang="vi-VN" altLang="en-US" sz="3700" smtClean="0">
                      <a:ea typeface="Open Sans"/>
                    </a:rPr>
                    <a:t>v</a:t>
                  </a:r>
                  <a:r>
                    <a:rPr lang="en-US" altLang="en-US" sz="3700">
                      <a:ea typeface="Open Sans"/>
                    </a:rPr>
                    <a:t>à</a:t>
                  </a:r>
                  <a:r>
                    <a:rPr lang="vi-VN" altLang="en-US" sz="3700" smtClean="0">
                      <a:ea typeface="Open Sans"/>
                    </a:rPr>
                    <a:t> </a:t>
                  </a:r>
                  <a:r>
                    <a:rPr lang="vi-VN" altLang="en-US" sz="3700">
                      <a:ea typeface="Open Sans"/>
                    </a:rPr>
                    <a:t>câu c đến hàng đơn vị).</a:t>
                  </a:r>
                </a:p>
              </p:txBody>
            </p:sp>
          </mc:Choice>
          <mc:Fallback xmlns="">
            <p:sp>
              <p:nvSpPr>
                <p:cNvPr id="17" name="Rectangle 1"/>
                <p:cNvSpPr>
                  <a:spLocks noRot="1" noChangeAspect="1" noMove="1" noResize="1" noEditPoints="1" noAdjustHandles="1" noChangeArrowheads="1" noChangeShapeType="1" noTextEdit="1"/>
                </p:cNvSpPr>
                <p:nvPr/>
              </p:nvSpPr>
              <p:spPr bwMode="auto">
                <a:xfrm>
                  <a:off x="1068141" y="2311861"/>
                  <a:ext cx="16535400" cy="6924973"/>
                </a:xfrm>
                <a:prstGeom prst="rect">
                  <a:avLst/>
                </a:prstGeom>
                <a:blipFill>
                  <a:blip r:embed="rId3"/>
                  <a:stretch>
                    <a:fillRect l="-1180" r="-1143" b="-14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Tree>
    <p:extLst>
      <p:ext uri="{BB962C8B-B14F-4D97-AF65-F5344CB8AC3E}">
        <p14:creationId xmlns:p14="http://schemas.microsoft.com/office/powerpoint/2010/main" val="21213699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88758" y="1689244"/>
            <a:ext cx="9400160" cy="756617"/>
          </a:xfrm>
          <a:prstGeom prst="rect">
            <a:avLst/>
          </a:prstGeom>
        </p:spPr>
        <p:txBody>
          <a:bodyPr wrap="square" lIns="0" tIns="0" rIns="0" bIns="0" rtlCol="0" anchor="t">
            <a:spAutoFit/>
          </a:bodyPr>
          <a:lstStyle/>
          <a:p>
            <a:pPr algn="ctr">
              <a:lnSpc>
                <a:spcPts val="5915"/>
              </a:lnSpc>
            </a:pPr>
            <a:r>
              <a:rPr lang="en-US" sz="7000" b="1">
                <a:solidFill>
                  <a:srgbClr val="FEF3C6"/>
                </a:solidFill>
                <a:latin typeface="Arial" panose="020B0604020202020204" pitchFamily="34" charset="0"/>
                <a:cs typeface="Arial" panose="020B0604020202020204" pitchFamily="34" charset="0"/>
              </a:rPr>
              <a:t>NỘI DUNG BÀI HỌC</a:t>
            </a:r>
          </a:p>
        </p:txBody>
      </p:sp>
      <p:grpSp>
        <p:nvGrpSpPr>
          <p:cNvPr id="29" name="Group 28"/>
          <p:cNvGrpSpPr/>
          <p:nvPr/>
        </p:nvGrpSpPr>
        <p:grpSpPr>
          <a:xfrm>
            <a:off x="4459962" y="3859963"/>
            <a:ext cx="14575911" cy="1320692"/>
            <a:chOff x="1962939" y="3959166"/>
            <a:chExt cx="14575911" cy="1320692"/>
          </a:xfrm>
        </p:grpSpPr>
        <p:sp>
          <p:nvSpPr>
            <p:cNvPr id="6" name="TextBox 6"/>
            <p:cNvSpPr txBox="1"/>
            <p:nvPr/>
          </p:nvSpPr>
          <p:spPr>
            <a:xfrm>
              <a:off x="3962400" y="4351582"/>
              <a:ext cx="12576450" cy="577081"/>
            </a:xfrm>
            <a:prstGeom prst="rect">
              <a:avLst/>
            </a:prstGeom>
          </p:spPr>
          <p:txBody>
            <a:bodyPr lIns="0" tIns="0" rIns="0" bIns="0" rtlCol="0" anchor="t">
              <a:spAutoFit/>
            </a:bodyPr>
            <a:lstStyle/>
            <a:p>
              <a:pPr>
                <a:lnSpc>
                  <a:spcPts val="4480"/>
                </a:lnSpc>
              </a:pPr>
              <a:r>
                <a:rPr lang="en-US" sz="4500">
                  <a:solidFill>
                    <a:srgbClr val="FEF3C6"/>
                  </a:solidFill>
                  <a:latin typeface="Arial" panose="020B0604020202020204" pitchFamily="34" charset="0"/>
                  <a:cs typeface="Arial" panose="020B0604020202020204" pitchFamily="34" charset="0"/>
                </a:rPr>
                <a:t>Khái niệm hàm số bậc nhất</a:t>
              </a:r>
            </a:p>
          </p:txBody>
        </p:sp>
        <p:grpSp>
          <p:nvGrpSpPr>
            <p:cNvPr id="22" name="Group 21"/>
            <p:cNvGrpSpPr/>
            <p:nvPr/>
          </p:nvGrpSpPr>
          <p:grpSpPr>
            <a:xfrm>
              <a:off x="1962939" y="3959166"/>
              <a:ext cx="1373820" cy="1320692"/>
              <a:chOff x="1962939" y="3959166"/>
              <a:chExt cx="1373820" cy="1320692"/>
            </a:xfrm>
          </p:grpSpPr>
          <p:grpSp>
            <p:nvGrpSpPr>
              <p:cNvPr id="7" name="Group 7"/>
              <p:cNvGrpSpPr/>
              <p:nvPr/>
            </p:nvGrpSpPr>
            <p:grpSpPr>
              <a:xfrm>
                <a:off x="1962939" y="3959166"/>
                <a:ext cx="1373820" cy="132069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3C6"/>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978981" y="4370858"/>
                <a:ext cx="1319668" cy="786434"/>
              </a:xfrm>
              <a:prstGeom prst="rect">
                <a:avLst/>
              </a:prstGeom>
            </p:spPr>
            <p:txBody>
              <a:bodyPr lIns="0" tIns="0" rIns="0" bIns="0" rtlCol="0" anchor="t">
                <a:spAutoFit/>
              </a:bodyPr>
              <a:lstStyle/>
              <a:p>
                <a:pPr algn="ctr">
                  <a:lnSpc>
                    <a:spcPts val="5915"/>
                  </a:lnSpc>
                </a:pPr>
                <a:r>
                  <a:rPr lang="en-US" sz="7500" b="1" smtClean="0">
                    <a:solidFill>
                      <a:srgbClr val="495324"/>
                    </a:solidFill>
                    <a:latin typeface="Arial" panose="020B0604020202020204" pitchFamily="34" charset="0"/>
                    <a:cs typeface="Arial" panose="020B0604020202020204" pitchFamily="34" charset="0"/>
                  </a:rPr>
                  <a:t>1</a:t>
                </a:r>
                <a:endParaRPr lang="en-US" sz="7500" b="1">
                  <a:solidFill>
                    <a:srgbClr val="495324"/>
                  </a:solidFill>
                  <a:latin typeface="Arial" panose="020B0604020202020204" pitchFamily="34" charset="0"/>
                  <a:cs typeface="Arial" panose="020B0604020202020204" pitchFamily="34" charset="0"/>
                </a:endParaRPr>
              </a:p>
            </p:txBody>
          </p:sp>
        </p:grpSp>
      </p:grpSp>
      <p:sp>
        <p:nvSpPr>
          <p:cNvPr id="17" name="Freeform 17"/>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0" name="Freeform 20"/>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p:cNvSpPr/>
          <p:nvPr/>
        </p:nvSpPr>
        <p:spPr>
          <a:xfrm rot="-1333878">
            <a:off x="17347510" y="1003994"/>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30" name="Group 29"/>
          <p:cNvGrpSpPr/>
          <p:nvPr/>
        </p:nvGrpSpPr>
        <p:grpSpPr>
          <a:xfrm>
            <a:off x="4475145" y="6304979"/>
            <a:ext cx="14556717" cy="1320692"/>
            <a:chOff x="1961226" y="6140471"/>
            <a:chExt cx="14556717" cy="1320692"/>
          </a:xfrm>
        </p:grpSpPr>
        <p:sp>
          <p:nvSpPr>
            <p:cNvPr id="23" name="TextBox 6"/>
            <p:cNvSpPr txBox="1"/>
            <p:nvPr/>
          </p:nvSpPr>
          <p:spPr>
            <a:xfrm>
              <a:off x="3941493" y="6545967"/>
              <a:ext cx="12576450" cy="577081"/>
            </a:xfrm>
            <a:prstGeom prst="rect">
              <a:avLst/>
            </a:prstGeom>
          </p:spPr>
          <p:txBody>
            <a:bodyPr lIns="0" tIns="0" rIns="0" bIns="0" rtlCol="0" anchor="t">
              <a:spAutoFit/>
            </a:bodyPr>
            <a:lstStyle/>
            <a:p>
              <a:pPr>
                <a:lnSpc>
                  <a:spcPts val="4480"/>
                </a:lnSpc>
              </a:pPr>
              <a:r>
                <a:rPr lang="en-US" sz="4500" smtClean="0">
                  <a:solidFill>
                    <a:srgbClr val="FEF3C6"/>
                  </a:solidFill>
                  <a:latin typeface="Arial" panose="020B0604020202020204" pitchFamily="34" charset="0"/>
                  <a:cs typeface="Arial" panose="020B0604020202020204" pitchFamily="34" charset="0"/>
                </a:rPr>
                <a:t>Đồ thị của hàm </a:t>
              </a:r>
              <a:r>
                <a:rPr lang="en-US" sz="4500">
                  <a:solidFill>
                    <a:srgbClr val="FEF3C6"/>
                  </a:solidFill>
                  <a:latin typeface="Arial" panose="020B0604020202020204" pitchFamily="34" charset="0"/>
                  <a:cs typeface="Arial" panose="020B0604020202020204" pitchFamily="34" charset="0"/>
                </a:rPr>
                <a:t>số bậc nhất</a:t>
              </a:r>
            </a:p>
          </p:txBody>
        </p:sp>
        <p:grpSp>
          <p:nvGrpSpPr>
            <p:cNvPr id="24" name="Group 23"/>
            <p:cNvGrpSpPr/>
            <p:nvPr/>
          </p:nvGrpSpPr>
          <p:grpSpPr>
            <a:xfrm>
              <a:off x="1961226" y="6140471"/>
              <a:ext cx="1373820" cy="1320692"/>
              <a:chOff x="1982133" y="3946086"/>
              <a:chExt cx="1373820" cy="1320692"/>
            </a:xfrm>
          </p:grpSpPr>
          <p:grpSp>
            <p:nvGrpSpPr>
              <p:cNvPr id="25" name="Group 7"/>
              <p:cNvGrpSpPr/>
              <p:nvPr/>
            </p:nvGrpSpPr>
            <p:grpSpPr>
              <a:xfrm>
                <a:off x="1982133" y="3946086"/>
                <a:ext cx="1373820" cy="1320692"/>
                <a:chOff x="11356" y="-8050"/>
                <a:chExt cx="812800" cy="812800"/>
              </a:xfrm>
            </p:grpSpPr>
            <p:sp>
              <p:nvSpPr>
                <p:cNvPr id="27" name="Freeform 8"/>
                <p:cNvSpPr/>
                <p:nvPr/>
              </p:nvSpPr>
              <p:spPr>
                <a:xfrm>
                  <a:off x="11356" y="-805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3C6"/>
                </a:solidFill>
              </p:spPr>
            </p:sp>
            <p:sp>
              <p:nvSpPr>
                <p:cNvPr id="28" name="TextBox 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10"/>
              <p:cNvSpPr txBox="1"/>
              <p:nvPr/>
            </p:nvSpPr>
            <p:spPr>
              <a:xfrm>
                <a:off x="2009209" y="4369610"/>
                <a:ext cx="1319668" cy="786434"/>
              </a:xfrm>
              <a:prstGeom prst="rect">
                <a:avLst/>
              </a:prstGeom>
            </p:spPr>
            <p:txBody>
              <a:bodyPr lIns="0" tIns="0" rIns="0" bIns="0" rtlCol="0" anchor="t">
                <a:spAutoFit/>
              </a:bodyPr>
              <a:lstStyle/>
              <a:p>
                <a:pPr algn="ctr">
                  <a:lnSpc>
                    <a:spcPts val="5915"/>
                  </a:lnSpc>
                </a:pPr>
                <a:r>
                  <a:rPr lang="en-US" sz="7500" b="1" smtClean="0">
                    <a:solidFill>
                      <a:srgbClr val="495324"/>
                    </a:solidFill>
                    <a:latin typeface="Arial" panose="020B0604020202020204" pitchFamily="34" charset="0"/>
                    <a:cs typeface="Arial" panose="020B0604020202020204" pitchFamily="34" charset="0"/>
                  </a:rPr>
                  <a:t>2</a:t>
                </a:r>
                <a:endParaRPr lang="en-US" sz="7500" b="1">
                  <a:solidFill>
                    <a:srgbClr val="495324"/>
                  </a:solidFill>
                  <a:latin typeface="Arial" panose="020B0604020202020204" pitchFamily="34" charset="0"/>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a:off x="16214199" y="8026660"/>
            <a:ext cx="1528317" cy="1685644"/>
          </a:xfrm>
          <a:prstGeom prst="rect">
            <a:avLst/>
          </a:prstGeom>
        </p:spPr>
      </p:pic>
      <p:sp>
        <p:nvSpPr>
          <p:cNvPr id="13" name="Rectangle 12"/>
          <p:cNvSpPr/>
          <p:nvPr/>
        </p:nvSpPr>
        <p:spPr>
          <a:xfrm>
            <a:off x="8592407" y="961192"/>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371600" y="1603460"/>
                <a:ext cx="15544800" cy="7883440"/>
              </a:xfrm>
              <a:prstGeom prst="rect">
                <a:avLst/>
              </a:prstGeom>
            </p:spPr>
            <p:txBody>
              <a:bodyPr wrap="square">
                <a:spAutoFit/>
              </a:bodyPr>
              <a:lstStyle/>
              <a:p>
                <a:pPr algn="just">
                  <a:lnSpc>
                    <a:spcPct val="150000"/>
                  </a:lnSpc>
                  <a:spcBef>
                    <a:spcPts val="300"/>
                  </a:spcBef>
                  <a:spcAft>
                    <a:spcPts val="300"/>
                  </a:spcAft>
                </a:pPr>
                <a:r>
                  <a:rPr lang="vi-VN" sz="3700">
                    <a:ea typeface="Calibri" panose="020F0502020204030204" pitchFamily="34" charset="0"/>
                    <a:cs typeface="Times New Roman" panose="02020603050405020304" pitchFamily="18" charset="0"/>
                  </a:rPr>
                  <a:t>a) Công thức để chuyển đổi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effectLst/>
                    <a:ea typeface="Calibri" panose="020F0502020204030204" pitchFamily="34" charset="0"/>
                    <a:cs typeface="Times New Roman" panose="02020603050405020304" pitchFamily="18" charset="0"/>
                  </a:rPr>
                  <a:t> euro sang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oMath>
                </a14:m>
                <a:r>
                  <a:rPr lang="vi-VN" sz="3700">
                    <a:effectLst/>
                    <a:ea typeface="Calibri" panose="020F0502020204030204" pitchFamily="34" charset="0"/>
                    <a:cs typeface="Times New Roman" panose="02020603050405020304" pitchFamily="18" charset="0"/>
                  </a:rPr>
                  <a:t> đô là Mỹ là: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ea typeface="Calibri" panose="020F0502020204030204" pitchFamily="34" charset="0"/>
                    <a:cs typeface="Times New Roman" panose="02020603050405020304" pitchFamily="18" charset="0"/>
                  </a:rPr>
                  <a:t> </a:t>
                </a:r>
                <a:r>
                  <a:rPr lang="en-US" sz="3700" smtClean="0">
                    <a:ea typeface="Calibri" panose="020F0502020204030204" pitchFamily="34" charset="0"/>
                    <a:cs typeface="Times New Roman" panose="02020603050405020304" pitchFamily="18" charset="0"/>
                  </a:rPr>
                  <a:t>     </a:t>
                </a:r>
                <a:r>
                  <a:rPr lang="vi-VN" sz="3700" smtClean="0">
                    <a:effectLst/>
                    <a:ea typeface="Calibri" panose="020F0502020204030204" pitchFamily="34" charset="0"/>
                    <a:cs typeface="Times New Roman" panose="02020603050405020304" pitchFamily="18" charset="0"/>
                  </a:rPr>
                  <a:t>Đây </a:t>
                </a:r>
                <a:r>
                  <a:rPr lang="vi-VN" sz="3700">
                    <a:effectLst/>
                    <a:ea typeface="Calibri" panose="020F0502020204030204" pitchFamily="34" charset="0"/>
                    <a:cs typeface="Times New Roman" panose="02020603050405020304" pitchFamily="18" charset="0"/>
                  </a:rPr>
                  <a:t>là một hàm số bậc nhất với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𝑎</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oMath>
                </a14:m>
                <a:r>
                  <a:rPr lang="vi-VN" sz="3700">
                    <a:effectLst/>
                    <a:ea typeface="Calibri" panose="020F0502020204030204" pitchFamily="34" charset="0"/>
                    <a:cs typeface="Times New Roman" panose="02020603050405020304" pitchFamily="18" charset="0"/>
                  </a:rPr>
                  <a:t> và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𝑏</m:t>
                    </m:r>
                    <m:r>
                      <a:rPr lang="vi-VN" sz="37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Calibri" panose="020F0502020204030204" pitchFamily="34" charset="0"/>
                    <a:cs typeface="Times New Roman" panose="02020603050405020304" pitchFamily="18" charset="0"/>
                  </a:rPr>
                  <a:t>b) Thay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vi-VN" sz="3700">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effectLst/>
                    <a:ea typeface="Calibri" panose="020F0502020204030204" pitchFamily="34" charset="0"/>
                    <a:cs typeface="Times New Roman" panose="02020603050405020304" pitchFamily="18" charset="0"/>
                  </a:rPr>
                  <a:t>, ta có:</a:t>
                </a:r>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 . 200≈221</m:t>
                      </m:r>
                    </m:oMath>
                  </m:oMathPara>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Calibri" panose="020F0502020204030204" pitchFamily="34" charset="0"/>
                    <a:cs typeface="Times New Roman" panose="02020603050405020304" pitchFamily="18" charset="0"/>
                  </a:rPr>
                  <a:t>Vậy vào ngày nào đó,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vi-VN" sz="3700">
                    <a:effectLst/>
                    <a:ea typeface="Calibri" panose="020F0502020204030204" pitchFamily="34" charset="0"/>
                    <a:cs typeface="Times New Roman" panose="02020603050405020304" pitchFamily="18" charset="0"/>
                  </a:rPr>
                  <a:t> euro có giá trị khoảng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211</m:t>
                    </m:r>
                  </m:oMath>
                </a14:m>
                <a:r>
                  <a:rPr lang="vi-VN" sz="3700">
                    <a:effectLst/>
                    <a:ea typeface="Calibri" panose="020F0502020204030204" pitchFamily="34" charset="0"/>
                    <a:cs typeface="Times New Roman" panose="02020603050405020304" pitchFamily="18" charset="0"/>
                  </a:rPr>
                  <a:t> đô là Mỹ.</a:t>
                </a:r>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Calibri" panose="020F0502020204030204" pitchFamily="34" charset="0"/>
                    <a:cs typeface="Times New Roman" panose="02020603050405020304" pitchFamily="18" charset="0"/>
                  </a:rPr>
                  <a:t>c) Thay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vi-VN" sz="3700">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effectLst/>
                    <a:ea typeface="Calibri" panose="020F0502020204030204" pitchFamily="34" charset="0"/>
                    <a:cs typeface="Times New Roman" panose="02020603050405020304" pitchFamily="18" charset="0"/>
                  </a:rPr>
                  <a:t> ta có:</a:t>
                </a:r>
                <a:endParaRPr lang="en-US" sz="37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500=1,1052</m:t>
                    </m:r>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effectLst/>
                    <a:ea typeface="Calibri" panose="020F0502020204030204" pitchFamily="34" charset="0"/>
                    <a:cs typeface="Times New Roman" panose="02020603050405020304" pitchFamily="18" charset="0"/>
                  </a:rPr>
                  <a:t> hay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500</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≈452</m:t>
                    </m:r>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Calibri" panose="020F0502020204030204" pitchFamily="34" charset="0"/>
                    <a:cs typeface="Times New Roman" panose="02020603050405020304" pitchFamily="18" charset="0"/>
                  </a:rPr>
                  <a:t>Vậy vào ngày nào đó,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vi-VN" sz="3700">
                    <a:effectLst/>
                    <a:ea typeface="Calibri" panose="020F0502020204030204" pitchFamily="34" charset="0"/>
                    <a:cs typeface="Times New Roman" panose="02020603050405020304" pitchFamily="18" charset="0"/>
                  </a:rPr>
                  <a:t> đô la Mỹ có giá trị khoảng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452</m:t>
                    </m:r>
                  </m:oMath>
                </a14:m>
                <a:r>
                  <a:rPr lang="vi-VN" sz="3700">
                    <a:effectLst/>
                    <a:ea typeface="Calibri" panose="020F0502020204030204" pitchFamily="34" charset="0"/>
                    <a:cs typeface="Times New Roman" panose="02020603050405020304" pitchFamily="18" charset="0"/>
                  </a:rPr>
                  <a:t> euro.</a:t>
                </a:r>
                <a:endParaRPr lang="en-US" sz="37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71600" y="1603460"/>
                <a:ext cx="15544800" cy="7883440"/>
              </a:xfrm>
              <a:prstGeom prst="rect">
                <a:avLst/>
              </a:prstGeom>
              <a:blipFill>
                <a:blip r:embed="rId3"/>
                <a:stretch>
                  <a:fillRect l="-1216" b="-387"/>
                </a:stretch>
              </a:blipFill>
            </p:spPr>
            <p:txBody>
              <a:bodyPr/>
              <a:lstStyle/>
              <a:p>
                <a:r>
                  <a:rPr lang="en-US">
                    <a:noFill/>
                  </a:rPr>
                  <a:t> </a:t>
                </a:r>
              </a:p>
            </p:txBody>
          </p:sp>
        </mc:Fallback>
      </mc:AlternateContent>
    </p:spTree>
    <p:extLst>
      <p:ext uri="{BB962C8B-B14F-4D97-AF65-F5344CB8AC3E}">
        <p14:creationId xmlns:p14="http://schemas.microsoft.com/office/powerpoint/2010/main" val="29212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wipe(down)">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left)">
                                      <p:cBhvr>
                                        <p:cTn id="36" dur="500"/>
                                        <p:tgtEl>
                                          <p:spTgt spid="6">
                                            <p:txEl>
                                              <p:pRg st="5" end="5"/>
                                            </p:txEl>
                                          </p:spTgt>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wipe(left)">
                                      <p:cBhvr>
                                        <p:cTn id="40" dur="500"/>
                                        <p:tgtEl>
                                          <p:spTgt spid="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barn(inVertical)">
                                      <p:cBhvr>
                                        <p:cTn id="4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1333878">
            <a:off x="17026791" y="8785590"/>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33878">
            <a:off x="290745" y="1087040"/>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4" name="Group 23"/>
          <p:cNvGrpSpPr/>
          <p:nvPr/>
        </p:nvGrpSpPr>
        <p:grpSpPr>
          <a:xfrm>
            <a:off x="722559" y="821566"/>
            <a:ext cx="16022910" cy="8496807"/>
            <a:chOff x="914400" y="800100"/>
            <a:chExt cx="16022910" cy="8496807"/>
          </a:xfrm>
        </p:grpSpPr>
        <p:grpSp>
          <p:nvGrpSpPr>
            <p:cNvPr id="25" name="Group 24"/>
            <p:cNvGrpSpPr/>
            <p:nvPr/>
          </p:nvGrpSpPr>
          <p:grpSpPr>
            <a:xfrm>
              <a:off x="914400" y="800100"/>
              <a:ext cx="11088441" cy="1390748"/>
              <a:chOff x="853357" y="718395"/>
              <a:chExt cx="10296408" cy="1390748"/>
            </a:xfrm>
          </p:grpSpPr>
          <p:grpSp>
            <p:nvGrpSpPr>
              <p:cNvPr id="27" name="Group 5"/>
              <p:cNvGrpSpPr/>
              <p:nvPr/>
            </p:nvGrpSpPr>
            <p:grpSpPr>
              <a:xfrm>
                <a:off x="853357" y="718395"/>
                <a:ext cx="10296408" cy="1390748"/>
                <a:chOff x="0" y="-47625"/>
                <a:chExt cx="8947693" cy="463824"/>
              </a:xfrm>
            </p:grpSpPr>
            <p:sp>
              <p:nvSpPr>
                <p:cNvPr id="29" name="Freeform 6"/>
                <p:cNvSpPr/>
                <p:nvPr/>
              </p:nvSpPr>
              <p:spPr>
                <a:xfrm>
                  <a:off x="4336038" y="72282"/>
                  <a:ext cx="461165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30"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12"/>
              <p:cNvSpPr txBox="1"/>
              <p:nvPr/>
            </p:nvSpPr>
            <p:spPr>
              <a:xfrm>
                <a:off x="5984494" y="1235710"/>
                <a:ext cx="5068977" cy="756617"/>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7.28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p:sp>
          <p:nvSpPr>
            <p:cNvPr id="26" name="Rectangle 1"/>
            <p:cNvSpPr>
              <a:spLocks noChangeArrowheads="1"/>
            </p:cNvSpPr>
            <p:nvPr/>
          </p:nvSpPr>
          <p:spPr bwMode="auto">
            <a:xfrm>
              <a:off x="1715841" y="2455034"/>
              <a:ext cx="15221469" cy="684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0000"/>
                </a:lnSpc>
                <a:spcBef>
                  <a:spcPts val="200"/>
                </a:spcBef>
                <a:spcAft>
                  <a:spcPts val="200"/>
                </a:spcAft>
              </a:pPr>
              <a:r>
                <a:rPr lang="vi-VN" altLang="en-US" sz="3900">
                  <a:solidFill>
                    <a:schemeClr val="bg1"/>
                  </a:solidFill>
                  <a:ea typeface="Open Sans"/>
                </a:rPr>
                <a:t>Giá cước điện thoại cố định của một hãng viễn thông bao gồm cước thuê bao là 22 000 đồng/tháng và cước gọi là 800 đồng/ phút</a:t>
              </a:r>
              <a:r>
                <a:rPr lang="vi-VN" altLang="en-US" sz="3900" smtClean="0">
                  <a:solidFill>
                    <a:schemeClr val="bg1"/>
                  </a:solidFill>
                  <a:ea typeface="Open Sans"/>
                </a:rPr>
                <a:t>.</a:t>
              </a:r>
              <a:endParaRPr lang="vi-VN" altLang="en-US" sz="3900">
                <a:solidFill>
                  <a:schemeClr val="bg1"/>
                </a:solidFill>
                <a:ea typeface="Open Sans"/>
              </a:endParaRPr>
            </a:p>
            <a:p>
              <a:pPr lvl="0" algn="just">
                <a:lnSpc>
                  <a:spcPct val="160000"/>
                </a:lnSpc>
                <a:spcBef>
                  <a:spcPts val="200"/>
                </a:spcBef>
                <a:spcAft>
                  <a:spcPts val="200"/>
                </a:spcAft>
              </a:pPr>
              <a:r>
                <a:rPr lang="vi-VN" altLang="en-US" sz="3900">
                  <a:solidFill>
                    <a:schemeClr val="bg1"/>
                  </a:solidFill>
                  <a:ea typeface="Open Sans"/>
                </a:rPr>
                <a:t>a) Lập công thức tính số điện cước điện thoại y (đồng) phải trả trong tháng khi gọi x phút</a:t>
              </a:r>
              <a:r>
                <a:rPr lang="vi-VN" altLang="en-US" sz="3900" smtClean="0">
                  <a:solidFill>
                    <a:schemeClr val="bg1"/>
                  </a:solidFill>
                  <a:ea typeface="Open Sans"/>
                </a:rPr>
                <a:t>.</a:t>
              </a:r>
              <a:endParaRPr lang="vi-VN" altLang="en-US" sz="3900">
                <a:solidFill>
                  <a:schemeClr val="bg1"/>
                </a:solidFill>
                <a:ea typeface="Open Sans"/>
              </a:endParaRPr>
            </a:p>
            <a:p>
              <a:pPr lvl="0" algn="just">
                <a:lnSpc>
                  <a:spcPct val="160000"/>
                </a:lnSpc>
                <a:spcBef>
                  <a:spcPts val="200"/>
                </a:spcBef>
                <a:spcAft>
                  <a:spcPts val="200"/>
                </a:spcAft>
              </a:pPr>
              <a:r>
                <a:rPr lang="vi-VN" altLang="en-US" sz="3900">
                  <a:solidFill>
                    <a:schemeClr val="bg1"/>
                  </a:solidFill>
                  <a:ea typeface="Open Sans"/>
                </a:rPr>
                <a:t>b) Tính số tiền cước điện thoại phải trả khi gọi 75 phút</a:t>
              </a:r>
              <a:r>
                <a:rPr lang="vi-VN" altLang="en-US" sz="3900" smtClean="0">
                  <a:solidFill>
                    <a:schemeClr val="bg1"/>
                  </a:solidFill>
                  <a:ea typeface="Open Sans"/>
                </a:rPr>
                <a:t>.</a:t>
              </a:r>
              <a:endParaRPr lang="vi-VN" altLang="en-US" sz="3900">
                <a:solidFill>
                  <a:schemeClr val="bg1"/>
                </a:solidFill>
                <a:ea typeface="Open Sans"/>
              </a:endParaRPr>
            </a:p>
            <a:p>
              <a:pPr lvl="0" algn="just">
                <a:lnSpc>
                  <a:spcPct val="160000"/>
                </a:lnSpc>
                <a:spcBef>
                  <a:spcPts val="200"/>
                </a:spcBef>
                <a:spcAft>
                  <a:spcPts val="200"/>
                </a:spcAft>
              </a:pPr>
              <a:r>
                <a:rPr lang="vi-VN" altLang="en-US" sz="3900">
                  <a:solidFill>
                    <a:schemeClr val="bg1"/>
                  </a:solidFill>
                  <a:ea typeface="Open Sans"/>
                </a:rPr>
                <a:t>c) Nếu số tiền cước điện thoại phải trả là 94 000 đồng thì trong tháng đó thuê bao đã gọi bao nhiêu phút</a:t>
              </a:r>
              <a:r>
                <a:rPr lang="vi-VN" altLang="en-US" sz="3900" smtClean="0">
                  <a:solidFill>
                    <a:schemeClr val="bg1"/>
                  </a:solidFill>
                  <a:ea typeface="Open Sans"/>
                </a:rPr>
                <a:t>.</a:t>
              </a:r>
              <a:endParaRPr lang="vi-VN" altLang="en-US" sz="3900">
                <a:solidFill>
                  <a:schemeClr val="bg1"/>
                </a:solidFill>
                <a:ea typeface="Open Sans"/>
              </a:endParaRPr>
            </a:p>
          </p:txBody>
        </p:sp>
      </p:grpSp>
      <p:pic>
        <p:nvPicPr>
          <p:cNvPr id="6" name="Picture 5"/>
          <p:cNvPicPr>
            <a:picLocks noChangeAspect="1"/>
          </p:cNvPicPr>
          <p:nvPr/>
        </p:nvPicPr>
        <p:blipFill>
          <a:blip r:embed="rId12"/>
          <a:stretch>
            <a:fillRect/>
          </a:stretch>
        </p:blipFill>
        <p:spPr>
          <a:xfrm>
            <a:off x="15577984" y="-2756"/>
            <a:ext cx="2334970" cy="2347163"/>
          </a:xfrm>
          <a:prstGeom prst="rect">
            <a:avLst/>
          </a:prstGeom>
        </p:spPr>
      </p:pic>
    </p:spTree>
    <p:extLst>
      <p:ext uri="{BB962C8B-B14F-4D97-AF65-F5344CB8AC3E}">
        <p14:creationId xmlns:p14="http://schemas.microsoft.com/office/powerpoint/2010/main" val="105790519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srgbClr val="FFFF00"/>
                </a:solidFill>
                <a:effectLst/>
                <a:uLnTx/>
                <a:uFillTx/>
                <a:latin typeface="Calibri"/>
                <a:ea typeface="+mn-ea"/>
                <a:cs typeface="+mn-cs"/>
              </a:endParaRPr>
            </a:p>
          </p:txBody>
        </p:sp>
      </p:grpSp>
      <p:sp>
        <p:nvSpPr>
          <p:cNvPr id="14" name="Freeform 14"/>
          <p:cNvSpPr/>
          <p:nvPr/>
        </p:nvSpPr>
        <p:spPr>
          <a:xfrm rot="-1333878">
            <a:off x="290745" y="1087040"/>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30" name="TextBox 7"/>
          <p:cNvSpPr txBox="1"/>
          <p:nvPr/>
        </p:nvSpPr>
        <p:spPr>
          <a:xfrm>
            <a:off x="722559" y="821566"/>
            <a:ext cx="2133601" cy="117401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srgbClr val="FFFF00"/>
              </a:solidFill>
              <a:effectLst/>
              <a:uLnTx/>
              <a:uFillTx/>
              <a:latin typeface="Calibri"/>
              <a:ea typeface="+mn-ea"/>
              <a:cs typeface="+mn-cs"/>
            </a:endParaRPr>
          </a:p>
        </p:txBody>
      </p:sp>
      <p:pic>
        <p:nvPicPr>
          <p:cNvPr id="6" name="Picture 5"/>
          <p:cNvPicPr>
            <a:picLocks noChangeAspect="1"/>
          </p:cNvPicPr>
          <p:nvPr/>
        </p:nvPicPr>
        <p:blipFill>
          <a:blip r:embed="rId12"/>
          <a:stretch>
            <a:fillRect/>
          </a:stretch>
        </p:blipFill>
        <p:spPr>
          <a:xfrm>
            <a:off x="15553920" y="7819145"/>
            <a:ext cx="2334970" cy="2347163"/>
          </a:xfrm>
          <a:prstGeom prst="rect">
            <a:avLst/>
          </a:prstGeom>
        </p:spPr>
      </p:pic>
      <p:sp>
        <p:nvSpPr>
          <p:cNvPr id="15" name="Rectangle 14"/>
          <p:cNvSpPr/>
          <p:nvPr/>
        </p:nvSpPr>
        <p:spPr>
          <a:xfrm>
            <a:off x="8592407" y="875668"/>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rgbClr val="FFFF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96927" y="1714500"/>
                <a:ext cx="14894146" cy="7779053"/>
              </a:xfrm>
              <a:prstGeom prst="rect">
                <a:avLst/>
              </a:prstGeom>
            </p:spPr>
            <p:txBody>
              <a:bodyPr wrap="square">
                <a:spAutoFit/>
              </a:bodyPr>
              <a:lstStyle/>
              <a:p>
                <a:pPr algn="just">
                  <a:lnSpc>
                    <a:spcPct val="150000"/>
                  </a:lnSpc>
                </a:pPr>
                <a:r>
                  <a:rPr lang="vi-VN" sz="3700" smtClean="0">
                    <a:solidFill>
                      <a:schemeClr val="bg1"/>
                    </a:solidFill>
                    <a:ea typeface="Calibri" panose="020F0502020204030204" pitchFamily="34" charset="0"/>
                    <a:cs typeface="Times New Roman" panose="02020603050405020304" pitchFamily="18" charset="0"/>
                  </a:rPr>
                  <a:t>a) Công thức tính số tiền cước điện thoại phải trả trong một tháng khi gọi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solidFill>
                      <a:schemeClr val="bg1"/>
                    </a:solidFill>
                    <a:effectLst/>
                    <a:ea typeface="Calibri" panose="020F0502020204030204" pitchFamily="34" charset="0"/>
                    <a:cs typeface="Times New Roman" panose="02020603050405020304" pitchFamily="18" charset="0"/>
                  </a:rPr>
                  <a:t> phút là:</a:t>
                </a:r>
                <a:endParaRPr lang="en-US" sz="3700">
                  <a:solidFill>
                    <a:schemeClr val="bg1"/>
                  </a:solidFill>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+22 000</m:t>
                    </m:r>
                  </m:oMath>
                </a14:m>
                <a:r>
                  <a:rPr lang="vi-VN" sz="3700">
                    <a:solidFill>
                      <a:schemeClr val="bg1"/>
                    </a:solidFill>
                    <a:effectLst/>
                    <a:ea typeface="Calibri" panose="020F0502020204030204" pitchFamily="34" charset="0"/>
                    <a:cs typeface="Times New Roman" panose="02020603050405020304" pitchFamily="18" charset="0"/>
                  </a:rPr>
                  <a:t> (đồng)</a:t>
                </a:r>
                <a:endParaRPr lang="en-US" sz="37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700">
                    <a:solidFill>
                      <a:schemeClr val="bg1"/>
                    </a:solidFill>
                    <a:effectLst/>
                    <a:ea typeface="Calibri" panose="020F0502020204030204" pitchFamily="34" charset="0"/>
                    <a:cs typeface="Times New Roman" panose="02020603050405020304" pitchFamily="18" charset="0"/>
                  </a:rPr>
                  <a:t>b) Thay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=75</m:t>
                    </m:r>
                  </m:oMath>
                </a14:m>
                <a:r>
                  <a:rPr lang="vi-VN" sz="3700">
                    <a:solidFill>
                      <a:schemeClr val="bg1"/>
                    </a:solidFill>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+22 000</m:t>
                    </m:r>
                  </m:oMath>
                </a14:m>
                <a:r>
                  <a:rPr lang="vi-VN" sz="3700">
                    <a:solidFill>
                      <a:schemeClr val="bg1"/>
                    </a:solidFill>
                    <a:effectLst/>
                    <a:ea typeface="Calibri" panose="020F0502020204030204" pitchFamily="34" charset="0"/>
                    <a:cs typeface="Times New Roman" panose="02020603050405020304" pitchFamily="18" charset="0"/>
                  </a:rPr>
                  <a:t>, ta có:</a:t>
                </a:r>
                <a:endParaRPr lang="en-US" sz="3700">
                  <a:solidFill>
                    <a:schemeClr val="bg1"/>
                  </a:solidFill>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=800 . 75+22 000=82 000</m:t>
                    </m:r>
                  </m:oMath>
                </a14:m>
                <a:r>
                  <a:rPr lang="vi-VN" sz="3700">
                    <a:solidFill>
                      <a:schemeClr val="bg1"/>
                    </a:solidFill>
                    <a:effectLst/>
                    <a:ea typeface="Calibri" panose="020F0502020204030204" pitchFamily="34" charset="0"/>
                    <a:cs typeface="Times New Roman" panose="02020603050405020304" pitchFamily="18" charset="0"/>
                  </a:rPr>
                  <a:t> (đồng)</a:t>
                </a:r>
                <a:endParaRPr lang="en-US" sz="37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700">
                    <a:solidFill>
                      <a:schemeClr val="bg1"/>
                    </a:solidFill>
                    <a:effectLst/>
                    <a:ea typeface="Calibri" panose="020F0502020204030204" pitchFamily="34" charset="0"/>
                    <a:cs typeface="Times New Roman" panose="02020603050405020304" pitchFamily="18" charset="0"/>
                  </a:rPr>
                  <a:t>Vậy thuê bao phải trả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82 000</m:t>
                    </m:r>
                  </m:oMath>
                </a14:m>
                <a:r>
                  <a:rPr lang="vi-VN" sz="3700">
                    <a:solidFill>
                      <a:schemeClr val="bg1"/>
                    </a:solidFill>
                    <a:effectLst/>
                    <a:ea typeface="Calibri" panose="020F0502020204030204" pitchFamily="34" charset="0"/>
                    <a:cs typeface="Times New Roman" panose="02020603050405020304" pitchFamily="18" charset="0"/>
                  </a:rPr>
                  <a:t> đồng</a:t>
                </a:r>
                <a:endParaRPr lang="en-US" sz="37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700">
                    <a:solidFill>
                      <a:schemeClr val="bg1"/>
                    </a:solidFill>
                    <a:effectLst/>
                    <a:ea typeface="Calibri" panose="020F0502020204030204" pitchFamily="34" charset="0"/>
                    <a:cs typeface="Times New Roman" panose="02020603050405020304" pitchFamily="18" charset="0"/>
                  </a:rPr>
                  <a:t>c) Thay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=94 000</m:t>
                    </m:r>
                  </m:oMath>
                </a14:m>
                <a:r>
                  <a:rPr lang="vi-VN" sz="3700">
                    <a:solidFill>
                      <a:schemeClr val="bg1"/>
                    </a:solidFill>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+22 000</m:t>
                    </m:r>
                  </m:oMath>
                </a14:m>
                <a:r>
                  <a:rPr lang="vi-VN" sz="3700">
                    <a:solidFill>
                      <a:schemeClr val="bg1"/>
                    </a:solidFill>
                    <a:effectLst/>
                    <a:ea typeface="Calibri" panose="020F0502020204030204" pitchFamily="34" charset="0"/>
                    <a:cs typeface="Times New Roman" panose="02020603050405020304" pitchFamily="18" charset="0"/>
                  </a:rPr>
                  <a:t> ta có: </a:t>
                </a:r>
                <a:endParaRPr lang="en-US" sz="3700">
                  <a:solidFill>
                    <a:schemeClr val="bg1"/>
                  </a:solidFill>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94 000=800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+22 000⟺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3700">
                    <a:solidFill>
                      <a:schemeClr val="bg1"/>
                    </a:solidFill>
                    <a:effectLst/>
                    <a:ea typeface="Calibri" panose="020F0502020204030204" pitchFamily="34" charset="0"/>
                    <a:cs typeface="Times New Roman" panose="02020603050405020304" pitchFamily="18" charset="0"/>
                  </a:rPr>
                  <a:t> </a:t>
                </a:r>
                <a:endParaRPr lang="en-US" sz="37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700">
                    <a:solidFill>
                      <a:schemeClr val="bg1"/>
                    </a:solidFill>
                    <a:effectLst/>
                    <a:ea typeface="Calibri" panose="020F0502020204030204" pitchFamily="34" charset="0"/>
                    <a:cs typeface="Times New Roman" panose="02020603050405020304" pitchFamily="18" charset="0"/>
                  </a:rPr>
                  <a:t>Vậy tháng đó thuê bao đã gọi 90 phút.</a:t>
                </a:r>
                <a:endParaRPr lang="en-US" sz="3700">
                  <a:solidFill>
                    <a:schemeClr val="bg1"/>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96927" y="1714500"/>
                <a:ext cx="14894146" cy="7779053"/>
              </a:xfrm>
              <a:prstGeom prst="rect">
                <a:avLst/>
              </a:prstGeom>
              <a:blipFill>
                <a:blip r:embed="rId13"/>
                <a:stretch>
                  <a:fillRect l="-1268" r="-1268" b="-705"/>
                </a:stretch>
              </a:blipFill>
            </p:spPr>
            <p:txBody>
              <a:bodyPr/>
              <a:lstStyle/>
              <a:p>
                <a:r>
                  <a:rPr lang="en-US">
                    <a:noFill/>
                  </a:rPr>
                  <a:t> </a:t>
                </a:r>
              </a:p>
            </p:txBody>
          </p:sp>
        </mc:Fallback>
      </mc:AlternateContent>
    </p:spTree>
    <p:extLst>
      <p:ext uri="{BB962C8B-B14F-4D97-AF65-F5344CB8AC3E}">
        <p14:creationId xmlns:p14="http://schemas.microsoft.com/office/powerpoint/2010/main" val="429246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barn(inVertical)">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down)">
                                      <p:cBhvr>
                                        <p:cTn id="21" dur="500"/>
                                        <p:tgtEl>
                                          <p:spTgt spid="5">
                                            <p:txEl>
                                              <p:pRg st="2" end="2"/>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down)">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5" dur="500"/>
                                        <p:tgtEl>
                                          <p:spTgt spid="5">
                                            <p:txEl>
                                              <p:pRg st="5" end="5"/>
                                            </p:txEl>
                                          </p:spTgt>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barn(inVertical)">
                                      <p:cBhvr>
                                        <p:cTn id="39" dur="500"/>
                                        <p:tgtEl>
                                          <p:spTgt spid="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wipe(left)">
                                      <p:cBhvr>
                                        <p:cTn id="4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152400" y="234940"/>
            <a:ext cx="17906999" cy="3558982"/>
            <a:chOff x="649041" y="550033"/>
            <a:chExt cx="16754188" cy="3558982"/>
          </a:xfrm>
        </p:grpSpPr>
        <p:grpSp>
          <p:nvGrpSpPr>
            <p:cNvPr id="13" name="Group 12"/>
            <p:cNvGrpSpPr/>
            <p:nvPr/>
          </p:nvGrpSpPr>
          <p:grpSpPr>
            <a:xfrm>
              <a:off x="649041" y="550033"/>
              <a:ext cx="4888742" cy="1424082"/>
              <a:chOff x="606954" y="468328"/>
              <a:chExt cx="4539545" cy="1424082"/>
            </a:xfrm>
          </p:grpSpPr>
          <p:grpSp>
            <p:nvGrpSpPr>
              <p:cNvPr id="15" name="Group 5"/>
              <p:cNvGrpSpPr/>
              <p:nvPr/>
            </p:nvGrpSpPr>
            <p:grpSpPr>
              <a:xfrm>
                <a:off x="730248" y="468328"/>
                <a:ext cx="4236925" cy="1424082"/>
                <a:chOff x="-106983" y="-131024"/>
                <a:chExt cx="3681935" cy="474941"/>
              </a:xfrm>
            </p:grpSpPr>
            <p:sp>
              <p:nvSpPr>
                <p:cNvPr id="17" name="Freeform 6"/>
                <p:cNvSpPr/>
                <p:nvPr/>
              </p:nvSpPr>
              <p:spPr>
                <a:xfrm>
                  <a:off x="-106983" y="-131024"/>
                  <a:ext cx="368193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18"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5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2"/>
              <p:cNvSpPr txBox="1"/>
              <p:nvPr/>
            </p:nvSpPr>
            <p:spPr>
              <a:xfrm>
                <a:off x="606954" y="585497"/>
                <a:ext cx="4539545" cy="669607"/>
              </a:xfrm>
              <a:prstGeom prst="rect">
                <a:avLst/>
              </a:prstGeom>
            </p:spPr>
            <p:txBody>
              <a:bodyPr wrap="square" lIns="0" tIns="0" rIns="0" bIns="0" rtlCol="0" anchor="t">
                <a:spAutoFit/>
              </a:bodyPr>
              <a:lstStyle/>
              <a:p>
                <a:pPr lvl="0" algn="ctr">
                  <a:lnSpc>
                    <a:spcPts val="5915"/>
                  </a:lnSpc>
                </a:pPr>
                <a:r>
                  <a:rPr lang="en-US" sz="3500" b="1">
                    <a:solidFill>
                      <a:srgbClr val="495324"/>
                    </a:solidFill>
                    <a:latin typeface="Arial" panose="020B0604020202020204" pitchFamily="34" charset="0"/>
                    <a:ea typeface="More Sugar Bold"/>
                    <a:cs typeface="Arial" panose="020B0604020202020204" pitchFamily="34" charset="0"/>
                  </a:rPr>
                  <a:t>Bài </a:t>
                </a:r>
                <a:r>
                  <a:rPr lang="en-US" sz="3500" b="1" smtClean="0">
                    <a:solidFill>
                      <a:srgbClr val="495324"/>
                    </a:solidFill>
                    <a:latin typeface="Arial" panose="020B0604020202020204" pitchFamily="34" charset="0"/>
                    <a:ea typeface="More Sugar Bold"/>
                    <a:cs typeface="Arial" panose="020B0604020202020204" pitchFamily="34" charset="0"/>
                  </a:rPr>
                  <a:t>7.29 </a:t>
                </a:r>
                <a:r>
                  <a:rPr lang="en-US" sz="3500" b="1">
                    <a:solidFill>
                      <a:srgbClr val="495324"/>
                    </a:solidFill>
                    <a:latin typeface="Arial" panose="020B0604020202020204" pitchFamily="34" charset="0"/>
                    <a:ea typeface="More Sugar Bold"/>
                    <a:cs typeface="Arial" panose="020B0604020202020204" pitchFamily="34" charset="0"/>
                  </a:rPr>
                  <a:t>(SGK – </a:t>
                </a:r>
                <a:r>
                  <a:rPr lang="en-US" sz="3500" b="1" smtClean="0">
                    <a:solidFill>
                      <a:srgbClr val="495324"/>
                    </a:solidFill>
                    <a:latin typeface="Arial" panose="020B0604020202020204" pitchFamily="34" charset="0"/>
                    <a:ea typeface="More Sugar Bold"/>
                    <a:cs typeface="Arial" panose="020B0604020202020204" pitchFamily="34" charset="0"/>
                  </a:rPr>
                  <a:t>tr.50)</a:t>
                </a:r>
                <a:endParaRPr lang="en-US" sz="35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720335" y="569585"/>
                  <a:ext cx="16682894" cy="353943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0000"/>
                    </a:lnSpc>
                    <a:spcBef>
                      <a:spcPts val="0"/>
                    </a:spcBef>
                    <a:spcAft>
                      <a:spcPts val="0"/>
                    </a:spcAft>
                  </a:pPr>
                  <a:r>
                    <a:rPr lang="en-US" altLang="en-US" sz="3500" smtClean="0">
                      <a:ea typeface="Open Sans"/>
                    </a:rPr>
                    <a:t>                                         </a:t>
                  </a:r>
                  <a:r>
                    <a:rPr lang="vi-VN" altLang="en-US" sz="3500" smtClean="0">
                      <a:ea typeface="Open Sans"/>
                    </a:rPr>
                    <a:t>Hàm </a:t>
                  </a:r>
                  <a:r>
                    <a:rPr lang="vi-VN" altLang="en-US" sz="3500">
                      <a:ea typeface="Open Sans"/>
                    </a:rPr>
                    <a:t>chi phí đơn giản nhất là hàm chi phí bậc nhất </a:t>
                  </a:r>
                  <a14:m>
                    <m:oMath xmlns:m="http://schemas.openxmlformats.org/officeDocument/2006/math">
                      <m:r>
                        <a:rPr lang="vi-VN" altLang="en-US" sz="3500" i="1" smtClean="0">
                          <a:latin typeface="Cambria Math" panose="02040503050406030204" pitchFamily="18" charset="0"/>
                          <a:ea typeface="Open Sans"/>
                        </a:rPr>
                        <m:t>𝑦</m:t>
                      </m:r>
                      <m:r>
                        <a:rPr lang="vi-VN" altLang="en-US" sz="3500" i="1" smtClean="0">
                          <a:latin typeface="Cambria Math" panose="02040503050406030204" pitchFamily="18" charset="0"/>
                          <a:ea typeface="Open Sans"/>
                        </a:rPr>
                        <m:t>=</m:t>
                      </m:r>
                      <m:r>
                        <a:rPr lang="vi-VN" altLang="en-US" sz="3500" i="1" smtClean="0">
                          <a:latin typeface="Cambria Math" panose="02040503050406030204" pitchFamily="18" charset="0"/>
                          <a:ea typeface="Open Sans"/>
                        </a:rPr>
                        <m:t>𝑎𝑥</m:t>
                      </m:r>
                      <m:r>
                        <a:rPr lang="vi-VN" altLang="en-US" sz="3500" i="1" smtClean="0">
                          <a:latin typeface="Cambria Math" panose="02040503050406030204" pitchFamily="18" charset="0"/>
                          <a:ea typeface="Open Sans"/>
                        </a:rPr>
                        <m:t>+</m:t>
                      </m:r>
                      <m:r>
                        <a:rPr lang="vi-VN" altLang="en-US" sz="3500" i="1" smtClean="0">
                          <a:latin typeface="Cambria Math" panose="02040503050406030204" pitchFamily="18" charset="0"/>
                          <a:ea typeface="Open Sans"/>
                        </a:rPr>
                        <m:t>𝑏</m:t>
                      </m:r>
                    </m:oMath>
                  </a14:m>
                  <a:r>
                    <a:rPr lang="vi-VN" altLang="en-US" sz="3500">
                      <a:ea typeface="Open Sans"/>
                    </a:rPr>
                    <a:t>, trong đó </a:t>
                  </a:r>
                  <a14:m>
                    <m:oMath xmlns:m="http://schemas.openxmlformats.org/officeDocument/2006/math">
                      <m:r>
                        <a:rPr lang="vi-VN" altLang="en-US" sz="3500" i="1" smtClean="0">
                          <a:latin typeface="Cambria Math" panose="02040503050406030204" pitchFamily="18" charset="0"/>
                          <a:ea typeface="Open Sans"/>
                        </a:rPr>
                        <m:t>𝑏</m:t>
                      </m:r>
                    </m:oMath>
                  </a14:m>
                  <a:r>
                    <a:rPr lang="vi-VN" altLang="en-US" sz="3500">
                      <a:ea typeface="Open Sans"/>
                    </a:rPr>
                    <a:t> biểu thị chi phí cố định của hoạt động kinh doanh và hệ số </a:t>
                  </a:r>
                  <a14:m>
                    <m:oMath xmlns:m="http://schemas.openxmlformats.org/officeDocument/2006/math">
                      <m:r>
                        <a:rPr lang="vi-VN" altLang="en-US" sz="3500" i="1" smtClean="0">
                          <a:latin typeface="Cambria Math" panose="02040503050406030204" pitchFamily="18" charset="0"/>
                          <a:ea typeface="Open Sans"/>
                        </a:rPr>
                        <m:t>𝑎</m:t>
                      </m:r>
                    </m:oMath>
                  </a14:m>
                  <a:r>
                    <a:rPr lang="vi-VN" altLang="en-US" sz="3500">
                      <a:ea typeface="Open Sans"/>
                    </a:rPr>
                    <a:t> biểu thị chi phí của mỗi mặt hàng được sản xuất. Giả sử rằng một xưởng sản xuất xe đạp có chi phí cố định hằng ngày là 36 triệu đồng và mỗi chiếc xe đạp có chi phí sản xuất là 1,8 triệu đồng</a:t>
                  </a:r>
                  <a:r>
                    <a:rPr lang="vi-VN" altLang="en-US" sz="3500" smtClean="0">
                      <a:ea typeface="Open Sans"/>
                    </a:rPr>
                    <a:t>.</a:t>
                  </a:r>
                  <a:endParaRPr lang="en-US" altLang="en-US" sz="3500" smtClean="0">
                    <a:ea typeface="Open Sans"/>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720335" y="569585"/>
                  <a:ext cx="16682894" cy="3539430"/>
                </a:xfrm>
                <a:prstGeom prst="rect">
                  <a:avLst/>
                </a:prstGeom>
                <a:blipFill>
                  <a:blip r:embed="rId2"/>
                  <a:stretch>
                    <a:fillRect l="-1026" r="-1026" b="-27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1" y="3964167"/>
            <a:ext cx="7146634" cy="444807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08547" y="3663940"/>
                <a:ext cx="9610290" cy="4939814"/>
              </a:xfrm>
              <a:prstGeom prst="rect">
                <a:avLst/>
              </a:prstGeom>
            </p:spPr>
            <p:txBody>
              <a:bodyPr wrap="square">
                <a:spAutoFit/>
              </a:bodyPr>
              <a:lstStyle/>
              <a:p>
                <a:pPr lvl="0" algn="just">
                  <a:lnSpc>
                    <a:spcPct val="150000"/>
                  </a:lnSpc>
                </a:pPr>
                <a:r>
                  <a:rPr lang="vi-VN" altLang="en-US" sz="3500">
                    <a:solidFill>
                      <a:prstClr val="black"/>
                    </a:solidFill>
                    <a:ea typeface="Open Sans"/>
                  </a:rPr>
                  <a:t>a) Viết công thức của hàm số bậc nhất biểu thị chi phí </a:t>
                </a:r>
                <a14:m>
                  <m:oMath xmlns:m="http://schemas.openxmlformats.org/officeDocument/2006/math">
                    <m:r>
                      <a:rPr lang="vi-VN" altLang="en-US" sz="3500" i="1" smtClean="0">
                        <a:solidFill>
                          <a:prstClr val="black"/>
                        </a:solidFill>
                        <a:latin typeface="Cambria Math" panose="02040503050406030204" pitchFamily="18" charset="0"/>
                        <a:ea typeface="Open Sans"/>
                      </a:rPr>
                      <m:t>𝑦</m:t>
                    </m:r>
                  </m:oMath>
                </a14:m>
                <a:r>
                  <a:rPr lang="vi-VN" altLang="en-US" sz="3500">
                    <a:solidFill>
                      <a:prstClr val="black"/>
                    </a:solidFill>
                    <a:ea typeface="Open Sans"/>
                  </a:rPr>
                  <a:t> (triệu đồng) để sản xuất </a:t>
                </a:r>
                <a14:m>
                  <m:oMath xmlns:m="http://schemas.openxmlformats.org/officeDocument/2006/math">
                    <m:r>
                      <a:rPr lang="vi-VN" altLang="en-US" sz="3500" i="1" smtClean="0">
                        <a:solidFill>
                          <a:prstClr val="black"/>
                        </a:solidFill>
                        <a:latin typeface="Cambria Math" panose="02040503050406030204" pitchFamily="18" charset="0"/>
                        <a:ea typeface="Open Sans"/>
                      </a:rPr>
                      <m:t>𝑥</m:t>
                    </m:r>
                  </m:oMath>
                </a14:m>
                <a:r>
                  <a:rPr lang="vi-VN" altLang="en-US" sz="3500">
                    <a:solidFill>
                      <a:prstClr val="black"/>
                    </a:solidFill>
                    <a:ea typeface="Open Sans"/>
                  </a:rPr>
                  <a:t> (xe đạp) trong một ngày.</a:t>
                </a:r>
              </a:p>
              <a:p>
                <a:pPr lvl="0" algn="just">
                  <a:lnSpc>
                    <a:spcPct val="150000"/>
                  </a:lnSpc>
                </a:pPr>
                <a:r>
                  <a:rPr lang="vi-VN" altLang="en-US" sz="3500">
                    <a:solidFill>
                      <a:prstClr val="black"/>
                    </a:solidFill>
                    <a:ea typeface="Open Sans"/>
                  </a:rPr>
                  <a:t>b) Vẽ đồ thị hàm số thu được ở câu a.</a:t>
                </a:r>
              </a:p>
              <a:p>
                <a:pPr lvl="0" algn="just">
                  <a:lnSpc>
                    <a:spcPct val="150000"/>
                  </a:lnSpc>
                </a:pPr>
                <a:r>
                  <a:rPr lang="vi-VN" altLang="en-US" sz="3500">
                    <a:solidFill>
                      <a:prstClr val="black"/>
                    </a:solidFill>
                    <a:ea typeface="Open Sans"/>
                  </a:rPr>
                  <a:t>c) Chi phí để sản xuất 15 chiếc xe đạp trong một ngày là bao nhiêu</a:t>
                </a:r>
                <a:r>
                  <a:rPr lang="vi-VN" altLang="en-US" sz="3500" smtClean="0">
                    <a:solidFill>
                      <a:prstClr val="black"/>
                    </a:solidFill>
                    <a:ea typeface="Open Sans"/>
                  </a:rPr>
                  <a:t>?</a:t>
                </a:r>
                <a:endParaRPr lang="vi-VN" altLang="en-US" sz="3500">
                  <a:solidFill>
                    <a:prstClr val="black"/>
                  </a:solidFill>
                  <a:ea typeface="Open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08547" y="3663940"/>
                <a:ext cx="9610290" cy="4939814"/>
              </a:xfrm>
              <a:prstGeom prst="rect">
                <a:avLst/>
              </a:prstGeom>
              <a:blipFill>
                <a:blip r:embed="rId4"/>
                <a:stretch>
                  <a:fillRect l="-1839" r="-1839" b="-1605"/>
                </a:stretch>
              </a:blipFill>
            </p:spPr>
            <p:txBody>
              <a:bodyPr/>
              <a:lstStyle/>
              <a:p>
                <a:r>
                  <a:rPr lang="en-US">
                    <a:noFill/>
                  </a:rPr>
                  <a:t> </a:t>
                </a:r>
              </a:p>
            </p:txBody>
          </p:sp>
        </mc:Fallback>
      </mc:AlternateContent>
      <p:sp>
        <p:nvSpPr>
          <p:cNvPr id="7" name="Rectangle 6"/>
          <p:cNvSpPr/>
          <p:nvPr/>
        </p:nvSpPr>
        <p:spPr>
          <a:xfrm>
            <a:off x="228599" y="8464540"/>
            <a:ext cx="17830799" cy="1708160"/>
          </a:xfrm>
          <a:prstGeom prst="rect">
            <a:avLst/>
          </a:prstGeom>
        </p:spPr>
        <p:txBody>
          <a:bodyPr wrap="square">
            <a:spAutoFit/>
          </a:bodyPr>
          <a:lstStyle/>
          <a:p>
            <a:pPr lvl="0" algn="just">
              <a:lnSpc>
                <a:spcPct val="150000"/>
              </a:lnSpc>
            </a:pPr>
            <a:r>
              <a:rPr lang="vi-VN" altLang="en-US" sz="3500">
                <a:solidFill>
                  <a:prstClr val="black"/>
                </a:solidFill>
                <a:ea typeface="Open Sans"/>
              </a:rPr>
              <a:t>d) Có thể sản xuất bao nhiêu chiếc xe đạp trong ngày, nếu chi phí trong ngày đó là </a:t>
            </a:r>
            <a:r>
              <a:rPr lang="en-US" altLang="en-US" sz="3500" smtClean="0">
                <a:solidFill>
                  <a:prstClr val="black"/>
                </a:solidFill>
                <a:ea typeface="Open Sans"/>
              </a:rPr>
              <a:t>         </a:t>
            </a:r>
            <a:r>
              <a:rPr lang="vi-VN" altLang="en-US" sz="3500" smtClean="0">
                <a:solidFill>
                  <a:prstClr val="black"/>
                </a:solidFill>
                <a:ea typeface="Open Sans"/>
              </a:rPr>
              <a:t>72 </a:t>
            </a:r>
            <a:r>
              <a:rPr lang="vi-VN" altLang="en-US" sz="3500">
                <a:solidFill>
                  <a:prstClr val="black"/>
                </a:solidFill>
                <a:ea typeface="Open Sans"/>
              </a:rPr>
              <a:t>triệu đồng?</a:t>
            </a:r>
          </a:p>
        </p:txBody>
      </p:sp>
      <p:pic>
        <p:nvPicPr>
          <p:cNvPr id="8" name="Picture 7"/>
          <p:cNvPicPr>
            <a:picLocks noChangeAspect="1"/>
          </p:cNvPicPr>
          <p:nvPr/>
        </p:nvPicPr>
        <p:blipFill>
          <a:blip r:embed="rId5"/>
          <a:stretch>
            <a:fillRect/>
          </a:stretch>
        </p:blipFill>
        <p:spPr>
          <a:xfrm rot="13679787">
            <a:off x="16564908" y="9167054"/>
            <a:ext cx="1182727" cy="1365622"/>
          </a:xfrm>
          <a:prstGeom prst="rect">
            <a:avLst/>
          </a:prstGeom>
        </p:spPr>
      </p:pic>
    </p:spTree>
    <p:extLst>
      <p:ext uri="{BB962C8B-B14F-4D97-AF65-F5344CB8AC3E}">
        <p14:creationId xmlns:p14="http://schemas.microsoft.com/office/powerpoint/2010/main" val="35728244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8508751" y="647700"/>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09600" y="3950851"/>
                <a:ext cx="9598904" cy="5509200"/>
              </a:xfrm>
              <a:prstGeom prst="rect">
                <a:avLst/>
              </a:prstGeom>
            </p:spPr>
            <p:txBody>
              <a:bodyPr wrap="square">
                <a:spAutoFit/>
              </a:bodyPr>
              <a:lstStyle/>
              <a:p>
                <a:pPr algn="just">
                  <a:lnSpc>
                    <a:spcPct val="150000"/>
                  </a:lnSpc>
                  <a:spcBef>
                    <a:spcPts val="300"/>
                  </a:spcBef>
                  <a:spcAft>
                    <a:spcPts val="300"/>
                  </a:spcAft>
                </a:pPr>
                <a:r>
                  <a:rPr lang="vi-VN" sz="3800" smtClean="0">
                    <a:effectLst/>
                    <a:ea typeface="Calibri" panose="020F0502020204030204" pitchFamily="34" charset="0"/>
                    <a:cs typeface="Times New Roman" panose="02020603050405020304" pitchFamily="18" charset="0"/>
                  </a:rPr>
                  <a:t>b</a:t>
                </a:r>
                <a:r>
                  <a:rPr lang="vi-VN" sz="3800">
                    <a:effectLst/>
                    <a:ea typeface="Calibri" panose="020F0502020204030204" pitchFamily="34" charset="0"/>
                    <a:cs typeface="Times New Roman" panose="02020603050405020304" pitchFamily="18" charset="0"/>
                  </a:rPr>
                  <a:t>) Cho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800">
                    <a:effectLst/>
                    <a:ea typeface="Calibri" panose="020F0502020204030204" pitchFamily="34" charset="0"/>
                    <a:cs typeface="Times New Roman" panose="02020603050405020304" pitchFamily="18" charset="0"/>
                  </a:rPr>
                  <a:t> thì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effectLst/>
                        <a:latin typeface="Cambria Math" panose="02040503050406030204" pitchFamily="18" charset="0"/>
                        <a:ea typeface="Calibri" panose="020F0502020204030204" pitchFamily="34" charset="0"/>
                        <a:cs typeface="Times New Roman" panose="02020603050405020304" pitchFamily="18" charset="0"/>
                      </a:rPr>
                      <m:t>=36</m:t>
                    </m:r>
                  </m:oMath>
                </a14:m>
                <a:r>
                  <a:rPr lang="vi-VN" sz="3800">
                    <a:effectLst/>
                    <a:ea typeface="Calibri" panose="020F0502020204030204" pitchFamily="34" charset="0"/>
                    <a:cs typeface="Times New Roman" panose="02020603050405020304" pitchFamily="18" charset="0"/>
                  </a:rPr>
                  <a:t> ta được giao điểm của đồ thị với trục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vi-VN" sz="3800">
                    <a:effectLst/>
                    <a:ea typeface="Calibri" panose="020F0502020204030204" pitchFamily="34" charset="0"/>
                    <a:cs typeface="Times New Roman" panose="02020603050405020304" pitchFamily="18" charset="0"/>
                  </a:rPr>
                  <a:t> là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𝑀</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effectLst/>
                            <a:latin typeface="Cambria Math" panose="02040503050406030204" pitchFamily="18" charset="0"/>
                            <a:ea typeface="Calibri" panose="020F0502020204030204" pitchFamily="34" charset="0"/>
                            <a:cs typeface="Times New Roman" panose="02020603050405020304" pitchFamily="18" charset="0"/>
                          </a:rPr>
                          <m:t>0;36</m:t>
                        </m:r>
                      </m:e>
                    </m:d>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Calibri" panose="020F0502020204030204" pitchFamily="34" charset="0"/>
                    <a:cs typeface="Times New Roman" panose="02020603050405020304" pitchFamily="18" charset="0"/>
                  </a:rPr>
                  <a:t>Cho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800">
                    <a:effectLst/>
                    <a:ea typeface="Calibri" panose="020F0502020204030204" pitchFamily="34" charset="0"/>
                    <a:cs typeface="Times New Roman" panose="02020603050405020304" pitchFamily="18" charset="0"/>
                  </a:rPr>
                  <a:t> thì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vi-VN" sz="3800">
                    <a:effectLst/>
                    <a:ea typeface="Calibri" panose="020F0502020204030204" pitchFamily="34" charset="0"/>
                    <a:cs typeface="Times New Roman" panose="02020603050405020304" pitchFamily="18" charset="0"/>
                  </a:rPr>
                  <a:t> ta được giao điểm của đồ thị với trục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vi-VN" sz="3800">
                    <a:effectLst/>
                    <a:ea typeface="Calibri" panose="020F0502020204030204" pitchFamily="34" charset="0"/>
                    <a:cs typeface="Times New Roman" panose="02020603050405020304" pitchFamily="18" charset="0"/>
                  </a:rPr>
                  <a:t> là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𝑁</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effectLst/>
                            <a:latin typeface="Cambria Math" panose="02040503050406030204" pitchFamily="18" charset="0"/>
                            <a:ea typeface="Calibri" panose="020F0502020204030204" pitchFamily="34" charset="0"/>
                            <a:cs typeface="Times New Roman" panose="02020603050405020304" pitchFamily="18" charset="0"/>
                          </a:rPr>
                          <m:t>−20;0</m:t>
                        </m:r>
                      </m:e>
                    </m:d>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Calibri" panose="020F0502020204030204" pitchFamily="34" charset="0"/>
                    <a:cs typeface="Times New Roman" panose="02020603050405020304" pitchFamily="18" charset="0"/>
                  </a:rPr>
                  <a:t>Đồ thị của hàm số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effectLst/>
                        <a:latin typeface="Cambria Math" panose="02040503050406030204" pitchFamily="18" charset="0"/>
                        <a:ea typeface="Calibri" panose="020F0502020204030204" pitchFamily="34" charset="0"/>
                        <a:cs typeface="Times New Roman" panose="02020603050405020304" pitchFamily="18" charset="0"/>
                      </a:rPr>
                      <m:t>=1,8</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effectLst/>
                        <a:latin typeface="Cambria Math" panose="02040503050406030204" pitchFamily="18" charset="0"/>
                        <a:ea typeface="Calibri" panose="020F0502020204030204" pitchFamily="34" charset="0"/>
                        <a:cs typeface="Times New Roman" panose="02020603050405020304" pitchFamily="18" charset="0"/>
                      </a:rPr>
                      <m:t>+36</m:t>
                    </m:r>
                  </m:oMath>
                </a14:m>
                <a:r>
                  <a:rPr lang="vi-VN" sz="3800">
                    <a:effectLst/>
                    <a:ea typeface="Calibri" panose="020F0502020204030204" pitchFamily="34" charset="0"/>
                    <a:cs typeface="Times New Roman" panose="02020603050405020304" pitchFamily="18" charset="0"/>
                  </a:rPr>
                  <a:t> là đường thẳng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800" smtClean="0">
                    <a:effectLst/>
                    <a:ea typeface="Arial" panose="020B0604020202020204" pitchFamily="34" charset="0"/>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3950851"/>
                <a:ext cx="9598904" cy="5509200"/>
              </a:xfrm>
              <a:prstGeom prst="rect">
                <a:avLst/>
              </a:prstGeom>
              <a:blipFill>
                <a:blip r:embed="rId2"/>
                <a:stretch>
                  <a:fillRect l="-2095" r="-2095" b="-1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09600" y="1714500"/>
                <a:ext cx="16988299" cy="1846659"/>
              </a:xfrm>
              <a:prstGeom prst="rect">
                <a:avLst/>
              </a:prstGeom>
            </p:spPr>
            <p:txBody>
              <a:bodyPr wrap="square">
                <a:spAutoFit/>
              </a:bodyPr>
              <a:lstStyle/>
              <a:p>
                <a:pPr lvl="0" algn="just">
                  <a:lnSpc>
                    <a:spcPct val="150000"/>
                  </a:lnSpc>
                  <a:spcBef>
                    <a:spcPts val="300"/>
                  </a:spcBef>
                  <a:spcAft>
                    <a:spcPts val="300"/>
                  </a:spcAft>
                </a:pPr>
                <a:r>
                  <a:rPr lang="vi-VN" sz="3800">
                    <a:solidFill>
                      <a:prstClr val="black"/>
                    </a:solidFill>
                    <a:ea typeface="Calibri" panose="020F0502020204030204" pitchFamily="34" charset="0"/>
                    <a:cs typeface="Times New Roman" panose="02020603050405020304" pitchFamily="18" charset="0"/>
                  </a:rPr>
                  <a:t>a) Công thức của hàm số bậc nhất biểu thị chi phí </a:t>
                </a:r>
                <a14:m>
                  <m:oMath xmlns:m="http://schemas.openxmlformats.org/officeDocument/2006/math">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oMath>
                </a14:m>
                <a:r>
                  <a:rPr lang="vi-VN" sz="3800">
                    <a:solidFill>
                      <a:prstClr val="black"/>
                    </a:solidFill>
                    <a:ea typeface="Calibri" panose="020F0502020204030204" pitchFamily="34" charset="0"/>
                    <a:cs typeface="Times New Roman" panose="02020603050405020304" pitchFamily="18" charset="0"/>
                  </a:rPr>
                  <a:t> (triệu đồng) để sản xuất </a:t>
                </a:r>
                <a14:m>
                  <m:oMath xmlns:m="http://schemas.openxmlformats.org/officeDocument/2006/math">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r>
                  <a:rPr lang="vi-VN" sz="3800">
                    <a:solidFill>
                      <a:prstClr val="black"/>
                    </a:solidFill>
                    <a:ea typeface="Calibri" panose="020F0502020204030204" pitchFamily="34" charset="0"/>
                    <a:cs typeface="Times New Roman" panose="02020603050405020304" pitchFamily="18" charset="0"/>
                  </a:rPr>
                  <a:t> (xe đạp) trong một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ngày</a:t>
                </a:r>
                <a:r>
                  <a:rPr lang="vi-VN" sz="3800" smtClean="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là: </a:t>
                </a:r>
                <a14:m>
                  <m:oMath xmlns:m="http://schemas.openxmlformats.org/officeDocument/2006/math">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=1,8</m:t>
                    </m:r>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+36</m:t>
                    </m:r>
                  </m:oMath>
                </a14:m>
                <a:endParaRPr lang="en-US" sz="3800">
                  <a:solidFill>
                    <a:prstClr val="black"/>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1714500"/>
                <a:ext cx="16988299" cy="1846659"/>
              </a:xfrm>
              <a:prstGeom prst="rect">
                <a:avLst/>
              </a:prstGeom>
              <a:blipFill>
                <a:blip r:embed="rId3"/>
                <a:stretch>
                  <a:fillRect l="-1184" b="-6601"/>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0744200" y="2933700"/>
            <a:ext cx="7046878" cy="7162800"/>
          </a:xfrm>
          <a:prstGeom prst="rect">
            <a:avLst/>
          </a:prstGeom>
        </p:spPr>
      </p:pic>
      <p:pic>
        <p:nvPicPr>
          <p:cNvPr id="20" name="Picture 19"/>
          <p:cNvPicPr>
            <a:picLocks noChangeAspect="1"/>
          </p:cNvPicPr>
          <p:nvPr/>
        </p:nvPicPr>
        <p:blipFill>
          <a:blip r:embed="rId5"/>
          <a:stretch>
            <a:fillRect/>
          </a:stretch>
        </p:blipFill>
        <p:spPr>
          <a:xfrm rot="13679787">
            <a:off x="16542362" y="303442"/>
            <a:ext cx="1182727" cy="1365622"/>
          </a:xfrm>
          <a:prstGeom prst="rect">
            <a:avLst/>
          </a:prstGeom>
        </p:spPr>
      </p:pic>
    </p:spTree>
    <p:extLst>
      <p:ext uri="{BB962C8B-B14F-4D97-AF65-F5344CB8AC3E}">
        <p14:creationId xmlns:p14="http://schemas.microsoft.com/office/powerpoint/2010/main" val="224642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508751" y="647700"/>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809413" y="1543288"/>
                <a:ext cx="16553158" cy="8248412"/>
              </a:xfrm>
              <a:prstGeom prst="rect">
                <a:avLst/>
              </a:prstGeom>
            </p:spPr>
            <p:txBody>
              <a:bodyPr wrap="square">
                <a:spAutoFit/>
              </a:bodyPr>
              <a:lstStyle/>
              <a:p>
                <a:pPr algn="just">
                  <a:lnSpc>
                    <a:spcPct val="150000"/>
                  </a:lnSpc>
                  <a:spcBef>
                    <a:spcPts val="600"/>
                  </a:spcBef>
                  <a:spcAft>
                    <a:spcPts val="600"/>
                  </a:spcAft>
                </a:pPr>
                <a:r>
                  <a:rPr lang="vi-VN" sz="4000">
                    <a:ea typeface="Calibri" panose="020F0502020204030204" pitchFamily="34" charset="0"/>
                    <a:cs typeface="Times New Roman" panose="02020603050405020304" pitchFamily="18" charset="0"/>
                  </a:rPr>
                  <a:t>c) Thay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=15</m:t>
                    </m:r>
                  </m:oMath>
                </a14:m>
                <a:r>
                  <a:rPr lang="vi-VN" sz="4000">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𝑦</m:t>
                    </m:r>
                    <m:r>
                      <a:rPr lang="vi-VN" sz="4000" i="1">
                        <a:effectLst/>
                        <a:latin typeface="Cambria Math" panose="02040503050406030204" pitchFamily="18" charset="0"/>
                        <a:ea typeface="Calibri" panose="020F0502020204030204" pitchFamily="34" charset="0"/>
                        <a:cs typeface="Times New Roman" panose="02020603050405020304" pitchFamily="18" charset="0"/>
                      </a:rPr>
                      <m:t>=1,8</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+36</m:t>
                    </m:r>
                  </m:oMath>
                </a14:m>
                <a:r>
                  <a:rPr lang="vi-VN" sz="4000">
                    <a:effectLst/>
                    <a:ea typeface="Calibri" panose="020F0502020204030204" pitchFamily="34" charset="0"/>
                    <a:cs typeface="Times New Roman" panose="02020603050405020304" pitchFamily="18" charset="0"/>
                  </a:rPr>
                  <a:t> ta được</a:t>
                </a:r>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𝑦</m:t>
                      </m:r>
                      <m:r>
                        <a:rPr lang="vi-VN" sz="4000" i="1">
                          <a:effectLst/>
                          <a:latin typeface="Cambria Math" panose="02040503050406030204" pitchFamily="18" charset="0"/>
                          <a:ea typeface="Calibri" panose="020F0502020204030204" pitchFamily="34" charset="0"/>
                          <a:cs typeface="Times New Roman" panose="02020603050405020304" pitchFamily="18" charset="0"/>
                        </a:rPr>
                        <m:t>=1,8.15+36=63</m:t>
                      </m:r>
                    </m:oMath>
                  </m:oMathPara>
                </a14:m>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Calibri" panose="020F0502020204030204" pitchFamily="34" charset="0"/>
                    <a:cs typeface="Times New Roman" panose="02020603050405020304" pitchFamily="18" charset="0"/>
                  </a:rPr>
                  <a:t>Vậy chi phí để sản xuất 15 chiếc xe đạp trong một ngày là 63 triệu đồng.</a:t>
                </a:r>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Calibri" panose="020F0502020204030204" pitchFamily="34" charset="0"/>
                    <a:cs typeface="Times New Roman" panose="02020603050405020304" pitchFamily="18" charset="0"/>
                  </a:rPr>
                  <a:t>d) Thay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𝑦</m:t>
                    </m:r>
                    <m:r>
                      <a:rPr lang="vi-VN" sz="4000" i="1">
                        <a:effectLst/>
                        <a:latin typeface="Cambria Math" panose="02040503050406030204" pitchFamily="18" charset="0"/>
                        <a:ea typeface="Calibri" panose="020F0502020204030204" pitchFamily="34" charset="0"/>
                        <a:cs typeface="Times New Roman" panose="02020603050405020304" pitchFamily="18" charset="0"/>
                      </a:rPr>
                      <m:t>=72</m:t>
                    </m:r>
                  </m:oMath>
                </a14:m>
                <a:r>
                  <a:rPr lang="vi-VN" sz="4000">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𝑦</m:t>
                    </m:r>
                    <m:r>
                      <a:rPr lang="vi-VN" sz="4000" i="1">
                        <a:effectLst/>
                        <a:latin typeface="Cambria Math" panose="02040503050406030204" pitchFamily="18" charset="0"/>
                        <a:ea typeface="Calibri" panose="020F0502020204030204" pitchFamily="34" charset="0"/>
                        <a:cs typeface="Times New Roman" panose="02020603050405020304" pitchFamily="18" charset="0"/>
                      </a:rPr>
                      <m:t>=1,8</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+36</m:t>
                    </m:r>
                  </m:oMath>
                </a14:m>
                <a:r>
                  <a:rPr lang="vi-VN" sz="4000">
                    <a:effectLst/>
                    <a:ea typeface="Calibri" panose="020F0502020204030204" pitchFamily="34" charset="0"/>
                    <a:cs typeface="Times New Roman" panose="02020603050405020304" pitchFamily="18" charset="0"/>
                  </a:rPr>
                  <a:t> ta được: </a:t>
                </a:r>
                <a:endParaRPr lang="en-US" sz="4000" smtClean="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72=1,8</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+36</m:t>
                      </m:r>
                    </m:oMath>
                  </m:oMathPara>
                </a14:m>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Calibri" panose="020F0502020204030204" pitchFamily="34" charset="0"/>
                    <a:cs typeface="Times New Roman" panose="02020603050405020304" pitchFamily="18" charset="0"/>
                  </a:rPr>
                  <a:t>Giải phương trình được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vi-VN" sz="4000">
                    <a:effectLst/>
                    <a:ea typeface="Calibri" panose="020F0502020204030204" pitchFamily="34" charset="0"/>
                    <a:cs typeface="Times New Roman" panose="02020603050405020304" pitchFamily="18" charset="0"/>
                  </a:rPr>
                  <a:t> (TMĐK)</a:t>
                </a:r>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Calibri" panose="020F0502020204030204" pitchFamily="34" charset="0"/>
                    <a:cs typeface="Times New Roman" panose="02020603050405020304" pitchFamily="18" charset="0"/>
                  </a:rPr>
                  <a:t>Vậy với chi phí 72 triệu đồng thì trong ngày đó có thể sản xuất được </a:t>
                </a:r>
                <a:r>
                  <a:rPr lang="en-US" sz="4000" smtClean="0">
                    <a:effectLst/>
                    <a:ea typeface="Calibri" panose="020F0502020204030204" pitchFamily="34" charset="0"/>
                    <a:cs typeface="Times New Roman" panose="02020603050405020304" pitchFamily="18" charset="0"/>
                  </a:rPr>
                  <a:t>    </a:t>
                </a:r>
                <a:r>
                  <a:rPr lang="vi-VN" sz="4000" smtClean="0">
                    <a:effectLst/>
                    <a:ea typeface="Calibri" panose="020F0502020204030204" pitchFamily="34" charset="0"/>
                    <a:cs typeface="Times New Roman" panose="02020603050405020304" pitchFamily="18" charset="0"/>
                  </a:rPr>
                  <a:t>20 </a:t>
                </a:r>
                <a:r>
                  <a:rPr lang="vi-VN" sz="4000">
                    <a:effectLst/>
                    <a:ea typeface="Calibri" panose="020F0502020204030204" pitchFamily="34" charset="0"/>
                    <a:cs typeface="Times New Roman" panose="02020603050405020304" pitchFamily="18" charset="0"/>
                  </a:rPr>
                  <a:t>chiếc xe đạp</a:t>
                </a:r>
                <a:endParaRPr lang="en-US" sz="4000">
                  <a:effectLs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09413" y="1543288"/>
                <a:ext cx="16553158" cy="8248412"/>
              </a:xfrm>
              <a:prstGeom prst="rect">
                <a:avLst/>
              </a:prstGeom>
              <a:blipFill>
                <a:blip r:embed="rId2"/>
                <a:stretch>
                  <a:fillRect l="-1326" r="-1289" b="-887"/>
                </a:stretch>
              </a:blipFill>
            </p:spPr>
            <p:txBody>
              <a:bodyPr/>
              <a:lstStyle/>
              <a:p>
                <a:r>
                  <a:rPr lang="en-US">
                    <a:noFill/>
                  </a:rPr>
                  <a:t> </a:t>
                </a:r>
              </a:p>
            </p:txBody>
          </p:sp>
        </mc:Fallback>
      </mc:AlternateContent>
      <p:pic>
        <p:nvPicPr>
          <p:cNvPr id="17" name="Picture 16"/>
          <p:cNvPicPr>
            <a:picLocks noChangeAspect="1"/>
          </p:cNvPicPr>
          <p:nvPr/>
        </p:nvPicPr>
        <p:blipFill>
          <a:blip r:embed="rId3"/>
          <a:stretch>
            <a:fillRect/>
          </a:stretch>
        </p:blipFill>
        <p:spPr>
          <a:xfrm rot="13679787">
            <a:off x="16103409" y="9076246"/>
            <a:ext cx="1182727" cy="1365622"/>
          </a:xfrm>
          <a:prstGeom prst="rect">
            <a:avLst/>
          </a:prstGeom>
        </p:spPr>
      </p:pic>
    </p:spTree>
    <p:extLst>
      <p:ext uri="{BB962C8B-B14F-4D97-AF65-F5344CB8AC3E}">
        <p14:creationId xmlns:p14="http://schemas.microsoft.com/office/powerpoint/2010/main" val="290899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barn(inVertical)">
                                      <p:cBhvr>
                                        <p:cTn id="11" dur="500"/>
                                        <p:tgtEl>
                                          <p:spTgt spid="1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xEl>
                                              <p:pRg st="2" end="2"/>
                                            </p:txEl>
                                          </p:spTgt>
                                        </p:tgtEl>
                                        <p:attrNameLst>
                                          <p:attrName>style.visibility</p:attrName>
                                        </p:attrNameLst>
                                      </p:cBhvr>
                                      <p:to>
                                        <p:strVal val="visible"/>
                                      </p:to>
                                    </p:set>
                                    <p:animEffect transition="in" filter="wipe(down)">
                                      <p:cBhvr>
                                        <p:cTn id="16" dur="500"/>
                                        <p:tgtEl>
                                          <p:spTgt spid="1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500"/>
                                        <p:tgtEl>
                                          <p:spTgt spid="16">
                                            <p:txEl>
                                              <p:pRg st="3" end="3"/>
                                            </p:txEl>
                                          </p:spTgt>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Effect transition="in" filter="barn(inVertical)">
                                      <p:cBhvr>
                                        <p:cTn id="25" dur="500"/>
                                        <p:tgtEl>
                                          <p:spTgt spid="1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5" end="5"/>
                                            </p:txEl>
                                          </p:spTgt>
                                        </p:tgtEl>
                                        <p:attrNameLst>
                                          <p:attrName>style.visibility</p:attrName>
                                        </p:attrNameLst>
                                      </p:cBhvr>
                                      <p:to>
                                        <p:strVal val="visible"/>
                                      </p:to>
                                    </p:set>
                                    <p:animEffect transition="in" filter="wipe(down)">
                                      <p:cBhvr>
                                        <p:cTn id="30" dur="500"/>
                                        <p:tgtEl>
                                          <p:spTgt spid="1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5"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330761" y="363759"/>
            <a:ext cx="17620355" cy="9580341"/>
            <a:chOff x="0" y="0"/>
            <a:chExt cx="4474510" cy="2365621"/>
          </a:xfrm>
        </p:grpSpPr>
        <p:sp>
          <p:nvSpPr>
            <p:cNvPr id="3" name="Freeform 3"/>
            <p:cNvSpPr/>
            <p:nvPr/>
          </p:nvSpPr>
          <p:spPr>
            <a:xfrm>
              <a:off x="0" y="0"/>
              <a:ext cx="4474510" cy="2365621"/>
            </a:xfrm>
            <a:custGeom>
              <a:avLst/>
              <a:gdLst/>
              <a:ahLst/>
              <a:cxnLst/>
              <a:rect l="l" t="t" r="r" b="b"/>
              <a:pathLst>
                <a:path w="4474510" h="2365621">
                  <a:moveTo>
                    <a:pt x="0" y="0"/>
                  </a:moveTo>
                  <a:lnTo>
                    <a:pt x="4474510" y="0"/>
                  </a:lnTo>
                  <a:lnTo>
                    <a:pt x="4474510" y="2365621"/>
                  </a:lnTo>
                  <a:lnTo>
                    <a:pt x="0" y="2365621"/>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474510" cy="241324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p:cNvGrpSpPr/>
          <p:nvPr/>
        </p:nvGrpSpPr>
        <p:grpSpPr>
          <a:xfrm>
            <a:off x="4877742" y="952500"/>
            <a:ext cx="8778558" cy="1507096"/>
            <a:chOff x="4648157" y="1295248"/>
            <a:chExt cx="8778558" cy="1507096"/>
          </a:xfrm>
        </p:grpSpPr>
        <p:grpSp>
          <p:nvGrpSpPr>
            <p:cNvPr id="5" name="Group 5"/>
            <p:cNvGrpSpPr/>
            <p:nvPr/>
          </p:nvGrpSpPr>
          <p:grpSpPr>
            <a:xfrm>
              <a:off x="4648157" y="1295248"/>
              <a:ext cx="8778558" cy="1507096"/>
              <a:chOff x="-323248" y="-47625"/>
              <a:chExt cx="2312048" cy="396931"/>
            </a:xfrm>
          </p:grpSpPr>
          <p:sp>
            <p:nvSpPr>
              <p:cNvPr id="6" name="Freeform 6"/>
              <p:cNvSpPr/>
              <p:nvPr/>
            </p:nvSpPr>
            <p:spPr>
              <a:xfrm>
                <a:off x="-323248" y="-6550"/>
                <a:ext cx="2312048" cy="355856"/>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4861201" y="1855663"/>
              <a:ext cx="8383346" cy="757195"/>
            </a:xfrm>
            <a:prstGeom prst="rect">
              <a:avLst/>
            </a:prstGeom>
          </p:spPr>
          <p:txBody>
            <a:bodyPr lIns="0" tIns="0" rIns="0" bIns="0" rtlCol="0" anchor="t">
              <a:spAutoFit/>
            </a:bodyPr>
            <a:lstStyle/>
            <a:p>
              <a:pPr lvl="0" algn="ctr">
                <a:lnSpc>
                  <a:spcPts val="5915"/>
                </a:lnSpc>
              </a:pPr>
              <a:r>
                <a:rPr lang="vi-VN" sz="6000" b="1">
                  <a:solidFill>
                    <a:srgbClr val="495324"/>
                  </a:solidFill>
                  <a:cs typeface="Arial" panose="020B0604020202020204" pitchFamily="34" charset="0"/>
                </a:rPr>
                <a:t>HƯỚNG DẪN VỀ NHÀ</a:t>
              </a:r>
              <a:endParaRPr kumimoji="0" lang="en-US" sz="6000" b="1" i="0" u="none" strike="noStrike" kern="1200" cap="none" spc="0" normalizeH="0" baseline="0" noProof="0">
                <a:ln>
                  <a:noFill/>
                </a:ln>
                <a:solidFill>
                  <a:srgbClr val="495324"/>
                </a:solidFill>
                <a:effectLst/>
                <a:uLnTx/>
                <a:uFillTx/>
                <a:latin typeface="Arial" panose="020B0604020202020204" pitchFamily="34" charset="0"/>
                <a:ea typeface="+mn-ea"/>
                <a:cs typeface="Arial" panose="020B0604020202020204" pitchFamily="34" charset="0"/>
              </a:endParaRPr>
            </a:p>
          </p:txBody>
        </p:sp>
      </p:grpSp>
      <p:sp>
        <p:nvSpPr>
          <p:cNvPr id="33" name="Freeform 33"/>
          <p:cNvSpPr/>
          <p:nvPr/>
        </p:nvSpPr>
        <p:spPr>
          <a:xfrm rot="-1333878">
            <a:off x="17083421" y="86660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5" name="Freeform 35"/>
          <p:cNvSpPr/>
          <p:nvPr/>
        </p:nvSpPr>
        <p:spPr>
          <a:xfrm rot="-1333878">
            <a:off x="569317" y="879865"/>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pic>
        <p:nvPicPr>
          <p:cNvPr id="8" name="Picture 7"/>
          <p:cNvPicPr>
            <a:picLocks noChangeAspect="1"/>
          </p:cNvPicPr>
          <p:nvPr/>
        </p:nvPicPr>
        <p:blipFill>
          <a:blip r:embed="rId9"/>
          <a:stretch>
            <a:fillRect/>
          </a:stretch>
        </p:blipFill>
        <p:spPr>
          <a:xfrm>
            <a:off x="632760" y="5448300"/>
            <a:ext cx="5249473" cy="4401732"/>
          </a:xfrm>
          <a:prstGeom prst="rect">
            <a:avLst/>
          </a:prstGeom>
        </p:spPr>
      </p:pic>
      <p:sp>
        <p:nvSpPr>
          <p:cNvPr id="10" name="Rectangle 9"/>
          <p:cNvSpPr/>
          <p:nvPr/>
        </p:nvSpPr>
        <p:spPr>
          <a:xfrm>
            <a:off x="6400800" y="3204293"/>
            <a:ext cx="10668000" cy="4684424"/>
          </a:xfrm>
          <a:prstGeom prst="rect">
            <a:avLst/>
          </a:prstGeom>
        </p:spPr>
        <p:txBody>
          <a:bodyPr wrap="square">
            <a:spAutoFit/>
          </a:bodyPr>
          <a:lstStyle/>
          <a:p>
            <a:pPr marL="571500" lvl="0" indent="-571500" algn="just">
              <a:lnSpc>
                <a:spcPct val="150000"/>
              </a:lnSpc>
              <a:spcBef>
                <a:spcPts val="1800"/>
              </a:spcBef>
              <a:spcAft>
                <a:spcPts val="1800"/>
              </a:spcAft>
              <a:buClr>
                <a:srgbClr val="FEF3C6"/>
              </a:buClr>
              <a:buFont typeface="Wingdings" panose="05000000000000000000" pitchFamily="2" charset="2"/>
              <a:buChar char="q"/>
              <a:defRPr/>
            </a:pPr>
            <a:r>
              <a:rPr lang="pt-BR" sz="4100" kern="0">
                <a:solidFill>
                  <a:srgbClr val="FEF3C6"/>
                </a:solidFill>
                <a:latin typeface="Arial"/>
                <a:ea typeface="Calibri" panose="020F0502020204030204" pitchFamily="34" charset="0"/>
                <a:cs typeface="Times New Roman" panose="02020603050405020304" pitchFamily="18" charset="0"/>
                <a:sym typeface="Arial"/>
              </a:rPr>
              <a:t>Ghi nhớ </a:t>
            </a:r>
            <a:r>
              <a:rPr lang="pt-BR" sz="4100" kern="0" smtClean="0">
                <a:solidFill>
                  <a:srgbClr val="FEF3C6"/>
                </a:solidFill>
                <a:latin typeface="Arial"/>
                <a:ea typeface="Calibri" panose="020F0502020204030204" pitchFamily="34" charset="0"/>
                <a:cs typeface="Times New Roman" panose="02020603050405020304" pitchFamily="18" charset="0"/>
                <a:sym typeface="Arial"/>
              </a:rPr>
              <a:t>kiến </a:t>
            </a:r>
            <a:r>
              <a:rPr lang="pt-BR" sz="4100" kern="0">
                <a:solidFill>
                  <a:srgbClr val="FEF3C6"/>
                </a:solidFill>
                <a:latin typeface="Arial"/>
                <a:ea typeface="Calibri" panose="020F0502020204030204" pitchFamily="34" charset="0"/>
                <a:cs typeface="Times New Roman" panose="02020603050405020304" pitchFamily="18" charset="0"/>
                <a:sym typeface="Arial"/>
              </a:rPr>
              <a:t>thức </a:t>
            </a:r>
            <a:r>
              <a:rPr lang="pt-BR" sz="4100" kern="0" smtClean="0">
                <a:solidFill>
                  <a:srgbClr val="FEF3C6"/>
                </a:solidFill>
                <a:latin typeface="Arial"/>
                <a:ea typeface="Calibri" panose="020F0502020204030204" pitchFamily="34" charset="0"/>
                <a:cs typeface="Times New Roman" panose="02020603050405020304" pitchFamily="18" charset="0"/>
                <a:sym typeface="Arial"/>
              </a:rPr>
              <a:t>trong bài</a:t>
            </a:r>
          </a:p>
          <a:p>
            <a:pPr marL="571500" lvl="0" indent="-571500" algn="just">
              <a:lnSpc>
                <a:spcPct val="150000"/>
              </a:lnSpc>
              <a:spcBef>
                <a:spcPts val="1800"/>
              </a:spcBef>
              <a:spcAft>
                <a:spcPts val="1800"/>
              </a:spcAft>
              <a:buClr>
                <a:srgbClr val="FEF3C6"/>
              </a:buClr>
              <a:buFont typeface="Wingdings" panose="05000000000000000000" pitchFamily="2" charset="2"/>
              <a:buChar char="q"/>
              <a:defRPr/>
            </a:pPr>
            <a:r>
              <a:rPr lang="pt-BR" sz="4100" kern="0">
                <a:solidFill>
                  <a:srgbClr val="FEF3C6"/>
                </a:solidFill>
                <a:latin typeface="Arial"/>
                <a:ea typeface="Calibri" panose="020F0502020204030204" pitchFamily="34" charset="0"/>
                <a:cs typeface="Times New Roman" panose="02020603050405020304" pitchFamily="18" charset="0"/>
                <a:sym typeface="Arial"/>
              </a:rPr>
              <a:t> Hoàn thành các bài tập trong SBT </a:t>
            </a:r>
            <a:endParaRPr lang="pt-BR" sz="4100" kern="0" smtClean="0">
              <a:solidFill>
                <a:srgbClr val="FEF3C6"/>
              </a:solidFill>
              <a:latin typeface="Arial"/>
              <a:ea typeface="Calibri" panose="020F0502020204030204" pitchFamily="34" charset="0"/>
              <a:cs typeface="Times New Roman" panose="02020603050405020304" pitchFamily="18" charset="0"/>
              <a:sym typeface="Arial"/>
            </a:endParaRPr>
          </a:p>
          <a:p>
            <a:pPr marL="571500" lvl="0" indent="-571500" algn="just">
              <a:lnSpc>
                <a:spcPct val="150000"/>
              </a:lnSpc>
              <a:spcBef>
                <a:spcPts val="1800"/>
              </a:spcBef>
              <a:spcAft>
                <a:spcPts val="1800"/>
              </a:spcAft>
              <a:buClr>
                <a:srgbClr val="FEF3C6"/>
              </a:buClr>
              <a:buFont typeface="Wingdings" panose="05000000000000000000" pitchFamily="2" charset="2"/>
              <a:buChar char="q"/>
              <a:defRPr/>
            </a:pPr>
            <a:r>
              <a:rPr lang="vi-VN" sz="4100" kern="0">
                <a:solidFill>
                  <a:srgbClr val="FEF3C6"/>
                </a:solidFill>
                <a:latin typeface="Arial"/>
                <a:ea typeface="Calibri" panose="020F0502020204030204" pitchFamily="34" charset="0"/>
                <a:cs typeface="Times New Roman" panose="02020603050405020304" pitchFamily="18" charset="0"/>
                <a:sym typeface="Arial"/>
              </a:rPr>
              <a:t>Chuẩn bị trước </a:t>
            </a:r>
            <a:r>
              <a:rPr lang="vi-VN" sz="4100" b="1" kern="0" smtClean="0">
                <a:solidFill>
                  <a:srgbClr val="FEF3C6"/>
                </a:solidFill>
                <a:latin typeface="Arial"/>
                <a:ea typeface="Calibri" panose="020F0502020204030204" pitchFamily="34" charset="0"/>
                <a:cs typeface="Times New Roman" panose="02020603050405020304" pitchFamily="18" charset="0"/>
                <a:sym typeface="Arial"/>
              </a:rPr>
              <a:t>Bài 2</a:t>
            </a:r>
            <a:r>
              <a:rPr lang="en-US" sz="4100" b="1" kern="0" smtClean="0">
                <a:solidFill>
                  <a:srgbClr val="FEF3C6"/>
                </a:solidFill>
                <a:latin typeface="Arial"/>
                <a:ea typeface="Calibri" panose="020F0502020204030204" pitchFamily="34" charset="0"/>
                <a:cs typeface="Times New Roman" panose="02020603050405020304" pitchFamily="18" charset="0"/>
                <a:sym typeface="Arial"/>
              </a:rPr>
              <a:t>9</a:t>
            </a:r>
            <a:r>
              <a:rPr lang="vi-VN" sz="4100" b="1" kern="0">
                <a:solidFill>
                  <a:srgbClr val="FEF3C6"/>
                </a:solidFill>
                <a:latin typeface="Arial"/>
                <a:ea typeface="Calibri" panose="020F0502020204030204" pitchFamily="34" charset="0"/>
                <a:cs typeface="Times New Roman" panose="02020603050405020304" pitchFamily="18" charset="0"/>
                <a:sym typeface="Arial"/>
              </a:rPr>
              <a:t>. Hệ số góc của đường thẳng</a:t>
            </a:r>
            <a:endParaRPr lang="pt-BR" sz="4100" b="1" kern="0">
              <a:solidFill>
                <a:srgbClr val="FEF3C6"/>
              </a:solidFill>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1421682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down)">
                                      <p:cBhvr>
                                        <p:cTn id="11" dur="500"/>
                                        <p:tgtEl>
                                          <p:spTgt spid="10">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down)">
                                      <p:cBhvr>
                                        <p:cTn id="15" dur="500"/>
                                        <p:tgtEl>
                                          <p:spTgt spid="10">
                                            <p:txEl>
                                              <p:pRg st="1" end="1"/>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down)">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1" name="Group 20"/>
          <p:cNvGrpSpPr/>
          <p:nvPr/>
        </p:nvGrpSpPr>
        <p:grpSpPr>
          <a:xfrm>
            <a:off x="545484" y="574696"/>
            <a:ext cx="17197032" cy="9137608"/>
            <a:chOff x="545484" y="574696"/>
            <a:chExt cx="17197032" cy="9137608"/>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6316925" flipH="1" flipV="1">
              <a:off x="1124285" y="1352834"/>
              <a:ext cx="2827062" cy="3358280"/>
            </a:xfrm>
            <a:custGeom>
              <a:avLst/>
              <a:gdLst/>
              <a:ahLst/>
              <a:cxnLst/>
              <a:rect l="l" t="t" r="r" b="b"/>
              <a:pathLst>
                <a:path w="2827062" h="3358280">
                  <a:moveTo>
                    <a:pt x="2827062" y="3358280"/>
                  </a:moveTo>
                  <a:lnTo>
                    <a:pt x="0" y="3358280"/>
                  </a:lnTo>
                  <a:lnTo>
                    <a:pt x="0" y="0"/>
                  </a:lnTo>
                  <a:lnTo>
                    <a:pt x="2827062" y="0"/>
                  </a:lnTo>
                  <a:lnTo>
                    <a:pt x="2827062" y="335828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rot="-6316925">
              <a:off x="13889133" y="6556475"/>
              <a:ext cx="2797432" cy="3323083"/>
            </a:xfrm>
            <a:custGeom>
              <a:avLst/>
              <a:gdLst/>
              <a:ahLst/>
              <a:cxnLst/>
              <a:rect l="l" t="t" r="r" b="b"/>
              <a:pathLst>
                <a:path w="2797432" h="3323083">
                  <a:moveTo>
                    <a:pt x="0" y="0"/>
                  </a:moveTo>
                  <a:lnTo>
                    <a:pt x="2797432" y="0"/>
                  </a:lnTo>
                  <a:lnTo>
                    <a:pt x="2797432" y="3323083"/>
                  </a:lnTo>
                  <a:lnTo>
                    <a:pt x="0" y="33230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rot="-1333878">
              <a:off x="16138233" y="430531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5330773" y="132886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17" name="Freeform 5"/>
            <p:cNvSpPr/>
            <p:nvPr/>
          </p:nvSpPr>
          <p:spPr>
            <a:xfrm>
              <a:off x="3437547" y="1462885"/>
              <a:ext cx="12378378" cy="7262015"/>
            </a:xfrm>
            <a:custGeom>
              <a:avLst/>
              <a:gdLst/>
              <a:ahLst/>
              <a:cxnLst/>
              <a:rect l="l" t="t" r="r" b="b"/>
              <a:pathLst>
                <a:path w="12016428" h="6226694">
                  <a:moveTo>
                    <a:pt x="0" y="0"/>
                  </a:moveTo>
                  <a:lnTo>
                    <a:pt x="12016428" y="0"/>
                  </a:lnTo>
                  <a:lnTo>
                    <a:pt x="12016428" y="6226695"/>
                  </a:lnTo>
                  <a:lnTo>
                    <a:pt x="0" y="622669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Freeform 6"/>
            <p:cNvSpPr/>
            <p:nvPr/>
          </p:nvSpPr>
          <p:spPr>
            <a:xfrm>
              <a:off x="2599348" y="1462885"/>
              <a:ext cx="12852448" cy="7136427"/>
            </a:xfrm>
            <a:custGeom>
              <a:avLst/>
              <a:gdLst/>
              <a:ahLst/>
              <a:cxnLst/>
              <a:rect l="l" t="t" r="r" b="b"/>
              <a:pathLst>
                <a:path w="11531697" h="5975516">
                  <a:moveTo>
                    <a:pt x="0" y="0"/>
                  </a:moveTo>
                  <a:lnTo>
                    <a:pt x="11531698" y="0"/>
                  </a:lnTo>
                  <a:lnTo>
                    <a:pt x="11531698" y="5975516"/>
                  </a:lnTo>
                  <a:lnTo>
                    <a:pt x="0" y="5975516"/>
                  </a:lnTo>
                  <a:lnTo>
                    <a:pt x="0" y="0"/>
                  </a:lnTo>
                  <a:close/>
                </a:path>
              </a:pathLst>
            </a:custGeom>
            <a:blipFill>
              <a:blip r:embed="rId14">
                <a:extLst>
                  <a:ext uri="{96DAC541-7B7A-43D3-8B79-37D633B846F1}">
                    <asvg:svgBlip xmlns="" xmlns:asvg="http://schemas.microsoft.com/office/drawing/2016/SVG/main" r:embed="rId5"/>
                  </a:ext>
                </a:extLst>
              </a:blip>
              <a:stretch>
                <a:fillRect/>
              </a:stretch>
            </a:blipFill>
          </p:spPr>
        </p:sp>
        <p:sp>
          <p:nvSpPr>
            <p:cNvPr id="19" name="TextBox 8"/>
            <p:cNvSpPr txBox="1"/>
            <p:nvPr/>
          </p:nvSpPr>
          <p:spPr>
            <a:xfrm>
              <a:off x="2886577" y="2533095"/>
              <a:ext cx="12496240" cy="3487621"/>
            </a:xfrm>
            <a:prstGeom prst="rect">
              <a:avLst/>
            </a:prstGeom>
          </p:spPr>
          <p:txBody>
            <a:bodyPr wrap="square" lIns="0" tIns="0" rIns="0" bIns="0" rtlCol="0" anchor="t">
              <a:spAutoFit/>
            </a:bodyPr>
            <a:lstStyle/>
            <a:p>
              <a:pPr algn="ctr">
                <a:lnSpc>
                  <a:spcPts val="14501"/>
                </a:lnSpc>
              </a:pPr>
              <a:r>
                <a:rPr lang="vi-VN" sz="8000" b="1">
                  <a:solidFill>
                    <a:srgbClr val="495324"/>
                  </a:solidFill>
                  <a:cs typeface="Arial" panose="020B0604020202020204" pitchFamily="34" charset="0"/>
                </a:rPr>
                <a:t>CẢM ƠN CÁC EM </a:t>
              </a:r>
            </a:p>
            <a:p>
              <a:pPr algn="ctr">
                <a:lnSpc>
                  <a:spcPts val="14501"/>
                </a:lnSpc>
              </a:pPr>
              <a:r>
                <a:rPr lang="vi-VN" sz="8000" b="1">
                  <a:solidFill>
                    <a:srgbClr val="495324"/>
                  </a:solidFill>
                  <a:cs typeface="Arial" panose="020B0604020202020204" pitchFamily="34" charset="0"/>
                </a:rPr>
                <a:t>ĐÃ THEO DÕI TIẾT HỌC!</a:t>
              </a:r>
            </a:p>
          </p:txBody>
        </p:sp>
        <p:sp>
          <p:nvSpPr>
            <p:cNvPr id="20" name="Freeform 14"/>
            <p:cNvSpPr/>
            <p:nvPr/>
          </p:nvSpPr>
          <p:spPr>
            <a:xfrm>
              <a:off x="1706827" y="6693993"/>
              <a:ext cx="2002874" cy="793866"/>
            </a:xfrm>
            <a:custGeom>
              <a:avLst/>
              <a:gdLst/>
              <a:ahLst/>
              <a:cxnLst/>
              <a:rect l="l" t="t" r="r" b="b"/>
              <a:pathLst>
                <a:path w="2002874" h="793866">
                  <a:moveTo>
                    <a:pt x="0" y="0"/>
                  </a:moveTo>
                  <a:lnTo>
                    <a:pt x="2002874" y="0"/>
                  </a:lnTo>
                  <a:lnTo>
                    <a:pt x="2002874" y="793866"/>
                  </a:lnTo>
                  <a:lnTo>
                    <a:pt x="0" y="7938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5" name="Freeform 15"/>
          <p:cNvSpPr/>
          <p:nvPr/>
        </p:nvSpPr>
        <p:spPr>
          <a:xfrm>
            <a:off x="13811436" y="1633473"/>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30" name="Group 29"/>
          <p:cNvGrpSpPr/>
          <p:nvPr/>
        </p:nvGrpSpPr>
        <p:grpSpPr>
          <a:xfrm>
            <a:off x="2667000" y="1225851"/>
            <a:ext cx="12985616" cy="5208588"/>
            <a:chOff x="2649454" y="1523304"/>
            <a:chExt cx="12985616" cy="5208588"/>
          </a:xfrm>
        </p:grpSpPr>
        <p:grpSp>
          <p:nvGrpSpPr>
            <p:cNvPr id="11" name="Group 11"/>
            <p:cNvGrpSpPr/>
            <p:nvPr/>
          </p:nvGrpSpPr>
          <p:grpSpPr>
            <a:xfrm>
              <a:off x="2649454" y="1523304"/>
              <a:ext cx="12985616" cy="5208588"/>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rgbClr val="768732"/>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29" name="Rectangle 28"/>
            <p:cNvSpPr/>
            <p:nvPr/>
          </p:nvSpPr>
          <p:spPr>
            <a:xfrm>
              <a:off x="3796755" y="2244005"/>
              <a:ext cx="11072262" cy="3663823"/>
            </a:xfrm>
            <a:prstGeom prst="rect">
              <a:avLst/>
            </a:prstGeom>
          </p:spPr>
          <p:txBody>
            <a:bodyPr wrap="none">
              <a:spAutoFit/>
            </a:bodyPr>
            <a:lstStyle/>
            <a:p>
              <a:pPr algn="ctr">
                <a:lnSpc>
                  <a:spcPct val="150000"/>
                </a:lnSpc>
                <a:spcBef>
                  <a:spcPts val="300"/>
                </a:spcBef>
                <a:spcAft>
                  <a:spcPts val="300"/>
                </a:spcAft>
              </a:pPr>
              <a:r>
                <a:rPr lang="en-US" sz="8000" b="1" smtClean="0">
                  <a:solidFill>
                    <a:srgbClr val="FEF3C6"/>
                  </a:solidFill>
                  <a:latin typeface="Arial" panose="020B0604020202020204" pitchFamily="34" charset="0"/>
                  <a:ea typeface="Calibri" panose="020F0502020204030204" pitchFamily="34" charset="0"/>
                  <a:cs typeface="Arial" panose="020B0604020202020204" pitchFamily="34" charset="0"/>
                </a:rPr>
                <a:t>I. </a:t>
              </a:r>
              <a:r>
                <a:rPr lang="vi-VN" sz="8000" b="1" smtClean="0">
                  <a:solidFill>
                    <a:srgbClr val="FEF3C6"/>
                  </a:solidFill>
                  <a:ea typeface="Calibri" panose="020F0502020204030204" pitchFamily="34" charset="0"/>
                  <a:cs typeface="Times New Roman" panose="02020603050405020304" pitchFamily="18" charset="0"/>
                </a:rPr>
                <a:t>KHÁI </a:t>
              </a:r>
              <a:r>
                <a:rPr lang="vi-VN" sz="8000" b="1">
                  <a:solidFill>
                    <a:srgbClr val="FEF3C6"/>
                  </a:solidFill>
                  <a:ea typeface="Calibri" panose="020F0502020204030204" pitchFamily="34" charset="0"/>
                  <a:cs typeface="Times New Roman" panose="02020603050405020304" pitchFamily="18" charset="0"/>
                </a:rPr>
                <a:t>NIỆM HÀM SỐ </a:t>
              </a:r>
              <a:endParaRPr lang="en-US" sz="8000" b="1" smtClean="0">
                <a:solidFill>
                  <a:srgbClr val="FEF3C6"/>
                </a:solidFill>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vi-VN" sz="8000" b="1" smtClean="0">
                  <a:solidFill>
                    <a:srgbClr val="FEF3C6"/>
                  </a:solidFill>
                  <a:ea typeface="Calibri" panose="020F0502020204030204" pitchFamily="34" charset="0"/>
                  <a:cs typeface="Times New Roman" panose="02020603050405020304" pitchFamily="18" charset="0"/>
                </a:rPr>
                <a:t>BẬC </a:t>
              </a:r>
              <a:r>
                <a:rPr lang="vi-VN" sz="8000" b="1">
                  <a:solidFill>
                    <a:srgbClr val="FEF3C6"/>
                  </a:solidFill>
                  <a:ea typeface="Calibri" panose="020F0502020204030204" pitchFamily="34" charset="0"/>
                  <a:cs typeface="Times New Roman" panose="02020603050405020304" pitchFamily="18" charset="0"/>
                </a:rPr>
                <a:t>NHẤT</a:t>
              </a:r>
              <a:endParaRPr lang="en-US" sz="8000">
                <a:solidFill>
                  <a:srgbClr val="FEF3C6"/>
                </a:solidFill>
                <a:effectLst/>
                <a:ea typeface="Arial" panose="020B0604020202020204" pitchFamily="34" charset="0"/>
                <a:cs typeface="Times New Roman" panose="02020603050405020304" pitchFamily="18" charset="0"/>
              </a:endParaRPr>
            </a:p>
          </p:txBody>
        </p:sp>
      </p:grpSp>
      <p:sp>
        <p:nvSpPr>
          <p:cNvPr id="26" name="Freeform 26"/>
          <p:cNvSpPr/>
          <p:nvPr/>
        </p:nvSpPr>
        <p:spPr>
          <a:xfrm rot="-1333878">
            <a:off x="14803233" y="539188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28"/>
          <p:cNvSpPr/>
          <p:nvPr/>
        </p:nvSpPr>
        <p:spPr>
          <a:xfrm rot="-1333878">
            <a:off x="2550933" y="1328867"/>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pic>
        <p:nvPicPr>
          <p:cNvPr id="31" name="Picture 30"/>
          <p:cNvPicPr>
            <a:picLocks noChangeAspect="1"/>
          </p:cNvPicPr>
          <p:nvPr/>
        </p:nvPicPr>
        <p:blipFill>
          <a:blip r:embed="rId12"/>
          <a:stretch>
            <a:fillRect/>
          </a:stretch>
        </p:blipFill>
        <p:spPr>
          <a:xfrm>
            <a:off x="6062589" y="8267700"/>
            <a:ext cx="6423285" cy="159794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1333878">
            <a:off x="17115442" y="756577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33878">
            <a:off x="194073" y="5475680"/>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15" name="Group 14"/>
          <p:cNvGrpSpPr/>
          <p:nvPr/>
        </p:nvGrpSpPr>
        <p:grpSpPr>
          <a:xfrm>
            <a:off x="8011198" y="1104900"/>
            <a:ext cx="2133600" cy="1031214"/>
            <a:chOff x="853357" y="861196"/>
            <a:chExt cx="1981200" cy="1031214"/>
          </a:xfrm>
        </p:grpSpPr>
        <p:grpSp>
          <p:nvGrpSpPr>
            <p:cNvPr id="16" name="Group 5"/>
            <p:cNvGrpSpPr/>
            <p:nvPr/>
          </p:nvGrpSpPr>
          <p:grpSpPr>
            <a:xfrm>
              <a:off x="853357" y="861196"/>
              <a:ext cx="1981200" cy="1031214"/>
              <a:chOff x="0" y="0"/>
              <a:chExt cx="1721685" cy="343917"/>
            </a:xfrm>
          </p:grpSpPr>
          <p:sp>
            <p:nvSpPr>
              <p:cNvPr id="18"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19"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2"/>
            <p:cNvSpPr txBox="1"/>
            <p:nvPr/>
          </p:nvSpPr>
          <p:spPr>
            <a:xfrm>
              <a:off x="1081696" y="1014536"/>
              <a:ext cx="1554314" cy="756617"/>
            </a:xfrm>
            <a:prstGeom prst="rect">
              <a:avLst/>
            </a:prstGeom>
          </p:spPr>
          <p:txBody>
            <a:bodyPr wrap="square" lIns="0" tIns="0" rIns="0" bIns="0" rtlCol="0" anchor="t">
              <a:spAutoFit/>
            </a:bodyPr>
            <a:lstStyle/>
            <a:p>
              <a:pPr lvl="0" algn="ctr">
                <a:lnSpc>
                  <a:spcPts val="5915"/>
                </a:lnSpc>
              </a:pPr>
              <a:r>
                <a:rPr lang="en-US" sz="4200" b="1">
                  <a:solidFill>
                    <a:srgbClr val="495324"/>
                  </a:solidFill>
                  <a:latin typeface="Arial" panose="020B0604020202020204" pitchFamily="34" charset="0"/>
                  <a:ea typeface="More Sugar Bold"/>
                  <a:cs typeface="Arial" panose="020B0604020202020204" pitchFamily="34" charset="0"/>
                </a:rPr>
                <a:t>HĐ 1</a:t>
              </a:r>
              <a:endPar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1670588" y="2247900"/>
                <a:ext cx="14946823" cy="286232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Xét bài toán mở đầu. Viết công thức tính quãng đường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𝑆</m:t>
                    </m:r>
                  </m:oMath>
                </a14:m>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 đi được của ô tô sau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𝑡</m:t>
                    </m:r>
                  </m:oMath>
                </a14:m>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 giờ. Quãng đường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𝑆</m:t>
                    </m:r>
                  </m:oMath>
                </a14:m>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 có phải là một hàm số của thời gian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𝑡</m:t>
                    </m:r>
                  </m:oMath>
                </a14:m>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 không?</a:t>
                </a:r>
                <a:endParaRPr kumimoji="0" lang="en-US" altLang="en-US" sz="4000" b="0" i="0" u="none" strike="noStrike" cap="none" normalizeH="0" baseline="0" smtClean="0">
                  <a:ln>
                    <a:noFill/>
                  </a:ln>
                  <a:solidFill>
                    <a:schemeClr val="bg1"/>
                  </a:solidFill>
                  <a:effectLst/>
                  <a:latin typeface="Arial" panose="020B0604020202020204" pitchFamily="34" charset="0"/>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1670588" y="2247900"/>
                <a:ext cx="14946823" cy="2862322"/>
              </a:xfrm>
              <a:prstGeom prst="rect">
                <a:avLst/>
              </a:prstGeom>
              <a:blipFill>
                <a:blip r:embed="rId12"/>
                <a:stretch>
                  <a:fillRect l="-1427" r="-1468" b="-490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1" name="Rectangle 20"/>
          <p:cNvSpPr/>
          <p:nvPr/>
        </p:nvSpPr>
        <p:spPr>
          <a:xfrm>
            <a:off x="8500757" y="5524500"/>
            <a:ext cx="1154483" cy="707886"/>
          </a:xfrm>
          <a:prstGeom prst="rect">
            <a:avLst/>
          </a:prstGeom>
        </p:spPr>
        <p:txBody>
          <a:bodyPr wrap="none">
            <a:spAutoFit/>
          </a:bodyPr>
          <a:lstStyle/>
          <a:p>
            <a:pPr algn="ctr">
              <a:buFont typeface="Arial"/>
              <a:buNone/>
              <a:defRPr/>
            </a:pPr>
            <a:r>
              <a:rPr lang="en-US" sz="4000" b="1" i="1" u="sng" smtClean="0">
                <a:solidFill>
                  <a:srgbClr val="FFFF00"/>
                </a:solidFill>
                <a:latin typeface="Arial" panose="020B0604020202020204" pitchFamily="34" charset="0"/>
                <a:cs typeface="Arial"/>
                <a:sym typeface="Arial"/>
              </a:rPr>
              <a:t>Giải</a:t>
            </a:r>
            <a:endParaRPr lang="en-US" sz="4000" b="1" i="1" u="sng" dirty="0">
              <a:solidFill>
                <a:srgbClr val="FFFF00"/>
              </a:solidFill>
              <a:cs typeface="Arial"/>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2895957" y="6743700"/>
                <a:ext cx="13334644" cy="2092881"/>
              </a:xfrm>
              <a:prstGeom prst="rect">
                <a:avLst/>
              </a:prstGeom>
            </p:spPr>
            <p:txBody>
              <a:bodyPr wrap="square">
                <a:spAutoFit/>
              </a:bodyPr>
              <a:lstStyle/>
              <a:p>
                <a:pPr algn="just">
                  <a:lnSpc>
                    <a:spcPct val="150000"/>
                  </a:lnSpc>
                  <a:spcBef>
                    <a:spcPts val="600"/>
                  </a:spcBef>
                  <a:spcAft>
                    <a:spcPts val="600"/>
                  </a:spcAft>
                </a:pPr>
                <a:r>
                  <a:rPr lang="vi-VN" sz="4000" smtClean="0">
                    <a:solidFill>
                      <a:schemeClr val="bg1"/>
                    </a:solidFill>
                    <a:ea typeface="Dotum" panose="020B0600000101010101" pitchFamily="34" charset="-127"/>
                    <a:cs typeface="Times New Roman" panose="02020603050405020304" pitchFamily="18" charset="0"/>
                  </a:rPr>
                  <a:t>- Sau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giờ ô tô đi được: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𝑆</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=60.</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(km)</a:t>
                </a:r>
                <a:endParaRPr lang="en-US" sz="4000">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solidFill>
                      <a:schemeClr val="bg1"/>
                    </a:solidFill>
                    <a:effectLst/>
                    <a:ea typeface="Dotum" panose="020B0600000101010101" pitchFamily="34" charset="-127"/>
                    <a:cs typeface="Times New Roman" panose="02020603050405020304" pitchFamily="18" charset="0"/>
                  </a:rPr>
                  <a:t>- Ta thấy quãng đường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𝑆</m:t>
                    </m:r>
                  </m:oMath>
                </a14:m>
                <a:r>
                  <a:rPr lang="vi-VN" sz="4000">
                    <a:solidFill>
                      <a:schemeClr val="bg1"/>
                    </a:solidFill>
                    <a:effectLst/>
                    <a:ea typeface="Dotum" panose="020B0600000101010101" pitchFamily="34" charset="-127"/>
                    <a:cs typeface="Times New Roman" panose="02020603050405020304" pitchFamily="18" charset="0"/>
                  </a:rPr>
                  <a:t> là một hàm số của thời gian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a:t>
                </a:r>
                <a:endParaRPr lang="en-US" sz="4000">
                  <a:solidFill>
                    <a:schemeClr val="bg1"/>
                  </a:solidFill>
                  <a:effectLst/>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895957" y="6743700"/>
                <a:ext cx="13334644" cy="2092881"/>
              </a:xfrm>
              <a:prstGeom prst="rect">
                <a:avLst/>
              </a:prstGeom>
              <a:blipFill>
                <a:blip r:embed="rId13"/>
                <a:stretch>
                  <a:fillRect l="-1600" b="-6105"/>
                </a:stretch>
              </a:blipFill>
            </p:spPr>
            <p:txBody>
              <a:bodyPr/>
              <a:lstStyle/>
              <a:p>
                <a:r>
                  <a:rPr lang="en-US">
                    <a:noFill/>
                  </a:rPr>
                  <a:t> </a:t>
                </a:r>
              </a:p>
            </p:txBody>
          </p:sp>
        </mc:Fallback>
      </mc:AlternateContent>
      <p:pic>
        <p:nvPicPr>
          <p:cNvPr id="23" name="Picture 22"/>
          <p:cNvPicPr>
            <a:picLocks noChangeAspect="1"/>
          </p:cNvPicPr>
          <p:nvPr/>
        </p:nvPicPr>
        <p:blipFill>
          <a:blip r:embed="rId14"/>
          <a:stretch>
            <a:fillRect/>
          </a:stretch>
        </p:blipFill>
        <p:spPr>
          <a:xfrm>
            <a:off x="763175" y="857853"/>
            <a:ext cx="1167395" cy="16765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wipe(down)">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animEffect transition="in" filter="wipe(left)">
                                      <p:cBhvr>
                                        <p:cTn id="2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4" name="Group 23"/>
          <p:cNvGrpSpPr/>
          <p:nvPr/>
        </p:nvGrpSpPr>
        <p:grpSpPr>
          <a:xfrm>
            <a:off x="838200" y="800100"/>
            <a:ext cx="2133600" cy="1031214"/>
            <a:chOff x="853357" y="861196"/>
            <a:chExt cx="1981200" cy="1031214"/>
          </a:xfrm>
        </p:grpSpPr>
        <p:grpSp>
          <p:nvGrpSpPr>
            <p:cNvPr id="25" name="Group 5"/>
            <p:cNvGrpSpPr/>
            <p:nvPr/>
          </p:nvGrpSpPr>
          <p:grpSpPr>
            <a:xfrm>
              <a:off x="853357" y="861196"/>
              <a:ext cx="1981200" cy="1031214"/>
              <a:chOff x="0" y="0"/>
              <a:chExt cx="1721685" cy="343917"/>
            </a:xfrm>
          </p:grpSpPr>
          <p:sp>
            <p:nvSpPr>
              <p:cNvPr id="27"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8"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12"/>
            <p:cNvSpPr txBox="1"/>
            <p:nvPr/>
          </p:nvSpPr>
          <p:spPr>
            <a:xfrm>
              <a:off x="1081696" y="1014536"/>
              <a:ext cx="1554314" cy="690061"/>
            </a:xfrm>
            <a:prstGeom prst="rect">
              <a:avLst/>
            </a:prstGeom>
          </p:spPr>
          <p:txBody>
            <a:bodyPr wrap="square" lIns="0" tIns="0" rIns="0" bIns="0" rtlCol="0" anchor="t">
              <a:spAutoFit/>
            </a:bodyPr>
            <a:lstStyle/>
            <a:p>
              <a:pPr lvl="0" algn="ctr">
                <a:lnSpc>
                  <a:spcPts val="5915"/>
                </a:lnSpc>
              </a:pPr>
              <a:r>
                <a:rPr lang="en-US" sz="4200" b="1">
                  <a:solidFill>
                    <a:srgbClr val="495324"/>
                  </a:solidFill>
                  <a:latin typeface="Arial" panose="020B0604020202020204" pitchFamily="34" charset="0"/>
                  <a:ea typeface="More Sugar Bold"/>
                  <a:cs typeface="Arial" panose="020B0604020202020204" pitchFamily="34" charset="0"/>
                </a:rPr>
                <a:t>HĐ </a:t>
              </a:r>
              <a:r>
                <a:rPr lang="en-US" sz="4200" b="1" smtClean="0">
                  <a:solidFill>
                    <a:srgbClr val="495324"/>
                  </a:solidFill>
                  <a:latin typeface="Arial" panose="020B0604020202020204" pitchFamily="34" charset="0"/>
                  <a:ea typeface="More Sugar Bold"/>
                  <a:cs typeface="Arial" panose="020B0604020202020204" pitchFamily="34" charset="0"/>
                </a:rPr>
                <a:t>2</a:t>
              </a:r>
              <a:endPar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838200" y="2095500"/>
                <a:ext cx="16764000" cy="1938992"/>
              </a:xfrm>
              <a:prstGeom prst="rect">
                <a:avLst/>
              </a:prstGeom>
            </p:spPr>
            <p:txBody>
              <a:bodyPr wrap="square">
                <a:spAutoFit/>
              </a:bodyPr>
              <a:lstStyle/>
              <a:p>
                <a:pPr algn="just">
                  <a:lnSpc>
                    <a:spcPct val="150000"/>
                  </a:lnSpc>
                </a:pPr>
                <a:r>
                  <a:rPr lang="en-US" sz="4000">
                    <a:solidFill>
                      <a:schemeClr val="bg1"/>
                    </a:solidFill>
                    <a:latin typeface="Arial" panose="020B0604020202020204" pitchFamily="34" charset="0"/>
                    <a:cs typeface="Arial" panose="020B0604020202020204" pitchFamily="34" charset="0"/>
                  </a:rPr>
                  <a:t>Xét bài toán mở đầu. Viết công thức tính khoảng cách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𝑑</m:t>
                    </m:r>
                  </m:oMath>
                </a14:m>
                <a:r>
                  <a:rPr lang="en-US" sz="4000">
                    <a:solidFill>
                      <a:schemeClr val="bg1"/>
                    </a:solidFill>
                    <a:latin typeface="Arial" panose="020B0604020202020204" pitchFamily="34" charset="0"/>
                    <a:cs typeface="Arial" panose="020B0604020202020204" pitchFamily="34" charset="0"/>
                  </a:rPr>
                  <a:t> từ vị trí của ô tô đến trung tâm Hà Nội sau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𝑡</m:t>
                    </m:r>
                  </m:oMath>
                </a14:m>
                <a:r>
                  <a:rPr lang="en-US" sz="4000">
                    <a:solidFill>
                      <a:schemeClr val="bg1"/>
                    </a:solidFill>
                    <a:latin typeface="Arial" panose="020B0604020202020204" pitchFamily="34" charset="0"/>
                    <a:cs typeface="Arial" panose="020B0604020202020204" pitchFamily="34" charset="0"/>
                  </a:rPr>
                  <a:t> giờ.</a:t>
                </a:r>
              </a:p>
            </p:txBody>
          </p:sp>
        </mc:Choice>
        <mc:Fallback xmlns="">
          <p:sp>
            <p:nvSpPr>
              <p:cNvPr id="29" name="Rectangle 28"/>
              <p:cNvSpPr>
                <a:spLocks noRot="1" noChangeAspect="1" noMove="1" noResize="1" noEditPoints="1" noAdjustHandles="1" noChangeArrowheads="1" noChangeShapeType="1" noTextEdit="1"/>
              </p:cNvSpPr>
              <p:nvPr/>
            </p:nvSpPr>
            <p:spPr>
              <a:xfrm>
                <a:off x="838200" y="2095500"/>
                <a:ext cx="16764000" cy="1938992"/>
              </a:xfrm>
              <a:prstGeom prst="rect">
                <a:avLst/>
              </a:prstGeom>
              <a:blipFill>
                <a:blip r:embed="rId2"/>
                <a:stretch>
                  <a:fillRect l="-1309" r="-1273" b="-6918"/>
                </a:stretch>
              </a:blipFill>
            </p:spPr>
            <p:txBody>
              <a:bodyPr/>
              <a:lstStyle/>
              <a:p>
                <a:r>
                  <a:rPr lang="en-US">
                    <a:noFill/>
                  </a:rPr>
                  <a:t> </a:t>
                </a:r>
              </a:p>
            </p:txBody>
          </p:sp>
        </mc:Fallback>
      </mc:AlternateContent>
      <p:sp>
        <p:nvSpPr>
          <p:cNvPr id="30" name="Rectangle 29"/>
          <p:cNvSpPr/>
          <p:nvPr/>
        </p:nvSpPr>
        <p:spPr>
          <a:xfrm>
            <a:off x="8642958" y="4533900"/>
            <a:ext cx="1154483" cy="707886"/>
          </a:xfrm>
          <a:prstGeom prst="rect">
            <a:avLst/>
          </a:prstGeom>
        </p:spPr>
        <p:txBody>
          <a:bodyPr wrap="none">
            <a:spAutoFit/>
          </a:bodyPr>
          <a:lstStyle/>
          <a:p>
            <a:pPr algn="ctr">
              <a:buFont typeface="Arial"/>
              <a:buNone/>
              <a:defRPr/>
            </a:pPr>
            <a:r>
              <a:rPr lang="en-US" sz="4000" b="1" i="1" u="sng" smtClean="0">
                <a:solidFill>
                  <a:srgbClr val="FFFF00"/>
                </a:solidFill>
                <a:latin typeface="Arial" panose="020B0604020202020204" pitchFamily="34" charset="0"/>
                <a:cs typeface="Arial"/>
                <a:sym typeface="Arial"/>
              </a:rPr>
              <a:t>Giải</a:t>
            </a:r>
            <a:endParaRPr lang="en-US" sz="4000" b="1" i="1" u="sng" dirty="0">
              <a:solidFill>
                <a:srgbClr val="FFFF00"/>
              </a:solidFill>
              <a:cs typeface="Arial"/>
              <a:sym typeface="Arial"/>
            </a:endParaRPr>
          </a:p>
        </p:txBody>
      </p:sp>
      <mc:AlternateContent xmlns:mc="http://schemas.openxmlformats.org/markup-compatibility/2006" xmlns:a14="http://schemas.microsoft.com/office/drawing/2010/main">
        <mc:Choice Requires="a14">
          <p:sp>
            <p:nvSpPr>
              <p:cNvPr id="31" name="Rectangle 30"/>
              <p:cNvSpPr/>
              <p:nvPr/>
            </p:nvSpPr>
            <p:spPr>
              <a:xfrm>
                <a:off x="838200" y="5600700"/>
                <a:ext cx="16154400" cy="4016484"/>
              </a:xfrm>
              <a:prstGeom prst="rect">
                <a:avLst/>
              </a:prstGeom>
            </p:spPr>
            <p:txBody>
              <a:bodyPr wrap="square">
                <a:spAutoFit/>
              </a:bodyPr>
              <a:lstStyle/>
              <a:p>
                <a:pPr marL="571500" indent="-571500" algn="just">
                  <a:lnSpc>
                    <a:spcPct val="150000"/>
                  </a:lnSpc>
                  <a:spcBef>
                    <a:spcPts val="300"/>
                  </a:spcBef>
                  <a:spcAft>
                    <a:spcPts val="300"/>
                  </a:spcAft>
                  <a:buFontTx/>
                  <a:buChar char="-"/>
                </a:pPr>
                <a:r>
                  <a:rPr lang="vi-VN" sz="4000" smtClean="0">
                    <a:solidFill>
                      <a:schemeClr val="bg1"/>
                    </a:solidFill>
                    <a:ea typeface="Dotum" panose="020B0600000101010101" pitchFamily="34" charset="-127"/>
                    <a:cs typeface="Times New Roman" panose="02020603050405020304" pitchFamily="18" charset="0"/>
                  </a:rPr>
                  <a:t>Từ Trung tâm Hà Nội đến b</a:t>
                </a:r>
                <a:r>
                  <a:rPr lang="en-US" sz="4000">
                    <a:solidFill>
                      <a:schemeClr val="bg1"/>
                    </a:solidFill>
                    <a:effectLst/>
                    <a:ea typeface="Dotum" panose="020B0600000101010101" pitchFamily="34" charset="-127"/>
                    <a:cs typeface="Times New Roman" panose="02020603050405020304" pitchFamily="18" charset="0"/>
                  </a:rPr>
                  <a:t>ế</a:t>
                </a:r>
                <a:r>
                  <a:rPr lang="vi-VN" sz="4000">
                    <a:solidFill>
                      <a:schemeClr val="bg1"/>
                    </a:solidFill>
                    <a:effectLst/>
                    <a:ea typeface="Dotum" panose="020B0600000101010101" pitchFamily="34" charset="-127"/>
                    <a:cs typeface="Times New Roman" panose="02020603050405020304" pitchFamily="18" charset="0"/>
                  </a:rPr>
                  <a:t>n xe Giáp Bát là: 7 </a:t>
                </a:r>
                <a:r>
                  <a:rPr lang="vi-VN" sz="4000" smtClean="0">
                    <a:solidFill>
                      <a:schemeClr val="bg1"/>
                    </a:solidFill>
                    <a:effectLst/>
                    <a:ea typeface="Dotum" panose="020B0600000101010101" pitchFamily="34" charset="-127"/>
                    <a:cs typeface="Times New Roman" panose="02020603050405020304" pitchFamily="18" charset="0"/>
                  </a:rPr>
                  <a:t>km</a:t>
                </a:r>
                <a:endParaRPr lang="en-US" sz="4000">
                  <a:solidFill>
                    <a:schemeClr val="bg1"/>
                  </a:solidFill>
                  <a:effectLst/>
                  <a:ea typeface="Arial" panose="020B060402020202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solidFill>
                      <a:schemeClr val="bg1"/>
                    </a:solidFill>
                    <a:effectLst/>
                    <a:ea typeface="Dotum" panose="020B0600000101010101" pitchFamily="34" charset="-127"/>
                    <a:cs typeface="Times New Roman" panose="02020603050405020304" pitchFamily="18" charset="0"/>
                  </a:rPr>
                  <a:t>Quãng </a:t>
                </a:r>
                <a:r>
                  <a:rPr lang="vi-VN" sz="4000">
                    <a:solidFill>
                      <a:schemeClr val="bg1"/>
                    </a:solidFill>
                    <a:effectLst/>
                    <a:ea typeface="Dotum" panose="020B0600000101010101" pitchFamily="34" charset="-127"/>
                    <a:cs typeface="Times New Roman" panose="02020603050405020304" pitchFamily="18" charset="0"/>
                  </a:rPr>
                  <a:t>đường ô tô di chuyển được sau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giờ là: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60.</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(km</a:t>
                </a:r>
                <a:r>
                  <a:rPr lang="vi-VN" sz="4000" smtClean="0">
                    <a:solidFill>
                      <a:schemeClr val="bg1"/>
                    </a:solidFill>
                    <a:effectLst/>
                    <a:ea typeface="Dotum" panose="020B0600000101010101" pitchFamily="34" charset="-127"/>
                    <a:cs typeface="Times New Roman" panose="02020603050405020304" pitchFamily="18" charset="0"/>
                  </a:rPr>
                  <a:t>)</a:t>
                </a:r>
                <a:endParaRPr lang="en-US" sz="4000" smtClean="0">
                  <a:solidFill>
                    <a:schemeClr val="bg1"/>
                  </a:solidFill>
                  <a:effectLst/>
                  <a:ea typeface="Arial" panose="020B060402020202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solidFill>
                      <a:schemeClr val="bg1"/>
                    </a:solidFill>
                    <a:effectLst/>
                    <a:ea typeface="Dotum" panose="020B0600000101010101" pitchFamily="34" charset="-127"/>
                    <a:cs typeface="Times New Roman" panose="02020603050405020304" pitchFamily="18" charset="0"/>
                  </a:rPr>
                  <a:t>Khoảng </a:t>
                </a:r>
                <a:r>
                  <a:rPr lang="vi-VN" sz="4000">
                    <a:solidFill>
                      <a:schemeClr val="bg1"/>
                    </a:solidFill>
                    <a:effectLst/>
                    <a:ea typeface="Dotum" panose="020B0600000101010101" pitchFamily="34" charset="-127"/>
                    <a:cs typeface="Times New Roman" panose="02020603050405020304" pitchFamily="18" charset="0"/>
                  </a:rPr>
                  <a:t>cách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000">
                    <a:solidFill>
                      <a:schemeClr val="bg1"/>
                    </a:solidFill>
                    <a:effectLst/>
                    <a:ea typeface="Dotum" panose="020B0600000101010101" pitchFamily="34" charset="-127"/>
                    <a:cs typeface="Times New Roman" panose="02020603050405020304" pitchFamily="18" charset="0"/>
                  </a:rPr>
                  <a:t> từ vị trí của ô tô đến trung tâm Hà Nội sau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giờ là</a:t>
                </a:r>
                <a:r>
                  <a:rPr lang="vi-VN" sz="4000" smtClean="0">
                    <a:solidFill>
                      <a:schemeClr val="bg1"/>
                    </a:solidFill>
                    <a:effectLst/>
                    <a:ea typeface="Dotum" panose="020B0600000101010101" pitchFamily="34" charset="-127"/>
                    <a:cs typeface="Times New Roman" panose="02020603050405020304" pitchFamily="18" charset="0"/>
                  </a:rPr>
                  <a:t>:</a:t>
                </a:r>
                <a:endParaRPr lang="en-US" sz="4000" smtClean="0">
                  <a:solidFill>
                    <a:schemeClr val="bg1"/>
                  </a:solidFill>
                  <a:effectLst/>
                  <a:ea typeface="Dotum" panose="020B0600000101010101" pitchFamily="34" charset="-127"/>
                  <a:cs typeface="Times New Roman" panose="02020603050405020304" pitchFamily="18" charset="0"/>
                </a:endParaRPr>
              </a:p>
              <a:p>
                <a:pPr algn="ctr">
                  <a:lnSpc>
                    <a:spcPct val="150000"/>
                  </a:lnSpc>
                  <a:spcBef>
                    <a:spcPts val="300"/>
                  </a:spcBef>
                  <a:spcAft>
                    <a:spcPts val="300"/>
                  </a:spcAft>
                </a:pPr>
                <a:r>
                  <a:rPr lang="vi-VN" sz="4000" smtClean="0">
                    <a:solidFill>
                      <a:schemeClr val="bg1"/>
                    </a:solidFill>
                    <a:effectLst/>
                    <a:ea typeface="Dotum" panose="020B0600000101010101" pitchFamily="34" charset="-127"/>
                    <a:cs typeface="Times New Roman" panose="02020603050405020304" pitchFamily="18" charset="0"/>
                  </a:rPr>
                  <a:t>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𝑑</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=60</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m:t>
                    </m:r>
                  </m:oMath>
                </a14:m>
                <a:endParaRPr lang="en-US" sz="4000">
                  <a:solidFill>
                    <a:schemeClr val="bg1"/>
                  </a:solidFill>
                  <a:effectLs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838200" y="5600700"/>
                <a:ext cx="16154400" cy="4016484"/>
              </a:xfrm>
              <a:prstGeom prst="rect">
                <a:avLst/>
              </a:prstGeom>
              <a:blipFill>
                <a:blip r:embed="rId3"/>
                <a:stretch>
                  <a:fillRect l="-1208"/>
                </a:stretch>
              </a:blipFill>
            </p:spPr>
            <p:txBody>
              <a:bodyPr/>
              <a:lstStyle/>
              <a:p>
                <a:r>
                  <a:rPr lang="en-US">
                    <a:noFill/>
                  </a:rPr>
                  <a:t> </a:t>
                </a:r>
              </a:p>
            </p:txBody>
          </p:sp>
        </mc:Fallback>
      </mc:AlternateContent>
      <p:pic>
        <p:nvPicPr>
          <p:cNvPr id="32" name="Picture 31"/>
          <p:cNvPicPr>
            <a:picLocks noChangeAspect="1"/>
          </p:cNvPicPr>
          <p:nvPr/>
        </p:nvPicPr>
        <p:blipFill>
          <a:blip r:embed="rId4"/>
          <a:stretch>
            <a:fillRect/>
          </a:stretch>
        </p:blipFill>
        <p:spPr>
          <a:xfrm>
            <a:off x="16764000" y="3352471"/>
            <a:ext cx="1121761" cy="1859441"/>
          </a:xfrm>
          <a:prstGeom prst="rect">
            <a:avLst/>
          </a:prstGeom>
        </p:spPr>
      </p:pic>
      <p:pic>
        <p:nvPicPr>
          <p:cNvPr id="33" name="Picture 32"/>
          <p:cNvPicPr>
            <a:picLocks noChangeAspect="1"/>
          </p:cNvPicPr>
          <p:nvPr/>
        </p:nvPicPr>
        <p:blipFill>
          <a:blip r:embed="rId5"/>
          <a:stretch>
            <a:fillRect/>
          </a:stretch>
        </p:blipFill>
        <p:spPr>
          <a:xfrm rot="1664054">
            <a:off x="-19581" y="9179715"/>
            <a:ext cx="1715563" cy="874937"/>
          </a:xfrm>
          <a:prstGeom prst="rect">
            <a:avLst/>
          </a:prstGeom>
        </p:spPr>
      </p:pic>
    </p:spTree>
    <p:extLst>
      <p:ext uri="{BB962C8B-B14F-4D97-AF65-F5344CB8AC3E}">
        <p14:creationId xmlns:p14="http://schemas.microsoft.com/office/powerpoint/2010/main" val="234288617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fade">
                                      <p:cBhvr>
                                        <p:cTn id="29" dur="500"/>
                                        <p:tgtEl>
                                          <p:spTgt spid="3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1">
                                            <p:txEl>
                                              <p:pRg st="1" end="1"/>
                                            </p:txEl>
                                          </p:spTgt>
                                        </p:tgtEl>
                                        <p:attrNameLst>
                                          <p:attrName>style.visibility</p:attrName>
                                        </p:attrNameLst>
                                      </p:cBhvr>
                                      <p:to>
                                        <p:strVal val="visible"/>
                                      </p:to>
                                    </p:set>
                                    <p:animEffect transition="in" filter="wipe(down)">
                                      <p:cBhvr>
                                        <p:cTn id="34" dur="500"/>
                                        <p:tgtEl>
                                          <p:spTgt spid="3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1">
                                            <p:txEl>
                                              <p:pRg st="2" end="2"/>
                                            </p:txEl>
                                          </p:spTgt>
                                        </p:tgtEl>
                                        <p:attrNameLst>
                                          <p:attrName>style.visibility</p:attrName>
                                        </p:attrNameLst>
                                      </p:cBhvr>
                                      <p:to>
                                        <p:strVal val="visible"/>
                                      </p:to>
                                    </p:set>
                                    <p:animEffect transition="in" filter="wipe(up)">
                                      <p:cBhvr>
                                        <p:cTn id="39" dur="500"/>
                                        <p:tgtEl>
                                          <p:spTgt spid="31">
                                            <p:txEl>
                                              <p:pRg st="2" end="2"/>
                                            </p:txEl>
                                          </p:spTgt>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31">
                                            <p:txEl>
                                              <p:pRg st="3" end="3"/>
                                            </p:txEl>
                                          </p:spTgt>
                                        </p:tgtEl>
                                        <p:attrNameLst>
                                          <p:attrName>style.visibility</p:attrName>
                                        </p:attrNameLst>
                                      </p:cBhvr>
                                      <p:to>
                                        <p:strVal val="visible"/>
                                      </p:to>
                                    </p:set>
                                    <p:animEffect transition="in" filter="wipe(up)">
                                      <p:cBhvr>
                                        <p:cTn id="43"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23" name="Group 22"/>
          <p:cNvGrpSpPr/>
          <p:nvPr/>
        </p:nvGrpSpPr>
        <p:grpSpPr>
          <a:xfrm>
            <a:off x="8077199" y="1116932"/>
            <a:ext cx="2133600" cy="1031214"/>
            <a:chOff x="853357" y="861196"/>
            <a:chExt cx="1981200" cy="1031214"/>
          </a:xfrm>
        </p:grpSpPr>
        <p:grpSp>
          <p:nvGrpSpPr>
            <p:cNvPr id="24" name="Group 5"/>
            <p:cNvGrpSpPr/>
            <p:nvPr/>
          </p:nvGrpSpPr>
          <p:grpSpPr>
            <a:xfrm>
              <a:off x="853357" y="861196"/>
              <a:ext cx="1981200" cy="1031214"/>
              <a:chOff x="0" y="0"/>
              <a:chExt cx="1721685" cy="343917"/>
            </a:xfrm>
          </p:grpSpPr>
          <p:sp>
            <p:nvSpPr>
              <p:cNvPr id="2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768732"/>
              </a:solidFill>
              <a:ln w="38100" cap="rnd">
                <a:solidFill>
                  <a:srgbClr val="495324"/>
                </a:solidFill>
                <a:prstDash val="solid"/>
                <a:round/>
              </a:ln>
            </p:spPr>
          </p:sp>
          <p:sp>
            <p:nvSpPr>
              <p:cNvPr id="27"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12"/>
            <p:cNvSpPr txBox="1"/>
            <p:nvPr/>
          </p:nvSpPr>
          <p:spPr>
            <a:xfrm>
              <a:off x="1081696" y="1014536"/>
              <a:ext cx="1554314" cy="690061"/>
            </a:xfrm>
            <a:prstGeom prst="rect">
              <a:avLst/>
            </a:prstGeom>
          </p:spPr>
          <p:txBody>
            <a:bodyPr wrap="square" lIns="0" tIns="0" rIns="0" bIns="0" rtlCol="0" anchor="t">
              <a:spAutoFit/>
            </a:bodyPr>
            <a:lstStyle/>
            <a:p>
              <a:pPr lvl="0" algn="ctr">
                <a:lnSpc>
                  <a:spcPts val="5915"/>
                </a:lnSpc>
              </a:pPr>
              <a:r>
                <a:rPr lang="en-US" sz="4200" b="1">
                  <a:solidFill>
                    <a:srgbClr val="FFFF00"/>
                  </a:solidFill>
                  <a:latin typeface="Arial" panose="020B0604020202020204" pitchFamily="34" charset="0"/>
                  <a:ea typeface="More Sugar Bold"/>
                  <a:cs typeface="Arial" panose="020B0604020202020204" pitchFamily="34" charset="0"/>
                </a:rPr>
                <a:t>HĐ </a:t>
              </a:r>
              <a:r>
                <a:rPr lang="en-US" sz="4200" b="1" smtClean="0">
                  <a:solidFill>
                    <a:srgbClr val="FFFF00"/>
                  </a:solidFill>
                  <a:latin typeface="Arial" panose="020B0604020202020204" pitchFamily="34" charset="0"/>
                  <a:ea typeface="More Sugar Bold"/>
                  <a:cs typeface="Arial" panose="020B0604020202020204" pitchFamily="34" charset="0"/>
                </a:rPr>
                <a:t>3</a:t>
              </a:r>
              <a:endParaRPr kumimoji="0" lang="en-US" sz="4200" b="1" i="0" u="none" strike="noStrike" kern="1200" cap="none" spc="0" normalizeH="0" baseline="0" noProof="0">
                <a:ln>
                  <a:noFill/>
                </a:ln>
                <a:solidFill>
                  <a:srgbClr val="FFFF00"/>
                </a:solidFill>
                <a:effectLst/>
                <a:uLnTx/>
                <a:uFillTx/>
                <a:latin typeface="Arial" panose="020B0604020202020204" pitchFamily="34" charset="0"/>
                <a:ea typeface="More Sugar Bold"/>
                <a:cs typeface="Arial" panose="020B0604020202020204" pitchFamily="34" charset="0"/>
              </a:endParaRPr>
            </a:p>
          </p:txBody>
        </p:sp>
      </p:grpSp>
      <p:sp>
        <p:nvSpPr>
          <p:cNvPr id="28" name="Rectangle 27"/>
          <p:cNvSpPr/>
          <p:nvPr/>
        </p:nvSpPr>
        <p:spPr>
          <a:xfrm>
            <a:off x="1790700" y="2421214"/>
            <a:ext cx="14706599" cy="1938992"/>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Xét bài toán mở đầu. Từ kết quả của HĐ2, hãy hoàn thành bảng sau vào vở:</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9" name="Table 28"/>
              <p:cNvGraphicFramePr>
                <a:graphicFrameLocks noGrp="1"/>
              </p:cNvGraphicFramePr>
              <p:nvPr>
                <p:extLst>
                  <p:ext uri="{D42A27DB-BD31-4B8C-83A1-F6EECF244321}">
                    <p14:modId xmlns:p14="http://schemas.microsoft.com/office/powerpoint/2010/main" val="937423619"/>
                  </p:ext>
                </p:extLst>
              </p:nvPr>
            </p:nvGraphicFramePr>
            <p:xfrm>
              <a:off x="2492542" y="4561974"/>
              <a:ext cx="13334998" cy="1821180"/>
            </p:xfrm>
            <a:graphic>
              <a:graphicData uri="http://schemas.openxmlformats.org/drawingml/2006/table">
                <a:tbl>
                  <a:tblPr firstRow="1" firstCol="1" bandRow="1"/>
                  <a:tblGrid>
                    <a:gridCol w="2222069">
                      <a:extLst>
                        <a:ext uri="{9D8B030D-6E8A-4147-A177-3AD203B41FA5}">
                          <a16:colId xmlns:a16="http://schemas.microsoft.com/office/drawing/2014/main" val="1707826823"/>
                        </a:ext>
                      </a:extLst>
                    </a:gridCol>
                    <a:gridCol w="2222069">
                      <a:extLst>
                        <a:ext uri="{9D8B030D-6E8A-4147-A177-3AD203B41FA5}">
                          <a16:colId xmlns:a16="http://schemas.microsoft.com/office/drawing/2014/main" val="4261235566"/>
                        </a:ext>
                      </a:extLst>
                    </a:gridCol>
                    <a:gridCol w="2222069">
                      <a:extLst>
                        <a:ext uri="{9D8B030D-6E8A-4147-A177-3AD203B41FA5}">
                          <a16:colId xmlns:a16="http://schemas.microsoft.com/office/drawing/2014/main" val="314465352"/>
                        </a:ext>
                      </a:extLst>
                    </a:gridCol>
                    <a:gridCol w="2222069">
                      <a:extLst>
                        <a:ext uri="{9D8B030D-6E8A-4147-A177-3AD203B41FA5}">
                          <a16:colId xmlns:a16="http://schemas.microsoft.com/office/drawing/2014/main" val="2343479201"/>
                        </a:ext>
                      </a:extLst>
                    </a:gridCol>
                    <a:gridCol w="2222069">
                      <a:extLst>
                        <a:ext uri="{9D8B030D-6E8A-4147-A177-3AD203B41FA5}">
                          <a16:colId xmlns:a16="http://schemas.microsoft.com/office/drawing/2014/main" val="602229764"/>
                        </a:ext>
                      </a:extLst>
                    </a:gridCol>
                    <a:gridCol w="2224653">
                      <a:extLst>
                        <a:ext uri="{9D8B030D-6E8A-4147-A177-3AD203B41FA5}">
                          <a16:colId xmlns:a16="http://schemas.microsoft.com/office/drawing/2014/main" val="692558075"/>
                        </a:ext>
                      </a:extLst>
                    </a:gridCol>
                  </a:tblGrid>
                  <a:tr h="0">
                    <a:tc>
                      <a:txBody>
                        <a:bodyPr/>
                        <a:lstStyle/>
                        <a:p>
                          <a:pPr algn="ctr">
                            <a:lnSpc>
                              <a:spcPct val="150000"/>
                            </a:lnSpc>
                            <a:spcBef>
                              <a:spcPts val="300"/>
                            </a:spcBef>
                            <a:spcAft>
                              <a:spcPts val="300"/>
                            </a:spcAft>
                          </a:pPr>
                          <a14:m>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𝑡</m:t>
                              </m:r>
                              <m:r>
                                <a:rPr lang="vi-VN" sz="39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vi-VN" sz="3900">
                              <a:effectLst/>
                              <a:latin typeface="+mn-lt"/>
                              <a:ea typeface="Dotum" panose="020B0600000101010101" pitchFamily="34" charset="-127"/>
                              <a:cs typeface="Times New Roman" panose="02020603050405020304" pitchFamily="18" charset="0"/>
                            </a:rPr>
                            <a:t>(giờ)</a:t>
                          </a:r>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026201"/>
                      </a:ext>
                    </a:extLst>
                  </a:tr>
                  <a:tr h="0">
                    <a:tc>
                      <a:txBody>
                        <a:bodyPr/>
                        <a:lstStyle/>
                        <a:p>
                          <a:pPr algn="ctr">
                            <a:lnSpc>
                              <a:spcPct val="150000"/>
                            </a:lnSpc>
                            <a:spcBef>
                              <a:spcPts val="300"/>
                            </a:spcBef>
                            <a:spcAft>
                              <a:spcPts val="300"/>
                            </a:spcAft>
                          </a:pPr>
                          <a14:m>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9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vi-VN" sz="3900">
                              <a:effectLst/>
                              <a:latin typeface="+mn-lt"/>
                              <a:ea typeface="Dotum" panose="020B0600000101010101" pitchFamily="34" charset="-127"/>
                              <a:cs typeface="Times New Roman" panose="02020603050405020304" pitchFamily="18" charset="0"/>
                            </a:rPr>
                            <a:t>(km)</a:t>
                          </a:r>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129826"/>
                      </a:ext>
                    </a:extLst>
                  </a:tr>
                </a:tbl>
              </a:graphicData>
            </a:graphic>
          </p:graphicFrame>
        </mc:Choice>
        <mc:Fallback xmlns="">
          <p:graphicFrame>
            <p:nvGraphicFramePr>
              <p:cNvPr id="29" name="Table 28"/>
              <p:cNvGraphicFramePr>
                <a:graphicFrameLocks noGrp="1"/>
              </p:cNvGraphicFramePr>
              <p:nvPr>
                <p:extLst>
                  <p:ext uri="{D42A27DB-BD31-4B8C-83A1-F6EECF244321}">
                    <p14:modId xmlns:p14="http://schemas.microsoft.com/office/powerpoint/2010/main" val="937423619"/>
                  </p:ext>
                </p:extLst>
              </p:nvPr>
            </p:nvGraphicFramePr>
            <p:xfrm>
              <a:off x="2492542" y="4561974"/>
              <a:ext cx="13334998" cy="1821180"/>
            </p:xfrm>
            <a:graphic>
              <a:graphicData uri="http://schemas.openxmlformats.org/drawingml/2006/table">
                <a:tbl>
                  <a:tblPr firstRow="1" firstCol="1" bandRow="1"/>
                  <a:tblGrid>
                    <a:gridCol w="2222069">
                      <a:extLst>
                        <a:ext uri="{9D8B030D-6E8A-4147-A177-3AD203B41FA5}">
                          <a16:colId xmlns:a16="http://schemas.microsoft.com/office/drawing/2014/main" val="1707826823"/>
                        </a:ext>
                      </a:extLst>
                    </a:gridCol>
                    <a:gridCol w="2222069">
                      <a:extLst>
                        <a:ext uri="{9D8B030D-6E8A-4147-A177-3AD203B41FA5}">
                          <a16:colId xmlns:a16="http://schemas.microsoft.com/office/drawing/2014/main" val="4261235566"/>
                        </a:ext>
                      </a:extLst>
                    </a:gridCol>
                    <a:gridCol w="2222069">
                      <a:extLst>
                        <a:ext uri="{9D8B030D-6E8A-4147-A177-3AD203B41FA5}">
                          <a16:colId xmlns:a16="http://schemas.microsoft.com/office/drawing/2014/main" val="314465352"/>
                        </a:ext>
                      </a:extLst>
                    </a:gridCol>
                    <a:gridCol w="2222069">
                      <a:extLst>
                        <a:ext uri="{9D8B030D-6E8A-4147-A177-3AD203B41FA5}">
                          <a16:colId xmlns:a16="http://schemas.microsoft.com/office/drawing/2014/main" val="2343479201"/>
                        </a:ext>
                      </a:extLst>
                    </a:gridCol>
                    <a:gridCol w="2222069">
                      <a:extLst>
                        <a:ext uri="{9D8B030D-6E8A-4147-A177-3AD203B41FA5}">
                          <a16:colId xmlns:a16="http://schemas.microsoft.com/office/drawing/2014/main" val="602229764"/>
                        </a:ext>
                      </a:extLst>
                    </a:gridCol>
                    <a:gridCol w="2224653">
                      <a:extLst>
                        <a:ext uri="{9D8B030D-6E8A-4147-A177-3AD203B41FA5}">
                          <a16:colId xmlns:a16="http://schemas.microsoft.com/office/drawing/2014/main" val="692558075"/>
                        </a:ext>
                      </a:extLst>
                    </a:gridCol>
                  </a:tblGrid>
                  <a:tr h="9296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4" t="-654" r="-500274"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00274" t="-654" r="-400274"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00824" t="-654" r="-301374"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00000" t="-654" r="-200548"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400000" t="-654" r="-100548"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500000" t="-654" r="-548" b="-121569"/>
                          </a:stretch>
                        </a:blipFill>
                      </a:tcPr>
                    </a:tc>
                    <a:extLst>
                      <a:ext uri="{0D108BD9-81ED-4DB2-BD59-A6C34878D82A}">
                        <a16:rowId xmlns:a16="http://schemas.microsoft.com/office/drawing/2014/main" val="2271026201"/>
                      </a:ext>
                    </a:extLst>
                  </a:tr>
                  <a:tr h="8915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4" t="-104762" r="-500274" b="-26531"/>
                          </a:stretch>
                        </a:blipFill>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129826"/>
                      </a:ext>
                    </a:extLst>
                  </a:tr>
                </a:tbl>
              </a:graphicData>
            </a:graphic>
          </p:graphicFrame>
        </mc:Fallback>
      </mc:AlternateContent>
      <mc:AlternateContent xmlns:mc="http://schemas.openxmlformats.org/markup-compatibility/2006" xmlns:a14="http://schemas.microsoft.com/office/drawing/2010/main">
        <mc:Choice Requires="a14">
          <p:sp>
            <p:nvSpPr>
              <p:cNvPr id="30" name="Rectangle 29"/>
              <p:cNvSpPr/>
              <p:nvPr/>
            </p:nvSpPr>
            <p:spPr>
              <a:xfrm>
                <a:off x="5410200" y="5626317"/>
                <a:ext cx="853119"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smtClean="0">
                          <a:solidFill>
                            <a:srgbClr val="C00000"/>
                          </a:solidFill>
                          <a:latin typeface="Cambria Math" panose="02040503050406030204" pitchFamily="18" charset="0"/>
                          <a:ea typeface="Dotum" panose="020B0600000101010101" pitchFamily="34" charset="-127"/>
                          <a:cs typeface="Times New Roman" panose="02020603050405020304" pitchFamily="18" charset="0"/>
                        </a:rPr>
                        <m:t>67</m:t>
                      </m:r>
                    </m:oMath>
                  </m:oMathPara>
                </a14:m>
                <a:endParaRPr lang="en-US" sz="3900">
                  <a:solidFill>
                    <a:srgbClr val="C00000"/>
                  </a:solidFill>
                  <a:ea typeface="Arial" panose="020B0604020202020204" pitchFamily="34"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5410200" y="5626317"/>
                <a:ext cx="853119" cy="73096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7513583" y="5626317"/>
                <a:ext cx="1127232"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127</m:t>
                      </m:r>
                    </m:oMath>
                  </m:oMathPara>
                </a14:m>
                <a:endParaRPr/>
              </a:p>
            </p:txBody>
          </p:sp>
        </mc:Choice>
        <mc:Fallback xmlns="">
          <p:sp>
            <p:nvSpPr>
              <p:cNvPr id="31" name="Rectangle 30"/>
              <p:cNvSpPr>
                <a:spLocks noRot="1" noChangeAspect="1" noMove="1" noResize="1" noEditPoints="1" noAdjustHandles="1" noChangeArrowheads="1" noChangeShapeType="1" noTextEdit="1"/>
              </p:cNvSpPr>
              <p:nvPr/>
            </p:nvSpPr>
            <p:spPr>
              <a:xfrm>
                <a:off x="7513583" y="5626317"/>
                <a:ext cx="1127232" cy="7309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9809047" y="5612580"/>
                <a:ext cx="1127232"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187</m:t>
                      </m:r>
                    </m:oMath>
                  </m:oMathPara>
                </a14:m>
                <a:endParaRPr/>
              </a:p>
            </p:txBody>
          </p:sp>
        </mc:Choice>
        <mc:Fallback xmlns="">
          <p:sp>
            <p:nvSpPr>
              <p:cNvPr id="32" name="Rectangle 31"/>
              <p:cNvSpPr>
                <a:spLocks noRot="1" noChangeAspect="1" noMove="1" noResize="1" noEditPoints="1" noAdjustHandles="1" noChangeArrowheads="1" noChangeShapeType="1" noTextEdit="1"/>
              </p:cNvSpPr>
              <p:nvPr/>
            </p:nvSpPr>
            <p:spPr>
              <a:xfrm>
                <a:off x="9809047" y="5612580"/>
                <a:ext cx="1127232" cy="73096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2088469" y="5612580"/>
                <a:ext cx="1127232"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247</m:t>
                      </m:r>
                    </m:oMath>
                  </m:oMathPara>
                </a14:m>
                <a:endParaRPr/>
              </a:p>
            </p:txBody>
          </p:sp>
        </mc:Choice>
        <mc:Fallback xmlns="">
          <p:sp>
            <p:nvSpPr>
              <p:cNvPr id="33" name="Rectangle 32"/>
              <p:cNvSpPr>
                <a:spLocks noRot="1" noChangeAspect="1" noMove="1" noResize="1" noEditPoints="1" noAdjustHandles="1" noChangeArrowheads="1" noChangeShapeType="1" noTextEdit="1"/>
              </p:cNvSpPr>
              <p:nvPr/>
            </p:nvSpPr>
            <p:spPr>
              <a:xfrm>
                <a:off x="12088469" y="5612580"/>
                <a:ext cx="1127232" cy="73096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4173200" y="5612580"/>
                <a:ext cx="1127232"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307</m:t>
                      </m:r>
                    </m:oMath>
                  </m:oMathPara>
                </a14:m>
                <a:endParaRPr/>
              </a:p>
            </p:txBody>
          </p:sp>
        </mc:Choice>
        <mc:Fallback xmlns="">
          <p:sp>
            <p:nvSpPr>
              <p:cNvPr id="34" name="Rectangle 33"/>
              <p:cNvSpPr>
                <a:spLocks noRot="1" noChangeAspect="1" noMove="1" noResize="1" noEditPoints="1" noAdjustHandles="1" noChangeArrowheads="1" noChangeShapeType="1" noTextEdit="1"/>
              </p:cNvSpPr>
              <p:nvPr/>
            </p:nvSpPr>
            <p:spPr>
              <a:xfrm>
                <a:off x="14173200" y="5612580"/>
                <a:ext cx="1127232" cy="7309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858663" y="6978288"/>
                <a:ext cx="13984919"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Khoảng cách </a:t>
                </a:r>
                <a14:m>
                  <m:oMath xmlns:m="http://schemas.openxmlformats.org/officeDocument/2006/math">
                    <m:r>
                      <a:rPr lang="vi-VN" sz="4000" i="1">
                        <a:latin typeface="Cambria Math" panose="02040503050406030204" pitchFamily="18" charset="0"/>
                        <a:ea typeface="Dotum" panose="020B0600000101010101" pitchFamily="34" charset="-127"/>
                        <a:cs typeface="Times New Roman" panose="02020603050405020304" pitchFamily="18" charset="0"/>
                      </a:rPr>
                      <m:t>𝑑</m:t>
                    </m:r>
                  </m:oMath>
                </a14:m>
                <a:r>
                  <a:rPr lang="en-US" sz="4000">
                    <a:solidFill>
                      <a:srgbClr val="000000"/>
                    </a:solidFill>
                    <a:latin typeface="Arial" panose="020B0604020202020204" pitchFamily="34" charset="0"/>
                    <a:cs typeface="Arial" panose="020B0604020202020204" pitchFamily="34" charset="0"/>
                  </a:rPr>
                  <a:t> có phải là một hàm số của thời gian </a:t>
                </a:r>
                <a14:m>
                  <m:oMath xmlns:m="http://schemas.openxmlformats.org/officeDocument/2006/math">
                    <m:r>
                      <a:rPr lang="vi-VN" sz="4000" i="1">
                        <a:latin typeface="Cambria Math" panose="02040503050406030204" pitchFamily="18" charset="0"/>
                        <a:ea typeface="Dotum" panose="020B0600000101010101" pitchFamily="34" charset="-127"/>
                        <a:cs typeface="Times New Roman" panose="02020603050405020304" pitchFamily="18" charset="0"/>
                      </a:rPr>
                      <m:t>𝑡</m:t>
                    </m:r>
                  </m:oMath>
                </a14:m>
                <a:r>
                  <a:rPr lang="en-US" sz="4000">
                    <a:solidFill>
                      <a:srgbClr val="000000"/>
                    </a:solidFill>
                    <a:latin typeface="Arial" panose="020B0604020202020204" pitchFamily="34" charset="0"/>
                    <a:cs typeface="Arial" panose="020B0604020202020204" pitchFamily="34" charset="0"/>
                  </a:rPr>
                  <a:t> không?</a:t>
                </a:r>
                <a:endParaRPr lang="en-US" sz="4000">
                  <a:latin typeface="Arial" panose="020B0604020202020204" pitchFamily="34" charset="0"/>
                  <a:cs typeface="Arial" panose="020B0604020202020204" pitchFamily="34"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858663" y="6978288"/>
                <a:ext cx="13984919" cy="707886"/>
              </a:xfrm>
              <a:prstGeom prst="rect">
                <a:avLst/>
              </a:prstGeom>
              <a:blipFill>
                <a:blip r:embed="rId8"/>
                <a:stretch>
                  <a:fillRect l="-1569" t="-15517" r="-1264"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3528223" y="8025993"/>
                <a:ext cx="12315359" cy="916276"/>
              </a:xfrm>
              <a:prstGeom prst="rect">
                <a:avLst/>
              </a:prstGeom>
            </p:spPr>
            <p:txBody>
              <a:bodyPr wrap="none">
                <a:spAutoFit/>
              </a:bodyPr>
              <a:lstStyle/>
              <a:p>
                <a:pPr algn="just">
                  <a:lnSpc>
                    <a:spcPct val="150000"/>
                  </a:lnSpc>
                  <a:spcBef>
                    <a:spcPts val="300"/>
                  </a:spcBef>
                  <a:spcAft>
                    <a:spcPts val="300"/>
                  </a:spcAft>
                </a:pPr>
                <a:r>
                  <a:rPr lang="vi-VN" sz="4000">
                    <a:ea typeface="Dotum" panose="020B0600000101010101" pitchFamily="34" charset="-127"/>
                    <a:cs typeface="Times New Roman" panose="02020603050405020304" pitchFamily="18" charset="0"/>
                  </a:rPr>
                  <a:t>Ta thấy khoảng cách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000">
                    <a:effectLst/>
                    <a:ea typeface="Dotum" panose="020B0600000101010101" pitchFamily="34" charset="-127"/>
                    <a:cs typeface="Times New Roman" panose="02020603050405020304" pitchFamily="18" charset="0"/>
                  </a:rPr>
                  <a:t> là một hàm số của thời gian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effectLst/>
                    <a:ea typeface="Dotum" panose="020B0600000101010101" pitchFamily="34" charset="-127"/>
                    <a:cs typeface="Times New Roman" panose="02020603050405020304" pitchFamily="18" charset="0"/>
                  </a:rPr>
                  <a:t>.</a:t>
                </a:r>
                <a:endParaRPr lang="en-US" sz="4000">
                  <a:effectLst/>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3528223" y="8025993"/>
                <a:ext cx="12315359" cy="916276"/>
              </a:xfrm>
              <a:prstGeom prst="rect">
                <a:avLst/>
              </a:prstGeom>
              <a:blipFill>
                <a:blip r:embed="rId9"/>
                <a:stretch>
                  <a:fillRect l="-1782" r="-792" b="-26667"/>
                </a:stretch>
              </a:blipFill>
            </p:spPr>
            <p:txBody>
              <a:bodyPr/>
              <a:lstStyle/>
              <a:p>
                <a:r>
                  <a:rPr lang="en-US">
                    <a:noFill/>
                  </a:rPr>
                  <a:t> </a:t>
                </a:r>
              </a:p>
            </p:txBody>
          </p:sp>
        </mc:Fallback>
      </mc:AlternateContent>
      <p:pic>
        <p:nvPicPr>
          <p:cNvPr id="39" name="Picture 38"/>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2602107" y="8274067"/>
            <a:ext cx="794809" cy="707507"/>
          </a:xfrm>
          <a:prstGeom prst="rect">
            <a:avLst/>
          </a:prstGeom>
        </p:spPr>
      </p:pic>
      <p:pic>
        <p:nvPicPr>
          <p:cNvPr id="40" name="Picture 39"/>
          <p:cNvPicPr>
            <a:picLocks noChangeAspect="1"/>
          </p:cNvPicPr>
          <p:nvPr/>
        </p:nvPicPr>
        <p:blipFill>
          <a:blip r:embed="rId12"/>
          <a:stretch>
            <a:fillRect/>
          </a:stretch>
        </p:blipFill>
        <p:spPr>
          <a:xfrm>
            <a:off x="364410" y="8072338"/>
            <a:ext cx="1423540" cy="1639966"/>
          </a:xfrm>
          <a:prstGeom prst="rect">
            <a:avLst/>
          </a:prstGeom>
        </p:spPr>
      </p:pic>
      <p:pic>
        <p:nvPicPr>
          <p:cNvPr id="41" name="Picture 40"/>
          <p:cNvPicPr>
            <a:picLocks noChangeAspect="1"/>
          </p:cNvPicPr>
          <p:nvPr/>
        </p:nvPicPr>
        <p:blipFill>
          <a:blip r:embed="rId13"/>
          <a:stretch>
            <a:fillRect/>
          </a:stretch>
        </p:blipFill>
        <p:spPr>
          <a:xfrm>
            <a:off x="15843582" y="393870"/>
            <a:ext cx="1744981" cy="1828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anim calcmode="lin" valueType="num">
                                      <p:cBhvr>
                                        <p:cTn id="23" dur="500" fill="hold"/>
                                        <p:tgtEl>
                                          <p:spTgt spid="35"/>
                                        </p:tgtEl>
                                        <p:attrNameLst>
                                          <p:attrName>ppt_x</p:attrName>
                                        </p:attrNameLst>
                                      </p:cBhvr>
                                      <p:tavLst>
                                        <p:tav tm="0">
                                          <p:val>
                                            <p:strVal val="#ppt_x"/>
                                          </p:val>
                                        </p:tav>
                                        <p:tav tm="100000">
                                          <p:val>
                                            <p:strVal val="#ppt_x"/>
                                          </p:val>
                                        </p:tav>
                                      </p:tavLst>
                                    </p:anim>
                                    <p:anim calcmode="lin" valueType="num">
                                      <p:cBhvr>
                                        <p:cTn id="2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par>
                          <p:cTn id="50" fill="hold">
                            <p:stCondLst>
                              <p:cond delay="2000"/>
                            </p:stCondLst>
                            <p:childTnLst>
                              <p:par>
                                <p:cTn id="51" presetID="53" presetClass="entr" presetSubtype="16"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up)">
                                      <p:cBhvr>
                                        <p:cTn id="60" dur="500"/>
                                        <p:tgtEl>
                                          <p:spTgt spid="39"/>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up)">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animBg="1"/>
      <p:bldP spid="33" grpId="0" animBg="1"/>
      <p:bldP spid="34" grpId="0" animBg="1"/>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8" name="Group 27"/>
          <p:cNvGrpSpPr/>
          <p:nvPr/>
        </p:nvGrpSpPr>
        <p:grpSpPr>
          <a:xfrm>
            <a:off x="5926221" y="800100"/>
            <a:ext cx="6537007" cy="1305877"/>
            <a:chOff x="5966088" y="918783"/>
            <a:chExt cx="6537007" cy="1305877"/>
          </a:xfrm>
        </p:grpSpPr>
        <p:grpSp>
          <p:nvGrpSpPr>
            <p:cNvPr id="10" name="Group 10"/>
            <p:cNvGrpSpPr/>
            <p:nvPr/>
          </p:nvGrpSpPr>
          <p:grpSpPr>
            <a:xfrm>
              <a:off x="5966088" y="918783"/>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6615171" y="1298385"/>
              <a:ext cx="5233543" cy="756617"/>
            </a:xfrm>
            <a:prstGeom prst="rect">
              <a:avLst/>
            </a:prstGeom>
          </p:spPr>
          <p:txBody>
            <a:bodyPr wrap="square" lIns="0" tIns="0" rIns="0" bIns="0" rtlCol="0" anchor="t">
              <a:spAutoFit/>
            </a:bodyPr>
            <a:lstStyle/>
            <a:p>
              <a:pPr algn="ctr">
                <a:lnSpc>
                  <a:spcPts val="5915"/>
                </a:lnSpc>
              </a:pPr>
              <a:r>
                <a:rPr lang="en-US" sz="6500" b="1" smtClean="0">
                  <a:solidFill>
                    <a:srgbClr val="FEF3C6"/>
                  </a:solidFill>
                  <a:latin typeface="Arial" panose="020B0604020202020204" pitchFamily="34" charset="0"/>
                  <a:cs typeface="Arial" panose="020B0604020202020204" pitchFamily="34" charset="0"/>
                </a:rPr>
                <a:t>KHÁI NIỆM</a:t>
              </a:r>
              <a:endParaRPr lang="en-US" sz="6500" b="1">
                <a:solidFill>
                  <a:srgbClr val="FEF3C6"/>
                </a:solidFill>
                <a:latin typeface="Arial" panose="020B0604020202020204" pitchFamily="34" charset="0"/>
                <a:cs typeface="Arial" panose="020B0604020202020204" pitchFamily="34" charset="0"/>
              </a:endParaRPr>
            </a:p>
          </p:txBody>
        </p:sp>
      </p:grpSp>
      <p:grpSp>
        <p:nvGrpSpPr>
          <p:cNvPr id="27" name="Group 26"/>
          <p:cNvGrpSpPr/>
          <p:nvPr/>
        </p:nvGrpSpPr>
        <p:grpSpPr>
          <a:xfrm>
            <a:off x="1879525" y="2857500"/>
            <a:ext cx="14736918" cy="5518509"/>
            <a:chOff x="2057400" y="3122194"/>
            <a:chExt cx="14736918" cy="5518509"/>
          </a:xfrm>
        </p:grpSpPr>
        <p:grpSp>
          <p:nvGrpSpPr>
            <p:cNvPr id="7" name="Group 7"/>
            <p:cNvGrpSpPr/>
            <p:nvPr/>
          </p:nvGrpSpPr>
          <p:grpSpPr>
            <a:xfrm>
              <a:off x="2057400" y="3122194"/>
              <a:ext cx="14630400" cy="5206468"/>
              <a:chOff x="0" y="0"/>
              <a:chExt cx="1522242" cy="1493923"/>
            </a:xfrm>
          </p:grpSpPr>
          <p:sp>
            <p:nvSpPr>
              <p:cNvPr id="8" name="Freeform 8"/>
              <p:cNvSpPr/>
              <p:nvPr/>
            </p:nvSpPr>
            <p:spPr>
              <a:xfrm>
                <a:off x="0" y="0"/>
                <a:ext cx="1522242" cy="1493923"/>
              </a:xfrm>
              <a:custGeom>
                <a:avLst/>
                <a:gdLst/>
                <a:ahLst/>
                <a:cxnLst/>
                <a:rect l="l" t="t" r="r" b="b"/>
                <a:pathLst>
                  <a:path w="1522242" h="1493923">
                    <a:moveTo>
                      <a:pt x="68314" y="0"/>
                    </a:moveTo>
                    <a:lnTo>
                      <a:pt x="1453928" y="0"/>
                    </a:lnTo>
                    <a:cubicBezTo>
                      <a:pt x="1491657" y="0"/>
                      <a:pt x="1522242" y="30585"/>
                      <a:pt x="1522242" y="68314"/>
                    </a:cubicBezTo>
                    <a:lnTo>
                      <a:pt x="1522242" y="1425610"/>
                    </a:lnTo>
                    <a:cubicBezTo>
                      <a:pt x="1522242" y="1463338"/>
                      <a:pt x="1491657" y="1493923"/>
                      <a:pt x="1453928" y="1493923"/>
                    </a:cubicBezTo>
                    <a:lnTo>
                      <a:pt x="68314" y="1493923"/>
                    </a:lnTo>
                    <a:cubicBezTo>
                      <a:pt x="30585" y="1493923"/>
                      <a:pt x="0" y="1463338"/>
                      <a:pt x="0" y="1425610"/>
                    </a:cubicBezTo>
                    <a:lnTo>
                      <a:pt x="0" y="68314"/>
                    </a:lnTo>
                    <a:cubicBezTo>
                      <a:pt x="0" y="30585"/>
                      <a:pt x="30585" y="0"/>
                      <a:pt x="68314" y="0"/>
                    </a:cubicBezTo>
                    <a:close/>
                  </a:path>
                </a:pathLst>
              </a:custGeom>
              <a:solidFill>
                <a:srgbClr val="495324"/>
              </a:solidFill>
              <a:ln w="38100" cap="rnd">
                <a:solidFill>
                  <a:srgbClr val="495324"/>
                </a:solidFill>
                <a:prstDash val="solid"/>
                <a:round/>
              </a:ln>
            </p:spPr>
          </p:sp>
          <p:sp>
            <p:nvSpPr>
              <p:cNvPr id="9" name="TextBox 9"/>
              <p:cNvSpPr txBox="1"/>
              <p:nvPr/>
            </p:nvSpPr>
            <p:spPr>
              <a:xfrm>
                <a:off x="0" y="-47625"/>
                <a:ext cx="1522242" cy="1541548"/>
              </a:xfrm>
              <a:prstGeom prst="rect">
                <a:avLst/>
              </a:prstGeom>
            </p:spPr>
            <p:txBody>
              <a:bodyPr lIns="50800" tIns="50800" rIns="50800" bIns="50800" rtlCol="0" anchor="ctr"/>
              <a:lstStyle/>
              <a:p>
                <a:pPr algn="ctr">
                  <a:lnSpc>
                    <a:spcPts val="2659"/>
                  </a:lnSpc>
                </a:pPr>
                <a:endParaRPr/>
              </a:p>
            </p:txBody>
          </p:sp>
        </p:grpSp>
        <mc:AlternateContent xmlns:mc="http://schemas.openxmlformats.org/markup-compatibility/2006" xmlns:a14="http://schemas.microsoft.com/office/drawing/2010/main">
          <mc:Choice Requires="a14">
            <p:sp>
              <p:nvSpPr>
                <p:cNvPr id="14" name="TextBox 14"/>
                <p:cNvSpPr txBox="1"/>
                <p:nvPr/>
              </p:nvSpPr>
              <p:spPr>
                <a:xfrm>
                  <a:off x="3203934" y="3478254"/>
                  <a:ext cx="12417066" cy="4154984"/>
                </a:xfrm>
                <a:prstGeom prst="rect">
                  <a:avLst/>
                </a:prstGeom>
              </p:spPr>
              <p:txBody>
                <a:bodyPr wrap="square" lIns="0" tIns="0" rIns="0" bIns="0" rtlCol="0" anchor="t">
                  <a:spAutoFit/>
                </a:bodyPr>
                <a:lstStyle/>
                <a:p>
                  <a:pPr algn="just">
                    <a:lnSpc>
                      <a:spcPct val="200000"/>
                    </a:lnSpc>
                    <a:spcBef>
                      <a:spcPts val="300"/>
                    </a:spcBef>
                    <a:spcAft>
                      <a:spcPts val="300"/>
                    </a:spcAft>
                  </a:pPr>
                  <a:r>
                    <a:rPr lang="vi-VN" sz="4500" smtClean="0">
                      <a:solidFill>
                        <a:srgbClr val="FEF3C6"/>
                      </a:solidFill>
                      <a:latin typeface="Arial" panose="020B0604020202020204" pitchFamily="34" charset="0"/>
                      <a:ea typeface="Dotum" panose="020B0600000101010101" pitchFamily="34" charset="-127"/>
                      <a:cs typeface="Arial" panose="020B0604020202020204" pitchFamily="34" charset="0"/>
                    </a:rPr>
                    <a:t>Hàm số bậc nhất là hàm số cho bởi công thức </a:t>
                  </a:r>
                  <a14:m>
                    <m:oMath xmlns:m="http://schemas.openxmlformats.org/officeDocument/2006/math">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𝑦</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𝑎𝑥</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4500">
                      <a:solidFill>
                        <a:srgbClr val="FEF3C6"/>
                      </a:solidFill>
                      <a:effectLst/>
                      <a:latin typeface="Arial" panose="020B0604020202020204" pitchFamily="34" charset="0"/>
                      <a:ea typeface="Dotum" panose="020B0600000101010101" pitchFamily="34" charset="-127"/>
                      <a:cs typeface="Arial" panose="020B0604020202020204" pitchFamily="34" charset="0"/>
                    </a:rPr>
                    <a:t>, trong đó </a:t>
                  </a:r>
                  <a14:m>
                    <m:oMath xmlns:m="http://schemas.openxmlformats.org/officeDocument/2006/math">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𝑎</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 </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4500">
                      <a:solidFill>
                        <a:srgbClr val="FEF3C6"/>
                      </a:solidFill>
                      <a:effectLst/>
                      <a:latin typeface="Arial" panose="020B0604020202020204" pitchFamily="34" charset="0"/>
                      <a:ea typeface="Dotum" panose="020B0600000101010101" pitchFamily="34" charset="-127"/>
                      <a:cs typeface="Arial" panose="020B0604020202020204" pitchFamily="34" charset="0"/>
                    </a:rPr>
                    <a:t> là các số cho trước và </a:t>
                  </a:r>
                  <a14:m>
                    <m:oMath xmlns:m="http://schemas.openxmlformats.org/officeDocument/2006/math">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𝑎</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4500">
                      <a:solidFill>
                        <a:srgbClr val="FEF3C6"/>
                      </a:solidFill>
                      <a:effectLst/>
                      <a:latin typeface="Arial" panose="020B0604020202020204" pitchFamily="34" charset="0"/>
                      <a:ea typeface="Dotum" panose="020B0600000101010101" pitchFamily="34" charset="-127"/>
                      <a:cs typeface="Arial" panose="020B0604020202020204" pitchFamily="34" charset="0"/>
                    </a:rPr>
                    <a:t>.</a:t>
                  </a:r>
                  <a:endParaRPr lang="en-US" sz="4500">
                    <a:solidFill>
                      <a:srgbClr val="FEF3C6"/>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TextBox 14"/>
                <p:cNvSpPr txBox="1">
                  <a:spLocks noRot="1" noChangeAspect="1" noMove="1" noResize="1" noEditPoints="1" noAdjustHandles="1" noChangeArrowheads="1" noChangeShapeType="1" noTextEdit="1"/>
                </p:cNvSpPr>
                <p:nvPr/>
              </p:nvSpPr>
              <p:spPr>
                <a:xfrm>
                  <a:off x="3203934" y="3478254"/>
                  <a:ext cx="12417066" cy="4154984"/>
                </a:xfrm>
                <a:prstGeom prst="rect">
                  <a:avLst/>
                </a:prstGeom>
                <a:blipFill>
                  <a:blip r:embed="rId2"/>
                  <a:stretch>
                    <a:fillRect l="-2798" r="-2798" b="-2346"/>
                  </a:stretch>
                </a:blipFill>
              </p:spPr>
              <p:txBody>
                <a:bodyPr/>
                <a:lstStyle/>
                <a:p>
                  <a:r>
                    <a:rPr lang="en-US">
                      <a:noFill/>
                    </a:rPr>
                    <a:t> </a:t>
                  </a:r>
                </a:p>
              </p:txBody>
            </p:sp>
          </mc:Fallback>
        </mc:AlternateContent>
        <p:sp>
          <p:nvSpPr>
            <p:cNvPr id="25" name="Freeform 25"/>
            <p:cNvSpPr/>
            <p:nvPr/>
          </p:nvSpPr>
          <p:spPr>
            <a:xfrm rot="-1333878">
              <a:off x="15864613" y="7575139"/>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26" name="Freeform 26"/>
            <p:cNvSpPr/>
            <p:nvPr/>
          </p:nvSpPr>
          <p:spPr>
            <a:xfrm rot="-1333878">
              <a:off x="14213578" y="7675132"/>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grpSp>
      <p:pic>
        <p:nvPicPr>
          <p:cNvPr id="29" name="Picture 28"/>
          <p:cNvPicPr>
            <a:picLocks noChangeAspect="1"/>
          </p:cNvPicPr>
          <p:nvPr/>
        </p:nvPicPr>
        <p:blipFill>
          <a:blip r:embed="rId12"/>
          <a:stretch>
            <a:fillRect/>
          </a:stretch>
        </p:blipFill>
        <p:spPr>
          <a:xfrm>
            <a:off x="5562600" y="7368544"/>
            <a:ext cx="2584889" cy="2499714"/>
          </a:xfrm>
          <a:prstGeom prst="rect">
            <a:avLst/>
          </a:prstGeom>
        </p:spPr>
      </p:pic>
      <p:sp>
        <p:nvSpPr>
          <p:cNvPr id="30" name="Freeform 15"/>
          <p:cNvSpPr/>
          <p:nvPr/>
        </p:nvSpPr>
        <p:spPr>
          <a:xfrm>
            <a:off x="16143569" y="728120"/>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1" name="Freeform 15"/>
          <p:cNvSpPr/>
          <p:nvPr/>
        </p:nvSpPr>
        <p:spPr>
          <a:xfrm>
            <a:off x="605520" y="728120"/>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1807</TotalTime>
  <Words>2795</Words>
  <PresentationFormat>Custom</PresentationFormat>
  <Paragraphs>314</Paragraphs>
  <Slides>47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Dotum</vt:lpstr>
      <vt:lpstr>Arial</vt:lpstr>
      <vt:lpstr>Cambria Math</vt:lpstr>
      <vt:lpstr>Wingdings</vt:lpstr>
      <vt:lpstr>More Sugar</vt:lpstr>
      <vt:lpstr>More Sugar Bold</vt:lpstr>
      <vt:lpstr>Calibri</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2023-12-08T06:57:27Z</dcterms:modified>
  <dc:identifier>DAF1cscCFCQ</dc:identifier>
</cp:coreProperties>
</file>