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08" r:id="rId1"/>
  </p:sldMasterIdLst>
  <p:notesMasterIdLst>
    <p:notesMasterId r:id="rId50"/>
  </p:notesMasterIdLst>
  <p:sldIdLst>
    <p:sldId id="436" r:id="rId2"/>
    <p:sldId id="256" r:id="rId3"/>
    <p:sldId id="437" r:id="rId4"/>
    <p:sldId id="438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2" r:id="rId17"/>
    <p:sldId id="451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81" r:id="rId47"/>
    <p:sldId id="482" r:id="rId48"/>
    <p:sldId id="483" r:id="rId49"/>
  </p:sldIdLst>
  <p:sldSz cx="18288000" cy="10287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àng Mỹ Anh Nguyễn" initials="HMAN" lastIdx="1" clrIdx="0">
    <p:extLst>
      <p:ext uri="{19B8F6BF-5375-455C-9EA6-DF929625EA0E}">
        <p15:presenceInfo xmlns:p15="http://schemas.microsoft.com/office/powerpoint/2012/main" userId="154e9d72b25375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6D6"/>
    <a:srgbClr val="F46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283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28T16:37:06.35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B2F4B-64A4-4019-88F5-4AB1D194E3D3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AAC408-C501-4D37-A2DA-3DBC52FB70C4}">
      <dgm:prSet phldrT="[Text]" custT="1"/>
      <dgm:spPr/>
      <dgm:t>
        <a:bodyPr/>
        <a:lstStyle/>
        <a:p>
          <a:pPr algn="just"/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/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/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EB3CDC-7C65-4FC5-A99A-1827124B9A2D}" type="parTrans" cxnId="{098304AC-AC77-4CAC-8B73-7ED81CC14884}">
      <dgm:prSet/>
      <dgm:spPr/>
      <dgm:t>
        <a:bodyPr/>
        <a:lstStyle/>
        <a:p>
          <a:endParaRPr lang="en-US"/>
        </a:p>
      </dgm:t>
    </dgm:pt>
    <dgm:pt modelId="{F46A9A33-36C9-483F-B338-86ED2F70A855}" type="sibTrans" cxnId="{098304AC-AC77-4CAC-8B73-7ED81CC14884}">
      <dgm:prSet/>
      <dgm:spPr/>
      <dgm:t>
        <a:bodyPr/>
        <a:lstStyle/>
        <a:p>
          <a:endParaRPr lang="en-US"/>
        </a:p>
      </dgm:t>
    </dgm:pt>
    <dgm:pt modelId="{3A233C6B-4C39-47C3-8CEB-1955C4364B23}">
      <dgm:prSet phldrT="[Text]" custT="1"/>
      <dgm:spPr/>
      <dgm:t>
        <a:bodyPr/>
        <a:lstStyle/>
        <a:p>
          <a:r>
            <a:rPr lang="en-US" sz="4800" b="1">
              <a:latin typeface="Arial" panose="020B0604020202020204" pitchFamily="34" charset="0"/>
              <a:cs typeface="Arial" panose="020B0604020202020204" pitchFamily="34" charset="0"/>
            </a:rPr>
            <a:t>HOẠT ĐỘNG CỦA  CHỦ THỂ</a:t>
          </a:r>
        </a:p>
      </dgm:t>
    </dgm:pt>
    <dgm:pt modelId="{D3A39B79-E4DB-4123-9C24-FF5AD6C6C8B8}" type="parTrans" cxnId="{794F4EF6-E610-496A-A5BE-49A88CF20548}">
      <dgm:prSet/>
      <dgm:spPr/>
      <dgm:t>
        <a:bodyPr/>
        <a:lstStyle/>
        <a:p>
          <a:endParaRPr lang="en-US"/>
        </a:p>
      </dgm:t>
    </dgm:pt>
    <dgm:pt modelId="{0D37F381-2E5C-4901-9C06-380E7BF173D8}" type="sibTrans" cxnId="{794F4EF6-E610-496A-A5BE-49A88CF20548}">
      <dgm:prSet/>
      <dgm:spPr/>
      <dgm:t>
        <a:bodyPr/>
        <a:lstStyle/>
        <a:p>
          <a:endParaRPr lang="en-US"/>
        </a:p>
      </dgm:t>
    </dgm:pt>
    <dgm:pt modelId="{07A41E4F-B832-451F-8612-FB743CBE65BF}">
      <dgm:prSet phldrT="[Text]" custT="1"/>
      <dgm:spPr/>
      <dgm:t>
        <a:bodyPr/>
        <a:lstStyle/>
        <a:p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*NL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*NL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 *NL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ứng</a:t>
          </a:r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319DBD-6D31-457E-9AEB-472049FB361C}" type="parTrans" cxnId="{32C5B369-70D7-49DD-8606-D509C20766E4}">
      <dgm:prSet/>
      <dgm:spPr/>
      <dgm:t>
        <a:bodyPr/>
        <a:lstStyle/>
        <a:p>
          <a:endParaRPr lang="en-US"/>
        </a:p>
      </dgm:t>
    </dgm:pt>
    <dgm:pt modelId="{52BA9FA1-7672-40A5-8B55-C2C4B8B45A09}" type="sibTrans" cxnId="{32C5B369-70D7-49DD-8606-D509C20766E4}">
      <dgm:prSet/>
      <dgm:spPr/>
      <dgm:t>
        <a:bodyPr/>
        <a:lstStyle/>
        <a:p>
          <a:endParaRPr lang="en-US"/>
        </a:p>
      </dgm:t>
    </dgm:pt>
    <dgm:pt modelId="{2BAFE156-3783-40E3-930F-282EB0794575}" type="pres">
      <dgm:prSet presAssocID="{578B2F4B-64A4-4019-88F5-4AB1D194E3D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E954F97-1B57-441F-A174-B8BFBF6F5A16}" type="pres">
      <dgm:prSet presAssocID="{07A41E4F-B832-451F-8612-FB743CBE65BF}" presName="Accent3" presStyleCnt="0"/>
      <dgm:spPr/>
    </dgm:pt>
    <dgm:pt modelId="{B922078F-4E6D-4FC8-A586-D44F78DC07E3}" type="pres">
      <dgm:prSet presAssocID="{07A41E4F-B832-451F-8612-FB743CBE65BF}" presName="Accent" presStyleLbl="node1" presStyleIdx="0" presStyleCnt="3"/>
      <dgm:spPr/>
    </dgm:pt>
    <dgm:pt modelId="{36D9D78C-7E19-49D3-877C-17C3A3D2C9E6}" type="pres">
      <dgm:prSet presAssocID="{07A41E4F-B832-451F-8612-FB743CBE65BF}" presName="ParentBackground3" presStyleCnt="0"/>
      <dgm:spPr/>
    </dgm:pt>
    <dgm:pt modelId="{4AC5F12D-9AE6-41DD-ADBD-C0205649F76D}" type="pres">
      <dgm:prSet presAssocID="{07A41E4F-B832-451F-8612-FB743CBE65BF}" presName="ParentBackground" presStyleLbl="fgAcc1" presStyleIdx="0" presStyleCnt="3"/>
      <dgm:spPr/>
    </dgm:pt>
    <dgm:pt modelId="{6330D592-8F4C-477B-A0AB-CB270B7FD05D}" type="pres">
      <dgm:prSet presAssocID="{07A41E4F-B832-451F-8612-FB743CBE65B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4744FA0-D708-41E4-AB51-60128E006086}" type="pres">
      <dgm:prSet presAssocID="{3A233C6B-4C39-47C3-8CEB-1955C4364B23}" presName="Accent2" presStyleCnt="0"/>
      <dgm:spPr/>
    </dgm:pt>
    <dgm:pt modelId="{0F929912-32B1-4FC6-A306-DDE56FEE2EFE}" type="pres">
      <dgm:prSet presAssocID="{3A233C6B-4C39-47C3-8CEB-1955C4364B23}" presName="Accent" presStyleLbl="node1" presStyleIdx="1" presStyleCnt="3"/>
      <dgm:spPr/>
    </dgm:pt>
    <dgm:pt modelId="{942D88C1-E3E6-4EE2-A112-9362D217F80E}" type="pres">
      <dgm:prSet presAssocID="{3A233C6B-4C39-47C3-8CEB-1955C4364B23}" presName="ParentBackground2" presStyleCnt="0"/>
      <dgm:spPr/>
    </dgm:pt>
    <dgm:pt modelId="{2DFBE8D2-174F-44E5-993A-B396481EE25D}" type="pres">
      <dgm:prSet presAssocID="{3A233C6B-4C39-47C3-8CEB-1955C4364B23}" presName="ParentBackground" presStyleLbl="fgAcc1" presStyleIdx="1" presStyleCnt="3"/>
      <dgm:spPr/>
    </dgm:pt>
    <dgm:pt modelId="{36B61598-9303-4226-831C-303865879444}" type="pres">
      <dgm:prSet presAssocID="{3A233C6B-4C39-47C3-8CEB-1955C4364B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7CF0B10-7690-476E-9BFC-78EEA8D48515}" type="pres">
      <dgm:prSet presAssocID="{F8AAC408-C501-4D37-A2DA-3DBC52FB70C4}" presName="Accent1" presStyleCnt="0"/>
      <dgm:spPr/>
    </dgm:pt>
    <dgm:pt modelId="{9C8DE660-44DE-4731-A2D1-1CF88F4D0A38}" type="pres">
      <dgm:prSet presAssocID="{F8AAC408-C501-4D37-A2DA-3DBC52FB70C4}" presName="Accent" presStyleLbl="node1" presStyleIdx="2" presStyleCnt="3"/>
      <dgm:spPr/>
    </dgm:pt>
    <dgm:pt modelId="{590138C9-4B8E-43DF-B83C-05EBB87A4599}" type="pres">
      <dgm:prSet presAssocID="{F8AAC408-C501-4D37-A2DA-3DBC52FB70C4}" presName="ParentBackground1" presStyleCnt="0"/>
      <dgm:spPr/>
    </dgm:pt>
    <dgm:pt modelId="{E08F39D4-4B5D-4E2C-8122-FF72C53C36A1}" type="pres">
      <dgm:prSet presAssocID="{F8AAC408-C501-4D37-A2DA-3DBC52FB70C4}" presName="ParentBackground" presStyleLbl="fgAcc1" presStyleIdx="2" presStyleCnt="3"/>
      <dgm:spPr/>
    </dgm:pt>
    <dgm:pt modelId="{1E5212E5-6E71-4F0F-AAEF-6064BF5144C2}" type="pres">
      <dgm:prSet presAssocID="{F8AAC408-C501-4D37-A2DA-3DBC52FB70C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CEBBB72F-A56A-4AE7-9481-FC1B04D29644}" type="presOf" srcId="{07A41E4F-B832-451F-8612-FB743CBE65BF}" destId="{6330D592-8F4C-477B-A0AB-CB270B7FD05D}" srcOrd="1" destOrd="0" presId="urn:microsoft.com/office/officeart/2011/layout/CircleProcess"/>
    <dgm:cxn modelId="{32C5B369-70D7-49DD-8606-D509C20766E4}" srcId="{578B2F4B-64A4-4019-88F5-4AB1D194E3D3}" destId="{07A41E4F-B832-451F-8612-FB743CBE65BF}" srcOrd="2" destOrd="0" parTransId="{27319DBD-6D31-457E-9AEB-472049FB361C}" sibTransId="{52BA9FA1-7672-40A5-8B55-C2C4B8B45A09}"/>
    <dgm:cxn modelId="{5BE64A4D-80DD-42C3-BBBB-D1B21B3E80F1}" type="presOf" srcId="{3A233C6B-4C39-47C3-8CEB-1955C4364B23}" destId="{36B61598-9303-4226-831C-303865879444}" srcOrd="1" destOrd="0" presId="urn:microsoft.com/office/officeart/2011/layout/CircleProcess"/>
    <dgm:cxn modelId="{098304AC-AC77-4CAC-8B73-7ED81CC14884}" srcId="{578B2F4B-64A4-4019-88F5-4AB1D194E3D3}" destId="{F8AAC408-C501-4D37-A2DA-3DBC52FB70C4}" srcOrd="0" destOrd="0" parTransId="{A3EB3CDC-7C65-4FC5-A99A-1827124B9A2D}" sibTransId="{F46A9A33-36C9-483F-B338-86ED2F70A855}"/>
    <dgm:cxn modelId="{24138CBE-17D3-4158-A4DF-C94078EA1997}" type="presOf" srcId="{07A41E4F-B832-451F-8612-FB743CBE65BF}" destId="{4AC5F12D-9AE6-41DD-ADBD-C0205649F76D}" srcOrd="0" destOrd="0" presId="urn:microsoft.com/office/officeart/2011/layout/CircleProcess"/>
    <dgm:cxn modelId="{342412CC-4786-432F-998E-EA2DDE136F46}" type="presOf" srcId="{578B2F4B-64A4-4019-88F5-4AB1D194E3D3}" destId="{2BAFE156-3783-40E3-930F-282EB0794575}" srcOrd="0" destOrd="0" presId="urn:microsoft.com/office/officeart/2011/layout/CircleProcess"/>
    <dgm:cxn modelId="{5A528BDD-3021-414D-8225-E5D667EF929E}" type="presOf" srcId="{F8AAC408-C501-4D37-A2DA-3DBC52FB70C4}" destId="{1E5212E5-6E71-4F0F-AAEF-6064BF5144C2}" srcOrd="1" destOrd="0" presId="urn:microsoft.com/office/officeart/2011/layout/CircleProcess"/>
    <dgm:cxn modelId="{4E45B5E5-3200-4D94-8F8B-BA2D4D5B9BF9}" type="presOf" srcId="{F8AAC408-C501-4D37-A2DA-3DBC52FB70C4}" destId="{E08F39D4-4B5D-4E2C-8122-FF72C53C36A1}" srcOrd="0" destOrd="0" presId="urn:microsoft.com/office/officeart/2011/layout/CircleProcess"/>
    <dgm:cxn modelId="{392DE7F5-3C74-43D2-898A-8E9C038FB817}" type="presOf" srcId="{3A233C6B-4C39-47C3-8CEB-1955C4364B23}" destId="{2DFBE8D2-174F-44E5-993A-B396481EE25D}" srcOrd="0" destOrd="0" presId="urn:microsoft.com/office/officeart/2011/layout/CircleProcess"/>
    <dgm:cxn modelId="{794F4EF6-E610-496A-A5BE-49A88CF20548}" srcId="{578B2F4B-64A4-4019-88F5-4AB1D194E3D3}" destId="{3A233C6B-4C39-47C3-8CEB-1955C4364B23}" srcOrd="1" destOrd="0" parTransId="{D3A39B79-E4DB-4123-9C24-FF5AD6C6C8B8}" sibTransId="{0D37F381-2E5C-4901-9C06-380E7BF173D8}"/>
    <dgm:cxn modelId="{A30A6ABC-121E-447F-9401-D4754EC08D09}" type="presParOf" srcId="{2BAFE156-3783-40E3-930F-282EB0794575}" destId="{BE954F97-1B57-441F-A174-B8BFBF6F5A16}" srcOrd="0" destOrd="0" presId="urn:microsoft.com/office/officeart/2011/layout/CircleProcess"/>
    <dgm:cxn modelId="{A21CF51B-1374-4943-BA52-5F4D3758EE97}" type="presParOf" srcId="{BE954F97-1B57-441F-A174-B8BFBF6F5A16}" destId="{B922078F-4E6D-4FC8-A586-D44F78DC07E3}" srcOrd="0" destOrd="0" presId="urn:microsoft.com/office/officeart/2011/layout/CircleProcess"/>
    <dgm:cxn modelId="{D616571B-0DAC-4FDA-BBD0-9B807C4FEFE2}" type="presParOf" srcId="{2BAFE156-3783-40E3-930F-282EB0794575}" destId="{36D9D78C-7E19-49D3-877C-17C3A3D2C9E6}" srcOrd="1" destOrd="0" presId="urn:microsoft.com/office/officeart/2011/layout/CircleProcess"/>
    <dgm:cxn modelId="{E54266D0-CDD9-464A-840F-CF30D9B211EF}" type="presParOf" srcId="{36D9D78C-7E19-49D3-877C-17C3A3D2C9E6}" destId="{4AC5F12D-9AE6-41DD-ADBD-C0205649F76D}" srcOrd="0" destOrd="0" presId="urn:microsoft.com/office/officeart/2011/layout/CircleProcess"/>
    <dgm:cxn modelId="{BEBA577D-8B0A-4B17-93F3-F95C70EBEA9E}" type="presParOf" srcId="{2BAFE156-3783-40E3-930F-282EB0794575}" destId="{6330D592-8F4C-477B-A0AB-CB270B7FD05D}" srcOrd="2" destOrd="0" presId="urn:microsoft.com/office/officeart/2011/layout/CircleProcess"/>
    <dgm:cxn modelId="{D5DEC6C8-3FAE-41D6-9CE1-F33DBF452D35}" type="presParOf" srcId="{2BAFE156-3783-40E3-930F-282EB0794575}" destId="{44744FA0-D708-41E4-AB51-60128E006086}" srcOrd="3" destOrd="0" presId="urn:microsoft.com/office/officeart/2011/layout/CircleProcess"/>
    <dgm:cxn modelId="{3C41E0AC-D613-421F-867F-2452C2D0E59A}" type="presParOf" srcId="{44744FA0-D708-41E4-AB51-60128E006086}" destId="{0F929912-32B1-4FC6-A306-DDE56FEE2EFE}" srcOrd="0" destOrd="0" presId="urn:microsoft.com/office/officeart/2011/layout/CircleProcess"/>
    <dgm:cxn modelId="{CA548212-0316-43C6-A7A9-3650D58602D8}" type="presParOf" srcId="{2BAFE156-3783-40E3-930F-282EB0794575}" destId="{942D88C1-E3E6-4EE2-A112-9362D217F80E}" srcOrd="4" destOrd="0" presId="urn:microsoft.com/office/officeart/2011/layout/CircleProcess"/>
    <dgm:cxn modelId="{19381ED7-D0CE-449A-B523-544473E0134B}" type="presParOf" srcId="{942D88C1-E3E6-4EE2-A112-9362D217F80E}" destId="{2DFBE8D2-174F-44E5-993A-B396481EE25D}" srcOrd="0" destOrd="0" presId="urn:microsoft.com/office/officeart/2011/layout/CircleProcess"/>
    <dgm:cxn modelId="{A770FBC8-8B23-4E81-9425-248905D0F0CD}" type="presParOf" srcId="{2BAFE156-3783-40E3-930F-282EB0794575}" destId="{36B61598-9303-4226-831C-303865879444}" srcOrd="5" destOrd="0" presId="urn:microsoft.com/office/officeart/2011/layout/CircleProcess"/>
    <dgm:cxn modelId="{C3A59557-1792-4C8E-9C7C-09C07CBD7682}" type="presParOf" srcId="{2BAFE156-3783-40E3-930F-282EB0794575}" destId="{F7CF0B10-7690-476E-9BFC-78EEA8D48515}" srcOrd="6" destOrd="0" presId="urn:microsoft.com/office/officeart/2011/layout/CircleProcess"/>
    <dgm:cxn modelId="{0F3FAC25-3FA1-45EA-A140-A642900EB9FC}" type="presParOf" srcId="{F7CF0B10-7690-476E-9BFC-78EEA8D48515}" destId="{9C8DE660-44DE-4731-A2D1-1CF88F4D0A38}" srcOrd="0" destOrd="0" presId="urn:microsoft.com/office/officeart/2011/layout/CircleProcess"/>
    <dgm:cxn modelId="{FC4504F5-7E88-4D91-89DE-5F453B3E6814}" type="presParOf" srcId="{2BAFE156-3783-40E3-930F-282EB0794575}" destId="{590138C9-4B8E-43DF-B83C-05EBB87A4599}" srcOrd="7" destOrd="0" presId="urn:microsoft.com/office/officeart/2011/layout/CircleProcess"/>
    <dgm:cxn modelId="{10C7612D-EE1E-4A9E-B733-3F843C5CCE0F}" type="presParOf" srcId="{590138C9-4B8E-43DF-B83C-05EBB87A4599}" destId="{E08F39D4-4B5D-4E2C-8122-FF72C53C36A1}" srcOrd="0" destOrd="0" presId="urn:microsoft.com/office/officeart/2011/layout/CircleProcess"/>
    <dgm:cxn modelId="{001D1DAF-3EC4-4756-A636-5E9259211CA5}" type="presParOf" srcId="{2BAFE156-3783-40E3-930F-282EB0794575}" destId="{1E5212E5-6E71-4F0F-AAEF-6064BF5144C2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2078F-4E6D-4FC8-A586-D44F78DC07E3}">
      <dsp:nvSpPr>
        <dsp:cNvPr id="0" name=""/>
        <dsp:cNvSpPr/>
      </dsp:nvSpPr>
      <dsp:spPr>
        <a:xfrm>
          <a:off x="10457368" y="2602283"/>
          <a:ext cx="4561688" cy="45625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5F12D-9AE6-41DD-ADBD-C0205649F76D}">
      <dsp:nvSpPr>
        <dsp:cNvPr id="0" name=""/>
        <dsp:cNvSpPr/>
      </dsp:nvSpPr>
      <dsp:spPr>
        <a:xfrm>
          <a:off x="10608831" y="2754395"/>
          <a:ext cx="4258763" cy="42583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*NL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*NL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 *NL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ứng</a:t>
          </a: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17650" y="3362839"/>
        <a:ext cx="3041125" cy="3041421"/>
      </dsp:txXfrm>
    </dsp:sp>
    <dsp:sp modelId="{0F929912-32B1-4FC6-A306-DDE56FEE2EFE}">
      <dsp:nvSpPr>
        <dsp:cNvPr id="0" name=""/>
        <dsp:cNvSpPr/>
      </dsp:nvSpPr>
      <dsp:spPr>
        <a:xfrm rot="2700000">
          <a:off x="5748226" y="2607799"/>
          <a:ext cx="4550701" cy="4550701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BE8D2-174F-44E5-993A-B396481EE25D}">
      <dsp:nvSpPr>
        <dsp:cNvPr id="0" name=""/>
        <dsp:cNvSpPr/>
      </dsp:nvSpPr>
      <dsp:spPr>
        <a:xfrm>
          <a:off x="5894195" y="2754395"/>
          <a:ext cx="4258763" cy="42583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Arial" panose="020B0604020202020204" pitchFamily="34" charset="0"/>
              <a:cs typeface="Arial" panose="020B0604020202020204" pitchFamily="34" charset="0"/>
            </a:rPr>
            <a:t>HOẠT ĐỘNG CỦA  CHỦ THỂ</a:t>
          </a:r>
        </a:p>
      </dsp:txBody>
      <dsp:txXfrm>
        <a:off x="6503014" y="3362839"/>
        <a:ext cx="3041125" cy="3041421"/>
      </dsp:txXfrm>
    </dsp:sp>
    <dsp:sp modelId="{9C8DE660-44DE-4731-A2D1-1CF88F4D0A38}">
      <dsp:nvSpPr>
        <dsp:cNvPr id="0" name=""/>
        <dsp:cNvSpPr/>
      </dsp:nvSpPr>
      <dsp:spPr>
        <a:xfrm rot="2700000">
          <a:off x="1033590" y="2607799"/>
          <a:ext cx="4550701" cy="4550701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F39D4-4B5D-4E2C-8122-FF72C53C36A1}">
      <dsp:nvSpPr>
        <dsp:cNvPr id="0" name=""/>
        <dsp:cNvSpPr/>
      </dsp:nvSpPr>
      <dsp:spPr>
        <a:xfrm>
          <a:off x="1179559" y="2754395"/>
          <a:ext cx="4258763" cy="42583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8378" y="3362839"/>
        <a:ext cx="3041125" cy="3041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2B38A-B6CB-43C5-ACD8-7225B7D20324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D3278-21D0-4A3F-8574-9DF2B5EF6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26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1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5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4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9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84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278-21D0-4A3F-8574-9DF2B5EF6F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8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2A500-40E9-49E9-4FB2-51AAEB927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64BC3-D28E-FB81-F6E6-CCA356110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02957-E46F-D3E5-32A5-232839D3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D2E6-514C-4A50-84B5-E3AA420C9B8C}" type="datetime1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3E04B-1AF4-E698-6E5D-9E4EF425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1E47B-D83D-1802-4B57-641B1568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0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2858-4172-AF40-A0AB-1B63F292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D169B-A478-64E1-DFEA-769D54F7C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D3F1B-DB72-E81D-F224-293AC54C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0376-6499-4C72-908B-7FAA521BAA16}" type="datetime1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51E4E-7258-6BA5-68B7-C69AC4DE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F40FC-850B-395A-8127-E95AE809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8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46950B-C22C-7EDB-A50D-5A61AFACF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E89FF-6721-6359-3779-25A010FC0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78B86-996B-D5BE-05D3-D9B79A5D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F4C-04AF-4AAF-978D-938822B121F8}" type="datetime1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EB88-C1AD-79D5-DA6D-71DB9886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0257-320B-8271-51FB-AA8BF402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1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CCF8-235D-2136-9C92-0926DF3A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7782-A70B-EEBE-DD65-EA48C3FA1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53478-2546-7343-BD07-8629BE78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1A8F-A7F6-440E-934A-192B5BCD76B3}" type="datetime1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C82F5-3CE4-6497-A928-C81F180A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9F47C-1FEA-897E-1B60-B772740B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8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8961-3A6B-9FB6-F30D-A66FF943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6B165-3CDB-C3F4-40D5-EA540AF8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9779-3961-F7B8-D025-209F1CF2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1DCF-B41D-46A3-A251-0A70155F11FE}" type="datetime1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0993E-73E2-5EF9-1DDE-16F925EE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EB423-44D0-877D-DC88-368B2D1D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3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68C1-043F-5C22-DC39-1EB358124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7A1A-E16F-236A-1280-7B475A5D2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2386B-29BE-1FF1-68DE-275C71615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07698-7F81-0598-2E0F-B7BD7CC0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00DB-EA17-4538-9E7E-6865AD755A10}" type="datetime1">
              <a:rPr lang="en-US" smtClean="0"/>
              <a:t>29/5/2023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1F910-70DD-B916-FB02-F2EE1895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36F1D-058E-824D-50B0-61EC2850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BB52-F19D-5390-1AD6-A1EBF40D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9BDB2-5388-C805-EAB6-81BB63BE0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47D98-6E18-E0B7-61EA-3247E0381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316B6-D3A1-ED9D-BB50-2118E78CB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9EB9F-A10D-004B-6CAC-91F76B559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C0EA2-B91C-7E39-6BAC-86D3E859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3E09-E0DA-42B8-9B52-D53ED3A67ECB}" type="datetime1">
              <a:rPr lang="en-US" smtClean="0"/>
              <a:t>29/5/2023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523D5-11CE-3674-D5EC-1008A02C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F070D-2556-39DD-B945-5ECF9D22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7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7516-D346-AD2C-916E-E17AC98E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54133-DA7C-2AD2-13E9-BC7E0E6D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670E-4FE9-4D9C-959F-50EE1E42A955}" type="datetime1">
              <a:rPr lang="en-US" smtClean="0"/>
              <a:t>29/5/2023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B4A88-18BD-D6B5-7101-198B901A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08C71-5EC3-89C9-948E-9057EB93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4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CC82A5-3EC1-F106-AD56-25E342E2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23A3-07D6-4232-8E3B-F16AB769BBFE}" type="datetime1">
              <a:rPr lang="en-US" smtClean="0"/>
              <a:t>29/5/2023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320D9-A9A1-6798-47F8-9AC12CD7C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FE3CF-C1CF-D586-88BC-80E9CDB6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3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BDA0-9DB2-7036-EBD9-31FC09C2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7265C-3DA0-B9E2-FCF1-DBE98C69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7508F-3705-E900-8A2E-21B23A8DD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7B8F4-2893-419F-BB9C-7DC1DE01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8E2C-015D-494E-92D6-7EFDC07AD84A}" type="datetime1">
              <a:rPr lang="en-US" smtClean="0"/>
              <a:t>29/5/2023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CAEC0-FAAB-EB71-8270-047F6ECFE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FD60F-4AA9-8816-75C0-D51C81C1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1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5E16-9A2D-AC65-803A-D54CB960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2E43F7-7CE7-E181-20F6-866B726A7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C5D24-FFC7-6D16-1442-8A7B0B652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028BE-5F51-AE8B-C3EB-4AFB050B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6F-C463-409C-A723-89ACC601F30F}" type="datetime1">
              <a:rPr lang="en-US" smtClean="0"/>
              <a:t>29/5/2023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35101-4695-59D7-3C9F-8016151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CEDC3-82E0-4DBA-4197-E000F40D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0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6F47F9-01A2-34AC-C9AE-5F46578D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C8DBC-C7C8-2734-EEC6-DDF2A82B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AAFEE-DC34-24F8-D1D8-6AA931244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AEB0C-0911-4460-9155-AEA45DC27A80}" type="datetime1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F83BC-990B-4CDB-D266-3859A4EA5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83386-3811-D5C3-F75C-E1442ABF6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phẩm, ký hiệu&#10;&#10;Mô tả được tạo tự động">
            <a:extLst>
              <a:ext uri="{FF2B5EF4-FFF2-40B4-BE49-F238E27FC236}">
                <a16:creationId xmlns:a16="http://schemas.microsoft.com/office/drawing/2014/main" id="{7794A643-320D-4074-9B93-2F0A9F946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"/>
            <a:ext cx="18288000" cy="102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1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667000"/>
            <a:ext cx="7311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2667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2667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628900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1040109" y="3795331"/>
            <a:ext cx="16840200" cy="864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phương pháp tổ chức hoạt động</a:t>
            </a:r>
            <a:endParaRPr lang="nb-NO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EF17831-20FC-BCD8-E0F7-FAC4AC3F39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355274"/>
              </p:ext>
            </p:extLst>
          </p:nvPr>
        </p:nvGraphicFramePr>
        <p:xfrm>
          <a:off x="1349032" y="2338754"/>
          <a:ext cx="15110167" cy="976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1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667000"/>
            <a:ext cx="8073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ĐỐI TƯỢNG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2667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2667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628900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853941"/>
            <a:ext cx="16840200" cy="721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b-NO" sz="4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Tiếp cận đối tượng là lựa chọn, tổ chức nội dung học tập và các hoạt động học tập </a:t>
            </a:r>
            <a:r>
              <a:rPr lang="nb-NO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phù hợp với trình độ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nhận thức và đặc điểm tâm sinh lí của HS </a:t>
            </a:r>
            <a:r>
              <a:rPr lang="nb-NO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phát triển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 nhận thức và tình cảm, cảm xúc của HS.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nb-NO" sz="4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ể thực hiện yêu cầu này,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nb-NO" sz="4000" b="1" i="1">
                <a:latin typeface="Arial" panose="020B0604020202020204" pitchFamily="34" charset="0"/>
                <a:cs typeface="Arial" panose="020B0604020202020204" pitchFamily="34" charset="0"/>
              </a:rPr>
              <a:t>Tiếng Việt 4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cũng như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toàn bộ SGK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Cánh Diều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hệ thống chủ đề, chủ điểm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rèn luyện kĩ năng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đọc, viết, nói, nghe cụ thể như sau:</a:t>
            </a:r>
          </a:p>
          <a:p>
            <a:pPr algn="just">
              <a:lnSpc>
                <a:spcPct val="130000"/>
              </a:lnSpc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8073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ĐỐI TƯỢNG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389949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94849"/>
            <a:ext cx="16840200" cy="8811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GD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2.1.1.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 hợp với trình độ và yêu cầu phát triển của HS mỗi lớp</a:t>
            </a:r>
            <a:r>
              <a:rPr lang="nb-NO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VD: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Hệ thống </a:t>
            </a:r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từ lớp 3 khái quát hơn lớp 2.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Hệ thống </a:t>
            </a:r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điểm 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thuộc cùng 1 chủ đề ở lớp 4 cao hơn lớp 3.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2.1.2.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 hợp với trình độ và yêu cầu phát triển của HS mỗi lớp</a:t>
            </a:r>
            <a:r>
              <a:rPr lang="nb-NO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VD: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Các bài đọc trong chủ điểm </a:t>
            </a:r>
            <a:r>
              <a:rPr lang="nb-NO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Bảo vệ Tổ quốc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ở lớp 3 phản ánh sự đóng góp của các tầng lớp nhân dân, các lực lượng vũ trang.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Các bài đọc trong chủ điểm </a:t>
            </a:r>
            <a:r>
              <a:rPr lang="nb-NO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Bài ca giữ nước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ở lớp 4 phản ánh các mốc quan trọng trong lịch sử giữ nước.</a:t>
            </a:r>
          </a:p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0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8073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ĐỐI TƯỢNG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389949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18649"/>
            <a:ext cx="16802100" cy="760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</a:t>
            </a:r>
            <a:r>
              <a:rPr lang="nb-NO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HĐ học tập phù hợp với các đối tượng khác nhau</a:t>
            </a:r>
            <a:r>
              <a:rPr lang="nb-NO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b-NO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2.2.1. Các HĐ học tập được thiết kế </a:t>
            </a:r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 hợp với từng khối lớp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CH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nb-NO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2.2.2. Các HĐ học tập được thiết kế theo hướng mở, </a:t>
            </a:r>
            <a:r>
              <a:rPr lang="nb-N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 hợp với từng nhóm HS</a:t>
            </a:r>
            <a:r>
              <a:rPr lang="nb-NO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thực hiện giáo dục phân hoá: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Sách có nhiều bài tập để HS lựa chọn theo khả năng, sở thích.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Sách có phần mềm (Em đọc sách báo, Góc sáng tạo, Ôn tập – khoảng 50 tiết) để GV linh hoạt sử dụng cho phù hợp với HS.</a:t>
            </a:r>
          </a:p>
          <a:p>
            <a:pPr algn="just"/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2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8073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ĐỐI TƯỢNG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389949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838200" y="5143500"/>
            <a:ext cx="80734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thuyết Đa trí tuệ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(Multiple Intelligences – MI)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Howard Gardner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2426A-A817-AAA5-0D5B-13F74ADA9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33" y="2428049"/>
            <a:ext cx="8475069" cy="71628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8073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CẤU TRÚC CỦA SÁCH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CẤU TRÚC CỦA SÁCH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HỌC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389949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853440" y="3645690"/>
            <a:ext cx="17038362" cy="705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Sắp xếp các bài học theo 4 chủ đề 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 non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(chân dung của em: những nét riêng, các đức tính, ước mơ của em)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đồng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(họ hàng, làng xóm, những tấm gương trong cộng đồng)  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(xây dựng và bảo vệ Tổ quốc)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chung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(khám phá và sáng tạo vì cuộc sống con người)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Mỗi chủ đề được triển khai thành một số chủ điểm. Mỗi chủ điểm là 1 bài học.</a:t>
            </a:r>
          </a:p>
          <a:p>
            <a:pPr algn="just">
              <a:lnSpc>
                <a:spcPct val="114000"/>
              </a:lnSpc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8073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CẤU TRÚC CỦA SÁCH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CẤU TRÚC CỦA SÁCH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HỌC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389949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853440" y="3645690"/>
            <a:ext cx="17038362" cy="5647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Mỗi bài học được học trong 2 tuần (trừ Bài 18 học trong 3 tuần).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Học 2 tuần, có sợ HS quên?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Học không phải để ghi nhớ mà </a:t>
            </a:r>
            <a:r>
              <a:rPr lang="en-US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rèn luyện kĩ năng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Cuối mỗi bài học đều có bài </a:t>
            </a:r>
            <a:r>
              <a:rPr lang="en-US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đánh giá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lượng dành cho 1 bài học tăng dần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các lớp: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1: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Học vần: 2 tiết/bài; Luyện tập tổng hợp: 1 tuần/bài.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2: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1 tuần/bài;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3, 4, 5: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 – 3 tuần/bài.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THCS: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3 tuần/bài. THPT: 4 tuần/bài.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45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7844811" cy="81045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CẤU TRÚC CỦA SÁCH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CẤU TRÚC CỦA SÁCH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HỌC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533400" y="2389949"/>
            <a:ext cx="1123950" cy="848551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85169C-7838-E5AF-8185-93C93B631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475763"/>
              </p:ext>
            </p:extLst>
          </p:nvPr>
        </p:nvGraphicFramePr>
        <p:xfrm>
          <a:off x="2628900" y="3427441"/>
          <a:ext cx="12573000" cy="6759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1705399946"/>
                    </a:ext>
                  </a:extLst>
                </a:gridCol>
                <a:gridCol w="4500115">
                  <a:extLst>
                    <a:ext uri="{9D8B030D-6E8A-4147-A177-3AD203B41FA5}">
                      <a16:colId xmlns:a16="http://schemas.microsoft.com/office/drawing/2014/main" val="2238688579"/>
                    </a:ext>
                  </a:extLst>
                </a:gridCol>
                <a:gridCol w="5101085">
                  <a:extLst>
                    <a:ext uri="{9D8B030D-6E8A-4147-A177-3AD203B41FA5}">
                      <a16:colId xmlns:a16="http://schemas.microsoft.com/office/drawing/2014/main" val="1012014374"/>
                    </a:ext>
                  </a:extLst>
                </a:gridCol>
              </a:tblGrid>
              <a:tr h="669182">
                <a:tc>
                  <a:txBody>
                    <a:bodyPr/>
                    <a:lstStyle/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6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3611" marR="53611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155437"/>
                  </a:ext>
                </a:extLst>
              </a:tr>
              <a:tr h="533393">
                <a:tc rowSpan="3"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MĂNG</a:t>
                      </a: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NON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80383"/>
                  </a:ext>
                </a:extLst>
              </a:tr>
              <a:tr h="456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măng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mọc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thẳng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4. Kho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báu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83361"/>
                  </a:ext>
                </a:extLst>
              </a:tr>
              <a:tr h="533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mơ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61863"/>
                  </a:ext>
                </a:extLst>
              </a:tr>
              <a:tr h="533393">
                <a:tc rowSpan="3">
                  <a:txBody>
                    <a:bodyPr/>
                    <a:lstStyle/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CỘNG </a:t>
                      </a:r>
                      <a:r>
                        <a:rPr lang="en-US" sz="26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xóm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49700"/>
                  </a:ext>
                </a:extLst>
              </a:tr>
              <a:tr h="533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vô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312115"/>
                  </a:ext>
                </a:extLst>
              </a:tr>
              <a:tr h="533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400362"/>
                  </a:ext>
                </a:extLst>
              </a:tr>
              <a:tr h="533393">
                <a:tc rowSpan="2">
                  <a:txBody>
                    <a:bodyPr/>
                    <a:lstStyle/>
                    <a:p>
                      <a:pPr indent="285750"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 </a:t>
                      </a:r>
                      <a:r>
                        <a:rPr lang="en-US" sz="26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Niềm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6998"/>
                  </a:ext>
                </a:extLst>
              </a:tr>
              <a:tr h="577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39160"/>
                  </a:ext>
                </a:extLst>
              </a:tr>
              <a:tr h="745378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CHUNG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558374"/>
                  </a:ext>
                </a:extLst>
              </a:tr>
              <a:tr h="745378">
                <a:tc gridSpan="3"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19.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085430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1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428049"/>
            <a:ext cx="86068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CẤU TRÚC CỦA BÀI HỌC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1905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CẤU TRÚC CỦA SÁCH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HỌC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1905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389949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D63DD0-1229-DE04-88AD-A3406582C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12689"/>
              </p:ext>
            </p:extLst>
          </p:nvPr>
        </p:nvGraphicFramePr>
        <p:xfrm>
          <a:off x="2891811" y="3607588"/>
          <a:ext cx="12504378" cy="6488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3272">
                  <a:extLst>
                    <a:ext uri="{9D8B030D-6E8A-4147-A177-3AD203B41FA5}">
                      <a16:colId xmlns:a16="http://schemas.microsoft.com/office/drawing/2014/main" val="3977209529"/>
                    </a:ext>
                  </a:extLst>
                </a:gridCol>
                <a:gridCol w="1239384">
                  <a:extLst>
                    <a:ext uri="{9D8B030D-6E8A-4147-A177-3AD203B41FA5}">
                      <a16:colId xmlns:a16="http://schemas.microsoft.com/office/drawing/2014/main" val="1161860316"/>
                    </a:ext>
                  </a:extLst>
                </a:gridCol>
                <a:gridCol w="4777929">
                  <a:extLst>
                    <a:ext uri="{9D8B030D-6E8A-4147-A177-3AD203B41FA5}">
                      <a16:colId xmlns:a16="http://schemas.microsoft.com/office/drawing/2014/main" val="1901688427"/>
                    </a:ext>
                  </a:extLst>
                </a:gridCol>
                <a:gridCol w="1403793">
                  <a:extLst>
                    <a:ext uri="{9D8B030D-6E8A-4147-A177-3AD203B41FA5}">
                      <a16:colId xmlns:a16="http://schemas.microsoft.com/office/drawing/2014/main" val="2369276574"/>
                    </a:ext>
                  </a:extLst>
                </a:gridCol>
              </a:tblGrid>
              <a:tr h="86963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LẺ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CHẴN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148286"/>
                  </a:ext>
                </a:extLst>
              </a:tr>
              <a:tr h="1269332">
                <a:tc>
                  <a:txBody>
                    <a:bodyPr/>
                    <a:lstStyle/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48457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3 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50503"/>
                  </a:ext>
                </a:extLst>
              </a:tr>
              <a:tr h="871385"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553721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78169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91725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808722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7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2933700" y="1504950"/>
            <a:ext cx="12420600" cy="727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  <a:p>
            <a:pPr algn="ctr"/>
            <a:r>
              <a:rPr lang="en-US" sz="7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KIỂU BÀI HỌC </a:t>
            </a:r>
          </a:p>
          <a:p>
            <a:pPr algn="ctr"/>
            <a:r>
              <a:rPr lang="en-US" sz="7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CÁCH DẠY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266700"/>
            <a:ext cx="1828800" cy="19904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7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2849380"/>
            <a:ext cx="4588240" cy="4588240"/>
            <a:chOff x="0" y="0"/>
            <a:chExt cx="812800" cy="812800"/>
          </a:xfrm>
          <a:solidFill>
            <a:schemeClr val="accent2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4065" y="3053845"/>
            <a:ext cx="4179310" cy="41793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0"/>
              </a:schemeClr>
            </a:solidFill>
            <a:ln w="38100">
              <a:solidFill>
                <a:srgbClr val="FFFFFF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719"/>
                </a:lnSpc>
              </a:pPr>
              <a:r>
                <a:rPr lang="en-US" sz="4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TẬP HUẤN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510270" y="571500"/>
            <a:ext cx="5658174" cy="1740714"/>
          </a:xfrm>
          <a:custGeom>
            <a:avLst/>
            <a:gdLst/>
            <a:ahLst/>
            <a:cxnLst/>
            <a:rect l="l" t="t" r="r" b="b"/>
            <a:pathLst>
              <a:path w="1448023" h="335672">
                <a:moveTo>
                  <a:pt x="91753" y="0"/>
                </a:moveTo>
                <a:lnTo>
                  <a:pt x="1356270" y="0"/>
                </a:lnTo>
                <a:cubicBezTo>
                  <a:pt x="1380605" y="0"/>
                  <a:pt x="1403942" y="9667"/>
                  <a:pt x="1421149" y="26874"/>
                </a:cubicBezTo>
                <a:cubicBezTo>
                  <a:pt x="1438356" y="44081"/>
                  <a:pt x="1448023" y="67419"/>
                  <a:pt x="1448023" y="91753"/>
                </a:cubicBezTo>
                <a:lnTo>
                  <a:pt x="1448023" y="243919"/>
                </a:lnTo>
                <a:cubicBezTo>
                  <a:pt x="1448023" y="268253"/>
                  <a:pt x="1438356" y="291591"/>
                  <a:pt x="1421149" y="308798"/>
                </a:cubicBezTo>
                <a:cubicBezTo>
                  <a:pt x="1403942" y="326005"/>
                  <a:pt x="1380605" y="335672"/>
                  <a:pt x="1356270" y="335672"/>
                </a:cubicBezTo>
                <a:lnTo>
                  <a:pt x="91753" y="335672"/>
                </a:lnTo>
                <a:cubicBezTo>
                  <a:pt x="67419" y="335672"/>
                  <a:pt x="44081" y="326005"/>
                  <a:pt x="26874" y="308798"/>
                </a:cubicBezTo>
                <a:cubicBezTo>
                  <a:pt x="9667" y="291591"/>
                  <a:pt x="0" y="268253"/>
                  <a:pt x="0" y="243919"/>
                </a:cubicBezTo>
                <a:lnTo>
                  <a:pt x="0" y="91753"/>
                </a:lnTo>
                <a:cubicBezTo>
                  <a:pt x="0" y="67419"/>
                  <a:pt x="9667" y="44081"/>
                  <a:pt x="26874" y="26874"/>
                </a:cubicBezTo>
                <a:cubicBezTo>
                  <a:pt x="44081" y="9667"/>
                  <a:pt x="67419" y="0"/>
                  <a:pt x="9175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7037977" y="681207"/>
            <a:ext cx="47143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</a:p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 đề chung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6304369" y="3222088"/>
            <a:ext cx="5864075" cy="2178016"/>
          </a:xfrm>
          <a:custGeom>
            <a:avLst/>
            <a:gdLst/>
            <a:ahLst/>
            <a:cxnLst/>
            <a:rect l="l" t="t" r="r" b="b"/>
            <a:pathLst>
              <a:path w="1448023" h="335672">
                <a:moveTo>
                  <a:pt x="91753" y="0"/>
                </a:moveTo>
                <a:lnTo>
                  <a:pt x="1356270" y="0"/>
                </a:lnTo>
                <a:cubicBezTo>
                  <a:pt x="1380605" y="0"/>
                  <a:pt x="1403942" y="9667"/>
                  <a:pt x="1421149" y="26874"/>
                </a:cubicBezTo>
                <a:cubicBezTo>
                  <a:pt x="1438356" y="44081"/>
                  <a:pt x="1448023" y="67419"/>
                  <a:pt x="1448023" y="91753"/>
                </a:cubicBezTo>
                <a:lnTo>
                  <a:pt x="1448023" y="243919"/>
                </a:lnTo>
                <a:cubicBezTo>
                  <a:pt x="1448023" y="268253"/>
                  <a:pt x="1438356" y="291591"/>
                  <a:pt x="1421149" y="308798"/>
                </a:cubicBezTo>
                <a:cubicBezTo>
                  <a:pt x="1403942" y="326005"/>
                  <a:pt x="1380605" y="335672"/>
                  <a:pt x="1356270" y="335672"/>
                </a:cubicBezTo>
                <a:lnTo>
                  <a:pt x="91753" y="335672"/>
                </a:lnTo>
                <a:cubicBezTo>
                  <a:pt x="67419" y="335672"/>
                  <a:pt x="44081" y="326005"/>
                  <a:pt x="26874" y="308798"/>
                </a:cubicBezTo>
                <a:cubicBezTo>
                  <a:pt x="9667" y="291591"/>
                  <a:pt x="0" y="268253"/>
                  <a:pt x="0" y="243919"/>
                </a:cubicBezTo>
                <a:lnTo>
                  <a:pt x="0" y="91753"/>
                </a:lnTo>
                <a:cubicBezTo>
                  <a:pt x="0" y="67419"/>
                  <a:pt x="9667" y="44081"/>
                  <a:pt x="26874" y="26874"/>
                </a:cubicBezTo>
                <a:cubicBezTo>
                  <a:pt x="44081" y="9667"/>
                  <a:pt x="67419" y="0"/>
                  <a:pt x="9175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</p:sp>
      <p:sp>
        <p:nvSpPr>
          <p:cNvPr id="15" name="TextBox 15"/>
          <p:cNvSpPr txBox="1"/>
          <p:nvPr/>
        </p:nvSpPr>
        <p:spPr>
          <a:xfrm>
            <a:off x="6538382" y="3533469"/>
            <a:ext cx="5499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kiểu bài học </a:t>
            </a:r>
          </a:p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cách dạy</a:t>
            </a:r>
          </a:p>
        </p:txBody>
      </p:sp>
      <p:sp>
        <p:nvSpPr>
          <p:cNvPr id="17" name="Freeform 17"/>
          <p:cNvSpPr/>
          <p:nvPr/>
        </p:nvSpPr>
        <p:spPr>
          <a:xfrm>
            <a:off x="6280510" y="6318848"/>
            <a:ext cx="5864076" cy="1746710"/>
          </a:xfrm>
          <a:custGeom>
            <a:avLst/>
            <a:gdLst/>
            <a:ahLst/>
            <a:cxnLst/>
            <a:rect l="l" t="t" r="r" b="b"/>
            <a:pathLst>
              <a:path w="1448023" h="335672">
                <a:moveTo>
                  <a:pt x="91753" y="0"/>
                </a:moveTo>
                <a:lnTo>
                  <a:pt x="1356270" y="0"/>
                </a:lnTo>
                <a:cubicBezTo>
                  <a:pt x="1380605" y="0"/>
                  <a:pt x="1403942" y="9667"/>
                  <a:pt x="1421149" y="26874"/>
                </a:cubicBezTo>
                <a:cubicBezTo>
                  <a:pt x="1438356" y="44081"/>
                  <a:pt x="1448023" y="67419"/>
                  <a:pt x="1448023" y="91753"/>
                </a:cubicBezTo>
                <a:lnTo>
                  <a:pt x="1448023" y="243919"/>
                </a:lnTo>
                <a:cubicBezTo>
                  <a:pt x="1448023" y="268253"/>
                  <a:pt x="1438356" y="291591"/>
                  <a:pt x="1421149" y="308798"/>
                </a:cubicBezTo>
                <a:cubicBezTo>
                  <a:pt x="1403942" y="326005"/>
                  <a:pt x="1380605" y="335672"/>
                  <a:pt x="1356270" y="335672"/>
                </a:cubicBezTo>
                <a:lnTo>
                  <a:pt x="91753" y="335672"/>
                </a:lnTo>
                <a:cubicBezTo>
                  <a:pt x="67419" y="335672"/>
                  <a:pt x="44081" y="326005"/>
                  <a:pt x="26874" y="308798"/>
                </a:cubicBezTo>
                <a:cubicBezTo>
                  <a:pt x="9667" y="291591"/>
                  <a:pt x="0" y="268253"/>
                  <a:pt x="0" y="243919"/>
                </a:cubicBezTo>
                <a:lnTo>
                  <a:pt x="0" y="91753"/>
                </a:lnTo>
                <a:cubicBezTo>
                  <a:pt x="0" y="67419"/>
                  <a:pt x="9667" y="44081"/>
                  <a:pt x="26874" y="26874"/>
                </a:cubicBezTo>
                <a:cubicBezTo>
                  <a:pt x="44081" y="9667"/>
                  <a:pt x="67419" y="0"/>
                  <a:pt x="91753" y="0"/>
                </a:cubicBezTo>
                <a:close/>
              </a:path>
            </a:pathLst>
          </a:custGeom>
          <a:solidFill>
            <a:srgbClr val="C00000"/>
          </a:solidFill>
        </p:spPr>
      </p:sp>
      <p:sp>
        <p:nvSpPr>
          <p:cNvPr id="19" name="TextBox 19"/>
          <p:cNvSpPr txBox="1"/>
          <p:nvPr/>
        </p:nvSpPr>
        <p:spPr>
          <a:xfrm>
            <a:off x="6624130" y="6494491"/>
            <a:ext cx="52854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tài liệu </a:t>
            </a:r>
          </a:p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</a:t>
            </a:r>
          </a:p>
        </p:txBody>
      </p:sp>
      <p:sp>
        <p:nvSpPr>
          <p:cNvPr id="21" name="Freeform 21"/>
          <p:cNvSpPr/>
          <p:nvPr/>
        </p:nvSpPr>
        <p:spPr>
          <a:xfrm>
            <a:off x="6334837" y="8478125"/>
            <a:ext cx="5775894" cy="1746710"/>
          </a:xfrm>
          <a:custGeom>
            <a:avLst/>
            <a:gdLst/>
            <a:ahLst/>
            <a:cxnLst/>
            <a:rect l="l" t="t" r="r" b="b"/>
            <a:pathLst>
              <a:path w="1448023" h="335672">
                <a:moveTo>
                  <a:pt x="91753" y="0"/>
                </a:moveTo>
                <a:lnTo>
                  <a:pt x="1356270" y="0"/>
                </a:lnTo>
                <a:cubicBezTo>
                  <a:pt x="1380605" y="0"/>
                  <a:pt x="1403942" y="9667"/>
                  <a:pt x="1421149" y="26874"/>
                </a:cubicBezTo>
                <a:cubicBezTo>
                  <a:pt x="1438356" y="44081"/>
                  <a:pt x="1448023" y="67419"/>
                  <a:pt x="1448023" y="91753"/>
                </a:cubicBezTo>
                <a:lnTo>
                  <a:pt x="1448023" y="243919"/>
                </a:lnTo>
                <a:cubicBezTo>
                  <a:pt x="1448023" y="268253"/>
                  <a:pt x="1438356" y="291591"/>
                  <a:pt x="1421149" y="308798"/>
                </a:cubicBezTo>
                <a:cubicBezTo>
                  <a:pt x="1403942" y="326005"/>
                  <a:pt x="1380605" y="335672"/>
                  <a:pt x="1356270" y="335672"/>
                </a:cubicBezTo>
                <a:lnTo>
                  <a:pt x="91753" y="335672"/>
                </a:lnTo>
                <a:cubicBezTo>
                  <a:pt x="67419" y="335672"/>
                  <a:pt x="44081" y="326005"/>
                  <a:pt x="26874" y="308798"/>
                </a:cubicBezTo>
                <a:cubicBezTo>
                  <a:pt x="9667" y="291591"/>
                  <a:pt x="0" y="268253"/>
                  <a:pt x="0" y="243919"/>
                </a:cubicBezTo>
                <a:lnTo>
                  <a:pt x="0" y="91753"/>
                </a:lnTo>
                <a:cubicBezTo>
                  <a:pt x="0" y="67419"/>
                  <a:pt x="9667" y="44081"/>
                  <a:pt x="26874" y="26874"/>
                </a:cubicBezTo>
                <a:cubicBezTo>
                  <a:pt x="44081" y="9667"/>
                  <a:pt x="67419" y="0"/>
                  <a:pt x="91753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</p:sp>
      <p:sp>
        <p:nvSpPr>
          <p:cNvPr id="23" name="TextBox 23"/>
          <p:cNvSpPr txBox="1"/>
          <p:nvPr/>
        </p:nvSpPr>
        <p:spPr>
          <a:xfrm>
            <a:off x="6661389" y="8621063"/>
            <a:ext cx="52109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quy định của chương trình</a:t>
            </a:r>
          </a:p>
        </p:txBody>
      </p:sp>
      <p:sp>
        <p:nvSpPr>
          <p:cNvPr id="28" name="AutoShape 28"/>
          <p:cNvSpPr/>
          <p:nvPr/>
        </p:nvSpPr>
        <p:spPr>
          <a:xfrm flipV="1">
            <a:off x="4822020" y="1255484"/>
            <a:ext cx="1688249" cy="2712668"/>
          </a:xfrm>
          <a:prstGeom prst="line">
            <a:avLst/>
          </a:prstGeom>
          <a:ln w="38100" cap="flat">
            <a:solidFill>
              <a:srgbClr val="BB8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5146523" y="4180524"/>
            <a:ext cx="1103517" cy="399414"/>
          </a:xfrm>
          <a:prstGeom prst="line">
            <a:avLst/>
          </a:prstGeom>
          <a:ln w="38100" cap="flat">
            <a:solidFill>
              <a:srgbClr val="BB8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5146524" y="5143499"/>
            <a:ext cx="1188313" cy="2089656"/>
          </a:xfrm>
          <a:prstGeom prst="line">
            <a:avLst/>
          </a:prstGeom>
          <a:ln w="38100" cap="flat">
            <a:solidFill>
              <a:srgbClr val="BB8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4984047" y="5963666"/>
            <a:ext cx="1401710" cy="3511238"/>
          </a:xfrm>
          <a:prstGeom prst="line">
            <a:avLst/>
          </a:prstGeom>
          <a:ln w="38100" cap="flat">
            <a:solidFill>
              <a:srgbClr val="BB8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12037959" y="373430"/>
            <a:ext cx="5908203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chung</a:t>
            </a: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điểm tiếp cận</a:t>
            </a: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của sách và của các bài học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10731" y="2656307"/>
            <a:ext cx="8948009" cy="3662541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110731" y="6492370"/>
            <a:ext cx="5137522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án</a:t>
            </a:r>
          </a:p>
          <a:p>
            <a:pPr marL="561339" lvl="1" indent="-280669">
              <a:lnSpc>
                <a:spcPct val="85000"/>
              </a:lnSpc>
              <a:buFont typeface="Arial"/>
              <a:buChar char="•"/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tài liệu tham khảo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B2EC75-0BC3-C7BB-0E20-D0A2905FA6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123" y="199087"/>
            <a:ext cx="1379340" cy="15012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 LOẠI BÀI ĐỌC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899" y="3314700"/>
            <a:ext cx="16840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Mỗi tuần 2 bài đọc; mỗi chủ điểm 4 bài đọc (chủ điểm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Vì cuộc sống con người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: 6 bài đọc). 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Các loại văn bản dùng làm bài đọc: VB văn học, VB thông tin, trong đó có VB đa phương thức (chữ + hình).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Không dạy VB nhật dụng (đơn, thư, báo cáo) ở bài đọc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ạy ở các tiết rèn luyện kĩ năng viết (làm mẫu để rút ra bài học, thực hành).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5F769-F11A-2012-A98A-461510F5B471}"/>
              </a:ext>
            </a:extLst>
          </p:cNvPr>
          <p:cNvSpPr/>
          <p:nvPr/>
        </p:nvSpPr>
        <p:spPr>
          <a:xfrm>
            <a:off x="1070589" y="7325261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KHAI THÁC BÀI ĐỌC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AB3183F-FC01-5253-832E-E62F80D0C4B6}"/>
              </a:ext>
            </a:extLst>
          </p:cNvPr>
          <p:cNvSpPr/>
          <p:nvPr/>
        </p:nvSpPr>
        <p:spPr>
          <a:xfrm>
            <a:off x="453348" y="7287161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FE070-F4AF-9B57-EFA5-61B0A0CC4313}"/>
              </a:ext>
            </a:extLst>
          </p:cNvPr>
          <p:cNvSpPr txBox="1"/>
          <p:nvPr/>
        </p:nvSpPr>
        <p:spPr>
          <a:xfrm>
            <a:off x="723899" y="8392061"/>
            <a:ext cx="173202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Bài đọc 2 tiết: 5 câu hỏi đọc hiểu; bài đọc 1 tiết: 4 câu hỏi đọc hiểu.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Luyện tập tra từ điển: từ học kì II, ở các Bài đọc 3.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14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ĐỌC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899" y="3366261"/>
            <a:ext cx="16840200" cy="634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Hoạt động khởi động và giới thiệu bài 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GV gắn/chiếu lên bảng/màn hình tranh ảnh minh hoạ/video, </a:t>
            </a:r>
            <a:r>
              <a:rPr lang="it-IT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trò chơi học tập 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để giới thiệu bài: nói tên các sự vật trong tranh ảnh; đoán nội dung câu chuyện, bài thơ, bài văn,... </a:t>
            </a:r>
            <a:r>
              <a:rPr lang="it-IT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kết hợp khởi động với kiểm tra bài cũ.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GV g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iới thiệu bài đọc, tạo hứng thú cho HS.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64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ĐỌC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899" y="3366261"/>
            <a:ext cx="16840200" cy="591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</a:t>
            </a:r>
            <a:r>
              <a:rPr lang="it-IT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đọc thành tiếng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GV đọc mẫu 1 lượt.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GV tổ chức cho HS đọc thành tiếng: đọc trong nhóm, đọc nối tiếp các </a:t>
            </a:r>
            <a:r>
              <a:rPr lang="pt-BR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văn </a:t>
            </a: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trước lớp. Chú ý yêu cầu </a:t>
            </a:r>
            <a:r>
              <a:rPr lang="pt-BR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diễn cảm</a:t>
            </a: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14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1 – 2 HS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đọc lại 1 lượt.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29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ĐỌC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899" y="3366261"/>
            <a:ext cx="16840200" cy="6202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it-IT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đọc hiểu (tìm hiểu bài)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GV tổ chức cho </a:t>
            </a:r>
            <a:r>
              <a:rPr lang="pt-BR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trả lời các câu hỏi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đọc hiểu bằng nhiều biện pháp dạy học khác nhau (làm vào phiếu bài tập, vở bài tập; thảo luận nhóm theo kĩ thuật mảnh ghép, khăn trải bàn, phòng tranh,...).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GV tổ chức cho </a:t>
            </a:r>
            <a:r>
              <a:rPr lang="pt-BR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báo cáo kết quả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bằng nhiều biện pháp dạy học khác nhau (vấn đáp GV – HS, phỏng vấn HS – HS, xì điện, lật mảnh ghép,...).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11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ĐỌC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899" y="3366261"/>
            <a:ext cx="16840200" cy="774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t-B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3.4. Hoạt động đọc nâng cao </a:t>
            </a:r>
          </a:p>
          <a:p>
            <a:pPr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s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gượng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3.5. Hoạt động tổng kết (củng cố, dặn dò) 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GV tổ chức cho </a:t>
            </a:r>
            <a:r>
              <a:rPr lang="pt-BR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đọc lại toàn bài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bằng nhiều biện pháp dạy học khác nhau (ô cửa bí mật, lật mảnh ghép, hộp quà, hái hoa, bốc thăm,...).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GV nhận xét về tiết học, dặn dò những điều cần thiết.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00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630347" y="170369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44" y="-17348"/>
            <a:ext cx="1661202" cy="1808048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F64C40F-03F5-6066-D65B-98A2167E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4" y="1863920"/>
            <a:ext cx="5886562" cy="82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8B3BDF0-C6F8-7385-3B4F-4359AF2F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23" y="1859293"/>
            <a:ext cx="5884430" cy="82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8D92CA5-7482-3409-B02D-5477AF5A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570" y="1866913"/>
            <a:ext cx="5884430" cy="82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 LOẠI BÀI VIẾT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63409"/>
            <a:ext cx="17259300" cy="6570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1.5.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1.6.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1200"/>
              </a:spcAft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9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7311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VIẾT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63409"/>
            <a:ext cx="17259300" cy="705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Giao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</a:t>
            </a:r>
          </a:p>
          <a:p>
            <a:pPr algn="just">
              <a:lnSpc>
                <a:spcPct val="11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GV mời 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2 HS đọc BT và gợi ý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GV mời 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2 HS làm mẫu, nếu cần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HS làm việc độc lập/nhóm để thực hiện nhiệm vụ (viết vào vở bài tập/phiếu học tập)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>
              <a:lnSpc>
                <a:spcPct val="11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GV theo dõi, hướng dẫn HS thực hiện nhiệm vụ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it-IT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Tổ chức cho HS báo cáo kết quả bằng nhiều biện pháp dạy học khác nhau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02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5" y="473800"/>
            <a:ext cx="5027305" cy="108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114300"/>
            <a:ext cx="1661202" cy="1808048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CD9C8F3-5A13-AEA2-60C1-BD71FCD9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30" y="1931476"/>
            <a:ext cx="6002570" cy="83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1027EEE-80DF-F0FF-60A2-74DC1F621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28" y="1908616"/>
            <a:ext cx="6002570" cy="83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6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121120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 LOẠI BÀI LUYỆN NGHE VÀ NÓI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4572000" y="253043"/>
            <a:ext cx="9601199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63409"/>
            <a:ext cx="17259300" cy="561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1.1. Nghe 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ý).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6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2933700" y="1504950"/>
            <a:ext cx="12420600" cy="727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algn="ctr"/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VẤN ĐỀ CHUNG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266699"/>
            <a:ext cx="1828800" cy="19904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20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9597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NGHE – KỂ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63409"/>
            <a:ext cx="17259300" cy="721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Nghe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GV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video 1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HS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video 2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HS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HS kể,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chuyện trước lớp.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30000"/>
              </a:lnSpc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F3B13-D61B-A079-07A9-620614E239B2}"/>
              </a:ext>
            </a:extLst>
          </p:cNvPr>
          <p:cNvSpPr/>
          <p:nvPr/>
        </p:nvSpPr>
        <p:spPr>
          <a:xfrm>
            <a:off x="5594268" y="253043"/>
            <a:ext cx="9188531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15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50107" y="1926714"/>
            <a:ext cx="95974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NGHE – KỂ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774" y="5079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32866" y="1888614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0D76F-6175-1D64-9848-61EB96B21948}"/>
              </a:ext>
            </a:extLst>
          </p:cNvPr>
          <p:cNvGrpSpPr/>
          <p:nvPr/>
        </p:nvGrpSpPr>
        <p:grpSpPr>
          <a:xfrm>
            <a:off x="3975772" y="2933700"/>
            <a:ext cx="10755555" cy="7331586"/>
            <a:chOff x="4191000" y="2933457"/>
            <a:chExt cx="10755555" cy="7331586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2EE7C45-6384-4595-ACCF-D95344B8F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2955414"/>
              <a:ext cx="5209064" cy="730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15D7D87-78A8-F00A-77BE-F2D05A57F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491" y="2933457"/>
              <a:ext cx="5209064" cy="730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4F3B13-D61B-A079-07A9-620614E239B2}"/>
              </a:ext>
            </a:extLst>
          </p:cNvPr>
          <p:cNvSpPr/>
          <p:nvPr/>
        </p:nvSpPr>
        <p:spPr>
          <a:xfrm>
            <a:off x="5594268" y="253043"/>
            <a:ext cx="9188531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74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588" y="0"/>
            <a:ext cx="1661202" cy="1808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2857500"/>
            <a:ext cx="17259300" cy="877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Giao nhiệm vụ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>
                <a:latin typeface="Arial" panose="020B0604020202020204" pitchFamily="34" charset="0"/>
                <a:cs typeface="Arial" panose="020B0604020202020204" pitchFamily="34" charset="0"/>
              </a:rPr>
              <a:t>Mời 1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pt-BR" sz="4000" b="1">
                <a:latin typeface="Arial" panose="020B0604020202020204" pitchFamily="34" charset="0"/>
                <a:cs typeface="Arial" panose="020B0604020202020204" pitchFamily="34" charset="0"/>
              </a:rPr>
              <a:t> 2 HS đọc nhiệm vụ nêu trong SGK.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Kiểm tra sự chuẩn bị của cả lớp. Khác với các lớp dưới, SGK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Tiếng Việt 4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chỉ có 2 bài làm mẫu (M) trong SGK</a:t>
            </a:r>
            <a:r>
              <a:rPr lang="pt-BR" sz="40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Tổ chức làm việc nhóm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HS kể chuyện và trao đổi trong nhóm theo gợi ý.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Theo dõi, giúp đỡ HS, giải quyết tình huống sư phạm.</a:t>
            </a:r>
          </a:p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Tổ chức báo cáo kết quả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>
                <a:latin typeface="Arial" panose="020B0604020202020204" pitchFamily="34" charset="0"/>
                <a:cs typeface="Arial" panose="020B0604020202020204" pitchFamily="34" charset="0"/>
              </a:rPr>
              <a:t>HS giới thiệu câu chuyện, bài thơ, bài văn, bài báo đã đọc và những điều đã ghi chép.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>
                <a:latin typeface="Arial" panose="020B0604020202020204" pitchFamily="34" charset="0"/>
                <a:cs typeface="Arial" panose="020B0604020202020204" pitchFamily="34" charset="0"/>
              </a:rPr>
              <a:t>HS trao đổi về câu chuyện, bài thơ, bài văn, bài báo được bạn giới thiệu (theo gợi ý của SGK).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7AF4CB-54DA-1CF6-B2E4-B27F292383E8}"/>
              </a:ext>
            </a:extLst>
          </p:cNvPr>
          <p:cNvSpPr/>
          <p:nvPr/>
        </p:nvSpPr>
        <p:spPr>
          <a:xfrm>
            <a:off x="1085829" y="1828800"/>
            <a:ext cx="15790093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HƯỚNG DẪN KỂ CHUYỆN ĐÃ ĐỌC Ở NHÀ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6709749-0D3F-116D-8E00-ED43003413B3}"/>
              </a:ext>
            </a:extLst>
          </p:cNvPr>
          <p:cNvSpPr/>
          <p:nvPr/>
        </p:nvSpPr>
        <p:spPr>
          <a:xfrm>
            <a:off x="468588" y="17907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4F3B13-D61B-A079-07A9-620614E239B2}"/>
              </a:ext>
            </a:extLst>
          </p:cNvPr>
          <p:cNvSpPr/>
          <p:nvPr/>
        </p:nvSpPr>
        <p:spPr>
          <a:xfrm>
            <a:off x="5594268" y="253043"/>
            <a:ext cx="9188531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15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50107" y="2362200"/>
            <a:ext cx="13732693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TRAO ĐỔI VỀ CHỦ ĐIỂM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774" y="135052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32866" y="23241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F1FAE-4CEA-3CBF-2908-F6A82923DF6E}"/>
              </a:ext>
            </a:extLst>
          </p:cNvPr>
          <p:cNvSpPr txBox="1"/>
          <p:nvPr/>
        </p:nvSpPr>
        <p:spPr>
          <a:xfrm>
            <a:off x="668370" y="3573461"/>
            <a:ext cx="17370360" cy="641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Giao nhiệm vụ cho HS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 GV mời 1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 2 HS đọc BT và gợi ý.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 GV mời 1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 2 HS làm mẫu, nếu cần.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 Tổ chức cho HS thực hiện nhiệm vụ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 HS làm việc độc lập/nhóm để thực hiện nhiệm vụ.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 GV theo dõi, hướng dẫn HS thực hiện nhiệm vụ.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it-IT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Tổ chức cho HS báo cáo kết quả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4F3B13-D61B-A079-07A9-620614E239B2}"/>
              </a:ext>
            </a:extLst>
          </p:cNvPr>
          <p:cNvSpPr/>
          <p:nvPr/>
        </p:nvSpPr>
        <p:spPr>
          <a:xfrm>
            <a:off x="5594268" y="253043"/>
            <a:ext cx="9188531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19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50107" y="2057400"/>
            <a:ext cx="13732693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TRAO ĐỔI VỀ CHỦ ĐIỂM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774" y="135052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32866" y="20193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22EB308-A326-6BD8-38D7-B536DE43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68" y="3086100"/>
            <a:ext cx="5122790" cy="71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05B16BE-94B9-9D63-AFEC-9A47D5B8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8" y="3048000"/>
            <a:ext cx="5142440" cy="72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4F3B13-D61B-A079-07A9-620614E239B2}"/>
              </a:ext>
            </a:extLst>
          </p:cNvPr>
          <p:cNvSpPr/>
          <p:nvPr/>
        </p:nvSpPr>
        <p:spPr>
          <a:xfrm>
            <a:off x="4495800" y="317763"/>
            <a:ext cx="9188531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980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115786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 LOẠI BÀI LUYỆN TỪ VÀ CÂU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524250" y="277891"/>
            <a:ext cx="11658600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63409"/>
            <a:ext cx="17259300" cy="641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Bài hình thành kiến thức: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14 tiết.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Bài luyện tập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Các bài luyện tập riêng (1 tiết/bài).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Các bài tập về nhân hoá gắn với bài đọc để khai thác giá trị của bài đọc.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Các bài tập tra từ điển gắn với bài đọc để hiểu bài đọc và rèn luyện kĩ năng.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Các bài tập ở bài Ôn tập, bài Tự đánh giá.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7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134836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CÁCH DẠY BÀI HÌNH THÀNH KIẾN THỨC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457161"/>
            <a:ext cx="17259300" cy="641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Nhận xét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Giao nhiệm vụ (phân tích ngữ liệu)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Tổ chức thực hiện nhiệm vụ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Tổ chức báo cáo kết quả thực hiện nhiệm vụ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Rút ra bài học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GV đặt CH, giúp HS rút ra bài học.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HS đọc nội dung Bài học trong SGK.</a:t>
            </a:r>
          </a:p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Luyện tập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(dạy như ở phần Nhận xét)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524250" y="277891"/>
            <a:ext cx="11658600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15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4949B08-0F14-5484-8A91-9D2D168F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798" y="1985251"/>
            <a:ext cx="5735752" cy="80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60075-ADA4-D7E3-DAEF-E0FB6F375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061091"/>
            <a:ext cx="6240231" cy="80487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524250" y="277891"/>
            <a:ext cx="11658600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81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2"/>
            <a:ext cx="2112884" cy="22996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787564-D611-5F65-9625-9EFF1E8DA2E0}"/>
              </a:ext>
            </a:extLst>
          </p:cNvPr>
          <p:cNvSpPr/>
          <p:nvPr/>
        </p:nvSpPr>
        <p:spPr>
          <a:xfrm>
            <a:off x="1070589" y="2660697"/>
            <a:ext cx="110452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TỰ ĐÁNH GIÁ SAU MỖI BÀI HỌC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2AD1FB8-B98E-5449-72A1-0EF52ECA1272}"/>
              </a:ext>
            </a:extLst>
          </p:cNvPr>
          <p:cNvSpPr/>
          <p:nvPr/>
        </p:nvSpPr>
        <p:spPr>
          <a:xfrm>
            <a:off x="453348" y="2622597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D4E5B-0A20-FC7F-467F-97AAD7873149}"/>
              </a:ext>
            </a:extLst>
          </p:cNvPr>
          <p:cNvSpPr txBox="1"/>
          <p:nvPr/>
        </p:nvSpPr>
        <p:spPr>
          <a:xfrm>
            <a:off x="723900" y="3708854"/>
            <a:ext cx="17259300" cy="651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CH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+ BT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+ BT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BT,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HS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5251369" y="190500"/>
            <a:ext cx="8204362" cy="2299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24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5251369" y="190500"/>
            <a:ext cx="8204362" cy="2299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2"/>
            <a:ext cx="2112884" cy="22996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787564-D611-5F65-9625-9EFF1E8DA2E0}"/>
              </a:ext>
            </a:extLst>
          </p:cNvPr>
          <p:cNvSpPr/>
          <p:nvPr/>
        </p:nvSpPr>
        <p:spPr>
          <a:xfrm>
            <a:off x="1070589" y="2660697"/>
            <a:ext cx="110452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TỰ ĐÁNH GIÁ SAU MỖI BÀI HỌC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2AD1FB8-B98E-5449-72A1-0EF52ECA1272}"/>
              </a:ext>
            </a:extLst>
          </p:cNvPr>
          <p:cNvSpPr/>
          <p:nvPr/>
        </p:nvSpPr>
        <p:spPr>
          <a:xfrm>
            <a:off x="453348" y="2622597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2A48421-B672-29C9-D3D6-45CBA33A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46382"/>
            <a:ext cx="4615055" cy="64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5667331-0251-3339-72A9-24BACC56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763" y="3759294"/>
            <a:ext cx="4676677" cy="65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9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5502405" y="228600"/>
            <a:ext cx="7277100" cy="1501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BÌA SÁCH</a:t>
            </a:r>
            <a:endParaRPr lang="en-US" sz="54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228600"/>
            <a:ext cx="1752600" cy="1907525"/>
          </a:xfrm>
          <a:prstGeom prst="rect">
            <a:avLst/>
          </a:prstGeom>
        </p:spPr>
      </p:pic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174BE46B-748A-19CC-DBBB-91138DFF2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" y="2278498"/>
            <a:ext cx="5448300" cy="7305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22554-74C8-49C8-1D30-5EED09000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62" y="2278498"/>
            <a:ext cx="5488167" cy="73056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38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2"/>
            <a:ext cx="2112884" cy="22996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787564-D611-5F65-9625-9EFF1E8DA2E0}"/>
              </a:ext>
            </a:extLst>
          </p:cNvPr>
          <p:cNvSpPr/>
          <p:nvPr/>
        </p:nvSpPr>
        <p:spPr>
          <a:xfrm>
            <a:off x="1070589" y="2660697"/>
            <a:ext cx="71590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ĐÁNH GIÁ ĐỊNH KÌ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2AD1FB8-B98E-5449-72A1-0EF52ECA1272}"/>
              </a:ext>
            </a:extLst>
          </p:cNvPr>
          <p:cNvSpPr/>
          <p:nvPr/>
        </p:nvSpPr>
        <p:spPr>
          <a:xfrm>
            <a:off x="453348" y="2622597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D4E5B-0A20-FC7F-467F-97AAD7873149}"/>
              </a:ext>
            </a:extLst>
          </p:cNvPr>
          <p:cNvSpPr txBox="1"/>
          <p:nvPr/>
        </p:nvSpPr>
        <p:spPr>
          <a:xfrm>
            <a:off x="723900" y="3708854"/>
            <a:ext cx="17259300" cy="634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Đánh giá kĩ năng đọc thành tiếng, HTL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Thực hiện từ tiết 1 đến tiết 5, bài Ôn tập giữa/cuối học kì.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Mỗi tiết học đánh giá khoảng 20% HS trong lớp.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Đánh giá kĩ năng đọc hiểu, kiến thức luyện từ và câu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Thực hiện ở tiết 6, bài Ôn tập giữa/cuối học kì.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Ra đề theo hướng dẫn của Bộ Giáo dục và Đào tạo.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Đánh giá kĩ năng viết 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Thực hiện ở tiết 7, bài Ôn tập giữa/cuối học kì.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Ra đề theo hướng dẫn của Bộ Giáo dục và Đào tạo.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5251369" y="190500"/>
            <a:ext cx="8204362" cy="2299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860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2"/>
            <a:ext cx="2112884" cy="22996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787564-D611-5F65-9625-9EFF1E8DA2E0}"/>
              </a:ext>
            </a:extLst>
          </p:cNvPr>
          <p:cNvSpPr/>
          <p:nvPr/>
        </p:nvSpPr>
        <p:spPr>
          <a:xfrm>
            <a:off x="1070589" y="3011656"/>
            <a:ext cx="7159011" cy="990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ĐÁNH GIÁ ĐỊNH KÌ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2AD1FB8-B98E-5449-72A1-0EF52ECA1272}"/>
              </a:ext>
            </a:extLst>
          </p:cNvPr>
          <p:cNvSpPr/>
          <p:nvPr/>
        </p:nvSpPr>
        <p:spPr>
          <a:xfrm>
            <a:off x="453348" y="2973556"/>
            <a:ext cx="1204002" cy="10668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F4D64E8B-E4F4-28BB-ECD1-AE06D83F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39" y="2988796"/>
            <a:ext cx="4764655" cy="66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8745B681-21A5-3C19-668B-BFCBAA8C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731" y="3055620"/>
            <a:ext cx="4697505" cy="65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5251369" y="190500"/>
            <a:ext cx="8204362" cy="2299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56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2933700" y="1504950"/>
            <a:ext cx="12420600" cy="727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  <a:p>
            <a:pPr algn="ctr"/>
            <a:r>
              <a:rPr lang="en-US" sz="7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TÀI LIỆU THAM KHẢO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266699"/>
            <a:ext cx="1905000" cy="20733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8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10588011" cy="990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MỘT SỐ GIÁO ÁN THAM KHẢO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6870376" y="383195"/>
            <a:ext cx="5027305" cy="1442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GIÁO ÁN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7823F-B96B-13B6-6447-A996FCAA6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41" y="3547370"/>
            <a:ext cx="4427207" cy="6230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053153-AB51-9CD6-BE3F-7B1F67BD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648" y="3547370"/>
            <a:ext cx="13496952" cy="62443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47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286000"/>
            <a:ext cx="9826011" cy="990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SÁCH VÀ TÀI LIỆU HỖ TRỢ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108244" y="425549"/>
            <a:ext cx="13046156" cy="144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 PHƯƠNG TIỆN HỖ TRỢ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53043"/>
            <a:ext cx="1661202" cy="180804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247900"/>
            <a:ext cx="1204002" cy="1066800"/>
          </a:xfrm>
          <a:prstGeom prst="hexag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94536-B219-EF24-E3FD-DE799ABEC432}"/>
              </a:ext>
            </a:extLst>
          </p:cNvPr>
          <p:cNvSpPr txBox="1"/>
          <p:nvPr/>
        </p:nvSpPr>
        <p:spPr>
          <a:xfrm>
            <a:off x="647700" y="3296062"/>
            <a:ext cx="16992600" cy="198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SGK, SGK điện tử, SGV, SGV điện tử (hoc10.vn)</a:t>
            </a:r>
          </a:p>
          <a:p>
            <a:pPr algn="just">
              <a:lnSpc>
                <a:spcPct val="105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Tài liệu hỗ trợ: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Sổ tay từ ngữ Tiếng Việt 4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Vở bài tập Tiếng Việt 4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Truyện đọc lớp 4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và các tài liệu khác.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81B77-D60E-CBF1-EFE9-4C938BCB87F2}"/>
              </a:ext>
            </a:extLst>
          </p:cNvPr>
          <p:cNvSpPr/>
          <p:nvPr/>
        </p:nvSpPr>
        <p:spPr>
          <a:xfrm>
            <a:off x="1070589" y="5410200"/>
            <a:ext cx="12829723" cy="990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 NHÓM HỖ TRỢ TRÊN FACEBOOK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6C7CB33-48AC-A6CC-2DDE-7E5C530B9E62}"/>
              </a:ext>
            </a:extLst>
          </p:cNvPr>
          <p:cNvSpPr/>
          <p:nvPr/>
        </p:nvSpPr>
        <p:spPr>
          <a:xfrm>
            <a:off x="453348" y="5372100"/>
            <a:ext cx="1204002" cy="1066800"/>
          </a:xfrm>
          <a:prstGeom prst="hexag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05520-CC20-9AD7-5CED-01DC2AE1CA84}"/>
              </a:ext>
            </a:extLst>
          </p:cNvPr>
          <p:cNvSpPr txBox="1"/>
          <p:nvPr/>
        </p:nvSpPr>
        <p:spPr>
          <a:xfrm>
            <a:off x="647700" y="6515100"/>
            <a:ext cx="16992600" cy="392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Giáo viên Cánh Diều – Tiểu học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(trên 60 000 thành viên): Tác giả SGK giải đáp thắc mắc; GV trao đổi kinh nghiệm, giáo án, tư liệu dạy học.</a:t>
            </a:r>
          </a:p>
          <a:p>
            <a:pPr algn="just">
              <a:lnSpc>
                <a:spcPct val="105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Đồng hành cùng con học sách Cánh Diều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(trên 15 000 PHHS). Tác giả SGK, GV giải đáp thắc mắc, hỗ trợ PHHS giúp con học tập.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33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2933700" y="1504950"/>
            <a:ext cx="12420600" cy="727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QUY ĐỊNH </a:t>
            </a:r>
          </a:p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266699"/>
            <a:ext cx="1905000" cy="20733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21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38100"/>
            <a:ext cx="1610258" cy="175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55349" y="1790700"/>
            <a:ext cx="16569711" cy="22636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QUY ĐỊNH CỦA CHƯƠNG TRÌNH TỔNG THỂ VỀ GD</a:t>
            </a:r>
          </a:p>
          <a:p>
            <a:pPr algn="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CÁC PHẨM CHẤT CHỦ YẾU VÀ NĂNG LỰC CHUNG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4230994" y="114455"/>
            <a:ext cx="9826011" cy="144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QUY ĐỊNH</a:t>
            </a:r>
            <a:endParaRPr lang="en-US" sz="40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119973" y="1790700"/>
            <a:ext cx="2327952" cy="228600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94536-B219-EF24-E3FD-DE799ABEC432}"/>
              </a:ext>
            </a:extLst>
          </p:cNvPr>
          <p:cNvSpPr txBox="1"/>
          <p:nvPr/>
        </p:nvSpPr>
        <p:spPr>
          <a:xfrm>
            <a:off x="1066800" y="4024943"/>
            <a:ext cx="16992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Yêu cầu cần đạt về các phẩm chất chủ yếu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1.1. Yêu nước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1.2. Nhân ái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1.3. Chăm chỉ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1.4. Trung thực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1.5. Trách nhiệm</a:t>
            </a:r>
          </a:p>
          <a:p>
            <a:pPr algn="just"/>
            <a:r>
              <a:rPr lang="en-US" sz="4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Yêu cầu cần đạt về các năng lực chung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2.1. Năng lực tự chủ và tự học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2.2. Năng lực giao tiếp và hợp tác</a:t>
            </a:r>
          </a:p>
          <a:p>
            <a:pPr algn="just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	2.3. Năng lực giải quyết vấn đề và sáng tạo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25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48" y="266700"/>
            <a:ext cx="1610258" cy="175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258477" y="2285752"/>
            <a:ext cx="16569711" cy="22636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       QUY ĐỊNH CỦA CHƯƠNG TRÌNH TIẾNG VIỆT LỚP 4          AA    VỀ GIÁO DỤC CÁC NĂNG LỰC ĐẶC THÙ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4230994" y="343055"/>
            <a:ext cx="9826011" cy="144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QUY ĐỊNH</a:t>
            </a:r>
            <a:endParaRPr lang="en-US" sz="40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323101" y="2285752"/>
            <a:ext cx="2327952" cy="228600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94536-B219-EF24-E3FD-DE799ABEC432}"/>
              </a:ext>
            </a:extLst>
          </p:cNvPr>
          <p:cNvSpPr txBox="1"/>
          <p:nvPr/>
        </p:nvSpPr>
        <p:spPr>
          <a:xfrm>
            <a:off x="453348" y="4838700"/>
            <a:ext cx="173964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(NL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NL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1.1.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1.2.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1.3.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2.1.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2.2.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2.3.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48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2933700" y="1504950"/>
            <a:ext cx="12420600" cy="727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i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6000" b="1" i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266699"/>
            <a:ext cx="1905000" cy="20733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5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4305122" y="266699"/>
            <a:ext cx="9717071" cy="1501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TÁC GIẢ SÁCH</a:t>
            </a:r>
            <a:endParaRPr lang="en-US" sz="54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99" y="266699"/>
            <a:ext cx="1531471" cy="1666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2F20D-7299-5818-F731-BDB3F4BF5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2679" r="11514"/>
          <a:stretch/>
        </p:blipFill>
        <p:spPr>
          <a:xfrm>
            <a:off x="6671831" y="2201027"/>
            <a:ext cx="2284893" cy="300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680351-F7E6-9F35-1E6E-7CB5C66D956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17" y="2201027"/>
            <a:ext cx="2284893" cy="300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9572B2-D612-6D60-EC59-FB1DA5CE0C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1232679" y="2201029"/>
            <a:ext cx="2083889" cy="30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051B4F-64D9-975C-24B6-FFBA45F8A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519" y="6191132"/>
            <a:ext cx="3286778" cy="289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D11DA3-CF8E-75BC-2BD2-E78D85080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3852" y="2213727"/>
            <a:ext cx="2354672" cy="3097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91C7E2-6BC7-0485-F3F9-293247ED6C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13962" b="27137"/>
          <a:stretch/>
        </p:blipFill>
        <p:spPr>
          <a:xfrm>
            <a:off x="12176984" y="2188327"/>
            <a:ext cx="2354672" cy="309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466B47-9EBC-E0E8-C705-B995967480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39" t="3419" r="4910" b="6444"/>
          <a:stretch/>
        </p:blipFill>
        <p:spPr>
          <a:xfrm>
            <a:off x="9438920" y="2188327"/>
            <a:ext cx="2255868" cy="3028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9ADC7E-4DA2-3CFA-BD77-6C9E86E69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82" y="6179537"/>
            <a:ext cx="2525211" cy="3097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A5928A-D385-27CB-407A-6C23C204732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62" y="6268356"/>
            <a:ext cx="2002547" cy="30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C2BC07-4E41-9273-35D7-72CC4E26BDF4}"/>
              </a:ext>
            </a:extLst>
          </p:cNvPr>
          <p:cNvSpPr txBox="1"/>
          <p:nvPr/>
        </p:nvSpPr>
        <p:spPr>
          <a:xfrm>
            <a:off x="1119363" y="5390223"/>
            <a:ext cx="25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GS.TS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Minh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Thuyết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09D35D-2B88-EE51-F278-57ED44FD56BB}"/>
              </a:ext>
            </a:extLst>
          </p:cNvPr>
          <p:cNvSpPr txBox="1"/>
          <p:nvPr/>
        </p:nvSpPr>
        <p:spPr>
          <a:xfrm>
            <a:off x="6906526" y="5390222"/>
            <a:ext cx="2541876" cy="59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PGS</a:t>
            </a:r>
            <a:r>
              <a:rPr lang="en-US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TS</a:t>
            </a:r>
          </a:p>
          <a:p>
            <a:r>
              <a:rPr lang="en-US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 Thị Thuỷ An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913A13-6E63-F824-E6F1-BC82F1C223C0}"/>
              </a:ext>
            </a:extLst>
          </p:cNvPr>
          <p:cNvSpPr txBox="1"/>
          <p:nvPr/>
        </p:nvSpPr>
        <p:spPr>
          <a:xfrm>
            <a:off x="4150931" y="5379539"/>
            <a:ext cx="2538580" cy="839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PGS. TS</a:t>
            </a:r>
          </a:p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Hoàng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Hoà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Bình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25A85B-4730-798D-59E3-93D1ACB09604}"/>
              </a:ext>
            </a:extLst>
          </p:cNvPr>
          <p:cNvSpPr txBox="1"/>
          <p:nvPr/>
        </p:nvSpPr>
        <p:spPr>
          <a:xfrm>
            <a:off x="3220977" y="9452580"/>
            <a:ext cx="2538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ThS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Vũ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Trọng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Đông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96E78-D20E-8671-76A4-B1A7DB4609DE}"/>
              </a:ext>
            </a:extLst>
          </p:cNvPr>
          <p:cNvSpPr txBox="1"/>
          <p:nvPr/>
        </p:nvSpPr>
        <p:spPr>
          <a:xfrm>
            <a:off x="15317014" y="5474391"/>
            <a:ext cx="287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ThS</a:t>
            </a:r>
            <a:r>
              <a:rPr lang="en-US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Trần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Mạnh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endParaRPr lang="en-US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24B7CB-B207-2A97-CD7E-3F79B95B3FB3}"/>
              </a:ext>
            </a:extLst>
          </p:cNvPr>
          <p:cNvSpPr txBox="1"/>
          <p:nvPr/>
        </p:nvSpPr>
        <p:spPr>
          <a:xfrm>
            <a:off x="12283756" y="5450723"/>
            <a:ext cx="279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TS. Nguyễn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Khánh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4974F6-1470-2BBD-4399-228459642AA4}"/>
              </a:ext>
            </a:extLst>
          </p:cNvPr>
          <p:cNvSpPr txBox="1"/>
          <p:nvPr/>
        </p:nvSpPr>
        <p:spPr>
          <a:xfrm>
            <a:off x="9567354" y="5382930"/>
            <a:ext cx="279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TS. Đặng 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Kim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Nga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9A88D0-BE0F-D5BE-C9FF-3FB5127322B0}"/>
              </a:ext>
            </a:extLst>
          </p:cNvPr>
          <p:cNvSpPr txBox="1"/>
          <p:nvPr/>
        </p:nvSpPr>
        <p:spPr>
          <a:xfrm>
            <a:off x="15104439" y="9324821"/>
            <a:ext cx="3089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CN Phan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Điệp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80A72A-7BFF-6ABC-E83B-FCE8B39E01A5}"/>
              </a:ext>
            </a:extLst>
          </p:cNvPr>
          <p:cNvSpPr txBox="1"/>
          <p:nvPr/>
        </p:nvSpPr>
        <p:spPr>
          <a:xfrm>
            <a:off x="11955094" y="9375679"/>
            <a:ext cx="279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ThS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Trần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Bích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E25628-CD5F-B71E-316F-26BB7EEBAAB3}"/>
              </a:ext>
            </a:extLst>
          </p:cNvPr>
          <p:cNvSpPr txBox="1"/>
          <p:nvPr/>
        </p:nvSpPr>
        <p:spPr>
          <a:xfrm>
            <a:off x="6063945" y="9469816"/>
            <a:ext cx="252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ThS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Đặng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Yến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FE0D88-AD0E-AB30-4262-F3F9C6B169B0}"/>
              </a:ext>
            </a:extLst>
          </p:cNvPr>
          <p:cNvSpPr txBox="1"/>
          <p:nvPr/>
        </p:nvSpPr>
        <p:spPr>
          <a:xfrm>
            <a:off x="541212" y="9544956"/>
            <a:ext cx="266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TS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Ninh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EF74B8E-E713-6960-8B84-67F2E26AC8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3215980" y="6184759"/>
            <a:ext cx="2253215" cy="301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7261074-5967-9A74-1029-97FEE72A7942}"/>
              </a:ext>
            </a:extLst>
          </p:cNvPr>
          <p:cNvSpPr txBox="1"/>
          <p:nvPr/>
        </p:nvSpPr>
        <p:spPr>
          <a:xfrm>
            <a:off x="8840583" y="9375679"/>
            <a:ext cx="266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ThS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Bích</a:t>
            </a:r>
            <a:r>
              <a:rPr lang="en-US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FC1F31C-F14E-BB56-9338-39AA9778F8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27" y="6124404"/>
            <a:ext cx="2507213" cy="302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DC8A3B2-B141-944D-ADD2-04B0C101A17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9911" b="12082"/>
          <a:stretch/>
        </p:blipFill>
        <p:spPr>
          <a:xfrm>
            <a:off x="11630908" y="6157768"/>
            <a:ext cx="2987242" cy="295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5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667000"/>
            <a:ext cx="7311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2667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2667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628900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685800" y="3733800"/>
            <a:ext cx="16840200" cy="6109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– Tiếp cận mục tiêu là </a:t>
            </a:r>
            <a:r>
              <a:rPr lang="nb-NO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mục tiêu giáo dục của Chương trình GDPT (CT tổng thể, CT môn học) làm căn cứ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để lựa chọn, tổ chức nội dung học tập và hoạt động học tập của HS.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– Đ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ể thực hiện mục tiêu giáo dục,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nb-NO" sz="4000" b="1" i="1">
                <a:latin typeface="Arial" panose="020B0604020202020204" pitchFamily="34" charset="0"/>
                <a:cs typeface="Arial" panose="020B0604020202020204" pitchFamily="34" charset="0"/>
              </a:rPr>
              <a:t>Tiếng Việt 4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cũng như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toàn bộ SGK </a:t>
            </a: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Cánh Diều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xây dựng trên 2 trục chính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+ Trục </a:t>
            </a:r>
            <a:r>
              <a:rPr lang="en-US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đề, chủ điểm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hệ thống bài học (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của sách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+ Trục </a:t>
            </a:r>
            <a:r>
              <a:rPr lang="en-US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rèn luyện kĩ năng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đọc, viết, nói, nghe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hệ thống HĐ trong mỗi bài học (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của bài học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nb-N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667000"/>
            <a:ext cx="7311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2667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2667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628900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937761"/>
            <a:ext cx="16840200" cy="634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nb-NO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hệ thống bài học trong sách theo trục Chủ đề, chủ điểm</a:t>
            </a:r>
            <a:r>
              <a:rPr lang="nb-NO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để phục vụ mục tiêu bồi dưỡng kiến thức, kĩ năng sống và các phẩm chất yêu nước, nhân ái, chăm chỉ, trung thực, trách nhiệm. 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(topic)</a:t>
            </a:r>
            <a:r>
              <a:rPr lang="nb-NO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nb-NO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 lớn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, có tính khái quát cao, </a:t>
            </a:r>
            <a:r>
              <a:rPr lang="nb-NO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 lại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ở tất cả các lớp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Ở mỗi lớp, triển khai thành một </a:t>
            </a:r>
            <a:r>
              <a:rPr lang="nb-NO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 bài (unit). 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>
                <a:solidFill>
                  <a:srgbClr val="F46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điểm (theme):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nb-NO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 nhánh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, cụ thể hoá chủ đề 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ỗi lớp có </a:t>
            </a:r>
            <a:r>
              <a:rPr lang="nb-NO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chủ điểm riêng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, triển khai thành một số </a:t>
            </a:r>
            <a:r>
              <a:rPr lang="nb-NO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(lesson)</a:t>
            </a:r>
            <a:r>
              <a:rPr lang="nb-NO" sz="40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4000"/>
              </a:lnSpc>
            </a:pPr>
            <a:endParaRPr lang="nb-NO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4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667000"/>
            <a:ext cx="7311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2667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2667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628900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-3545194" y="5453637"/>
            <a:ext cx="16840200" cy="14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chủ đề 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Tiếng Việt Tiểu học</a:t>
            </a:r>
            <a:endParaRPr lang="nb-NO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25D62763-5831-E2CE-38A0-2B90861D952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372601" y="2667000"/>
            <a:ext cx="7844810" cy="7010400"/>
          </a:xfrm>
          <a:prstGeom prst="rect">
            <a:avLst/>
          </a:prstGeom>
          <a:ln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D149D9-1520-7E32-27DB-13A55838139F}"/>
              </a:ext>
            </a:extLst>
          </p:cNvPr>
          <p:cNvSpPr/>
          <p:nvPr/>
        </p:nvSpPr>
        <p:spPr>
          <a:xfrm>
            <a:off x="1070589" y="2667000"/>
            <a:ext cx="7311411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TIẾP CẬN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CD45A-0EF7-64FF-D8DE-F3B490E3EC6E}"/>
              </a:ext>
            </a:extLst>
          </p:cNvPr>
          <p:cNvSpPr/>
          <p:nvPr/>
        </p:nvSpPr>
        <p:spPr>
          <a:xfrm>
            <a:off x="396198" y="266700"/>
            <a:ext cx="17495604" cy="2048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QUAN ĐIỂM TIẾP CẬN </a:t>
            </a:r>
          </a:p>
          <a:p>
            <a:pPr algn="ctr"/>
            <a:r>
              <a:rPr lang="en-US" sz="6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BỘ SGK TIẾNG VIỆT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48898-F803-D61B-7612-D49C761A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98" y="266700"/>
            <a:ext cx="1882224" cy="2048608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01202843-90C4-235E-EFB4-017DD57AE0A7}"/>
              </a:ext>
            </a:extLst>
          </p:cNvPr>
          <p:cNvSpPr/>
          <p:nvPr/>
        </p:nvSpPr>
        <p:spPr>
          <a:xfrm>
            <a:off x="453348" y="2628900"/>
            <a:ext cx="1204002" cy="10668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64552-437A-FEF2-EFF3-95CAA2A8DE0C}"/>
              </a:ext>
            </a:extLst>
          </p:cNvPr>
          <p:cNvSpPr txBox="1"/>
          <p:nvPr/>
        </p:nvSpPr>
        <p:spPr>
          <a:xfrm>
            <a:off x="723900" y="3695700"/>
            <a:ext cx="168402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nb-NO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các bài học trong sách theo trục Hoạt động rèn luyện kĩ năng ngôn ngữ</a:t>
            </a:r>
            <a:r>
              <a:rPr lang="nb-NO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phục vụ mục tiêu phát triển các năng lực đặc thù, năng lực chung </a:t>
            </a:r>
            <a:r>
              <a:rPr lang="nb-NO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(Tự chủ, Hợp tác, Sáng tạo) </a:t>
            </a:r>
            <a:r>
              <a:rPr lang="nb-N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phẩm chất một cách vững chắc: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46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nb-N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56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3854</Words>
  <Application>Microsoft Office PowerPoint</Application>
  <PresentationFormat>Custom</PresentationFormat>
  <Paragraphs>478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Calibri</vt:lpstr>
      <vt:lpstr>Times New Roman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Mind Map Brainstorm</dc:title>
  <dc:creator>Admin</dc:creator>
  <cp:lastModifiedBy>Admin</cp:lastModifiedBy>
  <cp:revision>11</cp:revision>
  <dcterms:created xsi:type="dcterms:W3CDTF">2006-08-16T00:00:00Z</dcterms:created>
  <dcterms:modified xsi:type="dcterms:W3CDTF">2023-05-29T03:28:21Z</dcterms:modified>
  <dc:identifier>DAFkL3cKho8</dc:identifier>
</cp:coreProperties>
</file>