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0"/>
  </p:notesMasterIdLst>
  <p:handoutMasterIdLst>
    <p:handoutMasterId r:id="rId30"/>
  </p:handoutMasterIdLst>
  <p:sldIdLst>
    <p:sldId id="284" r:id="rId5"/>
    <p:sldId id="309" r:id="rId6"/>
    <p:sldId id="265" r:id="rId7"/>
    <p:sldId id="323" r:id="rId8"/>
    <p:sldId id="298" r:id="rId9"/>
    <p:sldId id="300" r:id="rId11"/>
    <p:sldId id="301" r:id="rId12"/>
    <p:sldId id="272" r:id="rId13"/>
    <p:sldId id="299" r:id="rId14"/>
    <p:sldId id="273" r:id="rId15"/>
    <p:sldId id="324" r:id="rId16"/>
    <p:sldId id="325" r:id="rId17"/>
    <p:sldId id="326" r:id="rId18"/>
    <p:sldId id="327" r:id="rId19"/>
    <p:sldId id="328" r:id="rId20"/>
    <p:sldId id="329" r:id="rId21"/>
    <p:sldId id="264" r:id="rId22"/>
    <p:sldId id="330" r:id="rId23"/>
    <p:sldId id="303" r:id="rId24"/>
    <p:sldId id="306" r:id="rId25"/>
    <p:sldId id="307" r:id="rId26"/>
    <p:sldId id="308" r:id="rId27"/>
    <p:sldId id="310" r:id="rId28"/>
    <p:sldId id="332" r:id="rId29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1B00FE"/>
    <a:srgbClr val="000000"/>
    <a:srgbClr val="0CC1E0"/>
    <a:srgbClr val="397B0D"/>
    <a:srgbClr val="5D8223"/>
    <a:srgbClr val="6E8F15"/>
    <a:srgbClr val="377F85"/>
    <a:srgbClr val="004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693"/>
    <p:restoredTop sz="96447"/>
  </p:normalViewPr>
  <p:slideViewPr>
    <p:cSldViewPr showGuides="1">
      <p:cViewPr>
        <p:scale>
          <a:sx n="66" d="100"/>
          <a:sy n="66" d="100"/>
        </p:scale>
        <p:origin x="-1620" y="-126"/>
      </p:cViewPr>
      <p:guideLst>
        <p:guide orient="horz" pos="2158"/>
        <p:guide pos="29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97D6C-AEAD-4526-9150-F3177A401C6F}" type="doc">
      <dgm:prSet loTypeId="process" loCatId="process" qsTypeId="urn:microsoft.com/office/officeart/2005/8/quickstyle/simple1" qsCatId="simple" csTypeId="urn:microsoft.com/office/officeart/2005/8/colors/accent1_2" csCatId="accent1" phldr="1"/>
      <dgm:spPr/>
    </dgm:pt>
    <dgm:pt modelId="{74B13127-AD9A-4482-BEE7-666521CFB713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hình ảnh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5521B1-E475-4D6D-8304-8C8A3E1B9983}" cxnId="{163438BA-9B9F-48A9-9AEB-D3CA35DAFE99}" type="parTrans">
      <dgm:prSet/>
      <dgm:spPr/>
      <dgm:t>
        <a:bodyPr/>
        <a:lstStyle/>
        <a:p>
          <a:endParaRPr lang="en-US"/>
        </a:p>
      </dgm:t>
    </dgm:pt>
    <dgm:pt modelId="{51CD68EE-D95C-4AA0-95D5-0831BC96987F}" cxnId="{163438BA-9B9F-48A9-9AEB-D3CA35DAFE99}" type="sibTrans">
      <dgm:prSet/>
      <dgm:spPr/>
      <dgm:t>
        <a:bodyPr/>
        <a:lstStyle/>
        <a:p>
          <a:endParaRPr lang="en-US"/>
        </a:p>
      </dgm:t>
    </dgm:pt>
    <dgm:pt modelId="{D48C9D4C-E755-4160-B7FB-1D81AB652FB2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7EBFBF-E5DD-489C-81E0-4D2DCFA5DBFA}" cxnId="{637D48A6-CDCE-4EA1-A5C2-94F6E6964C10}" type="parTrans">
      <dgm:prSet/>
      <dgm:spPr/>
      <dgm:t>
        <a:bodyPr/>
        <a:lstStyle/>
        <a:p>
          <a:endParaRPr lang="en-US"/>
        </a:p>
      </dgm:t>
    </dgm:pt>
    <dgm:pt modelId="{2494471B-0142-4499-B7BF-C31351CD77FF}" cxnId="{637D48A6-CDCE-4EA1-A5C2-94F6E6964C10}" type="sibTrans">
      <dgm:prSet/>
      <dgm:spPr/>
      <dgm:t>
        <a:bodyPr/>
        <a:lstStyle/>
        <a:p>
          <a:endParaRPr lang="en-US"/>
        </a:p>
      </dgm:t>
    </dgm:pt>
    <dgm:pt modelId="{469BCBF1-E673-4EE4-A58B-E98A31B574C6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EA47D-8810-4C55-8F90-BA9A5F1BF4D3}" cxnId="{639BB2F7-BF77-4CEE-A6E3-697D7F8623D5}" type="parTrans">
      <dgm:prSet/>
      <dgm:spPr/>
      <dgm:t>
        <a:bodyPr/>
        <a:lstStyle/>
        <a:p>
          <a:endParaRPr lang="en-US"/>
        </a:p>
      </dgm:t>
    </dgm:pt>
    <dgm:pt modelId="{0E52115E-CB28-4296-A77E-16650CD41E1F}" cxnId="{639BB2F7-BF77-4CEE-A6E3-697D7F8623D5}" type="sibTrans">
      <dgm:prSet/>
      <dgm:spPr/>
      <dgm:t>
        <a:bodyPr/>
        <a:lstStyle/>
        <a:p>
          <a:endParaRPr lang="en-US"/>
        </a:p>
      </dgm:t>
    </dgm:pt>
    <dgm:pt modelId="{46EE3903-6360-4F92-90B1-3F26C2FEC9E8}" type="pres">
      <dgm:prSet presAssocID="{90D97D6C-AEAD-4526-9150-F3177A401C6F}" presName="arrowDiagram" presStyleCnt="0">
        <dgm:presLayoutVars>
          <dgm:chMax val="5"/>
          <dgm:dir/>
          <dgm:resizeHandles val="exact"/>
        </dgm:presLayoutVars>
      </dgm:prSet>
      <dgm:spPr/>
    </dgm:pt>
    <dgm:pt modelId="{29BD8CE8-6BC6-4D3A-BE12-353CC048BC2E}" type="pres">
      <dgm:prSet presAssocID="{90D97D6C-AEAD-4526-9150-F3177A401C6F}" presName="arrow" presStyleLbl="bgShp" presStyleIdx="0" presStyleCnt="1" custScaleY="106667"/>
      <dgm:spPr>
        <a:gradFill rotWithShape="0">
          <a:gsLst>
            <a:gs pos="0">
              <a:srgbClr val="0070C0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</dgm:pt>
    <dgm:pt modelId="{E48A17EF-D4AB-4071-8385-EE7B0679045E}" type="pres">
      <dgm:prSet presAssocID="{90D97D6C-AEAD-4526-9150-F3177A401C6F}" presName="arrowDiagram3" presStyleCnt="0"/>
      <dgm:spPr/>
    </dgm:pt>
    <dgm:pt modelId="{BAE68233-D446-4164-828C-FA53B8CD9C35}" type="pres">
      <dgm:prSet presAssocID="{74B13127-AD9A-4482-BEE7-666521CFB713}" presName="bullet3a" presStyleLbl="node1" presStyleIdx="0" presStyleCnt="3"/>
      <dgm:spPr/>
    </dgm:pt>
    <dgm:pt modelId="{95CF4253-4479-407A-A5D4-18DC751B9BF2}" type="pres">
      <dgm:prSet presAssocID="{74B13127-AD9A-4482-BEE7-666521CFB71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788AB-BF07-4E06-98A1-065C54A0024B}" type="pres">
      <dgm:prSet presAssocID="{D48C9D4C-E755-4160-B7FB-1D81AB652FB2}" presName="bullet3b" presStyleLbl="node1" presStyleIdx="1" presStyleCnt="3"/>
      <dgm:spPr/>
    </dgm:pt>
    <dgm:pt modelId="{2221A518-94A6-469D-826D-CA2E98EAA364}" type="pres">
      <dgm:prSet presAssocID="{D48C9D4C-E755-4160-B7FB-1D81AB652FB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5DCD50-16D1-4B84-8998-421FA575EF34}" type="pres">
      <dgm:prSet presAssocID="{469BCBF1-E673-4EE4-A58B-E98A31B574C6}" presName="bullet3c" presStyleLbl="node1" presStyleIdx="2" presStyleCnt="3"/>
      <dgm:spPr/>
    </dgm:pt>
    <dgm:pt modelId="{EA8D849F-D7E2-4684-B54C-2BA35D452525}" type="pres">
      <dgm:prSet presAssocID="{469BCBF1-E673-4EE4-A58B-E98A31B574C6}" presName="textBox3c" presStyleLbl="revTx" presStyleIdx="2" presStyleCnt="3" custScaleY="79376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3438BA-9B9F-48A9-9AEB-D3CA35DAFE99}" srcId="{90D97D6C-AEAD-4526-9150-F3177A401C6F}" destId="{74B13127-AD9A-4482-BEE7-666521CFB713}" srcOrd="0" destOrd="0" parTransId="{FB5521B1-E475-4D6D-8304-8C8A3E1B9983}" sibTransId="{51CD68EE-D95C-4AA0-95D5-0831BC96987F}"/>
    <dgm:cxn modelId="{637D48A6-CDCE-4EA1-A5C2-94F6E6964C10}" srcId="{90D97D6C-AEAD-4526-9150-F3177A401C6F}" destId="{D48C9D4C-E755-4160-B7FB-1D81AB652FB2}" srcOrd="1" destOrd="0" parTransId="{C67EBFBF-E5DD-489C-81E0-4D2DCFA5DBFA}" sibTransId="{2494471B-0142-4499-B7BF-C31351CD77FF}"/>
    <dgm:cxn modelId="{639BB2F7-BF77-4CEE-A6E3-697D7F8623D5}" srcId="{90D97D6C-AEAD-4526-9150-F3177A401C6F}" destId="{469BCBF1-E673-4EE4-A58B-E98A31B574C6}" srcOrd="2" destOrd="0" parTransId="{D13EA47D-8810-4C55-8F90-BA9A5F1BF4D3}" sibTransId="{0E52115E-CB28-4296-A77E-16650CD41E1F}"/>
    <dgm:cxn modelId="{D49652DA-7F9A-4E7B-8CD0-0B8AD4853BF0}" type="presOf" srcId="{90D97D6C-AEAD-4526-9150-F3177A401C6F}" destId="{46EE3903-6360-4F92-90B1-3F26C2FEC9E8}" srcOrd="0" destOrd="0" presId="urn:microsoft.com/office/officeart/2005/8/layout/arrow2"/>
    <dgm:cxn modelId="{548FB0FB-89D4-4DA9-B12A-92F1ED00D42F}" type="presParOf" srcId="{46EE3903-6360-4F92-90B1-3F26C2FEC9E8}" destId="{29BD8CE8-6BC6-4D3A-BE12-353CC048BC2E}" srcOrd="0" destOrd="0" presId="urn:microsoft.com/office/officeart/2005/8/layout/arrow2"/>
    <dgm:cxn modelId="{E900F27A-8C2B-4947-90A1-3E3005415B35}" type="presParOf" srcId="{46EE3903-6360-4F92-90B1-3F26C2FEC9E8}" destId="{E48A17EF-D4AB-4071-8385-EE7B0679045E}" srcOrd="1" destOrd="0" presId="urn:microsoft.com/office/officeart/2005/8/layout/arrow2"/>
    <dgm:cxn modelId="{A080C95D-623F-45D2-9258-351E2FBF6D5E}" type="presParOf" srcId="{E48A17EF-D4AB-4071-8385-EE7B0679045E}" destId="{BAE68233-D446-4164-828C-FA53B8CD9C35}" srcOrd="0" destOrd="1" presId="urn:microsoft.com/office/officeart/2005/8/layout/arrow2"/>
    <dgm:cxn modelId="{64DE430C-FF91-4A4F-8D73-18EE48EBF495}" type="presParOf" srcId="{E48A17EF-D4AB-4071-8385-EE7B0679045E}" destId="{95CF4253-4479-407A-A5D4-18DC751B9BF2}" srcOrd="1" destOrd="1" presId="urn:microsoft.com/office/officeart/2005/8/layout/arrow2"/>
    <dgm:cxn modelId="{543573A3-0C57-4605-A2D8-C443FD63405D}" type="presOf" srcId="{74B13127-AD9A-4482-BEE7-666521CFB713}" destId="{95CF4253-4479-407A-A5D4-18DC751B9BF2}" srcOrd="0" destOrd="0" presId="urn:microsoft.com/office/officeart/2005/8/layout/arrow2"/>
    <dgm:cxn modelId="{A66CEC8D-E970-40E5-BA6F-00C7F9CC4C08}" type="presParOf" srcId="{E48A17EF-D4AB-4071-8385-EE7B0679045E}" destId="{80D788AB-BF07-4E06-98A1-065C54A0024B}" srcOrd="2" destOrd="1" presId="urn:microsoft.com/office/officeart/2005/8/layout/arrow2"/>
    <dgm:cxn modelId="{2BA2EFD8-08F6-4490-B5D6-E4FD5B7C3F28}" type="presParOf" srcId="{E48A17EF-D4AB-4071-8385-EE7B0679045E}" destId="{2221A518-94A6-469D-826D-CA2E98EAA364}" srcOrd="3" destOrd="1" presId="urn:microsoft.com/office/officeart/2005/8/layout/arrow2"/>
    <dgm:cxn modelId="{5DF4D2A0-75D3-4EB6-BA43-3AF4080C2B0D}" type="presOf" srcId="{D48C9D4C-E755-4160-B7FB-1D81AB652FB2}" destId="{2221A518-94A6-469D-826D-CA2E98EAA364}" srcOrd="0" destOrd="0" presId="urn:microsoft.com/office/officeart/2005/8/layout/arrow2"/>
    <dgm:cxn modelId="{7CA8DA73-1F43-4C09-8AFF-AFF4B13974FA}" type="presParOf" srcId="{E48A17EF-D4AB-4071-8385-EE7B0679045E}" destId="{6E5DCD50-16D1-4B84-8998-421FA575EF34}" srcOrd="4" destOrd="1" presId="urn:microsoft.com/office/officeart/2005/8/layout/arrow2"/>
    <dgm:cxn modelId="{576005C9-9A0A-4109-B626-A535C02FB2E6}" type="presParOf" srcId="{E48A17EF-D4AB-4071-8385-EE7B0679045E}" destId="{EA8D849F-D7E2-4684-B54C-2BA35D452525}" srcOrd="5" destOrd="1" presId="urn:microsoft.com/office/officeart/2005/8/layout/arrow2"/>
    <dgm:cxn modelId="{4C386953-9579-4893-AA80-6D6BAA69F9E7}" type="presOf" srcId="{469BCBF1-E673-4EE4-A58B-E98A31B574C6}" destId="{EA8D849F-D7E2-4684-B54C-2BA35D452525}" srcOrd="0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D8CE8-6BC6-4D3A-BE12-353CC048BC2E}">
      <dsp:nvSpPr>
        <dsp:cNvPr id="0" name=""/>
        <dsp:cNvSpPr/>
      </dsp:nvSpPr>
      <dsp:spPr>
        <a:xfrm>
          <a:off x="0" y="317493"/>
          <a:ext cx="6096000" cy="406401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0070C0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68233-D446-4164-828C-FA53B8CD9C35}">
      <dsp:nvSpPr>
        <dsp:cNvPr id="0" name=""/>
        <dsp:cNvSpPr/>
      </dsp:nvSpPr>
      <dsp:spPr>
        <a:xfrm>
          <a:off x="774192" y="3074162"/>
          <a:ext cx="158496" cy="158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F4253-4479-407A-A5D4-18DC751B9BF2}">
      <dsp:nvSpPr>
        <dsp:cNvPr id="0" name=""/>
        <dsp:cNvSpPr/>
      </dsp:nvSpPr>
      <dsp:spPr>
        <a:xfrm>
          <a:off x="853440" y="3153410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Quan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sát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video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53440" y="3153410"/>
        <a:ext cx="1420368" cy="1101090"/>
      </dsp:txXfrm>
    </dsp:sp>
    <dsp:sp modelId="{80D788AB-BF07-4E06-98A1-065C54A0024B}">
      <dsp:nvSpPr>
        <dsp:cNvPr id="0" name=""/>
        <dsp:cNvSpPr/>
      </dsp:nvSpPr>
      <dsp:spPr>
        <a:xfrm>
          <a:off x="2173224" y="2038603"/>
          <a:ext cx="286512" cy="286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1A518-94A6-469D-826D-CA2E98EAA364}">
      <dsp:nvSpPr>
        <dsp:cNvPr id="0" name=""/>
        <dsp:cNvSpPr/>
      </dsp:nvSpPr>
      <dsp:spPr>
        <a:xfrm>
          <a:off x="2316480" y="2181860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Kể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6480" y="2181860"/>
        <a:ext cx="1463040" cy="2072640"/>
      </dsp:txXfrm>
    </dsp:sp>
    <dsp:sp modelId="{6E5DCD50-16D1-4B84-8998-421FA575EF34}">
      <dsp:nvSpPr>
        <dsp:cNvPr id="0" name=""/>
        <dsp:cNvSpPr/>
      </dsp:nvSpPr>
      <dsp:spPr>
        <a:xfrm>
          <a:off x="3855720" y="1408429"/>
          <a:ext cx="396240" cy="39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D849F-D7E2-4684-B54C-2BA35D452525}">
      <dsp:nvSpPr>
        <dsp:cNvPr id="0" name=""/>
        <dsp:cNvSpPr/>
      </dsp:nvSpPr>
      <dsp:spPr>
        <a:xfrm>
          <a:off x="4053840" y="1879606"/>
          <a:ext cx="1463040" cy="210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xét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thước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53840" y="1879606"/>
        <a:ext cx="1463040" cy="2101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ru-RU" sz="1200" b="0" dirty="0"/>
            </a:fld>
            <a:endParaRPr lang="ru-RU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771775" y="3141663"/>
            <a:ext cx="590391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771775" y="3813175"/>
            <a:ext cx="590391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771775" y="3141663"/>
            <a:ext cx="590391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771775" y="3813175"/>
            <a:ext cx="590391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 biểu tượng để thêm hình ảnh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 biểu tượng để thêm hình ảnh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  <a:endParaRPr lang="vi-VN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68313" y="1268413"/>
            <a:ext cx="7416800" cy="508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539750" y="1844675"/>
            <a:ext cx="7416800" cy="48958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vi-VN" altLang="x-none" dirty="0"/>
              <a:t>Bấm &amp; sửa kiểu tiêu đề</a:t>
            </a:r>
            <a:endParaRPr lang="vi-VN" altLang="x-none" dirty="0"/>
          </a:p>
          <a:p>
            <a:pPr lvl="1"/>
            <a:r>
              <a:rPr lang="vi-VN" altLang="x-none" dirty="0"/>
              <a:t>Mức hai</a:t>
            </a:r>
            <a:endParaRPr lang="vi-VN" altLang="x-none" dirty="0"/>
          </a:p>
          <a:p>
            <a:pPr lvl="2"/>
            <a:r>
              <a:rPr lang="vi-VN" altLang="x-none" dirty="0"/>
              <a:t>Mức ba</a:t>
            </a:r>
            <a:endParaRPr lang="vi-VN" altLang="x-none" dirty="0"/>
          </a:p>
          <a:p>
            <a:pPr lvl="3"/>
            <a:r>
              <a:rPr lang="vi-VN" altLang="x-none" dirty="0"/>
              <a:t>Mức bốn</a:t>
            </a:r>
            <a:endParaRPr lang="vi-VN" altLang="x-none" dirty="0"/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1979613" y="274638"/>
            <a:ext cx="6707187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1908175" y="1600200"/>
            <a:ext cx="6778625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68313" y="1268413"/>
            <a:ext cx="7416800" cy="508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539750" y="1844675"/>
            <a:ext cx="7416800" cy="48958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vi-VN" altLang="x-none" dirty="0"/>
              <a:t>Bấm &amp; sửa kiểu tiêu đề</a:t>
            </a:r>
            <a:endParaRPr lang="vi-VN" altLang="x-none" dirty="0"/>
          </a:p>
          <a:p>
            <a:pPr lvl="1"/>
            <a:r>
              <a:rPr lang="vi-VN" altLang="x-none" dirty="0"/>
              <a:t>Mức hai</a:t>
            </a:r>
            <a:endParaRPr lang="vi-VN" altLang="x-none" dirty="0"/>
          </a:p>
          <a:p>
            <a:pPr lvl="2"/>
            <a:r>
              <a:rPr lang="vi-VN" altLang="x-none" dirty="0"/>
              <a:t>Mức ba</a:t>
            </a:r>
            <a:endParaRPr lang="vi-VN" altLang="x-none" dirty="0"/>
          </a:p>
          <a:p>
            <a:pPr lvl="3"/>
            <a:r>
              <a:rPr lang="vi-VN" altLang="x-none" dirty="0"/>
              <a:t>Mức bốn</a:t>
            </a:r>
            <a:endParaRPr lang="vi-VN" altLang="x-none" dirty="0"/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 anchorCtr="0"/>
          <a:p>
            <a:endParaRPr lang="en-US" altLang="x-none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1440" tIns="45720" rIns="91440" bIns="45720" anchor="t" anchorCtr="0"/>
          <a:p>
            <a:endParaRPr lang="en-US" altLang="x-none" dirty="0"/>
          </a:p>
        </p:txBody>
      </p:sp>
      <p:pic>
        <p:nvPicPr>
          <p:cNvPr id="4100" name="Picture 2" descr="C:\Users\Administrator\Downloads\40-hinh-nen-powerpoint-ve-moi-truong-cuc-chat-cho-bai-thuyet-trinh-3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6037"/>
            <a:ext cx="9144000" cy="6904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28600" y="0"/>
            <a:ext cx="8686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</a:t>
            </a:r>
            <a:endParaRPr kumimoji="0" lang="en-US" sz="44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CÁC EM HỌC SINH</a:t>
            </a:r>
            <a:endParaRPr kumimoji="0" lang="en-US" sz="44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newsflash/>
      </p:transition>
    </mc:Choice>
    <mc:Fallback>
      <p:transition spd="slow">
        <p:newsflash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2290" name="AutoShape 2" descr="Cháy rừng ở California với nguyên nhân không ai ngờ tới | Báo Công an nhân  dân điện tử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12291" name="AutoShape 4" descr="Cháy rừng ở California với nguyên nhân không ai ngờ tới | Báo Công an nhân  dân điện tử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x-none" dirty="0">
              <a:latin typeface="Arial" panose="020B0604020202020204" pitchFamily="34" charset="0"/>
            </a:endParaRPr>
          </a:p>
        </p:txBody>
      </p:sp>
      <p:pic>
        <p:nvPicPr>
          <p:cNvPr id="12292" name="Picture 6" descr="Nhà thêm sang, hết sạch khí độc nhờ những loại cây thủy sinh vừa đẹp vừa dễ chăm -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75" y="7938"/>
            <a:ext cx="3946525" cy="288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9" descr="Hình dạng và cấu tạo của Địa 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31763"/>
            <a:ext cx="4191000" cy="346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AutoShape 11" descr="Chế phẩm vi sinh xử lý nước thải là gì?"/>
          <p:cNvSpPr>
            <a:spLocks noChangeAspect="1"/>
          </p:cNvSpPr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12295" name="AutoShape 13" descr="Chế phẩm vi sinh xử lý nước thải là gì?"/>
          <p:cNvSpPr>
            <a:spLocks noChangeAspect="1"/>
          </p:cNvSpPr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x-none" dirty="0">
              <a:latin typeface="Arial" panose="020B0604020202020204" pitchFamily="34" charset="0"/>
            </a:endParaRPr>
          </a:p>
        </p:txBody>
      </p:sp>
      <p:pic>
        <p:nvPicPr>
          <p:cNvPr id="12296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3810000"/>
            <a:ext cx="49657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038600"/>
            <a:ext cx="3657600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 bwMode="auto">
          <a:xfrm>
            <a:off x="2971800" y="2133600"/>
            <a:ext cx="4572000" cy="2057400"/>
          </a:xfrm>
          <a:prstGeom prst="cloudCallout">
            <a:avLst/>
          </a:prstGeom>
          <a:gradFill>
            <a:gsLst>
              <a:gs pos="0">
                <a:srgbClr val="0070C0"/>
              </a:gs>
              <a:gs pos="9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p>
            <a:pPr>
              <a:buNone/>
            </a:pPr>
            <a:r>
              <a:rPr lang="en-US" altLang="x-non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sinh vật có vai trò gì?</a:t>
            </a:r>
            <a:endParaRPr lang="vi-VN" altLang="x-none" sz="3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Rectangle 2"/>
          <p:cNvSpPr txBox="1"/>
          <p:nvPr/>
        </p:nvSpPr>
        <p:spPr>
          <a:xfrm>
            <a:off x="0" y="457200"/>
            <a:ext cx="675068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304800" y="990600"/>
            <a:ext cx="617156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Vai trò trong tự nhiên</a:t>
            </a:r>
            <a:endParaRPr lang="en-US" altLang="x-none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Content Placeholder 9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200" y="1676400"/>
            <a:ext cx="4596765" cy="3291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2"/>
          <p:cNvSpPr txBox="1"/>
          <p:nvPr/>
        </p:nvSpPr>
        <p:spPr>
          <a:xfrm>
            <a:off x="4724400" y="2667000"/>
            <a:ext cx="4127500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Tảo cung cấp phần lớn khí oxygen cho các động vật sống trong nước</a:t>
            </a:r>
            <a:endParaRPr lang="en-US" altLang="x-none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Content Placeholder 101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5410200"/>
            <a:ext cx="1408430" cy="1318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1676400" y="5885180"/>
            <a:ext cx="5884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FF0000"/>
                </a:solidFill>
              </a:rPr>
              <a:t>Tại sao Tảo lại cung cấp được oxygen?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4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1268" name="Rectangle 2"/>
          <p:cNvSpPr txBox="1"/>
          <p:nvPr/>
        </p:nvSpPr>
        <p:spPr>
          <a:xfrm>
            <a:off x="0" y="457200"/>
            <a:ext cx="675068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304800" y="990600"/>
            <a:ext cx="617156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Vai trò trong tự nhiên</a:t>
            </a:r>
            <a:endParaRPr lang="en-US" altLang="x-none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Content Placeholder 11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3400" y="1463040"/>
            <a:ext cx="7541260" cy="427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22"/>
          <p:cNvSpPr txBox="1"/>
          <p:nvPr/>
        </p:nvSpPr>
        <p:spPr>
          <a:xfrm>
            <a:off x="700405" y="5943600"/>
            <a:ext cx="7207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/>
              <a:t>Nguồn thức ăn cho động vật lớn hơn</a:t>
            </a:r>
            <a:endParaRPr lang="en-US" sz="240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15" name="Content Placeholder 114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447800"/>
            <a:ext cx="7387590" cy="4123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8" name="Rectangle 2"/>
          <p:cNvSpPr txBox="1"/>
          <p:nvPr/>
        </p:nvSpPr>
        <p:spPr>
          <a:xfrm>
            <a:off x="0" y="457200"/>
            <a:ext cx="675068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/>
          <p:nvPr/>
        </p:nvSpPr>
        <p:spPr>
          <a:xfrm>
            <a:off x="304800" y="990600"/>
            <a:ext cx="617156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Vai trò trong tự nhiên</a:t>
            </a:r>
            <a:endParaRPr lang="en-US" altLang="x-none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57200" y="5791200"/>
            <a:ext cx="81248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Nguyên sinh vật cộng sinh tạo nên mối quan hệ cần thiết cho các loài động vật khác.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r"/>
      </p:transition>
    </mc:Choice>
    <mc:Fallback>
      <p:transition spd="slow">
        <p:push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1268" name="Rectangle 2"/>
          <p:cNvSpPr txBox="1"/>
          <p:nvPr/>
        </p:nvSpPr>
        <p:spPr>
          <a:xfrm>
            <a:off x="0" y="457200"/>
            <a:ext cx="675068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/>
          <p:nvPr/>
        </p:nvSpPr>
        <p:spPr>
          <a:xfrm>
            <a:off x="304800" y="990600"/>
            <a:ext cx="617156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Vai trò trong tự nhiên</a:t>
            </a:r>
            <a:endParaRPr lang="en-US" altLang="x-none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304800" y="1524000"/>
            <a:ext cx="617156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đối với con người</a:t>
            </a:r>
            <a:endParaRPr lang="en-US" altLang="x-none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228600" y="1995805"/>
            <a:ext cx="8870950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2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giá trị dinh dưỡng và được con người dùng làm thức ăn</a:t>
            </a:r>
            <a:endParaRPr lang="en-US" altLang="x-none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" name="Content Placeholder 115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260" y="3124200"/>
            <a:ext cx="8923655" cy="3176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2"/>
          <p:cNvSpPr txBox="1"/>
          <p:nvPr/>
        </p:nvSpPr>
        <p:spPr>
          <a:xfrm>
            <a:off x="228600" y="2467610"/>
            <a:ext cx="8870950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2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Cung cấp nguyên liệu dùng trong chế biến thực phẩm</a:t>
            </a:r>
            <a:endParaRPr lang="en-US" altLang="x-none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3" name="Rectangle 2"/>
          <p:cNvSpPr txBox="1"/>
          <p:nvPr/>
        </p:nvSpPr>
        <p:spPr>
          <a:xfrm>
            <a:off x="304800" y="685800"/>
            <a:ext cx="617156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Vai trò trong tự nhiên</a:t>
            </a:r>
            <a:endParaRPr lang="en-US" altLang="x-none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304800" y="1219200"/>
            <a:ext cx="617156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đối với con người</a:t>
            </a:r>
            <a:endParaRPr lang="en-US" altLang="x-none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2"/>
          <p:cNvSpPr txBox="1"/>
          <p:nvPr/>
        </p:nvSpPr>
        <p:spPr>
          <a:xfrm>
            <a:off x="0" y="152400"/>
            <a:ext cx="6750685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273050" y="1905000"/>
            <a:ext cx="8870950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2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Dùng trong sản xuất chất dẻo, chất khử mùi sơn, chất cách điện, cách nhiệt,...</a:t>
            </a:r>
            <a:endParaRPr lang="en-US" altLang="x-none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381000" y="2819400"/>
            <a:ext cx="8870950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2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vai trò trong các hệ thống xử lí nước thải và chỉ thị độ sạch của môi trường nước. </a:t>
            </a:r>
            <a:endParaRPr lang="en-US" altLang="x-none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Content Placeholder 11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73050" y="3581400"/>
            <a:ext cx="4458335" cy="2972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Content Placeholder 117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1560" y="3576955"/>
            <a:ext cx="4239260" cy="2976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3314" name="Rectangle 2"/>
          <p:cNvSpPr>
            <a:spLocks noGrp="1"/>
          </p:cNvSpPr>
          <p:nvPr/>
        </p:nvSpPr>
        <p:spPr>
          <a:xfrm>
            <a:off x="0" y="381000"/>
            <a:ext cx="608711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bệnh do vi sinh vật gây ra.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9" name="Content Placeholder 11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2400" y="1219200"/>
            <a:ext cx="3905250" cy="2501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152400" y="3720465"/>
            <a:ext cx="3821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/>
              <a:t>Trùng roi kí sinh trong máu người gây bệnh ngủ li bì</a:t>
            </a:r>
            <a:endParaRPr lang="en-US" sz="2000"/>
          </a:p>
        </p:txBody>
      </p:sp>
      <p:pic>
        <p:nvPicPr>
          <p:cNvPr id="120" name="Content Placeholder 11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219200"/>
            <a:ext cx="4165600" cy="2464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4953000" y="3720465"/>
            <a:ext cx="3821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/>
              <a:t>Bệnh sốt rét</a:t>
            </a:r>
            <a:endParaRPr lang="en-US" sz="2000"/>
          </a:p>
        </p:txBody>
      </p:sp>
      <p:pic>
        <p:nvPicPr>
          <p:cNvPr id="121" name="Picture 120"/>
          <p:cNvPicPr/>
          <p:nvPr/>
        </p:nvPicPr>
        <p:blipFill>
          <a:blip r:embed="rId3"/>
          <a:stretch>
            <a:fillRect/>
          </a:stretch>
        </p:blipFill>
        <p:spPr>
          <a:xfrm>
            <a:off x="2438400" y="4419600"/>
            <a:ext cx="4219575" cy="2357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10"/>
          <p:cNvSpPr txBox="1"/>
          <p:nvPr/>
        </p:nvSpPr>
        <p:spPr>
          <a:xfrm>
            <a:off x="6553200" y="5399405"/>
            <a:ext cx="2422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/>
              <a:t>Bệnh kiết lị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8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/>
          </p:cNvSpPr>
          <p:nvPr>
            <p:ph type="title" hasCustomPrompt="1"/>
          </p:nvPr>
        </p:nvSpPr>
        <p:spPr>
          <a:xfrm>
            <a:off x="0" y="381000"/>
            <a:ext cx="6087110" cy="457200"/>
          </a:xfrm>
        </p:spPr>
        <p:txBody>
          <a:bodyPr vert="horz" wrap="square" lIns="91440" tIns="45720" rIns="91440" bIns="45720" anchor="ctr" anchorCtr="0"/>
          <a:p>
            <a:pPr algn="l" eaLnBrk="1" hangingPunct="1"/>
            <a:r>
              <a:rPr lang="en-US" altLang="x-none" sz="44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bệnh do vi sinh vật gây ra.</a:t>
            </a:r>
            <a:endParaRPr lang="en-US" altLang="x-none" sz="44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71600" y="4503738"/>
            <a:ext cx="7239000" cy="1668462"/>
            <a:chOff x="1371600" y="4503036"/>
            <a:chExt cx="7238999" cy="1668735"/>
          </a:xfrm>
        </p:grpSpPr>
        <p:sp>
          <p:nvSpPr>
            <p:cNvPr id="6" name="Freeform 5"/>
            <p:cNvSpPr/>
            <p:nvPr/>
          </p:nvSpPr>
          <p:spPr>
            <a:xfrm>
              <a:off x="4267199" y="4503036"/>
              <a:ext cx="4343400" cy="1668735"/>
            </a:xfrm>
            <a:custGeom>
              <a:avLst/>
              <a:gdLst>
                <a:gd name="connsiteX0" fmla="*/ 0 w 4343400"/>
                <a:gd name="connsiteY0" fmla="*/ 208592 h 1668735"/>
                <a:gd name="connsiteX1" fmla="*/ 3509033 w 4343400"/>
                <a:gd name="connsiteY1" fmla="*/ 208592 h 1668735"/>
                <a:gd name="connsiteX2" fmla="*/ 3509033 w 4343400"/>
                <a:gd name="connsiteY2" fmla="*/ 0 h 1668735"/>
                <a:gd name="connsiteX3" fmla="*/ 4343400 w 4343400"/>
                <a:gd name="connsiteY3" fmla="*/ 834368 h 1668735"/>
                <a:gd name="connsiteX4" fmla="*/ 3509033 w 4343400"/>
                <a:gd name="connsiteY4" fmla="*/ 1668735 h 1668735"/>
                <a:gd name="connsiteX5" fmla="*/ 3509033 w 4343400"/>
                <a:gd name="connsiteY5" fmla="*/ 1460143 h 1668735"/>
                <a:gd name="connsiteX6" fmla="*/ 0 w 4343400"/>
                <a:gd name="connsiteY6" fmla="*/ 1460143 h 1668735"/>
                <a:gd name="connsiteX7" fmla="*/ 0 w 4343400"/>
                <a:gd name="connsiteY7" fmla="*/ 208592 h 166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3400" h="1668735">
                  <a:moveTo>
                    <a:pt x="0" y="208592"/>
                  </a:moveTo>
                  <a:lnTo>
                    <a:pt x="3509033" y="208592"/>
                  </a:lnTo>
                  <a:lnTo>
                    <a:pt x="3509033" y="0"/>
                  </a:lnTo>
                  <a:lnTo>
                    <a:pt x="4343400" y="834368"/>
                  </a:lnTo>
                  <a:lnTo>
                    <a:pt x="3509033" y="1668735"/>
                  </a:lnTo>
                  <a:lnTo>
                    <a:pt x="3509033" y="1460143"/>
                  </a:lnTo>
                  <a:lnTo>
                    <a:pt x="0" y="1460143"/>
                  </a:lnTo>
                  <a:lnTo>
                    <a:pt x="0" y="20859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4445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42882" rIns="660066" bIns="242882" numCol="1" spcCol="1270" anchor="t" anchorCtr="0">
              <a:noAutofit/>
            </a:bodyPr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285750" lvl="1" indent="-285750" defTabSz="2400300" eaLnBrk="1" hangingPunct="1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altLang="x-none" sz="5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 kiết lị</a:t>
              </a:r>
              <a:endParaRPr lang="en-US" altLang="x-none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371600" y="4503036"/>
              <a:ext cx="2895600" cy="1668735"/>
            </a:xfrm>
            <a:custGeom>
              <a:avLst/>
              <a:gdLst>
                <a:gd name="connsiteX0" fmla="*/ 0 w 2895600"/>
                <a:gd name="connsiteY0" fmla="*/ 278128 h 1668735"/>
                <a:gd name="connsiteX1" fmla="*/ 278128 w 2895600"/>
                <a:gd name="connsiteY1" fmla="*/ 0 h 1668735"/>
                <a:gd name="connsiteX2" fmla="*/ 2617472 w 2895600"/>
                <a:gd name="connsiteY2" fmla="*/ 0 h 1668735"/>
                <a:gd name="connsiteX3" fmla="*/ 2895600 w 2895600"/>
                <a:gd name="connsiteY3" fmla="*/ 278128 h 1668735"/>
                <a:gd name="connsiteX4" fmla="*/ 2895600 w 2895600"/>
                <a:gd name="connsiteY4" fmla="*/ 1390607 h 1668735"/>
                <a:gd name="connsiteX5" fmla="*/ 2617472 w 2895600"/>
                <a:gd name="connsiteY5" fmla="*/ 1668735 h 1668735"/>
                <a:gd name="connsiteX6" fmla="*/ 278128 w 2895600"/>
                <a:gd name="connsiteY6" fmla="*/ 1668735 h 1668735"/>
                <a:gd name="connsiteX7" fmla="*/ 0 w 2895600"/>
                <a:gd name="connsiteY7" fmla="*/ 1390607 h 1668735"/>
                <a:gd name="connsiteX8" fmla="*/ 0 w 2895600"/>
                <a:gd name="connsiteY8" fmla="*/ 278128 h 166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600" h="1668735">
                  <a:moveTo>
                    <a:pt x="0" y="278128"/>
                  </a:moveTo>
                  <a:cubicBezTo>
                    <a:pt x="0" y="124522"/>
                    <a:pt x="124522" y="0"/>
                    <a:pt x="278128" y="0"/>
                  </a:cubicBezTo>
                  <a:lnTo>
                    <a:pt x="2617472" y="0"/>
                  </a:lnTo>
                  <a:cubicBezTo>
                    <a:pt x="2771078" y="0"/>
                    <a:pt x="2895600" y="124522"/>
                    <a:pt x="2895600" y="278128"/>
                  </a:cubicBezTo>
                  <a:lnTo>
                    <a:pt x="2895600" y="1390607"/>
                  </a:lnTo>
                  <a:cubicBezTo>
                    <a:pt x="2895600" y="1544213"/>
                    <a:pt x="2771078" y="1668735"/>
                    <a:pt x="2617472" y="1668735"/>
                  </a:cubicBezTo>
                  <a:lnTo>
                    <a:pt x="278128" y="1668735"/>
                  </a:lnTo>
                  <a:cubicBezTo>
                    <a:pt x="124522" y="1668735"/>
                    <a:pt x="0" y="1544213"/>
                    <a:pt x="0" y="1390607"/>
                  </a:cubicBezTo>
                  <a:lnTo>
                    <a:pt x="0" y="27812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9111" tIns="205286" rIns="329111" bIns="205286" numCol="1" spcCol="1270" anchor="ctr" anchorCtr="0">
              <a:noAutofit/>
            </a:bodyPr>
            <a:lstStyle/>
            <a:p>
              <a:pPr marL="0" marR="0" lvl="0" indent="0" algn="ctr" defTabSz="28892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65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4267198" y="2667427"/>
            <a:ext cx="4724402" cy="1668735"/>
          </a:xfrm>
          <a:custGeom>
            <a:avLst/>
            <a:gdLst>
              <a:gd name="connsiteX0" fmla="*/ 0 w 4343400"/>
              <a:gd name="connsiteY0" fmla="*/ 208592 h 1668735"/>
              <a:gd name="connsiteX1" fmla="*/ 3509033 w 4343400"/>
              <a:gd name="connsiteY1" fmla="*/ 208592 h 1668735"/>
              <a:gd name="connsiteX2" fmla="*/ 3509033 w 4343400"/>
              <a:gd name="connsiteY2" fmla="*/ 0 h 1668735"/>
              <a:gd name="connsiteX3" fmla="*/ 4343400 w 4343400"/>
              <a:gd name="connsiteY3" fmla="*/ 834368 h 1668735"/>
              <a:gd name="connsiteX4" fmla="*/ 3509033 w 4343400"/>
              <a:gd name="connsiteY4" fmla="*/ 1668735 h 1668735"/>
              <a:gd name="connsiteX5" fmla="*/ 3509033 w 4343400"/>
              <a:gd name="connsiteY5" fmla="*/ 1460143 h 1668735"/>
              <a:gd name="connsiteX6" fmla="*/ 0 w 4343400"/>
              <a:gd name="connsiteY6" fmla="*/ 1460143 h 1668735"/>
              <a:gd name="connsiteX7" fmla="*/ 0 w 4343400"/>
              <a:gd name="connsiteY7" fmla="*/ 208592 h 166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3400" h="1668735">
                <a:moveTo>
                  <a:pt x="0" y="208592"/>
                </a:moveTo>
                <a:lnTo>
                  <a:pt x="3509033" y="208592"/>
                </a:lnTo>
                <a:lnTo>
                  <a:pt x="3509033" y="0"/>
                </a:lnTo>
                <a:lnTo>
                  <a:pt x="4343400" y="834368"/>
                </a:lnTo>
                <a:lnTo>
                  <a:pt x="3509033" y="1668735"/>
                </a:lnTo>
                <a:lnTo>
                  <a:pt x="3509033" y="1460143"/>
                </a:lnTo>
                <a:lnTo>
                  <a:pt x="0" y="1460143"/>
                </a:lnTo>
                <a:lnTo>
                  <a:pt x="0" y="20859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44450" h="3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242882" rIns="660066" bIns="242882" numCol="1" spcCol="1270" anchor="t" anchorCtr="0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285750" lvl="1" indent="-285750" defTabSz="2400300" eaLnBrk="1" hangingPunct="1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altLang="x-none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sốt rét</a:t>
            </a:r>
            <a:endParaRPr lang="en-US" altLang="x-none" sz="5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371600" y="2667427"/>
            <a:ext cx="2895600" cy="1668735"/>
          </a:xfrm>
          <a:custGeom>
            <a:avLst/>
            <a:gdLst>
              <a:gd name="connsiteX0" fmla="*/ 0 w 2895600"/>
              <a:gd name="connsiteY0" fmla="*/ 278128 h 1668735"/>
              <a:gd name="connsiteX1" fmla="*/ 278128 w 2895600"/>
              <a:gd name="connsiteY1" fmla="*/ 0 h 1668735"/>
              <a:gd name="connsiteX2" fmla="*/ 2617472 w 2895600"/>
              <a:gd name="connsiteY2" fmla="*/ 0 h 1668735"/>
              <a:gd name="connsiteX3" fmla="*/ 2895600 w 2895600"/>
              <a:gd name="connsiteY3" fmla="*/ 278128 h 1668735"/>
              <a:gd name="connsiteX4" fmla="*/ 2895600 w 2895600"/>
              <a:gd name="connsiteY4" fmla="*/ 1390607 h 1668735"/>
              <a:gd name="connsiteX5" fmla="*/ 2617472 w 2895600"/>
              <a:gd name="connsiteY5" fmla="*/ 1668735 h 1668735"/>
              <a:gd name="connsiteX6" fmla="*/ 278128 w 2895600"/>
              <a:gd name="connsiteY6" fmla="*/ 1668735 h 1668735"/>
              <a:gd name="connsiteX7" fmla="*/ 0 w 2895600"/>
              <a:gd name="connsiteY7" fmla="*/ 1390607 h 1668735"/>
              <a:gd name="connsiteX8" fmla="*/ 0 w 2895600"/>
              <a:gd name="connsiteY8" fmla="*/ 278128 h 166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5600" h="1668735">
                <a:moveTo>
                  <a:pt x="0" y="278128"/>
                </a:moveTo>
                <a:cubicBezTo>
                  <a:pt x="0" y="124522"/>
                  <a:pt x="124522" y="0"/>
                  <a:pt x="278128" y="0"/>
                </a:cubicBezTo>
                <a:lnTo>
                  <a:pt x="2617472" y="0"/>
                </a:lnTo>
                <a:cubicBezTo>
                  <a:pt x="2771078" y="0"/>
                  <a:pt x="2895600" y="124522"/>
                  <a:pt x="2895600" y="278128"/>
                </a:cubicBezTo>
                <a:lnTo>
                  <a:pt x="2895600" y="1390607"/>
                </a:lnTo>
                <a:cubicBezTo>
                  <a:pt x="2895600" y="1544213"/>
                  <a:pt x="2771078" y="1668735"/>
                  <a:pt x="2617472" y="1668735"/>
                </a:cubicBezTo>
                <a:lnTo>
                  <a:pt x="278128" y="1668735"/>
                </a:lnTo>
                <a:cubicBezTo>
                  <a:pt x="124522" y="1668735"/>
                  <a:pt x="0" y="1544213"/>
                  <a:pt x="0" y="1390607"/>
                </a:cubicBezTo>
                <a:lnTo>
                  <a:pt x="0" y="278128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111" tIns="205286" rIns="329111" bIns="205286" numCol="1" spcCol="1270" anchor="ctr" anchorCtr="0">
            <a:noAutofit/>
          </a:bodyPr>
          <a:lstStyle/>
          <a:p>
            <a:pPr marL="0" marR="0" lvl="0" indent="0" algn="ctr" defTabSz="28892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7842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AutoShape 2" descr="so sánh trùng kiết lị và trùng sốt rét câu hỏi 71644 - hoidap247.com"/>
          <p:cNvSpPr>
            <a:spLocks noChangeAspect="1"/>
          </p:cNvSpPr>
          <p:nvPr/>
        </p:nvSpPr>
        <p:spPr>
          <a:xfrm>
            <a:off x="115888" y="-144462"/>
            <a:ext cx="2286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x-none" dirty="0">
              <a:latin typeface="Arial" panose="020B0604020202020204" pitchFamily="34" charset="0"/>
            </a:endParaRPr>
          </a:p>
        </p:txBody>
      </p:sp>
      <p:graphicFrame>
        <p:nvGraphicFramePr>
          <p:cNvPr id="16387" name="Table 16386"/>
          <p:cNvGraphicFramePr/>
          <p:nvPr/>
        </p:nvGraphicFramePr>
        <p:xfrm>
          <a:off x="649288" y="1600200"/>
          <a:ext cx="7845425" cy="4070985"/>
        </p:xfrm>
        <a:graphic>
          <a:graphicData uri="http://schemas.openxmlformats.org/drawingml/2006/table">
            <a:tbl>
              <a:tblPr/>
              <a:tblGrid>
                <a:gridCol w="1120775"/>
                <a:gridCol w="1120775"/>
                <a:gridCol w="1590675"/>
                <a:gridCol w="1073150"/>
                <a:gridCol w="1433513"/>
                <a:gridCol w="1506537"/>
              </a:tblGrid>
              <a:tr h="1162050">
                <a:tc grid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vi-VN" altLang="x-none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en-US" altLang="vi-VN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 tên:...............................................</a:t>
                      </a:r>
                      <a:endParaRPr lang="en-US" altLang="vi-VN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968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đường truyền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kí sinh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hại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</a:tr>
              <a:tr h="9699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kiết lị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</a:tr>
              <a:tr h="9699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sốt rét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19200" y="609600"/>
            <a:ext cx="649287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ctr">
              <a:buNone/>
            </a:pPr>
            <a:r>
              <a:rPr lang="vi-VN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vi-VN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lang="vi-VN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phiếu học tập dưới đây</a:t>
            </a:r>
            <a:endParaRPr lang="vi-VN" altLang="x-none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58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4338" name="Picture 2" descr="http://www.quangninhcdc.vn/images/users/images/V%C3%B2ng%20%C4%91%E1%BB%9Di%20c%E1%BB%A7a%20k%C3%BD%20sinh%20tr%C3%B9ng%20s%E1%BB%91t%20r%C3%A9t.png"/>
          <p:cNvPicPr>
            <a:picLocks noChangeAspect="1"/>
          </p:cNvPicPr>
          <p:nvPr/>
        </p:nvPicPr>
        <p:blipFill>
          <a:blip r:embed="rId1"/>
          <a:srcRect t="4724" b="11365"/>
          <a:stretch>
            <a:fillRect/>
          </a:stretch>
        </p:blipFill>
        <p:spPr>
          <a:xfrm>
            <a:off x="34290" y="-7620"/>
            <a:ext cx="9063990" cy="68656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8823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421438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reeform 6"/>
          <p:cNvSpPr/>
          <p:nvPr/>
        </p:nvSpPr>
        <p:spPr bwMode="gray">
          <a:xfrm>
            <a:off x="5867083" y="2667000"/>
            <a:ext cx="1343025" cy="10588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0CC1E0">
              <a:alpha val="78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45000" y="3741738"/>
            <a:ext cx="2098675" cy="3040062"/>
            <a:chOff x="4445681" y="3742478"/>
            <a:chExt cx="2098787" cy="3039322"/>
          </a:xfrm>
        </p:grpSpPr>
        <p:sp>
          <p:nvSpPr>
            <p:cNvPr id="9" name="AutoShape 16"/>
            <p:cNvSpPr>
              <a:spLocks noChangeArrowheads="1"/>
            </p:cNvSpPr>
            <p:nvPr/>
          </p:nvSpPr>
          <p:spPr bwMode="auto">
            <a:xfrm>
              <a:off x="4445681" y="3896331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7030A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AutoShape 17"/>
            <p:cNvSpPr>
              <a:spLocks noChangeArrowheads="1"/>
            </p:cNvSpPr>
            <p:nvPr/>
          </p:nvSpPr>
          <p:spPr bwMode="gray">
            <a:xfrm>
              <a:off x="4643077" y="3765701"/>
              <a:ext cx="1703994" cy="262711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 w="9525">
              <a:solidFill>
                <a:srgbClr val="7030A0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 flipH="1">
              <a:off x="6183059" y="3831016"/>
              <a:ext cx="65315" cy="132081"/>
            </a:xfrm>
            <a:prstGeom prst="octagon">
              <a:avLst>
                <a:gd name="adj" fmla="val 29287"/>
              </a:avLst>
            </a:prstGeom>
            <a:noFill/>
            <a:ln w="9525">
              <a:solidFill>
                <a:srgbClr val="7030A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 flipH="1">
              <a:off x="4735970" y="3831016"/>
              <a:ext cx="66766" cy="132081"/>
            </a:xfrm>
            <a:prstGeom prst="octagon">
              <a:avLst>
                <a:gd name="adj" fmla="val 29287"/>
              </a:avLst>
            </a:prstGeom>
            <a:noFill/>
            <a:ln w="9525">
              <a:solidFill>
                <a:srgbClr val="7030A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36" name="Text Box 20"/>
            <p:cNvSpPr txBox="1"/>
            <p:nvPr/>
          </p:nvSpPr>
          <p:spPr>
            <a:xfrm>
              <a:off x="5395455" y="3742478"/>
              <a:ext cx="184730" cy="307777"/>
            </a:xfrm>
            <a:prstGeom prst="rect">
              <a:avLst/>
            </a:prstGeom>
            <a:noFill/>
            <a:ln w="9525" cap="flat" cmpd="sng">
              <a:solidFill>
                <a:srgbClr val="703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p>
              <a:pPr algn="ctr" eaLnBrk="0" hangingPunct="0">
                <a:buNone/>
              </a:pPr>
              <a:endParaRPr lang="en-US" alt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37" name="Text Box 21"/>
            <p:cNvSpPr txBox="1"/>
            <p:nvPr/>
          </p:nvSpPr>
          <p:spPr>
            <a:xfrm>
              <a:off x="4564892" y="4267200"/>
              <a:ext cx="1906325" cy="2308324"/>
            </a:xfrm>
            <a:prstGeom prst="rect">
              <a:avLst/>
            </a:prstGeom>
            <a:noFill/>
            <a:ln w="9525" cap="flat" cmpd="sng">
              <a:solidFill>
                <a:srgbClr val="703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 algn="ctr" eaLnBrk="0" hangingPunct="0">
                <a:buNone/>
              </a:pPr>
              <a:r>
                <a:rPr lang="en-US" altLang="x-none" sz="2400" i="1" dirty="0">
                  <a:solidFill>
                    <a:srgbClr val="5D82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lớp váng ở bề mặt ao, hồ có chứa các nguyên sinh vật</a:t>
              </a:r>
              <a:endParaRPr lang="en-US" altLang="x-none" sz="2400" i="1" dirty="0">
                <a:solidFill>
                  <a:srgbClr val="5D8223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740525" y="3351213"/>
            <a:ext cx="2098675" cy="3036887"/>
            <a:chOff x="6740413" y="3350589"/>
            <a:chExt cx="2098787" cy="3037871"/>
          </a:xfrm>
        </p:grpSpPr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6740413" y="3502991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AutoShape 5"/>
            <p:cNvSpPr>
              <a:spLocks noChangeArrowheads="1"/>
            </p:cNvSpPr>
            <p:nvPr/>
          </p:nvSpPr>
          <p:spPr bwMode="gray">
            <a:xfrm>
              <a:off x="6953775" y="3376715"/>
              <a:ext cx="1703994" cy="26271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 flipH="1">
              <a:off x="8486499" y="3446384"/>
              <a:ext cx="66766" cy="132082"/>
            </a:xfrm>
            <a:prstGeom prst="octagon">
              <a:avLst>
                <a:gd name="adj" fmla="val 29287"/>
              </a:avLst>
            </a:prstGeom>
            <a:noFill/>
            <a:ln w="9525">
              <a:solidFill>
                <a:schemeClr val="accent1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 flipH="1">
              <a:off x="7032153" y="3437675"/>
              <a:ext cx="65315" cy="132082"/>
            </a:xfrm>
            <a:prstGeom prst="octagon">
              <a:avLst>
                <a:gd name="adj" fmla="val 29287"/>
              </a:avLst>
            </a:prstGeom>
            <a:noFill/>
            <a:ln w="9525">
              <a:solidFill>
                <a:schemeClr val="accent1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gray">
            <a:xfrm>
              <a:off x="7694538" y="3350589"/>
              <a:ext cx="184730" cy="307777"/>
            </a:xfrm>
            <a:prstGeom prst="rect">
              <a:avLst/>
            </a:prstGeom>
            <a:noFill/>
            <a:ln w="9525" algn="ctr">
              <a:solidFill>
                <a:schemeClr val="accent1">
                  <a:lumMod val="50000"/>
                </a:schemeClr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R="0" algn="ctr" defTabSz="914400" eaLnBrk="0" hangingPunct="0">
                <a:buClrTx/>
                <a:buSzTx/>
                <a:buFontTx/>
                <a:buNone/>
                <a:defRPr/>
              </a:pPr>
              <a:endParaRPr kumimoji="0" lang="en-US" sz="1400" kern="1200" cap="none" spc="0" normalizeH="0" baseline="0" noProof="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833740" y="4234578"/>
              <a:ext cx="1906325" cy="830997"/>
            </a:xfrm>
            <a:prstGeom prst="rect">
              <a:avLst/>
            </a:prstGeom>
            <a:noFill/>
            <a:ln w="9525" algn="ctr">
              <a:solidFill>
                <a:schemeClr val="accent1">
                  <a:lumMod val="50000"/>
                </a:schemeClr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algn="ctr" eaLnBrk="0" hangingPunct="0">
                <a:buNone/>
              </a:pPr>
              <a:r>
                <a:rPr lang="en-US" altLang="x-none" sz="240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sinh vật l</a:t>
              </a:r>
              <a:r>
                <a:rPr lang="en-US" altLang="x-none" sz="2400" i="1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x-none" sz="240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gì?</a:t>
              </a:r>
              <a:endParaRPr lang="en-US" altLang="x-none" sz="24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362" name="Picture 2" descr="https://dietmoipro.com/upload/images/phong-chong-benh-sot-re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2799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322638"/>
            <a:ext cx="6781800" cy="3582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7842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AutoShape 2" descr="so sánh trùng kiết lị và trùng sốt rét câu hỏi 71644 - hoidap247.com"/>
          <p:cNvSpPr>
            <a:spLocks noChangeAspect="1"/>
          </p:cNvSpPr>
          <p:nvPr/>
        </p:nvSpPr>
        <p:spPr>
          <a:xfrm>
            <a:off x="115888" y="-144462"/>
            <a:ext cx="2286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x-none" dirty="0">
              <a:latin typeface="Arial" panose="020B0604020202020204" pitchFamily="34" charset="0"/>
            </a:endParaRPr>
          </a:p>
        </p:txBody>
      </p:sp>
      <p:graphicFrame>
        <p:nvGraphicFramePr>
          <p:cNvPr id="16387" name="Table 16386"/>
          <p:cNvGraphicFramePr/>
          <p:nvPr/>
        </p:nvGraphicFramePr>
        <p:xfrm>
          <a:off x="709613" y="2155825"/>
          <a:ext cx="7845425" cy="4024313"/>
        </p:xfrm>
        <a:graphic>
          <a:graphicData uri="http://schemas.openxmlformats.org/drawingml/2006/table">
            <a:tbl>
              <a:tblPr/>
              <a:tblGrid>
                <a:gridCol w="1120775"/>
                <a:gridCol w="1120775"/>
                <a:gridCol w="1590675"/>
                <a:gridCol w="1073150"/>
                <a:gridCol w="1433513"/>
                <a:gridCol w="1506537"/>
              </a:tblGrid>
              <a:tr h="1116013">
                <a:tc grid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vi-VN" altLang="x-none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en-US" altLang="vi-VN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 tên:...............................................</a:t>
                      </a:r>
                      <a:endParaRPr lang="en-US" altLang="vi-VN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968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đường truyền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kí sinh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hại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</a:tr>
              <a:tr h="9699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kiết lị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FEA"/>
                    </a:solidFill>
                  </a:tcPr>
                </a:tc>
              </a:tr>
              <a:tr h="9699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sốt rét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x-none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45718" marB="45718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90600" y="1066800"/>
            <a:ext cx="649287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ctr">
              <a:buNone/>
            </a:pPr>
            <a:r>
              <a:rPr lang="vi-VN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vi-VN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lang="vi-VN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phiếu học tập dưới đây</a:t>
            </a:r>
            <a:endParaRPr lang="vi-VN" altLang="x-none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294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AutoShape 2" descr="so sánh trùng kiết lị và trùng sốt rét câu hỏi 71644 - hoidap247.com"/>
          <p:cNvSpPr>
            <a:spLocks noChangeAspect="1"/>
          </p:cNvSpPr>
          <p:nvPr/>
        </p:nvSpPr>
        <p:spPr>
          <a:xfrm>
            <a:off x="115888" y="-144462"/>
            <a:ext cx="2286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x-none" dirty="0">
              <a:latin typeface="Arial" panose="020B0604020202020204" pitchFamily="34" charset="0"/>
            </a:endParaRPr>
          </a:p>
        </p:txBody>
      </p:sp>
      <p:graphicFrame>
        <p:nvGraphicFramePr>
          <p:cNvPr id="17411" name="Table 17410"/>
          <p:cNvGraphicFramePr/>
          <p:nvPr/>
        </p:nvGraphicFramePr>
        <p:xfrm>
          <a:off x="482600" y="1370013"/>
          <a:ext cx="8324850" cy="5413375"/>
        </p:xfrm>
        <a:graphic>
          <a:graphicData uri="http://schemas.openxmlformats.org/drawingml/2006/table">
            <a:tbl>
              <a:tblPr/>
              <a:tblGrid>
                <a:gridCol w="944563"/>
                <a:gridCol w="1112837"/>
                <a:gridCol w="1222375"/>
                <a:gridCol w="1065213"/>
                <a:gridCol w="2381250"/>
                <a:gridCol w="1598612"/>
              </a:tblGrid>
              <a:tr h="1116013">
                <a:tc grid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vi-VN" altLang="x-none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Lớp:                                                                Nhóm:</a:t>
                      </a:r>
                      <a:endParaRPr lang="vi-VN" altLang="x-none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890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đường truyền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kí sinh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hại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CD3"/>
                    </a:solidFill>
                  </a:tcPr>
                </a:tc>
              </a:tr>
              <a:tr h="1554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kiết lị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trùng kiết lị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ăn uống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th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ruột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 bụng, tiêu chảy, tiêu phân đ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nhầy có lẫn máu, có thể sốt,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suy ngược cơ thể, mất muối nước,</a:t>
                      </a: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5541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 sốt rét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C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trùng sốt rét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C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muỗi đốt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C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mạch máu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C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 cao, rét run, mệt mỏi, nôn mửa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C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20000"/>
                        </a:lnSpc>
                        <a:buNone/>
                      </a:pPr>
                      <a:r>
                        <a:rPr lang="vi-VN" altLang="x-none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 máu, suy nhược cơ thể nhanh chóng</a:t>
                      </a:r>
                      <a:endParaRPr lang="vi-VN" altLang="x-none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45715" marB="45715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C1"/>
                    </a:solidFill>
                  </a:tcPr>
                </a:tc>
              </a:tr>
            </a:tbl>
          </a:graphicData>
        </a:graphic>
      </p:graphicFrame>
      <p:sp>
        <p:nvSpPr>
          <p:cNvPr id="17443" name="TextBox 3"/>
          <p:cNvSpPr txBox="1"/>
          <p:nvPr/>
        </p:nvSpPr>
        <p:spPr>
          <a:xfrm>
            <a:off x="1187450" y="504825"/>
            <a:ext cx="64500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TRẢ LỜI</a:t>
            </a:r>
            <a:endParaRPr lang="vi-VN" altLang="x-none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Freeform 4"/>
          <p:cNvSpPr/>
          <p:nvPr/>
        </p:nvSpPr>
        <p:spPr>
          <a:xfrm rot="2225403">
            <a:off x="2959100" y="4046538"/>
            <a:ext cx="935038" cy="587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179"/>
                </a:moveTo>
                <a:lnTo>
                  <a:pt x="935050" y="2917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3052763" y="3197225"/>
            <a:ext cx="523875" cy="57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179"/>
                </a:moveTo>
                <a:lnTo>
                  <a:pt x="522846" y="2917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 rot="19036983">
            <a:off x="2963863" y="2273300"/>
            <a:ext cx="674688" cy="587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179"/>
                </a:moveTo>
                <a:lnTo>
                  <a:pt x="674614" y="2917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226187" y="2151112"/>
            <a:ext cx="2149375" cy="2149375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 8"/>
          <p:cNvSpPr/>
          <p:nvPr/>
        </p:nvSpPr>
        <p:spPr>
          <a:xfrm>
            <a:off x="3378200" y="990600"/>
            <a:ext cx="1289050" cy="1290638"/>
          </a:xfrm>
          <a:custGeom>
            <a:avLst/>
            <a:gdLst>
              <a:gd name="connsiteX0" fmla="*/ 0 w 1289625"/>
              <a:gd name="connsiteY0" fmla="*/ 644813 h 1289625"/>
              <a:gd name="connsiteX1" fmla="*/ 644813 w 1289625"/>
              <a:gd name="connsiteY1" fmla="*/ 0 h 1289625"/>
              <a:gd name="connsiteX2" fmla="*/ 1289626 w 1289625"/>
              <a:gd name="connsiteY2" fmla="*/ 644813 h 1289625"/>
              <a:gd name="connsiteX3" fmla="*/ 644813 w 1289625"/>
              <a:gd name="connsiteY3" fmla="*/ 1289626 h 1289625"/>
              <a:gd name="connsiteX4" fmla="*/ 0 w 1289625"/>
              <a:gd name="connsiteY4" fmla="*/ 644813 h 128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625" h="1289625">
                <a:moveTo>
                  <a:pt x="0" y="644813"/>
                </a:moveTo>
                <a:cubicBezTo>
                  <a:pt x="0" y="288693"/>
                  <a:pt x="288693" y="0"/>
                  <a:pt x="644813" y="0"/>
                </a:cubicBezTo>
                <a:cubicBezTo>
                  <a:pt x="1000933" y="0"/>
                  <a:pt x="1289626" y="288693"/>
                  <a:pt x="1289626" y="644813"/>
                </a:cubicBezTo>
                <a:cubicBezTo>
                  <a:pt x="1289626" y="1000933"/>
                  <a:pt x="1000933" y="1289626"/>
                  <a:pt x="644813" y="1289626"/>
                </a:cubicBezTo>
                <a:cubicBezTo>
                  <a:pt x="288693" y="1289626"/>
                  <a:pt x="0" y="1000933"/>
                  <a:pt x="0" y="64481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641" tIns="206641" rIns="206641" bIns="206641" numCol="1" spcCol="1270" anchor="ctr" anchorCtr="0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1244600" eaLnBrk="1" hangingPunct="1">
              <a:lnSpc>
                <a:spcPct val="90000"/>
              </a:lnSpc>
              <a:spcAft>
                <a:spcPct val="35000"/>
              </a:spcAft>
            </a:pPr>
            <a:r>
              <a:rPr lang="en-US" altLang="x-none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endParaRPr lang="en-US" altLang="x-none" sz="28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795838" y="990600"/>
            <a:ext cx="3738563" cy="1290638"/>
          </a:xfrm>
          <a:custGeom>
            <a:avLst/>
            <a:gdLst>
              <a:gd name="connsiteX0" fmla="*/ 0 w 1934438"/>
              <a:gd name="connsiteY0" fmla="*/ 0 h 1289625"/>
              <a:gd name="connsiteX1" fmla="*/ 1934438 w 1934438"/>
              <a:gd name="connsiteY1" fmla="*/ 0 h 1289625"/>
              <a:gd name="connsiteX2" fmla="*/ 1934438 w 1934438"/>
              <a:gd name="connsiteY2" fmla="*/ 1289625 h 1289625"/>
              <a:gd name="connsiteX3" fmla="*/ 0 w 1934438"/>
              <a:gd name="connsiteY3" fmla="*/ 1289625 h 1289625"/>
              <a:gd name="connsiteX4" fmla="*/ 0 w 1934438"/>
              <a:gd name="connsiteY4" fmla="*/ 0 h 128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438" h="1289625">
                <a:moveTo>
                  <a:pt x="0" y="0"/>
                </a:moveTo>
                <a:lnTo>
                  <a:pt x="1934438" y="0"/>
                </a:lnTo>
                <a:lnTo>
                  <a:pt x="1934438" y="1289625"/>
                </a:lnTo>
                <a:lnTo>
                  <a:pt x="0" y="12896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285750" lvl="1" indent="-285750" defTabSz="1600200" eaLnBrk="1" hangingPunct="1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altLang="x-none" sz="2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</a:t>
            </a:r>
            <a:endParaRPr lang="en-US" altLang="x-none" sz="2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 defTabSz="1600200" eaLnBrk="1" hangingPunct="1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altLang="x-none" sz="2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sống.</a:t>
            </a:r>
            <a:endParaRPr lang="en-US" altLang="x-none" sz="2800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76638" y="2581275"/>
            <a:ext cx="1652588" cy="1289050"/>
          </a:xfrm>
          <a:custGeom>
            <a:avLst/>
            <a:gdLst>
              <a:gd name="connsiteX0" fmla="*/ 0 w 1653931"/>
              <a:gd name="connsiteY0" fmla="*/ 644813 h 1289625"/>
              <a:gd name="connsiteX1" fmla="*/ 826966 w 1653931"/>
              <a:gd name="connsiteY1" fmla="*/ 0 h 1289625"/>
              <a:gd name="connsiteX2" fmla="*/ 1653932 w 1653931"/>
              <a:gd name="connsiteY2" fmla="*/ 644813 h 1289625"/>
              <a:gd name="connsiteX3" fmla="*/ 826966 w 1653931"/>
              <a:gd name="connsiteY3" fmla="*/ 1289626 h 1289625"/>
              <a:gd name="connsiteX4" fmla="*/ 0 w 1653931"/>
              <a:gd name="connsiteY4" fmla="*/ 644813 h 128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931" h="1289625">
                <a:moveTo>
                  <a:pt x="0" y="644813"/>
                </a:moveTo>
                <a:cubicBezTo>
                  <a:pt x="0" y="288693"/>
                  <a:pt x="370245" y="0"/>
                  <a:pt x="826966" y="0"/>
                </a:cubicBezTo>
                <a:cubicBezTo>
                  <a:pt x="1283687" y="0"/>
                  <a:pt x="1653932" y="288693"/>
                  <a:pt x="1653932" y="644813"/>
                </a:cubicBezTo>
                <a:cubicBezTo>
                  <a:pt x="1653932" y="1000933"/>
                  <a:pt x="1283687" y="1289626"/>
                  <a:pt x="826966" y="1289626"/>
                </a:cubicBezTo>
                <a:cubicBezTo>
                  <a:pt x="370245" y="1289626"/>
                  <a:pt x="0" y="1000933"/>
                  <a:pt x="0" y="64481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9993" tIns="206641" rIns="259993" bIns="206641" numCol="1" spcCol="1270" anchor="ctr" anchorCtr="0">
            <a:noAutofit/>
          </a:bodyPr>
          <a:lstStyle/>
          <a:p>
            <a:pPr marL="0" marR="0" lvl="0" indent="0" algn="ctr" defTabSz="12446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284788" y="2581275"/>
            <a:ext cx="3021013" cy="1289050"/>
          </a:xfrm>
          <a:custGeom>
            <a:avLst/>
            <a:gdLst>
              <a:gd name="connsiteX0" fmla="*/ 0 w 2480897"/>
              <a:gd name="connsiteY0" fmla="*/ 0 h 1289625"/>
              <a:gd name="connsiteX1" fmla="*/ 2480897 w 2480897"/>
              <a:gd name="connsiteY1" fmla="*/ 0 h 1289625"/>
              <a:gd name="connsiteX2" fmla="*/ 2480897 w 2480897"/>
              <a:gd name="connsiteY2" fmla="*/ 1289625 h 1289625"/>
              <a:gd name="connsiteX3" fmla="*/ 0 w 2480897"/>
              <a:gd name="connsiteY3" fmla="*/ 1289625 h 1289625"/>
              <a:gd name="connsiteX4" fmla="*/ 0 w 2480897"/>
              <a:gd name="connsiteY4" fmla="*/ 0 h 128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0897" h="1289625">
                <a:moveTo>
                  <a:pt x="0" y="0"/>
                </a:moveTo>
                <a:lnTo>
                  <a:pt x="2480897" y="0"/>
                </a:lnTo>
                <a:lnTo>
                  <a:pt x="2480897" y="1289625"/>
                </a:lnTo>
                <a:lnTo>
                  <a:pt x="0" y="12896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285750" lvl="1" indent="-285750" defTabSz="1600200" eaLnBrk="1" hangingPunct="1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altLang="x-none" sz="2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tự nhiên.</a:t>
            </a:r>
            <a:endParaRPr lang="en-US" altLang="x-none" sz="2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 defTabSz="1600200" eaLnBrk="1" hangingPunct="1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altLang="x-none" sz="2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con người</a:t>
            </a:r>
            <a:endParaRPr lang="en-US" altLang="x-none" sz="2800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46475" y="4170363"/>
            <a:ext cx="1714500" cy="1290638"/>
          </a:xfrm>
          <a:custGeom>
            <a:avLst/>
            <a:gdLst>
              <a:gd name="connsiteX0" fmla="*/ 0 w 1713873"/>
              <a:gd name="connsiteY0" fmla="*/ 644813 h 1289625"/>
              <a:gd name="connsiteX1" fmla="*/ 856937 w 1713873"/>
              <a:gd name="connsiteY1" fmla="*/ 0 h 1289625"/>
              <a:gd name="connsiteX2" fmla="*/ 1713874 w 1713873"/>
              <a:gd name="connsiteY2" fmla="*/ 644813 h 1289625"/>
              <a:gd name="connsiteX3" fmla="*/ 856937 w 1713873"/>
              <a:gd name="connsiteY3" fmla="*/ 1289626 h 1289625"/>
              <a:gd name="connsiteX4" fmla="*/ 0 w 1713873"/>
              <a:gd name="connsiteY4" fmla="*/ 644813 h 128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3873" h="1289625">
                <a:moveTo>
                  <a:pt x="0" y="644813"/>
                </a:moveTo>
                <a:cubicBezTo>
                  <a:pt x="0" y="288693"/>
                  <a:pt x="383664" y="0"/>
                  <a:pt x="856937" y="0"/>
                </a:cubicBezTo>
                <a:cubicBezTo>
                  <a:pt x="1330210" y="0"/>
                  <a:pt x="1713874" y="288693"/>
                  <a:pt x="1713874" y="644813"/>
                </a:cubicBezTo>
                <a:cubicBezTo>
                  <a:pt x="1713874" y="1000933"/>
                  <a:pt x="1330210" y="1289626"/>
                  <a:pt x="856937" y="1289626"/>
                </a:cubicBezTo>
                <a:cubicBezTo>
                  <a:pt x="383664" y="1289626"/>
                  <a:pt x="0" y="1000933"/>
                  <a:pt x="0" y="64481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771" tIns="206641" rIns="268771" bIns="206641" numCol="1" spcCol="1270" anchor="ctr" anchorCtr="0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1244600" eaLnBrk="1" hangingPunct="1">
              <a:lnSpc>
                <a:spcPct val="90000"/>
              </a:lnSpc>
              <a:spcAft>
                <a:spcPct val="35000"/>
              </a:spcAft>
            </a:pPr>
            <a:r>
              <a:rPr lang="en-US" altLang="x-none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bệnh</a:t>
            </a:r>
            <a:endParaRPr lang="en-US" altLang="x-none" sz="28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240338" y="4170363"/>
            <a:ext cx="3294063" cy="1290638"/>
          </a:xfrm>
          <a:custGeom>
            <a:avLst/>
            <a:gdLst>
              <a:gd name="connsiteX0" fmla="*/ 0 w 2570810"/>
              <a:gd name="connsiteY0" fmla="*/ 0 h 1289625"/>
              <a:gd name="connsiteX1" fmla="*/ 2570810 w 2570810"/>
              <a:gd name="connsiteY1" fmla="*/ 0 h 1289625"/>
              <a:gd name="connsiteX2" fmla="*/ 2570810 w 2570810"/>
              <a:gd name="connsiteY2" fmla="*/ 1289625 h 1289625"/>
              <a:gd name="connsiteX3" fmla="*/ 0 w 2570810"/>
              <a:gd name="connsiteY3" fmla="*/ 1289625 h 1289625"/>
              <a:gd name="connsiteX4" fmla="*/ 0 w 2570810"/>
              <a:gd name="connsiteY4" fmla="*/ 0 h 128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810" h="1289625">
                <a:moveTo>
                  <a:pt x="0" y="0"/>
                </a:moveTo>
                <a:lnTo>
                  <a:pt x="2570810" y="0"/>
                </a:lnTo>
                <a:lnTo>
                  <a:pt x="2570810" y="1289625"/>
                </a:lnTo>
                <a:lnTo>
                  <a:pt x="0" y="12896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285750" lvl="1" indent="-285750" defTabSz="1422400" eaLnBrk="1" hangingPunct="1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altLang="x-none" sz="2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sốt rét</a:t>
            </a:r>
            <a:endParaRPr lang="en-US" altLang="x-none" sz="2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 defTabSz="1422400" eaLnBrk="1" hangingPunct="1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altLang="x-none" sz="2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kiết lị</a:t>
            </a:r>
            <a:endParaRPr lang="en-US" altLang="x-none" sz="2800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483" y="2285683"/>
            <a:ext cx="7416800" cy="5080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n-US" sz="450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HƯỚNG DẪN VỀ NHÀ</a:t>
            </a:r>
            <a:endParaRPr lang="en-US" sz="450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657600"/>
            <a:ext cx="7416800" cy="2733675"/>
          </a:xfrm>
        </p:spPr>
        <p:txBody>
          <a:bodyPr/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và làm bài trong vở bài tập</a:t>
            </a:r>
            <a:endParaRPr 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lại video bài giảng trên OLM và làm bài tập trên OLM.</a:t>
            </a:r>
            <a:endParaRPr 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mục Em có biết?</a:t>
            </a:r>
            <a:endParaRPr 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31</a:t>
            </a:r>
            <a:endParaRPr 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C:\Users\Administrator\Downloads\40-hinh-nen-powerpoint-ve-moi-truong-cuc-chat-cho-bai-thuyet-trinh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600200" y="2438400"/>
            <a:ext cx="572325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p>
            <a:pPr algn="ctr"/>
            <a:r>
              <a:rPr lang="en-US" altLang="x-none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73+74</a:t>
            </a:r>
            <a:endParaRPr lang="en-US" altLang="x-none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x-none" sz="4800" i="1" dirty="0">
                <a:solidFill>
                  <a:srgbClr val="4A6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</a:t>
            </a:r>
            <a:endParaRPr lang="en-US" altLang="x-none" sz="4800" i="1" dirty="0">
              <a:solidFill>
                <a:srgbClr val="4A6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x-none" sz="4800" i="1" dirty="0">
                <a:solidFill>
                  <a:srgbClr val="4A6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SINH VẬT</a:t>
            </a:r>
            <a:endParaRPr lang="en-US" altLang="x-none" sz="4800" i="1" dirty="0">
              <a:solidFill>
                <a:srgbClr val="4A6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zoom/>
      </p:transition>
    </mc:Choice>
    <mc:Fallback>
      <p:transition spd="slow">
        <p:zo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Content Placeholder 13"/>
          <p:cNvPicPr>
            <a:picLocks noChangeAspect="1"/>
          </p:cNvPicPr>
          <p:nvPr>
            <p:ph idx="1"/>
          </p:nvPr>
        </p:nvPicPr>
        <p:blipFill rotWithShape="1">
          <a:blip r:embed="rId1"/>
          <a:srcRect l="13753" t="56926" r="11728" b="10066"/>
          <a:stretch>
            <a:fillRect/>
          </a:stretch>
        </p:blipFill>
        <p:spPr>
          <a:xfrm>
            <a:off x="52070" y="1367155"/>
            <a:ext cx="8930005" cy="537337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993765" y="5029200"/>
            <a:ext cx="2845435" cy="160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70" name="Rectangle 2"/>
          <p:cNvSpPr>
            <a:spLocks noGrp="1"/>
          </p:cNvSpPr>
          <p:nvPr>
            <p:ph type="title" hasCustomPrompt="1"/>
          </p:nvPr>
        </p:nvSpPr>
        <p:spPr>
          <a:xfrm>
            <a:off x="76200" y="533083"/>
            <a:ext cx="4541838" cy="457200"/>
          </a:xfrm>
        </p:spPr>
        <p:txBody>
          <a:bodyPr vert="horz" wrap="square" lIns="91440" tIns="45720" rIns="91440" bIns="45720" anchor="ctr" anchorCtr="0"/>
          <a:p>
            <a:pPr algn="l" eaLnBrk="1" hangingPunct="1"/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dạng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 hasCustomPrompt="1"/>
          </p:nvPr>
        </p:nvSpPr>
        <p:spPr>
          <a:xfrm>
            <a:off x="76200" y="533083"/>
            <a:ext cx="4541838" cy="457200"/>
          </a:xfrm>
        </p:spPr>
        <p:txBody>
          <a:bodyPr vert="horz" wrap="square" lIns="91440" tIns="45720" rIns="91440" bIns="45720" anchor="ctr" anchorCtr="0"/>
          <a:p>
            <a:pPr algn="l" eaLnBrk="1" hangingPunct="1"/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dạng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295400" y="1447800"/>
          <a:ext cx="60960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7172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6311900"/>
            <a:ext cx="854075" cy="46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split orient="vert" dir="in"/>
      </p:transition>
    </mc:Choice>
    <mc:Fallback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40000"/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194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209550"/>
            <a:ext cx="2917190" cy="2227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209550"/>
            <a:ext cx="3162300" cy="221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2" descr="Phát hiện thuốc mới điều trị ký sinh trùng sốt rét “thể ngủ”"/>
          <p:cNvPicPr>
            <a:picLocks noChangeAspect="1"/>
          </p:cNvPicPr>
          <p:nvPr/>
        </p:nvPicPr>
        <p:blipFill>
          <a:blip r:embed="rId3"/>
          <a:srcRect r="18008"/>
          <a:stretch>
            <a:fillRect/>
          </a:stretch>
        </p:blipFill>
        <p:spPr>
          <a:xfrm>
            <a:off x="91440" y="2961005"/>
            <a:ext cx="2899410" cy="2187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940" y="228600"/>
            <a:ext cx="2794635" cy="221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TextBox 9"/>
          <p:cNvSpPr txBox="1"/>
          <p:nvPr/>
        </p:nvSpPr>
        <p:spPr>
          <a:xfrm>
            <a:off x="506413" y="2487613"/>
            <a:ext cx="157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roi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8199" name="TextBox 10"/>
          <p:cNvSpPr txBox="1"/>
          <p:nvPr/>
        </p:nvSpPr>
        <p:spPr>
          <a:xfrm>
            <a:off x="6159500" y="2505075"/>
            <a:ext cx="1574800" cy="401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giày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8200" name="TextBox 11"/>
          <p:cNvSpPr txBox="1"/>
          <p:nvPr/>
        </p:nvSpPr>
        <p:spPr>
          <a:xfrm>
            <a:off x="310515" y="5257800"/>
            <a:ext cx="237045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sốt rét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8201" name="TextBox 12"/>
          <p:cNvSpPr txBox="1"/>
          <p:nvPr/>
        </p:nvSpPr>
        <p:spPr>
          <a:xfrm>
            <a:off x="3200400" y="2447925"/>
            <a:ext cx="26409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biến hình</a:t>
            </a:r>
            <a:endParaRPr lang="vi-VN" altLang="x-none" sz="2000" dirty="0">
              <a:latin typeface="#9Slide03 Cabin Condensed Mediu"/>
            </a:endParaRPr>
          </a:p>
        </p:txBody>
      </p:sp>
      <p:pic>
        <p:nvPicPr>
          <p:cNvPr id="8202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145" y="3037205"/>
            <a:ext cx="3119755" cy="2220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3" name="TextBox 14"/>
          <p:cNvSpPr txBox="1"/>
          <p:nvPr/>
        </p:nvSpPr>
        <p:spPr>
          <a:xfrm>
            <a:off x="6552883" y="5334000"/>
            <a:ext cx="157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Tảo silic</a:t>
            </a:r>
            <a:endParaRPr lang="vi-VN" altLang="x-none" sz="2000" dirty="0">
              <a:latin typeface="#9Slide03 Cabin Condensed Mediu"/>
            </a:endParaRPr>
          </a:p>
        </p:txBody>
      </p:sp>
      <p:pic>
        <p:nvPicPr>
          <p:cNvPr id="8204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575" y="2962275"/>
            <a:ext cx="2812415" cy="221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5" name="TextBox 16"/>
          <p:cNvSpPr txBox="1"/>
          <p:nvPr/>
        </p:nvSpPr>
        <p:spPr>
          <a:xfrm>
            <a:off x="3633788" y="5257800"/>
            <a:ext cx="157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Tảo lục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38400" y="5926502"/>
            <a:ext cx="1365509" cy="47429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52850" y="5926138"/>
            <a:ext cx="3938588" cy="474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l" eaLnBrk="1" hangingPunct="1">
              <a:buNone/>
            </a:pPr>
            <a:r>
              <a:rPr lang="vi-VN" altLang="x-none" i="1" dirty="0">
                <a:solidFill>
                  <a:srgbClr val="002060"/>
                </a:solidFill>
                <a:latin typeface="Arial" panose="020B0604020202020204" pitchFamily="34" charset="0"/>
              </a:rPr>
              <a:t>Một số nguyên sinh vật</a:t>
            </a:r>
            <a:endParaRPr lang="vi-VN" altLang="x-none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76200"/>
            <a:ext cx="282575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80" y="80645"/>
            <a:ext cx="3162300" cy="221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2" descr="Phát hiện thuốc mới điều trị ký sinh trùng sốt rét “thể ngủ”"/>
          <p:cNvPicPr>
            <a:picLocks noChangeAspect="1"/>
          </p:cNvPicPr>
          <p:nvPr/>
        </p:nvPicPr>
        <p:blipFill>
          <a:blip r:embed="rId3"/>
          <a:srcRect r="18008"/>
          <a:stretch>
            <a:fillRect/>
          </a:stretch>
        </p:blipFill>
        <p:spPr>
          <a:xfrm>
            <a:off x="83185" y="3047365"/>
            <a:ext cx="2757170" cy="2187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76200"/>
            <a:ext cx="2837815" cy="221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Box 9"/>
          <p:cNvSpPr txBox="1"/>
          <p:nvPr/>
        </p:nvSpPr>
        <p:spPr>
          <a:xfrm>
            <a:off x="506413" y="2487613"/>
            <a:ext cx="157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roi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9223" name="TextBox 10"/>
          <p:cNvSpPr txBox="1"/>
          <p:nvPr/>
        </p:nvSpPr>
        <p:spPr>
          <a:xfrm>
            <a:off x="6705600" y="2438400"/>
            <a:ext cx="1574800" cy="401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giày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9224" name="TextBox 11"/>
          <p:cNvSpPr txBox="1"/>
          <p:nvPr/>
        </p:nvSpPr>
        <p:spPr>
          <a:xfrm>
            <a:off x="228600" y="5334000"/>
            <a:ext cx="223202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sốt rét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9225" name="TextBox 12"/>
          <p:cNvSpPr txBox="1"/>
          <p:nvPr/>
        </p:nvSpPr>
        <p:spPr>
          <a:xfrm>
            <a:off x="3392805" y="2462530"/>
            <a:ext cx="24580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Trùng biến hình</a:t>
            </a:r>
            <a:endParaRPr lang="vi-VN" altLang="x-none" sz="2000" dirty="0">
              <a:latin typeface="#9Slide03 Cabin Condensed Mediu"/>
            </a:endParaRPr>
          </a:p>
        </p:txBody>
      </p:sp>
      <p:pic>
        <p:nvPicPr>
          <p:cNvPr id="9226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80" y="3048000"/>
            <a:ext cx="3093720" cy="2220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7" name="TextBox 14"/>
          <p:cNvSpPr txBox="1"/>
          <p:nvPr/>
        </p:nvSpPr>
        <p:spPr>
          <a:xfrm>
            <a:off x="6629083" y="5268595"/>
            <a:ext cx="157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Tảo silic</a:t>
            </a:r>
            <a:endParaRPr lang="vi-VN" altLang="x-none" sz="2000" dirty="0">
              <a:latin typeface="#9Slide03 Cabin Condensed Mediu"/>
            </a:endParaRPr>
          </a:p>
        </p:txBody>
      </p:sp>
      <p:pic>
        <p:nvPicPr>
          <p:cNvPr id="9228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3054350"/>
            <a:ext cx="2828925" cy="221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9" name="TextBox 16"/>
          <p:cNvSpPr txBox="1"/>
          <p:nvPr/>
        </p:nvSpPr>
        <p:spPr>
          <a:xfrm>
            <a:off x="3679508" y="5332730"/>
            <a:ext cx="157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2000" dirty="0">
                <a:latin typeface="#9Slide03 Cabin Condensed Mediu"/>
              </a:rPr>
              <a:t>Tảo lục</a:t>
            </a:r>
            <a:endParaRPr lang="vi-VN" altLang="x-none" sz="2000" dirty="0">
              <a:latin typeface="#9Slide03 Cabin Condensed Mediu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58228" y="5850302"/>
            <a:ext cx="6747572" cy="85529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sz="28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sống của động vật nguyên sinh ở đâu?</a:t>
            </a:r>
            <a:endParaRPr lang="vi-VN" altLang="x-none" sz="2800" i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Rectangle 2"/>
          <p:cNvSpPr txBox="1"/>
          <p:nvPr/>
        </p:nvSpPr>
        <p:spPr>
          <a:xfrm>
            <a:off x="76200" y="319088"/>
            <a:ext cx="4541838" cy="457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en-US" altLang="x-none" sz="4000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dạng nguyên sinh vật</a:t>
            </a:r>
            <a:endParaRPr lang="en-US" altLang="x-none" sz="4000" dirty="0">
              <a:solidFill>
                <a:srgbClr val="1B00F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76835" y="1368425"/>
            <a:ext cx="9004300" cy="29216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Nguyên sinh vật thuộc giới nguyên sinh. Phần lớn là cơ thể đơn bào, nhân thực, có kích thước hiển vi</a:t>
            </a:r>
            <a:endParaRPr kumimoji="0" lang="en-US" alt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Một số nguyên sinh vật có cấu tạo đa bào, quan sát được bằng mắt thường.</a:t>
            </a:r>
            <a:endParaRPr kumimoji="0" lang="en-US" alt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Nguyên sinh vật đa dạng về hình dạng, cấu tạo cơ thể và về kích thước, môi trường sống</a:t>
            </a:r>
            <a:endParaRPr kumimoji="0" lang="en-US" alt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5097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4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3557905"/>
            <a:ext cx="2590800" cy="157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76200"/>
            <a:ext cx="2460625" cy="183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980" y="76200"/>
            <a:ext cx="3041650" cy="183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76200"/>
            <a:ext cx="3071495" cy="183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76200" y="2033588"/>
            <a:ext cx="2654300" cy="831850"/>
          </a:xfrm>
          <a:prstGeom prst="rect">
            <a:avLst/>
          </a:prstGeom>
          <a:noFill/>
        </p:spPr>
        <p:txBody>
          <a:bodyPr>
            <a:spAutoFit/>
          </a:bodyPr>
          <a:p>
            <a:pPr algn="ctr">
              <a:buNone/>
            </a:pP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 roi</a:t>
            </a:r>
            <a:r>
              <a:rPr lang="en-US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x-none" sz="1600" dirty="0">
              <a:solidFill>
                <a:srgbClr val="E64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ở bề mặt ao, hồ</a:t>
            </a:r>
            <a:endParaRPr lang="vi-VN" alt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chuyển bằng roi bơi</a:t>
            </a:r>
            <a:endParaRPr lang="vi-VN" altLang="x-non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7963" y="2033588"/>
            <a:ext cx="2835275" cy="1323975"/>
          </a:xfrm>
          <a:prstGeom prst="rect">
            <a:avLst/>
          </a:prstGeom>
          <a:noFill/>
        </p:spPr>
        <p:txBody>
          <a:bodyPr>
            <a:spAutoFit/>
          </a:bodyPr>
          <a:p>
            <a:pPr algn="ctr">
              <a:buNone/>
            </a:pP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 biến hình</a:t>
            </a:r>
            <a:endParaRPr lang="vi-VN" altLang="x-none" sz="1600" dirty="0">
              <a:solidFill>
                <a:srgbClr val="E64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ở bề mặt ao, hồ</a:t>
            </a:r>
            <a:endParaRPr lang="vi-VN" alt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luôn thay đổi do hình th</a:t>
            </a:r>
            <a:r>
              <a:rPr lang="vi-VN" altLang="x-none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chân giả để di chuyển bắt mồi.</a:t>
            </a:r>
            <a:endParaRPr lang="vi-VN" altLang="x-non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025" y="2033588"/>
            <a:ext cx="3117850" cy="1077913"/>
          </a:xfrm>
          <a:prstGeom prst="rect">
            <a:avLst/>
          </a:prstGeom>
          <a:noFill/>
        </p:spPr>
        <p:txBody>
          <a:bodyPr>
            <a:spAutoFit/>
          </a:bodyPr>
          <a:p>
            <a:pPr algn="ctr">
              <a:buNone/>
            </a:pP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 gi</a:t>
            </a: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altLang="x-none" sz="1600" dirty="0">
              <a:solidFill>
                <a:srgbClr val="E64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ở bề mặt nước cống, rãnh hoặc bề mặt nước đục</a:t>
            </a:r>
            <a:r>
              <a:rPr lang="en-US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chuyển bằng lông bơi.</a:t>
            </a:r>
            <a:endParaRPr lang="vi-VN" altLang="x-non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9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085" y="3531235"/>
            <a:ext cx="2748280" cy="1722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0" name="TextBox 12"/>
          <p:cNvSpPr txBox="1"/>
          <p:nvPr/>
        </p:nvSpPr>
        <p:spPr>
          <a:xfrm>
            <a:off x="6141085" y="5381625"/>
            <a:ext cx="293687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 s</a:t>
            </a:r>
            <a:r>
              <a:rPr lang="en-US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x-none" sz="1600" dirty="0">
              <a:solidFill>
                <a:srgbClr val="E64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trôi nổi hoặc sống bám dưới nước, trên đất, đá ẩm.</a:t>
            </a:r>
            <a:endParaRPr lang="vi-VN" alt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 b</a:t>
            </a:r>
            <a:r>
              <a:rPr lang="vi-VN" altLang="x-none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lục lạp chứa diệp lục.</a:t>
            </a:r>
            <a:endParaRPr lang="vi-VN" altLang="x-non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1" name="TextBox 13"/>
          <p:cNvSpPr txBox="1"/>
          <p:nvPr/>
        </p:nvSpPr>
        <p:spPr>
          <a:xfrm>
            <a:off x="176213" y="5060950"/>
            <a:ext cx="2506662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</a:t>
            </a:r>
            <a:r>
              <a:rPr lang="en-US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 rét</a:t>
            </a:r>
            <a:endParaRPr lang="vi-VN" altLang="x-none" sz="1600" dirty="0">
              <a:solidFill>
                <a:srgbClr val="E64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bắt buộc trong tuyến nước bọt của muỗi Anophen v</a:t>
            </a:r>
            <a:r>
              <a:rPr lang="vi-VN" altLang="x-none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máu người gây bệnh sốt rét</a:t>
            </a:r>
            <a:r>
              <a:rPr lang="en-US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x-non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2" name="TextBox 14"/>
          <p:cNvSpPr txBox="1"/>
          <p:nvPr/>
        </p:nvSpPr>
        <p:spPr>
          <a:xfrm>
            <a:off x="3196590" y="5334000"/>
            <a:ext cx="2555875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 lục đơn </a:t>
            </a:r>
            <a:r>
              <a:rPr lang="en-US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x-none" sz="1600" dirty="0">
                <a:solidFill>
                  <a:srgbClr val="E64A7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1600" dirty="0">
                <a:solidFill>
                  <a:srgbClr val="E64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x-none" sz="1600" dirty="0">
              <a:solidFill>
                <a:srgbClr val="E64A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ở các ao, hồ, mương, rãnh v</a:t>
            </a:r>
            <a:r>
              <a:rPr lang="vi-VN" altLang="x-none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nơi đất ẩm</a:t>
            </a:r>
            <a:r>
              <a:rPr lang="en-US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 b</a:t>
            </a:r>
            <a:r>
              <a:rPr lang="vi-VN" altLang="x-none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lục lạp chứa diệp lục.</a:t>
            </a:r>
            <a:endParaRPr lang="vi-VN" altLang="x-non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53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138" y="3505200"/>
            <a:ext cx="2938462" cy="1719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4554</Words>
  <PresentationFormat/>
  <Paragraphs>324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SimSun</vt:lpstr>
      <vt:lpstr>Wingdings</vt:lpstr>
      <vt:lpstr>Verdana</vt:lpstr>
      <vt:lpstr>Times New Roman</vt:lpstr>
      <vt:lpstr>#9Slide03 Cabin Condensed Mediu</vt:lpstr>
      <vt:lpstr>Segoe Print</vt:lpstr>
      <vt:lpstr>Microsoft YaHei</vt:lpstr>
      <vt:lpstr>Arial Unicode MS</vt:lpstr>
      <vt:lpstr>template</vt:lpstr>
      <vt:lpstr>Custom Design</vt:lpstr>
      <vt:lpstr>1_template</vt:lpstr>
      <vt:lpstr>PowerPoint 演示文稿</vt:lpstr>
      <vt:lpstr>PowerPoint 演示文稿</vt:lpstr>
      <vt:lpstr>PowerPoint 演示文稿</vt:lpstr>
      <vt:lpstr>I. Đa dạng nguyên sinh vật</vt:lpstr>
      <vt:lpstr>I. Đa dạng nguyên sinh vật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III. Một số bệnh do vi sinh vật gây ra.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HƯỚNG DẪN VỀ NHÀ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VnTeach.Com</dc:creator>
  <cp:keywords>VnTeach.Com</cp:keywords>
  <dcterms:created xsi:type="dcterms:W3CDTF">2013-04-15T07:54:00Z</dcterms:created>
  <dcterms:modified xsi:type="dcterms:W3CDTF">2022-01-19T03:11:49Z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C80E65C8A26B4B3AA7BA8BCD3E2DB484</vt:lpwstr>
  </property>
  <property fmtid="{D5CDD505-2E9C-101B-9397-08002B2CF9AE}" pid="3" name="KSOProductBuildVer">
    <vt:lpwstr>1033-11.2.0.10443</vt:lpwstr>
  </property>
</Properties>
</file>