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2" r:id="rId6"/>
    <p:sldId id="259" r:id="rId7"/>
    <p:sldId id="271" r:id="rId8"/>
    <p:sldId id="268" r:id="rId9"/>
    <p:sldId id="263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47CA4-384E-4EED-89E3-227CCC335DF5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5F15E-77EB-464D-94C3-A6747C8FB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2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3212beee3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243212beee3_2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243212beee3_2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vi" sz="1200" b="0" i="0" u="none" strike="noStrike" cap="none">
                <a:solidFill>
                  <a:srgbClr val="000000"/>
                </a:solidFill>
              </a:rPr>
              <a:t>2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3212beee3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243212beee3_2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43212beee3_2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vi" sz="1200" b="0" i="0" u="none" strike="noStrike" cap="none">
                <a:solidFill>
                  <a:srgbClr val="000000"/>
                </a:solidFill>
              </a:rPr>
              <a:t>3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3212beee3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243212beee3_2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43212beee3_2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vi" sz="1200" b="0" i="0" u="none" strike="noStrike" cap="none">
                <a:solidFill>
                  <a:srgbClr val="000000"/>
                </a:solidFill>
              </a:rPr>
              <a:t>4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3212beee3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243212beee3_2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43212beee3_2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vi" sz="1200" b="0" i="0" u="none" strike="noStrike" cap="none">
                <a:solidFill>
                  <a:srgbClr val="000000"/>
                </a:solidFill>
              </a:rPr>
              <a:t>5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3212beee3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243212beee3_2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43212beee3_2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vi" sz="1200" b="0" i="0" u="none" strike="noStrike" cap="none">
                <a:solidFill>
                  <a:srgbClr val="000000"/>
                </a:solidFill>
              </a:rPr>
              <a:t>6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43212beee3_2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243212beee3_2_3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243212beee3_2_3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vi" sz="1200" b="0" i="0" u="none" strike="noStrike" cap="none">
                <a:solidFill>
                  <a:srgbClr val="000000"/>
                </a:solidFill>
              </a:rPr>
              <a:t>7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3212beee3_2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243212beee3_2_2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243212beee3_2_2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vi" sz="1200" b="0" i="0" u="none" strike="noStrike" cap="none">
                <a:solidFill>
                  <a:srgbClr val="000000"/>
                </a:solidFill>
              </a:rPr>
              <a:t>8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3212beee3_2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43212beee3_2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243212beee3_2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vi" sz="1200" b="0" i="0" u="none" strike="noStrike" cap="none">
                <a:solidFill>
                  <a:srgbClr val="000000"/>
                </a:solidFill>
              </a:rPr>
              <a:t>9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43212beee3_2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g243212beee3_2_4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243212beee3_2_4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vi" sz="1200" b="0" i="0" u="none" strike="noStrike" cap="none">
                <a:solidFill>
                  <a:srgbClr val="000000"/>
                </a:solidFill>
              </a:rPr>
              <a:t>10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E557-97BC-2607-A4D8-D23C1AF64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AC175-0399-8B69-E529-D3C980E94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38FE8-3042-5941-6AEE-80897697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9CF-FAE3-4ED0-9F64-8405013A3870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01D66-4787-35D6-25CA-37FD720C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08A4E-669F-39AC-FE5F-8095BD2E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DD45-2A80-4F15-883C-A4E1875B3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4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6D77B-4ECA-BC3C-C4A8-A4FA68B1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F8EF2-7B70-D5C1-6321-D7B9E78A6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18828-AB21-FB7E-6A89-5C83A384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9CF-FAE3-4ED0-9F64-8405013A3870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4BB95-90F0-918F-EC1E-BE61BDBE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7D1AA-5272-0A70-EF74-37D0FFEF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DD45-2A80-4F15-883C-A4E1875B3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7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0830F-8515-2EB6-5EAF-4D541BB51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E7884-5FFF-5D1C-A68A-B07567DB8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7F577-00B4-AD46-8A87-533C0520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9CF-FAE3-4ED0-9F64-8405013A3870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B16D7-1CEB-C8CE-3494-D2BA04A0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52148-680F-A504-5228-44B11D4D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DD45-2A80-4F15-883C-A4E1875B3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5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797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/>
        </p:nvSpPr>
        <p:spPr>
          <a:xfrm>
            <a:off x="0" y="359139"/>
            <a:ext cx="12192000" cy="6139724"/>
          </a:xfrm>
          <a:prstGeom prst="rect">
            <a:avLst/>
          </a:prstGeom>
          <a:solidFill>
            <a:srgbClr val="FCFEFC"/>
          </a:solidFill>
          <a:ln>
            <a:noFill/>
          </a:ln>
          <a:effectLst>
            <a:outerShdw blurRad="635000" sx="102000" sy="102000" algn="ctr" rotWithShape="0">
              <a:srgbClr val="595959">
                <a:alpha val="40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511003">
            <a:off x="-64040" y="-91191"/>
            <a:ext cx="1794879" cy="1682361"/>
          </a:xfrm>
          <a:custGeom>
            <a:avLst/>
            <a:gdLst/>
            <a:ahLst/>
            <a:cxnLst/>
            <a:rect l="l" t="t" r="r" b="b"/>
            <a:pathLst>
              <a:path w="2881237" h="2685327" extrusionOk="0">
                <a:moveTo>
                  <a:pt x="635748" y="0"/>
                </a:moveTo>
                <a:lnTo>
                  <a:pt x="1075586" y="115747"/>
                </a:lnTo>
                <a:lnTo>
                  <a:pt x="1445976" y="995423"/>
                </a:lnTo>
                <a:lnTo>
                  <a:pt x="2105733" y="914400"/>
                </a:lnTo>
                <a:lnTo>
                  <a:pt x="2881237" y="1076446"/>
                </a:lnTo>
                <a:lnTo>
                  <a:pt x="2580295" y="1747777"/>
                </a:lnTo>
                <a:lnTo>
                  <a:pt x="901966" y="2685327"/>
                </a:lnTo>
                <a:lnTo>
                  <a:pt x="0" y="2008853"/>
                </a:lnTo>
                <a:lnTo>
                  <a:pt x="0" y="150184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5" name="Google Shape;55;p15"/>
          <p:cNvSpPr txBox="1"/>
          <p:nvPr/>
        </p:nvSpPr>
        <p:spPr>
          <a:xfrm>
            <a:off x="1666797" y="576292"/>
            <a:ext cx="302111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title text</a:t>
            </a:r>
            <a:endParaRPr sz="3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02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5321-E676-31A7-AE87-9C37C084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45D2-2E06-2F78-F6D0-E82D51220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0C99E-6D3F-9AD5-E3E5-32E5C887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9CF-FAE3-4ED0-9F64-8405013A3870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BB94A-917F-D614-0ADA-6E65A1DE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21763-0BE9-7607-BF00-1F0B811D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DD45-2A80-4F15-883C-A4E1875B3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0FEA4-81D4-78E7-C570-F7F4FDC0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C9D15-7C5E-F528-75A1-9A52E2B99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78643-7C85-83B0-7625-464205D8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9CF-FAE3-4ED0-9F64-8405013A3870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C123B-3BEC-2FC4-C0D9-C8936A7F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0A624-0196-F1CE-23DC-8D3CB8C5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DD45-2A80-4F15-883C-A4E1875B3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0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7412D-C355-9967-8E11-71092E1D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6E659-782F-BE28-4406-2217C8204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5DF7A-0A2E-DFF0-0F81-179A146AF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71B39-3DF1-16B1-8BBD-DA0A58DAE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9CF-FAE3-4ED0-9F64-8405013A3870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09EAC-5880-F8B3-E7DE-44D0F2E4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2D8C4-C504-7983-D84C-B61634E1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DD45-2A80-4F15-883C-A4E1875B3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3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E9979-F4A5-ACF5-3B1E-4A72C6A5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032E4-0060-21C2-5787-8D4C5501B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9625E-4EAC-1E6A-A8C1-40044F435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76D23-DA17-8BCE-C165-DF1D24F9C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35969B-0CD0-5DE2-8805-7A6BC21F4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A795A8-FD3B-52B9-E841-EE811C86D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9CF-FAE3-4ED0-9F64-8405013A3870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D48F99-B009-EDD4-48D0-80D98400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009458-9EA5-42A7-3965-93C828A8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DD45-2A80-4F15-883C-A4E1875B3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E4D6-7C0A-2C7C-0D18-22AA7870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BBAF92-088C-2C50-CD40-2208E7B8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9CF-FAE3-4ED0-9F64-8405013A3870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35DFE-1AE0-9157-D610-9600E581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A9EB3-72F0-4642-65B2-2CFFA37C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DD45-2A80-4F15-883C-A4E1875B3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2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921CDB-DDFC-0EB0-BE25-C92EBA41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9CF-FAE3-4ED0-9F64-8405013A3870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B584E-C1F4-29A5-185C-D54B45F88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A820B-99F3-2872-F94A-3C30FFAD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DD45-2A80-4F15-883C-A4E1875B3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7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724F-EF58-2F14-057D-7671691C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C2556-29EF-5328-0369-39388D4BF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D18EF-A78D-C8FB-35DC-4B25AF3A6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F3F6A-7D8F-F368-A099-22751EE3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9CF-FAE3-4ED0-9F64-8405013A3870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6F91D-4ED1-C4D1-D3DB-D397AD70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B675D-DC64-F81A-EB57-A51D35F5B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DD45-2A80-4F15-883C-A4E1875B3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1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3C8BC-E9B6-FAB7-AA08-D5F3BEFF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BF195-9F38-4671-909E-55C717CD4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F1048-94A0-7EDD-CEF0-D522F5F04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FC732-F321-C97D-D90F-09289823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9CF-FAE3-4ED0-9F64-8405013A3870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02FCB-4A01-A4BC-919B-9DABEA7C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91F1E-3C71-54E0-C05A-0F71E4F8A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DD45-2A80-4F15-883C-A4E1875B3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0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F9B58-945B-8175-3569-75780EE8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F98E4-E457-BBEB-6B1E-E0DE5F626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E5CC6-22D0-F854-D16B-045018F32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89CF-FAE3-4ED0-9F64-8405013A3870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7A86A-04B0-CDCF-A903-B1874FDBE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14B86-0D31-C5AD-C63C-83B3D7DE3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1DD45-2A80-4F15-883C-A4E1875B3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5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8B8E5-07C4-652F-77DC-5F25D24067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0C304-FB13-909D-F9C7-414CA554D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0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2892" y="-560923"/>
            <a:ext cx="7760677" cy="776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00178" flipH="1">
            <a:off x="9315734" y="151727"/>
            <a:ext cx="3003436" cy="300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679030">
            <a:off x="1407575" y="2352589"/>
            <a:ext cx="2514163" cy="2514163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3"/>
          <p:cNvSpPr txBox="1"/>
          <p:nvPr/>
        </p:nvSpPr>
        <p:spPr>
          <a:xfrm>
            <a:off x="4180539" y="2664781"/>
            <a:ext cx="406538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>
              <a:lnSpc>
                <a:spcPct val="120000"/>
              </a:lnSpc>
              <a:buClr>
                <a:srgbClr val="086573"/>
              </a:buClr>
              <a:buSzPts val="6000"/>
            </a:pPr>
            <a:r>
              <a:rPr lang="vi" sz="8000" b="1" dirty="0">
                <a:solidFill>
                  <a:srgbClr val="086573"/>
                </a:solidFill>
                <a:latin typeface="Arial"/>
                <a:ea typeface="Arial"/>
                <a:cs typeface="Arial"/>
                <a:sym typeface="Arial"/>
              </a:rPr>
              <a:t>Thanks</a:t>
            </a:r>
            <a:endParaRPr sz="8000" b="1" dirty="0">
              <a:solidFill>
                <a:srgbClr val="08657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2892" y="-560923"/>
            <a:ext cx="7760677" cy="776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00178" flipH="1">
            <a:off x="9301721" y="353293"/>
            <a:ext cx="3003436" cy="30034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30"/>
          <p:cNvGrpSpPr/>
          <p:nvPr/>
        </p:nvGrpSpPr>
        <p:grpSpPr>
          <a:xfrm>
            <a:off x="3847858" y="2192236"/>
            <a:ext cx="4496284" cy="2738219"/>
            <a:chOff x="3847857" y="2433536"/>
            <a:chExt cx="4496283" cy="2738218"/>
          </a:xfrm>
        </p:grpSpPr>
        <p:sp>
          <p:nvSpPr>
            <p:cNvPr id="97" name="Google Shape;97;p30"/>
            <p:cNvSpPr txBox="1"/>
            <p:nvPr/>
          </p:nvSpPr>
          <p:spPr>
            <a:xfrm>
              <a:off x="3847857" y="2433536"/>
              <a:ext cx="4496283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vi-VN" sz="2400" dirty="0">
                <a:solidFill>
                  <a:srgbClr val="C0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vi-VN" sz="4800" b="1" dirty="0">
                  <a:solidFill>
                    <a:srgbClr val="C00000"/>
                  </a:solidFill>
                </a:rPr>
                <a:t>BÀI TẬP CUỐI CHƯƠNG 8</a:t>
              </a:r>
              <a:endParaRPr lang="vi-VN" sz="4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0"/>
            <p:cNvSpPr txBox="1"/>
            <p:nvPr/>
          </p:nvSpPr>
          <p:spPr>
            <a:xfrm>
              <a:off x="5035319" y="4833240"/>
              <a:ext cx="243419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 algn="ctr"/>
              <a:endPara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0" name="Google Shape;10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679030">
            <a:off x="1884043" y="2471564"/>
            <a:ext cx="2514163" cy="2514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2"/>
          <p:cNvSpPr/>
          <p:nvPr/>
        </p:nvSpPr>
        <p:spPr>
          <a:xfrm>
            <a:off x="0" y="1481316"/>
            <a:ext cx="12192000" cy="3825432"/>
          </a:xfrm>
          <a:prstGeom prst="rect">
            <a:avLst/>
          </a:prstGeom>
          <a:solidFill>
            <a:srgbClr val="FCFEFC"/>
          </a:solidFill>
          <a:ln>
            <a:noFill/>
          </a:ln>
          <a:effectLst>
            <a:outerShdw blurRad="635000" sx="102000" sy="102000" algn="ctr" rotWithShape="0">
              <a:srgbClr val="595959">
                <a:alpha val="40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lang="en-US" sz="1867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511003">
            <a:off x="-883295" y="4387932"/>
            <a:ext cx="3446477" cy="3162816"/>
          </a:xfrm>
          <a:custGeom>
            <a:avLst/>
            <a:gdLst/>
            <a:ahLst/>
            <a:cxnLst/>
            <a:rect l="l" t="t" r="r" b="b"/>
            <a:pathLst>
              <a:path w="2881237" h="2685327" extrusionOk="0">
                <a:moveTo>
                  <a:pt x="635748" y="0"/>
                </a:moveTo>
                <a:lnTo>
                  <a:pt x="1075586" y="115747"/>
                </a:lnTo>
                <a:lnTo>
                  <a:pt x="1445976" y="995423"/>
                </a:lnTo>
                <a:lnTo>
                  <a:pt x="2105733" y="914400"/>
                </a:lnTo>
                <a:lnTo>
                  <a:pt x="2881237" y="1076446"/>
                </a:lnTo>
                <a:lnTo>
                  <a:pt x="2580295" y="1747777"/>
                </a:lnTo>
                <a:lnTo>
                  <a:pt x="901966" y="2685327"/>
                </a:lnTo>
                <a:lnTo>
                  <a:pt x="0" y="2008853"/>
                </a:lnTo>
                <a:lnTo>
                  <a:pt x="0" y="150184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35" name="Google Shape;13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617710" flipH="1">
            <a:off x="9403686" y="3570100"/>
            <a:ext cx="3446477" cy="3162816"/>
          </a:xfrm>
          <a:custGeom>
            <a:avLst/>
            <a:gdLst/>
            <a:ahLst/>
            <a:cxnLst/>
            <a:rect l="l" t="t" r="r" b="b"/>
            <a:pathLst>
              <a:path w="2881237" h="2685327" extrusionOk="0">
                <a:moveTo>
                  <a:pt x="635748" y="0"/>
                </a:moveTo>
                <a:lnTo>
                  <a:pt x="1075586" y="115747"/>
                </a:lnTo>
                <a:lnTo>
                  <a:pt x="1445976" y="995423"/>
                </a:lnTo>
                <a:lnTo>
                  <a:pt x="2105733" y="914400"/>
                </a:lnTo>
                <a:lnTo>
                  <a:pt x="2881237" y="1076446"/>
                </a:lnTo>
                <a:lnTo>
                  <a:pt x="2580295" y="1747777"/>
                </a:lnTo>
                <a:lnTo>
                  <a:pt x="901966" y="2685327"/>
                </a:lnTo>
                <a:lnTo>
                  <a:pt x="0" y="2008853"/>
                </a:lnTo>
                <a:lnTo>
                  <a:pt x="0" y="1501840"/>
                </a:lnTo>
                <a:close/>
              </a:path>
            </a:pathLst>
          </a:custGeom>
          <a:noFill/>
          <a:ln>
            <a:noFill/>
          </a:ln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B1FD85A-D430-1596-0520-AA2FB56A64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" y="1549113"/>
          <a:ext cx="4176553" cy="28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561905" imgH="1771429" progId="Paint.Picture">
                  <p:embed/>
                </p:oleObj>
              </mc:Choice>
              <mc:Fallback>
                <p:oleObj name="Bitmap Image" r:id="rId5" imgW="2561905" imgH="1771429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B1FD85A-D430-1596-0520-AA2FB56A64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549113"/>
                        <a:ext cx="4176553" cy="2884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32480E-D424-3515-E848-407EBC513B4D}"/>
                  </a:ext>
                </a:extLst>
              </p:cNvPr>
              <p:cNvSpPr txBox="1"/>
              <p:nvPr/>
            </p:nvSpPr>
            <p:spPr>
              <a:xfrm>
                <a:off x="3909770" y="1369406"/>
                <a:ext cx="5742231" cy="2310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Â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chung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∽ 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g.g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32480E-D424-3515-E848-407EBC513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770" y="1369406"/>
                <a:ext cx="5742231" cy="2310376"/>
              </a:xfrm>
              <a:prstGeom prst="rect">
                <a:avLst/>
              </a:prstGeom>
              <a:blipFill>
                <a:blip r:embed="rId7"/>
                <a:stretch>
                  <a:fillRect l="-1592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4A73F9-A5D4-2DF1-99A3-D11A400EDC88}"/>
                  </a:ext>
                </a:extLst>
              </p:cNvPr>
              <p:cNvSpPr txBox="1"/>
              <p:nvPr/>
            </p:nvSpPr>
            <p:spPr>
              <a:xfrm>
                <a:off x="5437668" y="3281492"/>
                <a:ext cx="5089089" cy="261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∽ 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𝐴𝐷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060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"/>
                </a:pPr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GB" sz="24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AC.AD = 4.9 = 36</a:t>
                </a:r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060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"/>
                </a:pPr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6cm</a:t>
                </a:r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4A73F9-A5D4-2DF1-99A3-D11A400ED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668" y="3281492"/>
                <a:ext cx="5089089" cy="2615652"/>
              </a:xfrm>
              <a:prstGeom prst="rect">
                <a:avLst/>
              </a:prstGeom>
              <a:blipFill>
                <a:blip r:embed="rId8"/>
                <a:stretch>
                  <a:fillRect l="-1796" t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FA7E61C-D586-4E51-4A07-BD002C2BA4C7}"/>
              </a:ext>
            </a:extLst>
          </p:cNvPr>
          <p:cNvGrpSpPr/>
          <p:nvPr/>
        </p:nvGrpSpPr>
        <p:grpSpPr>
          <a:xfrm>
            <a:off x="464147" y="869731"/>
            <a:ext cx="2965448" cy="611584"/>
            <a:chOff x="3823092" y="1840908"/>
            <a:chExt cx="1667707" cy="458688"/>
          </a:xfrm>
        </p:grpSpPr>
        <p:sp>
          <p:nvSpPr>
            <p:cNvPr id="9" name="Google Shape;174;p34">
              <a:extLst>
                <a:ext uri="{FF2B5EF4-FFF2-40B4-BE49-F238E27FC236}">
                  <a16:creationId xmlns:a16="http://schemas.microsoft.com/office/drawing/2014/main" id="{B990D940-3D5D-F179-2837-6DDACF7F7451}"/>
                </a:ext>
              </a:extLst>
            </p:cNvPr>
            <p:cNvSpPr/>
            <p:nvPr/>
          </p:nvSpPr>
          <p:spPr>
            <a:xfrm>
              <a:off x="3823092" y="1840908"/>
              <a:ext cx="1667707" cy="4586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85623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75;p34">
              <a:extLst>
                <a:ext uri="{FF2B5EF4-FFF2-40B4-BE49-F238E27FC236}">
                  <a16:creationId xmlns:a16="http://schemas.microsoft.com/office/drawing/2014/main" id="{53ECA331-CC6D-1D9D-D356-8B533332757F}"/>
                </a:ext>
              </a:extLst>
            </p:cNvPr>
            <p:cNvSpPr txBox="1"/>
            <p:nvPr/>
          </p:nvSpPr>
          <p:spPr>
            <a:xfrm>
              <a:off x="3871813" y="1894701"/>
              <a:ext cx="1579279" cy="346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 algn="ctr"/>
              <a:r>
                <a:rPr lang="en-GB" sz="24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GB"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9</a:t>
              </a:r>
              <a:endParaRPr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854A84-7C34-5642-CFC3-0F9F821E5929}"/>
              </a:ext>
            </a:extLst>
          </p:cNvPr>
          <p:cNvGrpSpPr/>
          <p:nvPr/>
        </p:nvGrpSpPr>
        <p:grpSpPr>
          <a:xfrm>
            <a:off x="1622681" y="553173"/>
            <a:ext cx="3783625" cy="611584"/>
            <a:chOff x="3823092" y="1840908"/>
            <a:chExt cx="2127833" cy="458688"/>
          </a:xfrm>
        </p:grpSpPr>
        <p:sp>
          <p:nvSpPr>
            <p:cNvPr id="174" name="Google Shape;174;p34"/>
            <p:cNvSpPr/>
            <p:nvPr/>
          </p:nvSpPr>
          <p:spPr>
            <a:xfrm>
              <a:off x="3823092" y="1840908"/>
              <a:ext cx="1667707" cy="4586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85623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4"/>
            <p:cNvSpPr txBox="1"/>
            <p:nvPr/>
          </p:nvSpPr>
          <p:spPr>
            <a:xfrm>
              <a:off x="4371646" y="1921912"/>
              <a:ext cx="1579279" cy="346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en-GB" sz="24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GB"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10</a:t>
              </a:r>
              <a:endParaRPr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9" name="Google Shape;17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681" y="1799598"/>
            <a:ext cx="4323257" cy="43232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9481B0-5287-F81B-44BB-5D6D687EF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115" y="20562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63B1E94-382D-4272-38EF-90F8BD62DB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9116" y="451844"/>
          <a:ext cx="4170337" cy="2044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448267" imgH="1200318" progId="Paint.Picture">
                  <p:embed/>
                </p:oleObj>
              </mc:Choice>
              <mc:Fallback>
                <p:oleObj name="Bitmap Image" r:id="rId4" imgW="2448267" imgH="1200318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63B1E94-382D-4272-38EF-90F8BD62DB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116" y="451844"/>
                        <a:ext cx="4170337" cy="20446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9BF051-F927-C0FC-839B-A7AC4AC7D4D8}"/>
                  </a:ext>
                </a:extLst>
              </p:cNvPr>
              <p:cNvSpPr txBox="1"/>
              <p:nvPr/>
            </p:nvSpPr>
            <p:spPr>
              <a:xfrm>
                <a:off x="5088653" y="2656392"/>
                <a:ext cx="5695463" cy="381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lvl="2"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𝐴𝐷𝐵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𝐷𝐶𝐵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lvl="2"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𝐵𝐷𝐶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 le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AB//CD)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∽ 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𝐵𝐷𝐶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g.g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Do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𝐷𝐵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𝐵𝐷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𝐷𝐶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060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"/>
                </a:pPr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DB</a:t>
                </a:r>
                <a:r>
                  <a:rPr lang="en-GB" sz="24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DC.AB (</a:t>
                </a:r>
                <a:r>
                  <a:rPr lang="en-GB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đpcm</a:t>
                </a:r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9BF051-F927-C0FC-839B-A7AC4AC7D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653" y="2656392"/>
                <a:ext cx="5695463" cy="3815468"/>
              </a:xfrm>
              <a:prstGeom prst="rect">
                <a:avLst/>
              </a:prstGeom>
              <a:blipFill>
                <a:blip r:embed="rId6"/>
                <a:stretch>
                  <a:fillRect l="-1713" t="-1278" r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679" y="3584085"/>
            <a:ext cx="3067081" cy="3107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E84F4BE-9C82-5682-ECC2-49E764B920E5}"/>
              </a:ext>
            </a:extLst>
          </p:cNvPr>
          <p:cNvGrpSpPr/>
          <p:nvPr/>
        </p:nvGrpSpPr>
        <p:grpSpPr>
          <a:xfrm>
            <a:off x="1666223" y="640265"/>
            <a:ext cx="3785285" cy="611584"/>
            <a:chOff x="3823092" y="1840908"/>
            <a:chExt cx="2128767" cy="458688"/>
          </a:xfrm>
        </p:grpSpPr>
        <p:sp>
          <p:nvSpPr>
            <p:cNvPr id="3" name="Google Shape;174;p34">
              <a:extLst>
                <a:ext uri="{FF2B5EF4-FFF2-40B4-BE49-F238E27FC236}">
                  <a16:creationId xmlns:a16="http://schemas.microsoft.com/office/drawing/2014/main" id="{B1468F54-0193-F8D9-3F29-1A334478175F}"/>
                </a:ext>
              </a:extLst>
            </p:cNvPr>
            <p:cNvSpPr/>
            <p:nvPr/>
          </p:nvSpPr>
          <p:spPr>
            <a:xfrm>
              <a:off x="3823092" y="1840908"/>
              <a:ext cx="1667707" cy="4586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85623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175;p34">
              <a:extLst>
                <a:ext uri="{FF2B5EF4-FFF2-40B4-BE49-F238E27FC236}">
                  <a16:creationId xmlns:a16="http://schemas.microsoft.com/office/drawing/2014/main" id="{30656E79-7FAC-2906-2626-848B74574CFD}"/>
                </a:ext>
              </a:extLst>
            </p:cNvPr>
            <p:cNvSpPr txBox="1"/>
            <p:nvPr/>
          </p:nvSpPr>
          <p:spPr>
            <a:xfrm>
              <a:off x="4372580" y="1911026"/>
              <a:ext cx="1579279" cy="346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en-GB" sz="24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GB"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11</a:t>
              </a:r>
              <a:endParaRPr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6D63C528-767D-7B6C-6D52-AF9CBBE0B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006" y="214504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360A0B4-4399-65F1-A2C4-A84D7BF3F3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5248" y="1644614"/>
          <a:ext cx="4642307" cy="2158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847619" imgH="1324160" progId="Paint.Picture">
                  <p:embed/>
                </p:oleObj>
              </mc:Choice>
              <mc:Fallback>
                <p:oleObj name="Bitmap Image" r:id="rId4" imgW="2847619" imgH="132416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360A0B4-4399-65F1-A2C4-A84D7BF3F3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48" y="1644614"/>
                        <a:ext cx="4642307" cy="2158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4ABBC7-D237-510E-7BEC-3C228D4688C5}"/>
                  </a:ext>
                </a:extLst>
              </p:cNvPr>
              <p:cNvSpPr txBox="1"/>
              <p:nvPr/>
            </p:nvSpPr>
            <p:spPr>
              <a:xfrm>
                <a:off x="6013484" y="1195419"/>
                <a:ext cx="5960803" cy="390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𝐹𝐻𝐸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 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𝑁𝐻𝑀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𝐻𝐹𝐸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𝐻𝑁𝑀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𝐸𝐻𝐹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𝑁𝐻𝑀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𝐹𝐻𝐸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∽ 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𝑁𝐻𝑀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g.g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Do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𝐹𝐻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𝑁𝐻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𝐸𝐻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𝐻𝑀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457189" indent="-457189" algn="just">
                  <a:lnSpc>
                    <a:spcPct val="1060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"/>
                </a:pPr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HM = EH.NH:FH = 12.5:3 = 20m</a:t>
                </a:r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HM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hồ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20m.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4ABBC7-D237-510E-7BEC-3C228D468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484" y="1195419"/>
                <a:ext cx="5960803" cy="3908955"/>
              </a:xfrm>
              <a:prstGeom prst="rect">
                <a:avLst/>
              </a:prstGeom>
              <a:blipFill>
                <a:blip r:embed="rId6"/>
                <a:stretch>
                  <a:fillRect l="-1534" t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E3F06F-6B27-1D48-241A-B00AD18C6A86}"/>
              </a:ext>
            </a:extLst>
          </p:cNvPr>
          <p:cNvGrpSpPr/>
          <p:nvPr/>
        </p:nvGrpSpPr>
        <p:grpSpPr>
          <a:xfrm>
            <a:off x="1633191" y="677558"/>
            <a:ext cx="2600984" cy="611584"/>
            <a:chOff x="3766722" y="858836"/>
            <a:chExt cx="1950738" cy="458688"/>
          </a:xfrm>
        </p:grpSpPr>
        <p:sp>
          <p:nvSpPr>
            <p:cNvPr id="143" name="Google Shape;143;p33"/>
            <p:cNvSpPr/>
            <p:nvPr/>
          </p:nvSpPr>
          <p:spPr>
            <a:xfrm>
              <a:off x="3766722" y="858836"/>
              <a:ext cx="1839422" cy="4586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85623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3"/>
            <p:cNvSpPr txBox="1"/>
            <p:nvPr/>
          </p:nvSpPr>
          <p:spPr>
            <a:xfrm>
              <a:off x="4378295" y="904856"/>
              <a:ext cx="1339165" cy="346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en-GB" sz="2400" dirty="0" err="1">
                  <a:solidFill>
                    <a:schemeClr val="lt1"/>
                  </a:solidFill>
                </a:rPr>
                <a:t>Bài</a:t>
              </a:r>
              <a:r>
                <a:rPr lang="en-GB" sz="2400" dirty="0">
                  <a:solidFill>
                    <a:schemeClr val="lt1"/>
                  </a:solidFill>
                </a:rPr>
                <a:t> 12</a:t>
              </a: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5" name="Google Shape;14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7947" y="4375044"/>
            <a:ext cx="3404053" cy="30707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C704FB-75CD-D19F-D74B-A4B6881A7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5320" y="1316135"/>
            <a:ext cx="1323004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0CC9B97-F2F7-760E-EFCB-89B090085D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531657"/>
          <a:ext cx="5340109" cy="4124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685714" imgH="2476190" progId="Paint.Picture">
                  <p:embed/>
                </p:oleObj>
              </mc:Choice>
              <mc:Fallback>
                <p:oleObj name="Bitmap Image" r:id="rId4" imgW="3685714" imgH="247619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0CC9B97-F2F7-760E-EFCB-89B090085D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31657"/>
                        <a:ext cx="5340109" cy="41241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918BF0-ABCC-185C-92DF-95B86F32C00C}"/>
                  </a:ext>
                </a:extLst>
              </p:cNvPr>
              <p:cNvSpPr txBox="1"/>
              <p:nvPr/>
            </p:nvSpPr>
            <p:spPr>
              <a:xfrm>
                <a:off x="5965371" y="736289"/>
                <a:ext cx="6226628" cy="4388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BC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NE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nắng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NE//BC.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𝑁𝑀𝐸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 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𝐵𝐴𝐶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90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𝑁𝑀𝐸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∽ 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𝐵𝐴𝐶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g.g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Do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𝑁𝑀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𝐵𝐴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𝐸𝑀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060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"/>
                </a:pPr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 = AC.MN:EM = 2.6:1,5 = 18m</a:t>
                </a:r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cao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tòa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18m.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918BF0-ABCC-185C-92DF-95B86F32C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371" y="736289"/>
                <a:ext cx="6226628" cy="4388509"/>
              </a:xfrm>
              <a:prstGeom prst="rect">
                <a:avLst/>
              </a:prstGeom>
              <a:blipFill>
                <a:blip r:embed="rId6"/>
                <a:stretch>
                  <a:fillRect l="-15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365369">
            <a:off x="3918252" y="1992263"/>
            <a:ext cx="3052464" cy="29103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C0E911C-F2D3-71B9-3A5F-6A92D1F1643D}"/>
              </a:ext>
            </a:extLst>
          </p:cNvPr>
          <p:cNvGrpSpPr/>
          <p:nvPr/>
        </p:nvGrpSpPr>
        <p:grpSpPr>
          <a:xfrm>
            <a:off x="1633191" y="677558"/>
            <a:ext cx="2600984" cy="611584"/>
            <a:chOff x="3766722" y="858836"/>
            <a:chExt cx="1950738" cy="458688"/>
          </a:xfrm>
        </p:grpSpPr>
        <p:sp>
          <p:nvSpPr>
            <p:cNvPr id="3" name="Google Shape;143;p33">
              <a:extLst>
                <a:ext uri="{FF2B5EF4-FFF2-40B4-BE49-F238E27FC236}">
                  <a16:creationId xmlns:a16="http://schemas.microsoft.com/office/drawing/2014/main" id="{E9AC5C88-06B0-4CB4-0790-7916C43BBA9B}"/>
                </a:ext>
              </a:extLst>
            </p:cNvPr>
            <p:cNvSpPr/>
            <p:nvPr/>
          </p:nvSpPr>
          <p:spPr>
            <a:xfrm>
              <a:off x="3766722" y="858836"/>
              <a:ext cx="1839422" cy="4586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85623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144;p33">
              <a:extLst>
                <a:ext uri="{FF2B5EF4-FFF2-40B4-BE49-F238E27FC236}">
                  <a16:creationId xmlns:a16="http://schemas.microsoft.com/office/drawing/2014/main" id="{3DAFD707-2FC3-70B9-FBEC-E149E18706B5}"/>
                </a:ext>
              </a:extLst>
            </p:cNvPr>
            <p:cNvSpPr txBox="1"/>
            <p:nvPr/>
          </p:nvSpPr>
          <p:spPr>
            <a:xfrm>
              <a:off x="4378295" y="904856"/>
              <a:ext cx="1339165" cy="346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en-GB" sz="2400" dirty="0" err="1">
                  <a:solidFill>
                    <a:schemeClr val="lt1"/>
                  </a:solidFill>
                </a:rPr>
                <a:t>Bài</a:t>
              </a:r>
              <a:r>
                <a:rPr lang="en-GB" sz="2400" dirty="0">
                  <a:solidFill>
                    <a:schemeClr val="lt1"/>
                  </a:solidFill>
                </a:rPr>
                <a:t> 13</a:t>
              </a: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91F309AC-E0EE-C36C-93F2-3A2583385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42" y="1745331"/>
            <a:ext cx="1254034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2DCDB0C-E7CF-763C-DB7B-B7DE688F1D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63243"/>
          <a:ext cx="4905829" cy="2988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905266" imgH="1162212" progId="Paint.Picture">
                  <p:embed/>
                </p:oleObj>
              </mc:Choice>
              <mc:Fallback>
                <p:oleObj name="Bitmap Image" r:id="rId4" imgW="1905266" imgH="1162212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2DCDB0C-E7CF-763C-DB7B-B7DE688F1D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63243"/>
                        <a:ext cx="4905829" cy="2988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DDAAA0-2146-DFCA-15F5-D750C4F7B703}"/>
                  </a:ext>
                </a:extLst>
              </p:cNvPr>
              <p:cNvSpPr txBox="1"/>
              <p:nvPr/>
            </p:nvSpPr>
            <p:spPr>
              <a:xfrm>
                <a:off x="6505510" y="674832"/>
                <a:ext cx="5875175" cy="6335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𝐸𝐾𝐷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 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𝐸𝐷𝐹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90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𝐸𝐾𝐷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∽ 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𝐸𝐷𝐹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g.g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Do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𝐸𝐾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𝐸𝐷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𝐸𝐷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𝐸𝐹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060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"/>
                </a:pPr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GB" sz="24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EK.EF = 90.250 = 2250</a:t>
                </a:r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060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"/>
                </a:pPr>
                <a:r>
                  <a:rPr lang="vi-VN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ED = 150</a:t>
                </a:r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𝐸𝐾𝐷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ED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DK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EK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lý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Pytago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marL="457189" indent="-457189" algn="just">
                  <a:lnSpc>
                    <a:spcPct val="1060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"/>
                </a:pPr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r>
                  <a:rPr lang="en-GB" sz="24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DK</a:t>
                </a:r>
                <a:r>
                  <a:rPr lang="en-GB" sz="24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+ 90</a:t>
                </a:r>
                <a:r>
                  <a:rPr lang="en-GB" sz="24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060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"/>
                </a:pPr>
                <a:r>
                  <a:rPr lang="vi-VN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DK</a:t>
                </a:r>
                <a:r>
                  <a:rPr lang="en-GB" sz="24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14400 =&gt; DK = 120m</a:t>
                </a:r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bờ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sông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120m.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DDAAA0-2146-DFCA-15F5-D750C4F7B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510" y="674832"/>
                <a:ext cx="5875175" cy="6335132"/>
              </a:xfrm>
              <a:prstGeom prst="rect">
                <a:avLst/>
              </a:prstGeom>
              <a:blipFill>
                <a:blip r:embed="rId6"/>
                <a:stretch>
                  <a:fillRect l="-1556" t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860A47-9661-D0EE-0565-D31DF41E34D8}"/>
              </a:ext>
            </a:extLst>
          </p:cNvPr>
          <p:cNvGrpSpPr/>
          <p:nvPr/>
        </p:nvGrpSpPr>
        <p:grpSpPr>
          <a:xfrm>
            <a:off x="1633191" y="677558"/>
            <a:ext cx="2600984" cy="611584"/>
            <a:chOff x="3766722" y="858836"/>
            <a:chExt cx="1950738" cy="458688"/>
          </a:xfrm>
        </p:grpSpPr>
        <p:sp>
          <p:nvSpPr>
            <p:cNvPr id="3" name="Google Shape;143;p33">
              <a:extLst>
                <a:ext uri="{FF2B5EF4-FFF2-40B4-BE49-F238E27FC236}">
                  <a16:creationId xmlns:a16="http://schemas.microsoft.com/office/drawing/2014/main" id="{35A1884F-F813-8065-D384-CAA4F7425762}"/>
                </a:ext>
              </a:extLst>
            </p:cNvPr>
            <p:cNvSpPr/>
            <p:nvPr/>
          </p:nvSpPr>
          <p:spPr>
            <a:xfrm>
              <a:off x="3766722" y="858836"/>
              <a:ext cx="1839422" cy="4586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85623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144;p33">
              <a:extLst>
                <a:ext uri="{FF2B5EF4-FFF2-40B4-BE49-F238E27FC236}">
                  <a16:creationId xmlns:a16="http://schemas.microsoft.com/office/drawing/2014/main" id="{5ADD0FBC-5CD1-A098-7D99-4D851CE82478}"/>
                </a:ext>
              </a:extLst>
            </p:cNvPr>
            <p:cNvSpPr txBox="1"/>
            <p:nvPr/>
          </p:nvSpPr>
          <p:spPr>
            <a:xfrm>
              <a:off x="4378295" y="904856"/>
              <a:ext cx="1339165" cy="346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en-GB" sz="2400" dirty="0" err="1">
                  <a:solidFill>
                    <a:schemeClr val="lt1"/>
                  </a:solidFill>
                </a:rPr>
                <a:t>Bài</a:t>
              </a:r>
              <a:r>
                <a:rPr lang="en-GB" sz="2400" dirty="0">
                  <a:solidFill>
                    <a:schemeClr val="lt1"/>
                  </a:solidFill>
                </a:rPr>
                <a:t> 14</a:t>
              </a: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" name="Google Shape;424;p49">
            <a:extLst>
              <a:ext uri="{FF2B5EF4-FFF2-40B4-BE49-F238E27FC236}">
                <a16:creationId xmlns:a16="http://schemas.microsoft.com/office/drawing/2014/main" id="{B6CAC999-EA23-BF34-E11A-2E4D723A5D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6573" y="310283"/>
            <a:ext cx="3246404" cy="2389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2806420-0A00-C2D4-F974-E3B4DC053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0" y="13920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EDEB199-066F-8938-1C6E-8E4EBD4F7B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8282" y="310283"/>
          <a:ext cx="4232276" cy="2788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038095" imgH="1343212" progId="Paint.Picture">
                  <p:embed/>
                </p:oleObj>
              </mc:Choice>
              <mc:Fallback>
                <p:oleObj name="Bitmap Image" r:id="rId4" imgW="2038095" imgH="1343212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EDEB199-066F-8938-1C6E-8E4EBD4F7B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282" y="310283"/>
                        <a:ext cx="4232276" cy="27885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A2C792-5AAB-A141-301A-7845D6FB8557}"/>
                  </a:ext>
                </a:extLst>
              </p:cNvPr>
              <p:cNvSpPr txBox="1"/>
              <p:nvPr/>
            </p:nvSpPr>
            <p:spPr>
              <a:xfrm>
                <a:off x="333829" y="1733735"/>
                <a:ext cx="3858439" cy="2371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𝐴𝐸𝐵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 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𝐴𝐹𝐶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90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𝐴𝐸𝐵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∽ 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𝐴𝐹𝐶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g.g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A2C792-5AAB-A141-301A-7845D6FB8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29" y="1733735"/>
                <a:ext cx="3858439" cy="2371740"/>
              </a:xfrm>
              <a:prstGeom prst="rect">
                <a:avLst/>
              </a:prstGeom>
              <a:blipFill>
                <a:blip r:embed="rId6"/>
                <a:stretch>
                  <a:fillRect l="-2528"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D40AC0-752B-154F-3E74-C053A1847E12}"/>
                  </a:ext>
                </a:extLst>
              </p:cNvPr>
              <p:cNvSpPr txBox="1"/>
              <p:nvPr/>
            </p:nvSpPr>
            <p:spPr>
              <a:xfrm>
                <a:off x="3232688" y="3759163"/>
                <a:ext cx="4097025" cy="2527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𝐹𝐻𝐵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 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𝐸𝐻𝐶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90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𝐹𝐻𝐵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𝐸𝐻𝐶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(2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𝐹𝐻𝐵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∽ 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𝐸𝐻𝐶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g.g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Do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𝐻𝐸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𝐻𝐶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𝐻𝐹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𝐻𝐵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D40AC0-752B-154F-3E74-C053A1847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688" y="3759163"/>
                <a:ext cx="4097025" cy="2527102"/>
              </a:xfrm>
              <a:prstGeom prst="rect">
                <a:avLst/>
              </a:prstGeom>
              <a:blipFill>
                <a:blip r:embed="rId7"/>
                <a:stretch>
                  <a:fillRect l="-2232" t="-1932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4C4CA0-9019-66E1-694D-93C7822E33F6}"/>
                  </a:ext>
                </a:extLst>
              </p:cNvPr>
              <p:cNvSpPr txBox="1"/>
              <p:nvPr/>
            </p:nvSpPr>
            <p:spPr>
              <a:xfrm>
                <a:off x="7866742" y="3571780"/>
                <a:ext cx="4232276" cy="2363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𝐻𝐸𝐹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 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𝐻𝐶𝐵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𝐹𝐻𝐸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𝐵𝐻𝐶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(2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𝐻𝐸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𝐻𝐶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𝐻𝐹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𝐻𝐵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cm ở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𝐻𝐸𝐹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∽ 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𝐻𝐶𝐵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c.g.c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4C4CA0-9019-66E1-694D-93C7822E3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742" y="3571780"/>
                <a:ext cx="4232276" cy="2363339"/>
              </a:xfrm>
              <a:prstGeom prst="rect">
                <a:avLst/>
              </a:prstGeom>
              <a:blipFill>
                <a:blip r:embed="rId8"/>
                <a:stretch>
                  <a:fillRect l="-2158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Google Shape;210;p37"/>
          <p:cNvCxnSpPr>
            <a:cxnSpLocks/>
          </p:cNvCxnSpPr>
          <p:nvPr/>
        </p:nvCxnSpPr>
        <p:spPr>
          <a:xfrm>
            <a:off x="1059039" y="2288531"/>
            <a:ext cx="2387516" cy="2584807"/>
          </a:xfrm>
          <a:prstGeom prst="straightConnector1">
            <a:avLst/>
          </a:prstGeom>
          <a:noFill/>
          <a:ln w="38100" cap="rnd" cmpd="sng">
            <a:solidFill>
              <a:srgbClr val="A8D08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1" name="Google Shape;211;p37"/>
          <p:cNvSpPr/>
          <p:nvPr/>
        </p:nvSpPr>
        <p:spPr>
          <a:xfrm>
            <a:off x="770962" y="1987515"/>
            <a:ext cx="543029" cy="543035"/>
          </a:xfrm>
          <a:prstGeom prst="ellipse">
            <a:avLst/>
          </a:prstGeom>
          <a:solidFill>
            <a:srgbClr val="1D5C04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01600" dist="762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7"/>
          <p:cNvSpPr/>
          <p:nvPr/>
        </p:nvSpPr>
        <p:spPr>
          <a:xfrm>
            <a:off x="1977698" y="3312864"/>
            <a:ext cx="543029" cy="543035"/>
          </a:xfrm>
          <a:prstGeom prst="ellipse">
            <a:avLst/>
          </a:prstGeom>
          <a:solidFill>
            <a:srgbClr val="1D5C04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01600" dist="762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7"/>
          <p:cNvSpPr/>
          <p:nvPr/>
        </p:nvSpPr>
        <p:spPr>
          <a:xfrm>
            <a:off x="3180999" y="4547480"/>
            <a:ext cx="543029" cy="543035"/>
          </a:xfrm>
          <a:prstGeom prst="ellipse">
            <a:avLst/>
          </a:prstGeom>
          <a:solidFill>
            <a:srgbClr val="1D5C04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01600" dist="762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vi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67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p37"/>
          <p:cNvCxnSpPr/>
          <p:nvPr/>
        </p:nvCxnSpPr>
        <p:spPr>
          <a:xfrm>
            <a:off x="4313047" y="2732073"/>
            <a:ext cx="0" cy="867148"/>
          </a:xfrm>
          <a:prstGeom prst="straightConnector1">
            <a:avLst/>
          </a:prstGeom>
          <a:noFill/>
          <a:ln w="9525" cap="rnd" cmpd="sng">
            <a:solidFill>
              <a:srgbClr val="A8D08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37"/>
          <p:cNvCxnSpPr/>
          <p:nvPr/>
        </p:nvCxnSpPr>
        <p:spPr>
          <a:xfrm>
            <a:off x="6111471" y="2732073"/>
            <a:ext cx="0" cy="867148"/>
          </a:xfrm>
          <a:prstGeom prst="straightConnector1">
            <a:avLst/>
          </a:prstGeom>
          <a:noFill/>
          <a:ln w="9525" cap="rnd" cmpd="sng">
            <a:solidFill>
              <a:srgbClr val="A8D08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9" name="Google Shape;219;p37"/>
          <p:cNvSpPr/>
          <p:nvPr/>
        </p:nvSpPr>
        <p:spPr>
          <a:xfrm>
            <a:off x="1527670" y="1846085"/>
            <a:ext cx="9404268" cy="114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Ôn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trường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hợp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đồng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dạng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hai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tam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giác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kể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tam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giác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vuông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Xem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tập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algn="ctr">
              <a:lnSpc>
                <a:spcPct val="125000"/>
              </a:lnSpc>
            </a:pPr>
            <a:endParaRPr sz="2400" dirty="0">
              <a:solidFill>
                <a:srgbClr val="1D5C0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>
            <a:off x="2249213" y="3251744"/>
            <a:ext cx="5744343" cy="114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lvl="0" algn="ctr">
              <a:lnSpc>
                <a:spcPct val="125000"/>
              </a:lnSpc>
            </a:pP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tập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11b, 12b, 13, 15 / SKG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/>
          <p:nvPr/>
        </p:nvSpPr>
        <p:spPr>
          <a:xfrm>
            <a:off x="3660233" y="4489137"/>
            <a:ext cx="4818515" cy="114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Chuẩn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mới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9: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1: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Mô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tả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xác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suất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tỉ</a:t>
            </a:r>
            <a:r>
              <a:rPr lang="en-GB" sz="2400" dirty="0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D5C04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endParaRPr sz="2400" dirty="0">
              <a:solidFill>
                <a:srgbClr val="1D5C0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8749" y="2288532"/>
            <a:ext cx="3376340" cy="337472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7"/>
          <p:cNvSpPr txBox="1"/>
          <p:nvPr/>
        </p:nvSpPr>
        <p:spPr>
          <a:xfrm>
            <a:off x="1042476" y="6315203"/>
            <a:ext cx="1224136" cy="13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vi" sz="133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PPT下载 http://www.1ppt.com/xiazai/</a:t>
            </a:r>
            <a:endParaRPr sz="1467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F4E68E-A874-97B6-CD54-FCD1F0D6F4E5}"/>
              </a:ext>
            </a:extLst>
          </p:cNvPr>
          <p:cNvGrpSpPr/>
          <p:nvPr/>
        </p:nvGrpSpPr>
        <p:grpSpPr>
          <a:xfrm>
            <a:off x="1633191" y="677558"/>
            <a:ext cx="4299427" cy="611584"/>
            <a:chOff x="3766722" y="858836"/>
            <a:chExt cx="1950738" cy="458688"/>
          </a:xfrm>
        </p:grpSpPr>
        <p:sp>
          <p:nvSpPr>
            <p:cNvPr id="3" name="Google Shape;143;p33">
              <a:extLst>
                <a:ext uri="{FF2B5EF4-FFF2-40B4-BE49-F238E27FC236}">
                  <a16:creationId xmlns:a16="http://schemas.microsoft.com/office/drawing/2014/main" id="{CC6DA00D-D71E-1C80-9747-F70F707BF08E}"/>
                </a:ext>
              </a:extLst>
            </p:cNvPr>
            <p:cNvSpPr/>
            <p:nvPr/>
          </p:nvSpPr>
          <p:spPr>
            <a:xfrm>
              <a:off x="3766722" y="858836"/>
              <a:ext cx="1839422" cy="4586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85623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144;p33">
              <a:extLst>
                <a:ext uri="{FF2B5EF4-FFF2-40B4-BE49-F238E27FC236}">
                  <a16:creationId xmlns:a16="http://schemas.microsoft.com/office/drawing/2014/main" id="{CE36C020-1F8A-1619-22AA-3CF9B73B7306}"/>
                </a:ext>
              </a:extLst>
            </p:cNvPr>
            <p:cNvSpPr txBox="1"/>
            <p:nvPr/>
          </p:nvSpPr>
          <p:spPr>
            <a:xfrm>
              <a:off x="3960841" y="904856"/>
              <a:ext cx="1756619" cy="346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en-GB" sz="2400" dirty="0" err="1">
                  <a:solidFill>
                    <a:schemeClr val="lt1"/>
                  </a:solidFill>
                </a:rPr>
                <a:t>Hướng</a:t>
              </a:r>
              <a:r>
                <a:rPr lang="en-GB" sz="2400" dirty="0">
                  <a:solidFill>
                    <a:schemeClr val="lt1"/>
                  </a:solidFill>
                </a:rPr>
                <a:t> </a:t>
              </a:r>
              <a:r>
                <a:rPr lang="en-GB" sz="2400" dirty="0" err="1">
                  <a:solidFill>
                    <a:schemeClr val="lt1"/>
                  </a:solidFill>
                </a:rPr>
                <a:t>dẫn</a:t>
              </a:r>
              <a:r>
                <a:rPr lang="en-GB" sz="2400" dirty="0">
                  <a:solidFill>
                    <a:schemeClr val="lt1"/>
                  </a:solidFill>
                </a:rPr>
                <a:t> </a:t>
              </a:r>
              <a:r>
                <a:rPr lang="en-GB" sz="2400" dirty="0" err="1">
                  <a:solidFill>
                    <a:schemeClr val="lt1"/>
                  </a:solidFill>
                </a:rPr>
                <a:t>học</a:t>
              </a:r>
              <a:r>
                <a:rPr lang="en-GB" sz="2400" dirty="0">
                  <a:solidFill>
                    <a:schemeClr val="lt1"/>
                  </a:solidFill>
                </a:rPr>
                <a:t> ở </a:t>
              </a:r>
              <a:r>
                <a:rPr lang="en-GB" sz="2400" dirty="0" err="1">
                  <a:solidFill>
                    <a:schemeClr val="lt1"/>
                  </a:solidFill>
                </a:rPr>
                <a:t>nhà</a:t>
              </a: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12" grpId="0" animBg="1"/>
      <p:bldP spid="213" grpId="0" animBg="1"/>
      <p:bldP spid="219" grpId="0"/>
      <p:bldP spid="220" grpId="0"/>
      <p:bldP spid="2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PresentationFormat>Widescreen</PresentationFormat>
  <Paragraphs>80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Microsoft YaHei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2023-06-15T05:33:40Z</dcterms:created>
  <dcterms:modified xsi:type="dcterms:W3CDTF">2023-06-15T05:34:01Z</dcterms:modified>
</cp:coreProperties>
</file>