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72" r:id="rId2"/>
    <p:sldId id="258" r:id="rId3"/>
    <p:sldId id="256" r:id="rId4"/>
    <p:sldId id="259" r:id="rId5"/>
    <p:sldId id="274" r:id="rId6"/>
    <p:sldId id="266" r:id="rId7"/>
    <p:sldId id="268" r:id="rId8"/>
    <p:sldId id="278" r:id="rId9"/>
    <p:sldId id="261" r:id="rId10"/>
    <p:sldId id="260" r:id="rId11"/>
    <p:sldId id="263" r:id="rId12"/>
    <p:sldId id="281" r:id="rId13"/>
    <p:sldId id="275" r:id="rId14"/>
    <p:sldId id="279" r:id="rId15"/>
    <p:sldId id="273" r:id="rId16"/>
    <p:sldId id="257" r:id="rId17"/>
    <p:sldId id="262" r:id="rId18"/>
    <p:sldId id="282" r:id="rId19"/>
    <p:sldId id="265" r:id="rId20"/>
    <p:sldId id="283" r:id="rId21"/>
    <p:sldId id="264" r:id="rId22"/>
    <p:sldId id="267" r:id="rId23"/>
    <p:sldId id="276" r:id="rId24"/>
    <p:sldId id="269" r:id="rId25"/>
    <p:sldId id="284" r:id="rId26"/>
    <p:sldId id="277" r:id="rId27"/>
    <p:sldId id="280" r:id="rId28"/>
    <p:sldId id="285" r:id="rId29"/>
    <p:sldId id="270" r:id="rId30"/>
    <p:sldId id="271" r:id="rId31"/>
    <p:sldId id="286" r:id="rId32"/>
  </p:sldIdLst>
  <p:sldSz cx="18288000" cy="10287000"/>
  <p:notesSz cx="6858000" cy="9144000"/>
  <p:embeddedFontLst>
    <p:embeddedFont>
      <p:font typeface="Cambria Math" pitchFamily="18" charset="0"/>
      <p:regular r:id="rId33"/>
    </p:embeddedFont>
    <p:embeddedFont>
      <p:font typeface="Calibri"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22" autoAdjust="0"/>
  </p:normalViewPr>
  <p:slideViewPr>
    <p:cSldViewPr>
      <p:cViewPr varScale="1">
        <p:scale>
          <a:sx n="45" d="100"/>
          <a:sy n="45" d="100"/>
        </p:scale>
        <p:origin x="-7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66.svg"/><Relationship Id="rId3" Type="http://schemas.openxmlformats.org/officeDocument/2006/relationships/image" Target="../media/image58.svg"/><Relationship Id="rId7" Type="http://schemas.openxmlformats.org/officeDocument/2006/relationships/image" Target="../media/image60.svg"/><Relationship Id="rId12" Type="http://schemas.openxmlformats.org/officeDocument/2006/relationships/image" Target="../media/image93.png"/><Relationship Id="rId17" Type="http://schemas.openxmlformats.org/officeDocument/2006/relationships/image" Target="../media/image70.svg"/><Relationship Id="rId2" Type="http://schemas.openxmlformats.org/officeDocument/2006/relationships/image" Target="../media/image89.png"/><Relationship Id="rId16"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92.png"/><Relationship Id="rId4" Type="http://schemas.openxmlformats.org/officeDocument/2006/relationships/image" Target="../media/image10.png"/><Relationship Id="rId9" Type="http://schemas.openxmlformats.org/officeDocument/2006/relationships/image" Target="../media/image62.svg"/><Relationship Id="rId14" Type="http://schemas.openxmlformats.org/officeDocument/2006/relationships/image" Target="../media/image94.png"/></Relationships>
</file>

<file path=ppt/slides/_rels/slide11.xml.rels><?xml version="1.0" encoding="UTF-8" standalone="yes"?>
<Relationships xmlns="http://schemas.openxmlformats.org/package/2006/relationships"><Relationship Id="rId13" Type="http://schemas.openxmlformats.org/officeDocument/2006/relationships/image" Target="../media/image99.png"/><Relationship Id="rId12" Type="http://schemas.openxmlformats.org/officeDocument/2006/relationships/image" Target="../media/image98.png"/><Relationship Id="rId7" Type="http://schemas.openxmlformats.org/officeDocument/2006/relationships/image" Target="../media/image102.svg"/><Relationship Id="rId2" Type="http://schemas.openxmlformats.org/officeDocument/2006/relationships/image" Target="../media/image96.png"/><Relationship Id="rId16"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6.svg"/><Relationship Id="rId5" Type="http://schemas.openxmlformats.org/officeDocument/2006/relationships/image" Target="../media/image100.svg"/><Relationship Id="rId15" Type="http://schemas.openxmlformats.org/officeDocument/2006/relationships/image" Target="../media/image101.png"/><Relationship Id="rId10" Type="http://schemas.openxmlformats.org/officeDocument/2006/relationships/image" Target="../media/image97.png"/><Relationship Id="rId9" Type="http://schemas.openxmlformats.org/officeDocument/2006/relationships/image" Target="../media/image40.svg"/><Relationship Id="rId14" Type="http://schemas.openxmlformats.org/officeDocument/2006/relationships/image" Target="../media/image100.png"/></Relationships>
</file>

<file path=ppt/slides/_rels/slide1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NULL"/><Relationship Id="rId18" Type="http://schemas.openxmlformats.org/officeDocument/2006/relationships/image" Target="../media/image107.png"/><Relationship Id="rId3" Type="http://schemas.openxmlformats.org/officeDocument/2006/relationships/image" Target="NULL"/><Relationship Id="rId21" Type="http://schemas.openxmlformats.org/officeDocument/2006/relationships/image" Target="../media/image110.png"/><Relationship Id="rId7" Type="http://schemas.openxmlformats.org/officeDocument/2006/relationships/image" Target="NULL"/><Relationship Id="rId12" Type="http://schemas.openxmlformats.org/officeDocument/2006/relationships/image" Target="../media/image69.png"/><Relationship Id="rId17" Type="http://schemas.openxmlformats.org/officeDocument/2006/relationships/image" Target="NULL"/><Relationship Id="rId25" Type="http://schemas.openxmlformats.org/officeDocument/2006/relationships/image" Target="../media/image22.svg"/><Relationship Id="rId2" Type="http://schemas.openxmlformats.org/officeDocument/2006/relationships/image" Target="../media/image1.png"/><Relationship Id="rId16" Type="http://schemas.openxmlformats.org/officeDocument/2006/relationships/image" Target="../media/image106.png"/><Relationship Id="rId20" Type="http://schemas.openxmlformats.org/officeDocument/2006/relationships/image" Target="../media/image109.png"/><Relationship Id="rId1" Type="http://schemas.openxmlformats.org/officeDocument/2006/relationships/slideLayout" Target="../slideLayouts/slideLayout7.xml"/><Relationship Id="rId11" Type="http://schemas.openxmlformats.org/officeDocument/2006/relationships/image" Target="NULL"/><Relationship Id="rId24" Type="http://schemas.openxmlformats.org/officeDocument/2006/relationships/image" Target="../media/image48.png"/><Relationship Id="rId15" Type="http://schemas.openxmlformats.org/officeDocument/2006/relationships/image" Target="NULL"/><Relationship Id="rId23" Type="http://schemas.openxmlformats.org/officeDocument/2006/relationships/image" Target="../media/image20.svg"/><Relationship Id="rId10" Type="http://schemas.openxmlformats.org/officeDocument/2006/relationships/image" Target="../media/image105.png"/><Relationship Id="rId19" Type="http://schemas.openxmlformats.org/officeDocument/2006/relationships/image" Target="../media/image108.png"/><Relationship Id="rId4" Type="http://schemas.openxmlformats.org/officeDocument/2006/relationships/image" Target="../media/image103.png"/><Relationship Id="rId9" Type="http://schemas.openxmlformats.org/officeDocument/2006/relationships/image" Target="NULL"/><Relationship Id="rId14" Type="http://schemas.openxmlformats.org/officeDocument/2006/relationships/image" Target="../media/image4.png"/><Relationship Id="rId22"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NULL"/><Relationship Id="rId18" Type="http://schemas.openxmlformats.org/officeDocument/2006/relationships/image" Target="../media/image117.png"/><Relationship Id="rId3" Type="http://schemas.openxmlformats.org/officeDocument/2006/relationships/image" Target="NULL"/><Relationship Id="rId7" Type="http://schemas.openxmlformats.org/officeDocument/2006/relationships/image" Target="NULL"/><Relationship Id="rId17" Type="http://schemas.openxmlformats.org/officeDocument/2006/relationships/image" Target="../media/image73.png"/><Relationship Id="rId2" Type="http://schemas.openxmlformats.org/officeDocument/2006/relationships/image" Target="../media/image111.png"/><Relationship Id="rId16" Type="http://schemas.openxmlformats.org/officeDocument/2006/relationships/image" Target="../media/image116.png"/><Relationship Id="rId20"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118.png"/><Relationship Id="rId4" Type="http://schemas.openxmlformats.org/officeDocument/2006/relationships/image" Target="../media/image112.png"/><Relationship Id="rId14" Type="http://schemas.openxmlformats.org/officeDocument/2006/relationships/image" Target="../media/image115.png"/></Relationships>
</file>

<file path=ppt/slides/_rels/slide14.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NULL"/><Relationship Id="rId18" Type="http://schemas.openxmlformats.org/officeDocument/2006/relationships/image" Target="../media/image128.png"/><Relationship Id="rId3" Type="http://schemas.openxmlformats.org/officeDocument/2006/relationships/image" Target="NULL"/><Relationship Id="rId21" Type="http://schemas.openxmlformats.org/officeDocument/2006/relationships/image" Target="../media/image73.png"/><Relationship Id="rId7" Type="http://schemas.openxmlformats.org/officeDocument/2006/relationships/image" Target="NULL"/><Relationship Id="rId17" Type="http://schemas.openxmlformats.org/officeDocument/2006/relationships/image" Target="../media/image127.png"/><Relationship Id="rId2" Type="http://schemas.openxmlformats.org/officeDocument/2006/relationships/image" Target="../media/image120.png"/><Relationship Id="rId16" Type="http://schemas.openxmlformats.org/officeDocument/2006/relationships/image" Target="../media/image126.png"/><Relationship Id="rId20"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media/image131.png"/><Relationship Id="rId10" Type="http://schemas.openxmlformats.org/officeDocument/2006/relationships/image" Target="../media/image124.png"/><Relationship Id="rId19" Type="http://schemas.openxmlformats.org/officeDocument/2006/relationships/image" Target="../media/image129.png"/><Relationship Id="rId4" Type="http://schemas.openxmlformats.org/officeDocument/2006/relationships/image" Target="../media/image121.png"/><Relationship Id="rId9" Type="http://schemas.openxmlformats.org/officeDocument/2006/relationships/image" Target="NULL"/><Relationship Id="rId14" Type="http://schemas.openxmlformats.org/officeDocument/2006/relationships/image" Target="../media/image125.png"/><Relationship Id="rId22" Type="http://schemas.openxmlformats.org/officeDocument/2006/relationships/image" Target="../media/image130.png"/></Relationships>
</file>

<file path=ppt/slides/_rels/slide15.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37.png"/><Relationship Id="rId18" Type="http://schemas.openxmlformats.org/officeDocument/2006/relationships/image" Target="../media/image140.png"/><Relationship Id="rId3" Type="http://schemas.openxmlformats.org/officeDocument/2006/relationships/image" Target="NULL"/><Relationship Id="rId21" Type="http://schemas.openxmlformats.org/officeDocument/2006/relationships/image" Target="../media/image143.png"/><Relationship Id="rId7" Type="http://schemas.openxmlformats.org/officeDocument/2006/relationships/image" Target="NULL"/><Relationship Id="rId12" Type="http://schemas.openxmlformats.org/officeDocument/2006/relationships/image" Target="../media/image136.png"/><Relationship Id="rId17" Type="http://schemas.openxmlformats.org/officeDocument/2006/relationships/image" Target="NULL"/><Relationship Id="rId2" Type="http://schemas.openxmlformats.org/officeDocument/2006/relationships/image" Target="../media/image132.png"/><Relationship Id="rId16" Type="http://schemas.openxmlformats.org/officeDocument/2006/relationships/image" Target="../media/image139.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34.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141.png"/><Relationship Id="rId4" Type="http://schemas.openxmlformats.org/officeDocument/2006/relationships/image" Target="../media/image133.png"/><Relationship Id="rId14" Type="http://schemas.openxmlformats.org/officeDocument/2006/relationships/image" Target="../media/image138.png"/></Relationships>
</file>

<file path=ppt/slides/_rels/slide16.xml.rels><?xml version="1.0" encoding="UTF-8" standalone="yes"?>
<Relationships xmlns="http://schemas.openxmlformats.org/package/2006/relationships"><Relationship Id="rId13" Type="http://schemas.openxmlformats.org/officeDocument/2006/relationships/image" Target="../media/image148.png"/><Relationship Id="rId3" Type="http://schemas.openxmlformats.org/officeDocument/2006/relationships/image" Target="../media/image16.svg"/><Relationship Id="rId12" Type="http://schemas.openxmlformats.org/officeDocument/2006/relationships/image" Target="../media/image147.png"/><Relationship Id="rId17" Type="http://schemas.openxmlformats.org/officeDocument/2006/relationships/image" Target="../media/image152.png"/><Relationship Id="rId2" Type="http://schemas.openxmlformats.org/officeDocument/2006/relationships/image" Target="../media/image144.png"/><Relationship Id="rId16"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150.png"/><Relationship Id="rId4" Type="http://schemas.openxmlformats.org/officeDocument/2006/relationships/image" Target="../media/image145.png"/><Relationship Id="rId14" Type="http://schemas.openxmlformats.org/officeDocument/2006/relationships/image" Target="../media/image149.png"/></Relationships>
</file>

<file path=ppt/slides/_rels/slide17.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94.svg"/><Relationship Id="rId12" Type="http://schemas.openxmlformats.org/officeDocument/2006/relationships/image" Target="../media/image157.png"/><Relationship Id="rId17" Type="http://schemas.microsoft.com/office/2007/relationships/hdphoto" Target="../media/hdphoto1.wdp"/><Relationship Id="rId2" Type="http://schemas.openxmlformats.org/officeDocument/2006/relationships/image" Target="../media/image18.png"/><Relationship Id="rId16"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54.png"/><Relationship Id="rId11" Type="http://schemas.openxmlformats.org/officeDocument/2006/relationships/image" Target="../media/image98.svg"/><Relationship Id="rId5" Type="http://schemas.openxmlformats.org/officeDocument/2006/relationships/image" Target="../media/image92.svg"/><Relationship Id="rId15" Type="http://schemas.openxmlformats.org/officeDocument/2006/relationships/image" Target="../media/image158.png"/><Relationship Id="rId10" Type="http://schemas.openxmlformats.org/officeDocument/2006/relationships/image" Target="../media/image156.png"/><Relationship Id="rId4" Type="http://schemas.openxmlformats.org/officeDocument/2006/relationships/image" Target="../media/image153.png"/><Relationship Id="rId9" Type="http://schemas.openxmlformats.org/officeDocument/2006/relationships/image" Target="../media/image96.svg"/><Relationship Id="rId14" Type="http://schemas.openxmlformats.org/officeDocument/2006/relationships/image" Target="../media/image34.svg"/></Relationships>
</file>

<file path=ppt/slides/_rels/slide18.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30.png"/><Relationship Id="rId7" Type="http://schemas.openxmlformats.org/officeDocument/2006/relationships/image" Target="../media/image146.svg"/><Relationship Id="rId12" Type="http://schemas.openxmlformats.org/officeDocument/2006/relationships/image" Target="../media/image163.png"/><Relationship Id="rId2" Type="http://schemas.openxmlformats.org/officeDocument/2006/relationships/image" Target="../media/image31.png"/><Relationship Id="rId16" Type="http://schemas.openxmlformats.org/officeDocument/2006/relationships/image" Target="../media/image1640.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148.svg"/><Relationship Id="rId5" Type="http://schemas.openxmlformats.org/officeDocument/2006/relationships/image" Target="../media/image42.svg"/><Relationship Id="rId15" Type="http://schemas.openxmlformats.org/officeDocument/2006/relationships/image" Target="../media/image164.png"/><Relationship Id="rId10" Type="http://schemas.openxmlformats.org/officeDocument/2006/relationships/image" Target="../media/image162.png"/><Relationship Id="rId9" Type="http://schemas.openxmlformats.org/officeDocument/2006/relationships/image" Target="../media/image64.svg"/><Relationship Id="rId14" Type="http://schemas.openxmlformats.org/officeDocument/2006/relationships/image" Target="../media/image40.sv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4.svg"/><Relationship Id="rId18" Type="http://schemas.openxmlformats.org/officeDocument/2006/relationships/image" Target="../media/image168.png"/><Relationship Id="rId3" Type="http://schemas.openxmlformats.org/officeDocument/2006/relationships/image" Target="../media/image114.svg"/><Relationship Id="rId21" Type="http://schemas.openxmlformats.org/officeDocument/2006/relationships/image" Target="../media/image126.svg"/><Relationship Id="rId7" Type="http://schemas.openxmlformats.org/officeDocument/2006/relationships/image" Target="../media/image18.svg"/><Relationship Id="rId17" Type="http://schemas.openxmlformats.org/officeDocument/2006/relationships/image" Target="../media/image122.svg"/><Relationship Id="rId2" Type="http://schemas.openxmlformats.org/officeDocument/2006/relationships/image" Target="../media/image165.png"/><Relationship Id="rId16" Type="http://schemas.openxmlformats.org/officeDocument/2006/relationships/image" Target="../media/image167.png"/><Relationship Id="rId20" Type="http://schemas.openxmlformats.org/officeDocument/2006/relationships/image" Target="../media/image169.png"/><Relationship Id="rId1" Type="http://schemas.openxmlformats.org/officeDocument/2006/relationships/slideLayout" Target="../slideLayouts/slideLayout7.xml"/><Relationship Id="rId6" Type="http://schemas.openxmlformats.org/officeDocument/2006/relationships/image" Target="../media/image145.png"/><Relationship Id="rId24" Type="http://schemas.openxmlformats.org/officeDocument/2006/relationships/image" Target="../media/image141.png"/><Relationship Id="rId5" Type="http://schemas.openxmlformats.org/officeDocument/2006/relationships/image" Target="../media/image16.svg"/><Relationship Id="rId15" Type="http://schemas.openxmlformats.org/officeDocument/2006/relationships/image" Target="../media/image120.svg"/><Relationship Id="rId23" Type="http://schemas.openxmlformats.org/officeDocument/2006/relationships/image" Target="../media/image171.png"/><Relationship Id="rId19" Type="http://schemas.openxmlformats.org/officeDocument/2006/relationships/image" Target="../media/image124.svg"/><Relationship Id="rId4" Type="http://schemas.openxmlformats.org/officeDocument/2006/relationships/image" Target="../media/image144.png"/><Relationship Id="rId14" Type="http://schemas.openxmlformats.org/officeDocument/2006/relationships/image" Target="../media/image166.png"/><Relationship Id="rId22" Type="http://schemas.openxmlformats.org/officeDocument/2006/relationships/image" Target="../media/image17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32.sv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60.svg"/><Relationship Id="rId3" Type="http://schemas.openxmlformats.org/officeDocument/2006/relationships/image" Target="../media/image150.svg"/><Relationship Id="rId7" Type="http://schemas.openxmlformats.org/officeDocument/2006/relationships/image" Target="../media/image154.svg"/><Relationship Id="rId12" Type="http://schemas.openxmlformats.org/officeDocument/2006/relationships/image" Target="../media/image64.png"/><Relationship Id="rId2" Type="http://schemas.openxmlformats.org/officeDocument/2006/relationships/image" Target="../media/image59.png"/><Relationship Id="rId16" Type="http://schemas.openxmlformats.org/officeDocument/2006/relationships/image" Target="../media/image172.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158.svg"/><Relationship Id="rId5" Type="http://schemas.openxmlformats.org/officeDocument/2006/relationships/image" Target="../media/image152.svg"/><Relationship Id="rId15" Type="http://schemas.openxmlformats.org/officeDocument/2006/relationships/image" Target="../media/image66.svg"/><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image" Target="../media/image156.svg"/><Relationship Id="rId14" Type="http://schemas.openxmlformats.org/officeDocument/2006/relationships/image" Target="../media/image65.png"/></Relationships>
</file>

<file path=ppt/slides/_rels/slide21.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0.png"/><Relationship Id="rId18" Type="http://schemas.openxmlformats.org/officeDocument/2006/relationships/image" Target="../media/image183.png"/><Relationship Id="rId3" Type="http://schemas.openxmlformats.org/officeDocument/2006/relationships/image" Target="../media/image106.svg"/><Relationship Id="rId7" Type="http://schemas.openxmlformats.org/officeDocument/2006/relationships/image" Target="../media/image66.svg"/><Relationship Id="rId12" Type="http://schemas.openxmlformats.org/officeDocument/2006/relationships/image" Target="../media/image179.png"/><Relationship Id="rId17" Type="http://schemas.openxmlformats.org/officeDocument/2006/relationships/image" Target="../media/image182.png"/><Relationship Id="rId2" Type="http://schemas.openxmlformats.org/officeDocument/2006/relationships/image" Target="../media/image173.png"/><Relationship Id="rId16" Type="http://schemas.openxmlformats.org/officeDocument/2006/relationships/image" Target="../media/image112.svg"/><Relationship Id="rId1" Type="http://schemas.openxmlformats.org/officeDocument/2006/relationships/slideLayout" Target="../slideLayouts/slideLayout7.xml"/><Relationship Id="rId6" Type="http://schemas.openxmlformats.org/officeDocument/2006/relationships/image" Target="../media/image175.png"/><Relationship Id="rId11" Type="http://schemas.openxmlformats.org/officeDocument/2006/relationships/image" Target="../media/image178.png"/><Relationship Id="rId5" Type="http://schemas.openxmlformats.org/officeDocument/2006/relationships/image" Target="../media/image108.svg"/><Relationship Id="rId15" Type="http://schemas.openxmlformats.org/officeDocument/2006/relationships/image" Target="../media/image181.png"/><Relationship Id="rId10" Type="http://schemas.openxmlformats.org/officeDocument/2006/relationships/image" Target="../media/image177.png"/><Relationship Id="rId19" Type="http://schemas.openxmlformats.org/officeDocument/2006/relationships/image" Target="../media/image184.png"/><Relationship Id="rId4" Type="http://schemas.openxmlformats.org/officeDocument/2006/relationships/image" Target="../media/image174.png"/><Relationship Id="rId9" Type="http://schemas.openxmlformats.org/officeDocument/2006/relationships/image" Target="../media/image12.svg"/><Relationship Id="rId14" Type="http://schemas.openxmlformats.org/officeDocument/2006/relationships/image" Target="../media/image110.svg"/></Relationships>
</file>

<file path=ppt/slides/_rels/slide22.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30.png"/><Relationship Id="rId3" Type="http://schemas.openxmlformats.org/officeDocument/2006/relationships/image" Target="../media/image144.svg"/><Relationship Id="rId7" Type="http://schemas.openxmlformats.org/officeDocument/2006/relationships/image" Target="../media/image146.svg"/><Relationship Id="rId12" Type="http://schemas.openxmlformats.org/officeDocument/2006/relationships/image" Target="../media/image163.png"/><Relationship Id="rId2" Type="http://schemas.openxmlformats.org/officeDocument/2006/relationships/image" Target="../media/image185.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148.svg"/><Relationship Id="rId5" Type="http://schemas.openxmlformats.org/officeDocument/2006/relationships/image" Target="../media/image42.svg"/><Relationship Id="rId15" Type="http://schemas.openxmlformats.org/officeDocument/2006/relationships/image" Target="../media/image186.png"/><Relationship Id="rId10" Type="http://schemas.openxmlformats.org/officeDocument/2006/relationships/image" Target="../media/image162.png"/><Relationship Id="rId4" Type="http://schemas.openxmlformats.org/officeDocument/2006/relationships/image" Target="../media/image31.png"/><Relationship Id="rId9" Type="http://schemas.openxmlformats.org/officeDocument/2006/relationships/image" Target="../media/image64.svg"/><Relationship Id="rId14" Type="http://schemas.openxmlformats.org/officeDocument/2006/relationships/image" Target="../media/image40.svg"/></Relationships>
</file>

<file path=ppt/slides/_rels/slide23.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NULL"/><Relationship Id="rId18" Type="http://schemas.openxmlformats.org/officeDocument/2006/relationships/image" Target="../media/image195.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90.png"/><Relationship Id="rId17" Type="http://schemas.openxmlformats.org/officeDocument/2006/relationships/image" Target="../media/image194.png"/><Relationship Id="rId2" Type="http://schemas.openxmlformats.org/officeDocument/2006/relationships/image" Target="../media/image187.png"/><Relationship Id="rId16"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89.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192.png"/><Relationship Id="rId10" Type="http://schemas.openxmlformats.org/officeDocument/2006/relationships/image" Target="../media/image139.png"/><Relationship Id="rId4" Type="http://schemas.openxmlformats.org/officeDocument/2006/relationships/image" Target="../media/image188.png"/><Relationship Id="rId9" Type="http://schemas.openxmlformats.org/officeDocument/2006/relationships/image" Target="NULL"/><Relationship Id="rId14" Type="http://schemas.openxmlformats.org/officeDocument/2006/relationships/image" Target="../media/image191.png"/></Relationships>
</file>

<file path=ppt/slides/_rels/slide24.xml.rels><?xml version="1.0" encoding="UTF-8" standalone="yes"?>
<Relationships xmlns="http://schemas.openxmlformats.org/package/2006/relationships"><Relationship Id="rId8" Type="http://schemas.openxmlformats.org/officeDocument/2006/relationships/image" Target="../media/image198.png"/><Relationship Id="rId18" Type="http://schemas.openxmlformats.org/officeDocument/2006/relationships/image" Target="../media/image157.png"/><Relationship Id="rId21" Type="http://schemas.openxmlformats.org/officeDocument/2006/relationships/image" Target="../media/image66.svg"/><Relationship Id="rId7" Type="http://schemas.openxmlformats.org/officeDocument/2006/relationships/image" Target="../media/image166.svg"/><Relationship Id="rId17" Type="http://schemas.openxmlformats.org/officeDocument/2006/relationships/image" Target="../media/image138.svg"/><Relationship Id="rId2" Type="http://schemas.openxmlformats.org/officeDocument/2006/relationships/image" Target="../media/image196.png"/><Relationship Id="rId20" Type="http://schemas.openxmlformats.org/officeDocument/2006/relationships/image" Target="../media/image200.png"/><Relationship Id="rId1" Type="http://schemas.openxmlformats.org/officeDocument/2006/relationships/slideLayout" Target="../slideLayouts/slideLayout7.xml"/><Relationship Id="rId6" Type="http://schemas.openxmlformats.org/officeDocument/2006/relationships/image" Target="../media/image197.png"/><Relationship Id="rId5" Type="http://schemas.openxmlformats.org/officeDocument/2006/relationships/image" Target="../media/image164.svg"/><Relationship Id="rId23" Type="http://schemas.openxmlformats.org/officeDocument/2006/relationships/image" Target="../media/image2010.png"/><Relationship Id="rId10" Type="http://schemas.openxmlformats.org/officeDocument/2006/relationships/image" Target="../media/image199.png"/><Relationship Id="rId19" Type="http://schemas.openxmlformats.org/officeDocument/2006/relationships/image" Target="../media/image98.svg"/><Relationship Id="rId9" Type="http://schemas.openxmlformats.org/officeDocument/2006/relationships/image" Target="../media/image168.svg"/><Relationship Id="rId22" Type="http://schemas.openxmlformats.org/officeDocument/2006/relationships/image" Target="../media/image201.png"/></Relationships>
</file>

<file path=ppt/slides/_rels/slide25.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0.png"/><Relationship Id="rId7" Type="http://schemas.openxmlformats.org/officeDocument/2006/relationships/image" Target="../media/image66.svg"/><Relationship Id="rId12" Type="http://schemas.openxmlformats.org/officeDocument/2006/relationships/image" Target="../media/image179.png"/><Relationship Id="rId17" Type="http://schemas.openxmlformats.org/officeDocument/2006/relationships/image" Target="../media/image202.jpg"/><Relationship Id="rId2" Type="http://schemas.openxmlformats.org/officeDocument/2006/relationships/image" Target="../media/image174.png"/><Relationship Id="rId16" Type="http://schemas.openxmlformats.org/officeDocument/2006/relationships/image" Target="../media/image112.svg"/><Relationship Id="rId1" Type="http://schemas.openxmlformats.org/officeDocument/2006/relationships/slideLayout" Target="../slideLayouts/slideLayout7.xml"/><Relationship Id="rId6" Type="http://schemas.openxmlformats.org/officeDocument/2006/relationships/image" Target="../media/image175.png"/><Relationship Id="rId11" Type="http://schemas.openxmlformats.org/officeDocument/2006/relationships/image" Target="../media/image178.png"/><Relationship Id="rId5" Type="http://schemas.openxmlformats.org/officeDocument/2006/relationships/image" Target="../media/image108.svg"/><Relationship Id="rId15" Type="http://schemas.openxmlformats.org/officeDocument/2006/relationships/image" Target="../media/image181.png"/><Relationship Id="rId10" Type="http://schemas.openxmlformats.org/officeDocument/2006/relationships/image" Target="../media/image177.png"/><Relationship Id="rId9" Type="http://schemas.openxmlformats.org/officeDocument/2006/relationships/image" Target="../media/image12.svg"/><Relationship Id="rId14" Type="http://schemas.openxmlformats.org/officeDocument/2006/relationships/image" Target="../media/image110.svg"/></Relationships>
</file>

<file path=ppt/slides/_rels/slide26.xml.rels><?xml version="1.0" encoding="UTF-8" standalone="yes"?>
<Relationships xmlns="http://schemas.openxmlformats.org/package/2006/relationships"><Relationship Id="rId8" Type="http://schemas.openxmlformats.org/officeDocument/2006/relationships/image" Target="../media/image205.png"/><Relationship Id="rId13" Type="http://schemas.openxmlformats.org/officeDocument/2006/relationships/image" Target="NULL"/><Relationship Id="rId18" Type="http://schemas.openxmlformats.org/officeDocument/2006/relationships/image" Target="../media/image212.png"/><Relationship Id="rId7" Type="http://schemas.openxmlformats.org/officeDocument/2006/relationships/image" Target="NULL"/><Relationship Id="rId12" Type="http://schemas.openxmlformats.org/officeDocument/2006/relationships/image" Target="../media/image207.png"/><Relationship Id="rId17" Type="http://schemas.openxmlformats.org/officeDocument/2006/relationships/image" Target="../media/image211.png"/><Relationship Id="rId2" Type="http://schemas.openxmlformats.org/officeDocument/2006/relationships/image" Target="../media/image203.png"/><Relationship Id="rId16"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204.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209.png"/><Relationship Id="rId10" Type="http://schemas.openxmlformats.org/officeDocument/2006/relationships/image" Target="../media/image206.png"/><Relationship Id="rId9" Type="http://schemas.openxmlformats.org/officeDocument/2006/relationships/image" Target="NULL"/><Relationship Id="rId14" Type="http://schemas.openxmlformats.org/officeDocument/2006/relationships/image" Target="../media/image208.png"/></Relationships>
</file>

<file path=ppt/slides/_rels/slide27.xml.rels><?xml version="1.0" encoding="UTF-8" standalone="yes"?>
<Relationships xmlns="http://schemas.openxmlformats.org/package/2006/relationships"><Relationship Id="rId8" Type="http://schemas.openxmlformats.org/officeDocument/2006/relationships/image" Target="../media/image216.png"/><Relationship Id="rId13" Type="http://schemas.openxmlformats.org/officeDocument/2006/relationships/image" Target="../media/image206.png"/><Relationship Id="rId18" Type="http://schemas.openxmlformats.org/officeDocument/2006/relationships/image" Target="../media/image223.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220.png"/><Relationship Id="rId17" Type="http://schemas.openxmlformats.org/officeDocument/2006/relationships/image" Target="../media/image222.png"/><Relationship Id="rId2" Type="http://schemas.openxmlformats.org/officeDocument/2006/relationships/image" Target="../media/image213.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215.png"/><Relationship Id="rId11" Type="http://schemas.openxmlformats.org/officeDocument/2006/relationships/image" Target="../media/image219.png"/><Relationship Id="rId5" Type="http://schemas.openxmlformats.org/officeDocument/2006/relationships/image" Target="NULL"/><Relationship Id="rId15" Type="http://schemas.openxmlformats.org/officeDocument/2006/relationships/image" Target="../media/image221.png"/><Relationship Id="rId10" Type="http://schemas.openxmlformats.org/officeDocument/2006/relationships/image" Target="../media/image218.png"/><Relationship Id="rId4" Type="http://schemas.openxmlformats.org/officeDocument/2006/relationships/image" Target="../media/image214.png"/><Relationship Id="rId9" Type="http://schemas.openxmlformats.org/officeDocument/2006/relationships/image" Target="../media/image217.png"/><Relationship Id="rId14" Type="http://schemas.openxmlformats.org/officeDocument/2006/relationships/image" Target="NULL"/></Relationships>
</file>

<file path=ppt/slides/_rels/slide28.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90.png"/><Relationship Id="rId17" Type="http://schemas.openxmlformats.org/officeDocument/2006/relationships/image" Target="../media/image224.png"/><Relationship Id="rId2" Type="http://schemas.openxmlformats.org/officeDocument/2006/relationships/image" Target="../media/image187.png"/><Relationship Id="rId16"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89.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192.png"/><Relationship Id="rId10" Type="http://schemas.openxmlformats.org/officeDocument/2006/relationships/image" Target="../media/image139.png"/><Relationship Id="rId4" Type="http://schemas.openxmlformats.org/officeDocument/2006/relationships/image" Target="../media/image188.png"/><Relationship Id="rId9" Type="http://schemas.openxmlformats.org/officeDocument/2006/relationships/image" Target="NULL"/><Relationship Id="rId14" Type="http://schemas.openxmlformats.org/officeDocument/2006/relationships/image" Target="../media/image191.png"/></Relationships>
</file>

<file path=ppt/slides/_rels/slide29.xml.rels><?xml version="1.0" encoding="UTF-8" standalone="yes"?>
<Relationships xmlns="http://schemas.openxmlformats.org/package/2006/relationships"><Relationship Id="rId7" Type="http://schemas.openxmlformats.org/officeDocument/2006/relationships/image" Target="../media/image226.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225.png"/><Relationship Id="rId5" Type="http://schemas.openxmlformats.org/officeDocument/2006/relationships/image" Target="../media/image64.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svg"/><Relationship Id="rId1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18.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5.png"/><Relationship Id="rId10" Type="http://schemas.openxmlformats.org/officeDocument/2006/relationships/image" Target="../media/image22.png"/><Relationship Id="rId19" Type="http://schemas.openxmlformats.org/officeDocument/2006/relationships/image" Target="../media/image14.svg"/><Relationship Id="rId4" Type="http://schemas.openxmlformats.org/officeDocument/2006/relationships/image" Target="../media/image19.png"/><Relationship Id="rId9" Type="http://schemas.openxmlformats.org/officeDocument/2006/relationships/image" Target="../media/image8.svg"/><Relationship Id="rId14" Type="http://schemas.openxmlformats.org/officeDocument/2006/relationships/image" Target="../media/image24.png"/></Relationships>
</file>

<file path=ppt/slides/_rels/slide30.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150.svg"/><Relationship Id="rId7" Type="http://schemas.openxmlformats.org/officeDocument/2006/relationships/image" Target="../media/image180.svg"/><Relationship Id="rId12" Type="http://schemas.openxmlformats.org/officeDocument/2006/relationships/image" Target="../media/image28.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228.png"/><Relationship Id="rId11" Type="http://schemas.openxmlformats.org/officeDocument/2006/relationships/image" Target="../media/image14.svg"/><Relationship Id="rId5" Type="http://schemas.openxmlformats.org/officeDocument/2006/relationships/image" Target="../media/image178.svg"/><Relationship Id="rId10" Type="http://schemas.openxmlformats.org/officeDocument/2006/relationships/image" Target="../media/image231.png"/><Relationship Id="rId4" Type="http://schemas.openxmlformats.org/officeDocument/2006/relationships/image" Target="../media/image227.png"/><Relationship Id="rId9" Type="http://schemas.openxmlformats.org/officeDocument/2006/relationships/image" Target="../media/image230.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8" Type="http://schemas.openxmlformats.org/officeDocument/2006/relationships/image" Target="../media/image35.png"/><Relationship Id="rId13" Type="http://schemas.openxmlformats.org/officeDocument/2006/relationships/image" Target="../media/image48.svg"/><Relationship Id="rId3" Type="http://schemas.openxmlformats.org/officeDocument/2006/relationships/image" Target="../media/image38.svg"/><Relationship Id="rId21" Type="http://schemas.openxmlformats.org/officeDocument/2006/relationships/image" Target="../media/image56.svg"/><Relationship Id="rId7" Type="http://schemas.openxmlformats.org/officeDocument/2006/relationships/image" Target="../media/image42.svg"/><Relationship Id="rId12" Type="http://schemas.openxmlformats.org/officeDocument/2006/relationships/image" Target="../media/image34.png"/><Relationship Id="rId17" Type="http://schemas.openxmlformats.org/officeDocument/2006/relationships/image" Target="../media/image52.svg"/><Relationship Id="rId2" Type="http://schemas.openxmlformats.org/officeDocument/2006/relationships/image" Target="../media/image29.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6.svg"/><Relationship Id="rId5" Type="http://schemas.openxmlformats.org/officeDocument/2006/relationships/image" Target="../media/image40.svg"/><Relationship Id="rId23" Type="http://schemas.openxmlformats.org/officeDocument/2006/relationships/image" Target="../media/image38.png"/><Relationship Id="rId15" Type="http://schemas.openxmlformats.org/officeDocument/2006/relationships/image" Target="../media/image50.svg"/><Relationship Id="rId10" Type="http://schemas.openxmlformats.org/officeDocument/2006/relationships/image" Target="../media/image33.png"/><Relationship Id="rId19" Type="http://schemas.openxmlformats.org/officeDocument/2006/relationships/image" Target="../media/image54.svg"/><Relationship Id="rId4" Type="http://schemas.openxmlformats.org/officeDocument/2006/relationships/image" Target="../media/image30.png"/><Relationship Id="rId9" Type="http://schemas.openxmlformats.org/officeDocument/2006/relationships/image" Target="../media/image44.svg"/><Relationship Id="rId22"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18" Type="http://schemas.openxmlformats.org/officeDocument/2006/relationships/image" Target="../media/image22.sv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44.png"/><Relationship Id="rId17" Type="http://schemas.openxmlformats.org/officeDocument/2006/relationships/image" Target="../media/image48.png"/><Relationship Id="rId2" Type="http://schemas.openxmlformats.org/officeDocument/2006/relationships/image" Target="../media/image39.pn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43.png"/><Relationship Id="rId5" Type="http://schemas.openxmlformats.org/officeDocument/2006/relationships/image" Target="NULL"/><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49.png"/><Relationship Id="rId4" Type="http://schemas.openxmlformats.org/officeDocument/2006/relationships/image" Target="../media/image40.png"/><Relationship Id="rId9" Type="http://schemas.openxmlformats.org/officeDocument/2006/relationships/image" Target="NULL"/><Relationship Id="rId14"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136.svg"/><Relationship Id="rId18" Type="http://schemas.openxmlformats.org/officeDocument/2006/relationships/image" Target="../media/image56.png"/><Relationship Id="rId21" Type="http://schemas.openxmlformats.org/officeDocument/2006/relationships/image" Target="../media/image142.svg"/><Relationship Id="rId7" Type="http://schemas.openxmlformats.org/officeDocument/2006/relationships/image" Target="../media/image132.svg"/><Relationship Id="rId12" Type="http://schemas.openxmlformats.org/officeDocument/2006/relationships/image" Target="../media/image53.png"/><Relationship Id="rId17" Type="http://schemas.openxmlformats.org/officeDocument/2006/relationships/image" Target="../media/image86.svg"/><Relationship Id="rId2" Type="http://schemas.openxmlformats.org/officeDocument/2006/relationships/image" Target="../media/image50.png"/><Relationship Id="rId16" Type="http://schemas.openxmlformats.org/officeDocument/2006/relationships/image" Target="../media/image55.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8.svg"/><Relationship Id="rId5" Type="http://schemas.openxmlformats.org/officeDocument/2006/relationships/image" Target="../media/image130.svg"/><Relationship Id="rId15" Type="http://schemas.openxmlformats.org/officeDocument/2006/relationships/image" Target="../media/image138.svg"/><Relationship Id="rId19" Type="http://schemas.openxmlformats.org/officeDocument/2006/relationships/image" Target="../media/image140.svg"/><Relationship Id="rId14" Type="http://schemas.openxmlformats.org/officeDocument/2006/relationships/image" Target="../media/image54.png"/><Relationship Id="rId22" Type="http://schemas.openxmlformats.org/officeDocument/2006/relationships/image" Target="../media/image58.pn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60.svg"/><Relationship Id="rId3" Type="http://schemas.openxmlformats.org/officeDocument/2006/relationships/image" Target="../media/image150.svg"/><Relationship Id="rId7" Type="http://schemas.openxmlformats.org/officeDocument/2006/relationships/image" Target="../media/image154.svg"/><Relationship Id="rId12"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158.svg"/><Relationship Id="rId5" Type="http://schemas.openxmlformats.org/officeDocument/2006/relationships/image" Target="../media/image152.svg"/><Relationship Id="rId15" Type="http://schemas.openxmlformats.org/officeDocument/2006/relationships/image" Target="../media/image66.svg"/><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image" Target="../media/image156.svg"/><Relationship Id="rId14"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NULL"/><Relationship Id="rId18" Type="http://schemas.openxmlformats.org/officeDocument/2006/relationships/image" Target="../media/image74.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70.png"/><Relationship Id="rId17" Type="http://schemas.openxmlformats.org/officeDocument/2006/relationships/image" Target="../media/image730.png"/><Relationship Id="rId2" Type="http://schemas.openxmlformats.org/officeDocument/2006/relationships/image" Target="../media/image66.png"/><Relationship Id="rId16"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72.png"/><Relationship Id="rId10" Type="http://schemas.openxmlformats.org/officeDocument/2006/relationships/image" Target="../media/image69.png"/><Relationship Id="rId19" Type="http://schemas.openxmlformats.org/officeDocument/2006/relationships/image" Target="../media/image75.png"/><Relationship Id="rId4" Type="http://schemas.openxmlformats.org/officeDocument/2006/relationships/image" Target="../media/image67.png"/><Relationship Id="rId9" Type="http://schemas.openxmlformats.org/officeDocument/2006/relationships/image" Target="NULL"/><Relationship Id="rId14" Type="http://schemas.openxmlformats.org/officeDocument/2006/relationships/image" Target="../media/image71.png"/></Relationships>
</file>

<file path=ppt/slides/_rels/slide9.xml.rels><?xml version="1.0" encoding="UTF-8" standalone="yes"?>
<Relationships xmlns="http://schemas.openxmlformats.org/package/2006/relationships"><Relationship Id="rId8" Type="http://schemas.openxmlformats.org/officeDocument/2006/relationships/image" Target="../media/image78.png"/><Relationship Id="rId18" Type="http://schemas.openxmlformats.org/officeDocument/2006/relationships/image" Target="../media/image80.png"/><Relationship Id="rId26" Type="http://schemas.openxmlformats.org/officeDocument/2006/relationships/image" Target="../media/image84.png"/><Relationship Id="rId7" Type="http://schemas.openxmlformats.org/officeDocument/2006/relationships/image" Target="../media/image76.svg"/><Relationship Id="rId17" Type="http://schemas.openxmlformats.org/officeDocument/2006/relationships/image" Target="../media/image86.svg"/><Relationship Id="rId25" Type="http://schemas.openxmlformats.org/officeDocument/2006/relationships/image" Target="../media/image83.png"/><Relationship Id="rId2" Type="http://schemas.openxmlformats.org/officeDocument/2006/relationships/image" Target="../media/image76.png"/><Relationship Id="rId20" Type="http://schemas.openxmlformats.org/officeDocument/2006/relationships/image" Target="../media/image81.png"/><Relationship Id="rId29"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77.png"/><Relationship Id="rId24" Type="http://schemas.openxmlformats.org/officeDocument/2006/relationships/image" Target="../media/image82.png"/><Relationship Id="rId5" Type="http://schemas.openxmlformats.org/officeDocument/2006/relationships/image" Target="../media/image74.svg"/><Relationship Id="rId23" Type="http://schemas.openxmlformats.org/officeDocument/2006/relationships/image" Target="../media/image24.svg"/><Relationship Id="rId28" Type="http://schemas.openxmlformats.org/officeDocument/2006/relationships/image" Target="../media/image86.png"/><Relationship Id="rId10" Type="http://schemas.openxmlformats.org/officeDocument/2006/relationships/image" Target="../media/image79.png"/><Relationship Id="rId19" Type="http://schemas.openxmlformats.org/officeDocument/2006/relationships/image" Target="../media/image88.svg"/><Relationship Id="rId9" Type="http://schemas.openxmlformats.org/officeDocument/2006/relationships/image" Target="../media/image78.svg"/><Relationship Id="rId27" Type="http://schemas.openxmlformats.org/officeDocument/2006/relationships/image" Target="../media/image85.png"/><Relationship Id="rId30" Type="http://schemas.openxmlformats.org/officeDocument/2006/relationships/image" Target="../media/image8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92054">
            <a:off x="-3117790" y="-2249465"/>
            <a:ext cx="7700664" cy="52557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760722">
            <a:off x="507449" y="-3022327"/>
            <a:ext cx="4569048" cy="4174968"/>
          </a:xfrm>
          <a:prstGeom prst="rect">
            <a:avLst/>
          </a:prstGeom>
        </p:spPr>
      </p:pic>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734937">
            <a:off x="14481118" y="7534547"/>
            <a:ext cx="5937578" cy="405239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107689" y="6956630"/>
            <a:ext cx="942092" cy="10338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6651" y="2155318"/>
            <a:ext cx="1573302" cy="169172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49595" y="568417"/>
            <a:ext cx="646090" cy="93023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17995" y="1256399"/>
            <a:ext cx="379388" cy="54624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6651" y="8405601"/>
            <a:ext cx="628975" cy="905592"/>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42300" y="9311192"/>
            <a:ext cx="346651" cy="499105"/>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7611089">
            <a:off x="15398890" y="7594462"/>
            <a:ext cx="3717431" cy="4610767"/>
          </a:xfrm>
          <a:prstGeom prst="rect">
            <a:avLst/>
          </a:prstGeom>
        </p:spPr>
      </p:pic>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smtClean="0">
                <a:solidFill>
                  <a:schemeClr val="accent1">
                    <a:lumMod val="50000"/>
                  </a:schemeClr>
                </a:solidFill>
                <a:latin typeface="Arial" panose="020B0604020202020204" pitchFamily="34" charset="0"/>
                <a:cs typeface="Arial" panose="020B0604020202020204" pitchFamily="34" charset="0"/>
              </a:rPr>
              <a:t>CHÀO MỪNG CÁC EM </a:t>
            </a:r>
          </a:p>
          <a:p>
            <a:pPr algn="ctr">
              <a:lnSpc>
                <a:spcPct val="150000"/>
              </a:lnSpc>
            </a:pPr>
            <a:r>
              <a:rPr lang="en-US" sz="8000" b="1" dirty="0" smtClean="0">
                <a:solidFill>
                  <a:schemeClr val="accent1">
                    <a:lumMod val="50000"/>
                  </a:schemeClr>
                </a:solidFill>
                <a:latin typeface="Arial" panose="020B0604020202020204" pitchFamily="34" charset="0"/>
                <a:cs typeface="Arial" panose="020B0604020202020204" pitchFamily="34" charset="0"/>
              </a:rPr>
              <a:t>ĐẾN VỚI BÀI HỌC MỚI!</a:t>
            </a:r>
            <a:endParaRPr lang="en-US" sz="8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88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87947" y="-3338800"/>
            <a:ext cx="12978005" cy="124913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532">
            <a:off x="14512591" y="-2740248"/>
            <a:ext cx="5013059" cy="397284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651006" y="3405578"/>
            <a:ext cx="7211486" cy="725103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09136" y="8867909"/>
            <a:ext cx="797359" cy="835329"/>
          </a:xfrm>
          <a:prstGeom prst="rect">
            <a:avLst/>
          </a:prstGeom>
        </p:spPr>
      </p:pic>
      <p:grpSp>
        <p:nvGrpSpPr>
          <p:cNvPr id="7" name="Group 7"/>
          <p:cNvGrpSpPr>
            <a:grpSpLocks noChangeAspect="1"/>
          </p:cNvGrpSpPr>
          <p:nvPr/>
        </p:nvGrpSpPr>
        <p:grpSpPr>
          <a:xfrm rot="-2560680">
            <a:off x="10601253" y="706317"/>
            <a:ext cx="744534" cy="644766"/>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grpSp>
        <p:nvGrpSpPr>
          <p:cNvPr id="9" name="Group 9"/>
          <p:cNvGrpSpPr>
            <a:grpSpLocks noChangeAspect="1"/>
          </p:cNvGrpSpPr>
          <p:nvPr/>
        </p:nvGrpSpPr>
        <p:grpSpPr>
          <a:xfrm rot="1232861">
            <a:off x="1041179" y="6800189"/>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700271" y="3556917"/>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56569">
            <a:off x="767825" y="1095894"/>
            <a:ext cx="1079981" cy="353448"/>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8728819" y="7031096"/>
            <a:ext cx="501761" cy="501761"/>
          </a:xfrm>
          <a:prstGeom prst="rect">
            <a:avLst/>
          </a:prstGeom>
        </p:spPr>
      </p:pic>
      <p:sp>
        <p:nvSpPr>
          <p:cNvPr id="16" name="TextBox 16"/>
          <p:cNvSpPr txBox="1"/>
          <p:nvPr/>
        </p:nvSpPr>
        <p:spPr>
          <a:xfrm>
            <a:off x="1600984" y="820701"/>
            <a:ext cx="8028720" cy="1109856"/>
          </a:xfrm>
          <a:prstGeom prst="rect">
            <a:avLst/>
          </a:prstGeom>
        </p:spPr>
        <p:txBody>
          <a:bodyPr lIns="0" tIns="0" rIns="0" bIns="0" rtlCol="0" anchor="t">
            <a:spAutoFit/>
          </a:bodyPr>
          <a:lstStyle/>
          <a:p>
            <a:pPr algn="ctr">
              <a:lnSpc>
                <a:spcPts val="9904"/>
              </a:lnSpc>
            </a:pPr>
            <a:r>
              <a:rPr lang="en-US" sz="5400" b="1" dirty="0" err="1" smtClean="0">
                <a:solidFill>
                  <a:schemeClr val="accent4">
                    <a:lumMod val="50000"/>
                  </a:schemeClr>
                </a:solidFill>
                <a:latin typeface="Arial" panose="020B0604020202020204" pitchFamily="34" charset="0"/>
                <a:cs typeface="Arial" panose="020B0604020202020204" pitchFamily="34" charset="0"/>
              </a:rPr>
              <a:t>Ghi</a:t>
            </a:r>
            <a:r>
              <a:rPr lang="en-US" sz="5400" b="1" dirty="0" smtClean="0">
                <a:solidFill>
                  <a:schemeClr val="accent4">
                    <a:lumMod val="50000"/>
                  </a:schemeClr>
                </a:solidFill>
                <a:latin typeface="Arial" panose="020B0604020202020204" pitchFamily="34" charset="0"/>
                <a:cs typeface="Arial" panose="020B0604020202020204" pitchFamily="34" charset="0"/>
              </a:rPr>
              <a:t> </a:t>
            </a:r>
            <a:r>
              <a:rPr lang="en-US" sz="5400" b="1" dirty="0" err="1" smtClean="0">
                <a:solidFill>
                  <a:schemeClr val="accent4">
                    <a:lumMod val="50000"/>
                  </a:schemeClr>
                </a:solidFill>
                <a:latin typeface="Arial" panose="020B0604020202020204" pitchFamily="34" charset="0"/>
                <a:cs typeface="Arial" panose="020B0604020202020204" pitchFamily="34" charset="0"/>
              </a:rPr>
              <a:t>nhớ</a:t>
            </a:r>
            <a:endParaRPr lang="en-US" sz="5400" b="1" dirty="0">
              <a:solidFill>
                <a:schemeClr val="accent4">
                  <a:lumMod val="50000"/>
                </a:schemeClr>
              </a:solidFill>
              <a:latin typeface="Arial" panose="020B0604020202020204" pitchFamily="34" charset="0"/>
              <a:cs typeface="Arial" panose="020B0604020202020204" pitchFamily="34" charset="0"/>
            </a:endParaRPr>
          </a:p>
        </p:txBody>
      </p:sp>
      <p:sp>
        <p:nvSpPr>
          <p:cNvPr id="17" name="Rectangle 16"/>
          <p:cNvSpPr/>
          <p:nvPr/>
        </p:nvSpPr>
        <p:spPr>
          <a:xfrm>
            <a:off x="1679230" y="2420508"/>
            <a:ext cx="8398994"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số thực đều được biểu diễn bởi một điểm trên trục số.</a:t>
            </a:r>
          </a:p>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điểm trên trục số đều biểu diễn một số thực.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 calcmode="lin" valueType="num">
                                      <p:cBhvr additive="base">
                                        <p:cTn id="14"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7">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082276">
            <a:off x="13528972" y="5544205"/>
            <a:ext cx="5157790" cy="9485590"/>
          </a:xfrm>
          <a:prstGeom prst="rect">
            <a:avLst/>
          </a:prstGeom>
        </p:spPr>
      </p:pic>
      <p:grpSp>
        <p:nvGrpSpPr>
          <p:cNvPr id="6" name="Group 6"/>
          <p:cNvGrpSpPr/>
          <p:nvPr/>
        </p:nvGrpSpPr>
        <p:grpSpPr>
          <a:xfrm>
            <a:off x="4850012" y="612086"/>
            <a:ext cx="10192019" cy="2499787"/>
            <a:chOff x="0" y="0"/>
            <a:chExt cx="10279464" cy="3480769"/>
          </a:xfrm>
        </p:grpSpPr>
        <p:sp>
          <p:nvSpPr>
            <p:cNvPr id="7"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79846">
            <a:off x="-609447" y="-182074"/>
            <a:ext cx="1568231" cy="1476097"/>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575963">
            <a:off x="16603122" y="951765"/>
            <a:ext cx="365155" cy="365155"/>
          </a:xfrm>
          <a:prstGeom prst="rect">
            <a:avLst/>
          </a:prstGeom>
        </p:spPr>
      </p:pic>
      <p:grpSp>
        <p:nvGrpSpPr>
          <p:cNvPr id="13" name="Group 13"/>
          <p:cNvGrpSpPr>
            <a:grpSpLocks noChangeAspect="1"/>
          </p:cNvGrpSpPr>
          <p:nvPr/>
        </p:nvGrpSpPr>
        <p:grpSpPr>
          <a:xfrm rot="1238497">
            <a:off x="16031750" y="8490267"/>
            <a:ext cx="449855" cy="389575"/>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FA54F"/>
            </a:solidFill>
          </p:spPr>
        </p:sp>
      </p:grp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1398988">
            <a:off x="1498840" y="268023"/>
            <a:ext cx="2661675" cy="2305441"/>
          </a:xfrm>
          <a:prstGeom prst="rect">
            <a:avLst/>
          </a:prstGeom>
        </p:spPr>
      </p:pic>
      <p:sp>
        <p:nvSpPr>
          <p:cNvPr id="20" name="TextBox 19"/>
          <p:cNvSpPr txBox="1"/>
          <p:nvPr/>
        </p:nvSpPr>
        <p:spPr>
          <a:xfrm rot="728308">
            <a:off x="1863802" y="1047019"/>
            <a:ext cx="1931751"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Chú</a:t>
            </a:r>
            <a:r>
              <a:rPr lang="en-US" sz="4000" b="1" dirty="0" smtClean="0">
                <a:solidFill>
                  <a:srgbClr val="C00000"/>
                </a:solidFill>
                <a:latin typeface="Arial" panose="020B0604020202020204" pitchFamily="34" charset="0"/>
                <a:cs typeface="Arial" panose="020B0604020202020204" pitchFamily="34" charset="0"/>
              </a:rPr>
              <a:t> ý</a:t>
            </a:r>
            <a:endParaRPr lang="en-US" sz="4000" b="1" dirty="0">
              <a:solidFill>
                <a:srgbClr val="C00000"/>
              </a:solidFill>
              <a:latin typeface="Arial" panose="020B0604020202020204" pitchFamily="34" charset="0"/>
              <a:cs typeface="Arial" panose="020B0604020202020204" pitchFamily="34" charset="0"/>
            </a:endParaRPr>
          </a:p>
        </p:txBody>
      </p:sp>
      <p:sp>
        <p:nvSpPr>
          <p:cNvPr id="21" name="Rectangle 20"/>
          <p:cNvSpPr/>
          <p:nvPr/>
        </p:nvSpPr>
        <p:spPr>
          <a:xfrm>
            <a:off x="5307687" y="884476"/>
            <a:ext cx="928426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7619" y="3207154"/>
            <a:ext cx="15024398" cy="1593023"/>
          </a:xfrm>
          <a:prstGeom prst="rect">
            <a:avLst/>
          </a:prstGeom>
        </p:spPr>
      </p:pic>
      <p:pic>
        <p:nvPicPr>
          <p:cNvPr id="23"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94390" y="5101448"/>
            <a:ext cx="5068409" cy="5200792"/>
          </a:xfrm>
          <a:prstGeom prst="rect">
            <a:avLst/>
          </a:prstGeom>
        </p:spPr>
      </p:pic>
      <p:sp>
        <p:nvSpPr>
          <p:cNvPr id="24" name="TextBox 23"/>
          <p:cNvSpPr txBox="1"/>
          <p:nvPr/>
        </p:nvSpPr>
        <p:spPr>
          <a:xfrm>
            <a:off x="8001000" y="4840670"/>
            <a:ext cx="2895600" cy="646331"/>
          </a:xfrm>
          <a:prstGeom prst="rect">
            <a:avLst/>
          </a:prstGeom>
          <a:noFill/>
        </p:spPr>
        <p:txBody>
          <a:bodyPr wrap="square" rtlCol="0">
            <a:spAutoFit/>
          </a:bodyPr>
          <a:lstStyle/>
          <a:p>
            <a:pPr algn="ctr"/>
            <a:r>
              <a:rPr lang="en-US" sz="3600" i="1" dirty="0" err="1" smtClean="0">
                <a:latin typeface="Arial" panose="020B0604020202020204" pitchFamily="34" charset="0"/>
                <a:cs typeface="Arial" panose="020B0604020202020204" pitchFamily="34" charset="0"/>
              </a:rPr>
              <a:t>Hình</a:t>
            </a:r>
            <a:r>
              <a:rPr lang="en-US" sz="3600" i="1" dirty="0" smtClean="0">
                <a:latin typeface="Arial" panose="020B0604020202020204" pitchFamily="34" charset="0"/>
                <a:cs typeface="Arial" panose="020B0604020202020204" pitchFamily="34" charset="0"/>
              </a:rPr>
              <a:t> 2.4</a:t>
            </a:r>
            <a:endParaRPr lang="en-US" sz="3600" i="1"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59603" y="5305077"/>
            <a:ext cx="1348084" cy="1348084"/>
          </a:xfrm>
          <a:prstGeom prst="rect">
            <a:avLst/>
          </a:prstGeom>
        </p:spPr>
      </p:pic>
      <mc:AlternateContent xmlns:mc="http://schemas.openxmlformats.org/markup-compatibility/2006" xmlns:a14="http://schemas.microsoft.com/office/drawing/2010/main">
        <mc:Choice Requires="a14">
          <p:sp>
            <p:nvSpPr>
              <p:cNvPr id="26" name="TextBox 25"/>
              <p:cNvSpPr txBox="1"/>
              <p:nvPr/>
            </p:nvSpPr>
            <p:spPr>
              <a:xfrm>
                <a:off x="5545446" y="5537567"/>
                <a:ext cx="11595398" cy="1914948"/>
              </a:xfrm>
              <a:prstGeom prst="rect">
                <a:avLst/>
              </a:prstGeom>
              <a:noFill/>
            </p:spPr>
            <p:txBody>
              <a:bodyPr wrap="square" rtlCol="0">
                <a:spAutoFit/>
              </a:bodyPr>
              <a:lstStyle/>
              <a:p>
                <a:pPr algn="just">
                  <a:lnSpc>
                    <a:spcPct val="150000"/>
                  </a:lnSpc>
                </a:pPr>
                <a:r>
                  <a:rPr lang="en-US" sz="4000" dirty="0" smtClean="0">
                    <a:solidFill>
                      <a:srgbClr val="002060"/>
                    </a:solidFill>
                    <a:latin typeface="Arial" panose="020B0604020202020204" pitchFamily="34" charset="0"/>
                    <a:cs typeface="Arial" panose="020B0604020202020204" pitchFamily="34" charset="0"/>
                  </a:rPr>
                  <a:t>Điểm </a:t>
                </a:r>
                <a:r>
                  <a:rPr lang="en-US" sz="4000" dirty="0" err="1" smtClean="0">
                    <a:solidFill>
                      <a:srgbClr val="002060"/>
                    </a:solidFill>
                    <a:latin typeface="Arial" panose="020B0604020202020204" pitchFamily="34" charset="0"/>
                    <a:cs typeface="Arial" panose="020B0604020202020204" pitchFamily="34" charset="0"/>
                  </a:rPr>
                  <a:t>nào</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trong</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Hình</a:t>
                </a:r>
                <a:r>
                  <a:rPr lang="en-US" sz="4000" dirty="0" smtClean="0">
                    <a:solidFill>
                      <a:srgbClr val="002060"/>
                    </a:solidFill>
                    <a:latin typeface="Arial" panose="020B0604020202020204" pitchFamily="34" charset="0"/>
                    <a:cs typeface="Arial" panose="020B0604020202020204" pitchFamily="34" charset="0"/>
                  </a:rPr>
                  <a:t> 2.4 </a:t>
                </a:r>
                <a:r>
                  <a:rPr lang="en-US" sz="4000" dirty="0" err="1" smtClean="0">
                    <a:solidFill>
                      <a:srgbClr val="002060"/>
                    </a:solidFill>
                    <a:latin typeface="Arial" panose="020B0604020202020204" pitchFamily="34" charset="0"/>
                    <a:cs typeface="Arial" panose="020B0604020202020204" pitchFamily="34" charset="0"/>
                  </a:rPr>
                  <a:t>biểu</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diễn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số</a:t>
                </a:r>
                <a:r>
                  <a:rPr lang="en-US" sz="40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smtClean="0">
                    <a:solidFill>
                      <a:srgbClr val="002060"/>
                    </a:solidFill>
                    <a:latin typeface="Arial" panose="020B0604020202020204" pitchFamily="34" charset="0"/>
                    <a:cs typeface="Arial" panose="020B0604020202020204" pitchFamily="34" charset="0"/>
                  </a:rPr>
                  <a:t> ? </a:t>
                </a:r>
                <a:r>
                  <a:rPr lang="en-US" sz="4000" dirty="0" err="1" smtClean="0">
                    <a:solidFill>
                      <a:srgbClr val="002060"/>
                    </a:solidFill>
                    <a:latin typeface="Arial" panose="020B0604020202020204" pitchFamily="34" charset="0"/>
                    <a:cs typeface="Arial" panose="020B0604020202020204" pitchFamily="34" charset="0"/>
                  </a:rPr>
                  <a:t>Em</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có</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nhận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xét</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gì</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về</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điểm</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biểu</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diễn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hai</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số</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đối</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nhau</a:t>
                </a:r>
                <a:r>
                  <a:rPr lang="en-US" sz="4000" dirty="0">
                    <a:solidFill>
                      <a:srgbClr val="002060"/>
                    </a:solidFill>
                    <a:latin typeface="Arial" panose="020B0604020202020204" pitchFamily="34" charset="0"/>
                    <a:cs typeface="Arial" panose="020B0604020202020204" pitchFamily="34"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5545446" y="5537567"/>
                <a:ext cx="11595398" cy="1914948"/>
              </a:xfrm>
              <a:prstGeom prst="rect">
                <a:avLst/>
              </a:prstGeom>
              <a:blipFill rotWithShape="0">
                <a:blip r:embed="rId16"/>
                <a:stretch>
                  <a:fillRect l="-1893" r="-1840" b="-12381"/>
                </a:stretch>
              </a:blipFill>
            </p:spPr>
            <p:txBody>
              <a:bodyPr/>
              <a:lstStyle/>
              <a:p>
                <a:r>
                  <a:rPr lang="en-US">
                    <a:noFill/>
                  </a:rPr>
                  <a:t> </a:t>
                </a:r>
              </a:p>
            </p:txBody>
          </p:sp>
        </mc:Fallback>
      </mc:AlternateContent>
      <p:sp>
        <p:nvSpPr>
          <p:cNvPr id="27" name="Rounded Rectangle 26"/>
          <p:cNvSpPr/>
          <p:nvPr/>
        </p:nvSpPr>
        <p:spPr>
          <a:xfrm>
            <a:off x="6248400" y="3207154"/>
            <a:ext cx="990600" cy="17624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26245" y="8331111"/>
            <a:ext cx="10966464"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O</a:t>
            </a:r>
          </a:p>
        </p:txBody>
      </p:sp>
      <p:sp>
        <p:nvSpPr>
          <p:cNvPr id="29" name="Down Arrow 28"/>
          <p:cNvSpPr/>
          <p:nvPr/>
        </p:nvSpPr>
        <p:spPr>
          <a:xfrm>
            <a:off x="10328477" y="7653670"/>
            <a:ext cx="381000" cy="55552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strVal val="#ppt_w+.3"/>
                                          </p:val>
                                        </p:tav>
                                        <p:tav tm="100000">
                                          <p:val>
                                            <p:strVal val="#ppt_w"/>
                                          </p:val>
                                        </p:tav>
                                      </p:tavLst>
                                    </p:anim>
                                    <p:anim calcmode="lin" valueType="num">
                                      <p:cBhvr>
                                        <p:cTn id="20" dur="500" fill="hold"/>
                                        <p:tgtEl>
                                          <p:spTgt spid="21"/>
                                        </p:tgtEl>
                                        <p:attrNameLst>
                                          <p:attrName>ppt_h</p:attrName>
                                        </p:attrNameLst>
                                      </p:cBhvr>
                                      <p:tavLst>
                                        <p:tav tm="0">
                                          <p:val>
                                            <p:strVal val="#ppt_h"/>
                                          </p:val>
                                        </p:tav>
                                        <p:tav tm="100000">
                                          <p:val>
                                            <p:strVal val="#ppt_h"/>
                                          </p:val>
                                        </p:tav>
                                      </p:tavLst>
                                    </p:anim>
                                    <p:animEffect transition="in" filter="fade">
                                      <p:cBhvr>
                                        <p:cTn id="21" dur="500"/>
                                        <p:tgtEl>
                                          <p:spTgt spid="21"/>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ppt_w+.3"/>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ppt_x</p:attrName>
                                        </p:attrNameLst>
                                      </p:cBhvr>
                                      <p:tavLst>
                                        <p:tav tm="0">
                                          <p:val>
                                            <p:strVal val="#ppt_x"/>
                                          </p:val>
                                        </p:tav>
                                        <p:tav tm="100000">
                                          <p:val>
                                            <p:strVal val="#ppt_x"/>
                                          </p:val>
                                        </p:tav>
                                      </p:tavLst>
                                    </p:anim>
                                    <p:anim calcmode="lin" valueType="num">
                                      <p:cBhvr>
                                        <p:cTn id="46" dur="500" fill="hold"/>
                                        <p:tgtEl>
                                          <p:spTgt spid="25"/>
                                        </p:tgtEl>
                                        <p:attrNameLst>
                                          <p:attrName>ppt_y</p:attrName>
                                        </p:attrNameLst>
                                      </p:cBhvr>
                                      <p:tavLst>
                                        <p:tav tm="0">
                                          <p:val>
                                            <p:strVal val="#ppt_y+.1"/>
                                          </p:val>
                                        </p:tav>
                                        <p:tav tm="100000">
                                          <p:val>
                                            <p:strVal val="#ppt_y"/>
                                          </p:val>
                                        </p:tav>
                                      </p:tavLst>
                                    </p:anim>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6" grpId="0"/>
      <p:bldP spid="27" grpId="0" animBg="1"/>
      <p:bldP spid="28"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16539">
            <a:off x="-2328531" y="8161820"/>
            <a:ext cx="6971957" cy="4758360"/>
          </a:xfrm>
          <a:prstGeom prst="rect">
            <a:avLst/>
          </a:prstGeom>
        </p:spPr>
      </p:pic>
      <p:grpSp>
        <p:nvGrpSpPr>
          <p:cNvPr id="3" name="Group 3"/>
          <p:cNvGrpSpPr/>
          <p:nvPr/>
        </p:nvGrpSpPr>
        <p:grpSpPr>
          <a:xfrm rot="-5400000">
            <a:off x="4208503" y="-1343384"/>
            <a:ext cx="7201982" cy="12324986"/>
            <a:chOff x="0" y="0"/>
            <a:chExt cx="3080402" cy="4158705"/>
          </a:xfrm>
        </p:grpSpPr>
        <p:sp>
          <p:nvSpPr>
            <p:cNvPr id="4" name="Freeform 4"/>
            <p:cNvSpPr/>
            <p:nvPr/>
          </p:nvSpPr>
          <p:spPr>
            <a:xfrm>
              <a:off x="-5580" y="-3142"/>
              <a:ext cx="3086424" cy="4168300"/>
            </a:xfrm>
            <a:custGeom>
              <a:avLst/>
              <a:gdLst/>
              <a:ahLst/>
              <a:cxnLst/>
              <a:rect l="l" t="t" r="r" b="b"/>
              <a:pathLst>
                <a:path w="3086424" h="4168300">
                  <a:moveTo>
                    <a:pt x="3085975" y="3489389"/>
                  </a:moveTo>
                  <a:cubicBezTo>
                    <a:pt x="3085528" y="3709462"/>
                    <a:pt x="3072989" y="3831554"/>
                    <a:pt x="3072989" y="3831554"/>
                  </a:cubicBezTo>
                  <a:cubicBezTo>
                    <a:pt x="3072720" y="3940999"/>
                    <a:pt x="3084705" y="4043592"/>
                    <a:pt x="2722002" y="4035780"/>
                  </a:cubicBezTo>
                  <a:cubicBezTo>
                    <a:pt x="2722002" y="4035780"/>
                    <a:pt x="2181957" y="4017188"/>
                    <a:pt x="1800905" y="4022715"/>
                  </a:cubicBezTo>
                  <a:cubicBezTo>
                    <a:pt x="1758971" y="4023323"/>
                    <a:pt x="1711137" y="4023958"/>
                    <a:pt x="1659185" y="4024607"/>
                  </a:cubicBezTo>
                  <a:cubicBezTo>
                    <a:pt x="1633611" y="4060556"/>
                    <a:pt x="1603561" y="4101804"/>
                    <a:pt x="1595244" y="4109109"/>
                  </a:cubicBezTo>
                  <a:cubicBezTo>
                    <a:pt x="1589217" y="4114404"/>
                    <a:pt x="1578738" y="4128208"/>
                    <a:pt x="1568277" y="4142958"/>
                  </a:cubicBezTo>
                  <a:cubicBezTo>
                    <a:pt x="1551308" y="4166881"/>
                    <a:pt x="1516305" y="4168300"/>
                    <a:pt x="1497318" y="4145946"/>
                  </a:cubicBezTo>
                  <a:cubicBezTo>
                    <a:pt x="1478257" y="4123506"/>
                    <a:pt x="1457170" y="4097206"/>
                    <a:pt x="1446450" y="4078933"/>
                  </a:cubicBezTo>
                  <a:cubicBezTo>
                    <a:pt x="1436312" y="4061652"/>
                    <a:pt x="1427269" y="4043724"/>
                    <a:pt x="1419656" y="4027404"/>
                  </a:cubicBezTo>
                  <a:cubicBezTo>
                    <a:pt x="976795" y="4032292"/>
                    <a:pt x="433245" y="4037074"/>
                    <a:pt x="433245" y="4037074"/>
                  </a:cubicBezTo>
                  <a:cubicBezTo>
                    <a:pt x="187246" y="4036470"/>
                    <a:pt x="3350" y="3950049"/>
                    <a:pt x="9970" y="3777780"/>
                  </a:cubicBezTo>
                  <a:cubicBezTo>
                    <a:pt x="9970" y="377778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489389"/>
                  </a:cubicBezTo>
                  <a:close/>
                </a:path>
              </a:pathLst>
            </a:custGeom>
            <a:solidFill>
              <a:srgbClr val="FDB5A8"/>
            </a:solidFill>
          </p:spPr>
        </p:sp>
      </p:grpSp>
      <p:grpSp>
        <p:nvGrpSpPr>
          <p:cNvPr id="5" name="Group 5"/>
          <p:cNvGrpSpPr/>
          <p:nvPr/>
        </p:nvGrpSpPr>
        <p:grpSpPr>
          <a:xfrm>
            <a:off x="1905000" y="1455622"/>
            <a:ext cx="11333945" cy="6682322"/>
            <a:chOff x="0" y="0"/>
            <a:chExt cx="6312489" cy="4572619"/>
          </a:xfrm>
        </p:grpSpPr>
        <p:sp>
          <p:nvSpPr>
            <p:cNvPr id="6" name="Freeform 6"/>
            <p:cNvSpPr/>
            <p:nvPr/>
          </p:nvSpPr>
          <p:spPr>
            <a:xfrm>
              <a:off x="-4213" y="0"/>
              <a:ext cx="6316701" cy="4572619"/>
            </a:xfrm>
            <a:custGeom>
              <a:avLst/>
              <a:gdLst/>
              <a:ahLst/>
              <a:cxnLst/>
              <a:rect l="l" t="t" r="r" b="b"/>
              <a:pathLst>
                <a:path w="6316701" h="4572619">
                  <a:moveTo>
                    <a:pt x="278431" y="16918"/>
                  </a:moveTo>
                  <a:cubicBezTo>
                    <a:pt x="278431" y="16918"/>
                    <a:pt x="604014" y="12258"/>
                    <a:pt x="982561" y="12454"/>
                  </a:cubicBezTo>
                  <a:cubicBezTo>
                    <a:pt x="4879355" y="12671"/>
                    <a:pt x="6042633" y="0"/>
                    <a:pt x="6042633" y="0"/>
                  </a:cubicBezTo>
                  <a:cubicBezTo>
                    <a:pt x="6110097" y="0"/>
                    <a:pt x="6186034" y="0"/>
                    <a:pt x="6264807" y="85073"/>
                  </a:cubicBezTo>
                  <a:cubicBezTo>
                    <a:pt x="6307785" y="131488"/>
                    <a:pt x="6308853" y="240224"/>
                    <a:pt x="6309258" y="320281"/>
                  </a:cubicBezTo>
                  <a:cubicBezTo>
                    <a:pt x="6309258" y="320281"/>
                    <a:pt x="6307554" y="3160842"/>
                    <a:pt x="6307554" y="3810034"/>
                  </a:cubicBezTo>
                  <a:cubicBezTo>
                    <a:pt x="6307554" y="4024193"/>
                    <a:pt x="6316702" y="4323372"/>
                    <a:pt x="6316702" y="4323372"/>
                  </a:cubicBezTo>
                  <a:cubicBezTo>
                    <a:pt x="6316702" y="4452041"/>
                    <a:pt x="6312532" y="4572619"/>
                    <a:pt x="6059694" y="4564484"/>
                  </a:cubicBezTo>
                  <a:cubicBezTo>
                    <a:pt x="6059694" y="4564484"/>
                    <a:pt x="5683222" y="4544186"/>
                    <a:pt x="5018910" y="4551784"/>
                  </a:cubicBezTo>
                  <a:cubicBezTo>
                    <a:pt x="1728759" y="4559919"/>
                    <a:pt x="304023" y="4572619"/>
                    <a:pt x="304023" y="4572619"/>
                  </a:cubicBezTo>
                  <a:cubicBezTo>
                    <a:pt x="132548" y="4572619"/>
                    <a:pt x="4213" y="4471550"/>
                    <a:pt x="8532" y="4269002"/>
                  </a:cubicBezTo>
                  <a:cubicBezTo>
                    <a:pt x="8532" y="4269002"/>
                    <a:pt x="9630" y="3770461"/>
                    <a:pt x="4815" y="1312043"/>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200624">
            <a:off x="14453253" y="-2117385"/>
            <a:ext cx="5612093" cy="444758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494855">
            <a:off x="-1368294" y="7296429"/>
            <a:ext cx="3112593" cy="4933505"/>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259300" y="-334682"/>
            <a:ext cx="2671638" cy="316000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307349" y="437693"/>
            <a:ext cx="1095727" cy="1133999"/>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018021" y="9134827"/>
            <a:ext cx="1465137" cy="1575416"/>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971985" y="1218118"/>
            <a:ext cx="479140" cy="689862"/>
          </a:xfrm>
          <a:prstGeom prst="rect">
            <a:avLst/>
          </a:prstGeom>
        </p:spPr>
      </p:pic>
      <p:pic>
        <p:nvPicPr>
          <p:cNvPr id="16" name="Picture 1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83216" y="5143500"/>
            <a:ext cx="555416" cy="799682"/>
          </a:xfrm>
          <a:prstGeom prst="rect">
            <a:avLst/>
          </a:prstGeom>
        </p:spPr>
      </p:pic>
      <p:pic>
        <p:nvPicPr>
          <p:cNvPr id="1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2440" y="5943182"/>
            <a:ext cx="311744" cy="448847"/>
          </a:xfrm>
          <a:prstGeom prst="rect">
            <a:avLst/>
          </a:prstGeom>
        </p:spPr>
      </p:pic>
      <p:pic>
        <p:nvPicPr>
          <p:cNvPr id="18" name="Picture 18"/>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689713" y="1907980"/>
            <a:ext cx="282272" cy="406412"/>
          </a:xfrm>
          <a:prstGeom prst="rect">
            <a:avLst/>
          </a:prstGeom>
        </p:spPr>
      </p:pic>
      <p:sp>
        <p:nvSpPr>
          <p:cNvPr id="19" name="TextBox 14"/>
          <p:cNvSpPr txBox="1"/>
          <p:nvPr/>
        </p:nvSpPr>
        <p:spPr>
          <a:xfrm>
            <a:off x="6062486" y="2016574"/>
            <a:ext cx="3442893" cy="782458"/>
          </a:xfrm>
          <a:prstGeom prst="rect">
            <a:avLst/>
          </a:prstGeom>
        </p:spPr>
        <p:txBody>
          <a:bodyPr wrap="square" lIns="0" tIns="0" rIns="0" bIns="0" rtlCol="0" anchor="t">
            <a:spAutoFit/>
          </a:bodyPr>
          <a:lstStyle/>
          <a:p>
            <a:pPr>
              <a:lnSpc>
                <a:spcPts val="6800"/>
              </a:lnSpc>
              <a:spcBef>
                <a:spcPct val="0"/>
              </a:spcBef>
            </a:pPr>
            <a:r>
              <a:rPr lang="en-US" sz="4400" b="1" dirty="0" err="1" smtClean="0">
                <a:solidFill>
                  <a:schemeClr val="accent1">
                    <a:lumMod val="50000"/>
                  </a:schemeClr>
                </a:solidFill>
                <a:latin typeface="Arial" panose="020B0604020202020204" pitchFamily="34" charset="0"/>
                <a:cs typeface="Arial" panose="020B0604020202020204" pitchFamily="34" charset="0"/>
              </a:rPr>
              <a:t>Luyện</a:t>
            </a:r>
            <a:r>
              <a:rPr lang="en-US" sz="4400" b="1" dirty="0" smtClean="0">
                <a:solidFill>
                  <a:schemeClr val="accent1">
                    <a:lumMod val="50000"/>
                  </a:schemeClr>
                </a:solidFill>
                <a:latin typeface="Arial" panose="020B0604020202020204" pitchFamily="34" charset="0"/>
                <a:cs typeface="Arial" panose="020B0604020202020204" pitchFamily="34" charset="0"/>
              </a:rPr>
              <a:t> </a:t>
            </a:r>
            <a:r>
              <a:rPr lang="en-US" sz="4400" b="1" dirty="0" err="1" smtClean="0">
                <a:solidFill>
                  <a:schemeClr val="accent1">
                    <a:lumMod val="50000"/>
                  </a:schemeClr>
                </a:solidFill>
                <a:latin typeface="Arial" panose="020B0604020202020204" pitchFamily="34" charset="0"/>
                <a:cs typeface="Arial" panose="020B0604020202020204" pitchFamily="34" charset="0"/>
              </a:rPr>
              <a:t>tập</a:t>
            </a:r>
            <a:r>
              <a:rPr lang="en-US" sz="4400" b="1" dirty="0" smtClean="0">
                <a:solidFill>
                  <a:schemeClr val="accent1">
                    <a:lumMod val="50000"/>
                  </a:schemeClr>
                </a:solidFill>
                <a:latin typeface="Arial" panose="020B0604020202020204" pitchFamily="34" charset="0"/>
                <a:cs typeface="Arial" panose="020B0604020202020204" pitchFamily="34" charset="0"/>
              </a:rPr>
              <a:t> 2</a:t>
            </a:r>
            <a:endParaRPr lang="en-US" sz="4400" b="1" dirty="0">
              <a:solidFill>
                <a:schemeClr val="accent1">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2334328" y="3118963"/>
                <a:ext cx="10467724" cy="395980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nếu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tam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huyền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tam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334328" y="3118963"/>
                <a:ext cx="10467724" cy="3959802"/>
              </a:xfrm>
              <a:prstGeom prst="rect">
                <a:avLst/>
              </a:prstGeom>
              <a:blipFill rotWithShape="0">
                <a:blip r:embed="rId21"/>
                <a:stretch>
                  <a:fillRect l="-2097" r="-2038" b="-2311"/>
                </a:stretch>
              </a:blipFill>
            </p:spPr>
            <p:txBody>
              <a:bodyPr/>
              <a:lstStyle/>
              <a:p>
                <a:r>
                  <a:rPr lang="en-US">
                    <a:noFill/>
                  </a:rPr>
                  <a:t> </a:t>
                </a:r>
              </a:p>
            </p:txBody>
          </p:sp>
        </mc:Fallback>
      </mc:AlternateContent>
      <p:pic>
        <p:nvPicPr>
          <p:cNvPr id="21" name="Picture 4"/>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547817">
            <a:off x="16445064" y="3838485"/>
            <a:ext cx="1042020" cy="730716"/>
          </a:xfrm>
          <a:prstGeom prst="rect">
            <a:avLst/>
          </a:prstGeom>
        </p:spPr>
      </p:pic>
      <p:pic>
        <p:nvPicPr>
          <p:cNvPr id="22" name="Picture 5"/>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2496800" y="4366109"/>
            <a:ext cx="5127996" cy="6104758"/>
          </a:xfrm>
          <a:prstGeom prst="rect">
            <a:avLst/>
          </a:prstGeom>
        </p:spPr>
      </p:pic>
    </p:spTree>
    <p:extLst>
      <p:ext uri="{BB962C8B-B14F-4D97-AF65-F5344CB8AC3E}">
        <p14:creationId xmlns:p14="http://schemas.microsoft.com/office/powerpoint/2010/main" val="41874889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3"/>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outVertic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00884" y="-2272125"/>
            <a:ext cx="5255542" cy="40927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103878">
            <a:off x="17025496" y="8698890"/>
            <a:ext cx="4572554" cy="356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943141" flipV="1">
            <a:off x="15800780" y="-758311"/>
            <a:ext cx="3080925" cy="291532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5890">
            <a:off x="-1175148" y="8902228"/>
            <a:ext cx="3324644" cy="2414523"/>
          </a:xfrm>
          <a:prstGeom prst="rect">
            <a:avLst/>
          </a:prstGeom>
        </p:spPr>
      </p:pic>
      <p:grpSp>
        <p:nvGrpSpPr>
          <p:cNvPr id="6" name="Group 6"/>
          <p:cNvGrpSpPr/>
          <p:nvPr/>
        </p:nvGrpSpPr>
        <p:grpSpPr>
          <a:xfrm>
            <a:off x="486347" y="774700"/>
            <a:ext cx="17496853" cy="8737600"/>
            <a:chOff x="0" y="0"/>
            <a:chExt cx="16585160" cy="8928474"/>
          </a:xfrm>
        </p:grpSpPr>
        <p:sp>
          <p:nvSpPr>
            <p:cNvPr id="7" name="Freeform 7"/>
            <p:cNvSpPr/>
            <p:nvPr/>
          </p:nvSpPr>
          <p:spPr>
            <a:xfrm>
              <a:off x="-9098" y="-6509"/>
              <a:ext cx="16599490" cy="8960528"/>
            </a:xfrm>
            <a:custGeom>
              <a:avLst/>
              <a:gdLst/>
              <a:ahLst/>
              <a:cxnLst/>
              <a:rect l="l" t="t" r="r" b="b"/>
              <a:pathLst>
                <a:path w="16599490" h="8960528">
                  <a:moveTo>
                    <a:pt x="63030" y="8366975"/>
                  </a:moveTo>
                  <a:cubicBezTo>
                    <a:pt x="63030" y="8366975"/>
                    <a:pt x="0" y="8120411"/>
                    <a:pt x="10218" y="1214762"/>
                  </a:cubicBezTo>
                  <a:cubicBezTo>
                    <a:pt x="18651" y="990971"/>
                    <a:pt x="65033" y="645332"/>
                    <a:pt x="65033" y="645332"/>
                  </a:cubicBezTo>
                  <a:cubicBezTo>
                    <a:pt x="82233" y="502466"/>
                    <a:pt x="56685" y="337866"/>
                    <a:pt x="181385" y="223925"/>
                  </a:cubicBezTo>
                  <a:cubicBezTo>
                    <a:pt x="346794" y="72788"/>
                    <a:pt x="621643" y="0"/>
                    <a:pt x="15706417" y="6965"/>
                  </a:cubicBezTo>
                  <a:lnTo>
                    <a:pt x="15706419" y="6965"/>
                  </a:lnTo>
                  <a:cubicBezTo>
                    <a:pt x="15923165" y="16819"/>
                    <a:pt x="16127482" y="36481"/>
                    <a:pt x="16261669" y="101690"/>
                  </a:cubicBezTo>
                  <a:cubicBezTo>
                    <a:pt x="16517715" y="226120"/>
                    <a:pt x="16599490" y="459160"/>
                    <a:pt x="16594004" y="704684"/>
                  </a:cubicBezTo>
                  <a:cubicBezTo>
                    <a:pt x="16594004" y="704684"/>
                    <a:pt x="16550715" y="1013073"/>
                    <a:pt x="16558148" y="1248607"/>
                  </a:cubicBezTo>
                  <a:cubicBezTo>
                    <a:pt x="16565272" y="8108776"/>
                    <a:pt x="16572428" y="8304379"/>
                    <a:pt x="16572428" y="8304379"/>
                  </a:cubicBezTo>
                  <a:cubicBezTo>
                    <a:pt x="16555747" y="8520111"/>
                    <a:pt x="16441103" y="8730723"/>
                    <a:pt x="16244234" y="8842347"/>
                  </a:cubicBezTo>
                  <a:cubicBezTo>
                    <a:pt x="16093882" y="8927595"/>
                    <a:pt x="15895851" y="8942694"/>
                    <a:pt x="12647405" y="8931952"/>
                  </a:cubicBezTo>
                  <a:lnTo>
                    <a:pt x="12647214" y="8931952"/>
                  </a:lnTo>
                  <a:cubicBezTo>
                    <a:pt x="645952" y="8926675"/>
                    <a:pt x="384604" y="8960528"/>
                    <a:pt x="254278" y="8851371"/>
                  </a:cubicBezTo>
                  <a:cubicBezTo>
                    <a:pt x="145767" y="8760486"/>
                    <a:pt x="81795" y="8567173"/>
                    <a:pt x="63030" y="8366975"/>
                  </a:cubicBezTo>
                  <a:close/>
                </a:path>
              </a:pathLst>
            </a:custGeom>
            <a:solidFill>
              <a:srgbClr val="FDB5A8"/>
            </a:solidFill>
          </p:spPr>
        </p:sp>
      </p:grpSp>
      <p:grpSp>
        <p:nvGrpSpPr>
          <p:cNvPr id="8" name="Group 8"/>
          <p:cNvGrpSpPr/>
          <p:nvPr/>
        </p:nvGrpSpPr>
        <p:grpSpPr>
          <a:xfrm>
            <a:off x="771201" y="1028700"/>
            <a:ext cx="16878537" cy="8229600"/>
            <a:chOff x="0" y="0"/>
            <a:chExt cx="15058380" cy="7914938"/>
          </a:xfrm>
        </p:grpSpPr>
        <p:sp>
          <p:nvSpPr>
            <p:cNvPr id="9" name="Freeform 9"/>
            <p:cNvSpPr/>
            <p:nvPr/>
          </p:nvSpPr>
          <p:spPr>
            <a:xfrm>
              <a:off x="-9098" y="-6509"/>
              <a:ext cx="15072711" cy="7946992"/>
            </a:xfrm>
            <a:custGeom>
              <a:avLst/>
              <a:gdLst/>
              <a:ahLst/>
              <a:cxnLst/>
              <a:rect l="l" t="t" r="r" b="b"/>
              <a:pathLst>
                <a:path w="15072711" h="7946992">
                  <a:moveTo>
                    <a:pt x="63030" y="7353439"/>
                  </a:moveTo>
                  <a:cubicBezTo>
                    <a:pt x="63030" y="7353439"/>
                    <a:pt x="0" y="7106875"/>
                    <a:pt x="10218" y="1214762"/>
                  </a:cubicBezTo>
                  <a:cubicBezTo>
                    <a:pt x="18651" y="990971"/>
                    <a:pt x="65033" y="645332"/>
                    <a:pt x="65033" y="645332"/>
                  </a:cubicBezTo>
                  <a:cubicBezTo>
                    <a:pt x="82233" y="502466"/>
                    <a:pt x="56685" y="337866"/>
                    <a:pt x="181385" y="223925"/>
                  </a:cubicBezTo>
                  <a:cubicBezTo>
                    <a:pt x="346794" y="72788"/>
                    <a:pt x="621643" y="0"/>
                    <a:pt x="14179638" y="6965"/>
                  </a:cubicBezTo>
                  <a:lnTo>
                    <a:pt x="14179639" y="6965"/>
                  </a:lnTo>
                  <a:cubicBezTo>
                    <a:pt x="14396386" y="16819"/>
                    <a:pt x="14600702" y="36481"/>
                    <a:pt x="14734889" y="101690"/>
                  </a:cubicBezTo>
                  <a:cubicBezTo>
                    <a:pt x="14990935" y="226120"/>
                    <a:pt x="15072710" y="459160"/>
                    <a:pt x="15067224" y="704684"/>
                  </a:cubicBezTo>
                  <a:cubicBezTo>
                    <a:pt x="15067224" y="704684"/>
                    <a:pt x="15023935" y="1013073"/>
                    <a:pt x="15031369" y="1248607"/>
                  </a:cubicBezTo>
                  <a:cubicBezTo>
                    <a:pt x="15038492" y="7095240"/>
                    <a:pt x="15045648" y="7290843"/>
                    <a:pt x="15045648" y="7290843"/>
                  </a:cubicBezTo>
                  <a:cubicBezTo>
                    <a:pt x="15028967" y="7506575"/>
                    <a:pt x="14914323" y="7717187"/>
                    <a:pt x="14717453" y="7828811"/>
                  </a:cubicBezTo>
                  <a:cubicBezTo>
                    <a:pt x="14567102" y="7914060"/>
                    <a:pt x="14369071" y="7929158"/>
                    <a:pt x="11431478" y="7918416"/>
                  </a:cubicBezTo>
                  <a:lnTo>
                    <a:pt x="11431307" y="7918416"/>
                  </a:lnTo>
                  <a:cubicBezTo>
                    <a:pt x="645952" y="7913140"/>
                    <a:pt x="384604" y="7946993"/>
                    <a:pt x="254278" y="7837835"/>
                  </a:cubicBezTo>
                  <a:cubicBezTo>
                    <a:pt x="145767" y="7746950"/>
                    <a:pt x="81795" y="7553637"/>
                    <a:pt x="63030" y="7353439"/>
                  </a:cubicBezTo>
                  <a:close/>
                </a:path>
              </a:pathLst>
            </a:custGeom>
            <a:solidFill>
              <a:srgbClr val="FDFEFF"/>
            </a:solidFill>
          </p:spPr>
        </p:sp>
      </p:gr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050533">
            <a:off x="16731315" y="1870080"/>
            <a:ext cx="953852" cy="132479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44186">
            <a:off x="-575866" y="8037665"/>
            <a:ext cx="1151731" cy="1599627"/>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230600" y="1293173"/>
            <a:ext cx="339880" cy="489355"/>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661682" y="1913747"/>
            <a:ext cx="191597" cy="275859"/>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086736" y="395598"/>
            <a:ext cx="605579" cy="871908"/>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1055455" y="2903615"/>
                <a:ext cx="9267952" cy="598772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3600" dirty="0" smtClean="0">
                    <a:latin typeface="Arial" panose="020B0604020202020204" pitchFamily="34" charset="0"/>
                    <a:cs typeface="Arial" panose="020B0604020202020204" pitchFamily="34" charset="0"/>
                  </a:rPr>
                  <a:t>Trên tia số Ox, vẽ điểm A biểu diễn số 3.</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Vẽ đường thẳng vuông góc với Ox tại A.</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Trên đường thẳng này lấy điểm B sao cho AB = 1. Vẽ hình chữ nhật OABC rồi vẽ đường tròn tâm O, bán kính OB. Giao điểm của đường tròn với tia đối của tia Ox (điểm D) là điểm biểu diễn số </a:t>
                </a:r>
                <a:r>
                  <a:rPr lang="vi-VN" sz="3600" dirty="0" smtClean="0">
                    <a:latin typeface="Arial" panose="020B0604020202020204" pitchFamily="34" charset="0"/>
                    <a:cs typeface="Arial" panose="020B0604020202020204" pitchFamily="34" charset="0"/>
                  </a:rPr>
                  <a:t>-</a:t>
                </a:r>
                <a14:m>
                  <m:oMath xmlns:m="http://schemas.openxmlformats.org/officeDocument/2006/math">
                    <m:rad>
                      <m:radPr>
                        <m:degHide m:val="on"/>
                        <m:ctrlPr>
                          <a:rPr lang="vi-VN" sz="3600" i="1" smtClean="0">
                            <a:latin typeface="Cambria Math"/>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10</m:t>
                        </m:r>
                      </m:e>
                    </m:rad>
                  </m:oMath>
                </a14:m>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055455" y="2903615"/>
                <a:ext cx="9267952" cy="5987729"/>
              </a:xfrm>
              <a:prstGeom prst="rect">
                <a:avLst/>
              </a:prstGeom>
              <a:blipFill rotWithShape="0">
                <a:blip r:embed="rId18"/>
                <a:stretch>
                  <a:fillRect l="-1776" r="-2039" b="-814"/>
                </a:stretch>
              </a:blipFill>
            </p:spPr>
            <p:txBody>
              <a:bodyPr/>
              <a:lstStyle/>
              <a:p>
                <a:r>
                  <a:rPr lang="en-US">
                    <a:noFill/>
                  </a:rPr>
                  <a:t> </a:t>
                </a:r>
              </a:p>
            </p:txBody>
          </p:sp>
        </mc:Fallback>
      </mc:AlternateContent>
      <p:pic>
        <p:nvPicPr>
          <p:cNvPr id="28" name="Picture 2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30040" y="1064098"/>
            <a:ext cx="3642729" cy="1792927"/>
          </a:xfrm>
          <a:prstGeom prst="rect">
            <a:avLst/>
          </a:prstGeom>
        </p:spPr>
      </p:pic>
      <p:sp>
        <p:nvSpPr>
          <p:cNvPr id="29" name="TextBox 28"/>
          <p:cNvSpPr txBox="1"/>
          <p:nvPr/>
        </p:nvSpPr>
        <p:spPr>
          <a:xfrm>
            <a:off x="2121899" y="1504151"/>
            <a:ext cx="2942810"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Cách</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vẽ</a:t>
            </a:r>
            <a:endParaRPr lang="en-US" sz="4000" b="1"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0416788" y="2780120"/>
            <a:ext cx="7035395" cy="5131340"/>
          </a:xfrm>
          <a:prstGeom prst="rect">
            <a:avLst/>
          </a:prstGeom>
        </p:spPr>
      </p:pic>
    </p:spTree>
    <p:extLst>
      <p:ext uri="{BB962C8B-B14F-4D97-AF65-F5344CB8AC3E}">
        <p14:creationId xmlns:p14="http://schemas.microsoft.com/office/powerpoint/2010/main" val="5990129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barn(inVertical)">
                                      <p:cBhvr>
                                        <p:cTn id="26" dur="500"/>
                                        <p:tgtEl>
                                          <p:spTgt spid="2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animEffect transition="in" filter="wipe(left)">
                                      <p:cBhvr>
                                        <p:cTn id="31" dur="500"/>
                                        <p:tgtEl>
                                          <p:spTgt spid="2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25">
                                            <p:txEl>
                                              <p:pRg st="2" end="2"/>
                                            </p:txEl>
                                          </p:spTgt>
                                        </p:tgtEl>
                                        <p:attrNameLst>
                                          <p:attrName>style.visibility</p:attrName>
                                        </p:attrNameLst>
                                      </p:cBhvr>
                                      <p:to>
                                        <p:strVal val="visible"/>
                                      </p:to>
                                    </p:set>
                                    <p:animEffect transition="in" filter="strips(downRight)">
                                      <p:cBhvr>
                                        <p:cTn id="36"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697423">
            <a:off x="13353803" y="-1585148"/>
            <a:ext cx="5772412" cy="553102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76537" y="7152207"/>
            <a:ext cx="6363464" cy="469305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201559" y="-1955839"/>
            <a:ext cx="7207452"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2244">
            <a:off x="14850161" y="7673338"/>
            <a:ext cx="6029011" cy="4114800"/>
          </a:xfrm>
          <a:prstGeom prst="rect">
            <a:avLst/>
          </a:prstGeom>
        </p:spPr>
      </p:pic>
      <p:grpSp>
        <p:nvGrpSpPr>
          <p:cNvPr id="6" name="Group 6"/>
          <p:cNvGrpSpPr/>
          <p:nvPr/>
        </p:nvGrpSpPr>
        <p:grpSpPr>
          <a:xfrm>
            <a:off x="1028700" y="1028700"/>
            <a:ext cx="16230600" cy="8229600"/>
            <a:chOff x="0" y="0"/>
            <a:chExt cx="20471031" cy="10379678"/>
          </a:xfrm>
        </p:grpSpPr>
        <p:sp>
          <p:nvSpPr>
            <p:cNvPr id="7" name="Freeform 7"/>
            <p:cNvSpPr/>
            <p:nvPr/>
          </p:nvSpPr>
          <p:spPr>
            <a:xfrm>
              <a:off x="0" y="-4073"/>
              <a:ext cx="20477421" cy="10386280"/>
            </a:xfrm>
            <a:custGeom>
              <a:avLst/>
              <a:gdLst/>
              <a:ahLst/>
              <a:cxnLst/>
              <a:rect l="l" t="t" r="r" b="b"/>
              <a:pathLst>
                <a:path w="20477421" h="10386280">
                  <a:moveTo>
                    <a:pt x="19849644" y="10331802"/>
                  </a:moveTo>
                  <a:cubicBezTo>
                    <a:pt x="19849644" y="10331802"/>
                    <a:pt x="19118769" y="10386280"/>
                    <a:pt x="16279152" y="10383659"/>
                  </a:cubicBezTo>
                  <a:cubicBezTo>
                    <a:pt x="7281002" y="10381496"/>
                    <a:pt x="1057074" y="10373672"/>
                    <a:pt x="1057074" y="10373672"/>
                  </a:cubicBezTo>
                  <a:cubicBezTo>
                    <a:pt x="812932" y="10364837"/>
                    <a:pt x="449110" y="10343607"/>
                    <a:pt x="282371" y="10285430"/>
                  </a:cubicBezTo>
                  <a:cubicBezTo>
                    <a:pt x="4469" y="10188466"/>
                    <a:pt x="0" y="10015188"/>
                    <a:pt x="0" y="8195292"/>
                  </a:cubicBezTo>
                  <a:lnTo>
                    <a:pt x="0" y="8195199"/>
                  </a:lnTo>
                  <a:cubicBezTo>
                    <a:pt x="8536" y="491230"/>
                    <a:pt x="0" y="345608"/>
                    <a:pt x="77597" y="223930"/>
                  </a:cubicBezTo>
                  <a:cubicBezTo>
                    <a:pt x="217372" y="4759"/>
                    <a:pt x="519255" y="4073"/>
                    <a:pt x="937909" y="4073"/>
                  </a:cubicBezTo>
                  <a:cubicBezTo>
                    <a:pt x="937909" y="4073"/>
                    <a:pt x="3505467" y="15681"/>
                    <a:pt x="12961232" y="7673"/>
                  </a:cubicBezTo>
                  <a:cubicBezTo>
                    <a:pt x="18899842" y="0"/>
                    <a:pt x="19616575" y="6979"/>
                    <a:pt x="19616575" y="6979"/>
                  </a:cubicBezTo>
                  <a:cubicBezTo>
                    <a:pt x="19984882" y="14458"/>
                    <a:pt x="20123142" y="42638"/>
                    <a:pt x="20320882" y="165219"/>
                  </a:cubicBezTo>
                  <a:cubicBezTo>
                    <a:pt x="20471899" y="258836"/>
                    <a:pt x="20477421" y="476157"/>
                    <a:pt x="20468281" y="8195199"/>
                  </a:cubicBezTo>
                  <a:lnTo>
                    <a:pt x="20468281" y="8195292"/>
                  </a:lnTo>
                  <a:cubicBezTo>
                    <a:pt x="20468281" y="10133153"/>
                    <a:pt x="20425496" y="10281740"/>
                    <a:pt x="19849644" y="10331802"/>
                  </a:cubicBezTo>
                  <a:close/>
                </a:path>
              </a:pathLst>
            </a:custGeom>
            <a:solidFill>
              <a:srgbClr val="C9EDEC"/>
            </a:solidFill>
          </p:spPr>
        </p:sp>
      </p:grpSp>
      <p:grpSp>
        <p:nvGrpSpPr>
          <p:cNvPr id="8" name="Group 8"/>
          <p:cNvGrpSpPr/>
          <p:nvPr/>
        </p:nvGrpSpPr>
        <p:grpSpPr>
          <a:xfrm>
            <a:off x="1379385" y="1366007"/>
            <a:ext cx="15529231" cy="7554986"/>
            <a:chOff x="0" y="0"/>
            <a:chExt cx="20753911" cy="10096797"/>
          </a:xfrm>
        </p:grpSpPr>
        <p:sp>
          <p:nvSpPr>
            <p:cNvPr id="9" name="Freeform 9"/>
            <p:cNvSpPr/>
            <p:nvPr/>
          </p:nvSpPr>
          <p:spPr>
            <a:xfrm>
              <a:off x="0" y="-4073"/>
              <a:ext cx="20760302" cy="10103400"/>
            </a:xfrm>
            <a:custGeom>
              <a:avLst/>
              <a:gdLst/>
              <a:ahLst/>
              <a:cxnLst/>
              <a:rect l="l" t="t" r="r" b="b"/>
              <a:pathLst>
                <a:path w="20760302" h="10103400">
                  <a:moveTo>
                    <a:pt x="20132525" y="10048922"/>
                  </a:moveTo>
                  <a:cubicBezTo>
                    <a:pt x="20132525" y="10048922"/>
                    <a:pt x="19401650" y="10103400"/>
                    <a:pt x="16521433" y="10100779"/>
                  </a:cubicBezTo>
                  <a:cubicBezTo>
                    <a:pt x="7376120" y="10098616"/>
                    <a:pt x="1057074" y="10090791"/>
                    <a:pt x="1057074" y="10090791"/>
                  </a:cubicBezTo>
                  <a:cubicBezTo>
                    <a:pt x="812932" y="10081958"/>
                    <a:pt x="449110" y="10060727"/>
                    <a:pt x="282371" y="10002550"/>
                  </a:cubicBezTo>
                  <a:cubicBezTo>
                    <a:pt x="4469" y="9905586"/>
                    <a:pt x="0" y="9732307"/>
                    <a:pt x="0" y="7962376"/>
                  </a:cubicBezTo>
                  <a:lnTo>
                    <a:pt x="0" y="7962286"/>
                  </a:lnTo>
                  <a:cubicBezTo>
                    <a:pt x="8536" y="491230"/>
                    <a:pt x="0" y="345608"/>
                    <a:pt x="77597" y="223930"/>
                  </a:cubicBezTo>
                  <a:cubicBezTo>
                    <a:pt x="217372" y="4759"/>
                    <a:pt x="519255" y="4073"/>
                    <a:pt x="937909" y="4073"/>
                  </a:cubicBezTo>
                  <a:cubicBezTo>
                    <a:pt x="937909" y="4073"/>
                    <a:pt x="3538836" y="15681"/>
                    <a:pt x="13149249" y="7673"/>
                  </a:cubicBezTo>
                  <a:cubicBezTo>
                    <a:pt x="19182722" y="0"/>
                    <a:pt x="19899455" y="6979"/>
                    <a:pt x="19899455" y="6979"/>
                  </a:cubicBezTo>
                  <a:cubicBezTo>
                    <a:pt x="20267763" y="14458"/>
                    <a:pt x="20406023" y="42638"/>
                    <a:pt x="20603763" y="165219"/>
                  </a:cubicBezTo>
                  <a:cubicBezTo>
                    <a:pt x="20754780" y="258836"/>
                    <a:pt x="20760302" y="476157"/>
                    <a:pt x="20751161" y="7962285"/>
                  </a:cubicBezTo>
                  <a:lnTo>
                    <a:pt x="20751161" y="7962376"/>
                  </a:lnTo>
                  <a:cubicBezTo>
                    <a:pt x="20751160" y="9850273"/>
                    <a:pt x="20708376" y="9998860"/>
                    <a:pt x="20132525" y="10048922"/>
                  </a:cubicBezTo>
                  <a:close/>
                </a:path>
              </a:pathLst>
            </a:custGeom>
            <a:solidFill>
              <a:srgbClr val="FDFEFF"/>
            </a:solidFill>
          </p:spPr>
        </p:sp>
      </p:gr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flipV="1">
            <a:off x="17478442" y="2158961"/>
            <a:ext cx="1153450" cy="1265788"/>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97716" y="8913291"/>
            <a:ext cx="1489797" cy="1634894"/>
          </a:xfrm>
          <a:prstGeom prst="rect">
            <a:avLst/>
          </a:prstGeom>
        </p:spPr>
      </p:pic>
      <p:sp>
        <p:nvSpPr>
          <p:cNvPr id="13" name="TextBox 13"/>
          <p:cNvSpPr txBox="1"/>
          <p:nvPr/>
        </p:nvSpPr>
        <p:spPr>
          <a:xfrm>
            <a:off x="1784743" y="1711221"/>
            <a:ext cx="12964861" cy="794128"/>
          </a:xfrm>
          <a:prstGeom prst="rect">
            <a:avLst/>
          </a:prstGeom>
        </p:spPr>
        <p:txBody>
          <a:bodyPr wrap="square" lIns="0" tIns="0" rIns="0" bIns="0" rtlCol="0" anchor="t">
            <a:spAutoFit/>
          </a:bodyPr>
          <a:lstStyle/>
          <a:p>
            <a:pPr>
              <a:lnSpc>
                <a:spcPts val="6800"/>
              </a:lnSpc>
            </a:pPr>
            <a:r>
              <a:rPr lang="en-US" sz="4800" b="1" dirty="0" smtClean="0">
                <a:solidFill>
                  <a:schemeClr val="accent5">
                    <a:lumMod val="50000"/>
                  </a:schemeClr>
                </a:solidFill>
                <a:latin typeface="Arial" panose="020B0604020202020204" pitchFamily="34" charset="0"/>
                <a:cs typeface="Arial" panose="020B0604020202020204" pitchFamily="34" charset="0"/>
              </a:rPr>
              <a:t>2. </a:t>
            </a:r>
            <a:r>
              <a:rPr lang="en-US" sz="4800" b="1" dirty="0" err="1" smtClean="0">
                <a:solidFill>
                  <a:schemeClr val="accent5">
                    <a:lumMod val="50000"/>
                  </a:schemeClr>
                </a:solidFill>
                <a:latin typeface="Arial" panose="020B0604020202020204" pitchFamily="34" charset="0"/>
                <a:cs typeface="Arial" panose="020B0604020202020204" pitchFamily="34" charset="0"/>
              </a:rPr>
              <a:t>Thứ</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tự</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trong</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tập</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hợp</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số</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thực</a:t>
            </a:r>
            <a:endParaRPr lang="en-US" sz="4800" b="1" dirty="0">
              <a:solidFill>
                <a:schemeClr val="accent5">
                  <a:lumMod val="50000"/>
                </a:schemeClr>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02167" y="4046195"/>
            <a:ext cx="362255" cy="521571"/>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241149" y="9527296"/>
            <a:ext cx="282600" cy="406885"/>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2078180" y="273595"/>
            <a:ext cx="322275" cy="464008"/>
          </a:xfrm>
          <a:prstGeom prst="rect">
            <a:avLst/>
          </a:prstGeom>
        </p:spPr>
      </p:pic>
      <p:pic>
        <p:nvPicPr>
          <p:cNvPr id="17" name="Picture 1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478442" y="5734650"/>
            <a:ext cx="512775" cy="738288"/>
          </a:xfrm>
          <a:prstGeom prst="rect">
            <a:avLst/>
          </a:prstGeom>
        </p:spPr>
      </p:pic>
      <p:pic>
        <p:nvPicPr>
          <p:cNvPr id="22" name="Picture 2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6800647" y="8886600"/>
            <a:ext cx="284578" cy="409733"/>
          </a:xfrm>
          <a:prstGeom prst="rect">
            <a:avLst/>
          </a:prstGeom>
        </p:spPr>
      </p:pic>
      <p:pic>
        <p:nvPicPr>
          <p:cNvPr id="23" name="Picture 2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179164" y="548360"/>
            <a:ext cx="605579" cy="871908"/>
          </a:xfrm>
          <a:prstGeom prst="rect">
            <a:avLst/>
          </a:prstGeom>
        </p:spPr>
      </p:pic>
      <p:pic>
        <p:nvPicPr>
          <p:cNvPr id="24" name="Picture 2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6240009" y="458060"/>
            <a:ext cx="324110" cy="466651"/>
          </a:xfrm>
          <a:prstGeom prst="rect">
            <a:avLst/>
          </a:prstGeom>
        </p:spPr>
      </p:pic>
      <p:pic>
        <p:nvPicPr>
          <p:cNvPr id="25" name="Picture 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862587" y="3013633"/>
            <a:ext cx="1584392" cy="1451689"/>
          </a:xfrm>
          <a:prstGeom prst="rect">
            <a:avLst/>
          </a:prstGeom>
        </p:spPr>
      </p:pic>
      <p:sp>
        <p:nvSpPr>
          <p:cNvPr id="26" name="Rectangle 25"/>
          <p:cNvSpPr/>
          <p:nvPr/>
        </p:nvSpPr>
        <p:spPr>
          <a:xfrm>
            <a:off x="4660131" y="2894015"/>
            <a:ext cx="10073018" cy="193899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i="1" dirty="0" smtClean="0">
                <a:latin typeface="Arial" panose="020B0604020202020204" pitchFamily="34" charset="0"/>
                <a:cs typeface="Arial" panose="020B0604020202020204" pitchFamily="34" charset="0"/>
              </a:rPr>
              <a:t>Ta c</a:t>
            </a:r>
            <a:r>
              <a:rPr lang="vi-VN" sz="4000" i="1" dirty="0" smtClean="0">
                <a:latin typeface="Arial" panose="020B0604020202020204" pitchFamily="34" charset="0"/>
                <a:cs typeface="Arial" panose="020B0604020202020204" pitchFamily="34" charset="0"/>
              </a:rPr>
              <a:t>ó </a:t>
            </a:r>
            <a:r>
              <a:rPr lang="vi-VN" sz="4000" i="1" dirty="0">
                <a:latin typeface="Arial" panose="020B0604020202020204" pitchFamily="34" charset="0"/>
                <a:cs typeface="Arial" panose="020B0604020202020204" pitchFamily="34" charset="0"/>
              </a:rPr>
              <a:t>thể viết được số thực thành các số thập phân như thế nào? Giải thích?</a:t>
            </a:r>
            <a:endParaRPr lang="en-US" sz="4000" i="1" dirty="0">
              <a:latin typeface="Arial" panose="020B0604020202020204" pitchFamily="34" charset="0"/>
              <a:cs typeface="Arial" panose="020B0604020202020204" pitchFamily="34" charset="0"/>
            </a:endParaRPr>
          </a:p>
        </p:txBody>
      </p:sp>
      <p:sp>
        <p:nvSpPr>
          <p:cNvPr id="27" name="Rectangle 26"/>
          <p:cNvSpPr/>
          <p:nvPr/>
        </p:nvSpPr>
        <p:spPr>
          <a:xfrm>
            <a:off x="4684234" y="5070543"/>
            <a:ext cx="10083551" cy="707886"/>
          </a:xfrm>
          <a:prstGeom prst="rect">
            <a:avLst/>
          </a:prstGeom>
        </p:spPr>
        <p:txBody>
          <a:bodyPr wrap="square">
            <a:spAutoFit/>
          </a:bodyPr>
          <a:lstStyle/>
          <a:p>
            <a:pPr marL="571500" indent="-571500">
              <a:buFont typeface="Arial" panose="020B0604020202020204" pitchFamily="34" charset="0"/>
              <a:buChar char="•"/>
            </a:pPr>
            <a:r>
              <a:rPr lang="en-US" sz="4000" i="1" dirty="0" err="1">
                <a:latin typeface="Arial" panose="020B0604020202020204" pitchFamily="34" charset="0"/>
                <a:cs typeface="Arial" panose="020B0604020202020204" pitchFamily="34" charset="0"/>
              </a:rPr>
              <a:t>Nhắc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lại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cách</a:t>
            </a:r>
            <a:r>
              <a:rPr lang="en-US" sz="4000" i="1" dirty="0">
                <a:latin typeface="Arial" panose="020B0604020202020204" pitchFamily="34" charset="0"/>
                <a:cs typeface="Arial" panose="020B0604020202020204" pitchFamily="34" charset="0"/>
              </a:rPr>
              <a:t> so </a:t>
            </a:r>
            <a:r>
              <a:rPr lang="en-US" sz="4000" i="1" dirty="0" err="1">
                <a:latin typeface="Arial" panose="020B0604020202020204" pitchFamily="34" charset="0"/>
                <a:cs typeface="Arial" panose="020B0604020202020204" pitchFamily="34" charset="0"/>
              </a:rPr>
              <a:t>sánh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hai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số</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thập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phân</a:t>
            </a:r>
            <a:r>
              <a:rPr lang="en-US" sz="4000" i="1" dirty="0">
                <a:latin typeface="Arial" panose="020B0604020202020204" pitchFamily="34" charset="0"/>
                <a:cs typeface="Arial" panose="020B0604020202020204" pitchFamily="34" charset="0"/>
              </a:rPr>
              <a:t>.</a:t>
            </a:r>
          </a:p>
        </p:txBody>
      </p:sp>
      <p:sp>
        <p:nvSpPr>
          <p:cNvPr id="28" name="Right Arrow 27"/>
          <p:cNvSpPr/>
          <p:nvPr/>
        </p:nvSpPr>
        <p:spPr>
          <a:xfrm>
            <a:off x="2353641" y="6562916"/>
            <a:ext cx="1219200" cy="97369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53466" y="6076157"/>
            <a:ext cx="12285946" cy="1824923"/>
          </a:xfrm>
          <a:prstGeom prst="rect">
            <a:avLst/>
          </a:prstGeom>
        </p:spPr>
        <p:txBody>
          <a:bodyPr wrap="square">
            <a:spAutoFit/>
          </a:bodyPr>
          <a:lstStyle/>
          <a:p>
            <a:pPr algn="just">
              <a:lnSpc>
                <a:spcPct val="150000"/>
              </a:lnSpc>
            </a:pPr>
            <a:r>
              <a:rPr lang="en-US" sz="4000" dirty="0">
                <a:solidFill>
                  <a:srgbClr val="C00000"/>
                </a:solidFill>
                <a:latin typeface="Arial" panose="020B0604020202020204" pitchFamily="34" charset="0"/>
                <a:cs typeface="Arial" panose="020B0604020202020204" pitchFamily="34" charset="0"/>
              </a:rPr>
              <a:t>Ta </a:t>
            </a:r>
            <a:r>
              <a:rPr lang="en-US" sz="4000" dirty="0" err="1">
                <a:solidFill>
                  <a:srgbClr val="C00000"/>
                </a:solidFill>
                <a:latin typeface="Arial" panose="020B0604020202020204" pitchFamily="34" charset="0"/>
                <a:cs typeface="Arial" panose="020B0604020202020204" pitchFamily="34" charset="0"/>
              </a:rPr>
              <a:t>có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thể</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thực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bằng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cách</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thập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phân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hữu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hoặc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vô</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biểu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diễn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chúng</a:t>
            </a:r>
            <a:r>
              <a:rPr lang="en-US" sz="4000"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24446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7" grpId="0"/>
      <p:bldP spid="28"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22089" y="-2063768"/>
            <a:ext cx="4849873" cy="377683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664900">
            <a:off x="15112097" y="8486627"/>
            <a:ext cx="4712790" cy="367008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616683">
            <a:off x="13884882" y="-2613829"/>
            <a:ext cx="5446611" cy="6077111"/>
          </a:xfrm>
          <a:prstGeom prst="rect">
            <a:avLst/>
          </a:prstGeom>
        </p:spPr>
      </p:pic>
      <p:grpSp>
        <p:nvGrpSpPr>
          <p:cNvPr id="5" name="Group 5"/>
          <p:cNvGrpSpPr/>
          <p:nvPr/>
        </p:nvGrpSpPr>
        <p:grpSpPr>
          <a:xfrm rot="5400000">
            <a:off x="7558908" y="-440037"/>
            <a:ext cx="7040928" cy="10881143"/>
            <a:chOff x="0" y="0"/>
            <a:chExt cx="3080402" cy="4409056"/>
          </a:xfrm>
        </p:grpSpPr>
        <p:sp>
          <p:nvSpPr>
            <p:cNvPr id="6" name="Freeform 6"/>
            <p:cNvSpPr/>
            <p:nvPr/>
          </p:nvSpPr>
          <p:spPr>
            <a:xfrm>
              <a:off x="-5580" y="-3142"/>
              <a:ext cx="3086424" cy="4418650"/>
            </a:xfrm>
            <a:custGeom>
              <a:avLst/>
              <a:gdLst/>
              <a:ahLst/>
              <a:cxnLst/>
              <a:rect l="l" t="t" r="r" b="b"/>
              <a:pathLst>
                <a:path w="3086424" h="4418650">
                  <a:moveTo>
                    <a:pt x="3085975" y="3735600"/>
                  </a:moveTo>
                  <a:cubicBezTo>
                    <a:pt x="3085528" y="3959812"/>
                    <a:pt x="3072989" y="4081905"/>
                    <a:pt x="3072989" y="4081905"/>
                  </a:cubicBezTo>
                  <a:cubicBezTo>
                    <a:pt x="3072720" y="4191350"/>
                    <a:pt x="3084705" y="4293943"/>
                    <a:pt x="2722002" y="4286131"/>
                  </a:cubicBezTo>
                  <a:cubicBezTo>
                    <a:pt x="2722002" y="4286131"/>
                    <a:pt x="2181957" y="4267538"/>
                    <a:pt x="1800905" y="4273065"/>
                  </a:cubicBezTo>
                  <a:cubicBezTo>
                    <a:pt x="1758971" y="4273674"/>
                    <a:pt x="1711137" y="4274308"/>
                    <a:pt x="1659185" y="4274958"/>
                  </a:cubicBezTo>
                  <a:cubicBezTo>
                    <a:pt x="1633611" y="4310906"/>
                    <a:pt x="1603561" y="4352154"/>
                    <a:pt x="1595244" y="4359459"/>
                  </a:cubicBezTo>
                  <a:cubicBezTo>
                    <a:pt x="1589217" y="4364754"/>
                    <a:pt x="1578738" y="4378559"/>
                    <a:pt x="1568277" y="4393309"/>
                  </a:cubicBezTo>
                  <a:cubicBezTo>
                    <a:pt x="1551308" y="4417232"/>
                    <a:pt x="1516305" y="4418650"/>
                    <a:pt x="1497318" y="4396297"/>
                  </a:cubicBezTo>
                  <a:cubicBezTo>
                    <a:pt x="1478257" y="4373856"/>
                    <a:pt x="1457170" y="4347557"/>
                    <a:pt x="1446450" y="4329283"/>
                  </a:cubicBezTo>
                  <a:cubicBezTo>
                    <a:pt x="1436312" y="4312002"/>
                    <a:pt x="1427269" y="4294075"/>
                    <a:pt x="1419656" y="4277754"/>
                  </a:cubicBezTo>
                  <a:cubicBezTo>
                    <a:pt x="976795" y="4282642"/>
                    <a:pt x="433245" y="4287425"/>
                    <a:pt x="433245" y="4287425"/>
                  </a:cubicBezTo>
                  <a:cubicBezTo>
                    <a:pt x="187246" y="4286820"/>
                    <a:pt x="3350" y="4200400"/>
                    <a:pt x="9970" y="4028130"/>
                  </a:cubicBezTo>
                  <a:cubicBezTo>
                    <a:pt x="9970" y="402813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735600"/>
                  </a:cubicBezTo>
                  <a:close/>
                </a:path>
              </a:pathLst>
            </a:custGeom>
            <a:solidFill>
              <a:srgbClr val="C9EDEC"/>
            </a:solidFill>
          </p:spPr>
        </p:sp>
      </p:grpSp>
      <p:grpSp>
        <p:nvGrpSpPr>
          <p:cNvPr id="7" name="Group 7"/>
          <p:cNvGrpSpPr/>
          <p:nvPr/>
        </p:nvGrpSpPr>
        <p:grpSpPr>
          <a:xfrm>
            <a:off x="6236356" y="1807381"/>
            <a:ext cx="9931442" cy="6386308"/>
            <a:chOff x="0" y="0"/>
            <a:chExt cx="6268383" cy="4435411"/>
          </a:xfrm>
        </p:grpSpPr>
        <p:sp>
          <p:nvSpPr>
            <p:cNvPr id="8" name="Freeform 8"/>
            <p:cNvSpPr/>
            <p:nvPr/>
          </p:nvSpPr>
          <p:spPr>
            <a:xfrm>
              <a:off x="-4213" y="0"/>
              <a:ext cx="6272596" cy="4435411"/>
            </a:xfrm>
            <a:custGeom>
              <a:avLst/>
              <a:gdLst/>
              <a:ahLst/>
              <a:cxnLst/>
              <a:rect l="l" t="t" r="r" b="b"/>
              <a:pathLst>
                <a:path w="6272596" h="4435411">
                  <a:moveTo>
                    <a:pt x="278431" y="16918"/>
                  </a:moveTo>
                  <a:cubicBezTo>
                    <a:pt x="278431" y="16918"/>
                    <a:pt x="604014" y="12258"/>
                    <a:pt x="981775" y="12454"/>
                  </a:cubicBezTo>
                  <a:cubicBezTo>
                    <a:pt x="4840828" y="12671"/>
                    <a:pt x="5998528" y="0"/>
                    <a:pt x="5998528" y="0"/>
                  </a:cubicBezTo>
                  <a:cubicBezTo>
                    <a:pt x="6065991" y="0"/>
                    <a:pt x="6141929" y="0"/>
                    <a:pt x="6220702" y="85073"/>
                  </a:cubicBezTo>
                  <a:cubicBezTo>
                    <a:pt x="6263680" y="131488"/>
                    <a:pt x="6264748" y="240224"/>
                    <a:pt x="6265153" y="320281"/>
                  </a:cubicBezTo>
                  <a:cubicBezTo>
                    <a:pt x="6265153" y="320281"/>
                    <a:pt x="6263448" y="3047318"/>
                    <a:pt x="6263448" y="3672827"/>
                  </a:cubicBezTo>
                  <a:cubicBezTo>
                    <a:pt x="6263448" y="3886985"/>
                    <a:pt x="6272596" y="4186164"/>
                    <a:pt x="6272596" y="4186164"/>
                  </a:cubicBezTo>
                  <a:cubicBezTo>
                    <a:pt x="6272596" y="4314833"/>
                    <a:pt x="6268427" y="4435411"/>
                    <a:pt x="6015589" y="4427276"/>
                  </a:cubicBezTo>
                  <a:cubicBezTo>
                    <a:pt x="6015589" y="4427276"/>
                    <a:pt x="5639117" y="4406978"/>
                    <a:pt x="4979031" y="4414576"/>
                  </a:cubicBezTo>
                  <a:cubicBezTo>
                    <a:pt x="1720746" y="4422711"/>
                    <a:pt x="304023" y="4435411"/>
                    <a:pt x="304023" y="4435411"/>
                  </a:cubicBezTo>
                  <a:cubicBezTo>
                    <a:pt x="132548" y="4435411"/>
                    <a:pt x="4213" y="4334342"/>
                    <a:pt x="8532" y="4131794"/>
                  </a:cubicBezTo>
                  <a:cubicBezTo>
                    <a:pt x="8532" y="4131794"/>
                    <a:pt x="9630" y="3633253"/>
                    <a:pt x="4815" y="1292711"/>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306485">
            <a:off x="-2065637" y="5907245"/>
            <a:ext cx="6301890" cy="558003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220047" y="1703937"/>
            <a:ext cx="605031" cy="871118"/>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515464" y="2580770"/>
            <a:ext cx="405879" cy="58438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403609" y="1843209"/>
            <a:ext cx="223710" cy="322095"/>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53849" y="7188684"/>
            <a:ext cx="1582549" cy="1637826"/>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218087" y="-1164253"/>
            <a:ext cx="1606257" cy="1727158"/>
          </a:xfrm>
          <a:prstGeom prst="rect">
            <a:avLst/>
          </a:prstGeom>
        </p:spPr>
      </p:pic>
      <p:pic>
        <p:nvPicPr>
          <p:cNvPr id="18" name="Pictur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227403" y="2835514"/>
            <a:ext cx="7658569" cy="7658569"/>
          </a:xfrm>
          <a:prstGeom prst="rect">
            <a:avLst/>
          </a:prstGeom>
        </p:spPr>
      </p:pic>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85800" y="2103668"/>
            <a:ext cx="1458794" cy="145879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8113139" y="2447734"/>
                <a:ext cx="7870860" cy="2229456"/>
              </a:xfrm>
              <a:prstGeom prst="rect">
                <a:avLst/>
              </a:prstGeom>
            </p:spPr>
            <p:txBody>
              <a:bodyPr wrap="square">
                <a:spAutoFit/>
              </a:bodyPr>
              <a:lstStyle/>
              <a:p>
                <a:pPr algn="just">
                  <a:lnSpc>
                    <a:spcPct val="150000"/>
                  </a:lnSpc>
                </a:pPr>
                <a:r>
                  <a:rPr lang="en-US" sz="4400" dirty="0" smtClean="0">
                    <a:latin typeface="Arial" panose="020B0604020202020204" pitchFamily="34" charset="0"/>
                    <a:cs typeface="Arial" panose="020B0604020202020204" pitchFamily="34" charset="0"/>
                  </a:rPr>
                  <a:t>Nếu</a:t>
                </a:r>
                <a:r>
                  <a:rPr lang="en-US" sz="4400" dirty="0">
                    <a:latin typeface="Arial" panose="020B0604020202020204" pitchFamily="34" charset="0"/>
                    <a:cs typeface="Arial" panose="020B0604020202020204" pitchFamily="34" charset="0"/>
                  </a:rPr>
                  <a:t> 0 &lt; a &lt;  b </a:t>
                </a:r>
                <a:r>
                  <a:rPr lang="en-US" sz="4400" dirty="0" err="1">
                    <a:latin typeface="Arial" panose="020B0604020202020204" pitchFamily="34" charset="0"/>
                    <a:cs typeface="Arial" panose="020B0604020202020204" pitchFamily="34" charset="0"/>
                  </a:rPr>
                  <a:t>thì</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em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nhận</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xét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về</a:t>
                </a:r>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a</m:t>
                        </m:r>
                      </m:e>
                    </m:rad>
                  </m:oMath>
                </a14:m>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b</m:t>
                        </m:r>
                      </m:e>
                    </m:rad>
                  </m:oMath>
                </a14:m>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113139" y="2447734"/>
                <a:ext cx="7870860" cy="2229456"/>
              </a:xfrm>
              <a:prstGeom prst="rect">
                <a:avLst/>
              </a:prstGeom>
              <a:blipFill rotWithShape="0">
                <a:blip r:embed="rId20"/>
                <a:stretch>
                  <a:fillRect l="-3176" r="-3098" b="-5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836564" y="5384634"/>
                <a:ext cx="7062517" cy="1587871"/>
              </a:xfrm>
              <a:prstGeom prst="rect">
                <a:avLst/>
              </a:prstGeom>
              <a:solidFill>
                <a:schemeClr val="accent6">
                  <a:lumMod val="20000"/>
                  <a:lumOff val="80000"/>
                </a:schemeClr>
              </a:solidFill>
              <a:ln w="57150">
                <a:solidFill>
                  <a:schemeClr val="accent3">
                    <a:lumMod val="75000"/>
                  </a:schemeClr>
                </a:solidFill>
                <a:prstDash val="dash"/>
              </a:ln>
            </p:spPr>
            <p:txBody>
              <a:bodyPr wrap="square" anchor="t">
                <a:spAutoFit/>
              </a:bodyPr>
              <a:lstStyle/>
              <a:p>
                <a:pPr algn="ctr">
                  <a:lnSpc>
                    <a:spcPct val="200000"/>
                  </a:lnSpc>
                  <a:spcAft>
                    <a:spcPts val="800"/>
                  </a:spcAft>
                </a:pPr>
                <a:r>
                  <a:rPr lang="en-US" sz="4400" b="1" dirty="0" err="1">
                    <a:latin typeface="Arial" panose="020B0604020202020204" pitchFamily="34" charset="0"/>
                    <a:ea typeface="Calibri" panose="020F0502020204030204" pitchFamily="34" charset="0"/>
                    <a:cs typeface="Arial" panose="020B0604020202020204" pitchFamily="34" charset="0"/>
                  </a:rPr>
                  <a:t>Nếu</a:t>
                </a:r>
                <a:r>
                  <a:rPr lang="en-US" sz="4400" b="1" dirty="0">
                    <a:latin typeface="Arial" panose="020B0604020202020204" pitchFamily="34" charset="0"/>
                    <a:ea typeface="Calibri" panose="020F0502020204030204" pitchFamily="34" charset="0"/>
                    <a:cs typeface="Arial" panose="020B0604020202020204" pitchFamily="34" charset="0"/>
                  </a:rPr>
                  <a:t> 0 &lt; a &lt; b </a:t>
                </a:r>
                <a:r>
                  <a:rPr lang="en-US" sz="4400" b="1" dirty="0" err="1">
                    <a:latin typeface="Arial" panose="020B0604020202020204" pitchFamily="34" charset="0"/>
                    <a:ea typeface="Calibri" panose="020F0502020204030204" pitchFamily="34" charset="0"/>
                    <a:cs typeface="Arial" panose="020B0604020202020204" pitchFamily="34" charset="0"/>
                  </a:rPr>
                  <a:t>thì</a:t>
                </a:r>
                <a:r>
                  <a:rPr lang="en-US" sz="4400" b="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400" b="1" i="1">
                            <a:effectLst/>
                            <a:latin typeface="Cambria Math"/>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𝐚</m:t>
                        </m:r>
                      </m:e>
                    </m:rad>
                    <m:r>
                      <a:rPr lang="nl-NL" sz="4400" b="1" i="0">
                        <a:effectLst/>
                        <a:latin typeface="Cambria Math" panose="02040503050406030204" pitchFamily="18" charset="0"/>
                        <a:ea typeface="Calibri" panose="020F0502020204030204" pitchFamily="34" charset="0"/>
                        <a:cs typeface="Times New Roman" panose="02020603050405020304" pitchFamily="18" charset="0"/>
                      </a:rPr>
                      <m:t>&lt;</m:t>
                    </m:r>
                    <m:rad>
                      <m:radPr>
                        <m:degHide m:val="on"/>
                        <m:ctrlPr>
                          <a:rPr lang="en-US" sz="4400" b="1" i="1">
                            <a:effectLst/>
                            <a:latin typeface="Cambria Math"/>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𝐛</m:t>
                        </m:r>
                      </m:e>
                    </m:rad>
                  </m:oMath>
                </a14:m>
                <a:r>
                  <a:rPr lang="nl-NL" sz="4400" b="1" dirty="0">
                    <a:effectLst/>
                    <a:latin typeface="Arial" panose="020B0604020202020204" pitchFamily="34" charset="0"/>
                    <a:ea typeface="Calibri" panose="020F0502020204030204" pitchFamily="34" charset="0"/>
                    <a:cs typeface="Arial" panose="020B0604020202020204" pitchFamily="34" charset="0"/>
                  </a:rPr>
                  <a:t>.</a:t>
                </a:r>
                <a:endParaRPr lang="en-US" sz="44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7836564" y="5384634"/>
                <a:ext cx="7062517" cy="1587871"/>
              </a:xfrm>
              <a:prstGeom prst="rect">
                <a:avLst/>
              </a:prstGeom>
              <a:blipFill rotWithShape="0">
                <a:blip r:embed="rId21"/>
                <a:stretch>
                  <a:fillRect l="-2057" r="-1799"/>
                </a:stretch>
              </a:blipFill>
              <a:ln w="57150">
                <a:solidFill>
                  <a:schemeClr val="accent3">
                    <a:lumMod val="75000"/>
                  </a:schemeClr>
                </a:solidFill>
                <a:prstDash val="dash"/>
              </a:ln>
            </p:spPr>
            <p:txBody>
              <a:bodyPr/>
              <a:lstStyle/>
              <a:p>
                <a:r>
                  <a:rPr lang="en-US">
                    <a:noFill/>
                  </a:rPr>
                  <a:t> </a:t>
                </a:r>
              </a:p>
            </p:txBody>
          </p:sp>
        </mc:Fallback>
      </mc:AlternateContent>
    </p:spTree>
    <p:extLst>
      <p:ext uri="{BB962C8B-B14F-4D97-AF65-F5344CB8AC3E}">
        <p14:creationId xmlns:p14="http://schemas.microsoft.com/office/powerpoint/2010/main" val="38229325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07103">
            <a:off x="6799311" y="5374071"/>
            <a:ext cx="14717302" cy="96398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100000">
            <a:off x="-2811352" y="-358603"/>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074617" y="2288240"/>
            <a:ext cx="369366" cy="36936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7513" y="9017113"/>
            <a:ext cx="482375" cy="482375"/>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68831" y="967573"/>
            <a:ext cx="454625" cy="454625"/>
          </a:xfrm>
          <a:prstGeom prst="rect">
            <a:avLst/>
          </a:prstGeom>
        </p:spPr>
      </p:pic>
      <p:grpSp>
        <p:nvGrpSpPr>
          <p:cNvPr id="12" name="Group 6"/>
          <p:cNvGrpSpPr/>
          <p:nvPr/>
        </p:nvGrpSpPr>
        <p:grpSpPr>
          <a:xfrm>
            <a:off x="1575377" y="1191421"/>
            <a:ext cx="15485385" cy="8063415"/>
            <a:chOff x="0" y="0"/>
            <a:chExt cx="10279464" cy="3480769"/>
          </a:xfrm>
        </p:grpSpPr>
        <p:sp>
          <p:nvSpPr>
            <p:cNvPr id="13"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sp>
      </p:grpSp>
      <p:sp>
        <p:nvSpPr>
          <p:cNvPr id="14" name="Round Same Side Corner Rectangle 13"/>
          <p:cNvSpPr/>
          <p:nvPr/>
        </p:nvSpPr>
        <p:spPr>
          <a:xfrm flipH="1" flipV="1">
            <a:off x="2590800" y="1215663"/>
            <a:ext cx="4191000" cy="1260835"/>
          </a:xfrm>
          <a:prstGeom prst="round2SameRect">
            <a:avLst>
              <a:gd name="adj1" fmla="val 28035"/>
              <a:gd name="adj2" fmla="val 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33700" y="1461359"/>
            <a:ext cx="3505200" cy="769441"/>
          </a:xfrm>
          <a:prstGeom prst="rect">
            <a:avLst/>
          </a:prstGeom>
          <a:noFill/>
        </p:spPr>
        <p:txBody>
          <a:bodyPr wrap="square" rtlCol="0">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Luyện</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3</a:t>
            </a:r>
            <a:endParaRPr lang="en-US" sz="4400" b="1" dirty="0">
              <a:solidFill>
                <a:srgbClr val="002060"/>
              </a:solidFill>
              <a:latin typeface="Arial" panose="020B0604020202020204" pitchFamily="34" charset="0"/>
              <a:cs typeface="Arial" panose="020B0604020202020204" pitchFamily="34" charset="0"/>
            </a:endParaRPr>
          </a:p>
        </p:txBody>
      </p:sp>
      <p:sp>
        <p:nvSpPr>
          <p:cNvPr id="16" name="TextBox 15"/>
          <p:cNvSpPr txBox="1"/>
          <p:nvPr/>
        </p:nvSpPr>
        <p:spPr>
          <a:xfrm>
            <a:off x="7011087" y="1422198"/>
            <a:ext cx="2742513"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So </a:t>
            </a:r>
            <a:r>
              <a:rPr lang="en-US" sz="4400" dirty="0" err="1" smtClean="0">
                <a:latin typeface="Arial" panose="020B0604020202020204" pitchFamily="34" charset="0"/>
                <a:cs typeface="Arial" panose="020B0604020202020204" pitchFamily="34" charset="0"/>
              </a:rPr>
              <a:t>sánh</a:t>
            </a:r>
            <a:endParaRPr lang="en-US" sz="4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2590800" y="2690047"/>
                <a:ext cx="14481499" cy="2003241"/>
              </a:xfrm>
              <a:prstGeom prst="rect">
                <a:avLst/>
              </a:prstGeom>
              <a:noFill/>
            </p:spPr>
            <p:txBody>
              <a:bodyPr wrap="square" rtlCol="0">
                <a:spAutoFit/>
              </a:bodyPr>
              <a:lstStyle/>
              <a:p>
                <a:pPr marL="742950" indent="-742950">
                  <a:buAutoNum type="alphaLcParenR"/>
                </a:pPr>
                <a:r>
                  <a:rPr lang="en-US" sz="4000" dirty="0" smtClean="0">
                    <a:latin typeface="Arial" panose="020B0604020202020204" pitchFamily="34" charset="0"/>
                    <a:cs typeface="Arial" panose="020B0604020202020204" pitchFamily="34" charset="0"/>
                  </a:rPr>
                  <a:t>1,313233...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1,(32)  </a:t>
                </a:r>
              </a:p>
              <a:p>
                <a:pPr marL="742950" indent="-742950">
                  <a:buAutoNum type="alphaLcParenR"/>
                </a:pPr>
                <a:endParaRPr lang="en-US" sz="4000" dirty="0">
                  <a:latin typeface="Arial" panose="020B0604020202020204" pitchFamily="34" charset="0"/>
                  <a:cs typeface="Arial" panose="020B0604020202020204" pitchFamily="34" charset="0"/>
                </a:endParaRPr>
              </a:p>
              <a:p>
                <a:r>
                  <a:rPr lang="en-US" sz="4000" dirty="0" smtClean="0">
                    <a:cs typeface="Arial" panose="020B0604020202020204" pitchFamily="34" charset="0"/>
                  </a:rPr>
                  <a:t>b)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2,36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590800" y="2690047"/>
                <a:ext cx="14481499" cy="2003241"/>
              </a:xfrm>
              <a:prstGeom prst="rect">
                <a:avLst/>
              </a:prstGeom>
              <a:blipFill rotWithShape="0">
                <a:blip r:embed="rId14"/>
                <a:stretch>
                  <a:fillRect l="-1473" t="-5471" b="-12158"/>
                </a:stretch>
              </a:blipFill>
            </p:spPr>
            <p:txBody>
              <a:bodyPr/>
              <a:lstStyle/>
              <a:p>
                <a:r>
                  <a:rPr lang="en-US">
                    <a:noFill/>
                  </a:rPr>
                  <a:t> </a:t>
                </a:r>
              </a:p>
            </p:txBody>
          </p:sp>
        </mc:Fallback>
      </mc:AlternateContent>
      <p:sp>
        <p:nvSpPr>
          <p:cNvPr id="18" name="TextBox 17"/>
          <p:cNvSpPr txBox="1"/>
          <p:nvPr/>
        </p:nvSpPr>
        <p:spPr>
          <a:xfrm>
            <a:off x="7696200" y="4906837"/>
            <a:ext cx="2819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2743200" y="5816160"/>
                <a:ext cx="9144000" cy="1999330"/>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1,3132(3) &lt; 1,(32)</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ad>
                      <m:radPr>
                        <m:degHide m:val="on"/>
                        <m:ctrlPr>
                          <a:rPr lang="en-US" sz="4000" i="1">
                            <a:effectLst/>
                            <a:latin typeface="Cambria Math"/>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=2,23606...&lt;2,36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743200" y="5816160"/>
                <a:ext cx="9144000" cy="1999330"/>
              </a:xfrm>
              <a:prstGeom prst="rect">
                <a:avLst/>
              </a:prstGeom>
              <a:blipFill rotWithShape="0">
                <a:blip r:embed="rId15"/>
                <a:stretch>
                  <a:fillRect l="-2333"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0196888" y="5676278"/>
                <a:ext cx="6520304" cy="3262368"/>
              </a:xfrm>
              <a:prstGeom prst="rect">
                <a:avLst/>
              </a:prstGeom>
            </p:spPr>
            <p:txBody>
              <a:bodyPr wrap="square">
                <a:spAutoFit/>
              </a:bodyPr>
              <a:lstStyle/>
              <a:p>
                <a:pPr algn="just">
                  <a:lnSpc>
                    <a:spcPct val="150000"/>
                  </a:lnSpc>
                  <a:spcAft>
                    <a:spcPts val="800"/>
                  </a:spcAft>
                </a:pPr>
                <a:r>
                  <a:rPr lang="en-US" sz="4000" b="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Cách</a:t>
                </a:r>
                <a:r>
                  <a:rPr lang="en-US" sz="4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 2:</a:t>
                </a:r>
              </a:p>
              <a:p>
                <a:pPr algn="just">
                  <a:lnSpc>
                    <a:spcPct val="150000"/>
                  </a:lnSpc>
                  <a:spcAft>
                    <a:spcPts val="800"/>
                  </a:spcAft>
                </a:pPr>
                <a:r>
                  <a:rPr lang="en-US" sz="4000" dirty="0" err="1" smtClean="0">
                    <a:latin typeface="Arial" panose="020B0604020202020204" pitchFamily="34" charset="0"/>
                    <a:ea typeface="Calibri" panose="020F0502020204030204" pitchFamily="34" charset="0"/>
                    <a:cs typeface="Arial" panose="020B0604020202020204" pitchFamily="34" charset="0"/>
                  </a:rPr>
                  <a:t>Tính</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2,36</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5,5696 </a:t>
                </a:r>
                <a:r>
                  <a:rPr lang="en-US" sz="4000" dirty="0" smtClean="0">
                    <a:effectLst/>
                    <a:latin typeface="Arial" panose="020B0604020202020204" pitchFamily="34" charset="0"/>
                    <a:ea typeface="Calibri" panose="020F0502020204030204" pitchFamily="34" charset="0"/>
                    <a:cs typeface="Arial" panose="020B0604020202020204" pitchFamily="34" charset="0"/>
                  </a:rPr>
                  <a:t>&gt; 5</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8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⇒2,36=</m:t>
                    </m:r>
                    <m:rad>
                      <m:radPr>
                        <m:degHide m:val="on"/>
                        <m:ctrlPr>
                          <a:rPr lang="en-US" sz="4000" i="1">
                            <a:effectLst/>
                            <a:latin typeface="Cambria Math"/>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2,3</m:t>
                        </m:r>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US" sz="4000" i="1">
                            <a:effectLst/>
                            <a:latin typeface="Cambria Math"/>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4" name="Rectangle 23"/>
              <p:cNvSpPr>
                <a:spLocks noRot="1" noChangeAspect="1" noMove="1" noResize="1" noEditPoints="1" noAdjustHandles="1" noChangeArrowheads="1" noChangeShapeType="1" noTextEdit="1"/>
              </p:cNvSpPr>
              <p:nvPr/>
            </p:nvSpPr>
            <p:spPr>
              <a:xfrm>
                <a:off x="10196888" y="5676278"/>
                <a:ext cx="6520304" cy="3262368"/>
              </a:xfrm>
              <a:prstGeom prst="rect">
                <a:avLst/>
              </a:prstGeom>
              <a:blipFill rotWithShape="0">
                <a:blip r:embed="rId16"/>
                <a:stretch>
                  <a:fillRect l="-3368" b="-2243"/>
                </a:stretch>
              </a:blipFill>
            </p:spPr>
            <p:txBody>
              <a:bodyPr/>
              <a:lstStyle/>
              <a:p>
                <a:r>
                  <a:rPr lang="en-US">
                    <a:noFill/>
                  </a:rPr>
                  <a:t> </a:t>
                </a:r>
              </a:p>
            </p:txBody>
          </p:sp>
        </mc:Fallback>
      </mc:AlternateContent>
      <p:cxnSp>
        <p:nvCxnSpPr>
          <p:cNvPr id="26" name="Straight Arrow Connector 25"/>
          <p:cNvCxnSpPr/>
          <p:nvPr/>
        </p:nvCxnSpPr>
        <p:spPr>
          <a:xfrm flipV="1">
            <a:off x="8915743" y="6345516"/>
            <a:ext cx="1217041" cy="9829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544162" y="677250"/>
            <a:ext cx="1790061" cy="240884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ppt_y-#ppt_h/2"/>
                                          </p:val>
                                        </p:tav>
                                        <p:tav tm="100000">
                                          <p:val>
                                            <p:strVal val="#ppt_y"/>
                                          </p:val>
                                        </p:tav>
                                      </p:tavLst>
                                    </p:anim>
                                    <p:anim calcmode="lin" valueType="num">
                                      <p:cBhvr>
                                        <p:cTn id="9" dur="500" fill="hold"/>
                                        <p:tgtEl>
                                          <p:spTgt spid="14"/>
                                        </p:tgtEl>
                                        <p:attrNameLst>
                                          <p:attrName>ppt_w</p:attrName>
                                        </p:attrNameLst>
                                      </p:cBhvr>
                                      <p:tavLst>
                                        <p:tav tm="0">
                                          <p:val>
                                            <p:strVal val="#ppt_w"/>
                                          </p:val>
                                        </p:tav>
                                        <p:tav tm="100000">
                                          <p:val>
                                            <p:strVal val="#ppt_w"/>
                                          </p:val>
                                        </p:tav>
                                      </p:tavLst>
                                    </p:anim>
                                    <p:anim calcmode="lin" valueType="num">
                                      <p:cBhvr>
                                        <p:cTn id="10" dur="500" fill="hold"/>
                                        <p:tgtEl>
                                          <p:spTgt spid="14"/>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 calcmode="lin" valueType="num">
                                      <p:cBhvr additive="base">
                                        <p:cTn id="26"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7">
                                            <p:txEl>
                                              <p:pRg st="0" end="0"/>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 calcmode="lin" valueType="num">
                                      <p:cBhvr additive="base">
                                        <p:cTn id="30"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barn(inVertical)">
                                      <p:cBhvr>
                                        <p:cTn id="43" dur="500"/>
                                        <p:tgtEl>
                                          <p:spTgt spid="1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9">
                                            <p:txEl>
                                              <p:pRg st="1" end="1"/>
                                            </p:txEl>
                                          </p:spTgt>
                                        </p:tgtEl>
                                        <p:attrNameLst>
                                          <p:attrName>style.visibility</p:attrName>
                                        </p:attrNameLst>
                                      </p:cBhvr>
                                      <p:to>
                                        <p:strVal val="visible"/>
                                      </p:to>
                                    </p:set>
                                    <p:animEffect transition="in" filter="wipe(left)">
                                      <p:cBhvr>
                                        <p:cTn id="48" dur="500"/>
                                        <p:tgtEl>
                                          <p:spTgt spid="1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ppt_x</p:attrName>
                                        </p:attrNameLst>
                                      </p:cBhvr>
                                      <p:tavLst>
                                        <p:tav tm="0">
                                          <p:val>
                                            <p:strVal val="#ppt_x-#ppt_w/2"/>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8"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17689">
            <a:off x="14839254" y="6659581"/>
            <a:ext cx="5438286" cy="638858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131679">
            <a:off x="-2188622" y="-4395875"/>
            <a:ext cx="5963888" cy="61722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25753" y="5802513"/>
            <a:ext cx="4172751" cy="405136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230127">
            <a:off x="16729910" y="5557338"/>
            <a:ext cx="773772" cy="592288"/>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52600" y="787736"/>
            <a:ext cx="370201" cy="370201"/>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125753" y="806579"/>
            <a:ext cx="592322" cy="592322"/>
          </a:xfrm>
          <a:prstGeom prst="rect">
            <a:avLst/>
          </a:prstGeom>
        </p:spPr>
      </p:pic>
      <p:sp>
        <p:nvSpPr>
          <p:cNvPr id="10" name="TextBox 10"/>
          <p:cNvSpPr txBox="1"/>
          <p:nvPr/>
        </p:nvSpPr>
        <p:spPr>
          <a:xfrm>
            <a:off x="2474091" y="918000"/>
            <a:ext cx="9656247" cy="849784"/>
          </a:xfrm>
          <a:prstGeom prst="rect">
            <a:avLst/>
          </a:prstGeom>
        </p:spPr>
        <p:txBody>
          <a:bodyPr wrap="square" lIns="0" tIns="0" rIns="0" bIns="0" rtlCol="0" anchor="t">
            <a:spAutoFit/>
          </a:bodyPr>
          <a:lstStyle/>
          <a:p>
            <a:pPr>
              <a:lnSpc>
                <a:spcPts val="7479"/>
              </a:lnSpc>
            </a:pPr>
            <a:r>
              <a:rPr lang="en-US" sz="4400" b="1" dirty="0" smtClean="0">
                <a:solidFill>
                  <a:schemeClr val="accent5">
                    <a:lumMod val="50000"/>
                  </a:schemeClr>
                </a:solidFill>
                <a:latin typeface="Arial" panose="020B0604020202020204" pitchFamily="34" charset="0"/>
                <a:cs typeface="Arial" panose="020B0604020202020204" pitchFamily="34" charset="0"/>
              </a:rPr>
              <a:t>3. </a:t>
            </a:r>
            <a:r>
              <a:rPr lang="en-US" sz="4400" b="1" dirty="0" err="1" smtClean="0">
                <a:solidFill>
                  <a:schemeClr val="accent5">
                    <a:lumMod val="50000"/>
                  </a:schemeClr>
                </a:solidFill>
                <a:latin typeface="Arial" panose="020B0604020202020204" pitchFamily="34" charset="0"/>
                <a:cs typeface="Arial" panose="020B0604020202020204" pitchFamily="34" charset="0"/>
              </a:rPr>
              <a:t>Giá</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trị</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tuyệt</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đối</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của</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một</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số</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thực</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56867" y="8877300"/>
            <a:ext cx="453939" cy="474651"/>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7331427" y="4465015"/>
            <a:ext cx="453939" cy="474651"/>
          </a:xfrm>
          <a:prstGeom prst="rect">
            <a:avLst/>
          </a:prstGeom>
        </p:spPr>
      </p:pic>
      <p:sp>
        <p:nvSpPr>
          <p:cNvPr id="15" name="TextBox 14"/>
          <p:cNvSpPr txBox="1"/>
          <p:nvPr/>
        </p:nvSpPr>
        <p:spPr>
          <a:xfrm>
            <a:off x="3124200" y="2272881"/>
            <a:ext cx="12420600" cy="707886"/>
          </a:xfrm>
          <a:prstGeom prst="rect">
            <a:avLst/>
          </a:prstGeom>
          <a:noFill/>
        </p:spPr>
        <p:txBody>
          <a:bodyPr wrap="square" rtlCol="0">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luận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nhóm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đôi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để</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HĐ1</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HĐ2</a:t>
            </a:r>
            <a:endParaRPr lang="en-US" sz="4000" b="1" i="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3836" y="2001930"/>
            <a:ext cx="1749704" cy="1249788"/>
          </a:xfrm>
          <a:prstGeom prst="rect">
            <a:avLst/>
          </a:prstGeom>
        </p:spPr>
      </p:pic>
      <p:sp>
        <p:nvSpPr>
          <p:cNvPr id="17" name="Round Same Side Corner Rectangle 16"/>
          <p:cNvSpPr/>
          <p:nvPr/>
        </p:nvSpPr>
        <p:spPr>
          <a:xfrm flipH="1" flipV="1">
            <a:off x="1660366" y="3685778"/>
            <a:ext cx="1876922" cy="1253172"/>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52600" y="3953989"/>
            <a:ext cx="1784688" cy="769441"/>
          </a:xfrm>
          <a:prstGeom prst="rect">
            <a:avLst/>
          </a:prstGeom>
          <a:noFill/>
        </p:spPr>
        <p:txBody>
          <a:bodyPr wrap="square" rtlCol="0">
            <a:spAutoFit/>
          </a:bodyPr>
          <a:lstStyle/>
          <a:p>
            <a:pPr algn="ctr"/>
            <a:r>
              <a:rPr lang="en-US" sz="4400" b="1" dirty="0" smtClean="0">
                <a:solidFill>
                  <a:srgbClr val="002060"/>
                </a:solidFill>
                <a:latin typeface="Arial" panose="020B0604020202020204" pitchFamily="34" charset="0"/>
                <a:cs typeface="Arial" panose="020B0604020202020204" pitchFamily="34" charset="0"/>
              </a:rPr>
              <a:t>HĐ1</a:t>
            </a:r>
            <a:endParaRPr lang="en-US" sz="4400" b="1" dirty="0">
              <a:solidFill>
                <a:srgbClr val="002060"/>
              </a:solidFill>
              <a:latin typeface="Arial" panose="020B0604020202020204" pitchFamily="34" charset="0"/>
              <a:cs typeface="Arial" panose="020B0604020202020204" pitchFamily="34" charset="0"/>
            </a:endParaRPr>
          </a:p>
        </p:txBody>
      </p:sp>
      <p:sp>
        <p:nvSpPr>
          <p:cNvPr id="19" name="TextBox 18"/>
          <p:cNvSpPr txBox="1"/>
          <p:nvPr/>
        </p:nvSpPr>
        <p:spPr>
          <a:xfrm>
            <a:off x="3995457" y="3373846"/>
            <a:ext cx="128778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rồi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nằm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O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16" cstate="print">
            <a:extLst>
              <a:ext uri="{BEBA8EAE-BF5A-486C-A8C5-ECC9F3942E4B}">
                <a14:imgProps xmlns:a14="http://schemas.microsoft.com/office/drawing/2010/main">
                  <a14:imgLayer r:embed="rId17">
                    <a14:imgEffect>
                      <a14:sharpenSoften amount="25000"/>
                    </a14:imgEffect>
                  </a14:imgLayer>
                </a14:imgProps>
              </a:ext>
              <a:ext uri="{28A0092B-C50C-407E-A947-70E740481C1C}">
                <a14:useLocalDpi xmlns:a14="http://schemas.microsoft.com/office/drawing/2010/main" val="0"/>
              </a:ext>
            </a:extLst>
          </a:blip>
          <a:srcRect/>
          <a:stretch/>
        </p:blipFill>
        <p:spPr>
          <a:xfrm>
            <a:off x="1210806" y="5705917"/>
            <a:ext cx="12728759" cy="2437422"/>
          </a:xfrm>
          <a:prstGeom prst="rect">
            <a:avLst/>
          </a:prstGeom>
        </p:spPr>
      </p:pic>
      <p:sp>
        <p:nvSpPr>
          <p:cNvPr id="21" name="Left Brace 20"/>
          <p:cNvSpPr/>
          <p:nvPr/>
        </p:nvSpPr>
        <p:spPr>
          <a:xfrm rot="16200000">
            <a:off x="5017076" y="6559713"/>
            <a:ext cx="549142" cy="2536962"/>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p:cNvSpPr/>
          <p:nvPr/>
        </p:nvSpPr>
        <p:spPr>
          <a:xfrm rot="16200000">
            <a:off x="8349460" y="5952832"/>
            <a:ext cx="549142" cy="3783138"/>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523433" y="8416284"/>
            <a:ext cx="3596834" cy="646331"/>
          </a:xfrm>
          <a:prstGeom prst="rect">
            <a:avLst/>
          </a:prstGeom>
          <a:noFill/>
        </p:spPr>
        <p:txBody>
          <a:bodyPr wrap="square" rtlCol="0">
            <a:spAutoFit/>
          </a:bodyPr>
          <a:lstStyle/>
          <a:p>
            <a:pPr algn="ctr"/>
            <a:r>
              <a:rPr lang="en-US" sz="3600" dirty="0" err="1" smtClean="0">
                <a:solidFill>
                  <a:srgbClr val="0070C0"/>
                </a:solidFill>
                <a:latin typeface="Arial" panose="020B0604020202020204" pitchFamily="34" charset="0"/>
                <a:cs typeface="Arial" panose="020B0604020202020204" pitchFamily="34" charset="0"/>
              </a:rPr>
              <a:t>Cách</a:t>
            </a:r>
            <a:r>
              <a:rPr lang="en-US" sz="3600" dirty="0" smtClean="0">
                <a:solidFill>
                  <a:srgbClr val="0070C0"/>
                </a:solidFill>
                <a:latin typeface="Arial" panose="020B0604020202020204" pitchFamily="34" charset="0"/>
                <a:cs typeface="Arial" panose="020B0604020202020204" pitchFamily="34" charset="0"/>
              </a:rPr>
              <a:t> 2 </a:t>
            </a:r>
            <a:r>
              <a:rPr lang="en-US" sz="3600" dirty="0" err="1" smtClean="0">
                <a:solidFill>
                  <a:srgbClr val="0070C0"/>
                </a:solidFill>
                <a:latin typeface="Arial" panose="020B0604020202020204" pitchFamily="34" charset="0"/>
                <a:cs typeface="Arial" panose="020B0604020202020204" pitchFamily="34" charset="0"/>
              </a:rPr>
              <a:t>đơn</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6921362" y="8391918"/>
            <a:ext cx="3596834" cy="646331"/>
          </a:xfrm>
          <a:prstGeom prst="rect">
            <a:avLst/>
          </a:prstGeom>
          <a:noFill/>
        </p:spPr>
        <p:txBody>
          <a:bodyPr wrap="square" rtlCol="0">
            <a:spAutoFit/>
          </a:bodyPr>
          <a:lstStyle/>
          <a:p>
            <a:pPr algn="ctr"/>
            <a:r>
              <a:rPr lang="en-US" sz="3600" dirty="0" err="1" smtClean="0">
                <a:solidFill>
                  <a:srgbClr val="0070C0"/>
                </a:solidFill>
                <a:latin typeface="Arial" panose="020B0604020202020204" pitchFamily="34" charset="0"/>
                <a:cs typeface="Arial" panose="020B0604020202020204" pitchFamily="34" charset="0"/>
              </a:rPr>
              <a:t>Cách</a:t>
            </a:r>
            <a:r>
              <a:rPr lang="en-US" sz="3600" dirty="0" smtClean="0">
                <a:solidFill>
                  <a:srgbClr val="0070C0"/>
                </a:solidFill>
                <a:latin typeface="Arial" panose="020B0604020202020204" pitchFamily="34" charset="0"/>
                <a:cs typeface="Arial" panose="020B0604020202020204" pitchFamily="34" charset="0"/>
              </a:rPr>
              <a:t> 3 </a:t>
            </a:r>
            <a:r>
              <a:rPr lang="en-US" sz="3600" dirty="0" err="1" smtClean="0">
                <a:solidFill>
                  <a:srgbClr val="0070C0"/>
                </a:solidFill>
                <a:latin typeface="Arial" panose="020B0604020202020204" pitchFamily="34" charset="0"/>
                <a:cs typeface="Arial" panose="020B0604020202020204" pitchFamily="34" charset="0"/>
              </a:rPr>
              <a:t>đơn</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ppt_h/2"/>
                                          </p:val>
                                        </p:tav>
                                        <p:tav tm="100000">
                                          <p:val>
                                            <p:strVal val="#ppt_y"/>
                                          </p:val>
                                        </p:tav>
                                      </p:tavLst>
                                    </p:anim>
                                    <p:anim calcmode="lin" valueType="num">
                                      <p:cBhvr>
                                        <p:cTn id="25" dur="500" fill="hold"/>
                                        <p:tgtEl>
                                          <p:spTgt spid="18"/>
                                        </p:tgtEl>
                                        <p:attrNameLst>
                                          <p:attrName>ppt_w</p:attrName>
                                        </p:attrNameLst>
                                      </p:cBhvr>
                                      <p:tavLst>
                                        <p:tav tm="0">
                                          <p:val>
                                            <p:strVal val="#ppt_w"/>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childTnLst>
                                </p:cTn>
                              </p:par>
                              <p:par>
                                <p:cTn id="27" presetID="17"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ppt_x</p:attrName>
                                        </p:attrNameLst>
                                      </p:cBhvr>
                                      <p:tavLst>
                                        <p:tav tm="0">
                                          <p:val>
                                            <p:strVal val="#ppt_x"/>
                                          </p:val>
                                        </p:tav>
                                        <p:tav tm="100000">
                                          <p:val>
                                            <p:strVal val="#ppt_x"/>
                                          </p:val>
                                        </p:tav>
                                      </p:tavLst>
                                    </p:anim>
                                    <p:anim calcmode="lin" valueType="num">
                                      <p:cBhvr>
                                        <p:cTn id="30" dur="500" fill="hold"/>
                                        <p:tgtEl>
                                          <p:spTgt spid="17"/>
                                        </p:tgtEl>
                                        <p:attrNameLst>
                                          <p:attrName>ppt_y</p:attrName>
                                        </p:attrNameLst>
                                      </p:cBhvr>
                                      <p:tavLst>
                                        <p:tav tm="0">
                                          <p:val>
                                            <p:strVal val="#ppt_y-#ppt_h/2"/>
                                          </p:val>
                                        </p:tav>
                                        <p:tav tm="100000">
                                          <p:val>
                                            <p:strVal val="#ppt_y"/>
                                          </p:val>
                                        </p:tav>
                                      </p:tavLst>
                                    </p:anim>
                                    <p:anim calcmode="lin" valueType="num">
                                      <p:cBhvr>
                                        <p:cTn id="31" dur="500" fill="hold"/>
                                        <p:tgtEl>
                                          <p:spTgt spid="17"/>
                                        </p:tgtEl>
                                        <p:attrNameLst>
                                          <p:attrName>ppt_w</p:attrName>
                                        </p:attrNameLst>
                                      </p:cBhvr>
                                      <p:tavLst>
                                        <p:tav tm="0">
                                          <p:val>
                                            <p:strVal val="#ppt_w"/>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animBg="1"/>
      <p:bldP spid="18" grpId="0"/>
      <p:bldP spid="19" grpId="0"/>
      <p:bldP spid="21" grpId="0" animBg="1"/>
      <p:bldP spid="22" grpId="0" animBg="1"/>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478000" y="-2564915"/>
            <a:ext cx="5363890" cy="512983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555681" y="702848"/>
            <a:ext cx="648291" cy="84151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7257256" y="6667500"/>
            <a:ext cx="648291" cy="8415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3408" y="8810587"/>
            <a:ext cx="737993" cy="73799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875016">
            <a:off x="-226811" y="657994"/>
            <a:ext cx="1423870" cy="1340217"/>
          </a:xfrm>
          <a:prstGeom prst="rect">
            <a:avLst/>
          </a:prstGeom>
        </p:spPr>
      </p:pic>
      <p:sp>
        <p:nvSpPr>
          <p:cNvPr id="14" name="Round Same Side Corner Rectangle 13"/>
          <p:cNvSpPr/>
          <p:nvPr/>
        </p:nvSpPr>
        <p:spPr>
          <a:xfrm flipH="1" flipV="1">
            <a:off x="2511524" y="1081525"/>
            <a:ext cx="1876922" cy="1253172"/>
          </a:xfrm>
          <a:prstGeom prst="round2SameRect">
            <a:avLst>
              <a:gd name="adj1" fmla="val 28035"/>
              <a:gd name="adj2" fmla="val 0"/>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01594" y="1296366"/>
            <a:ext cx="1784688"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HĐ2</a:t>
            </a:r>
            <a:endParaRPr lang="en-US" sz="44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4925122" y="780702"/>
            <a:ext cx="103632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O: -4; -1; 0; 1; 4.</a:t>
            </a:r>
            <a:endParaRPr lang="en-US" sz="4000" dirty="0">
              <a:latin typeface="Arial" panose="020B0604020202020204" pitchFamily="34" charset="0"/>
              <a:cs typeface="Arial" panose="020B0604020202020204" pitchFamily="34" charset="0"/>
            </a:endParaRPr>
          </a:p>
        </p:txBody>
      </p:sp>
      <p:sp>
        <p:nvSpPr>
          <p:cNvPr id="17" name="Rectangle 16"/>
          <p:cNvSpPr/>
          <p:nvPr/>
        </p:nvSpPr>
        <p:spPr>
          <a:xfrm>
            <a:off x="5645478" y="2707195"/>
            <a:ext cx="7620000" cy="1938992"/>
          </a:xfrm>
          <a:prstGeom prst="rect">
            <a:avLst/>
          </a:prstGeom>
        </p:spPr>
        <p:txBody>
          <a:bodyPr wrap="square">
            <a:spAutoFit/>
          </a:bodyPr>
          <a:lstStyle/>
          <a:p>
            <a:pPr algn="just">
              <a:lnSpc>
                <a:spcPct val="150000"/>
              </a:lnSpc>
            </a:pPr>
            <a:r>
              <a:rPr lang="vi-VN" sz="4000" dirty="0">
                <a:solidFill>
                  <a:srgbClr val="0070C0"/>
                </a:solidFill>
                <a:latin typeface="Arial" panose="020B0604020202020204" pitchFamily="34" charset="0"/>
                <a:cs typeface="Arial" panose="020B0604020202020204" pitchFamily="34" charset="0"/>
              </a:rPr>
              <a:t>-4 và 4 cùng cách O là 4 đơn vị.</a:t>
            </a:r>
          </a:p>
          <a:p>
            <a:pPr algn="just">
              <a:lnSpc>
                <a:spcPct val="150000"/>
              </a:lnSpc>
            </a:pPr>
            <a:r>
              <a:rPr lang="vi-VN" sz="4000" dirty="0">
                <a:solidFill>
                  <a:srgbClr val="0070C0"/>
                </a:solidFill>
                <a:latin typeface="Arial" panose="020B0604020202020204" pitchFamily="34" charset="0"/>
                <a:cs typeface="Arial" panose="020B0604020202020204" pitchFamily="34" charset="0"/>
              </a:rPr>
              <a:t>-1 và 1 cùng cách O là 1 đơn vị.</a:t>
            </a:r>
          </a:p>
        </p:txBody>
      </p:sp>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57110" y="2436387"/>
            <a:ext cx="1563661" cy="1778948"/>
          </a:xfrm>
          <a:prstGeom prst="rect">
            <a:avLst/>
          </a:prstGeom>
        </p:spPr>
      </p:pic>
      <p:sp>
        <p:nvSpPr>
          <p:cNvPr id="19" name="Round Same Side Corner Rectangle 18"/>
          <p:cNvSpPr/>
          <p:nvPr/>
        </p:nvSpPr>
        <p:spPr>
          <a:xfrm rot="5400000">
            <a:off x="9327657" y="-46206"/>
            <a:ext cx="2130222" cy="12012972"/>
          </a:xfrm>
          <a:prstGeom prst="round2SameRect">
            <a:avLst>
              <a:gd name="adj1" fmla="val 23038"/>
              <a:gd name="adj2" fmla="val 0"/>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32409" y="4990784"/>
            <a:ext cx="11131361"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O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a:t>
            </a:r>
          </a:p>
        </p:txBody>
      </p:sp>
      <p:sp>
        <p:nvSpPr>
          <p:cNvPr id="21" name="TextBox 20"/>
          <p:cNvSpPr txBox="1"/>
          <p:nvPr/>
        </p:nvSpPr>
        <p:spPr>
          <a:xfrm>
            <a:off x="1113971" y="5109216"/>
            <a:ext cx="3099248" cy="769441"/>
          </a:xfrm>
          <a:prstGeom prst="rect">
            <a:avLst/>
          </a:prstGeom>
          <a:noFill/>
        </p:spPr>
        <p:txBody>
          <a:bodyPr wrap="square" rtlCol="0">
            <a:spAutoFit/>
          </a:bodyPr>
          <a:lstStyle/>
          <a:p>
            <a:r>
              <a:rPr lang="en-US" sz="4400" b="1" dirty="0" err="1" smtClean="0">
                <a:solidFill>
                  <a:schemeClr val="accent6">
                    <a:lumMod val="75000"/>
                  </a:schemeClr>
                </a:solidFill>
                <a:latin typeface="Arial" panose="020B0604020202020204" pitchFamily="34" charset="0"/>
                <a:cs typeface="Arial" panose="020B0604020202020204" pitchFamily="34" charset="0"/>
              </a:rPr>
              <a:t>Khái</a:t>
            </a:r>
            <a:r>
              <a:rPr lang="en-US" sz="4400" b="1" dirty="0" smtClean="0">
                <a:solidFill>
                  <a:schemeClr val="accent6">
                    <a:lumMod val="75000"/>
                  </a:schemeClr>
                </a:solidFill>
                <a:latin typeface="Arial" panose="020B0604020202020204" pitchFamily="34" charset="0"/>
                <a:cs typeface="Arial" panose="020B0604020202020204" pitchFamily="34" charset="0"/>
              </a:rPr>
              <a:t> </a:t>
            </a:r>
            <a:r>
              <a:rPr lang="en-US" sz="4400" b="1" dirty="0" err="1" smtClean="0">
                <a:solidFill>
                  <a:schemeClr val="accent6">
                    <a:lumMod val="75000"/>
                  </a:schemeClr>
                </a:solidFill>
                <a:latin typeface="Arial" panose="020B0604020202020204" pitchFamily="34" charset="0"/>
                <a:cs typeface="Arial" panose="020B0604020202020204" pitchFamily="34" charset="0"/>
              </a:rPr>
              <a:t>niệm</a:t>
            </a:r>
            <a:r>
              <a:rPr lang="en-US" sz="4400" b="1" dirty="0" smtClean="0">
                <a:solidFill>
                  <a:schemeClr val="accent6">
                    <a:lumMod val="75000"/>
                  </a:schemeClr>
                </a:solidFill>
                <a:latin typeface="Arial" panose="020B0604020202020204" pitchFamily="34" charset="0"/>
                <a:cs typeface="Arial" panose="020B0604020202020204" pitchFamily="34" charset="0"/>
              </a:rPr>
              <a:t>:</a:t>
            </a:r>
            <a:endParaRPr lang="en-US" sz="4400" b="1" dirty="0">
              <a:solidFill>
                <a:schemeClr val="accent6">
                  <a:lumMod val="75000"/>
                </a:schemeClr>
              </a:solidFill>
              <a:latin typeface="Arial" panose="020B0604020202020204" pitchFamily="34" charset="0"/>
              <a:cs typeface="Arial" panose="020B0604020202020204" pitchFamily="34" charset="0"/>
            </a:endParaRPr>
          </a:p>
        </p:txBody>
      </p:sp>
      <p:sp>
        <p:nvSpPr>
          <p:cNvPr id="22" name="Right Arrow 21"/>
          <p:cNvSpPr/>
          <p:nvPr/>
        </p:nvSpPr>
        <p:spPr>
          <a:xfrm>
            <a:off x="2537910" y="7509016"/>
            <a:ext cx="1219200" cy="7714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4304329" y="7274373"/>
                <a:ext cx="12094925" cy="193899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chất</a:t>
                </a:r>
                <a:r>
                  <a:rPr lang="en-US" sz="4000" dirty="0" smtClean="0">
                    <a:latin typeface="Arial" panose="020B0604020202020204" pitchFamily="34" charset="0"/>
                    <a:cs typeface="Arial" panose="020B0604020202020204" pitchFamily="34" charset="0"/>
                  </a:rPr>
                  <a:t> |a|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0.</a:t>
                </a:r>
                <a:endParaRPr lang="en-US" sz="40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304329" y="7274373"/>
                <a:ext cx="12094925" cy="1938992"/>
              </a:xfrm>
              <a:prstGeom prst="rect">
                <a:avLst/>
              </a:prstGeom>
              <a:blipFill rotWithShape="0">
                <a:blip r:embed="rId16"/>
                <a:stretch>
                  <a:fillRect l="-1613" b="-6918"/>
                </a:stretch>
              </a:blipFill>
            </p:spPr>
            <p:txBody>
              <a:bodyPr/>
              <a:lstStyle/>
              <a:p>
                <a:r>
                  <a:rPr lang="en-US">
                    <a:noFill/>
                  </a:rPr>
                  <a:t> </a:t>
                </a:r>
              </a:p>
            </p:txBody>
          </p:sp>
        </mc:Fallback>
      </mc:AlternateContent>
    </p:spTree>
    <p:extLst>
      <p:ext uri="{BB962C8B-B14F-4D97-AF65-F5344CB8AC3E}">
        <p14:creationId xmlns:p14="http://schemas.microsoft.com/office/powerpoint/2010/main" val="45319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 calcmode="lin" valueType="num">
                                      <p:cBhvr additive="base">
                                        <p:cTn id="27"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7">
                                            <p:txEl>
                                              <p:pRg st="0" end="0"/>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 calcmode="lin" valueType="num">
                                      <p:cBhvr additive="base">
                                        <p:cTn id="31"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p:tgtEl>
                                          <p:spTgt spid="22"/>
                                        </p:tgtEl>
                                        <p:attrNameLst>
                                          <p:attrName>ppt_x</p:attrName>
                                        </p:attrNameLst>
                                      </p:cBhvr>
                                      <p:tavLst>
                                        <p:tav tm="0">
                                          <p:val>
                                            <p:strVal val="#ppt_x-#ppt_w*1.125000"/>
                                          </p:val>
                                        </p:tav>
                                        <p:tav tm="100000">
                                          <p:val>
                                            <p:strVal val="#ppt_x"/>
                                          </p:val>
                                        </p:tav>
                                      </p:tavLst>
                                    </p:anim>
                                    <p:animEffect transition="in" filter="wipe(righ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Effect transition="in" filter="barn(inVertical)">
                                      <p:cBhvr>
                                        <p:cTn id="56" dur="500"/>
                                        <p:tgtEl>
                                          <p:spTgt spid="2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 calcmode="lin" valueType="num">
                                      <p:cBhvr additive="base">
                                        <p:cTn id="61" dur="500"/>
                                        <p:tgtEl>
                                          <p:spTgt spid="23">
                                            <p:txEl>
                                              <p:pRg st="1" end="1"/>
                                            </p:txEl>
                                          </p:spTgt>
                                        </p:tgtEl>
                                        <p:attrNameLst>
                                          <p:attrName>ppt_y</p:attrName>
                                        </p:attrNameLst>
                                      </p:cBhvr>
                                      <p:tavLst>
                                        <p:tav tm="0">
                                          <p:val>
                                            <p:strVal val="#ppt_y+#ppt_h*1.125000"/>
                                          </p:val>
                                        </p:tav>
                                        <p:tav tm="100000">
                                          <p:val>
                                            <p:strVal val="#ppt_y"/>
                                          </p:val>
                                        </p:tav>
                                      </p:tavLst>
                                    </p:anim>
                                    <p:animEffect transition="in" filter="wipe(up)">
                                      <p:cBhvr>
                                        <p:cTn id="6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9" grpId="0" animBg="1"/>
      <p:bldP spid="20" grpId="0"/>
      <p:bldP spid="21"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28597" y="704292"/>
            <a:ext cx="3553003" cy="21899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11950">
            <a:off x="8911623" y="5436456"/>
            <a:ext cx="12520780" cy="820111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98488">
            <a:off x="-2751071" y="-3146485"/>
            <a:ext cx="6834823" cy="447680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37906">
            <a:off x="753999" y="395133"/>
            <a:ext cx="786939" cy="82284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37906">
            <a:off x="17315087" y="3653216"/>
            <a:ext cx="500814" cy="523665"/>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658600" y="8648700"/>
            <a:ext cx="8148959" cy="4084666"/>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040416" y="8135452"/>
            <a:ext cx="1944647" cy="1145574"/>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733079" y="7201838"/>
            <a:ext cx="2896002" cy="2369456"/>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3563600" y="575459"/>
            <a:ext cx="343257" cy="494218"/>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7279056" y="2015513"/>
            <a:ext cx="482802" cy="695133"/>
          </a:xfrm>
          <a:prstGeom prst="rect">
            <a:avLst/>
          </a:prstGeom>
        </p:spPr>
      </p:pic>
      <p:sp>
        <p:nvSpPr>
          <p:cNvPr id="17" name="TextBox 16"/>
          <p:cNvSpPr txBox="1"/>
          <p:nvPr/>
        </p:nvSpPr>
        <p:spPr>
          <a:xfrm>
            <a:off x="5781336" y="704292"/>
            <a:ext cx="109728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HĐ1</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HĐ2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 -2; 0; 4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-4.</a:t>
            </a:r>
            <a:endParaRPr lang="en-US" sz="40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965066" y="1134770"/>
            <a:ext cx="880064" cy="1328985"/>
          </a:xfrm>
          <a:prstGeom prst="rect">
            <a:avLst/>
          </a:prstGeom>
        </p:spPr>
      </p:pic>
      <p:sp>
        <p:nvSpPr>
          <p:cNvPr id="19" name="Rectangle 18"/>
          <p:cNvSpPr/>
          <p:nvPr/>
        </p:nvSpPr>
        <p:spPr>
          <a:xfrm>
            <a:off x="3200400" y="3491735"/>
            <a:ext cx="13095252" cy="769441"/>
          </a:xfrm>
          <a:prstGeom prst="rect">
            <a:avLst/>
          </a:prstGeom>
        </p:spPr>
        <p:txBody>
          <a:bodyPr wrap="none">
            <a:spAutoFit/>
          </a:bodyPr>
          <a:lstStyle/>
          <a:p>
            <a:r>
              <a:rPr lang="en-US" sz="4400" dirty="0">
                <a:solidFill>
                  <a:srgbClr val="C00000"/>
                </a:solidFill>
                <a:latin typeface="Arial" panose="020B0604020202020204" pitchFamily="34" charset="0"/>
                <a:cs typeface="Arial" panose="020B0604020202020204" pitchFamily="34" charset="0"/>
              </a:rPr>
              <a:t>|3| = 3;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2| = 2</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|0| = 0;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4| = 4;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4| = 4.</a:t>
            </a:r>
          </a:p>
        </p:txBody>
      </p:sp>
      <p:sp>
        <p:nvSpPr>
          <p:cNvPr id="20" name="Down Arrow 19"/>
          <p:cNvSpPr/>
          <p:nvPr/>
        </p:nvSpPr>
        <p:spPr>
          <a:xfrm>
            <a:off x="10120341" y="2669813"/>
            <a:ext cx="509560" cy="629889"/>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96739" y="5594346"/>
            <a:ext cx="13716000" cy="2862322"/>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&gt;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&lt;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p:txBody>
      </p:sp>
      <p:sp>
        <p:nvSpPr>
          <p:cNvPr id="22" name="TextBox 21"/>
          <p:cNvSpPr txBox="1"/>
          <p:nvPr/>
        </p:nvSpPr>
        <p:spPr>
          <a:xfrm>
            <a:off x="2402017" y="4694428"/>
            <a:ext cx="6172200" cy="707886"/>
          </a:xfrm>
          <a:prstGeom prst="rect">
            <a:avLst/>
          </a:prstGeom>
          <a:noFill/>
        </p:spPr>
        <p:txBody>
          <a:bodyPr wrap="square" rtlCol="0">
            <a:spAutoFit/>
          </a:bodyPr>
          <a:lstStyle/>
          <a:p>
            <a:r>
              <a:rPr lang="en-US" sz="4000" i="1" dirty="0" err="1" smtClean="0">
                <a:solidFill>
                  <a:srgbClr val="002060"/>
                </a:solidFill>
                <a:latin typeface="Arial" panose="020B0604020202020204" pitchFamily="34" charset="0"/>
                <a:cs typeface="Arial" panose="020B0604020202020204" pitchFamily="34" charset="0"/>
              </a:rPr>
              <a:t>Suy</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nghĩ</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và</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trả</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lời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câu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hỏi</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59478" y="4349949"/>
            <a:ext cx="1244397" cy="124439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wipe(left)">
                                      <p:cBhvr>
                                        <p:cTn id="41" dur="500"/>
                                        <p:tgtEl>
                                          <p:spTgt spid="21">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1">
                                            <p:txEl>
                                              <p:pRg st="1" end="1"/>
                                            </p:txEl>
                                          </p:spTgt>
                                        </p:tgtEl>
                                        <p:attrNameLst>
                                          <p:attrName>style.visibility</p:attrName>
                                        </p:attrNameLst>
                                      </p:cBhvr>
                                      <p:to>
                                        <p:strVal val="visible"/>
                                      </p:to>
                                    </p:set>
                                    <p:animEffect transition="in" filter="wipe(left)">
                                      <p:cBhvr>
                                        <p:cTn id="44" dur="500"/>
                                        <p:tgtEl>
                                          <p:spTgt spid="21">
                                            <p:txEl>
                                              <p:pRg st="1" end="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1">
                                            <p:txEl>
                                              <p:pRg st="2" end="2"/>
                                            </p:txEl>
                                          </p:spTgt>
                                        </p:tgtEl>
                                        <p:attrNameLst>
                                          <p:attrName>style.visibility</p:attrName>
                                        </p:attrNameLst>
                                      </p:cBhvr>
                                      <p:to>
                                        <p:strVal val="visible"/>
                                      </p:to>
                                    </p:set>
                                    <p:animEffect transition="in" filter="wipe(left)">
                                      <p:cBhvr>
                                        <p:cTn id="4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47497">
            <a:off x="15856301" y="-938307"/>
            <a:ext cx="3709899" cy="29400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00689">
            <a:off x="3844741" y="1440542"/>
            <a:ext cx="11410271" cy="726757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47471">
            <a:off x="-809340" y="7572694"/>
            <a:ext cx="7089475" cy="682361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65274" y="4823156"/>
            <a:ext cx="4687967" cy="595469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91567">
            <a:off x="16055940" y="4615148"/>
            <a:ext cx="647480" cy="67702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763984" y="8120846"/>
            <a:ext cx="607353" cy="63506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015356" y="844389"/>
            <a:ext cx="807757" cy="84461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64528" y="3764187"/>
            <a:ext cx="728961" cy="72896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3545348" y="8945805"/>
            <a:ext cx="624989" cy="624989"/>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3314582" y="1351391"/>
            <a:ext cx="417798" cy="417798"/>
          </a:xfrm>
          <a:prstGeom prst="rect">
            <a:avLst/>
          </a:prstGeom>
        </p:spPr>
      </p:pic>
      <p:sp>
        <p:nvSpPr>
          <p:cNvPr id="14" name="Rectangle 13"/>
          <p:cNvSpPr/>
          <p:nvPr/>
        </p:nvSpPr>
        <p:spPr>
          <a:xfrm>
            <a:off x="5159699" y="2923486"/>
            <a:ext cx="8780353" cy="3139321"/>
          </a:xfrm>
          <a:prstGeom prst="rect">
            <a:avLst/>
          </a:prstGeom>
        </p:spPr>
        <p:txBody>
          <a:bodyPr wrap="square">
            <a:spAutoFit/>
          </a:bodyPr>
          <a:lstStyle/>
          <a:p>
            <a:pPr algn="ctr">
              <a:lnSpc>
                <a:spcPct val="150000"/>
              </a:lnSpc>
            </a:pPr>
            <a:r>
              <a:rPr lang="en-US" sz="4400" dirty="0" err="1" smtClean="0">
                <a:latin typeface="Arial" panose="020B0604020202020204" pitchFamily="34" charset="0"/>
                <a:cs typeface="Arial" panose="020B0604020202020204" pitchFamily="34" charset="0"/>
              </a:rPr>
              <a:t>Em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hãy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dự</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đoán</a:t>
            </a:r>
            <a:r>
              <a:rPr lang="en-US" sz="4400"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r>
              <a:rPr lang="en-US" sz="4400" b="1"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nguyên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hữu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tỉ</a:t>
            </a:r>
            <a:r>
              <a:rPr lang="en-US" sz="4400" dirty="0">
                <a:latin typeface="Arial" panose="020B0604020202020204" pitchFamily="34" charset="0"/>
                <a:cs typeface="Arial" panose="020B0604020202020204" pitchFamily="34" charset="0"/>
              </a:rPr>
              <a:t>, ....</a:t>
            </a:r>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48880" y="681159"/>
            <a:ext cx="1822180" cy="2015686"/>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ppt_w+.3"/>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2718978" y="1333500"/>
            <a:ext cx="12717949" cy="7165001"/>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45429" y="1685859"/>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078925"/>
            <a:ext cx="11872229" cy="5049842"/>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195971" y="2084773"/>
            <a:ext cx="9670077" cy="447880"/>
          </a:xfrm>
          <a:prstGeom prst="rect">
            <a:avLst/>
          </a:prstGeom>
        </p:spPr>
        <p:txBody>
          <a:bodyPr lIns="0" tIns="0" rIns="0" bIns="0" rtlCol="0" anchor="t">
            <a:spAutoFit/>
          </a:bodyPr>
          <a:lstStyle/>
          <a:p>
            <a:pPr algn="ctr">
              <a:lnSpc>
                <a:spcPts val="3199"/>
              </a:lnSpc>
            </a:pPr>
            <a:r>
              <a:rPr lang="en-US" sz="4800" b="1" dirty="0" err="1" smtClean="0">
                <a:solidFill>
                  <a:srgbClr val="C00000"/>
                </a:solidFill>
                <a:latin typeface="Arial" panose="020B0604020202020204" pitchFamily="34" charset="0"/>
                <a:cs typeface="Arial" panose="020B0604020202020204" pitchFamily="34" charset="0"/>
              </a:rPr>
              <a:t>Nhận</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xét</a:t>
            </a:r>
            <a:endParaRPr lang="en-US" sz="4800" b="1" dirty="0">
              <a:solidFill>
                <a:srgbClr val="C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03916" y="8274324"/>
            <a:ext cx="2070512" cy="159241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494367" y="374944"/>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mc:AlternateContent xmlns:mc="http://schemas.openxmlformats.org/markup-compatibility/2006" xmlns:a14="http://schemas.microsoft.com/office/drawing/2010/main">
        <mc:Choice Requires="a14">
          <p:sp>
            <p:nvSpPr>
              <p:cNvPr id="8" name="Rectangle 7"/>
              <p:cNvSpPr/>
              <p:nvPr/>
            </p:nvSpPr>
            <p:spPr>
              <a:xfrm>
                <a:off x="5976586" y="3106942"/>
                <a:ext cx="5457135" cy="22540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a:rPr>
                          </m:ctrlPr>
                        </m:dPr>
                        <m:e>
                          <m:r>
                            <m:rPr>
                              <m:sty m:val="p"/>
                            </m:rPr>
                            <a:rPr lang="en-US" sz="4400" i="0">
                              <a:latin typeface="Cambria Math" panose="02040503050406030204" pitchFamily="18" charset="0"/>
                            </a:rPr>
                            <m:t>a</m:t>
                          </m:r>
                        </m:e>
                      </m:d>
                      <m:r>
                        <a:rPr lang="en-US" sz="4400" i="0">
                          <a:latin typeface="Cambria Math" panose="02040503050406030204" pitchFamily="18" charset="0"/>
                        </a:rPr>
                        <m:t>=</m:t>
                      </m:r>
                      <m:d>
                        <m:dPr>
                          <m:begChr m:val="{"/>
                          <m:endChr m:val=""/>
                          <m:ctrlPr>
                            <a:rPr lang="en-US" sz="4400" i="1">
                              <a:latin typeface="Cambria Math"/>
                            </a:rPr>
                          </m:ctrlPr>
                        </m:dPr>
                        <m:e>
                          <m:eqArr>
                            <m:eqArrPr>
                              <m:ctrlPr>
                                <a:rPr lang="en-US" sz="4400" i="1">
                                  <a:latin typeface="Cambria Math"/>
                                </a:rPr>
                              </m:ctrlPr>
                            </m:eqArrPr>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&gt;0</m:t>
                              </m:r>
                            </m:e>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&lt;0</m:t>
                              </m:r>
                            </m:e>
                            <m:e>
                              <m:r>
                                <a:rPr lang="en-US" sz="4400" i="0">
                                  <a:latin typeface="Cambria Math" panose="02040503050406030204" pitchFamily="18" charset="0"/>
                                </a:rPr>
                                <m:t>&amp;0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=0.</m:t>
                              </m:r>
                            </m:e>
                          </m:eqArr>
                        </m:e>
                      </m:d>
                    </m:oMath>
                  </m:oMathPara>
                </a14:m>
                <a:endParaRPr lang="en-US" sz="4400"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976586" y="3106942"/>
                <a:ext cx="5457135" cy="2254015"/>
              </a:xfrm>
              <a:prstGeom prst="rect">
                <a:avLst/>
              </a:prstGeom>
              <a:blipFill rotWithShape="0">
                <a:blip r:embed="rId16"/>
                <a:stretch>
                  <a:fillRect/>
                </a:stretch>
              </a:blipFill>
            </p:spPr>
            <p:txBody>
              <a:bodyPr/>
              <a:lstStyle/>
              <a:p>
                <a:r>
                  <a:rPr lang="en-US">
                    <a:noFill/>
                  </a:rPr>
                  <a:t> </a:t>
                </a:r>
              </a:p>
            </p:txBody>
          </p:sp>
        </mc:Fallback>
      </mc:AlternateContent>
      <p:sp>
        <p:nvSpPr>
          <p:cNvPr id="10" name="TextBox 9"/>
          <p:cNvSpPr txBox="1"/>
          <p:nvPr/>
        </p:nvSpPr>
        <p:spPr>
          <a:xfrm>
            <a:off x="3582924" y="5224220"/>
            <a:ext cx="11075966"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Nhờ</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này</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1448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4" name="Group 4"/>
          <p:cNvGrpSpPr/>
          <p:nvPr/>
        </p:nvGrpSpPr>
        <p:grpSpPr>
          <a:xfrm>
            <a:off x="1785312" y="1167928"/>
            <a:ext cx="13835688" cy="1543160"/>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3000910"/>
            <a:ext cx="13690664" cy="6257390"/>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27091" y="4469971"/>
            <a:ext cx="4206240" cy="5257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1659">
            <a:off x="15157231" y="9259877"/>
            <a:ext cx="4204138" cy="4114800"/>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26119" y="815640"/>
            <a:ext cx="678761" cy="1024998"/>
          </a:xfrm>
          <a:prstGeom prst="rect">
            <a:avLst/>
          </a:prstGeom>
        </p:spPr>
      </p:pic>
      <p:sp>
        <p:nvSpPr>
          <p:cNvPr id="23" name="TextBox 22"/>
          <p:cNvSpPr txBox="1"/>
          <p:nvPr/>
        </p:nvSpPr>
        <p:spPr>
          <a:xfrm>
            <a:off x="2319200" y="1615284"/>
            <a:ext cx="7654524"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Minh </a:t>
            </a:r>
            <a:r>
              <a:rPr lang="en-US" sz="3600" dirty="0" err="1" smtClean="0">
                <a:latin typeface="Arial" panose="020B0604020202020204" pitchFamily="34" charset="0"/>
                <a:cs typeface="Arial" panose="020B0604020202020204" pitchFamily="34" charset="0"/>
              </a:rPr>
              <a:t>viết</a:t>
            </a:r>
            <a:r>
              <a:rPr lang="en-US" sz="3600" dirty="0" smtClean="0">
                <a:latin typeface="Arial" panose="020B0604020202020204" pitchFamily="34" charset="0"/>
                <a:cs typeface="Arial" panose="020B0604020202020204" pitchFamily="34" charset="0"/>
              </a:rPr>
              <a:t> |-2,5| = - 2,5 </a:t>
            </a:r>
            <a:r>
              <a:rPr lang="en-US" sz="3600" dirty="0" err="1" smtClean="0">
                <a:latin typeface="Arial" panose="020B0604020202020204" pitchFamily="34" charset="0"/>
                <a:cs typeface="Arial" panose="020B0604020202020204" pitchFamily="34" charset="0"/>
              </a:rPr>
              <a:t>đúng</a:t>
            </a:r>
            <a:r>
              <a:rPr lang="en-US" sz="3600" dirty="0" smtClean="0">
                <a:latin typeface="Arial" panose="020B0604020202020204" pitchFamily="34" charset="0"/>
                <a:cs typeface="Arial" panose="020B0604020202020204" pitchFamily="34" charset="0"/>
              </a:rPr>
              <a:t> hay </a:t>
            </a:r>
            <a:r>
              <a:rPr lang="en-US" sz="3600" dirty="0" err="1" smtClean="0">
                <a:latin typeface="Arial" panose="020B0604020202020204" pitchFamily="34" charset="0"/>
                <a:cs typeface="Arial" panose="020B0604020202020204" pitchFamily="34" charset="0"/>
              </a:rPr>
              <a:t>sai</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24" name="Right Arrow 23"/>
          <p:cNvSpPr/>
          <p:nvPr/>
        </p:nvSpPr>
        <p:spPr>
          <a:xfrm>
            <a:off x="10055177" y="1730051"/>
            <a:ext cx="457200" cy="41679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626134" y="1649627"/>
            <a:ext cx="5058248" cy="646331"/>
          </a:xfrm>
          <a:prstGeom prst="rect">
            <a:avLst/>
          </a:prstGeom>
          <a:noFill/>
        </p:spPr>
        <p:txBody>
          <a:bodyPr wrap="square" rtlCol="0">
            <a:spAutoFit/>
          </a:bodyPr>
          <a:lstStyle/>
          <a:p>
            <a:r>
              <a:rPr lang="en-US" sz="3600" dirty="0" err="1" smtClean="0">
                <a:latin typeface="Arial" panose="020B0604020202020204" pitchFamily="34" charset="0"/>
                <a:cs typeface="Arial" panose="020B0604020202020204" pitchFamily="34" charset="0"/>
              </a:rPr>
              <a:t>Sai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Sửa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lại</a:t>
            </a:r>
            <a:r>
              <a:rPr lang="en-US" sz="3600" dirty="0" smtClean="0">
                <a:latin typeface="Arial" panose="020B0604020202020204" pitchFamily="34" charset="0"/>
                <a:cs typeface="Arial" panose="020B0604020202020204" pitchFamily="34" charset="0"/>
              </a:rPr>
              <a:t> |-2,5| = 2,5.</a:t>
            </a:r>
            <a:endParaRPr lang="en-US" sz="3600" dirty="0">
              <a:latin typeface="Arial" panose="020B0604020202020204" pitchFamily="34" charset="0"/>
              <a:cs typeface="Arial" panose="020B0604020202020204" pitchFamily="34" charset="0"/>
            </a:endParaRPr>
          </a:p>
        </p:txBody>
      </p:sp>
      <p:sp>
        <p:nvSpPr>
          <p:cNvPr id="26" name="Round Same Side Corner Rectangle 25"/>
          <p:cNvSpPr/>
          <p:nvPr/>
        </p:nvSpPr>
        <p:spPr>
          <a:xfrm flipH="1" flipV="1">
            <a:off x="2319200" y="3000098"/>
            <a:ext cx="3624400" cy="1260835"/>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615742" y="3276572"/>
            <a:ext cx="3031316"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Luyện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4</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2647648" y="4090961"/>
                <a:ext cx="11973120" cy="1742400"/>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Tính: a) |-2,3|;         b) </a:t>
                </a:r>
                <a14:m>
                  <m:oMath xmlns:m="http://schemas.openxmlformats.org/officeDocument/2006/math">
                    <m:d>
                      <m:dPr>
                        <m:begChr m:val="|"/>
                        <m:endChr m:val="|"/>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smtClean="0">
                    <a:latin typeface="Arial" panose="020B0604020202020204" pitchFamily="34" charset="0"/>
                    <a:cs typeface="Arial" panose="020B0604020202020204" pitchFamily="34" charset="0"/>
                  </a:rPr>
                  <a:t>;         c) |-11|;        d)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647648" y="4090961"/>
                <a:ext cx="11973120" cy="1742400"/>
              </a:xfrm>
              <a:prstGeom prst="rect">
                <a:avLst/>
              </a:prstGeom>
              <a:blipFill rotWithShape="0">
                <a:blip r:embed="rId18"/>
                <a:stretch>
                  <a:fillRect l="-1782"/>
                </a:stretch>
              </a:blipFill>
            </p:spPr>
            <p:txBody>
              <a:bodyPr/>
              <a:lstStyle/>
              <a:p>
                <a:r>
                  <a:rPr lang="en-US">
                    <a:noFill/>
                  </a:rPr>
                  <a:t> </a:t>
                </a:r>
              </a:p>
            </p:txBody>
          </p:sp>
        </mc:Fallback>
      </mc:AlternateContent>
      <p:sp>
        <p:nvSpPr>
          <p:cNvPr id="29" name="TextBox 28"/>
          <p:cNvSpPr txBox="1"/>
          <p:nvPr/>
        </p:nvSpPr>
        <p:spPr>
          <a:xfrm>
            <a:off x="7341859" y="5917713"/>
            <a:ext cx="2819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 name="TextBox 29"/>
              <p:cNvSpPr txBox="1"/>
              <p:nvPr/>
            </p:nvSpPr>
            <p:spPr>
              <a:xfrm>
                <a:off x="4309914" y="6420477"/>
                <a:ext cx="9028659" cy="2752805"/>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a) |-2,3| = 2,3;                 b) </a:t>
                </a:r>
                <a14:m>
                  <m:oMath xmlns:m="http://schemas.openxmlformats.org/officeDocument/2006/math">
                    <m:d>
                      <m:dPr>
                        <m:begChr m:val="|"/>
                        <m:endChr m:val="|"/>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oMath>
                </a14:m>
                <a:r>
                  <a:rPr lang="en-US" sz="48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c) |-11| = 11;                    d)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endParaRPr lang="en-US" sz="4000" dirty="0">
                  <a:latin typeface="Arial" panose="020B0604020202020204" pitchFamily="34" charset="0"/>
                  <a:cs typeface="Arial" panose="020B060402020202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309914" y="6420477"/>
                <a:ext cx="9028659" cy="2752805"/>
              </a:xfrm>
              <a:prstGeom prst="rect">
                <a:avLst/>
              </a:prstGeom>
              <a:blipFill rotWithShape="0">
                <a:blip r:embed="rId19"/>
                <a:stretch>
                  <a:fillRect l="-2363" b="-3540"/>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ppt_x</p:attrName>
                                        </p:attrNameLst>
                                      </p:cBhvr>
                                      <p:tavLst>
                                        <p:tav tm="0">
                                          <p:val>
                                            <p:strVal val="#ppt_x-#ppt_w*1.125000"/>
                                          </p:val>
                                        </p:tav>
                                        <p:tav tm="100000">
                                          <p:val>
                                            <p:strVal val="#ppt_x"/>
                                          </p:val>
                                        </p:tav>
                                      </p:tavLst>
                                    </p:anim>
                                    <p:animEffect transition="in" filter="wipe(righ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ppt_h/2"/>
                                          </p:val>
                                        </p:tav>
                                        <p:tav tm="100000">
                                          <p:val>
                                            <p:strVal val="#ppt_y"/>
                                          </p:val>
                                        </p:tav>
                                      </p:tavLst>
                                    </p:anim>
                                    <p:anim calcmode="lin" valueType="num">
                                      <p:cBhvr>
                                        <p:cTn id="32" dur="500" fill="hold"/>
                                        <p:tgtEl>
                                          <p:spTgt spid="26"/>
                                        </p:tgtEl>
                                        <p:attrNameLst>
                                          <p:attrName>ppt_w</p:attrName>
                                        </p:attrNameLst>
                                      </p:cBhvr>
                                      <p:tavLst>
                                        <p:tav tm="0">
                                          <p:val>
                                            <p:strVal val="#ppt_w"/>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ppt_x</p:attrName>
                                        </p:attrNameLst>
                                      </p:cBhvr>
                                      <p:tavLst>
                                        <p:tav tm="0">
                                          <p:val>
                                            <p:strVal val="#ppt_x"/>
                                          </p:val>
                                        </p:tav>
                                        <p:tav tm="100000">
                                          <p:val>
                                            <p:strVal val="#ppt_x"/>
                                          </p:val>
                                        </p:tav>
                                      </p:tavLst>
                                    </p:anim>
                                    <p:anim calcmode="lin" valueType="num">
                                      <p:cBhvr>
                                        <p:cTn id="37" dur="500" fill="hold"/>
                                        <p:tgtEl>
                                          <p:spTgt spid="27"/>
                                        </p:tgtEl>
                                        <p:attrNameLst>
                                          <p:attrName>ppt_y</p:attrName>
                                        </p:attrNameLst>
                                      </p:cBhvr>
                                      <p:tavLst>
                                        <p:tav tm="0">
                                          <p:val>
                                            <p:strVal val="#ppt_y-#ppt_h/2"/>
                                          </p:val>
                                        </p:tav>
                                        <p:tav tm="100000">
                                          <p:val>
                                            <p:strVal val="#ppt_y"/>
                                          </p:val>
                                        </p:tav>
                                      </p:tavLst>
                                    </p:anim>
                                    <p:anim calcmode="lin" valueType="num">
                                      <p:cBhvr>
                                        <p:cTn id="38" dur="500" fill="hold"/>
                                        <p:tgtEl>
                                          <p:spTgt spid="27"/>
                                        </p:tgtEl>
                                        <p:attrNameLst>
                                          <p:attrName>ppt_w</p:attrName>
                                        </p:attrNameLst>
                                      </p:cBhvr>
                                      <p:tavLst>
                                        <p:tav tm="0">
                                          <p:val>
                                            <p:strVal val="#ppt_w"/>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animBg="1"/>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85124" y="4066776"/>
            <a:ext cx="5229876" cy="57875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735320" y="-2869413"/>
            <a:ext cx="13305954" cy="1212241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452006" y="4066776"/>
            <a:ext cx="648291" cy="84151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5987886" y="7886700"/>
            <a:ext cx="648291" cy="8415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398695" y="2429558"/>
            <a:ext cx="737993" cy="73799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875016">
            <a:off x="-226811" y="657994"/>
            <a:ext cx="1423870" cy="1340217"/>
          </a:xfrm>
          <a:prstGeom prst="rect">
            <a:avLst/>
          </a:prstGeom>
        </p:spPr>
      </p:pic>
      <p:sp>
        <p:nvSpPr>
          <p:cNvPr id="15" name="TextBox 14"/>
          <p:cNvSpPr txBox="1"/>
          <p:nvPr/>
        </p:nvSpPr>
        <p:spPr>
          <a:xfrm>
            <a:off x="7439660" y="1283540"/>
            <a:ext cx="3959584" cy="707886"/>
          </a:xfrm>
          <a:prstGeom prst="rect">
            <a:avLst/>
          </a:prstGeom>
          <a:noFill/>
        </p:spPr>
        <p:txBody>
          <a:bodyPr wrap="square" rtlCol="0">
            <a:spAutoFit/>
          </a:bodyPr>
          <a:lstStyle/>
          <a:p>
            <a:r>
              <a:rPr lang="en-US" sz="4000" b="1" dirty="0" err="1" smtClean="0">
                <a:solidFill>
                  <a:srgbClr val="C00000"/>
                </a:solidFill>
                <a:latin typeface="Arial" panose="020B0604020202020204" pitchFamily="34" charset="0"/>
                <a:cs typeface="Arial" panose="020B0604020202020204" pitchFamily="34" charset="0"/>
              </a:rPr>
              <a:t>Thử</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thách</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nhỏ</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7429500" y="2078302"/>
                <a:ext cx="7848600" cy="193899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Liệt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dirty="0" smtClean="0">
                    <a:latin typeface="Arial" panose="020B0604020202020204" pitchFamily="34" charset="0"/>
                    <a:cs typeface="Arial" panose="020B0604020202020204" pitchFamily="34" charset="0"/>
                  </a:rPr>
                  <a:t>A = {x| x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 </m:t>
                    </m:r>
                    <m:r>
                      <a:rPr lang="en-US" sz="4000" b="0" i="1" smtClean="0">
                        <a:latin typeface="Cambria Math" panose="02040503050406030204" pitchFamily="18" charset="0"/>
                        <a:ea typeface="Cambria Math" panose="02040503050406030204" pitchFamily="18" charset="0"/>
                        <a:cs typeface="Arial" panose="020B0604020202020204" pitchFamily="34" charset="0"/>
                      </a:rPr>
                      <m:t>ℤ</m:t>
                    </m:r>
                  </m:oMath>
                </a14:m>
                <a:r>
                  <a:rPr lang="en-US" sz="4000" dirty="0" smtClean="0">
                    <a:latin typeface="Arial" panose="020B0604020202020204" pitchFamily="34" charset="0"/>
                    <a:cs typeface="Arial" panose="020B0604020202020204" pitchFamily="34" charset="0"/>
                  </a:rPr>
                  <a:t>, |x| &lt; 5}</a:t>
                </a:r>
                <a:endParaRPr lang="en-US" sz="4000" dirty="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429500" y="2078302"/>
                <a:ext cx="7848600" cy="1938992"/>
              </a:xfrm>
              <a:prstGeom prst="rect">
                <a:avLst/>
              </a:prstGeom>
              <a:blipFill rotWithShape="0">
                <a:blip r:embed="rId15"/>
                <a:stretch>
                  <a:fillRect l="-2797" b="-6918"/>
                </a:stretch>
              </a:blipFill>
            </p:spPr>
            <p:txBody>
              <a:bodyPr/>
              <a:lstStyle/>
              <a:p>
                <a:r>
                  <a:rPr lang="en-US">
                    <a:noFill/>
                  </a:rPr>
                  <a:t> </a:t>
                </a:r>
              </a:p>
            </p:txBody>
          </p:sp>
        </mc:Fallback>
      </mc:AlternateContent>
      <p:sp>
        <p:nvSpPr>
          <p:cNvPr id="17" name="TextBox 16"/>
          <p:cNvSpPr txBox="1"/>
          <p:nvPr/>
        </p:nvSpPr>
        <p:spPr>
          <a:xfrm>
            <a:off x="10978597" y="4383431"/>
            <a:ext cx="2819400" cy="707886"/>
          </a:xfrm>
          <a:prstGeom prst="rect">
            <a:avLst/>
          </a:prstGeom>
          <a:noFill/>
        </p:spPr>
        <p:txBody>
          <a:bodyPr wrap="square" rtlCol="0">
            <a:spAutoFit/>
          </a:bodyPr>
          <a:lstStyle/>
          <a:p>
            <a:pPr algn="ctr"/>
            <a:r>
              <a:rPr lang="en-US" sz="4000" b="1" dirty="0" err="1" smtClean="0">
                <a:solidFill>
                  <a:schemeClr val="accent5">
                    <a:lumMod val="75000"/>
                  </a:schemeClr>
                </a:solidFill>
                <a:latin typeface="Arial" panose="020B0604020202020204" pitchFamily="34" charset="0"/>
                <a:cs typeface="Arial" panose="020B0604020202020204" pitchFamily="34" charset="0"/>
              </a:rPr>
              <a:t>Giải</a:t>
            </a:r>
            <a:endParaRPr lang="en-US" sz="4000" b="1" dirty="0">
              <a:solidFill>
                <a:schemeClr val="accent5">
                  <a:lumMod val="75000"/>
                </a:schemeClr>
              </a:solidFill>
              <a:latin typeface="Arial" panose="020B0604020202020204" pitchFamily="34" charset="0"/>
              <a:cs typeface="Arial" panose="020B0604020202020204" pitchFamily="34" charset="0"/>
            </a:endParaRPr>
          </a:p>
        </p:txBody>
      </p:sp>
      <p:sp>
        <p:nvSpPr>
          <p:cNvPr id="18" name="Rectangle 17"/>
          <p:cNvSpPr/>
          <p:nvPr/>
        </p:nvSpPr>
        <p:spPr>
          <a:xfrm>
            <a:off x="8780412" y="5466598"/>
            <a:ext cx="7644337"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A = {-4; -3; -2; -1; 0; 1; 2; 3; 4}</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out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156276">
            <a:off x="-565758" y="-1831895"/>
            <a:ext cx="3188916" cy="40494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83651">
            <a:off x="14622149" y="7989550"/>
            <a:ext cx="4639297" cy="409997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43110">
            <a:off x="15453905" y="-962411"/>
            <a:ext cx="4036610" cy="305268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733520">
            <a:off x="-1289873" y="8115879"/>
            <a:ext cx="3644999" cy="2756530"/>
          </a:xfrm>
          <a:prstGeom prst="rect">
            <a:avLst/>
          </a:prstGeom>
        </p:spPr>
      </p:pic>
      <p:grpSp>
        <p:nvGrpSpPr>
          <p:cNvPr id="6" name="Group 6"/>
          <p:cNvGrpSpPr/>
          <p:nvPr/>
        </p:nvGrpSpPr>
        <p:grpSpPr>
          <a:xfrm>
            <a:off x="1028700" y="872420"/>
            <a:ext cx="16313696" cy="8523110"/>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sp>
      </p:grpSp>
      <p:grpSp>
        <p:nvGrpSpPr>
          <p:cNvPr id="8" name="Group 8"/>
          <p:cNvGrpSpPr/>
          <p:nvPr/>
        </p:nvGrpSpPr>
        <p:grpSpPr>
          <a:xfrm>
            <a:off x="1270548" y="1037981"/>
            <a:ext cx="15830000" cy="8202675"/>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7946" y="1037981"/>
            <a:ext cx="1490572" cy="1542636"/>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561592" y="7805715"/>
            <a:ext cx="1249894" cy="1343972"/>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00594" y="8619278"/>
            <a:ext cx="304056" cy="43777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561592" y="737009"/>
            <a:ext cx="481660" cy="69348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259300" y="314342"/>
            <a:ext cx="220418" cy="317356"/>
          </a:xfrm>
          <a:prstGeom prst="rect">
            <a:avLst/>
          </a:prstGeom>
        </p:spPr>
      </p:pic>
      <p:pic>
        <p:nvPicPr>
          <p:cNvPr id="21"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04649" y="9240657"/>
            <a:ext cx="456083" cy="656665"/>
          </a:xfrm>
          <a:prstGeom prst="rect">
            <a:avLst/>
          </a:prstGeom>
        </p:spPr>
      </p:pic>
      <p:sp>
        <p:nvSpPr>
          <p:cNvPr id="22" name="TextBox 22"/>
          <p:cNvSpPr txBox="1"/>
          <p:nvPr/>
        </p:nvSpPr>
        <p:spPr>
          <a:xfrm>
            <a:off x="5574570" y="1528657"/>
            <a:ext cx="7228764" cy="872034"/>
          </a:xfrm>
          <a:prstGeom prst="rect">
            <a:avLst/>
          </a:prstGeom>
        </p:spPr>
        <p:txBody>
          <a:bodyPr lIns="0" tIns="0" rIns="0" bIns="0" rtlCol="0" anchor="t">
            <a:spAutoFit/>
          </a:bodyPr>
          <a:lstStyle/>
          <a:p>
            <a:pPr algn="ctr">
              <a:lnSpc>
                <a:spcPts val="6800"/>
              </a:lnSpc>
            </a:pPr>
            <a:r>
              <a:rPr lang="en-US" sz="6600" b="1" dirty="0" smtClean="0">
                <a:solidFill>
                  <a:schemeClr val="accent5">
                    <a:lumMod val="50000"/>
                  </a:schemeClr>
                </a:solidFill>
                <a:latin typeface="Arial" panose="020B0604020202020204" pitchFamily="34" charset="0"/>
                <a:cs typeface="Arial" panose="020B0604020202020204" pitchFamily="34" charset="0"/>
              </a:rPr>
              <a:t>LUYỆN TẬP</a:t>
            </a:r>
            <a:endParaRPr lang="en-US" sz="6600" b="1" dirty="0">
              <a:solidFill>
                <a:schemeClr val="accent5">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a:xfrm>
            <a:off x="1981200" y="2444561"/>
            <a:ext cx="5486400" cy="901593"/>
          </a:xfrm>
          <a:prstGeom prst="rect">
            <a:avLst/>
          </a:prstGeom>
          <a:noFill/>
        </p:spPr>
        <p:txBody>
          <a:bodyPr wrap="square" rtlCol="0">
            <a:spAutoFit/>
          </a:bodyPr>
          <a:lstStyle/>
          <a:p>
            <a:pPr algn="just">
              <a:lnSpc>
                <a:spcPct val="150000"/>
              </a:lnSpc>
            </a:pPr>
            <a:r>
              <a:rPr lang="en-US" sz="4000" b="1" dirty="0" err="1" smtClean="0">
                <a:solidFill>
                  <a:schemeClr val="accent4">
                    <a:lumMod val="50000"/>
                  </a:schemeClr>
                </a:solidFill>
                <a:latin typeface="Arial" panose="020B0604020202020204" pitchFamily="34" charset="0"/>
                <a:cs typeface="Arial" panose="020B0604020202020204" pitchFamily="34" charset="0"/>
              </a:rPr>
              <a:t>Bài</a:t>
            </a:r>
            <a:r>
              <a:rPr lang="en-US" sz="4000" b="1" dirty="0" smtClean="0">
                <a:solidFill>
                  <a:schemeClr val="accent4">
                    <a:lumMod val="50000"/>
                  </a:schemeClr>
                </a:solidFill>
                <a:latin typeface="Arial" panose="020B0604020202020204" pitchFamily="34" charset="0"/>
                <a:cs typeface="Arial" panose="020B0604020202020204" pitchFamily="34" charset="0"/>
              </a:rPr>
              <a:t> 2.13 (SGK - tr36)</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1988052" y="2989624"/>
                <a:ext cx="14401800" cy="3388748"/>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Xét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 = {7,1; -2,(61); 0; 5,14;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15</m:t>
                        </m:r>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81</m:t>
                        </m:r>
                      </m:e>
                    </m:rad>
                  </m:oMath>
                </a14:m>
                <a:r>
                  <a:rPr lang="en-US" sz="4000" dirty="0" smtClean="0">
                    <a:latin typeface="Arial" panose="020B0604020202020204" pitchFamily="34" charset="0"/>
                    <a:cs typeface="Arial" panose="020B0604020202020204" pitchFamily="34" charset="0"/>
                  </a:rPr>
                  <a:t> }.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B </a:t>
                </a:r>
                <a:r>
                  <a:rPr lang="en-US" sz="4000" dirty="0" err="1" smtClean="0">
                    <a:latin typeface="Arial" panose="020B0604020202020204" pitchFamily="34" charset="0"/>
                    <a:cs typeface="Arial" panose="020B0604020202020204" pitchFamily="34" charset="0"/>
                  </a:rPr>
                  <a:t>gồm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hữu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C </a:t>
                </a:r>
                <a:r>
                  <a:rPr lang="en-US" sz="4000" dirty="0" err="1" smtClean="0">
                    <a:latin typeface="Arial" panose="020B0604020202020204" pitchFamily="34" charset="0"/>
                    <a:cs typeface="Arial" panose="020B0604020202020204" pitchFamily="34" charset="0"/>
                  </a:rPr>
                  <a:t>gồm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vô</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a:t>
                </a:r>
                <a:endParaRPr lang="en-US" sz="40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988052" y="2989624"/>
                <a:ext cx="14401800" cy="3388748"/>
              </a:xfrm>
              <a:prstGeom prst="rect">
                <a:avLst/>
              </a:prstGeom>
              <a:blipFill rotWithShape="0">
                <a:blip r:embed="rId17"/>
                <a:stretch>
                  <a:fillRect l="-1481" r="-1481" b="-6835"/>
                </a:stretch>
              </a:blipFill>
            </p:spPr>
            <p:txBody>
              <a:bodyPr/>
              <a:lstStyle/>
              <a:p>
                <a:r>
                  <a:rPr lang="en-US">
                    <a:noFill/>
                  </a:rPr>
                  <a:t> </a:t>
                </a:r>
              </a:p>
            </p:txBody>
          </p:sp>
        </mc:Fallback>
      </mc:AlternateContent>
      <p:pic>
        <p:nvPicPr>
          <p:cNvPr id="27" name="Picture 26"/>
          <p:cNvPicPr>
            <a:picLocks noChangeAspect="1"/>
          </p:cNvPicPr>
          <p:nvPr/>
        </p:nvPicPr>
        <p:blipFill>
          <a:blip r:embed="rId18"/>
          <a:stretch>
            <a:fillRect/>
          </a:stretch>
        </p:blipFill>
        <p:spPr>
          <a:xfrm>
            <a:off x="7023894" y="6133599"/>
            <a:ext cx="8187638" cy="2969009"/>
          </a:xfrm>
          <a:prstGeom prst="rect">
            <a:avLst/>
          </a:prstGeom>
        </p:spPr>
      </p:pic>
      <p:sp>
        <p:nvSpPr>
          <p:cNvPr id="28" name="Oval Callout 27"/>
          <p:cNvSpPr/>
          <p:nvPr/>
        </p:nvSpPr>
        <p:spPr>
          <a:xfrm>
            <a:off x="4370623" y="6699433"/>
            <a:ext cx="2170521" cy="1468469"/>
          </a:xfrm>
          <a:prstGeom prst="wedgeEllipseCallout">
            <a:avLst>
              <a:gd name="adj1" fmla="val 43849"/>
              <a:gd name="adj2" fmla="val 4411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749446" y="7042155"/>
            <a:ext cx="1360553"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58577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strVal val="#ppt_w+.3"/>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ppt_y</p:attrName>
                                        </p:attrNameLst>
                                      </p:cBhvr>
                                      <p:tavLst>
                                        <p:tav tm="0">
                                          <p:val>
                                            <p:strVal val="#ppt_y+#ppt_h*1.125000"/>
                                          </p:val>
                                        </p:tav>
                                        <p:tav tm="100000">
                                          <p:val>
                                            <p:strVal val="#ppt_y"/>
                                          </p:val>
                                        </p:tav>
                                      </p:tavLst>
                                    </p:anim>
                                    <p:animEffect transition="in" filter="wipe(up)">
                                      <p:cBhvr>
                                        <p:cTn id="20" dur="500"/>
                                        <p:tgtEl>
                                          <p:spTgt spid="2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892877">
            <a:off x="15173132" y="-1728704"/>
            <a:ext cx="5226651"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822969" y="8837116"/>
            <a:ext cx="5588000"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1913596" y="4716233"/>
            <a:ext cx="5737681" cy="557076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611708">
            <a:off x="401634" y="269791"/>
            <a:ext cx="775086" cy="775086"/>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074731" y="6354477"/>
            <a:ext cx="583359" cy="583359"/>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065246">
            <a:off x="16167045" y="933380"/>
            <a:ext cx="1086873" cy="355704"/>
          </a:xfrm>
          <a:prstGeom prst="rect">
            <a:avLst/>
          </a:prstGeom>
        </p:spPr>
      </p:pic>
      <p:sp>
        <p:nvSpPr>
          <p:cNvPr id="15" name="TextBox 14"/>
          <p:cNvSpPr txBox="1"/>
          <p:nvPr/>
        </p:nvSpPr>
        <p:spPr>
          <a:xfrm>
            <a:off x="2057400" y="1114333"/>
            <a:ext cx="5486400" cy="901593"/>
          </a:xfrm>
          <a:prstGeom prst="rect">
            <a:avLst/>
          </a:prstGeom>
          <a:noFill/>
        </p:spPr>
        <p:txBody>
          <a:bodyPr wrap="square" rtlCol="0">
            <a:spAutoFit/>
          </a:bodyPr>
          <a:lstStyle/>
          <a:p>
            <a:pPr algn="just">
              <a:lnSpc>
                <a:spcPct val="150000"/>
              </a:lnSpc>
            </a:pPr>
            <a:r>
              <a:rPr lang="en-US" sz="4000" b="1" dirty="0" err="1" smtClean="0">
                <a:solidFill>
                  <a:srgbClr val="C00000"/>
                </a:solidFill>
                <a:latin typeface="Arial" panose="020B0604020202020204" pitchFamily="34" charset="0"/>
                <a:cs typeface="Arial" panose="020B0604020202020204" pitchFamily="34" charset="0"/>
              </a:rPr>
              <a:t>Bài</a:t>
            </a:r>
            <a:r>
              <a:rPr lang="en-US" sz="4000" b="1" dirty="0" smtClean="0">
                <a:solidFill>
                  <a:srgbClr val="C00000"/>
                </a:solidFill>
                <a:latin typeface="Arial" panose="020B0604020202020204" pitchFamily="34" charset="0"/>
                <a:cs typeface="Arial" panose="020B0604020202020204" pitchFamily="34" charset="0"/>
              </a:rPr>
              <a:t> 2.14 (SGK - tr36)</a:t>
            </a:r>
            <a:endParaRPr lang="en-US" sz="4000" b="1" dirty="0">
              <a:solidFill>
                <a:srgbClr val="C00000"/>
              </a:solidFill>
              <a:latin typeface="Arial" panose="020B0604020202020204" pitchFamily="34" charset="0"/>
              <a:cs typeface="Arial" panose="020B0604020202020204" pitchFamily="34" charset="0"/>
            </a:endParaRPr>
          </a:p>
        </p:txBody>
      </p:sp>
      <p:sp>
        <p:nvSpPr>
          <p:cNvPr id="16" name="TextBox 15"/>
          <p:cNvSpPr txBox="1"/>
          <p:nvPr/>
        </p:nvSpPr>
        <p:spPr>
          <a:xfrm>
            <a:off x="2057400" y="2308580"/>
            <a:ext cx="143256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Gọi</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2.13. </a:t>
            </a:r>
            <a:r>
              <a:rPr lang="en-US" sz="4000" dirty="0" err="1" smtClean="0">
                <a:latin typeface="Arial" panose="020B0604020202020204" pitchFamily="34" charset="0"/>
                <a:cs typeface="Arial" panose="020B0604020202020204" pitchFamily="34" charset="0"/>
              </a:rPr>
              <a:t>Liệt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97355" y="4540226"/>
            <a:ext cx="2917445" cy="1954354"/>
          </a:xfrm>
          <a:prstGeom prst="rect">
            <a:avLst/>
          </a:prstGeom>
        </p:spPr>
      </p:pic>
      <p:sp>
        <p:nvSpPr>
          <p:cNvPr id="18" name="TextBox 17"/>
          <p:cNvSpPr txBox="1"/>
          <p:nvPr/>
        </p:nvSpPr>
        <p:spPr>
          <a:xfrm>
            <a:off x="1960744" y="4991022"/>
            <a:ext cx="1360553"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534833" y="6646156"/>
                <a:ext cx="10764656" cy="1265218"/>
              </a:xfrm>
              <a:prstGeom prst="rect">
                <a:avLst/>
              </a:prstGeom>
              <a:noFill/>
            </p:spPr>
            <p:txBody>
              <a:bodyPr wrap="square" rtlCol="0">
                <a:spAutoFit/>
              </a:bodyPr>
              <a:lstStyle/>
              <a:p>
                <a:r>
                  <a:rPr lang="en-US" sz="4400" b="1" dirty="0" smtClean="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 {-7,1; 2,(61); 0; -5,14; -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7</m:t>
                        </m:r>
                      </m:den>
                    </m:f>
                  </m:oMath>
                </a14:m>
                <a:r>
                  <a:rPr lang="en-US" sz="4400" dirty="0" smtClean="0">
                    <a:latin typeface="Arial" panose="020B0604020202020204" pitchFamily="34" charset="0"/>
                    <a:cs typeface="Arial" panose="020B0604020202020204" pitchFamily="34" charset="0"/>
                  </a:rPr>
                  <a:t>; </a:t>
                </a:r>
                <a14:m>
                  <m:oMath xmlns:m="http://schemas.openxmlformats.org/officeDocument/2006/math">
                    <m:r>
                      <a:rPr lang="en-US" sz="4400">
                        <a:latin typeface="Cambria Math" panose="02040503050406030204" pitchFamily="18" charset="0"/>
                        <a:cs typeface="Arial" panose="020B0604020202020204" pitchFamily="34" charset="0"/>
                      </a:rPr>
                      <m:t>−</m:t>
                    </m:r>
                    <m:r>
                      <a:rPr lang="en-US" sz="4400" b="0" i="0" smtClean="0">
                        <a:latin typeface="Cambria Math" panose="02040503050406030204" pitchFamily="18" charset="0"/>
                        <a:cs typeface="Arial" panose="020B0604020202020204" pitchFamily="34" charset="0"/>
                      </a:rPr>
                      <m:t> </m:t>
                    </m:r>
                    <m:rad>
                      <m:radPr>
                        <m:degHide m:val="on"/>
                        <m:ctrlPr>
                          <a:rPr lang="en-US" sz="4400" i="1" smtClean="0">
                            <a:latin typeface="Cambria Math"/>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15</m:t>
                        </m:r>
                      </m:e>
                    </m:rad>
                  </m:oMath>
                </a14:m>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81</m:t>
                        </m:r>
                      </m:e>
                    </m:rad>
                    <m:r>
                      <a:rPr lang="en-US" sz="4400" b="0" i="0" smtClean="0">
                        <a:latin typeface="Cambria Math" panose="02040503050406030204" pitchFamily="18" charset="0"/>
                        <a:cs typeface="Arial" panose="020B0604020202020204" pitchFamily="34" charset="0"/>
                      </a:rPr>
                      <m:t>}</m:t>
                    </m:r>
                  </m:oMath>
                </a14:m>
                <a:endParaRPr lang="en-US" sz="44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534833" y="6646156"/>
                <a:ext cx="10764656" cy="1265218"/>
              </a:xfrm>
              <a:prstGeom prst="rect">
                <a:avLst/>
              </a:prstGeom>
              <a:blipFill rotWithShape="0">
                <a:blip r:embed="rId23"/>
                <a:stretch>
                  <a:fillRect l="-2322" b="-432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4" name="Group 4"/>
          <p:cNvGrpSpPr/>
          <p:nvPr/>
        </p:nvGrpSpPr>
        <p:grpSpPr>
          <a:xfrm>
            <a:off x="1716364" y="1090898"/>
            <a:ext cx="13835688" cy="1272331"/>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2632144"/>
            <a:ext cx="13690664" cy="6626156"/>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1659">
            <a:off x="15157231" y="9259877"/>
            <a:ext cx="4204138" cy="4114800"/>
          </a:xfrm>
          <a:prstGeom prst="rect">
            <a:avLst/>
          </a:prstGeom>
        </p:spPr>
      </p:pic>
      <p:sp>
        <p:nvSpPr>
          <p:cNvPr id="20" name="TextBox 19"/>
          <p:cNvSpPr txBox="1"/>
          <p:nvPr/>
        </p:nvSpPr>
        <p:spPr>
          <a:xfrm>
            <a:off x="2643492" y="1363747"/>
            <a:ext cx="5245132"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2.15 (SGK - tr36)</a:t>
            </a:r>
            <a:endParaRPr lang="en-US" sz="4000" b="1" dirty="0">
              <a:latin typeface="Arial" panose="020B0604020202020204" pitchFamily="34" charset="0"/>
              <a:cs typeface="Arial" panose="020B0604020202020204" pitchFamily="34" charset="0"/>
            </a:endParaRPr>
          </a:p>
        </p:txBody>
      </p:sp>
      <p:sp>
        <p:nvSpPr>
          <p:cNvPr id="21" name="TextBox 20"/>
          <p:cNvSpPr txBox="1"/>
          <p:nvPr/>
        </p:nvSpPr>
        <p:spPr>
          <a:xfrm>
            <a:off x="2401820" y="2951791"/>
            <a:ext cx="12560332"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 B, C, D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những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31" name="Picture 3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21966" y="5378807"/>
            <a:ext cx="13283208" cy="1098159"/>
          </a:xfrm>
          <a:prstGeom prst="rect">
            <a:avLst/>
          </a:prstGeom>
        </p:spPr>
      </p:pic>
      <p:cxnSp>
        <p:nvCxnSpPr>
          <p:cNvPr id="33" name="Straight Arrow Connector 32"/>
          <p:cNvCxnSpPr/>
          <p:nvPr/>
        </p:nvCxnSpPr>
        <p:spPr>
          <a:xfrm>
            <a:off x="5943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03632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21158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66058" y="7676165"/>
            <a:ext cx="1447800"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0,65</a:t>
            </a:r>
            <a:endParaRPr lang="en-US" sz="4000" dirty="0">
              <a:solidFill>
                <a:srgbClr val="0070C0"/>
              </a:solidFill>
              <a:latin typeface="Arial" panose="020B0604020202020204" pitchFamily="34" charset="0"/>
              <a:cs typeface="Arial" panose="020B0604020202020204" pitchFamily="34" charset="0"/>
            </a:endParaRPr>
          </a:p>
        </p:txBody>
      </p:sp>
      <p:sp>
        <p:nvSpPr>
          <p:cNvPr id="38" name="TextBox 37"/>
          <p:cNvSpPr txBox="1"/>
          <p:nvPr/>
        </p:nvSpPr>
        <p:spPr>
          <a:xfrm>
            <a:off x="6810912" y="7669475"/>
            <a:ext cx="1447800"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0,95</a:t>
            </a:r>
            <a:endParaRPr lang="en-US" sz="4000" dirty="0">
              <a:solidFill>
                <a:srgbClr val="0070C0"/>
              </a:solidFill>
              <a:latin typeface="Arial" panose="020B0604020202020204" pitchFamily="34" charset="0"/>
              <a:cs typeface="Arial" panose="020B0604020202020204" pitchFamily="34" charset="0"/>
            </a:endParaRPr>
          </a:p>
        </p:txBody>
      </p:sp>
      <p:sp>
        <p:nvSpPr>
          <p:cNvPr id="39" name="TextBox 38"/>
          <p:cNvSpPr txBox="1"/>
          <p:nvPr/>
        </p:nvSpPr>
        <p:spPr>
          <a:xfrm>
            <a:off x="9650680" y="7613542"/>
            <a:ext cx="1474519"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4,615</a:t>
            </a:r>
            <a:endParaRPr lang="en-US" sz="4000" dirty="0">
              <a:solidFill>
                <a:srgbClr val="0070C0"/>
              </a:solidFill>
              <a:latin typeface="Arial" panose="020B0604020202020204" pitchFamily="34" charset="0"/>
              <a:cs typeface="Arial" panose="020B0604020202020204" pitchFamily="34" charset="0"/>
            </a:endParaRPr>
          </a:p>
        </p:txBody>
      </p:sp>
      <p:sp>
        <p:nvSpPr>
          <p:cNvPr id="40" name="TextBox 39"/>
          <p:cNvSpPr txBox="1"/>
          <p:nvPr/>
        </p:nvSpPr>
        <p:spPr>
          <a:xfrm>
            <a:off x="11421409" y="7599906"/>
            <a:ext cx="1474519"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4,65</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9155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9"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strVal val="#ppt_w+.3"/>
                                          </p:val>
                                        </p:tav>
                                        <p:tav tm="100000">
                                          <p:val>
                                            <p:strVal val="#ppt_w"/>
                                          </p:val>
                                        </p:tav>
                                      </p:tavLst>
                                    </p:anim>
                                    <p:anim calcmode="lin" valueType="num">
                                      <p:cBhvr>
                                        <p:cTn id="50" dur="500" fill="hold"/>
                                        <p:tgtEl>
                                          <p:spTgt spid="39"/>
                                        </p:tgtEl>
                                        <p:attrNameLst>
                                          <p:attrName>ppt_h</p:attrName>
                                        </p:attrNameLst>
                                      </p:cBhvr>
                                      <p:tavLst>
                                        <p:tav tm="0">
                                          <p:val>
                                            <p:strVal val="#ppt_h"/>
                                          </p:val>
                                        </p:tav>
                                        <p:tav tm="100000">
                                          <p:val>
                                            <p:strVal val="#ppt_h"/>
                                          </p:val>
                                        </p:tav>
                                      </p:tavLst>
                                    </p:anim>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7" grpId="0"/>
      <p:bldP spid="38"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047063" y="-3133286"/>
            <a:ext cx="8228846" cy="16564401"/>
            <a:chOff x="0" y="0"/>
            <a:chExt cx="3080402" cy="3662773"/>
          </a:xfrm>
        </p:grpSpPr>
        <p:sp>
          <p:nvSpPr>
            <p:cNvPr id="3" name="Freeform 3"/>
            <p:cNvSpPr/>
            <p:nvPr/>
          </p:nvSpPr>
          <p:spPr>
            <a:xfrm>
              <a:off x="-5580" y="-3142"/>
              <a:ext cx="3086424" cy="3672368"/>
            </a:xfrm>
            <a:custGeom>
              <a:avLst/>
              <a:gdLst/>
              <a:ahLst/>
              <a:cxnLst/>
              <a:rect l="l" t="t" r="r" b="b"/>
              <a:pathLst>
                <a:path w="3086424" h="3672368">
                  <a:moveTo>
                    <a:pt x="3085975" y="3001656"/>
                  </a:moveTo>
                  <a:cubicBezTo>
                    <a:pt x="3085528" y="3213530"/>
                    <a:pt x="3072989" y="3335623"/>
                    <a:pt x="3072989" y="3335623"/>
                  </a:cubicBezTo>
                  <a:cubicBezTo>
                    <a:pt x="3072720" y="3445067"/>
                    <a:pt x="3084705" y="3547661"/>
                    <a:pt x="2722002" y="3539849"/>
                  </a:cubicBezTo>
                  <a:cubicBezTo>
                    <a:pt x="2722002" y="3539849"/>
                    <a:pt x="2181957" y="3521256"/>
                    <a:pt x="1800905" y="3526783"/>
                  </a:cubicBezTo>
                  <a:cubicBezTo>
                    <a:pt x="1758971" y="3527391"/>
                    <a:pt x="1711137" y="3528026"/>
                    <a:pt x="1659185" y="3528675"/>
                  </a:cubicBezTo>
                  <a:cubicBezTo>
                    <a:pt x="1633611" y="3564624"/>
                    <a:pt x="1603561" y="3605872"/>
                    <a:pt x="1595244" y="3613177"/>
                  </a:cubicBezTo>
                  <a:cubicBezTo>
                    <a:pt x="1589217" y="3618472"/>
                    <a:pt x="1578738" y="3632277"/>
                    <a:pt x="1568277" y="3647027"/>
                  </a:cubicBezTo>
                  <a:cubicBezTo>
                    <a:pt x="1551308" y="3670950"/>
                    <a:pt x="1516305" y="3672368"/>
                    <a:pt x="1497318" y="3650015"/>
                  </a:cubicBezTo>
                  <a:cubicBezTo>
                    <a:pt x="1478257" y="3627574"/>
                    <a:pt x="1457170" y="3601275"/>
                    <a:pt x="1446450" y="3583001"/>
                  </a:cubicBezTo>
                  <a:cubicBezTo>
                    <a:pt x="1436312" y="3565720"/>
                    <a:pt x="1427269" y="3547793"/>
                    <a:pt x="1419656" y="3531472"/>
                  </a:cubicBezTo>
                  <a:cubicBezTo>
                    <a:pt x="976795" y="3536360"/>
                    <a:pt x="433245" y="3541143"/>
                    <a:pt x="433245" y="3541143"/>
                  </a:cubicBezTo>
                  <a:cubicBezTo>
                    <a:pt x="187246" y="3540538"/>
                    <a:pt x="3350" y="3454117"/>
                    <a:pt x="9970" y="3281848"/>
                  </a:cubicBezTo>
                  <a:cubicBezTo>
                    <a:pt x="9970" y="3281848"/>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001656"/>
                  </a:cubicBezTo>
                  <a:close/>
                </a:path>
              </a:pathLst>
            </a:custGeom>
            <a:solidFill>
              <a:srgbClr val="FDB5A8"/>
            </a:solidFill>
          </p:spPr>
        </p:sp>
      </p:grpSp>
      <p:grpSp>
        <p:nvGrpSpPr>
          <p:cNvPr id="4" name="Group 4"/>
          <p:cNvGrpSpPr/>
          <p:nvPr/>
        </p:nvGrpSpPr>
        <p:grpSpPr>
          <a:xfrm>
            <a:off x="1143000" y="1337156"/>
            <a:ext cx="15392399" cy="7623518"/>
            <a:chOff x="0" y="0"/>
            <a:chExt cx="6307287" cy="5443617"/>
          </a:xfrm>
        </p:grpSpPr>
        <p:sp>
          <p:nvSpPr>
            <p:cNvPr id="5" name="Freeform 5"/>
            <p:cNvSpPr/>
            <p:nvPr/>
          </p:nvSpPr>
          <p:spPr>
            <a:xfrm>
              <a:off x="-4213" y="0"/>
              <a:ext cx="6311499" cy="5443617"/>
            </a:xfrm>
            <a:custGeom>
              <a:avLst/>
              <a:gdLst/>
              <a:ahLst/>
              <a:cxnLst/>
              <a:rect l="l" t="t" r="r" b="b"/>
              <a:pathLst>
                <a:path w="6311499" h="5443617">
                  <a:moveTo>
                    <a:pt x="278431" y="16918"/>
                  </a:moveTo>
                  <a:cubicBezTo>
                    <a:pt x="278431" y="16918"/>
                    <a:pt x="604014" y="12258"/>
                    <a:pt x="982468" y="12454"/>
                  </a:cubicBezTo>
                  <a:cubicBezTo>
                    <a:pt x="4874810" y="12671"/>
                    <a:pt x="6037431" y="0"/>
                    <a:pt x="6037431" y="0"/>
                  </a:cubicBezTo>
                  <a:cubicBezTo>
                    <a:pt x="6104894" y="0"/>
                    <a:pt x="6180832" y="0"/>
                    <a:pt x="6259605" y="85073"/>
                  </a:cubicBezTo>
                  <a:cubicBezTo>
                    <a:pt x="6302583" y="131488"/>
                    <a:pt x="6303651" y="240224"/>
                    <a:pt x="6304056" y="320281"/>
                  </a:cubicBezTo>
                  <a:cubicBezTo>
                    <a:pt x="6304056" y="320281"/>
                    <a:pt x="6302352" y="3881489"/>
                    <a:pt x="6302352" y="4681033"/>
                  </a:cubicBezTo>
                  <a:cubicBezTo>
                    <a:pt x="6302352" y="4895192"/>
                    <a:pt x="6311500" y="5194371"/>
                    <a:pt x="6311500" y="5194371"/>
                  </a:cubicBezTo>
                  <a:cubicBezTo>
                    <a:pt x="6311500" y="5323040"/>
                    <a:pt x="6307330" y="5443617"/>
                    <a:pt x="6054492" y="5435483"/>
                  </a:cubicBezTo>
                  <a:cubicBezTo>
                    <a:pt x="6054492" y="5435483"/>
                    <a:pt x="5678020" y="5415185"/>
                    <a:pt x="5014206" y="5422783"/>
                  </a:cubicBezTo>
                  <a:cubicBezTo>
                    <a:pt x="1727814" y="5430917"/>
                    <a:pt x="304023" y="5443617"/>
                    <a:pt x="304023" y="5443617"/>
                  </a:cubicBezTo>
                  <a:cubicBezTo>
                    <a:pt x="132548" y="5443617"/>
                    <a:pt x="4213" y="5342548"/>
                    <a:pt x="8532" y="5140001"/>
                  </a:cubicBezTo>
                  <a:cubicBezTo>
                    <a:pt x="8532" y="5140001"/>
                    <a:pt x="9630" y="4641460"/>
                    <a:pt x="4815" y="1434759"/>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803070">
            <a:off x="13091571" y="-2295566"/>
            <a:ext cx="5459368" cy="523106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88825">
            <a:off x="-2848155" y="8186486"/>
            <a:ext cx="5696310" cy="420102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547276">
            <a:off x="-2280890" y="7599544"/>
            <a:ext cx="3324333" cy="327862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657441" y="-3086100"/>
            <a:ext cx="7207452" cy="411480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637122" y="592746"/>
            <a:ext cx="605579" cy="871908"/>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829895" y="9369125"/>
            <a:ext cx="485743" cy="699369"/>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145000" y="2050382"/>
            <a:ext cx="298687" cy="430046"/>
          </a:xfrm>
          <a:prstGeom prst="rect">
            <a:avLst/>
          </a:prstGeom>
        </p:spPr>
      </p:pic>
      <p:sp>
        <p:nvSpPr>
          <p:cNvPr id="15" name="TextBox 14"/>
          <p:cNvSpPr txBox="1"/>
          <p:nvPr/>
        </p:nvSpPr>
        <p:spPr>
          <a:xfrm>
            <a:off x="1981200" y="1644586"/>
            <a:ext cx="6019800" cy="1107996"/>
          </a:xfrm>
          <a:prstGeom prst="rect">
            <a:avLst/>
          </a:prstGeom>
          <a:noFill/>
        </p:spPr>
        <p:txBody>
          <a:bodyPr wrap="square" rtlCol="0">
            <a:spAutoFit/>
          </a:bodyPr>
          <a:lstStyle/>
          <a:p>
            <a:pPr algn="just">
              <a:lnSpc>
                <a:spcPct val="150000"/>
              </a:lnSpc>
            </a:pPr>
            <a:r>
              <a:rPr lang="en-US" sz="4400" b="1" dirty="0" err="1" smtClean="0">
                <a:solidFill>
                  <a:schemeClr val="accent2">
                    <a:lumMod val="75000"/>
                  </a:schemeClr>
                </a:solidFill>
                <a:latin typeface="Arial" panose="020B0604020202020204" pitchFamily="34" charset="0"/>
                <a:cs typeface="Arial" panose="020B0604020202020204" pitchFamily="34" charset="0"/>
              </a:rPr>
              <a:t>Bài</a:t>
            </a:r>
            <a:r>
              <a:rPr lang="en-US" sz="4400" b="1" dirty="0" smtClean="0">
                <a:solidFill>
                  <a:schemeClr val="accent2">
                    <a:lumMod val="75000"/>
                  </a:schemeClr>
                </a:solidFill>
                <a:latin typeface="Arial" panose="020B0604020202020204" pitchFamily="34" charset="0"/>
                <a:cs typeface="Arial" panose="020B0604020202020204" pitchFamily="34" charset="0"/>
              </a:rPr>
              <a:t> 2.16 (SGK - tr36)</a:t>
            </a:r>
            <a:endParaRPr lang="en-US" sz="4400" b="1" dirty="0">
              <a:solidFill>
                <a:schemeClr val="accent2">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1995055" y="2350732"/>
                <a:ext cx="14097000" cy="1948739"/>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Tính: a) |-3,5|;       b)  </a:t>
                </a:r>
                <a14:m>
                  <m:oMath xmlns:m="http://schemas.openxmlformats.org/officeDocument/2006/math">
                    <m:d>
                      <m:dPr>
                        <m:begChr m:val="|"/>
                        <m:endChr m:val="|"/>
                        <m:ctrlPr>
                          <a:rPr lang="en-US" sz="5400" i="1" smtClean="0">
                            <a:latin typeface="Cambria Math"/>
                            <a:cs typeface="Arial" panose="020B0604020202020204" pitchFamily="34" charset="0"/>
                          </a:rPr>
                        </m:ctrlPr>
                      </m:dPr>
                      <m:e>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smtClean="0">
                    <a:latin typeface="Arial" panose="020B0604020202020204" pitchFamily="34" charset="0"/>
                    <a:cs typeface="Arial" panose="020B0604020202020204" pitchFamily="34" charset="0"/>
                  </a:rPr>
                  <a:t>;        c) |0|;         d) |2,0(3)|</a:t>
                </a:r>
                <a:endParaRPr lang="en-US" sz="4400" dirty="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995055" y="2350732"/>
                <a:ext cx="14097000" cy="1948739"/>
              </a:xfrm>
              <a:prstGeom prst="rect">
                <a:avLst/>
              </a:prstGeom>
              <a:blipFill rotWithShape="0">
                <a:blip r:embed="rId16"/>
                <a:stretch>
                  <a:fillRect l="-1729"/>
                </a:stretch>
              </a:blipFill>
            </p:spPr>
            <p:txBody>
              <a:bodyPr/>
              <a:lstStyle/>
              <a:p>
                <a:r>
                  <a:rPr lang="en-US">
                    <a:noFill/>
                  </a:rPr>
                  <a:t> </a:t>
                </a:r>
              </a:p>
            </p:txBody>
          </p:sp>
        </mc:Fallback>
      </mc:AlternateContent>
      <p:sp>
        <p:nvSpPr>
          <p:cNvPr id="17" name="TextBox 16"/>
          <p:cNvSpPr txBox="1"/>
          <p:nvPr/>
        </p:nvSpPr>
        <p:spPr>
          <a:xfrm>
            <a:off x="7315200" y="4685394"/>
            <a:ext cx="2667000" cy="830997"/>
          </a:xfrm>
          <a:prstGeom prst="rect">
            <a:avLst/>
          </a:prstGeom>
          <a:noFill/>
        </p:spPr>
        <p:txBody>
          <a:bodyPr wrap="square" rtlCol="0">
            <a:spAutoFit/>
          </a:bodyPr>
          <a:lstStyle/>
          <a:p>
            <a:pPr algn="ctr"/>
            <a:r>
              <a:rPr lang="en-US" sz="4800" b="1" dirty="0" err="1" smtClean="0">
                <a:solidFill>
                  <a:srgbClr val="002060"/>
                </a:solidFill>
                <a:latin typeface="Arial" panose="020B0604020202020204" pitchFamily="34" charset="0"/>
                <a:cs typeface="Arial" panose="020B0604020202020204" pitchFamily="34" charset="0"/>
              </a:rPr>
              <a:t>Giải</a:t>
            </a:r>
            <a:endParaRPr lang="en-US" sz="4800"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3533215" y="5270325"/>
                <a:ext cx="12136967" cy="2872068"/>
              </a:xfrm>
              <a:prstGeom prst="rect">
                <a:avLst/>
              </a:prstGeom>
              <a:noFill/>
            </p:spPr>
            <p:txBody>
              <a:bodyPr wrap="square" rtlCol="0">
                <a:spAutoFit/>
              </a:bodyPr>
              <a:lstStyle/>
              <a:p>
                <a:pPr marL="742950" indent="-742950" algn="just">
                  <a:lnSpc>
                    <a:spcPct val="150000"/>
                  </a:lnSpc>
                  <a:buAutoNum type="alphaLcParenR"/>
                </a:pPr>
                <a:r>
                  <a:rPr lang="en-US" sz="4400" dirty="0" smtClean="0">
                    <a:latin typeface="Arial" panose="020B0604020202020204" pitchFamily="34" charset="0"/>
                    <a:cs typeface="Arial" panose="020B0604020202020204" pitchFamily="34" charset="0"/>
                  </a:rPr>
                  <a:t>|-3,5| = 3,5;                   b) </a:t>
                </a:r>
                <a14:m>
                  <m:oMath xmlns:m="http://schemas.openxmlformats.org/officeDocument/2006/math">
                    <m:d>
                      <m:dPr>
                        <m:begChr m:val="|"/>
                        <m:endChr m:val="|"/>
                        <m:ctrlPr>
                          <a:rPr lang="en-US" sz="5400" i="1" smtClean="0">
                            <a:latin typeface="Cambria Math"/>
                            <a:cs typeface="Arial" panose="020B0604020202020204" pitchFamily="34" charset="0"/>
                          </a:rPr>
                        </m:ctrlPr>
                      </m:dPr>
                      <m:e>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c) |0| = 0;                           d) |2,0(3)| = 2,0(3).</a:t>
                </a:r>
                <a:endParaRPr lang="en-US" sz="44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533215" y="5270325"/>
                <a:ext cx="12136967" cy="2872068"/>
              </a:xfrm>
              <a:prstGeom prst="rect">
                <a:avLst/>
              </a:prstGeom>
              <a:blipFill rotWithShape="0">
                <a:blip r:embed="rId17"/>
                <a:stretch>
                  <a:fillRect l="-2059" b="-7856"/>
                </a:stretch>
              </a:blipFill>
            </p:spPr>
            <p:txBody>
              <a:bodyPr/>
              <a:lstStyle/>
              <a:p>
                <a:r>
                  <a:rPr lang="en-US">
                    <a:noFill/>
                  </a:rPr>
                  <a:t> </a:t>
                </a:r>
              </a:p>
            </p:txBody>
          </p:sp>
        </mc:Fallback>
      </mc:AlternateContent>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364863" y="5270325"/>
            <a:ext cx="2341067" cy="5511262"/>
          </a:xfrm>
          <a:prstGeom prst="rect">
            <a:avLst/>
          </a:prstGeom>
        </p:spPr>
      </p:pic>
    </p:spTree>
    <p:extLst>
      <p:ext uri="{BB962C8B-B14F-4D97-AF65-F5344CB8AC3E}">
        <p14:creationId xmlns:p14="http://schemas.microsoft.com/office/powerpoint/2010/main" val="4128251431"/>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anim calcmode="lin" valueType="num">
                                      <p:cBhvr>
                                        <p:cTn id="2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8">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fade">
                                      <p:cBhvr>
                                        <p:cTn id="30" dur="500"/>
                                        <p:tgtEl>
                                          <p:spTgt spid="18">
                                            <p:txEl>
                                              <p:pRg st="1" end="1"/>
                                            </p:txEl>
                                          </p:spTgt>
                                        </p:tgtEl>
                                      </p:cBhvr>
                                    </p:animEffect>
                                    <p:anim calcmode="lin" valueType="num">
                                      <p:cBhvr>
                                        <p:cTn id="3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21520">
            <a:off x="14264217" y="6242850"/>
            <a:ext cx="4973993" cy="55497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396514">
            <a:off x="-798917" y="-2188764"/>
            <a:ext cx="4172437" cy="529833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483857" y="1769086"/>
            <a:ext cx="736489" cy="106039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192754" y="949641"/>
            <a:ext cx="279468" cy="402375"/>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96563" y="7442362"/>
            <a:ext cx="626733" cy="90236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080156" y="476464"/>
            <a:ext cx="449115" cy="64663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17952" y="8816231"/>
            <a:ext cx="740511" cy="1066180"/>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96563" y="8868205"/>
            <a:ext cx="334157" cy="481116"/>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750617">
            <a:off x="-1577455" y="-3110768"/>
            <a:ext cx="7672596" cy="4380355"/>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511225">
            <a:off x="13557003" y="7701327"/>
            <a:ext cx="6226091" cy="3894137"/>
          </a:xfrm>
          <a:prstGeom prst="rect">
            <a:avLst/>
          </a:prstGeom>
        </p:spPr>
      </p:pic>
      <p:grpSp>
        <p:nvGrpSpPr>
          <p:cNvPr id="12" name="Group 12"/>
          <p:cNvGrpSpPr/>
          <p:nvPr/>
        </p:nvGrpSpPr>
        <p:grpSpPr>
          <a:xfrm>
            <a:off x="1130720" y="949641"/>
            <a:ext cx="16166680" cy="8399679"/>
            <a:chOff x="0" y="0"/>
            <a:chExt cx="17120745" cy="8105397"/>
          </a:xfrm>
        </p:grpSpPr>
        <p:sp>
          <p:nvSpPr>
            <p:cNvPr id="13" name="Freeform 13"/>
            <p:cNvSpPr/>
            <p:nvPr/>
          </p:nvSpPr>
          <p:spPr>
            <a:xfrm>
              <a:off x="0" y="-4262"/>
              <a:ext cx="17128491" cy="8111883"/>
            </a:xfrm>
            <a:custGeom>
              <a:avLst/>
              <a:gdLst/>
              <a:ahLst/>
              <a:cxnLst/>
              <a:rect l="l" t="t" r="r" b="b"/>
              <a:pathLst>
                <a:path w="17128491" h="8111883">
                  <a:moveTo>
                    <a:pt x="16189590" y="8100695"/>
                  </a:moveTo>
                  <a:cubicBezTo>
                    <a:pt x="16189590" y="8100695"/>
                    <a:pt x="15769837" y="8111883"/>
                    <a:pt x="15307253" y="8109261"/>
                  </a:cubicBezTo>
                  <a:cubicBezTo>
                    <a:pt x="5270785" y="8107098"/>
                    <a:pt x="1057073" y="8099274"/>
                    <a:pt x="1057073" y="8099274"/>
                  </a:cubicBezTo>
                  <a:cubicBezTo>
                    <a:pt x="812931" y="8090440"/>
                    <a:pt x="565145" y="8073459"/>
                    <a:pt x="398404" y="8015281"/>
                  </a:cubicBezTo>
                  <a:cubicBezTo>
                    <a:pt x="120505" y="7918319"/>
                    <a:pt x="0" y="7740791"/>
                    <a:pt x="0" y="2565333"/>
                  </a:cubicBezTo>
                  <a:lnTo>
                    <a:pt x="0" y="2565274"/>
                  </a:lnTo>
                  <a:cubicBezTo>
                    <a:pt x="8536" y="440430"/>
                    <a:pt x="34263" y="311302"/>
                    <a:pt x="140291" y="225758"/>
                  </a:cubicBezTo>
                  <a:cubicBezTo>
                    <a:pt x="342602" y="62530"/>
                    <a:pt x="736658" y="7673"/>
                    <a:pt x="1155311" y="7673"/>
                  </a:cubicBezTo>
                  <a:cubicBezTo>
                    <a:pt x="1155311" y="7673"/>
                    <a:pt x="1551711" y="15681"/>
                    <a:pt x="12261498" y="7673"/>
                  </a:cubicBezTo>
                  <a:cubicBezTo>
                    <a:pt x="15550911" y="0"/>
                    <a:pt x="16014838" y="7673"/>
                    <a:pt x="16014838" y="7673"/>
                  </a:cubicBezTo>
                  <a:cubicBezTo>
                    <a:pt x="16383146" y="15152"/>
                    <a:pt x="16746458" y="84484"/>
                    <a:pt x="16944200" y="207066"/>
                  </a:cubicBezTo>
                  <a:cubicBezTo>
                    <a:pt x="17095217" y="300683"/>
                    <a:pt x="17128491" y="425358"/>
                    <a:pt x="17119350" y="2565333"/>
                  </a:cubicBezTo>
                  <a:lnTo>
                    <a:pt x="17119350" y="2565392"/>
                  </a:lnTo>
                  <a:cubicBezTo>
                    <a:pt x="17119350" y="7858756"/>
                    <a:pt x="16836354" y="8072854"/>
                    <a:pt x="16189590" y="8100695"/>
                  </a:cubicBezTo>
                  <a:close/>
                </a:path>
              </a:pathLst>
            </a:custGeom>
            <a:solidFill>
              <a:srgbClr val="FDB5A8"/>
            </a:solidFill>
          </p:spPr>
        </p:sp>
      </p:grpSp>
      <p:grpSp>
        <p:nvGrpSpPr>
          <p:cNvPr id="14" name="Group 14"/>
          <p:cNvGrpSpPr/>
          <p:nvPr/>
        </p:nvGrpSpPr>
        <p:grpSpPr>
          <a:xfrm>
            <a:off x="1585729" y="2991760"/>
            <a:ext cx="7053040" cy="5824471"/>
            <a:chOff x="0" y="0"/>
            <a:chExt cx="7919193" cy="4714213"/>
          </a:xfrm>
          <a:solidFill>
            <a:srgbClr val="FDFEFF"/>
          </a:solidFill>
        </p:grpSpPr>
        <p:sp>
          <p:nvSpPr>
            <p:cNvPr id="15" name="Freeform 15"/>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6" name="Group 16"/>
          <p:cNvGrpSpPr/>
          <p:nvPr/>
        </p:nvGrpSpPr>
        <p:grpSpPr>
          <a:xfrm>
            <a:off x="9105286" y="3011449"/>
            <a:ext cx="7658714" cy="5804781"/>
            <a:chOff x="0" y="0"/>
            <a:chExt cx="7919193" cy="4714213"/>
          </a:xfrm>
          <a:solidFill>
            <a:srgbClr val="FDFEFF"/>
          </a:solidFill>
        </p:grpSpPr>
        <p:sp>
          <p:nvSpPr>
            <p:cNvPr id="17" name="Freeform 17"/>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8" name="Group 18"/>
          <p:cNvGrpSpPr/>
          <p:nvPr/>
        </p:nvGrpSpPr>
        <p:grpSpPr>
          <a:xfrm>
            <a:off x="2036035" y="1412815"/>
            <a:ext cx="13806911" cy="1292285"/>
            <a:chOff x="0" y="0"/>
            <a:chExt cx="16223388" cy="1985611"/>
          </a:xfrm>
        </p:grpSpPr>
        <p:sp>
          <p:nvSpPr>
            <p:cNvPr id="19" name="Freeform 19"/>
            <p:cNvSpPr/>
            <p:nvPr/>
          </p:nvSpPr>
          <p:spPr>
            <a:xfrm>
              <a:off x="0" y="-4073"/>
              <a:ext cx="16229778" cy="1992214"/>
            </a:xfrm>
            <a:custGeom>
              <a:avLst/>
              <a:gdLst/>
              <a:ahLst/>
              <a:cxnLst/>
              <a:rect l="l" t="t" r="r" b="b"/>
              <a:pathLst>
                <a:path w="16229778" h="1992214">
                  <a:moveTo>
                    <a:pt x="15602001" y="1937736"/>
                  </a:moveTo>
                  <a:cubicBezTo>
                    <a:pt x="15602001" y="1937736"/>
                    <a:pt x="14871126" y="1992214"/>
                    <a:pt x="12641124" y="1989592"/>
                  </a:cubicBezTo>
                  <a:cubicBezTo>
                    <a:pt x="5852744" y="1987429"/>
                    <a:pt x="1057074" y="1979605"/>
                    <a:pt x="1057074" y="1979605"/>
                  </a:cubicBezTo>
                  <a:cubicBezTo>
                    <a:pt x="812932" y="1970771"/>
                    <a:pt x="449110" y="1949540"/>
                    <a:pt x="282371" y="1891363"/>
                  </a:cubicBezTo>
                  <a:cubicBezTo>
                    <a:pt x="4469" y="1794400"/>
                    <a:pt x="0" y="1621121"/>
                    <a:pt x="0" y="1283838"/>
                  </a:cubicBezTo>
                  <a:lnTo>
                    <a:pt x="0" y="1283829"/>
                  </a:lnTo>
                  <a:cubicBezTo>
                    <a:pt x="8536" y="491230"/>
                    <a:pt x="0" y="345608"/>
                    <a:pt x="77597" y="223930"/>
                  </a:cubicBezTo>
                  <a:cubicBezTo>
                    <a:pt x="217372" y="4759"/>
                    <a:pt x="519255" y="4073"/>
                    <a:pt x="937909" y="4073"/>
                  </a:cubicBezTo>
                  <a:cubicBezTo>
                    <a:pt x="937909" y="4073"/>
                    <a:pt x="3004407" y="15681"/>
                    <a:pt x="10138020" y="7673"/>
                  </a:cubicBezTo>
                  <a:cubicBezTo>
                    <a:pt x="14652199" y="0"/>
                    <a:pt x="15368932" y="6979"/>
                    <a:pt x="15368932" y="6979"/>
                  </a:cubicBezTo>
                  <a:cubicBezTo>
                    <a:pt x="15737239" y="14458"/>
                    <a:pt x="15875499" y="42638"/>
                    <a:pt x="16073239" y="165219"/>
                  </a:cubicBezTo>
                  <a:cubicBezTo>
                    <a:pt x="16224256" y="258836"/>
                    <a:pt x="16229778" y="476157"/>
                    <a:pt x="16220638" y="1283829"/>
                  </a:cubicBezTo>
                  <a:lnTo>
                    <a:pt x="16220638" y="1283838"/>
                  </a:lnTo>
                  <a:cubicBezTo>
                    <a:pt x="16220638" y="1739086"/>
                    <a:pt x="16177853" y="1887674"/>
                    <a:pt x="15602001" y="1937736"/>
                  </a:cubicBezTo>
                  <a:close/>
                </a:path>
              </a:pathLst>
            </a:custGeom>
            <a:solidFill>
              <a:srgbClr val="FDFEFF"/>
            </a:solidFill>
          </p:spPr>
        </p:sp>
      </p:grpSp>
      <p:sp>
        <p:nvSpPr>
          <p:cNvPr id="20" name="TextBox 20"/>
          <p:cNvSpPr txBox="1"/>
          <p:nvPr/>
        </p:nvSpPr>
        <p:spPr>
          <a:xfrm>
            <a:off x="5726515" y="1621338"/>
            <a:ext cx="6757542" cy="906145"/>
          </a:xfrm>
          <a:prstGeom prst="rect">
            <a:avLst/>
          </a:prstGeom>
        </p:spPr>
        <p:txBody>
          <a:bodyPr lIns="0" tIns="0" rIns="0" bIns="0" rtlCol="0" anchor="t">
            <a:spAutoFit/>
          </a:bodyPr>
          <a:lstStyle/>
          <a:p>
            <a:pPr algn="ctr">
              <a:lnSpc>
                <a:spcPts val="6799"/>
              </a:lnSpc>
            </a:pPr>
            <a:r>
              <a:rPr lang="en-US" sz="6000" b="1" dirty="0" smtClean="0">
                <a:solidFill>
                  <a:schemeClr val="accent4">
                    <a:lumMod val="50000"/>
                  </a:schemeClr>
                </a:solidFill>
                <a:latin typeface="Arial" panose="020B0604020202020204" pitchFamily="34" charset="0"/>
                <a:cs typeface="Arial" panose="020B0604020202020204" pitchFamily="34" charset="0"/>
              </a:rPr>
              <a:t>VẬN DỤNG</a:t>
            </a:r>
            <a:endParaRPr lang="en-US" sz="6000" b="1" dirty="0">
              <a:solidFill>
                <a:schemeClr val="accent4">
                  <a:lumMod val="5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1988207" y="3309127"/>
            <a:ext cx="5245132"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2.17 (SGK - tr36)</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22" name="TextBox 21"/>
          <p:cNvSpPr txBox="1"/>
          <p:nvPr/>
        </p:nvSpPr>
        <p:spPr>
          <a:xfrm>
            <a:off x="1957034" y="3967259"/>
            <a:ext cx="6269765"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Xác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định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a = 1,25</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b = -1,4</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c = -1,414213562...</a:t>
            </a:r>
            <a:endParaRPr lang="en-US" sz="4000" dirty="0">
              <a:latin typeface="Arial" panose="020B0604020202020204" pitchFamily="34" charset="0"/>
              <a:cs typeface="Arial" panose="020B0604020202020204" pitchFamily="34" charset="0"/>
            </a:endParaRPr>
          </a:p>
        </p:txBody>
      </p:sp>
      <p:sp>
        <p:nvSpPr>
          <p:cNvPr id="23" name="Rectangle 22"/>
          <p:cNvSpPr/>
          <p:nvPr/>
        </p:nvSpPr>
        <p:spPr>
          <a:xfrm>
            <a:off x="9649412" y="4285085"/>
            <a:ext cx="682281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a) 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a:t>
            </a:r>
            <a:r>
              <a:rPr lang="en-US" sz="4000" dirty="0" smtClean="0">
                <a:latin typeface="Arial" panose="020B0604020202020204" pitchFamily="34" charset="0"/>
                <a:cs typeface="Arial" panose="020B0604020202020204" pitchFamily="34" charset="0"/>
              </a:rPr>
              <a:t>| = 1,25</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b) b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a:t>
            </a:r>
            <a:r>
              <a:rPr lang="en-US" sz="4000" dirty="0" smtClean="0">
                <a:latin typeface="Arial" panose="020B0604020202020204" pitchFamily="34" charset="0"/>
                <a:cs typeface="Arial" panose="020B0604020202020204" pitchFamily="34" charset="0"/>
              </a:rPr>
              <a:t>| = 4,1</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c) c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endParaRPr lang="en-US" sz="4000" dirty="0" smtClean="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 = 1,414213562</a:t>
            </a:r>
            <a:r>
              <a:rPr lang="en-US" sz="4000" dirty="0">
                <a:latin typeface="Arial" panose="020B0604020202020204" pitchFamily="34" charset="0"/>
                <a:cs typeface="Arial" panose="020B0604020202020204" pitchFamily="34" charset="0"/>
              </a:rPr>
              <a:t>…</a:t>
            </a:r>
          </a:p>
        </p:txBody>
      </p:sp>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3840743">
            <a:off x="8284504" y="2995263"/>
            <a:ext cx="2101255" cy="1865399"/>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834656" y="1500105"/>
            <a:ext cx="2925022" cy="2860499"/>
          </a:xfrm>
          <a:prstGeom prst="rect">
            <a:avLst/>
          </a:prstGeom>
        </p:spPr>
      </p:pic>
    </p:spTree>
    <p:extLst>
      <p:ext uri="{BB962C8B-B14F-4D97-AF65-F5344CB8AC3E}">
        <p14:creationId xmlns:p14="http://schemas.microsoft.com/office/powerpoint/2010/main" val="19444963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2">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2">
                                            <p:txEl>
                                              <p:pRg st="1" end="1"/>
                                            </p:txEl>
                                          </p:spTgt>
                                        </p:tgtEl>
                                        <p:attrNameLst>
                                          <p:attrName>style.visibility</p:attrName>
                                        </p:attrNameLst>
                                      </p:cBhvr>
                                      <p:to>
                                        <p:strVal val="visible"/>
                                      </p:to>
                                    </p:set>
                                    <p:anim calcmode="lin" valueType="num">
                                      <p:cBhvr additive="base">
                                        <p:cTn id="16"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2">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 calcmode="lin" valueType="num">
                                      <p:cBhvr additive="base">
                                        <p:cTn id="20" dur="500"/>
                                        <p:tgtEl>
                                          <p:spTgt spid="22">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2">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2">
                                            <p:txEl>
                                              <p:pRg st="3" end="3"/>
                                            </p:txEl>
                                          </p:spTgt>
                                        </p:tgtEl>
                                        <p:attrNameLst>
                                          <p:attrName>style.visibility</p:attrName>
                                        </p:attrNameLst>
                                      </p:cBhvr>
                                      <p:to>
                                        <p:strVal val="visible"/>
                                      </p:to>
                                    </p:set>
                                    <p:anim calcmode="lin" valueType="num">
                                      <p:cBhvr additive="base">
                                        <p:cTn id="24" dur="500"/>
                                        <p:tgtEl>
                                          <p:spTgt spid="22">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strips(downRight)">
                                      <p:cBhvr>
                                        <p:cTn id="35" dur="500"/>
                                        <p:tgtEl>
                                          <p:spTgt spid="23">
                                            <p:txEl>
                                              <p:pRg st="0" end="0"/>
                                            </p:txEl>
                                          </p:spTgt>
                                        </p:tgtEl>
                                      </p:cBhvr>
                                    </p:animEffect>
                                  </p:childTnLst>
                                </p:cTn>
                              </p:par>
                              <p:par>
                                <p:cTn id="36" presetID="18" presetClass="entr" presetSubtype="6" fill="hold"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strips(downRight)">
                                      <p:cBhvr>
                                        <p:cTn id="38" dur="500"/>
                                        <p:tgtEl>
                                          <p:spTgt spid="23">
                                            <p:txEl>
                                              <p:pRg st="1" end="1"/>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animEffect transition="in" filter="strips(downRight)">
                                      <p:cBhvr>
                                        <p:cTn id="41" dur="500"/>
                                        <p:tgtEl>
                                          <p:spTgt spid="23">
                                            <p:txEl>
                                              <p:pRg st="2" end="2"/>
                                            </p:txEl>
                                          </p:spTgt>
                                        </p:tgtEl>
                                      </p:cBhvr>
                                    </p:animEffect>
                                  </p:childTnLst>
                                </p:cTn>
                              </p:par>
                              <p:par>
                                <p:cTn id="42" presetID="18" presetClass="entr" presetSubtype="6" fill="hold" nodeType="withEffect">
                                  <p:stCondLst>
                                    <p:cond delay="0"/>
                                  </p:stCondLst>
                                  <p:childTnLst>
                                    <p:set>
                                      <p:cBhvr>
                                        <p:cTn id="43" dur="1" fill="hold">
                                          <p:stCondLst>
                                            <p:cond delay="0"/>
                                          </p:stCondLst>
                                        </p:cTn>
                                        <p:tgtEl>
                                          <p:spTgt spid="23">
                                            <p:txEl>
                                              <p:pRg st="3" end="3"/>
                                            </p:txEl>
                                          </p:spTgt>
                                        </p:tgtEl>
                                        <p:attrNameLst>
                                          <p:attrName>style.visibility</p:attrName>
                                        </p:attrNameLst>
                                      </p:cBhvr>
                                      <p:to>
                                        <p:strVal val="visible"/>
                                      </p:to>
                                    </p:set>
                                    <p:animEffect transition="in" filter="strips(downRight)">
                                      <p:cBhvr>
                                        <p:cTn id="4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156276">
            <a:off x="-565758" y="-1831895"/>
            <a:ext cx="3188916" cy="40494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83651">
            <a:off x="14622149" y="7989550"/>
            <a:ext cx="4639297" cy="409997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43110">
            <a:off x="15453905" y="-962411"/>
            <a:ext cx="4036610" cy="305268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733520">
            <a:off x="-1289873" y="8115879"/>
            <a:ext cx="3644999" cy="2756530"/>
          </a:xfrm>
          <a:prstGeom prst="rect">
            <a:avLst/>
          </a:prstGeom>
        </p:spPr>
      </p:pic>
      <p:grpSp>
        <p:nvGrpSpPr>
          <p:cNvPr id="6" name="Group 6"/>
          <p:cNvGrpSpPr/>
          <p:nvPr/>
        </p:nvGrpSpPr>
        <p:grpSpPr>
          <a:xfrm>
            <a:off x="1003972" y="1297234"/>
            <a:ext cx="16313696" cy="7965032"/>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sp>
      </p:grpSp>
      <p:grpSp>
        <p:nvGrpSpPr>
          <p:cNvPr id="8" name="Group 8"/>
          <p:cNvGrpSpPr/>
          <p:nvPr/>
        </p:nvGrpSpPr>
        <p:grpSpPr>
          <a:xfrm>
            <a:off x="1348389" y="1531151"/>
            <a:ext cx="15645714" cy="7392639"/>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7946" y="1037981"/>
            <a:ext cx="1490572" cy="1542636"/>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561592" y="7805715"/>
            <a:ext cx="1249894" cy="1343972"/>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00594" y="8619278"/>
            <a:ext cx="304056" cy="43777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561592" y="737009"/>
            <a:ext cx="481660" cy="69348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259300" y="314342"/>
            <a:ext cx="220418" cy="317356"/>
          </a:xfrm>
          <a:prstGeom prst="rect">
            <a:avLst/>
          </a:prstGeom>
        </p:spPr>
      </p:pic>
      <p:pic>
        <p:nvPicPr>
          <p:cNvPr id="21"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04649" y="9240657"/>
            <a:ext cx="456083" cy="656665"/>
          </a:xfrm>
          <a:prstGeom prst="rect">
            <a:avLst/>
          </a:prstGeom>
        </p:spPr>
      </p:pic>
      <p:sp>
        <p:nvSpPr>
          <p:cNvPr id="23" name="TextBox 22"/>
          <p:cNvSpPr txBox="1"/>
          <p:nvPr/>
        </p:nvSpPr>
        <p:spPr>
          <a:xfrm>
            <a:off x="2286000" y="1846693"/>
            <a:ext cx="6380963" cy="1107996"/>
          </a:xfrm>
          <a:prstGeom prst="rect">
            <a:avLst/>
          </a:prstGeom>
          <a:noFill/>
        </p:spPr>
        <p:txBody>
          <a:bodyPr wrap="square" rtlCol="0">
            <a:spAutoFit/>
          </a:bodyPr>
          <a:lstStyle/>
          <a:p>
            <a:pPr algn="just">
              <a:lnSpc>
                <a:spcPct val="150000"/>
              </a:lnSpc>
            </a:pPr>
            <a:r>
              <a:rPr lang="en-US" sz="4400" b="1" dirty="0" err="1" smtClean="0">
                <a:solidFill>
                  <a:srgbClr val="8064A2">
                    <a:lumMod val="50000"/>
                  </a:srgbClr>
                </a:solidFill>
                <a:latin typeface="Arial" panose="020B0604020202020204" pitchFamily="34" charset="0"/>
                <a:cs typeface="Arial" panose="020B0604020202020204" pitchFamily="34" charset="0"/>
              </a:rPr>
              <a:t>Bài</a:t>
            </a:r>
            <a:r>
              <a:rPr lang="en-US" sz="4400" b="1" dirty="0" smtClean="0">
                <a:solidFill>
                  <a:srgbClr val="8064A2">
                    <a:lumMod val="50000"/>
                  </a:srgbClr>
                </a:solidFill>
                <a:latin typeface="Arial" panose="020B0604020202020204" pitchFamily="34" charset="0"/>
                <a:cs typeface="Arial" panose="020B0604020202020204" pitchFamily="34" charset="0"/>
              </a:rPr>
              <a:t> 2.18 (SGK - tr36)</a:t>
            </a:r>
            <a:endParaRPr lang="en-US" sz="4400" b="1" dirty="0">
              <a:solidFill>
                <a:srgbClr val="8064A2">
                  <a:lumMod val="50000"/>
                </a:srgbClr>
              </a:solidFill>
              <a:latin typeface="Arial" panose="020B0604020202020204" pitchFamily="34" charset="0"/>
              <a:cs typeface="Arial" panose="020B0604020202020204" pitchFamily="34" charset="0"/>
            </a:endParaRPr>
          </a:p>
        </p:txBody>
      </p:sp>
      <p:sp>
        <p:nvSpPr>
          <p:cNvPr id="10" name="TextBox 9"/>
          <p:cNvSpPr txBox="1"/>
          <p:nvPr/>
        </p:nvSpPr>
        <p:spPr>
          <a:xfrm>
            <a:off x="2286000" y="3343910"/>
            <a:ext cx="13944600" cy="769441"/>
          </a:xfrm>
          <a:prstGeom prst="rect">
            <a:avLst/>
          </a:prstGeom>
          <a:noFill/>
        </p:spPr>
        <p:txBody>
          <a:bodyPr wrap="square" rtlCol="0">
            <a:spAutoFit/>
          </a:bodyPr>
          <a:lstStyle/>
          <a:p>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tất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thực</a:t>
            </a:r>
            <a:r>
              <a:rPr lang="en-US" sz="4400" dirty="0" smtClean="0">
                <a:latin typeface="Arial" panose="020B0604020202020204" pitchFamily="34" charset="0"/>
                <a:cs typeface="Arial" panose="020B0604020202020204" pitchFamily="34" charset="0"/>
              </a:rPr>
              <a:t> x </a:t>
            </a:r>
            <a:r>
              <a:rPr lang="en-US" sz="4400" dirty="0" err="1" smtClean="0">
                <a:latin typeface="Arial" panose="020B0604020202020204" pitchFamily="34" charset="0"/>
                <a:cs typeface="Arial" panose="020B0604020202020204" pitchFamily="34" charset="0"/>
              </a:rPr>
              <a:t>thỏa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điều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kiện</a:t>
            </a:r>
            <a:r>
              <a:rPr lang="en-US" sz="4400" dirty="0" smtClean="0">
                <a:latin typeface="Arial" panose="020B0604020202020204" pitchFamily="34" charset="0"/>
                <a:cs typeface="Arial" panose="020B0604020202020204" pitchFamily="34" charset="0"/>
              </a:rPr>
              <a:t> |x| = 2,5.</a:t>
            </a:r>
            <a:endParaRPr lang="en-US" sz="4400" dirty="0">
              <a:latin typeface="Arial" panose="020B0604020202020204" pitchFamily="34" charset="0"/>
              <a:cs typeface="Arial" panose="020B0604020202020204" pitchFamily="34" charset="0"/>
            </a:endParaRPr>
          </a:p>
        </p:txBody>
      </p:sp>
      <p:sp>
        <p:nvSpPr>
          <p:cNvPr id="12" name="Down Arrow 11"/>
          <p:cNvSpPr/>
          <p:nvPr/>
        </p:nvSpPr>
        <p:spPr>
          <a:xfrm>
            <a:off x="8326025" y="4824297"/>
            <a:ext cx="838200" cy="914400"/>
          </a:xfrm>
          <a:prstGeom prst="downArrow">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5334000" y="6286426"/>
                <a:ext cx="6400800" cy="830997"/>
              </a:xfrm>
              <a:prstGeom prst="rect">
                <a:avLst/>
              </a:prstGeom>
              <a:noFill/>
            </p:spPr>
            <p:txBody>
              <a:bodyPr wrap="square" rtlCol="0">
                <a:spAutoFit/>
              </a:bodyPr>
              <a:lstStyle/>
              <a:p>
                <a:pPr algn="ctr"/>
                <a:r>
                  <a:rPr lang="en-US" sz="4800" dirty="0" smtClean="0">
                    <a:solidFill>
                      <a:srgbClr val="C00000"/>
                    </a:solidFill>
                    <a:latin typeface="Arial" panose="020B0604020202020204" pitchFamily="34" charset="0"/>
                    <a:cs typeface="Arial" panose="020B0604020202020204" pitchFamily="34" charset="0"/>
                  </a:rPr>
                  <a:t>x </a:t>
                </a:r>
                <a14:m>
                  <m:oMath xmlns:m="http://schemas.openxmlformats.org/officeDocument/2006/math">
                    <m:r>
                      <a:rPr lang="en-US" sz="48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800" dirty="0" smtClean="0">
                    <a:solidFill>
                      <a:srgbClr val="C00000"/>
                    </a:solidFill>
                    <a:latin typeface="Arial" panose="020B0604020202020204" pitchFamily="34" charset="0"/>
                    <a:cs typeface="Arial" panose="020B0604020202020204" pitchFamily="34" charset="0"/>
                  </a:rPr>
                  <a:t> {-2,5; 2,5}</a:t>
                </a:r>
                <a:endParaRPr lang="en-US" sz="4800"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334000" y="6286426"/>
                <a:ext cx="6400800" cy="830997"/>
              </a:xfrm>
              <a:prstGeom prst="rect">
                <a:avLst/>
              </a:prstGeom>
              <a:blipFill rotWithShape="0">
                <a:blip r:embed="rId17"/>
                <a:stretch>
                  <a:fillRect t="-17518" b="-36496"/>
                </a:stretch>
              </a:blipFill>
            </p:spPr>
            <p:txBody>
              <a:bodyPr/>
              <a:lstStyle/>
              <a:p>
                <a:r>
                  <a:rPr lang="en-US">
                    <a:noFill/>
                  </a:rPr>
                  <a:t> </a:t>
                </a:r>
              </a:p>
            </p:txBody>
          </p:sp>
        </mc:Fallback>
      </mc:AlternateContent>
    </p:spTree>
    <p:extLst>
      <p:ext uri="{BB962C8B-B14F-4D97-AF65-F5344CB8AC3E}">
        <p14:creationId xmlns:p14="http://schemas.microsoft.com/office/powerpoint/2010/main" val="2743813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4" name="Group 4"/>
          <p:cNvGrpSpPr/>
          <p:nvPr/>
        </p:nvGrpSpPr>
        <p:grpSpPr>
          <a:xfrm>
            <a:off x="1486075" y="2970118"/>
            <a:ext cx="4713753" cy="4718807"/>
            <a:chOff x="0" y="0"/>
            <a:chExt cx="3529720" cy="2216503"/>
          </a:xfrm>
        </p:grpSpPr>
        <p:sp>
          <p:nvSpPr>
            <p:cNvPr id="5" name="Freeform 5"/>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8" name="Group 8"/>
          <p:cNvGrpSpPr/>
          <p:nvPr/>
        </p:nvGrpSpPr>
        <p:grpSpPr>
          <a:xfrm>
            <a:off x="6721244" y="2938596"/>
            <a:ext cx="4713753" cy="4773189"/>
            <a:chOff x="0" y="0"/>
            <a:chExt cx="3529720" cy="2216503"/>
          </a:xfrm>
        </p:grpSpPr>
        <p:sp>
          <p:nvSpPr>
            <p:cNvPr id="9" name="Freeform 9"/>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12" name="Group 12"/>
          <p:cNvGrpSpPr/>
          <p:nvPr/>
        </p:nvGrpSpPr>
        <p:grpSpPr>
          <a:xfrm>
            <a:off x="11963400" y="2883588"/>
            <a:ext cx="4713753" cy="4773189"/>
            <a:chOff x="0" y="0"/>
            <a:chExt cx="3529720" cy="2216503"/>
          </a:xfrm>
        </p:grpSpPr>
        <p:sp>
          <p:nvSpPr>
            <p:cNvPr id="13" name="Freeform 13"/>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sp>
        <p:nvSpPr>
          <p:cNvPr id="16" name="TextBox 16"/>
          <p:cNvSpPr txBox="1"/>
          <p:nvPr/>
        </p:nvSpPr>
        <p:spPr>
          <a:xfrm>
            <a:off x="3078999" y="1387084"/>
            <a:ext cx="12126351" cy="782874"/>
          </a:xfrm>
          <a:prstGeom prst="rect">
            <a:avLst/>
          </a:prstGeom>
        </p:spPr>
        <p:txBody>
          <a:bodyPr lIns="0" tIns="0" rIns="0" bIns="0" rtlCol="0" anchor="t">
            <a:spAutoFit/>
          </a:bodyPr>
          <a:lstStyle/>
          <a:p>
            <a:pPr marL="0" lvl="0" indent="0" algn="ctr">
              <a:lnSpc>
                <a:spcPts val="5940"/>
              </a:lnSpc>
              <a:spcBef>
                <a:spcPct val="0"/>
              </a:spcBef>
            </a:pPr>
            <a:r>
              <a:rPr lang="en-US" sz="6000" b="1" dirty="0" smtClean="0">
                <a:solidFill>
                  <a:srgbClr val="3F3A6D"/>
                </a:solidFill>
                <a:latin typeface="Arial" panose="020B0604020202020204" pitchFamily="34" charset="0"/>
                <a:cs typeface="Arial" panose="020B0604020202020204" pitchFamily="34" charset="0"/>
              </a:rPr>
              <a:t>HƯỚNG DẪN VỀ NHÀ </a:t>
            </a:r>
            <a:endParaRPr lang="en-US" sz="6000" b="1" dirty="0">
              <a:solidFill>
                <a:srgbClr val="3F3A6D"/>
              </a:solidFill>
              <a:latin typeface="Arial" panose="020B0604020202020204" pitchFamily="34" charset="0"/>
              <a:cs typeface="Arial" panose="020B0604020202020204" pitchFamily="34" charset="0"/>
            </a:endParaRPr>
          </a:p>
        </p:txBody>
      </p:sp>
      <p:pic>
        <p:nvPicPr>
          <p:cNvPr id="29"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69711" y="1337200"/>
            <a:ext cx="650685" cy="844623"/>
          </a:xfrm>
          <a:prstGeom prst="rect">
            <a:avLst/>
          </a:prstGeom>
        </p:spPr>
      </p:pic>
      <p:pic>
        <p:nvPicPr>
          <p:cNvPr id="30" name="Picture 3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5767604" y="1337200"/>
            <a:ext cx="650685" cy="844623"/>
          </a:xfrm>
          <a:prstGeom prst="rect">
            <a:avLst/>
          </a:prstGeom>
        </p:spPr>
      </p:pic>
      <p:sp>
        <p:nvSpPr>
          <p:cNvPr id="31" name="Oval 30"/>
          <p:cNvSpPr/>
          <p:nvPr/>
        </p:nvSpPr>
        <p:spPr>
          <a:xfrm>
            <a:off x="3421270" y="3238500"/>
            <a:ext cx="838200" cy="838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1</a:t>
            </a:r>
            <a:endParaRPr lang="en-US" sz="3600" b="1" dirty="0">
              <a:latin typeface="Arial" panose="020B0604020202020204" pitchFamily="34" charset="0"/>
              <a:cs typeface="Arial" panose="020B0604020202020204" pitchFamily="34" charset="0"/>
            </a:endParaRPr>
          </a:p>
        </p:txBody>
      </p:sp>
      <p:sp>
        <p:nvSpPr>
          <p:cNvPr id="32" name="Oval 31"/>
          <p:cNvSpPr/>
          <p:nvPr/>
        </p:nvSpPr>
        <p:spPr>
          <a:xfrm>
            <a:off x="8656439" y="3238500"/>
            <a:ext cx="838200" cy="838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2</a:t>
            </a:r>
            <a:endParaRPr lang="en-US" sz="3600" b="1" dirty="0">
              <a:latin typeface="Arial" panose="020B0604020202020204" pitchFamily="34" charset="0"/>
              <a:cs typeface="Arial" panose="020B0604020202020204" pitchFamily="34" charset="0"/>
            </a:endParaRPr>
          </a:p>
        </p:txBody>
      </p:sp>
      <p:sp>
        <p:nvSpPr>
          <p:cNvPr id="33" name="Oval 32"/>
          <p:cNvSpPr/>
          <p:nvPr/>
        </p:nvSpPr>
        <p:spPr>
          <a:xfrm>
            <a:off x="13898595" y="3312160"/>
            <a:ext cx="838200" cy="838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3</a:t>
            </a:r>
            <a:endParaRPr lang="en-US" sz="3600" b="1" dirty="0">
              <a:latin typeface="Arial" panose="020B0604020202020204" pitchFamily="34" charset="0"/>
              <a:cs typeface="Arial" panose="020B0604020202020204" pitchFamily="34" charset="0"/>
            </a:endParaRPr>
          </a:p>
        </p:txBody>
      </p:sp>
      <p:sp>
        <p:nvSpPr>
          <p:cNvPr id="34" name="TextBox 33"/>
          <p:cNvSpPr txBox="1"/>
          <p:nvPr/>
        </p:nvSpPr>
        <p:spPr>
          <a:xfrm>
            <a:off x="1699396" y="4533900"/>
            <a:ext cx="4281947"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35" name="TextBox 34"/>
          <p:cNvSpPr txBox="1"/>
          <p:nvPr/>
        </p:nvSpPr>
        <p:spPr>
          <a:xfrm>
            <a:off x="6963597" y="4534872"/>
            <a:ext cx="4223884"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36" name="Rectangle 35"/>
          <p:cNvSpPr/>
          <p:nvPr/>
        </p:nvSpPr>
        <p:spPr>
          <a:xfrm>
            <a:off x="11986453" y="4533900"/>
            <a:ext cx="4697687" cy="1938992"/>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chung</a:t>
            </a:r>
            <a:r>
              <a:rPr lang="en-US" sz="4000" dirty="0">
                <a:latin typeface="Arial" panose="020B0604020202020204" pitchFamily="34" charset="0"/>
                <a:cs typeface="Arial" panose="020B0604020202020204" pitchFamily="34" charset="0"/>
              </a:rPr>
              <a:t>”</a:t>
            </a:r>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134" y="6520302"/>
            <a:ext cx="2426418" cy="3060457"/>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29932" y="6864052"/>
            <a:ext cx="2472441" cy="251206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strVal val="#ppt_w+.3"/>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animEffect transition="in" filter="fade">
                                      <p:cBhvr>
                                        <p:cTn id="26" dur="500"/>
                                        <p:tgtEl>
                                          <p:spTgt spid="32"/>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ppt_w+.3"/>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animEffect transition="in" filter="fade">
                                      <p:cBhvr>
                                        <p:cTn id="31" dur="500"/>
                                        <p:tgtEl>
                                          <p:spTgt spid="8"/>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strVal val="#ppt_w+.3"/>
                                          </p:val>
                                        </p:tav>
                                        <p:tav tm="100000">
                                          <p:val>
                                            <p:strVal val="#ppt_w"/>
                                          </p:val>
                                        </p:tav>
                                      </p:tavLst>
                                    </p:anim>
                                    <p:anim calcmode="lin" valueType="num">
                                      <p:cBhvr>
                                        <p:cTn id="35" dur="500" fill="hold"/>
                                        <p:tgtEl>
                                          <p:spTgt spid="35"/>
                                        </p:tgtEl>
                                        <p:attrNameLst>
                                          <p:attrName>ppt_h</p:attrName>
                                        </p:attrNameLst>
                                      </p:cBhvr>
                                      <p:tavLst>
                                        <p:tav tm="0">
                                          <p:val>
                                            <p:strVal val="#ppt_h"/>
                                          </p:val>
                                        </p:tav>
                                        <p:tav tm="100000">
                                          <p:val>
                                            <p:strVal val="#ppt_h"/>
                                          </p:val>
                                        </p:tav>
                                      </p:tavLst>
                                    </p:anim>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par>
                                <p:cTn id="51" presetID="10"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3829972" y="855795"/>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10949526" y="818384"/>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28934">
            <a:off x="-614964" y="5722282"/>
            <a:ext cx="10906799" cy="1281268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18456">
            <a:off x="7700952" y="5701598"/>
            <a:ext cx="10830260" cy="12722773"/>
          </a:xfrm>
          <a:prstGeom prst="rect">
            <a:avLst/>
          </a:prstGeom>
        </p:spPr>
      </p:pic>
      <p:grpSp>
        <p:nvGrpSpPr>
          <p:cNvPr id="6" name="Group 6"/>
          <p:cNvGrpSpPr/>
          <p:nvPr/>
        </p:nvGrpSpPr>
        <p:grpSpPr>
          <a:xfrm>
            <a:off x="3654232" y="1464452"/>
            <a:ext cx="10209057" cy="6087225"/>
            <a:chOff x="0" y="0"/>
            <a:chExt cx="3778914" cy="2253205"/>
          </a:xfrm>
        </p:grpSpPr>
        <p:sp>
          <p:nvSpPr>
            <p:cNvPr id="7" name="Freeform 7"/>
            <p:cNvSpPr/>
            <p:nvPr/>
          </p:nvSpPr>
          <p:spPr>
            <a:xfrm>
              <a:off x="0" y="0"/>
              <a:ext cx="3778914" cy="2253205"/>
            </a:xfrm>
            <a:custGeom>
              <a:avLst/>
              <a:gdLst/>
              <a:ahLst/>
              <a:cxnLst/>
              <a:rect l="l" t="t" r="r" b="b"/>
              <a:pathLst>
                <a:path w="3778914" h="2253205">
                  <a:moveTo>
                    <a:pt x="3654454" y="2253205"/>
                  </a:moveTo>
                  <a:lnTo>
                    <a:pt x="124460" y="2253205"/>
                  </a:lnTo>
                  <a:cubicBezTo>
                    <a:pt x="55880" y="2253205"/>
                    <a:pt x="0" y="2197325"/>
                    <a:pt x="0" y="2128745"/>
                  </a:cubicBezTo>
                  <a:lnTo>
                    <a:pt x="0" y="124460"/>
                  </a:lnTo>
                  <a:cubicBezTo>
                    <a:pt x="0" y="55880"/>
                    <a:pt x="55880" y="0"/>
                    <a:pt x="124460" y="0"/>
                  </a:cubicBezTo>
                  <a:lnTo>
                    <a:pt x="3654454" y="0"/>
                  </a:lnTo>
                  <a:cubicBezTo>
                    <a:pt x="3723034" y="0"/>
                    <a:pt x="3778914" y="55880"/>
                    <a:pt x="3778914" y="124460"/>
                  </a:cubicBezTo>
                  <a:lnTo>
                    <a:pt x="3778914" y="2128745"/>
                  </a:lnTo>
                  <a:cubicBezTo>
                    <a:pt x="3778914" y="2197325"/>
                    <a:pt x="3723034" y="2253205"/>
                    <a:pt x="3654454" y="2253205"/>
                  </a:cubicBezTo>
                  <a:close/>
                </a:path>
              </a:pathLst>
            </a:custGeom>
            <a:solidFill>
              <a:srgbClr val="EB8B8F"/>
            </a:solidFill>
          </p:spPr>
        </p:sp>
      </p:grpSp>
      <p:sp>
        <p:nvSpPr>
          <p:cNvPr id="8" name="AutoShape 8"/>
          <p:cNvSpPr/>
          <p:nvPr/>
        </p:nvSpPr>
        <p:spPr>
          <a:xfrm>
            <a:off x="3181274" y="1229428"/>
            <a:ext cx="11127681" cy="0"/>
          </a:xfrm>
          <a:prstGeom prst="line">
            <a:avLst/>
          </a:prstGeom>
          <a:ln w="466725" cap="rnd">
            <a:solidFill>
              <a:srgbClr val="99B0DC"/>
            </a:solidFill>
            <a:prstDash val="solid"/>
            <a:headEnd type="none" w="sm" len="sm"/>
            <a:tailEnd type="none" w="sm" len="sm"/>
          </a:ln>
        </p:spPr>
      </p:sp>
      <p:sp>
        <p:nvSpPr>
          <p:cNvPr id="9" name="AutoShape 9"/>
          <p:cNvSpPr/>
          <p:nvPr/>
        </p:nvSpPr>
        <p:spPr>
          <a:xfrm>
            <a:off x="3194920" y="7307948"/>
            <a:ext cx="11127681" cy="0"/>
          </a:xfrm>
          <a:prstGeom prst="line">
            <a:avLst/>
          </a:prstGeom>
          <a:ln w="238125" cap="rnd">
            <a:solidFill>
              <a:srgbClr val="99B0DC"/>
            </a:solidFill>
            <a:prstDash val="solid"/>
            <a:headEnd type="none" w="sm" len="sm"/>
            <a:tailEnd type="none" w="sm" len="sm"/>
          </a:ln>
        </p:spPr>
      </p:sp>
      <p:grpSp>
        <p:nvGrpSpPr>
          <p:cNvPr id="10" name="Group 10"/>
          <p:cNvGrpSpPr/>
          <p:nvPr/>
        </p:nvGrpSpPr>
        <p:grpSpPr>
          <a:xfrm>
            <a:off x="3880581" y="1934255"/>
            <a:ext cx="9752980" cy="5147620"/>
            <a:chOff x="0" y="0"/>
            <a:chExt cx="4629134" cy="2443255"/>
          </a:xfrm>
        </p:grpSpPr>
        <p:sp>
          <p:nvSpPr>
            <p:cNvPr id="11" name="Freeform 11"/>
            <p:cNvSpPr/>
            <p:nvPr/>
          </p:nvSpPr>
          <p:spPr>
            <a:xfrm>
              <a:off x="0" y="0"/>
              <a:ext cx="4629134" cy="2443256"/>
            </a:xfrm>
            <a:custGeom>
              <a:avLst/>
              <a:gdLst/>
              <a:ahLst/>
              <a:cxnLst/>
              <a:rect l="l" t="t" r="r" b="b"/>
              <a:pathLst>
                <a:path w="4629134" h="2443256">
                  <a:moveTo>
                    <a:pt x="4504674" y="2443256"/>
                  </a:moveTo>
                  <a:lnTo>
                    <a:pt x="124460" y="2443256"/>
                  </a:lnTo>
                  <a:cubicBezTo>
                    <a:pt x="55880" y="2443256"/>
                    <a:pt x="0" y="2387375"/>
                    <a:pt x="0" y="2318795"/>
                  </a:cubicBezTo>
                  <a:lnTo>
                    <a:pt x="0" y="124460"/>
                  </a:lnTo>
                  <a:cubicBezTo>
                    <a:pt x="0" y="55880"/>
                    <a:pt x="55880" y="0"/>
                    <a:pt x="124460" y="0"/>
                  </a:cubicBezTo>
                  <a:lnTo>
                    <a:pt x="4504674" y="0"/>
                  </a:lnTo>
                  <a:cubicBezTo>
                    <a:pt x="4573255" y="0"/>
                    <a:pt x="4629134" y="55880"/>
                    <a:pt x="4629134" y="124460"/>
                  </a:cubicBezTo>
                  <a:lnTo>
                    <a:pt x="4629134" y="2318795"/>
                  </a:lnTo>
                  <a:cubicBezTo>
                    <a:pt x="4629134" y="2387376"/>
                    <a:pt x="4573255" y="2443256"/>
                    <a:pt x="4504674" y="2443256"/>
                  </a:cubicBezTo>
                  <a:close/>
                </a:path>
              </a:pathLst>
            </a:custGeom>
            <a:solidFill>
              <a:srgbClr val="FFF6F5"/>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55653" y="6457634"/>
            <a:ext cx="1339228" cy="280066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90419">
            <a:off x="14991940" y="697307"/>
            <a:ext cx="2567251" cy="247389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86620" y="7857967"/>
            <a:ext cx="867380" cy="1679786"/>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308955" y="6673923"/>
            <a:ext cx="3158683" cy="2584377"/>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690797" y="5290245"/>
            <a:ext cx="504123" cy="725832"/>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758761" y="8173526"/>
            <a:ext cx="504123" cy="725832"/>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262884" y="7966111"/>
            <a:ext cx="216005" cy="311001"/>
          </a:xfrm>
          <a:prstGeom prst="rect">
            <a:avLst/>
          </a:prstGeom>
        </p:spPr>
      </p:pic>
      <p:pic>
        <p:nvPicPr>
          <p:cNvPr id="19" name="Picture 1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363278" y="4941656"/>
            <a:ext cx="341358" cy="491484"/>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100617" y="3754042"/>
            <a:ext cx="366182" cy="527225"/>
          </a:xfrm>
          <a:prstGeom prst="rect">
            <a:avLst/>
          </a:prstGeom>
        </p:spPr>
      </p:pic>
      <p:pic>
        <p:nvPicPr>
          <p:cNvPr id="21"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547712" y="4241513"/>
            <a:ext cx="185132" cy="266552"/>
          </a:xfrm>
          <a:prstGeom prst="rect">
            <a:avLst/>
          </a:prstGeom>
        </p:spPr>
      </p:pic>
      <p:pic>
        <p:nvPicPr>
          <p:cNvPr id="22" name="Picture 22"/>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903095">
            <a:off x="-320699" y="2011317"/>
            <a:ext cx="1433000" cy="818113"/>
          </a:xfrm>
          <a:prstGeom prst="rect">
            <a:avLst/>
          </a:prstGeom>
        </p:spPr>
      </p:pic>
      <p:pic>
        <p:nvPicPr>
          <p:cNvPr id="23" name="Picture 2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060008" flipH="1" flipV="1">
            <a:off x="17130418" y="4692407"/>
            <a:ext cx="1367456" cy="780693"/>
          </a:xfrm>
          <a:prstGeom prst="rect">
            <a:avLst/>
          </a:prstGeom>
        </p:spPr>
      </p:pic>
      <p:sp>
        <p:nvSpPr>
          <p:cNvPr id="24" name="TextBox 24"/>
          <p:cNvSpPr txBox="1"/>
          <p:nvPr/>
        </p:nvSpPr>
        <p:spPr>
          <a:xfrm>
            <a:off x="3988394" y="2854698"/>
            <a:ext cx="9537354" cy="3032048"/>
          </a:xfrm>
          <a:prstGeom prst="rect">
            <a:avLst/>
          </a:prstGeom>
        </p:spPr>
        <p:txBody>
          <a:bodyPr wrap="square" lIns="0" tIns="0" rIns="0" bIns="0" rtlCol="0" anchor="t">
            <a:spAutoFit/>
          </a:bodyPr>
          <a:lstStyle/>
          <a:p>
            <a:pPr algn="ctr">
              <a:lnSpc>
                <a:spcPct val="150000"/>
              </a:lnSpc>
            </a:pPr>
            <a:r>
              <a:rPr lang="en-US" sz="7000" b="1" dirty="0" smtClean="0">
                <a:solidFill>
                  <a:srgbClr val="002060"/>
                </a:solidFill>
                <a:latin typeface="Arial" panose="020B0604020202020204" pitchFamily="34" charset="0"/>
                <a:cs typeface="Arial" panose="020B0604020202020204" pitchFamily="34" charset="0"/>
              </a:rPr>
              <a:t>BÀI 7: TẬP HỢP CÁC SỐ THỰC (3 </a:t>
            </a:r>
            <a:r>
              <a:rPr lang="en-US" sz="7000" b="1" dirty="0" err="1" smtClean="0">
                <a:solidFill>
                  <a:srgbClr val="002060"/>
                </a:solidFill>
                <a:latin typeface="Arial" panose="020B0604020202020204" pitchFamily="34" charset="0"/>
                <a:cs typeface="Arial" panose="020B0604020202020204" pitchFamily="34" charset="0"/>
              </a:rPr>
              <a:t>Tiết</a:t>
            </a:r>
            <a:r>
              <a:rPr lang="en-US" sz="7000" b="1" dirty="0" smtClean="0">
                <a:solidFill>
                  <a:srgbClr val="002060"/>
                </a:solidFill>
                <a:latin typeface="Arial" panose="020B0604020202020204" pitchFamily="34" charset="0"/>
                <a:cs typeface="Arial" panose="020B0604020202020204" pitchFamily="34" charset="0"/>
              </a:rPr>
              <a:t>)</a:t>
            </a:r>
            <a:endParaRPr lang="en-US" sz="7000" b="1"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2355298" y="1228918"/>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9474851" y="1191507"/>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155926">
            <a:off x="12847737" y="5068534"/>
            <a:ext cx="7133077" cy="837953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155926">
            <a:off x="-1203217" y="-1181443"/>
            <a:ext cx="3157449" cy="3709191"/>
          </a:xfrm>
          <a:prstGeom prst="rect">
            <a:avLst/>
          </a:prstGeom>
        </p:spPr>
      </p:pic>
      <p:grpSp>
        <p:nvGrpSpPr>
          <p:cNvPr id="6" name="Group 6"/>
          <p:cNvGrpSpPr/>
          <p:nvPr/>
        </p:nvGrpSpPr>
        <p:grpSpPr>
          <a:xfrm>
            <a:off x="2014701" y="1837575"/>
            <a:ext cx="10538772" cy="7420725"/>
            <a:chOff x="0" y="0"/>
            <a:chExt cx="3900959" cy="2746804"/>
          </a:xfrm>
        </p:grpSpPr>
        <p:sp>
          <p:nvSpPr>
            <p:cNvPr id="7" name="Freeform 7"/>
            <p:cNvSpPr/>
            <p:nvPr/>
          </p:nvSpPr>
          <p:spPr>
            <a:xfrm>
              <a:off x="0" y="0"/>
              <a:ext cx="3900959" cy="2746804"/>
            </a:xfrm>
            <a:custGeom>
              <a:avLst/>
              <a:gdLst/>
              <a:ahLst/>
              <a:cxnLst/>
              <a:rect l="l" t="t" r="r" b="b"/>
              <a:pathLst>
                <a:path w="3900959" h="2746804">
                  <a:moveTo>
                    <a:pt x="3776499" y="2746804"/>
                  </a:moveTo>
                  <a:lnTo>
                    <a:pt x="124460" y="2746804"/>
                  </a:lnTo>
                  <a:cubicBezTo>
                    <a:pt x="55880" y="2746804"/>
                    <a:pt x="0" y="2690924"/>
                    <a:pt x="0" y="2622344"/>
                  </a:cubicBezTo>
                  <a:lnTo>
                    <a:pt x="0" y="124460"/>
                  </a:lnTo>
                  <a:cubicBezTo>
                    <a:pt x="0" y="55880"/>
                    <a:pt x="55880" y="0"/>
                    <a:pt x="124460" y="0"/>
                  </a:cubicBezTo>
                  <a:lnTo>
                    <a:pt x="3776499" y="0"/>
                  </a:lnTo>
                  <a:cubicBezTo>
                    <a:pt x="3845079" y="0"/>
                    <a:pt x="3900959" y="55880"/>
                    <a:pt x="3900959" y="124460"/>
                  </a:cubicBezTo>
                  <a:lnTo>
                    <a:pt x="3900959" y="2622344"/>
                  </a:lnTo>
                  <a:cubicBezTo>
                    <a:pt x="3900959" y="2690924"/>
                    <a:pt x="3845079" y="2746804"/>
                    <a:pt x="3776499" y="2746804"/>
                  </a:cubicBezTo>
                  <a:close/>
                </a:path>
              </a:pathLst>
            </a:custGeom>
            <a:solidFill>
              <a:srgbClr val="B6DBCB"/>
            </a:solidFill>
          </p:spPr>
        </p:sp>
      </p:grpSp>
      <p:sp>
        <p:nvSpPr>
          <p:cNvPr id="8" name="AutoShape 8"/>
          <p:cNvSpPr/>
          <p:nvPr/>
        </p:nvSpPr>
        <p:spPr>
          <a:xfrm>
            <a:off x="1706600" y="1602551"/>
            <a:ext cx="11127681" cy="0"/>
          </a:xfrm>
          <a:prstGeom prst="line">
            <a:avLst/>
          </a:prstGeom>
          <a:ln w="466725" cap="rnd">
            <a:solidFill>
              <a:srgbClr val="EB8B8F"/>
            </a:solidFill>
            <a:prstDash val="solid"/>
            <a:headEnd type="none" w="sm" len="sm"/>
            <a:tailEnd type="none" w="sm" len="sm"/>
          </a:ln>
        </p:spPr>
      </p:sp>
      <p:sp>
        <p:nvSpPr>
          <p:cNvPr id="9" name="AutoShape 9"/>
          <p:cNvSpPr/>
          <p:nvPr/>
        </p:nvSpPr>
        <p:spPr>
          <a:xfrm>
            <a:off x="1720246" y="9014571"/>
            <a:ext cx="11127681" cy="0"/>
          </a:xfrm>
          <a:prstGeom prst="line">
            <a:avLst/>
          </a:prstGeom>
          <a:ln w="238125" cap="rnd">
            <a:solidFill>
              <a:srgbClr val="EB8B8F"/>
            </a:solidFill>
            <a:prstDash val="solid"/>
            <a:headEnd type="none" w="sm" len="sm"/>
            <a:tailEnd type="none" w="sm" len="sm"/>
          </a:ln>
        </p:spPr>
      </p:sp>
      <p:grpSp>
        <p:nvGrpSpPr>
          <p:cNvPr id="10" name="Group 10"/>
          <p:cNvGrpSpPr/>
          <p:nvPr/>
        </p:nvGrpSpPr>
        <p:grpSpPr>
          <a:xfrm>
            <a:off x="2241050" y="2443756"/>
            <a:ext cx="10082695" cy="6208362"/>
            <a:chOff x="0" y="0"/>
            <a:chExt cx="4785629" cy="2946724"/>
          </a:xfrm>
        </p:grpSpPr>
        <p:sp>
          <p:nvSpPr>
            <p:cNvPr id="11" name="Freeform 11"/>
            <p:cNvSpPr/>
            <p:nvPr/>
          </p:nvSpPr>
          <p:spPr>
            <a:xfrm>
              <a:off x="0" y="0"/>
              <a:ext cx="4785630" cy="2946724"/>
            </a:xfrm>
            <a:custGeom>
              <a:avLst/>
              <a:gdLst/>
              <a:ahLst/>
              <a:cxnLst/>
              <a:rect l="l" t="t" r="r" b="b"/>
              <a:pathLst>
                <a:path w="4785630" h="2946724">
                  <a:moveTo>
                    <a:pt x="4661169" y="2946724"/>
                  </a:moveTo>
                  <a:lnTo>
                    <a:pt x="124460" y="2946724"/>
                  </a:lnTo>
                  <a:cubicBezTo>
                    <a:pt x="55880" y="2946724"/>
                    <a:pt x="0" y="2890844"/>
                    <a:pt x="0" y="2822264"/>
                  </a:cubicBezTo>
                  <a:lnTo>
                    <a:pt x="0" y="124460"/>
                  </a:lnTo>
                  <a:cubicBezTo>
                    <a:pt x="0" y="55880"/>
                    <a:pt x="55880" y="0"/>
                    <a:pt x="124460" y="0"/>
                  </a:cubicBezTo>
                  <a:lnTo>
                    <a:pt x="4661169" y="0"/>
                  </a:lnTo>
                  <a:cubicBezTo>
                    <a:pt x="4729750" y="0"/>
                    <a:pt x="4785630" y="55880"/>
                    <a:pt x="4785630" y="124460"/>
                  </a:cubicBezTo>
                  <a:lnTo>
                    <a:pt x="4785630" y="2822264"/>
                  </a:lnTo>
                  <a:cubicBezTo>
                    <a:pt x="4785630" y="2890844"/>
                    <a:pt x="4729750" y="2946724"/>
                    <a:pt x="4661169" y="2946724"/>
                  </a:cubicBezTo>
                  <a:close/>
                </a:path>
              </a:pathLst>
            </a:custGeom>
            <a:solidFill>
              <a:srgbClr val="FDFDFB"/>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687343" y="2443756"/>
            <a:ext cx="4035606" cy="9692502"/>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85464" y="4421546"/>
            <a:ext cx="423849" cy="610253"/>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847927" y="7638238"/>
            <a:ext cx="593706" cy="85481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441633" y="2072600"/>
            <a:ext cx="209075" cy="301024"/>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903095">
            <a:off x="-609982" y="7585248"/>
            <a:ext cx="1970978" cy="1125250"/>
          </a:xfrm>
          <a:prstGeom prst="rect">
            <a:avLst/>
          </a:prstGeom>
        </p:spPr>
      </p:pic>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060008" flipH="1" flipV="1">
            <a:off x="16761195" y="1151283"/>
            <a:ext cx="2058517" cy="1175226"/>
          </a:xfrm>
          <a:prstGeom prst="rect">
            <a:avLst/>
          </a:prstGeom>
        </p:spPr>
      </p:pic>
      <p:sp>
        <p:nvSpPr>
          <p:cNvPr id="28" name="Rectangle 27"/>
          <p:cNvSpPr/>
          <p:nvPr/>
        </p:nvSpPr>
        <p:spPr>
          <a:xfrm>
            <a:off x="2652554" y="2731584"/>
            <a:ext cx="9377845" cy="5632311"/>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Thực </a:t>
            </a:r>
            <a:r>
              <a:rPr lang="vi-VN" sz="4000" dirty="0">
                <a:latin typeface="Arial" panose="020B0604020202020204" pitchFamily="34" charset="0"/>
                <a:cs typeface="Arial" panose="020B0604020202020204" pitchFamily="34" charset="0"/>
              </a:rPr>
              <a:t>hiện theo tổ, mỗi tổ chuẩn bị giấy màu: 1 hình vuông cạnh bằng 1 cm và 2 hình chữ nhật kích thước 2 cm x 1 cm, cắt hai hình chữ nhật theo đường chéo để nhận được bốn hình tam giác vuông bằng nhau.</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92054">
            <a:off x="-3117790" y="-2249465"/>
            <a:ext cx="7700664" cy="52557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760722">
            <a:off x="507449" y="-3022327"/>
            <a:ext cx="4569048" cy="4174968"/>
          </a:xfrm>
          <a:prstGeom prst="rect">
            <a:avLst/>
          </a:prstGeom>
        </p:spPr>
      </p:pic>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734937">
            <a:off x="14481118" y="7534547"/>
            <a:ext cx="5937578" cy="405239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107689" y="6956630"/>
            <a:ext cx="942092" cy="10338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6651" y="2155318"/>
            <a:ext cx="1573302" cy="169172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49595" y="568417"/>
            <a:ext cx="646090" cy="93023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17995" y="1256399"/>
            <a:ext cx="379388" cy="54624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6651" y="8405601"/>
            <a:ext cx="628975" cy="905592"/>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42300" y="9311192"/>
            <a:ext cx="346651" cy="499105"/>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7611089">
            <a:off x="15398890" y="7594462"/>
            <a:ext cx="3717431" cy="4610767"/>
          </a:xfrm>
          <a:prstGeom prst="rect">
            <a:avLst/>
          </a:prstGeom>
        </p:spPr>
      </p:pic>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smtClean="0">
                <a:solidFill>
                  <a:srgbClr val="4F81BD">
                    <a:lumMod val="50000"/>
                  </a:srgbClr>
                </a:solidFill>
                <a:latin typeface="Arial" panose="020B0604020202020204" pitchFamily="34" charset="0"/>
                <a:cs typeface="Arial" panose="020B0604020202020204" pitchFamily="34" charset="0"/>
              </a:rPr>
              <a:t>HẸN GẶP LẠI CÁC EM TRONG TIẾT HỌC SAU!</a:t>
            </a:r>
            <a:endParaRPr lang="en-US" sz="8000" b="1" dirty="0">
              <a:solidFill>
                <a:srgbClr val="4F81BD">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06024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752888">
            <a:off x="-2355636" y="8173703"/>
            <a:ext cx="5403192" cy="31240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301084">
            <a:off x="681178" y="8556367"/>
            <a:ext cx="1205023" cy="11342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429454" y="-779456"/>
            <a:ext cx="3272835" cy="313002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869451">
            <a:off x="16084231" y="319440"/>
            <a:ext cx="808704" cy="761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082256">
            <a:off x="11978863" y="7902866"/>
            <a:ext cx="10054702" cy="897610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95936">
            <a:off x="393113" y="516284"/>
            <a:ext cx="2203103" cy="2122990"/>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428970">
            <a:off x="15327364" y="3793670"/>
            <a:ext cx="689545" cy="689545"/>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2855490" y="423395"/>
            <a:ext cx="420412" cy="60530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470894" y="8955647"/>
            <a:ext cx="420412" cy="605305"/>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1429189">
            <a:off x="1830382" y="5896455"/>
            <a:ext cx="959230" cy="313930"/>
          </a:xfrm>
          <a:prstGeom prst="rect">
            <a:avLst/>
          </a:prstGeom>
        </p:spPr>
      </p:pic>
      <p:grpSp>
        <p:nvGrpSpPr>
          <p:cNvPr id="14" name="Group 14"/>
          <p:cNvGrpSpPr/>
          <p:nvPr/>
        </p:nvGrpSpPr>
        <p:grpSpPr>
          <a:xfrm>
            <a:off x="705274" y="3533172"/>
            <a:ext cx="4674891" cy="4365909"/>
            <a:chOff x="0" y="0"/>
            <a:chExt cx="1470772" cy="1373563"/>
          </a:xfrm>
        </p:grpSpPr>
        <p:sp>
          <p:nvSpPr>
            <p:cNvPr id="15" name="Freeform 15"/>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grpSp>
        <p:nvGrpSpPr>
          <p:cNvPr id="16" name="Group 16"/>
          <p:cNvGrpSpPr/>
          <p:nvPr/>
        </p:nvGrpSpPr>
        <p:grpSpPr>
          <a:xfrm>
            <a:off x="6215662" y="3533172"/>
            <a:ext cx="4674891" cy="4365909"/>
            <a:chOff x="0" y="0"/>
            <a:chExt cx="1470772" cy="1373563"/>
          </a:xfrm>
        </p:grpSpPr>
        <p:sp>
          <p:nvSpPr>
            <p:cNvPr id="17"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sp>
        <p:nvSpPr>
          <p:cNvPr id="21" name="TextBox 21"/>
          <p:cNvSpPr txBox="1"/>
          <p:nvPr/>
        </p:nvSpPr>
        <p:spPr>
          <a:xfrm>
            <a:off x="4681100" y="1725137"/>
            <a:ext cx="8816683" cy="625428"/>
          </a:xfrm>
          <a:prstGeom prst="rect">
            <a:avLst/>
          </a:prstGeom>
        </p:spPr>
        <p:txBody>
          <a:bodyPr lIns="0" tIns="0" rIns="0" bIns="0" rtlCol="0" anchor="t">
            <a:spAutoFit/>
          </a:bodyPr>
          <a:lstStyle/>
          <a:p>
            <a:pPr algn="ctr">
              <a:lnSpc>
                <a:spcPts val="4479"/>
              </a:lnSpc>
            </a:pPr>
            <a:r>
              <a:rPr lang="en-US" sz="6600" b="1" dirty="0" smtClean="0">
                <a:solidFill>
                  <a:schemeClr val="accent2">
                    <a:lumMod val="75000"/>
                  </a:schemeClr>
                </a:solidFill>
                <a:latin typeface="Arial" panose="020B0604020202020204" pitchFamily="34" charset="0"/>
                <a:cs typeface="Arial" panose="020B0604020202020204" pitchFamily="34" charset="0"/>
              </a:rPr>
              <a:t>NỘI DUNG BÀI HỌC</a:t>
            </a:r>
            <a:endParaRPr lang="en-US" sz="6600" b="1" dirty="0">
              <a:solidFill>
                <a:schemeClr val="accent2">
                  <a:lumMod val="75000"/>
                </a:schemeClr>
              </a:solidFill>
              <a:latin typeface="Arial" panose="020B0604020202020204" pitchFamily="34" charset="0"/>
              <a:cs typeface="Arial" panose="020B0604020202020204" pitchFamily="34" charset="0"/>
            </a:endParaRPr>
          </a:p>
        </p:txBody>
      </p:sp>
      <p:grpSp>
        <p:nvGrpSpPr>
          <p:cNvPr id="23" name="Group 16"/>
          <p:cNvGrpSpPr/>
          <p:nvPr/>
        </p:nvGrpSpPr>
        <p:grpSpPr>
          <a:xfrm>
            <a:off x="11754563" y="3533172"/>
            <a:ext cx="4674891" cy="4365909"/>
            <a:chOff x="0" y="0"/>
            <a:chExt cx="1470772" cy="1373563"/>
          </a:xfrm>
        </p:grpSpPr>
        <p:sp>
          <p:nvSpPr>
            <p:cNvPr id="24"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pic>
        <p:nvPicPr>
          <p:cNvPr id="25" name="Picture 8"/>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721464" y="7706166"/>
            <a:ext cx="3344407" cy="2426216"/>
          </a:xfrm>
          <a:prstGeom prst="rect">
            <a:avLst/>
          </a:prstGeom>
        </p:spPr>
      </p:pic>
      <p:pic>
        <p:nvPicPr>
          <p:cNvPr id="26" name="Picture 9"/>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672137" y="6174228"/>
            <a:ext cx="1514634" cy="1923900"/>
          </a:xfrm>
          <a:prstGeom prst="rect">
            <a:avLst/>
          </a:prstGeom>
        </p:spPr>
      </p:pic>
      <p:sp>
        <p:nvSpPr>
          <p:cNvPr id="27" name="TextBox 26"/>
          <p:cNvSpPr txBox="1"/>
          <p:nvPr/>
        </p:nvSpPr>
        <p:spPr>
          <a:xfrm>
            <a:off x="1147296" y="4054117"/>
            <a:ext cx="3790846" cy="3013838"/>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1. </a:t>
            </a:r>
            <a:r>
              <a:rPr lang="en-US" sz="4400" b="1" dirty="0" err="1" smtClean="0">
                <a:latin typeface="Arial" panose="020B0604020202020204" pitchFamily="34" charset="0"/>
                <a:cs typeface="Arial" panose="020B0604020202020204" pitchFamily="34" charset="0"/>
              </a:rPr>
              <a:t>Khái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niệm</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và</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trục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8" name="TextBox 27"/>
          <p:cNvSpPr txBox="1"/>
          <p:nvPr/>
        </p:nvSpPr>
        <p:spPr>
          <a:xfrm>
            <a:off x="6525470" y="4034998"/>
            <a:ext cx="4091934" cy="3013838"/>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2. </a:t>
            </a:r>
            <a:r>
              <a:rPr lang="en-US" sz="4400" b="1" dirty="0" err="1" smtClean="0">
                <a:latin typeface="Arial" panose="020B0604020202020204" pitchFamily="34" charset="0"/>
                <a:cs typeface="Arial" panose="020B0604020202020204" pitchFamily="34" charset="0"/>
              </a:rPr>
              <a:t>Thứ</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tự</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trong</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hợp</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các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9" name="TextBox 28"/>
          <p:cNvSpPr txBox="1"/>
          <p:nvPr/>
        </p:nvSpPr>
        <p:spPr>
          <a:xfrm>
            <a:off x="12202977" y="4034998"/>
            <a:ext cx="3790846" cy="3139321"/>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3. </a:t>
            </a:r>
            <a:r>
              <a:rPr lang="en-US" sz="4400" b="1" dirty="0" err="1" smtClean="0">
                <a:latin typeface="Arial" panose="020B0604020202020204" pitchFamily="34" charset="0"/>
                <a:cs typeface="Arial" panose="020B0604020202020204" pitchFamily="34" charset="0"/>
              </a:rPr>
              <a:t>Giá</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trị</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tuyệt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đối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của</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một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strVal val="#ppt_w+.3"/>
                                          </p:val>
                                        </p:tav>
                                        <p:tav tm="100000">
                                          <p:val>
                                            <p:strVal val="#ppt_w"/>
                                          </p:val>
                                        </p:tav>
                                      </p:tavLst>
                                    </p:anim>
                                    <p:anim calcmode="lin" valueType="num">
                                      <p:cBhvr>
                                        <p:cTn id="18" dur="500" fill="hold"/>
                                        <p:tgtEl>
                                          <p:spTgt spid="28"/>
                                        </p:tgtEl>
                                        <p:attrNameLst>
                                          <p:attrName>ppt_h</p:attrName>
                                        </p:attrNameLst>
                                      </p:cBhvr>
                                      <p:tavLst>
                                        <p:tav tm="0">
                                          <p:val>
                                            <p:strVal val="#ppt_h"/>
                                          </p:val>
                                        </p:tav>
                                        <p:tav tm="100000">
                                          <p:val>
                                            <p:strVal val="#ppt_h"/>
                                          </p:val>
                                        </p:tav>
                                      </p:tavLst>
                                    </p:anim>
                                    <p:animEffect transition="in" filter="fade">
                                      <p:cBhvr>
                                        <p:cTn id="19" dur="500"/>
                                        <p:tgtEl>
                                          <p:spTgt spid="28"/>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3"/>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par>
                                <p:cTn id="30" presetID="16" presetClass="entr" presetSubtype="37"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out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173142">
            <a:off x="-3094528" y="-2728895"/>
            <a:ext cx="7243125" cy="5260320"/>
          </a:xfrm>
          <a:prstGeom prst="rect">
            <a:avLst/>
          </a:prstGeom>
        </p:spPr>
      </p:pic>
      <p:grpSp>
        <p:nvGrpSpPr>
          <p:cNvPr id="3" name="Group 3"/>
          <p:cNvGrpSpPr/>
          <p:nvPr/>
        </p:nvGrpSpPr>
        <p:grpSpPr>
          <a:xfrm>
            <a:off x="1354412" y="2644845"/>
            <a:ext cx="15579175" cy="6517413"/>
            <a:chOff x="0" y="0"/>
            <a:chExt cx="17720261" cy="7413117"/>
          </a:xfrm>
        </p:grpSpPr>
        <p:sp>
          <p:nvSpPr>
            <p:cNvPr id="4" name="Freeform 4"/>
            <p:cNvSpPr/>
            <p:nvPr/>
          </p:nvSpPr>
          <p:spPr>
            <a:xfrm>
              <a:off x="0" y="-4262"/>
              <a:ext cx="17728006" cy="7419603"/>
            </a:xfrm>
            <a:custGeom>
              <a:avLst/>
              <a:gdLst/>
              <a:ahLst/>
              <a:cxnLst/>
              <a:rect l="l" t="t" r="r" b="b"/>
              <a:pathLst>
                <a:path w="17728006" h="7419603">
                  <a:moveTo>
                    <a:pt x="16789107" y="7408415"/>
                  </a:moveTo>
                  <a:cubicBezTo>
                    <a:pt x="16789107" y="7408415"/>
                    <a:pt x="16369354" y="7419603"/>
                    <a:pt x="15906769" y="7416982"/>
                  </a:cubicBezTo>
                  <a:cubicBezTo>
                    <a:pt x="5432256" y="7414819"/>
                    <a:pt x="1057073" y="7406995"/>
                    <a:pt x="1057073" y="7406995"/>
                  </a:cubicBezTo>
                  <a:cubicBezTo>
                    <a:pt x="812931" y="7398160"/>
                    <a:pt x="565145" y="7381179"/>
                    <a:pt x="398404" y="7323001"/>
                  </a:cubicBezTo>
                  <a:cubicBezTo>
                    <a:pt x="120505" y="7226040"/>
                    <a:pt x="0" y="7048511"/>
                    <a:pt x="0" y="2367785"/>
                  </a:cubicBezTo>
                  <a:lnTo>
                    <a:pt x="0" y="2367732"/>
                  </a:lnTo>
                  <a:cubicBezTo>
                    <a:pt x="8536" y="440430"/>
                    <a:pt x="34263" y="311302"/>
                    <a:pt x="140291" y="225758"/>
                  </a:cubicBezTo>
                  <a:cubicBezTo>
                    <a:pt x="342602" y="62530"/>
                    <a:pt x="736658" y="7673"/>
                    <a:pt x="1155311" y="7673"/>
                  </a:cubicBezTo>
                  <a:cubicBezTo>
                    <a:pt x="1155311" y="7673"/>
                    <a:pt x="1551711" y="15681"/>
                    <a:pt x="12729211" y="7673"/>
                  </a:cubicBezTo>
                  <a:cubicBezTo>
                    <a:pt x="16150428" y="0"/>
                    <a:pt x="16614355" y="7673"/>
                    <a:pt x="16614355" y="7673"/>
                  </a:cubicBezTo>
                  <a:cubicBezTo>
                    <a:pt x="16982663" y="15152"/>
                    <a:pt x="17345975" y="84484"/>
                    <a:pt x="17543715" y="207066"/>
                  </a:cubicBezTo>
                  <a:cubicBezTo>
                    <a:pt x="17694732" y="300683"/>
                    <a:pt x="17728006" y="425358"/>
                    <a:pt x="17718866" y="2367785"/>
                  </a:cubicBezTo>
                  <a:lnTo>
                    <a:pt x="17718866" y="2367838"/>
                  </a:lnTo>
                  <a:cubicBezTo>
                    <a:pt x="17718866" y="7166477"/>
                    <a:pt x="17435869" y="7380575"/>
                    <a:pt x="16789107" y="7408415"/>
                  </a:cubicBezTo>
                  <a:close/>
                </a:path>
              </a:pathLst>
            </a:custGeom>
            <a:solidFill>
              <a:srgbClr val="FDB5A8"/>
            </a:solidFill>
          </p:spPr>
        </p:sp>
      </p:grpSp>
      <p:grpSp>
        <p:nvGrpSpPr>
          <p:cNvPr id="5" name="Group 5"/>
          <p:cNvGrpSpPr/>
          <p:nvPr/>
        </p:nvGrpSpPr>
        <p:grpSpPr>
          <a:xfrm>
            <a:off x="1763221" y="3022586"/>
            <a:ext cx="14739638" cy="5777098"/>
            <a:chOff x="0" y="0"/>
            <a:chExt cx="17950918" cy="7035737"/>
          </a:xfrm>
        </p:grpSpPr>
        <p:sp>
          <p:nvSpPr>
            <p:cNvPr id="6" name="Freeform 6"/>
            <p:cNvSpPr/>
            <p:nvPr/>
          </p:nvSpPr>
          <p:spPr>
            <a:xfrm>
              <a:off x="0" y="-4073"/>
              <a:ext cx="17957309" cy="7042339"/>
            </a:xfrm>
            <a:custGeom>
              <a:avLst/>
              <a:gdLst/>
              <a:ahLst/>
              <a:cxnLst/>
              <a:rect l="l" t="t" r="r" b="b"/>
              <a:pathLst>
                <a:path w="17957309" h="7042339">
                  <a:moveTo>
                    <a:pt x="17329531" y="6987862"/>
                  </a:moveTo>
                  <a:cubicBezTo>
                    <a:pt x="17329531" y="6987862"/>
                    <a:pt x="16598657" y="7042340"/>
                    <a:pt x="14120721" y="7039719"/>
                  </a:cubicBezTo>
                  <a:cubicBezTo>
                    <a:pt x="6433621" y="7037556"/>
                    <a:pt x="1057074" y="7029731"/>
                    <a:pt x="1057074" y="7029731"/>
                  </a:cubicBezTo>
                  <a:cubicBezTo>
                    <a:pt x="812932" y="7020897"/>
                    <a:pt x="449110" y="6999667"/>
                    <a:pt x="282371" y="6941489"/>
                  </a:cubicBezTo>
                  <a:cubicBezTo>
                    <a:pt x="4469" y="6844526"/>
                    <a:pt x="0" y="6671247"/>
                    <a:pt x="0" y="5441979"/>
                  </a:cubicBezTo>
                  <a:lnTo>
                    <a:pt x="0" y="5441920"/>
                  </a:lnTo>
                  <a:cubicBezTo>
                    <a:pt x="8536" y="491230"/>
                    <a:pt x="0" y="345608"/>
                    <a:pt x="77597" y="223930"/>
                  </a:cubicBezTo>
                  <a:cubicBezTo>
                    <a:pt x="217372" y="4759"/>
                    <a:pt x="519255" y="4073"/>
                    <a:pt x="937909" y="4073"/>
                  </a:cubicBezTo>
                  <a:cubicBezTo>
                    <a:pt x="937909" y="4073"/>
                    <a:pt x="3208189" y="15681"/>
                    <a:pt x="11286229" y="7673"/>
                  </a:cubicBezTo>
                  <a:cubicBezTo>
                    <a:pt x="16379729" y="0"/>
                    <a:pt x="17096462" y="6979"/>
                    <a:pt x="17096462" y="6979"/>
                  </a:cubicBezTo>
                  <a:cubicBezTo>
                    <a:pt x="17464770" y="14458"/>
                    <a:pt x="17603029" y="42638"/>
                    <a:pt x="17800769" y="165219"/>
                  </a:cubicBezTo>
                  <a:cubicBezTo>
                    <a:pt x="17951786" y="258836"/>
                    <a:pt x="17957309" y="476157"/>
                    <a:pt x="17948168" y="5441919"/>
                  </a:cubicBezTo>
                  <a:lnTo>
                    <a:pt x="17948168" y="5441979"/>
                  </a:lnTo>
                  <a:cubicBezTo>
                    <a:pt x="17948168" y="6789212"/>
                    <a:pt x="17905383" y="6937800"/>
                    <a:pt x="17329531" y="6987862"/>
                  </a:cubicBezTo>
                  <a:close/>
                </a:path>
              </a:pathLst>
            </a:custGeom>
            <a:solidFill>
              <a:srgbClr val="EEFFFE"/>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195002">
            <a:off x="14307784" y="7597696"/>
            <a:ext cx="6230048" cy="589518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987064">
            <a:off x="15958697" y="8362949"/>
            <a:ext cx="4211329" cy="3848102"/>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25671">
            <a:off x="-2876147" y="-579603"/>
            <a:ext cx="4374440" cy="399714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02859" y="586686"/>
            <a:ext cx="589992" cy="84946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308015" y="1849374"/>
            <a:ext cx="416425" cy="599565"/>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422808" y="1068118"/>
            <a:ext cx="173567" cy="249900"/>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34606" y="8228827"/>
            <a:ext cx="504415" cy="726252"/>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07557" y="9485869"/>
            <a:ext cx="262929" cy="37856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27035" y="9176109"/>
            <a:ext cx="215143" cy="309760"/>
          </a:xfrm>
          <a:prstGeom prst="rect">
            <a:avLst/>
          </a:prstGeom>
        </p:spPr>
      </p:pic>
      <p:sp>
        <p:nvSpPr>
          <p:cNvPr id="17" name="TextBox 10"/>
          <p:cNvSpPr txBox="1"/>
          <p:nvPr/>
        </p:nvSpPr>
        <p:spPr>
          <a:xfrm>
            <a:off x="1763221" y="1394724"/>
            <a:ext cx="12293713" cy="898259"/>
          </a:xfrm>
          <a:prstGeom prst="rect">
            <a:avLst/>
          </a:prstGeom>
        </p:spPr>
        <p:txBody>
          <a:bodyPr wrap="square" lIns="0" tIns="0" rIns="0" bIns="0" rtlCol="0" anchor="t">
            <a:spAutoFit/>
          </a:bodyPr>
          <a:lstStyle/>
          <a:p>
            <a:pPr>
              <a:lnSpc>
                <a:spcPts val="7669"/>
              </a:lnSpc>
            </a:pPr>
            <a:r>
              <a:rPr lang="en-US" sz="4800" b="1" dirty="0" smtClean="0">
                <a:solidFill>
                  <a:schemeClr val="accent4">
                    <a:lumMod val="50000"/>
                  </a:schemeClr>
                </a:solidFill>
                <a:latin typeface="Arial" panose="020B0604020202020204" pitchFamily="34" charset="0"/>
                <a:cs typeface="Arial" panose="020B0604020202020204" pitchFamily="34" charset="0"/>
              </a:rPr>
              <a:t>1. </a:t>
            </a:r>
            <a:r>
              <a:rPr lang="en-US" sz="4800" b="1" dirty="0" err="1" smtClean="0">
                <a:solidFill>
                  <a:schemeClr val="accent4">
                    <a:lumMod val="50000"/>
                  </a:schemeClr>
                </a:solidFill>
                <a:latin typeface="Arial" panose="020B0604020202020204" pitchFamily="34" charset="0"/>
                <a:cs typeface="Arial" panose="020B0604020202020204" pitchFamily="34" charset="0"/>
              </a:rPr>
              <a:t>Khái</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niệm</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số</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thực</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và</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trục</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số</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thực</a:t>
            </a:r>
            <a:endParaRPr lang="en-US" sz="4800" b="1" dirty="0">
              <a:solidFill>
                <a:schemeClr val="accent4">
                  <a:lumMod val="50000"/>
                </a:schemeClr>
              </a:solidFill>
              <a:latin typeface="Arial" panose="020B0604020202020204" pitchFamily="34" charset="0"/>
              <a:cs typeface="Arial" panose="020B0604020202020204" pitchFamily="34" charset="0"/>
            </a:endParaRPr>
          </a:p>
        </p:txBody>
      </p:sp>
      <p:pic>
        <p:nvPicPr>
          <p:cNvPr id="18"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2547817">
            <a:off x="16902472" y="4683632"/>
            <a:ext cx="1042020" cy="730716"/>
          </a:xfrm>
          <a:prstGeom prst="rect">
            <a:avLst/>
          </a:prstGeom>
        </p:spPr>
      </p:pic>
      <p:pic>
        <p:nvPicPr>
          <p:cNvPr id="19" name="Picture 5"/>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3529439" y="5305935"/>
            <a:ext cx="4241161" cy="5049002"/>
          </a:xfrm>
          <a:prstGeom prst="rect">
            <a:avLst/>
          </a:prstGeom>
        </p:spPr>
      </p:pic>
      <p:sp>
        <p:nvSpPr>
          <p:cNvPr id="21" name="TextBox 20"/>
          <p:cNvSpPr txBox="1"/>
          <p:nvPr/>
        </p:nvSpPr>
        <p:spPr>
          <a:xfrm>
            <a:off x="7555090" y="3393628"/>
            <a:ext cx="3200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Khái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niệm</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3598269" y="4340840"/>
                <a:ext cx="10941093" cy="313932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Số hữu tỉ và số vô tỉ được gọi chung là số thực.</a:t>
                </a:r>
              </a:p>
              <a:p>
                <a:pPr marL="571500" indent="-571500" algn="just">
                  <a:lnSpc>
                    <a:spcPct val="150000"/>
                  </a:lnSpc>
                  <a:buFont typeface="Arial" panose="020B0604020202020204" pitchFamily="34" charset="0"/>
                  <a:buChar char="•"/>
                </a:pPr>
                <a:r>
                  <a:rPr lang="vi-VN" sz="4400" dirty="0" smtClean="0">
                    <a:latin typeface="Arial" panose="020B0604020202020204" pitchFamily="34" charset="0"/>
                    <a:cs typeface="Arial" panose="020B0604020202020204" pitchFamily="34" charset="0"/>
                  </a:rPr>
                  <a:t>Tập </a:t>
                </a:r>
                <a:r>
                  <a:rPr lang="vi-VN" sz="4400" dirty="0">
                    <a:latin typeface="Arial" panose="020B0604020202020204" pitchFamily="34" charset="0"/>
                    <a:cs typeface="Arial" panose="020B0604020202020204" pitchFamily="34" charset="0"/>
                  </a:rPr>
                  <a:t>hợp các số thực được kí hiệu là </a:t>
                </a:r>
                <a14:m>
                  <m:oMath xmlns:m="http://schemas.openxmlformats.org/officeDocument/2006/math">
                    <m:r>
                      <a:rPr lang="vi-VN" sz="4400" i="1" smtClean="0">
                        <a:latin typeface="Cambria Math" panose="02040503050406030204" pitchFamily="18" charset="0"/>
                        <a:ea typeface="Cambria Math" panose="02040503050406030204" pitchFamily="18" charset="0"/>
                        <a:cs typeface="Arial" panose="020B0604020202020204" pitchFamily="34" charset="0"/>
                      </a:rPr>
                      <m:t>ℝ</m:t>
                    </m:r>
                  </m:oMath>
                </a14:m>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598269" y="4340840"/>
                <a:ext cx="10941093" cy="3139321"/>
              </a:xfrm>
              <a:prstGeom prst="rect">
                <a:avLst/>
              </a:prstGeom>
              <a:blipFill rotWithShape="0">
                <a:blip r:embed="rId19"/>
                <a:stretch>
                  <a:fillRect l="-2006" r="-2284" b="-4272"/>
                </a:stretch>
              </a:blipFill>
            </p:spPr>
            <p:txBody>
              <a:bodyPr/>
              <a:lstStyle/>
              <a:p>
                <a:r>
                  <a:rPr lang="en-US">
                    <a:noFill/>
                  </a:rPr>
                  <a:t> </a:t>
                </a:r>
              </a:p>
            </p:txBody>
          </p:sp>
        </mc:Fallback>
      </mc:AlternateContent>
    </p:spTree>
    <p:extLst>
      <p:ext uri="{BB962C8B-B14F-4D97-AF65-F5344CB8AC3E}">
        <p14:creationId xmlns:p14="http://schemas.microsoft.com/office/powerpoint/2010/main" val="19665041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2">
                                            <p:txEl>
                                              <p:pRg st="0" end="0"/>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1837">
            <a:off x="253724" y="4107905"/>
            <a:ext cx="6413857" cy="634388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116037">
            <a:off x="642076" y="2211761"/>
            <a:ext cx="2203450" cy="2261003"/>
          </a:xfrm>
          <a:prstGeom prst="rect">
            <a:avLst/>
          </a:prstGeom>
        </p:spPr>
      </p:pic>
      <p:grpSp>
        <p:nvGrpSpPr>
          <p:cNvPr id="6" name="Group 6"/>
          <p:cNvGrpSpPr/>
          <p:nvPr/>
        </p:nvGrpSpPr>
        <p:grpSpPr>
          <a:xfrm>
            <a:off x="7540417" y="1477462"/>
            <a:ext cx="9136457" cy="3132638"/>
            <a:chOff x="0" y="0"/>
            <a:chExt cx="9336045" cy="2510846"/>
          </a:xfrm>
        </p:grpSpPr>
        <p:sp>
          <p:nvSpPr>
            <p:cNvPr id="7" name="Freeform 7"/>
            <p:cNvSpPr/>
            <p:nvPr/>
          </p:nvSpPr>
          <p:spPr>
            <a:xfrm>
              <a:off x="-9098" y="-6509"/>
              <a:ext cx="9350375" cy="2542899"/>
            </a:xfrm>
            <a:custGeom>
              <a:avLst/>
              <a:gdLst/>
              <a:ahLst/>
              <a:cxnLst/>
              <a:rect l="l" t="t" r="r" b="b"/>
              <a:pathLst>
                <a:path w="9350375" h="2542899">
                  <a:moveTo>
                    <a:pt x="63030" y="1949346"/>
                  </a:moveTo>
                  <a:cubicBezTo>
                    <a:pt x="63030" y="1949346"/>
                    <a:pt x="0" y="1702782"/>
                    <a:pt x="10218" y="1214762"/>
                  </a:cubicBezTo>
                  <a:cubicBezTo>
                    <a:pt x="18651" y="990971"/>
                    <a:pt x="65033" y="645332"/>
                    <a:pt x="65033" y="645332"/>
                  </a:cubicBezTo>
                  <a:cubicBezTo>
                    <a:pt x="82233" y="502466"/>
                    <a:pt x="56685" y="337866"/>
                    <a:pt x="181385" y="223925"/>
                  </a:cubicBezTo>
                  <a:cubicBezTo>
                    <a:pt x="346794" y="72788"/>
                    <a:pt x="621643" y="0"/>
                    <a:pt x="8457302" y="6965"/>
                  </a:cubicBezTo>
                  <a:lnTo>
                    <a:pt x="8457303" y="6965"/>
                  </a:lnTo>
                  <a:cubicBezTo>
                    <a:pt x="8674050" y="16819"/>
                    <a:pt x="8878365" y="36481"/>
                    <a:pt x="9012554" y="101690"/>
                  </a:cubicBezTo>
                  <a:cubicBezTo>
                    <a:pt x="9268599" y="226120"/>
                    <a:pt x="9350375" y="459160"/>
                    <a:pt x="9344887" y="704684"/>
                  </a:cubicBezTo>
                  <a:cubicBezTo>
                    <a:pt x="9344887" y="704684"/>
                    <a:pt x="9301599" y="1013073"/>
                    <a:pt x="9309033" y="1248607"/>
                  </a:cubicBezTo>
                  <a:cubicBezTo>
                    <a:pt x="9316156" y="1691147"/>
                    <a:pt x="9323312" y="1886750"/>
                    <a:pt x="9323312" y="1886750"/>
                  </a:cubicBezTo>
                  <a:cubicBezTo>
                    <a:pt x="9306631" y="2102482"/>
                    <a:pt x="9191987" y="2313094"/>
                    <a:pt x="8995118" y="2424718"/>
                  </a:cubicBezTo>
                  <a:cubicBezTo>
                    <a:pt x="8844766" y="2509967"/>
                    <a:pt x="8646735" y="2525065"/>
                    <a:pt x="6874210" y="2514323"/>
                  </a:cubicBezTo>
                  <a:lnTo>
                    <a:pt x="6874112" y="2514323"/>
                  </a:lnTo>
                  <a:cubicBezTo>
                    <a:pt x="645952" y="2509046"/>
                    <a:pt x="384604" y="2542899"/>
                    <a:pt x="254278" y="2433742"/>
                  </a:cubicBezTo>
                  <a:cubicBezTo>
                    <a:pt x="145767" y="2342857"/>
                    <a:pt x="81795" y="2149545"/>
                    <a:pt x="63030" y="1949346"/>
                  </a:cubicBezTo>
                  <a:close/>
                </a:path>
              </a:pathLst>
            </a:custGeom>
            <a:solidFill>
              <a:srgbClr val="FFE8E5"/>
            </a:solidFill>
          </p:spPr>
        </p:sp>
      </p:grpSp>
      <p:grpSp>
        <p:nvGrpSpPr>
          <p:cNvPr id="8" name="Group 8"/>
          <p:cNvGrpSpPr/>
          <p:nvPr/>
        </p:nvGrpSpPr>
        <p:grpSpPr>
          <a:xfrm>
            <a:off x="7501033" y="5508769"/>
            <a:ext cx="9136457" cy="3327426"/>
            <a:chOff x="0" y="0"/>
            <a:chExt cx="17556646" cy="2216503"/>
          </a:xfrm>
        </p:grpSpPr>
        <p:sp>
          <p:nvSpPr>
            <p:cNvPr id="9" name="Freeform 9"/>
            <p:cNvSpPr/>
            <p:nvPr/>
          </p:nvSpPr>
          <p:spPr>
            <a:xfrm>
              <a:off x="-9098" y="-6509"/>
              <a:ext cx="17570977" cy="2248556"/>
            </a:xfrm>
            <a:custGeom>
              <a:avLst/>
              <a:gdLst/>
              <a:ahLst/>
              <a:cxnLst/>
              <a:rect l="l" t="t" r="r" b="b"/>
              <a:pathLst>
                <a:path w="17570977"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6677904" y="6965"/>
                  </a:cubicBezTo>
                  <a:lnTo>
                    <a:pt x="16677904" y="6965"/>
                  </a:lnTo>
                  <a:cubicBezTo>
                    <a:pt x="16894652" y="16819"/>
                    <a:pt x="17098966" y="36481"/>
                    <a:pt x="17233155" y="101690"/>
                  </a:cubicBezTo>
                  <a:cubicBezTo>
                    <a:pt x="17489202" y="226120"/>
                    <a:pt x="17570976" y="459160"/>
                    <a:pt x="17565488" y="704684"/>
                  </a:cubicBezTo>
                  <a:cubicBezTo>
                    <a:pt x="17565488" y="704684"/>
                    <a:pt x="17522201" y="1013073"/>
                    <a:pt x="17529633" y="1248607"/>
                  </a:cubicBezTo>
                  <a:cubicBezTo>
                    <a:pt x="17536757" y="1396804"/>
                    <a:pt x="17543913" y="1592407"/>
                    <a:pt x="17543913" y="1592407"/>
                  </a:cubicBezTo>
                  <a:cubicBezTo>
                    <a:pt x="17527232" y="1808139"/>
                    <a:pt x="17412588" y="2018751"/>
                    <a:pt x="17215719" y="2130375"/>
                  </a:cubicBezTo>
                  <a:cubicBezTo>
                    <a:pt x="17065367" y="2215624"/>
                    <a:pt x="16867337" y="2230722"/>
                    <a:pt x="13421096" y="2219980"/>
                  </a:cubicBezTo>
                  <a:lnTo>
                    <a:pt x="13420893" y="2219980"/>
                  </a:lnTo>
                  <a:cubicBezTo>
                    <a:pt x="645952" y="2214703"/>
                    <a:pt x="384604" y="2248556"/>
                    <a:pt x="254278" y="2139399"/>
                  </a:cubicBezTo>
                  <a:cubicBezTo>
                    <a:pt x="145767" y="2048514"/>
                    <a:pt x="81795" y="1855202"/>
                    <a:pt x="63030" y="1655003"/>
                  </a:cubicBezTo>
                  <a:close/>
                </a:path>
              </a:pathLst>
            </a:custGeom>
            <a:solidFill>
              <a:srgbClr val="B6DBCB"/>
            </a:solidFill>
          </p:spPr>
        </p:sp>
      </p:gr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626919">
            <a:off x="-1729861" y="-2624402"/>
            <a:ext cx="5013059" cy="397284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95545" y="6672667"/>
            <a:ext cx="499815" cy="499815"/>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355794" y="879866"/>
            <a:ext cx="597596" cy="597596"/>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100000">
            <a:off x="6684986" y="9481907"/>
            <a:ext cx="479381" cy="479381"/>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417658">
            <a:off x="16984321" y="6290370"/>
            <a:ext cx="903490" cy="343326"/>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899766">
            <a:off x="5340740" y="2706046"/>
            <a:ext cx="850899" cy="278476"/>
          </a:xfrm>
          <a:prstGeom prst="rect">
            <a:avLst/>
          </a:prstGeom>
        </p:spPr>
      </p:pic>
      <p:pic>
        <p:nvPicPr>
          <p:cNvPr id="19" name="Picture 1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885332">
            <a:off x="922314" y="2520776"/>
            <a:ext cx="1642973" cy="1642973"/>
          </a:xfrm>
          <a:prstGeom prst="rect">
            <a:avLst/>
          </a:prstGeom>
        </p:spPr>
      </p:pic>
      <p:sp>
        <p:nvSpPr>
          <p:cNvPr id="20" name="Rectangle 19"/>
          <p:cNvSpPr/>
          <p:nvPr/>
        </p:nvSpPr>
        <p:spPr>
          <a:xfrm>
            <a:off x="8236313" y="1994119"/>
            <a:ext cx="8004639"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Cho </a:t>
            </a:r>
            <a:r>
              <a:rPr lang="en-US" sz="4000" dirty="0" err="1" smtClean="0">
                <a:latin typeface="Arial" panose="020B0604020202020204" pitchFamily="34" charset="0"/>
                <a:cs typeface="Arial" panose="020B0604020202020204" pitchFamily="34" charset="0"/>
              </a:rPr>
              <a:t>ví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1" name="Rectangle 20"/>
          <p:cNvSpPr/>
          <p:nvPr/>
        </p:nvSpPr>
        <p:spPr>
          <a:xfrm>
            <a:off x="8353984" y="5755609"/>
            <a:ext cx="7886967" cy="2862322"/>
          </a:xfrm>
          <a:prstGeom prst="rect">
            <a:avLst/>
          </a:prstGeom>
        </p:spPr>
        <p:txBody>
          <a:bodyPr wrap="square">
            <a:spAutoFit/>
          </a:bodyPr>
          <a:lstStyle/>
          <a:p>
            <a:pPr algn="just">
              <a:lnSpc>
                <a:spcPct val="150000"/>
              </a:lnSpc>
            </a:pPr>
            <a:r>
              <a:rPr lang="vi-VN" sz="4000" dirty="0"/>
              <a:t>Hãy viết số đối của các số thực đã chọn ở trên, viết các phép toán tổng hiệu tích thương.</a:t>
            </a:r>
            <a:endParaRPr lang="en-US" sz="4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trips(downRight)">
                                      <p:cBhvr>
                                        <p:cTn id="30" dur="500"/>
                                        <p:tgtEl>
                                          <p:spTgt spid="21"/>
                                        </p:tgtEl>
                                      </p:cBhvr>
                                    </p:animEffect>
                                  </p:childTnLst>
                                </p:cTn>
                              </p:par>
                              <p:par>
                                <p:cTn id="31" presetID="18" presetClass="entr" presetSubtype="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2718978" y="1661228"/>
            <a:ext cx="12717949" cy="6837273"/>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80065" y="2163117"/>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847487"/>
            <a:ext cx="11872229" cy="4024095"/>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230607" y="2562031"/>
            <a:ext cx="9670077" cy="447880"/>
          </a:xfrm>
          <a:prstGeom prst="rect">
            <a:avLst/>
          </a:prstGeom>
        </p:spPr>
        <p:txBody>
          <a:bodyPr lIns="0" tIns="0" rIns="0" bIns="0" rtlCol="0" anchor="t">
            <a:spAutoFit/>
          </a:bodyPr>
          <a:lstStyle/>
          <a:p>
            <a:pPr marL="0" lvl="0" indent="0" algn="ctr">
              <a:lnSpc>
                <a:spcPts val="3199"/>
              </a:lnSpc>
            </a:pPr>
            <a:r>
              <a:rPr lang="en-US" sz="4800" b="1" dirty="0" err="1" smtClean="0">
                <a:solidFill>
                  <a:srgbClr val="C00000"/>
                </a:solidFill>
                <a:latin typeface="Arial" panose="020B0604020202020204" pitchFamily="34" charset="0"/>
                <a:cs typeface="Arial" panose="020B0604020202020204" pitchFamily="34" charset="0"/>
              </a:rPr>
              <a:t>Chú</a:t>
            </a:r>
            <a:r>
              <a:rPr lang="en-US" sz="4800" b="1" dirty="0" smtClean="0">
                <a:solidFill>
                  <a:srgbClr val="C00000"/>
                </a:solidFill>
                <a:latin typeface="Arial" panose="020B0604020202020204" pitchFamily="34" charset="0"/>
                <a:cs typeface="Arial" panose="020B0604020202020204" pitchFamily="34" charset="0"/>
              </a:rPr>
              <a:t> ý</a:t>
            </a:r>
            <a:endParaRPr lang="en-US" sz="4800" b="1" dirty="0">
              <a:solidFill>
                <a:srgbClr val="C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03916" y="8274324"/>
            <a:ext cx="2070512" cy="159241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494367" y="374944"/>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p:sp>
        <p:nvSpPr>
          <p:cNvPr id="21" name="Rectangle 20"/>
          <p:cNvSpPr/>
          <p:nvPr/>
        </p:nvSpPr>
        <p:spPr>
          <a:xfrm>
            <a:off x="3491003" y="4004819"/>
            <a:ext cx="11219023" cy="3785652"/>
          </a:xfrm>
          <a:prstGeom prst="rect">
            <a:avLst/>
          </a:prstGeom>
        </p:spPr>
        <p:txBody>
          <a:bodyPr wrap="square">
            <a:spAutoFit/>
          </a:bodyPr>
          <a:lstStyle/>
          <a:p>
            <a:pPr marL="742950" indent="-74295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Cũng </a:t>
            </a:r>
            <a:r>
              <a:rPr lang="vi-VN" sz="4000" dirty="0">
                <a:latin typeface="Arial" panose="020B0604020202020204" pitchFamily="34" charset="0"/>
                <a:cs typeface="Arial" panose="020B0604020202020204" pitchFamily="34" charset="0"/>
              </a:rPr>
              <a:t>như số hữu tỉ, mỗi số thực a đều có một số đối kí hiệu là </a:t>
            </a:r>
            <a:r>
              <a:rPr lang="vi-VN" sz="4000" dirty="0">
                <a:solidFill>
                  <a:srgbClr val="C00000"/>
                </a:solidFill>
                <a:latin typeface="Arial" panose="020B0604020202020204" pitchFamily="34" charset="0"/>
                <a:cs typeface="Arial" panose="020B0604020202020204" pitchFamily="34" charset="0"/>
              </a:rPr>
              <a:t>– a</a:t>
            </a:r>
            <a:r>
              <a:rPr lang="vi-VN" sz="4000" dirty="0">
                <a:latin typeface="Arial" panose="020B0604020202020204" pitchFamily="34" charset="0"/>
                <a:cs typeface="Arial" panose="020B0604020202020204" pitchFamily="34" charset="0"/>
              </a:rPr>
              <a:t>.</a:t>
            </a:r>
          </a:p>
          <a:p>
            <a:pPr marL="742950" indent="-74295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Trong </a:t>
            </a:r>
            <a:r>
              <a:rPr lang="vi-VN" sz="4000" dirty="0">
                <a:latin typeface="Arial" panose="020B0604020202020204" pitchFamily="34" charset="0"/>
                <a:cs typeface="Arial" panose="020B0604020202020204" pitchFamily="34" charset="0"/>
              </a:rPr>
              <a:t>tập hợp số thực cũng có các phép toán với các tính chất như trong tập số hữu tỉ.</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barn(inVertical)">
                                      <p:cBhvr>
                                        <p:cTn id="19"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293921">
            <a:off x="16045601" y="7651267"/>
            <a:ext cx="4484796" cy="4114800"/>
          </a:xfrm>
          <a:prstGeom prst="rect">
            <a:avLst/>
          </a:prstGeom>
        </p:spPr>
      </p:pic>
      <p:grpSp>
        <p:nvGrpSpPr>
          <p:cNvPr id="3" name="Group 3"/>
          <p:cNvGrpSpPr/>
          <p:nvPr/>
        </p:nvGrpSpPr>
        <p:grpSpPr>
          <a:xfrm>
            <a:off x="1282700" y="1145117"/>
            <a:ext cx="15722600" cy="7996767"/>
            <a:chOff x="0" y="0"/>
            <a:chExt cx="18808135" cy="9566119"/>
          </a:xfrm>
        </p:grpSpPr>
        <p:sp>
          <p:nvSpPr>
            <p:cNvPr id="4" name="Freeform 4"/>
            <p:cNvSpPr/>
            <p:nvPr/>
          </p:nvSpPr>
          <p:spPr>
            <a:xfrm>
              <a:off x="-1" y="0"/>
              <a:ext cx="18815794" cy="9566119"/>
            </a:xfrm>
            <a:custGeom>
              <a:avLst/>
              <a:gdLst/>
              <a:ahLst/>
              <a:cxnLst/>
              <a:rect l="l" t="t" r="r" b="b"/>
              <a:pathLst>
                <a:path w="18815794" h="9566119">
                  <a:moveTo>
                    <a:pt x="18309355" y="9549200"/>
                  </a:moveTo>
                  <a:cubicBezTo>
                    <a:pt x="18309355" y="9549200"/>
                    <a:pt x="18072358" y="9539231"/>
                    <a:pt x="17710219" y="9552675"/>
                  </a:cubicBezTo>
                  <a:cubicBezTo>
                    <a:pt x="17348082" y="9566119"/>
                    <a:pt x="490924" y="9566119"/>
                    <a:pt x="490924" y="9566119"/>
                  </a:cubicBezTo>
                  <a:cubicBezTo>
                    <a:pt x="245502" y="9566119"/>
                    <a:pt x="32509" y="9468851"/>
                    <a:pt x="31032" y="9308737"/>
                  </a:cubicBezTo>
                  <a:cubicBezTo>
                    <a:pt x="31032" y="9308737"/>
                    <a:pt x="0" y="664121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8262806" y="0"/>
                    <a:pt x="18262806" y="0"/>
                  </a:cubicBezTo>
                  <a:cubicBezTo>
                    <a:pt x="18574708" y="0"/>
                    <a:pt x="18808135" y="101069"/>
                    <a:pt x="18800278" y="303616"/>
                  </a:cubicBezTo>
                  <a:cubicBezTo>
                    <a:pt x="18800278" y="303616"/>
                    <a:pt x="18798283" y="6104304"/>
                    <a:pt x="18807038" y="8609150"/>
                  </a:cubicBezTo>
                  <a:cubicBezTo>
                    <a:pt x="18815794" y="8902451"/>
                    <a:pt x="18769246" y="9235523"/>
                    <a:pt x="18769246" y="9235523"/>
                  </a:cubicBezTo>
                  <a:cubicBezTo>
                    <a:pt x="18766280" y="9415548"/>
                    <a:pt x="18554777" y="9549200"/>
                    <a:pt x="18309355" y="9549200"/>
                  </a:cubicBezTo>
                  <a:close/>
                </a:path>
              </a:pathLst>
            </a:custGeom>
            <a:solidFill>
              <a:srgbClr val="FDB5A8"/>
            </a:solidFill>
          </p:spPr>
        </p:sp>
      </p:grpSp>
      <p:grpSp>
        <p:nvGrpSpPr>
          <p:cNvPr id="5" name="Group 5"/>
          <p:cNvGrpSpPr/>
          <p:nvPr/>
        </p:nvGrpSpPr>
        <p:grpSpPr>
          <a:xfrm>
            <a:off x="1574229" y="3198283"/>
            <a:ext cx="15139542" cy="5583767"/>
            <a:chOff x="0" y="0"/>
            <a:chExt cx="18110652" cy="6679572"/>
          </a:xfrm>
        </p:grpSpPr>
        <p:sp>
          <p:nvSpPr>
            <p:cNvPr id="6" name="Freeform 6"/>
            <p:cNvSpPr/>
            <p:nvPr/>
          </p:nvSpPr>
          <p:spPr>
            <a:xfrm>
              <a:off x="-1" y="0"/>
              <a:ext cx="18118312" cy="6679572"/>
            </a:xfrm>
            <a:custGeom>
              <a:avLst/>
              <a:gdLst/>
              <a:ahLst/>
              <a:cxnLst/>
              <a:rect l="l" t="t" r="r" b="b"/>
              <a:pathLst>
                <a:path w="18118312" h="6679572">
                  <a:moveTo>
                    <a:pt x="17611873" y="6662653"/>
                  </a:moveTo>
                  <a:cubicBezTo>
                    <a:pt x="17611873" y="6662653"/>
                    <a:pt x="17374877" y="6652683"/>
                    <a:pt x="17012738" y="6666128"/>
                  </a:cubicBezTo>
                  <a:cubicBezTo>
                    <a:pt x="16650600" y="6679572"/>
                    <a:pt x="490924" y="6679572"/>
                    <a:pt x="490924" y="6679572"/>
                  </a:cubicBezTo>
                  <a:cubicBezTo>
                    <a:pt x="245502" y="6679572"/>
                    <a:pt x="32509" y="6582304"/>
                    <a:pt x="31032" y="6422190"/>
                  </a:cubicBezTo>
                  <a:cubicBezTo>
                    <a:pt x="31032" y="6422190"/>
                    <a:pt x="0" y="440530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4067370"/>
                    <a:pt x="18109556" y="5722603"/>
                  </a:cubicBezTo>
                  <a:cubicBezTo>
                    <a:pt x="18118312" y="6015904"/>
                    <a:pt x="18071763" y="6348976"/>
                    <a:pt x="18071763" y="6348976"/>
                  </a:cubicBezTo>
                  <a:cubicBezTo>
                    <a:pt x="18068799" y="6529001"/>
                    <a:pt x="17857296" y="6662653"/>
                    <a:pt x="17611873" y="6662653"/>
                  </a:cubicBezTo>
                  <a:close/>
                </a:path>
              </a:pathLst>
            </a:custGeom>
            <a:solidFill>
              <a:srgbClr val="FDFEFF"/>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100000">
            <a:off x="15260443" y="8937882"/>
            <a:ext cx="3997714" cy="302372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058585">
            <a:off x="-1570363" y="-1505491"/>
            <a:ext cx="4859459" cy="4409959"/>
          </a:xfrm>
          <a:prstGeom prst="rect">
            <a:avLst/>
          </a:prstGeom>
        </p:spPr>
      </p:pic>
      <p:grpSp>
        <p:nvGrpSpPr>
          <p:cNvPr id="9" name="Group 9"/>
          <p:cNvGrpSpPr/>
          <p:nvPr/>
        </p:nvGrpSpPr>
        <p:grpSpPr>
          <a:xfrm>
            <a:off x="1574229" y="1438453"/>
            <a:ext cx="15139542" cy="1485545"/>
            <a:chOff x="0" y="0"/>
            <a:chExt cx="18110652" cy="1777080"/>
          </a:xfrm>
        </p:grpSpPr>
        <p:sp>
          <p:nvSpPr>
            <p:cNvPr id="10" name="Freeform 10"/>
            <p:cNvSpPr/>
            <p:nvPr/>
          </p:nvSpPr>
          <p:spPr>
            <a:xfrm>
              <a:off x="-1" y="0"/>
              <a:ext cx="18118312" cy="1777080"/>
            </a:xfrm>
            <a:custGeom>
              <a:avLst/>
              <a:gdLst/>
              <a:ahLst/>
              <a:cxnLst/>
              <a:rect l="l" t="t" r="r" b="b"/>
              <a:pathLst>
                <a:path w="18118312" h="1777080">
                  <a:moveTo>
                    <a:pt x="17611873" y="1760162"/>
                  </a:moveTo>
                  <a:cubicBezTo>
                    <a:pt x="17611873" y="1760162"/>
                    <a:pt x="17374877" y="1750192"/>
                    <a:pt x="17012738" y="1763636"/>
                  </a:cubicBezTo>
                  <a:cubicBezTo>
                    <a:pt x="16650600"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607854"/>
                    <a:pt x="18109556" y="820111"/>
                  </a:cubicBezTo>
                  <a:cubicBezTo>
                    <a:pt x="18118312" y="1113413"/>
                    <a:pt x="18071763" y="1446484"/>
                    <a:pt x="18071763" y="1446484"/>
                  </a:cubicBezTo>
                  <a:cubicBezTo>
                    <a:pt x="18068799" y="1626509"/>
                    <a:pt x="17857296" y="1760162"/>
                    <a:pt x="17611873" y="1760162"/>
                  </a:cubicBezTo>
                  <a:close/>
                </a:path>
              </a:pathLst>
            </a:custGeom>
            <a:solidFill>
              <a:srgbClr val="FDFEFF"/>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882827">
            <a:off x="-1998857" y="-483163"/>
            <a:ext cx="3997714" cy="3023726"/>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259300" y="-159663"/>
            <a:ext cx="1857441" cy="1997249"/>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09558" y="8782050"/>
            <a:ext cx="2092258" cy="2165338"/>
          </a:xfrm>
          <a:prstGeom prst="rect">
            <a:avLst/>
          </a:prstGeom>
        </p:spPr>
      </p:pic>
      <p:sp>
        <p:nvSpPr>
          <p:cNvPr id="14" name="TextBox 14"/>
          <p:cNvSpPr txBox="1"/>
          <p:nvPr/>
        </p:nvSpPr>
        <p:spPr>
          <a:xfrm>
            <a:off x="2209082" y="1780540"/>
            <a:ext cx="14166023" cy="872034"/>
          </a:xfrm>
          <a:prstGeom prst="rect">
            <a:avLst/>
          </a:prstGeom>
        </p:spPr>
        <p:txBody>
          <a:bodyPr wrap="square" lIns="0" tIns="0" rIns="0" bIns="0" rtlCol="0" anchor="t">
            <a:spAutoFit/>
          </a:bodyPr>
          <a:lstStyle/>
          <a:p>
            <a:pPr>
              <a:lnSpc>
                <a:spcPts val="6800"/>
              </a:lnSpc>
              <a:spcBef>
                <a:spcPct val="0"/>
              </a:spcBef>
            </a:pPr>
            <a:r>
              <a:rPr lang="en-US" sz="4400" b="1" dirty="0" err="1" smtClean="0">
                <a:latin typeface="Arial" panose="020B0604020202020204" pitchFamily="34" charset="0"/>
                <a:cs typeface="Arial" panose="020B0604020202020204" pitchFamily="34" charset="0"/>
              </a:rPr>
              <a:t>Luyện</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1</a:t>
            </a:r>
            <a:endParaRPr lang="en-US" sz="4400" b="1" dirty="0">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31889" y="5810250"/>
            <a:ext cx="596811" cy="85928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1075" y="6656917"/>
            <a:ext cx="398959" cy="574418"/>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425193" y="3769887"/>
            <a:ext cx="313611" cy="451535"/>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819295" y="4221422"/>
            <a:ext cx="605899" cy="872367"/>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1912896" y="4063638"/>
                <a:ext cx="14241504" cy="2175852"/>
              </a:xfrm>
              <a:prstGeom prst="rect">
                <a:avLst/>
              </a:prstGeom>
              <a:noFill/>
            </p:spPr>
            <p:txBody>
              <a:bodyPr wrap="square" rtlCol="0">
                <a:spAutoFit/>
              </a:bodyPr>
              <a:lstStyle/>
              <a:p>
                <a:pPr marL="742950" indent="-742950">
                  <a:lnSpc>
                    <a:spcPct val="150000"/>
                  </a:lnSpc>
                  <a:buAutoNum type="alphaLcParenR"/>
                </a:pPr>
                <a:r>
                  <a:rPr lang="en-US" sz="4400" dirty="0" smtClean="0">
                    <a:latin typeface="Arial" panose="020B0604020202020204" pitchFamily="34" charset="0"/>
                    <a:cs typeface="Arial" panose="020B0604020202020204" pitchFamily="34" charset="0"/>
                  </a:rPr>
                  <a:t>Cách </a:t>
                </a: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nào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đây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đúng</a:t>
                </a:r>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2</m:t>
                        </m:r>
                      </m:e>
                    </m:rad>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ℚ</m:t>
                    </m:r>
                  </m:oMath>
                </a14:m>
                <a:r>
                  <a:rPr lang="en-US" sz="4400" dirty="0" smtClean="0">
                    <a:latin typeface="Arial" panose="020B0604020202020204" pitchFamily="34" charset="0"/>
                    <a:cs typeface="Arial" panose="020B0604020202020204" pitchFamily="34" charset="0"/>
                  </a:rPr>
                  <a:t>; </a:t>
                </a:r>
                <a14:m>
                  <m:oMath xmlns:m="http://schemas.openxmlformats.org/officeDocument/2006/math">
                    <m:r>
                      <m:rPr>
                        <m:sty m:val="p"/>
                      </m:rPr>
                      <a:rPr lang="en-US" sz="4400" i="0" smtClean="0">
                        <a:latin typeface="Cambria Math" panose="02040503050406030204" pitchFamily="18" charset="0"/>
                        <a:ea typeface="Cambria Math" panose="02040503050406030204" pitchFamily="18" charset="0"/>
                        <a:cs typeface="Arial" panose="020B0604020202020204" pitchFamily="34" charset="0"/>
                      </a:rPr>
                      <m:t>π</m:t>
                    </m:r>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𝕀</m:t>
                    </m:r>
                  </m:oMath>
                </a14:m>
                <a:r>
                  <a:rPr lang="en-US" sz="4400" dirty="0" smtClean="0">
                    <a:latin typeface="Arial" panose="020B0604020202020204" pitchFamily="34" charset="0"/>
                    <a:cs typeface="Arial" panose="020B0604020202020204" pitchFamily="34" charset="0"/>
                  </a:rPr>
                  <a:t>; 15 </a:t>
                </a:r>
                <a14:m>
                  <m:oMath xmlns:m="http://schemas.openxmlformats.org/officeDocument/2006/math">
                    <m:r>
                      <a:rPr lang="en-US" sz="4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400" dirty="0" smtClean="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ea typeface="Cambria Math" panose="02040503050406030204" pitchFamily="18" charset="0"/>
                        <a:cs typeface="Arial" panose="020B0604020202020204" pitchFamily="34" charset="0"/>
                      </a:rPr>
                      <m:t>ℝ</m:t>
                    </m:r>
                  </m:oMath>
                </a14:m>
                <a:r>
                  <a:rPr lang="en-US" sz="4400" dirty="0" smtClean="0">
                    <a:latin typeface="Arial" panose="020B0604020202020204" pitchFamily="34" charset="0"/>
                    <a:cs typeface="Arial" panose="020B0604020202020204" pitchFamily="34" charset="0"/>
                  </a:rPr>
                  <a:t>?</a:t>
                </a:r>
              </a:p>
              <a:p>
                <a:pPr marL="742950" indent="-742950">
                  <a:lnSpc>
                    <a:spcPct val="150000"/>
                  </a:lnSpc>
                  <a:buAutoNum type="alphaLcParenR"/>
                </a:pP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đối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5,08(299); </a:t>
                </a:r>
                <a14:m>
                  <m:oMath xmlns:m="http://schemas.openxmlformats.org/officeDocument/2006/math">
                    <m:r>
                      <a:rPr lang="en-US" sz="4400" b="0" i="0" smtClean="0">
                        <a:latin typeface="Cambria Math" panose="02040503050406030204" pitchFamily="18" charset="0"/>
                        <a:cs typeface="Arial" panose="020B0604020202020204" pitchFamily="34" charset="0"/>
                      </a:rPr>
                      <m:t>−</m:t>
                    </m:r>
                    <m:rad>
                      <m:radPr>
                        <m:degHide m:val="on"/>
                        <m:ctrlPr>
                          <a:rPr lang="en-US" sz="4400" i="1" smtClean="0">
                            <a:latin typeface="Cambria Math"/>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5</m:t>
                        </m:r>
                      </m:e>
                    </m:rad>
                  </m:oMath>
                </a14:m>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912896" y="4063638"/>
                <a:ext cx="14241504" cy="2175852"/>
              </a:xfrm>
              <a:prstGeom prst="rect">
                <a:avLst/>
              </a:prstGeom>
              <a:blipFill rotWithShape="0">
                <a:blip r:embed="rId17"/>
                <a:stretch>
                  <a:fillRect l="-1584" r="-1627" b="-12325"/>
                </a:stretch>
              </a:blipFill>
            </p:spPr>
            <p:txBody>
              <a:bodyPr/>
              <a:lstStyle/>
              <a:p>
                <a:r>
                  <a:rPr lang="en-US">
                    <a:noFill/>
                  </a:rPr>
                  <a:t> </a:t>
                </a:r>
              </a:p>
            </p:txBody>
          </p:sp>
        </mc:Fallback>
      </mc:AlternateContent>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122034" y="3571689"/>
            <a:ext cx="967209" cy="976042"/>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161736" y="3517929"/>
            <a:ext cx="967209" cy="976042"/>
          </a:xfrm>
          <a:prstGeom prst="rect">
            <a:avLst/>
          </a:prstGeom>
        </p:spPr>
      </p:pic>
      <p:cxnSp>
        <p:nvCxnSpPr>
          <p:cNvPr id="23" name="Straight Arrow Connector 22"/>
          <p:cNvCxnSpPr/>
          <p:nvPr/>
        </p:nvCxnSpPr>
        <p:spPr>
          <a:xfrm>
            <a:off x="9448800" y="6239490"/>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811000" y="6229607"/>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82122" y="7365206"/>
            <a:ext cx="2971800" cy="769441"/>
          </a:xfrm>
          <a:prstGeom prst="rect">
            <a:avLst/>
          </a:prstGeom>
          <a:noFill/>
        </p:spPr>
        <p:txBody>
          <a:bodyPr wrap="square" rtlCol="0">
            <a:spAutoFit/>
          </a:bodyPr>
          <a:lstStyle/>
          <a:p>
            <a:r>
              <a:rPr lang="en-US" sz="4400" dirty="0" smtClean="0">
                <a:solidFill>
                  <a:srgbClr val="0070C0"/>
                </a:solidFill>
                <a:latin typeface="Arial" panose="020B0604020202020204" pitchFamily="34" charset="0"/>
                <a:cs typeface="Arial" panose="020B0604020202020204" pitchFamily="34" charset="0"/>
              </a:rPr>
              <a:t>-5,08(299)</a:t>
            </a:r>
            <a:endParaRPr lang="en-US" sz="4400"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11212171" y="7318493"/>
                <a:ext cx="1262819" cy="8628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4400" i="1" smtClean="0">
                              <a:solidFill>
                                <a:srgbClr val="0070C0"/>
                              </a:solidFill>
                              <a:latin typeface="Cambria Math"/>
                              <a:cs typeface="Arial" panose="020B0604020202020204" pitchFamily="34" charset="0"/>
                            </a:rPr>
                          </m:ctrlPr>
                        </m:radPr>
                        <m:deg/>
                        <m:e>
                          <m:r>
                            <a:rPr lang="en-US" sz="4400" b="0" i="1" smtClean="0">
                              <a:solidFill>
                                <a:srgbClr val="0070C0"/>
                              </a:solidFill>
                              <a:latin typeface="Cambria Math" panose="02040503050406030204" pitchFamily="18" charset="0"/>
                              <a:cs typeface="Arial" panose="020B0604020202020204" pitchFamily="34" charset="0"/>
                            </a:rPr>
                            <m:t>5</m:t>
                          </m:r>
                        </m:e>
                      </m:rad>
                    </m:oMath>
                  </m:oMathPara>
                </a14:m>
                <a:endParaRPr lang="en-US" sz="4400" dirty="0">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1212171" y="7318493"/>
                <a:ext cx="1262819" cy="862865"/>
              </a:xfrm>
              <a:prstGeom prst="rect">
                <a:avLst/>
              </a:prstGeom>
              <a:blipFill rotWithShape="0">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319797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wipe(left)">
                                      <p:cBhvr>
                                        <p:cTn id="13" dur="500"/>
                                        <p:tgtEl>
                                          <p:spTgt spid="19">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wipe(left)">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up)">
                                      <p:cBhvr>
                                        <p:cTn id="22" dur="500"/>
                                        <p:tgtEl>
                                          <p:spTgt spid="20"/>
                                        </p:tgtEl>
                                      </p:cBhvr>
                                    </p:animEffect>
                                  </p:childTnLst>
                                </p:cTn>
                              </p:par>
                              <p:par>
                                <p:cTn id="23" presetID="1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ppt_y</p:attrName>
                                        </p:attrNameLst>
                                      </p:cBhvr>
                                      <p:tavLst>
                                        <p:tav tm="0">
                                          <p:val>
                                            <p:strVal val="#ppt_y-#ppt_h*1.125000"/>
                                          </p:val>
                                        </p:tav>
                                        <p:tav tm="100000">
                                          <p:val>
                                            <p:strVal val="#ppt_y"/>
                                          </p:val>
                                        </p:tav>
                                      </p:tavLst>
                                    </p:anim>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43171" y="7911915"/>
            <a:ext cx="1839823" cy="18808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0611">
            <a:off x="506551" y="1095009"/>
            <a:ext cx="4112814" cy="331268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8600" y="4235597"/>
            <a:ext cx="6976310" cy="3389181"/>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107456" y="8861321"/>
            <a:ext cx="522365" cy="52236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3614937">
            <a:off x="849619" y="965823"/>
            <a:ext cx="211525" cy="622133"/>
          </a:xfrm>
          <a:prstGeom prst="rect">
            <a:avLst/>
          </a:prstGeom>
        </p:spPr>
      </p:pic>
      <p:pic>
        <p:nvPicPr>
          <p:cNvPr id="17" name="Picture 1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3780590" y="803836"/>
            <a:ext cx="309456" cy="309456"/>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4125311" y="1166064"/>
            <a:ext cx="399084" cy="399084"/>
          </a:xfrm>
          <a:prstGeom prst="rect">
            <a:avLst/>
          </a:prstGeom>
        </p:spPr>
      </p:pic>
      <p:pic>
        <p:nvPicPr>
          <p:cNvPr id="19" name="Picture 1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198027" y="3512405"/>
            <a:ext cx="850422" cy="1284223"/>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18103" y="4796628"/>
                <a:ext cx="6629607" cy="1891928"/>
              </a:xfrm>
              <a:prstGeom prst="rect">
                <a:avLst/>
              </a:prstGeom>
            </p:spPr>
            <p:txBody>
              <a:bodyPr wrap="square">
                <a:spAutoFit/>
              </a:bodyPr>
              <a:lstStyle/>
              <a:p>
                <a:pPr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diễn</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000" i="1">
                            <a:effectLst/>
                            <a:latin typeface="Cambria Math"/>
                            <a:ea typeface="Times New Roman" panose="02020603050405020304" pitchFamily="18" charset="0"/>
                            <a:cs typeface="Times New Roman" panose="02020603050405020304" pitchFamily="18" charset="0"/>
                          </a:rPr>
                        </m:ctrlPr>
                      </m:radPr>
                      <m:deg/>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trên trục số?</a:t>
                </a:r>
                <a:endParaRPr lang="en-US" sz="4000" dirty="0">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18103" y="4796628"/>
                <a:ext cx="6629607" cy="1891928"/>
              </a:xfrm>
              <a:prstGeom prst="rect">
                <a:avLst/>
              </a:prstGeom>
              <a:blipFill rotWithShape="0">
                <a:blip r:embed="rId26"/>
                <a:stretch>
                  <a:fillRect b="-12903"/>
                </a:stretch>
              </a:blipFill>
            </p:spPr>
            <p:txBody>
              <a:bodyPr/>
              <a:lstStyle/>
              <a:p>
                <a:r>
                  <a:rPr lang="en-US">
                    <a:noFill/>
                  </a:rPr>
                  <a:t> </a:t>
                </a:r>
              </a:p>
            </p:txBody>
          </p:sp>
        </mc:Fallback>
      </mc:AlternateContent>
      <p:sp>
        <p:nvSpPr>
          <p:cNvPr id="21" name="TextBox 20"/>
          <p:cNvSpPr txBox="1"/>
          <p:nvPr/>
        </p:nvSpPr>
        <p:spPr>
          <a:xfrm>
            <a:off x="7693570" y="1388808"/>
            <a:ext cx="6909638" cy="2585323"/>
          </a:xfrm>
          <a:prstGeom prst="rect">
            <a:avLst/>
          </a:prstGeom>
          <a:noFill/>
        </p:spPr>
        <p:txBody>
          <a:bodyPr wrap="square" rtlCol="0">
            <a:spAutoFit/>
          </a:bodyPr>
          <a:lstStyle/>
          <a:p>
            <a:pPr algn="just">
              <a:lnSpc>
                <a:spcPct val="150000"/>
              </a:lnSpc>
            </a:pPr>
            <a:r>
              <a:rPr lang="en-US" sz="3600" dirty="0" err="1" smtClean="0">
                <a:latin typeface="Arial" panose="020B0604020202020204" pitchFamily="34" charset="0"/>
                <a:cs typeface="Arial" panose="020B0604020202020204" pitchFamily="34" charset="0"/>
              </a:rPr>
              <a:t>Vẽ</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MNPQ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cạnh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bằng</a:t>
            </a:r>
            <a:r>
              <a:rPr lang="en-US" sz="3600" dirty="0" smtClean="0">
                <a:latin typeface="Arial" panose="020B0604020202020204" pitchFamily="34" charset="0"/>
                <a:cs typeface="Arial" panose="020B0604020202020204" pitchFamily="34" charset="0"/>
              </a:rPr>
              <a:t> 2. </a:t>
            </a:r>
            <a:r>
              <a:rPr lang="en-US" sz="3600" dirty="0" err="1" smtClean="0">
                <a:latin typeface="Arial" panose="020B0604020202020204" pitchFamily="34" charset="0"/>
                <a:cs typeface="Arial" panose="020B0604020202020204" pitchFamily="34" charset="0"/>
              </a:rPr>
              <a:t>Gọi</a:t>
            </a:r>
            <a:r>
              <a:rPr lang="en-US" sz="3600" dirty="0" smtClean="0">
                <a:latin typeface="Arial" panose="020B0604020202020204" pitchFamily="34" charset="0"/>
                <a:cs typeface="Arial" panose="020B0604020202020204" pitchFamily="34" charset="0"/>
              </a:rPr>
              <a:t> E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chéo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này</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3944599" y="390342"/>
            <a:ext cx="4909409" cy="4406286"/>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11128373" y="4794074"/>
                <a:ext cx="6627446" cy="4328429"/>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Vẽ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tâm</a:t>
                </a:r>
                <a:r>
                  <a:rPr lang="en-US" sz="3600" dirty="0" smtClean="0">
                    <a:latin typeface="Arial" panose="020B0604020202020204" pitchFamily="34" charset="0"/>
                    <a:cs typeface="Arial" panose="020B0604020202020204" pitchFamily="34" charset="0"/>
                  </a:rPr>
                  <a:t> O (</a:t>
                </a:r>
                <a:r>
                  <a:rPr lang="en-US" sz="3600" dirty="0" err="1" smtClean="0">
                    <a:latin typeface="Arial" panose="020B0604020202020204" pitchFamily="34" charset="0"/>
                    <a:cs typeface="Arial" panose="020B0604020202020204" pitchFamily="34" charset="0"/>
                  </a:rPr>
                  <a:t>gốc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trục</a:t>
                </a: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bằng</a:t>
                </a:r>
                <a:r>
                  <a:rPr lang="en-US" sz="3600" dirty="0" smtClean="0">
                    <a:latin typeface="Arial" panose="020B0604020202020204" pitchFamily="34" charset="0"/>
                    <a:cs typeface="Arial" panose="020B0604020202020204" pitchFamily="34" charset="0"/>
                  </a:rPr>
                  <a:t> ME. </a:t>
                </a:r>
                <a:r>
                  <a:rPr lang="en-US" sz="3600" dirty="0" err="1" smtClean="0">
                    <a:latin typeface="Arial" panose="020B0604020202020204" pitchFamily="34" charset="0"/>
                    <a:cs typeface="Arial" panose="020B0604020202020204" pitchFamily="34" charset="0"/>
                  </a:rPr>
                  <a:t>Giao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vừa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vẽ</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tia</a:t>
                </a:r>
                <a:r>
                  <a:rPr lang="en-US" sz="3600" dirty="0" smtClean="0">
                    <a:latin typeface="Arial" panose="020B0604020202020204" pitchFamily="34" charset="0"/>
                    <a:cs typeface="Arial" panose="020B0604020202020204" pitchFamily="34" charset="0"/>
                  </a:rPr>
                  <a:t> Ox </a:t>
                </a:r>
                <a:r>
                  <a:rPr lang="en-US" sz="3600" dirty="0" err="1" smtClean="0">
                    <a:latin typeface="Arial" panose="020B0604020202020204" pitchFamily="34" charset="0"/>
                    <a:cs typeface="Arial" panose="020B0604020202020204" pitchFamily="34" charset="0"/>
                  </a:rPr>
                  <a:t>chính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biểu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diễn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3600" i="1" smtClean="0">
                            <a:latin typeface="Cambria Math"/>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2</m:t>
                        </m:r>
                      </m:e>
                    </m:rad>
                  </m:oMath>
                </a14:m>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1128373" y="4794074"/>
                <a:ext cx="6627446" cy="4328429"/>
              </a:xfrm>
              <a:prstGeom prst="rect">
                <a:avLst/>
              </a:prstGeom>
              <a:blipFill rotWithShape="0">
                <a:blip r:embed="rId28"/>
                <a:stretch>
                  <a:fillRect l="-2852" r="-2760" b="-1549"/>
                </a:stretch>
              </a:blipFill>
            </p:spPr>
            <p:txBody>
              <a:bodyPr/>
              <a:lstStyle/>
              <a:p>
                <a:r>
                  <a:rPr lang="en-US">
                    <a:noFill/>
                  </a:rPr>
                  <a:t> </a:t>
                </a:r>
              </a:p>
            </p:txBody>
          </p:sp>
        </mc:Fallback>
      </mc:AlternateContent>
      <p:pic>
        <p:nvPicPr>
          <p:cNvPr id="24" name="Picture 23"/>
          <p:cNvPicPr>
            <a:picLocks noChangeAspect="1"/>
          </p:cNvPicPr>
          <p:nvPr/>
        </p:nvPicPr>
        <p:blipFill rotWithShape="1">
          <a:blip r:embed="rId29" cstate="print">
            <a:extLst>
              <a:ext uri="{28A0092B-C50C-407E-A947-70E740481C1C}">
                <a14:useLocalDpi xmlns:a14="http://schemas.microsoft.com/office/drawing/2010/main" val="0"/>
              </a:ext>
            </a:extLst>
          </a:blip>
          <a:srcRect/>
          <a:stretch/>
        </p:blipFill>
        <p:spPr>
          <a:xfrm>
            <a:off x="5775970" y="5105991"/>
            <a:ext cx="5472049" cy="3755330"/>
          </a:xfrm>
          <a:prstGeom prst="rect">
            <a:avLst/>
          </a:prstGeom>
        </p:spPr>
      </p:pic>
      <p:pic>
        <p:nvPicPr>
          <p:cNvPr id="25" name="Picture 2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980963" y="1388808"/>
            <a:ext cx="425356" cy="1053262"/>
          </a:xfrm>
          <a:prstGeom prst="rect">
            <a:avLst/>
          </a:prstGeom>
        </p:spPr>
      </p:pic>
      <p:pic>
        <p:nvPicPr>
          <p:cNvPr id="26" name="Picture 2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616952" y="4760049"/>
            <a:ext cx="425356" cy="1053262"/>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1588</Words>
  <PresentationFormat>Custom</PresentationFormat>
  <Paragraphs>132</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Cambria Math</vt:lpstr>
      <vt:lpstr>Calibri</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2022-09-23T05:37:28Z</dcterms:created>
  <dcterms:modified xsi:type="dcterms:W3CDTF">2022-09-23T05:37:37Z</dcterms:modified>
  <dc:identifier/>
</cp:coreProperties>
</file>