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61" r:id="rId3"/>
    <p:sldId id="260" r:id="rId4"/>
    <p:sldId id="256" r:id="rId5"/>
    <p:sldId id="263" r:id="rId6"/>
    <p:sldId id="262" r:id="rId7"/>
    <p:sldId id="257" r:id="rId8"/>
    <p:sldId id="264" r:id="rId9"/>
    <p:sldId id="265" r:id="rId10"/>
    <p:sldId id="258" r:id="rId11"/>
    <p:sldId id="266" r:id="rId12"/>
    <p:sldId id="267" r:id="rId13"/>
    <p:sldId id="268" r:id="rId14"/>
    <p:sldId id="270" r:id="rId15"/>
    <p:sldId id="271" r:id="rId16"/>
    <p:sldId id="272" r:id="rId17"/>
    <p:sldId id="269" r:id="rId18"/>
    <p:sldId id="273" r:id="rId19"/>
    <p:sldId id="274" r:id="rId20"/>
    <p:sldId id="275" r:id="rId21"/>
    <p:sldId id="276" r:id="rId22"/>
    <p:sldId id="277" r:id="rId23"/>
    <p:sldId id="27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4660"/>
  </p:normalViewPr>
  <p:slideViewPr>
    <p:cSldViewPr snapToGrid="0">
      <p:cViewPr varScale="1">
        <p:scale>
          <a:sx n="81" d="100"/>
          <a:sy n="81" d="100"/>
        </p:scale>
        <p:origin x="29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8F0E6B0-0476-4832-96D9-29F09DB4DEDD}" type="datetimeFigureOut">
              <a:rPr lang="en-US" smtClean="0"/>
              <a:t>9/23/2022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040B3E-7C73-4768-A99F-E16F9C4AD992}" type="slidenum">
              <a:rPr lang="en-US" smtClean="0"/>
              <a:t>‹#›</a:t>
            </a:fld>
            <a:endParaRPr lang="en-US"/>
          </a:p>
        </p:txBody>
      </p:sp>
    </p:spTree>
    <p:extLst>
      <p:ext uri="{BB962C8B-B14F-4D97-AF65-F5344CB8AC3E}">
        <p14:creationId xmlns:p14="http://schemas.microsoft.com/office/powerpoint/2010/main" val="2842285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F0E6B0-0476-4832-96D9-29F09DB4DEDD}" type="datetimeFigureOut">
              <a:rPr lang="en-US" smtClean="0"/>
              <a:t>9/23/2022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040B3E-7C73-4768-A99F-E16F9C4AD992}" type="slidenum">
              <a:rPr lang="en-US" smtClean="0"/>
              <a:t>‹#›</a:t>
            </a:fld>
            <a:endParaRPr lang="en-US"/>
          </a:p>
        </p:txBody>
      </p:sp>
    </p:spTree>
    <p:extLst>
      <p:ext uri="{BB962C8B-B14F-4D97-AF65-F5344CB8AC3E}">
        <p14:creationId xmlns:p14="http://schemas.microsoft.com/office/powerpoint/2010/main" val="2076086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F0E6B0-0476-4832-96D9-29F09DB4DEDD}" type="datetimeFigureOut">
              <a:rPr lang="en-US" smtClean="0"/>
              <a:t>9/23/2022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040B3E-7C73-4768-A99F-E16F9C4AD992}" type="slidenum">
              <a:rPr lang="en-US" smtClean="0"/>
              <a:t>‹#›</a:t>
            </a:fld>
            <a:endParaRPr lang="en-US"/>
          </a:p>
        </p:txBody>
      </p:sp>
    </p:spTree>
    <p:extLst>
      <p:ext uri="{BB962C8B-B14F-4D97-AF65-F5344CB8AC3E}">
        <p14:creationId xmlns:p14="http://schemas.microsoft.com/office/powerpoint/2010/main" val="2742328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F0E6B0-0476-4832-96D9-29F09DB4DEDD}" type="datetimeFigureOut">
              <a:rPr lang="en-US" smtClean="0"/>
              <a:t>9/23/2022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040B3E-7C73-4768-A99F-E16F9C4AD992}" type="slidenum">
              <a:rPr lang="en-US" smtClean="0"/>
              <a:t>‹#›</a:t>
            </a:fld>
            <a:endParaRPr lang="en-US"/>
          </a:p>
        </p:txBody>
      </p:sp>
    </p:spTree>
    <p:extLst>
      <p:ext uri="{BB962C8B-B14F-4D97-AF65-F5344CB8AC3E}">
        <p14:creationId xmlns:p14="http://schemas.microsoft.com/office/powerpoint/2010/main" val="146508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8F0E6B0-0476-4832-96D9-29F09DB4DEDD}" type="datetimeFigureOut">
              <a:rPr lang="en-US" smtClean="0"/>
              <a:t>9/23/2022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040B3E-7C73-4768-A99F-E16F9C4AD992}" type="slidenum">
              <a:rPr lang="en-US" smtClean="0"/>
              <a:t>‹#›</a:t>
            </a:fld>
            <a:endParaRPr lang="en-US"/>
          </a:p>
        </p:txBody>
      </p:sp>
    </p:spTree>
    <p:extLst>
      <p:ext uri="{BB962C8B-B14F-4D97-AF65-F5344CB8AC3E}">
        <p14:creationId xmlns:p14="http://schemas.microsoft.com/office/powerpoint/2010/main" val="1758229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F0E6B0-0476-4832-96D9-29F09DB4DEDD}" type="datetimeFigureOut">
              <a:rPr lang="en-US" smtClean="0"/>
              <a:t>9/23/2022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040B3E-7C73-4768-A99F-E16F9C4AD992}" type="slidenum">
              <a:rPr lang="en-US" smtClean="0"/>
              <a:t>‹#›</a:t>
            </a:fld>
            <a:endParaRPr lang="en-US"/>
          </a:p>
        </p:txBody>
      </p:sp>
    </p:spTree>
    <p:extLst>
      <p:ext uri="{BB962C8B-B14F-4D97-AF65-F5344CB8AC3E}">
        <p14:creationId xmlns:p14="http://schemas.microsoft.com/office/powerpoint/2010/main" val="1597006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8F0E6B0-0476-4832-96D9-29F09DB4DEDD}" type="datetimeFigureOut">
              <a:rPr lang="en-US" smtClean="0"/>
              <a:t>9/23/2022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040B3E-7C73-4768-A99F-E16F9C4AD992}" type="slidenum">
              <a:rPr lang="en-US" smtClean="0"/>
              <a:t>‹#›</a:t>
            </a:fld>
            <a:endParaRPr lang="en-US"/>
          </a:p>
        </p:txBody>
      </p:sp>
    </p:spTree>
    <p:extLst>
      <p:ext uri="{BB962C8B-B14F-4D97-AF65-F5344CB8AC3E}">
        <p14:creationId xmlns:p14="http://schemas.microsoft.com/office/powerpoint/2010/main" val="3620250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F0E6B0-0476-4832-96D9-29F09DB4DEDD}" type="datetimeFigureOut">
              <a:rPr lang="en-US" smtClean="0"/>
              <a:t>9/23/2022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040B3E-7C73-4768-A99F-E16F9C4AD992}" type="slidenum">
              <a:rPr lang="en-US" smtClean="0"/>
              <a:t>‹#›</a:t>
            </a:fld>
            <a:endParaRPr lang="en-US"/>
          </a:p>
        </p:txBody>
      </p:sp>
    </p:spTree>
    <p:extLst>
      <p:ext uri="{BB962C8B-B14F-4D97-AF65-F5344CB8AC3E}">
        <p14:creationId xmlns:p14="http://schemas.microsoft.com/office/powerpoint/2010/main" val="1168476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F0E6B0-0476-4832-96D9-29F09DB4DEDD}" type="datetimeFigureOut">
              <a:rPr lang="en-US" smtClean="0"/>
              <a:t>9/23/2022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9040B3E-7C73-4768-A99F-E16F9C4AD992}" type="slidenum">
              <a:rPr lang="en-US" smtClean="0"/>
              <a:t>‹#›</a:t>
            </a:fld>
            <a:endParaRPr lang="en-US"/>
          </a:p>
        </p:txBody>
      </p:sp>
    </p:spTree>
    <p:extLst>
      <p:ext uri="{BB962C8B-B14F-4D97-AF65-F5344CB8AC3E}">
        <p14:creationId xmlns:p14="http://schemas.microsoft.com/office/powerpoint/2010/main" val="949206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8F0E6B0-0476-4832-96D9-29F09DB4DEDD}" type="datetimeFigureOut">
              <a:rPr lang="en-US" smtClean="0"/>
              <a:t>9/23/2022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040B3E-7C73-4768-A99F-E16F9C4AD992}" type="slidenum">
              <a:rPr lang="en-US" smtClean="0"/>
              <a:t>‹#›</a:t>
            </a:fld>
            <a:endParaRPr lang="en-US"/>
          </a:p>
        </p:txBody>
      </p:sp>
    </p:spTree>
    <p:extLst>
      <p:ext uri="{BB962C8B-B14F-4D97-AF65-F5344CB8AC3E}">
        <p14:creationId xmlns:p14="http://schemas.microsoft.com/office/powerpoint/2010/main" val="2606697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8F0E6B0-0476-4832-96D9-29F09DB4DEDD}" type="datetimeFigureOut">
              <a:rPr lang="en-US" smtClean="0"/>
              <a:t>9/23/2022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040B3E-7C73-4768-A99F-E16F9C4AD992}" type="slidenum">
              <a:rPr lang="en-US" smtClean="0"/>
              <a:t>‹#›</a:t>
            </a:fld>
            <a:endParaRPr lang="en-US"/>
          </a:p>
        </p:txBody>
      </p:sp>
    </p:spTree>
    <p:extLst>
      <p:ext uri="{BB962C8B-B14F-4D97-AF65-F5344CB8AC3E}">
        <p14:creationId xmlns:p14="http://schemas.microsoft.com/office/powerpoint/2010/main" val="1165808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F0E6B0-0476-4832-96D9-29F09DB4DEDD}" type="datetimeFigureOut">
              <a:rPr lang="en-US" smtClean="0"/>
              <a:t>9/23/2022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040B3E-7C73-4768-A99F-E16F9C4AD992}" type="slidenum">
              <a:rPr lang="en-US" smtClean="0"/>
              <a:t>‹#›</a:t>
            </a:fld>
            <a:endParaRPr lang="en-US"/>
          </a:p>
        </p:txBody>
      </p:sp>
    </p:spTree>
    <p:extLst>
      <p:ext uri="{BB962C8B-B14F-4D97-AF65-F5344CB8AC3E}">
        <p14:creationId xmlns:p14="http://schemas.microsoft.com/office/powerpoint/2010/main" val="17547634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image" Target="../media/image14.jpeg"/><Relationship Id="rId7" Type="http://schemas.openxmlformats.org/officeDocument/2006/relationships/image" Target="../media/image18.gif"/><Relationship Id="rId2" Type="http://schemas.openxmlformats.org/officeDocument/2006/relationships/slideLayout" Target="../slideLayouts/slideLayout7.xml"/><Relationship Id="rId1" Type="http://schemas.openxmlformats.org/officeDocument/2006/relationships/audio" Target="file:///F:\GIAO%20AN%20DIEN%20TU\SINH_9\Bai_08_NhiemSacThe\Sinh%209%20BAI%208\Easy%20Listening%20-%20Piano%20-%20Yanni%20-%20Nightingale.mp3" TargetMode="External"/><Relationship Id="rId6" Type="http://schemas.openxmlformats.org/officeDocument/2006/relationships/image" Target="../media/image17.gif"/><Relationship Id="rId5" Type="http://schemas.openxmlformats.org/officeDocument/2006/relationships/image" Target="../media/image16.gif"/><Relationship Id="rId4" Type="http://schemas.openxmlformats.org/officeDocument/2006/relationships/image" Target="../media/image15.png"/><Relationship Id="rId9" Type="http://schemas.openxmlformats.org/officeDocument/2006/relationships/image" Target="../media/image20.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untitle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0"/>
            <a:ext cx="9144000" cy="6858000"/>
          </a:xfrm>
        </p:spPr>
      </p:pic>
      <p:sp>
        <p:nvSpPr>
          <p:cNvPr id="6149" name="WordArt 5"/>
          <p:cNvSpPr>
            <a:spLocks noChangeArrowheads="1" noChangeShapeType="1" noTextEdit="1"/>
          </p:cNvSpPr>
          <p:nvPr/>
        </p:nvSpPr>
        <p:spPr bwMode="auto">
          <a:xfrm>
            <a:off x="3505200" y="3200401"/>
            <a:ext cx="5029200" cy="1279525"/>
          </a:xfrm>
          <a:prstGeom prst="rect">
            <a:avLst/>
          </a:prstGeom>
        </p:spPr>
        <p:txBody>
          <a:bodyPr wrap="none" fromWordArt="1">
            <a:prstTxWarp prst="textPlain">
              <a:avLst>
                <a:gd name="adj" fmla="val 50000"/>
              </a:avLst>
            </a:prstTxWarp>
          </a:bodyPr>
          <a:lstStyle/>
          <a:p>
            <a:pPr algn="ctr"/>
            <a:r>
              <a:rPr lang="en-US" sz="3600" kern="10" dirty="0">
                <a:ln w="19050">
                  <a:solidFill>
                    <a:srgbClr val="FF0000"/>
                  </a:solidFill>
                  <a:round/>
                  <a:headEnd/>
                  <a:tailEnd/>
                </a:ln>
                <a:solidFill>
                  <a:schemeClr val="bg1"/>
                </a:solidFill>
                <a:effectLst>
                  <a:outerShdw dist="35921" dir="2700000" algn="ctr" rotWithShape="0">
                    <a:srgbClr val="990000"/>
                  </a:outerShdw>
                </a:effectLst>
                <a:latin typeface="VNI-Times"/>
              </a:rPr>
              <a:t>KHTN 6</a:t>
            </a:r>
          </a:p>
        </p:txBody>
      </p:sp>
      <p:sp>
        <p:nvSpPr>
          <p:cNvPr id="6150" name="WordArt 6"/>
          <p:cNvSpPr>
            <a:spLocks noChangeArrowheads="1" noChangeShapeType="1" noTextEdit="1"/>
          </p:cNvSpPr>
          <p:nvPr/>
        </p:nvSpPr>
        <p:spPr bwMode="auto">
          <a:xfrm>
            <a:off x="2743200" y="609600"/>
            <a:ext cx="6705600" cy="5638800"/>
          </a:xfrm>
          <a:prstGeom prst="rect">
            <a:avLst/>
          </a:prstGeom>
        </p:spPr>
        <p:txBody>
          <a:bodyPr spcFirstLastPara="1" wrap="none" fromWordArt="1">
            <a:prstTxWarp prst="textArchUp">
              <a:avLst>
                <a:gd name="adj" fmla="val 10800004"/>
              </a:avLst>
            </a:prstTxWarp>
          </a:bodyPr>
          <a:lstStyle/>
          <a:p>
            <a:pPr algn="ctr"/>
            <a:r>
              <a:rPr lang="en-US" sz="3200" kern="10" spc="-320">
                <a:ln w="12700">
                  <a:solidFill>
                    <a:srgbClr val="000099"/>
                  </a:solidFill>
                  <a:round/>
                  <a:headEnd/>
                  <a:tailEnd/>
                </a:ln>
                <a:solidFill>
                  <a:srgbClr val="0000FF"/>
                </a:solidFill>
                <a:effectLst>
                  <a:outerShdw dist="52363" dir="20757825" algn="ctr" rotWithShape="0">
                    <a:srgbClr val="FF9900"/>
                  </a:outerShdw>
                </a:effectLst>
                <a:latin typeface="VNI-Times"/>
              </a:rPr>
              <a:t>TRÖÔØNG THCS  HỒNG AN</a:t>
            </a:r>
          </a:p>
        </p:txBody>
      </p:sp>
      <p:sp>
        <p:nvSpPr>
          <p:cNvPr id="6151" name="WordArt 7"/>
          <p:cNvSpPr>
            <a:spLocks noChangeArrowheads="1" noChangeShapeType="1" noTextEdit="1"/>
          </p:cNvSpPr>
          <p:nvPr/>
        </p:nvSpPr>
        <p:spPr bwMode="auto">
          <a:xfrm>
            <a:off x="3962400" y="5486400"/>
            <a:ext cx="3962400" cy="762000"/>
          </a:xfrm>
          <a:prstGeom prst="rect">
            <a:avLst/>
          </a:prstGeom>
        </p:spPr>
        <p:txBody>
          <a:bodyPr wrap="none" fromWordArt="1">
            <a:prstTxWarp prst="textPlain">
              <a:avLst>
                <a:gd name="adj" fmla="val 50000"/>
              </a:avLst>
            </a:prstTxWarp>
          </a:bodyPr>
          <a:lstStyle/>
          <a:p>
            <a:pPr algn="ctr"/>
            <a:r>
              <a:rPr lang="en-US" kern="10">
                <a:ln w="9525">
                  <a:solidFill>
                    <a:srgbClr val="FF0000"/>
                  </a:solidFill>
                  <a:round/>
                  <a:headEnd/>
                  <a:tailEnd/>
                </a:ln>
                <a:solidFill>
                  <a:srgbClr val="FFFF00"/>
                </a:solidFill>
                <a:effectLst>
                  <a:outerShdw dist="35921" dir="2700000" algn="ctr" rotWithShape="0">
                    <a:srgbClr val="868686"/>
                  </a:outerShdw>
                </a:effectLst>
                <a:latin typeface="Arial"/>
                <a:cs typeface="Arial"/>
              </a:rPr>
              <a:t>Giáo viên: Trần Hữu Thanh Thủy</a:t>
            </a:r>
          </a:p>
        </p:txBody>
      </p:sp>
      <p:pic>
        <p:nvPicPr>
          <p:cNvPr id="2054" name="Picture 8" descr="Copy (6) of atom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181600"/>
            <a:ext cx="1905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9" descr="Copy (6) of atom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8686800" y="4953000"/>
            <a:ext cx="1981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Rectangle 7"/>
          <p:cNvSpPr>
            <a:spLocks noChangeArrowheads="1"/>
          </p:cNvSpPr>
          <p:nvPr/>
        </p:nvSpPr>
        <p:spPr bwMode="auto">
          <a:xfrm>
            <a:off x="5791200" y="2057400"/>
            <a:ext cx="685800" cy="457200"/>
          </a:xfrm>
          <a:prstGeom prst="rect">
            <a:avLst/>
          </a:prstGeom>
          <a:solidFill>
            <a:srgbClr val="FF0000"/>
          </a:solidFill>
          <a:ln w="12700" algn="ctr">
            <a:solidFill>
              <a:srgbClr val="0000FF"/>
            </a:solidFill>
            <a:round/>
            <a:headEnd/>
            <a:tailEnd/>
          </a:ln>
        </p:spPr>
        <p:txBody>
          <a:bodyPr/>
          <a:lstStyle/>
          <a:p>
            <a:pPr eaLnBrk="1" hangingPunct="1"/>
            <a:endParaRPr lang="en-US" altLang="en-US" sz="2800" b="1">
              <a:solidFill>
                <a:srgbClr val="FF3300"/>
              </a:solidFill>
              <a:latin typeface="VNI-Times" pitchFamily="2" charset="0"/>
            </a:endParaRPr>
          </a:p>
        </p:txBody>
      </p:sp>
      <p:sp>
        <p:nvSpPr>
          <p:cNvPr id="2057" name="Rectangle 8"/>
          <p:cNvSpPr>
            <a:spLocks noChangeArrowheads="1"/>
          </p:cNvSpPr>
          <p:nvPr/>
        </p:nvSpPr>
        <p:spPr bwMode="auto">
          <a:xfrm>
            <a:off x="5638800" y="2286000"/>
            <a:ext cx="1066800" cy="228600"/>
          </a:xfrm>
          <a:prstGeom prst="rect">
            <a:avLst/>
          </a:prstGeom>
          <a:solidFill>
            <a:srgbClr val="FF0000"/>
          </a:solidFill>
          <a:ln w="12700" algn="ctr">
            <a:solidFill>
              <a:srgbClr val="0000FF"/>
            </a:solidFill>
            <a:round/>
            <a:headEnd/>
            <a:tailEnd/>
          </a:ln>
        </p:spPr>
        <p:txBody>
          <a:bodyPr/>
          <a:lstStyle/>
          <a:p>
            <a:pPr eaLnBrk="1" hangingPunct="1"/>
            <a:endParaRPr lang="en-US" altLang="en-US" sz="2800" b="1">
              <a:solidFill>
                <a:srgbClr val="FF3300"/>
              </a:solidFill>
              <a:latin typeface="VNI-Times" pitchFamily="2" charset="0"/>
            </a:endParaRPr>
          </a:p>
        </p:txBody>
      </p:sp>
      <p:sp>
        <p:nvSpPr>
          <p:cNvPr id="2058" name="Rectangle 9"/>
          <p:cNvSpPr>
            <a:spLocks noChangeArrowheads="1"/>
          </p:cNvSpPr>
          <p:nvPr/>
        </p:nvSpPr>
        <p:spPr bwMode="auto">
          <a:xfrm>
            <a:off x="5410200" y="2438400"/>
            <a:ext cx="1600200" cy="152400"/>
          </a:xfrm>
          <a:prstGeom prst="rect">
            <a:avLst/>
          </a:prstGeom>
          <a:solidFill>
            <a:srgbClr val="FF0000"/>
          </a:solidFill>
          <a:ln w="12700" algn="ctr">
            <a:solidFill>
              <a:srgbClr val="0000FF"/>
            </a:solidFill>
            <a:round/>
            <a:headEnd/>
            <a:tailEnd/>
          </a:ln>
        </p:spPr>
        <p:txBody>
          <a:bodyPr/>
          <a:lstStyle/>
          <a:p>
            <a:pPr eaLnBrk="1" hangingPunct="1"/>
            <a:endParaRPr lang="en-US" altLang="en-US" sz="2800" b="1">
              <a:solidFill>
                <a:srgbClr val="FF3300"/>
              </a:solidFill>
              <a:latin typeface="VNI-Times" pitchFamily="2" charset="0"/>
            </a:endParaRPr>
          </a:p>
        </p:txBody>
      </p:sp>
    </p:spTree>
    <p:extLst>
      <p:ext uri="{BB962C8B-B14F-4D97-AF65-F5344CB8AC3E}">
        <p14:creationId xmlns:p14="http://schemas.microsoft.com/office/powerpoint/2010/main" val="425337346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3" presetClass="entr" presetSubtype="32" fill="hold" grpId="0" nodeType="afterEffect">
                                  <p:stCondLst>
                                    <p:cond delay="0"/>
                                  </p:stCondLst>
                                  <p:childTnLst>
                                    <p:set>
                                      <p:cBhvr>
                                        <p:cTn id="6" dur="1" fill="hold">
                                          <p:stCondLst>
                                            <p:cond delay="0"/>
                                          </p:stCondLst>
                                        </p:cTn>
                                        <p:tgtEl>
                                          <p:spTgt spid="6148">
                                            <p:bg/>
                                          </p:spTgt>
                                        </p:tgtEl>
                                        <p:attrNameLst>
                                          <p:attrName>style.visibility</p:attrName>
                                        </p:attrNameLst>
                                      </p:cBhvr>
                                      <p:to>
                                        <p:strVal val="visible"/>
                                      </p:to>
                                    </p:set>
                                    <p:animEffect transition="in" filter="plus(out)">
                                      <p:cBhvr>
                                        <p:cTn id="7" dur="1000"/>
                                        <p:tgtEl>
                                          <p:spTgt spid="6148">
                                            <p:bg/>
                                          </p:spTgt>
                                        </p:tgtEl>
                                      </p:cBhvr>
                                    </p:animEffect>
                                  </p:childTnLst>
                                </p:cTn>
                              </p:par>
                            </p:childTnLst>
                          </p:cTn>
                        </p:par>
                        <p:par>
                          <p:cTn id="8" fill="hold" nodeType="afterGroup">
                            <p:stCondLst>
                              <p:cond delay="1000"/>
                            </p:stCondLst>
                            <p:childTnLst>
                              <p:par>
                                <p:cTn id="9" presetID="21" presetClass="entr" presetSubtype="4" fill="hold" grpId="0" nodeType="afterEffect">
                                  <p:stCondLst>
                                    <p:cond delay="0"/>
                                  </p:stCondLst>
                                  <p:childTnLst>
                                    <p:set>
                                      <p:cBhvr>
                                        <p:cTn id="10" dur="1" fill="hold">
                                          <p:stCondLst>
                                            <p:cond delay="0"/>
                                          </p:stCondLst>
                                        </p:cTn>
                                        <p:tgtEl>
                                          <p:spTgt spid="6149"/>
                                        </p:tgtEl>
                                        <p:attrNameLst>
                                          <p:attrName>style.visibility</p:attrName>
                                        </p:attrNameLst>
                                      </p:cBhvr>
                                      <p:to>
                                        <p:strVal val="visible"/>
                                      </p:to>
                                    </p:set>
                                    <p:animEffect transition="in" filter="wheel(4)">
                                      <p:cBhvr>
                                        <p:cTn id="11" dur="2000"/>
                                        <p:tgtEl>
                                          <p:spTgt spid="6149"/>
                                        </p:tgtEl>
                                      </p:cBhvr>
                                    </p:animEffect>
                                  </p:childTnLst>
                                </p:cTn>
                              </p:par>
                              <p:par>
                                <p:cTn id="12" presetID="15" presetClass="entr" presetSubtype="0" fill="hold" grpId="0" nodeType="withEffect">
                                  <p:stCondLst>
                                    <p:cond delay="0"/>
                                  </p:stCondLst>
                                  <p:childTnLst>
                                    <p:set>
                                      <p:cBhvr>
                                        <p:cTn id="13" dur="1" fill="hold">
                                          <p:stCondLst>
                                            <p:cond delay="0"/>
                                          </p:stCondLst>
                                        </p:cTn>
                                        <p:tgtEl>
                                          <p:spTgt spid="6150"/>
                                        </p:tgtEl>
                                        <p:attrNameLst>
                                          <p:attrName>style.visibility</p:attrName>
                                        </p:attrNameLst>
                                      </p:cBhvr>
                                      <p:to>
                                        <p:strVal val="visible"/>
                                      </p:to>
                                    </p:set>
                                    <p:anim calcmode="lin" valueType="num">
                                      <p:cBhvr>
                                        <p:cTn id="14" dur="5000" fill="hold"/>
                                        <p:tgtEl>
                                          <p:spTgt spid="6150"/>
                                        </p:tgtEl>
                                        <p:attrNameLst>
                                          <p:attrName>ppt_w</p:attrName>
                                        </p:attrNameLst>
                                      </p:cBhvr>
                                      <p:tavLst>
                                        <p:tav tm="0">
                                          <p:val>
                                            <p:fltVal val="0"/>
                                          </p:val>
                                        </p:tav>
                                        <p:tav tm="100000">
                                          <p:val>
                                            <p:strVal val="#ppt_w"/>
                                          </p:val>
                                        </p:tav>
                                      </p:tavLst>
                                    </p:anim>
                                    <p:anim calcmode="lin" valueType="num">
                                      <p:cBhvr>
                                        <p:cTn id="15" dur="5000" fill="hold"/>
                                        <p:tgtEl>
                                          <p:spTgt spid="6150"/>
                                        </p:tgtEl>
                                        <p:attrNameLst>
                                          <p:attrName>ppt_h</p:attrName>
                                        </p:attrNameLst>
                                      </p:cBhvr>
                                      <p:tavLst>
                                        <p:tav tm="0">
                                          <p:val>
                                            <p:fltVal val="0"/>
                                          </p:val>
                                        </p:tav>
                                        <p:tav tm="100000">
                                          <p:val>
                                            <p:strVal val="#ppt_h"/>
                                          </p:val>
                                        </p:tav>
                                      </p:tavLst>
                                    </p:anim>
                                    <p:anim calcmode="lin" valueType="num">
                                      <p:cBhvr>
                                        <p:cTn id="16" dur="5000" fill="hold"/>
                                        <p:tgtEl>
                                          <p:spTgt spid="6150"/>
                                        </p:tgtEl>
                                        <p:attrNameLst>
                                          <p:attrName>ppt_x</p:attrName>
                                        </p:attrNameLst>
                                      </p:cBhvr>
                                      <p:tavLst>
                                        <p:tav tm="0" fmla="#ppt_x+(cos(-2*pi*(1-$))*-#ppt_x-sin(-2*pi*(1-$))*(1-#ppt_y))*(1-$)">
                                          <p:val>
                                            <p:fltVal val="0"/>
                                          </p:val>
                                        </p:tav>
                                        <p:tav tm="100000">
                                          <p:val>
                                            <p:fltVal val="1"/>
                                          </p:val>
                                        </p:tav>
                                      </p:tavLst>
                                    </p:anim>
                                    <p:anim calcmode="lin" valueType="num">
                                      <p:cBhvr>
                                        <p:cTn id="17" dur="5000" fill="hold"/>
                                        <p:tgtEl>
                                          <p:spTgt spid="6150"/>
                                        </p:tgtEl>
                                        <p:attrNameLst>
                                          <p:attrName>ppt_y</p:attrName>
                                        </p:attrNameLst>
                                      </p:cBhvr>
                                      <p:tavLst>
                                        <p:tav tm="0" fmla="#ppt_y+(sin(-2*pi*(1-$))*-#ppt_x+cos(-2*pi*(1-$))*(1-#ppt_y))*(1-$)">
                                          <p:val>
                                            <p:fltVal val="0"/>
                                          </p:val>
                                        </p:tav>
                                        <p:tav tm="100000">
                                          <p:val>
                                            <p:fltVal val="1"/>
                                          </p:val>
                                        </p:tav>
                                      </p:tavLst>
                                    </p:anim>
                                  </p:childTnLst>
                                </p:cTn>
                              </p:par>
                              <p:par>
                                <p:cTn id="18" presetID="22" presetClass="emph" presetSubtype="0" repeatCount="indefinite" fill="hold" grpId="1" nodeType="withEffect">
                                  <p:stCondLst>
                                    <p:cond delay="0"/>
                                  </p:stCondLst>
                                  <p:childTnLst>
                                    <p:animClr clrSpc="hsl" dir="cw">
                                      <p:cBhvr override="childStyle">
                                        <p:cTn id="19" dur="5000" fill="hold"/>
                                        <p:tgtEl>
                                          <p:spTgt spid="6150"/>
                                        </p:tgtEl>
                                        <p:attrNameLst>
                                          <p:attrName>style.color</p:attrName>
                                        </p:attrNameLst>
                                      </p:cBhvr>
                                      <p:by>
                                        <p:hsl h="-7200000" s="0" l="0"/>
                                      </p:by>
                                    </p:animClr>
                                    <p:animClr clrSpc="hsl" dir="cw">
                                      <p:cBhvr>
                                        <p:cTn id="20" dur="5000" fill="hold"/>
                                        <p:tgtEl>
                                          <p:spTgt spid="6150"/>
                                        </p:tgtEl>
                                        <p:attrNameLst>
                                          <p:attrName>fillcolor</p:attrName>
                                        </p:attrNameLst>
                                      </p:cBhvr>
                                      <p:by>
                                        <p:hsl h="-7200000" s="0" l="0"/>
                                      </p:by>
                                    </p:animClr>
                                    <p:animClr clrSpc="hsl" dir="cw">
                                      <p:cBhvr>
                                        <p:cTn id="21" dur="5000" fill="hold"/>
                                        <p:tgtEl>
                                          <p:spTgt spid="6150"/>
                                        </p:tgtEl>
                                        <p:attrNameLst>
                                          <p:attrName>stroke.color</p:attrName>
                                        </p:attrNameLst>
                                      </p:cBhvr>
                                      <p:by>
                                        <p:hsl h="-7200000" s="0" l="0"/>
                                      </p:by>
                                    </p:animClr>
                                    <p:set>
                                      <p:cBhvr>
                                        <p:cTn id="22" dur="5000" fill="hold"/>
                                        <p:tgtEl>
                                          <p:spTgt spid="6150"/>
                                        </p:tgtEl>
                                        <p:attrNameLst>
                                          <p:attrName>fill.type</p:attrName>
                                        </p:attrNameLst>
                                      </p:cBhvr>
                                      <p:to>
                                        <p:strVal val="solid"/>
                                      </p:to>
                                    </p:set>
                                  </p:childTnLst>
                                </p:cTn>
                              </p:par>
                            </p:childTnLst>
                          </p:cTn>
                        </p:par>
                        <p:par>
                          <p:cTn id="23" fill="hold" nodeType="afterGroup">
                            <p:stCondLst>
                              <p:cond delay="6000"/>
                            </p:stCondLst>
                            <p:childTnLst>
                              <p:par>
                                <p:cTn id="24" presetID="6" presetClass="entr" presetSubtype="16" fill="hold" grpId="0" nodeType="afterEffect">
                                  <p:stCondLst>
                                    <p:cond delay="0"/>
                                  </p:stCondLst>
                                  <p:childTnLst>
                                    <p:set>
                                      <p:cBhvr>
                                        <p:cTn id="25" dur="1" fill="hold">
                                          <p:stCondLst>
                                            <p:cond delay="0"/>
                                          </p:stCondLst>
                                        </p:cTn>
                                        <p:tgtEl>
                                          <p:spTgt spid="6151"/>
                                        </p:tgtEl>
                                        <p:attrNameLst>
                                          <p:attrName>style.visibility</p:attrName>
                                        </p:attrNameLst>
                                      </p:cBhvr>
                                      <p:to>
                                        <p:strVal val="visible"/>
                                      </p:to>
                                    </p:set>
                                    <p:animEffect transition="in" filter="circle(in)">
                                      <p:cBhvr>
                                        <p:cTn id="26" dur="2000"/>
                                        <p:tgtEl>
                                          <p:spTgt spid="6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allAtOnce" animBg="1"/>
      <p:bldP spid="6149" grpId="0" animBg="1"/>
      <p:bldP spid="6150" grpId="0" animBg="1"/>
      <p:bldP spid="6150" grpId="1" animBg="1"/>
      <p:bldP spid="615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07377697"/>
              </p:ext>
            </p:extLst>
          </p:nvPr>
        </p:nvGraphicFramePr>
        <p:xfrm>
          <a:off x="177421" y="1082743"/>
          <a:ext cx="10931857" cy="5428488"/>
        </p:xfrm>
        <a:graphic>
          <a:graphicData uri="http://schemas.openxmlformats.org/drawingml/2006/table">
            <a:tbl>
              <a:tblPr bandRow="1">
                <a:tableStyleId>{5940675A-B579-460E-94D1-54222C63F5DA}</a:tableStyleId>
              </a:tblPr>
              <a:tblGrid>
                <a:gridCol w="6557286">
                  <a:extLst>
                    <a:ext uri="{9D8B030D-6E8A-4147-A177-3AD203B41FA5}">
                      <a16:colId xmlns:a16="http://schemas.microsoft.com/office/drawing/2014/main" val="1454053863"/>
                    </a:ext>
                  </a:extLst>
                </a:gridCol>
                <a:gridCol w="4374571">
                  <a:extLst>
                    <a:ext uri="{9D8B030D-6E8A-4147-A177-3AD203B41FA5}">
                      <a16:colId xmlns:a16="http://schemas.microsoft.com/office/drawing/2014/main" val="1547896163"/>
                    </a:ext>
                  </a:extLst>
                </a:gridCol>
              </a:tblGrid>
              <a:tr h="0">
                <a:tc gridSpan="2">
                  <a:txBody>
                    <a:bodyPr/>
                    <a:lstStyle/>
                    <a:p>
                      <a:pPr marL="0" marR="0" algn="ctr">
                        <a:lnSpc>
                          <a:spcPct val="115000"/>
                        </a:lnSpc>
                        <a:spcBef>
                          <a:spcPts val="0"/>
                        </a:spcBef>
                        <a:spcAft>
                          <a:spcPts val="0"/>
                        </a:spcAft>
                      </a:pPr>
                      <a:r>
                        <a:rPr lang="en-US" sz="2400" b="1">
                          <a:solidFill>
                            <a:srgbClr val="0000CC"/>
                          </a:solidFill>
                          <a:effectLst/>
                          <a:latin typeface="Times New Roman" panose="02020603050405020304" pitchFamily="18" charset="0"/>
                          <a:cs typeface="Times New Roman" panose="02020603050405020304" pitchFamily="18" charset="0"/>
                        </a:rPr>
                        <a:t>PHIẾU HỌC TẬP 2.3 NHÓM 1</a:t>
                      </a:r>
                      <a:endParaRPr lang="en-US" sz="2400" b="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2694297476"/>
                  </a:ext>
                </a:extLst>
              </a:tr>
              <a:tr h="0">
                <a:tc>
                  <a:txBody>
                    <a:bodyPr/>
                    <a:lstStyle/>
                    <a:p>
                      <a:pPr marL="0" marR="0" algn="just">
                        <a:lnSpc>
                          <a:spcPct val="115000"/>
                        </a:lnSpc>
                        <a:spcBef>
                          <a:spcPts val="0"/>
                        </a:spcBef>
                        <a:spcAft>
                          <a:spcPts val="0"/>
                        </a:spcAft>
                      </a:pPr>
                      <a:r>
                        <a:rPr lang="en-US" sz="2400" b="1">
                          <a:solidFill>
                            <a:srgbClr val="0000CC"/>
                          </a:solidFill>
                          <a:effectLst/>
                          <a:latin typeface="Times New Roman" panose="02020603050405020304" pitchFamily="18" charset="0"/>
                          <a:cs typeface="Times New Roman" panose="02020603050405020304" pitchFamily="18" charset="0"/>
                        </a:rPr>
                        <a:t>                Câu hỏi </a:t>
                      </a:r>
                    </a:p>
                    <a:p>
                      <a:pPr marL="0" marR="0" algn="just">
                        <a:lnSpc>
                          <a:spcPct val="115000"/>
                        </a:lnSpc>
                        <a:spcBef>
                          <a:spcPts val="0"/>
                        </a:spcBef>
                        <a:spcAft>
                          <a:spcPts val="0"/>
                        </a:spcAft>
                      </a:pPr>
                      <a:r>
                        <a:rPr lang="en-US" sz="2400" b="1">
                          <a:solidFill>
                            <a:srgbClr val="0000CC"/>
                          </a:solidFill>
                          <a:effectLst/>
                          <a:latin typeface="Times New Roman" panose="02020603050405020304" pitchFamily="18" charset="0"/>
                          <a:cs typeface="Times New Roman" panose="02020603050405020304" pitchFamily="18" charset="0"/>
                        </a:rPr>
                        <a:t> </a:t>
                      </a:r>
                      <a:endParaRPr lang="en-US" sz="2400" b="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400" b="1">
                          <a:solidFill>
                            <a:srgbClr val="0000CC"/>
                          </a:solidFill>
                          <a:effectLst/>
                          <a:latin typeface="Times New Roman" panose="02020603050405020304" pitchFamily="18" charset="0"/>
                          <a:cs typeface="Times New Roman" panose="02020603050405020304" pitchFamily="18" charset="0"/>
                        </a:rPr>
                        <a:t>      Trả lời câu hỏi</a:t>
                      </a:r>
                      <a:endParaRPr lang="en-US" sz="2400" b="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51204445"/>
                  </a:ext>
                </a:extLst>
              </a:tr>
              <a:tr h="0">
                <a:tc>
                  <a:txBody>
                    <a:bodyPr/>
                    <a:lstStyle/>
                    <a:p>
                      <a:pPr marL="0" marR="0" algn="just">
                        <a:lnSpc>
                          <a:spcPct val="115000"/>
                        </a:lnSpc>
                        <a:spcBef>
                          <a:spcPts val="0"/>
                        </a:spcBef>
                        <a:spcAft>
                          <a:spcPts val="1000"/>
                        </a:spcAft>
                      </a:pPr>
                      <a:r>
                        <a:rPr lang="en-US" sz="2400" b="1" dirty="0">
                          <a:solidFill>
                            <a:srgbClr val="0000CC"/>
                          </a:solidFill>
                          <a:effectLst/>
                          <a:latin typeface="Times New Roman" panose="02020603050405020304" pitchFamily="18" charset="0"/>
                          <a:cs typeface="Times New Roman" panose="02020603050405020304" pitchFamily="18" charset="0"/>
                        </a:rPr>
                        <a:t> 1..Nhiệt </a:t>
                      </a:r>
                      <a:r>
                        <a:rPr lang="en-US" sz="2400" b="1" dirty="0" err="1">
                          <a:solidFill>
                            <a:srgbClr val="0000CC"/>
                          </a:solidFill>
                          <a:effectLst/>
                          <a:latin typeface="Times New Roman" panose="02020603050405020304" pitchFamily="18" charset="0"/>
                          <a:cs typeface="Times New Roman" panose="02020603050405020304" pitchFamily="18" charset="0"/>
                        </a:rPr>
                        <a:t>kế</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dùng</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để</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làm</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gì</a:t>
                      </a:r>
                      <a:r>
                        <a:rPr lang="en-US" sz="2400" b="1" dirty="0" smtClean="0">
                          <a:solidFill>
                            <a:srgbClr val="0000CC"/>
                          </a:solidFill>
                          <a:effectLst/>
                          <a:latin typeface="Times New Roman" panose="02020603050405020304" pitchFamily="18" charset="0"/>
                          <a:cs typeface="Times New Roman" panose="02020603050405020304" pitchFamily="18" charset="0"/>
                        </a:rPr>
                        <a:t>?</a:t>
                      </a:r>
                    </a:p>
                    <a:p>
                      <a:pPr marL="0" marR="0" algn="just">
                        <a:lnSpc>
                          <a:spcPct val="115000"/>
                        </a:lnSpc>
                        <a:spcBef>
                          <a:spcPts val="0"/>
                        </a:spcBef>
                        <a:spcAft>
                          <a:spcPts val="1000"/>
                        </a:spcAft>
                      </a:pPr>
                      <a:endParaRPr lang="en-US" sz="24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endParaRPr lang="en-US" sz="24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56172236"/>
                  </a:ext>
                </a:extLst>
              </a:tr>
              <a:tr h="0">
                <a:tc>
                  <a:txBody>
                    <a:bodyPr/>
                    <a:lstStyle/>
                    <a:p>
                      <a:pPr marL="0" marR="0" algn="just">
                        <a:lnSpc>
                          <a:spcPct val="115000"/>
                        </a:lnSpc>
                        <a:spcBef>
                          <a:spcPts val="0"/>
                        </a:spcBef>
                        <a:spcAft>
                          <a:spcPts val="0"/>
                        </a:spcAft>
                      </a:pPr>
                      <a:r>
                        <a:rPr lang="en-US" sz="2400" b="1" dirty="0">
                          <a:solidFill>
                            <a:srgbClr val="0000CC"/>
                          </a:solidFill>
                          <a:effectLst/>
                          <a:latin typeface="Times New Roman" panose="02020603050405020304" pitchFamily="18" charset="0"/>
                          <a:cs typeface="Times New Roman" panose="02020603050405020304" pitchFamily="18" charset="0"/>
                        </a:rPr>
                        <a:t>2. </a:t>
                      </a:r>
                      <a:r>
                        <a:rPr lang="en-US" sz="2400" b="1" dirty="0" err="1">
                          <a:solidFill>
                            <a:srgbClr val="0000CC"/>
                          </a:solidFill>
                          <a:effectLst/>
                          <a:latin typeface="Times New Roman" panose="02020603050405020304" pitchFamily="18" charset="0"/>
                          <a:cs typeface="Times New Roman" panose="02020603050405020304" pitchFamily="18" charset="0"/>
                        </a:rPr>
                        <a:t>Kể</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tên</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một</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số</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loại</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nhiệt</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smtClean="0">
                          <a:solidFill>
                            <a:srgbClr val="0000CC"/>
                          </a:solidFill>
                          <a:effectLst/>
                          <a:latin typeface="Times New Roman" panose="02020603050405020304" pitchFamily="18" charset="0"/>
                          <a:cs typeface="Times New Roman" panose="02020603050405020304" pitchFamily="18" charset="0"/>
                        </a:rPr>
                        <a:t>kế</a:t>
                      </a:r>
                      <a:endParaRPr lang="en-US" sz="2400" b="1" dirty="0" smtClean="0">
                        <a:solidFill>
                          <a:srgbClr val="0000CC"/>
                        </a:solidFill>
                        <a:effectLst/>
                        <a:latin typeface="Times New Roman" panose="02020603050405020304" pitchFamily="18" charset="0"/>
                        <a:cs typeface="Times New Roman" panose="02020603050405020304" pitchFamily="18" charset="0"/>
                      </a:endParaRPr>
                    </a:p>
                    <a:p>
                      <a:pPr marL="0" marR="0" algn="just">
                        <a:lnSpc>
                          <a:spcPct val="115000"/>
                        </a:lnSpc>
                        <a:spcBef>
                          <a:spcPts val="0"/>
                        </a:spcBef>
                        <a:spcAft>
                          <a:spcPts val="0"/>
                        </a:spcAft>
                      </a:pPr>
                      <a:endParaRPr lang="en-US" sz="24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endParaRPr lang="en-US" sz="24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04131015"/>
                  </a:ext>
                </a:extLst>
              </a:tr>
              <a:tr h="0">
                <a:tc>
                  <a:txBody>
                    <a:bodyPr/>
                    <a:lstStyle/>
                    <a:p>
                      <a:pPr marL="0" marR="0" algn="just">
                        <a:lnSpc>
                          <a:spcPct val="115000"/>
                        </a:lnSpc>
                        <a:spcBef>
                          <a:spcPts val="0"/>
                        </a:spcBef>
                        <a:spcAft>
                          <a:spcPts val="1000"/>
                        </a:spcAft>
                      </a:pPr>
                      <a:r>
                        <a:rPr lang="en-US" sz="2400" b="1" dirty="0">
                          <a:solidFill>
                            <a:srgbClr val="0000CC"/>
                          </a:solidFill>
                          <a:effectLst/>
                          <a:latin typeface="Times New Roman" panose="02020603050405020304" pitchFamily="18" charset="0"/>
                          <a:cs typeface="Times New Roman" panose="02020603050405020304" pitchFamily="18" charset="0"/>
                        </a:rPr>
                        <a:t>3.Nêu </a:t>
                      </a:r>
                      <a:r>
                        <a:rPr lang="en-US" sz="2400" b="1" dirty="0" err="1">
                          <a:solidFill>
                            <a:srgbClr val="0000CC"/>
                          </a:solidFill>
                          <a:effectLst/>
                          <a:latin typeface="Times New Roman" panose="02020603050405020304" pitchFamily="18" charset="0"/>
                          <a:cs typeface="Times New Roman" panose="02020603050405020304" pitchFamily="18" charset="0"/>
                        </a:rPr>
                        <a:t>cấu</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tạo</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của</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nhiệt</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smtClean="0">
                          <a:solidFill>
                            <a:srgbClr val="0000CC"/>
                          </a:solidFill>
                          <a:effectLst/>
                          <a:latin typeface="Times New Roman" panose="02020603050405020304" pitchFamily="18" charset="0"/>
                          <a:cs typeface="Times New Roman" panose="02020603050405020304" pitchFamily="18" charset="0"/>
                        </a:rPr>
                        <a:t>kế</a:t>
                      </a:r>
                      <a:endParaRPr lang="en-US" sz="2400" b="1" dirty="0" smtClean="0">
                        <a:solidFill>
                          <a:srgbClr val="0000CC"/>
                        </a:solidFill>
                        <a:effectLst/>
                        <a:latin typeface="Times New Roman" panose="02020603050405020304" pitchFamily="18" charset="0"/>
                        <a:cs typeface="Times New Roman" panose="02020603050405020304" pitchFamily="18" charset="0"/>
                      </a:endParaRPr>
                    </a:p>
                    <a:p>
                      <a:pPr marL="0" marR="0" algn="just">
                        <a:lnSpc>
                          <a:spcPct val="115000"/>
                        </a:lnSpc>
                        <a:spcBef>
                          <a:spcPts val="0"/>
                        </a:spcBef>
                        <a:spcAft>
                          <a:spcPts val="1000"/>
                        </a:spcAft>
                      </a:pPr>
                      <a:endParaRPr lang="en-US" sz="24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1000"/>
                        </a:spcAft>
                      </a:pPr>
                      <a:endParaRPr lang="en-US" sz="24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5207958"/>
                  </a:ext>
                </a:extLst>
              </a:tr>
              <a:tr h="0">
                <a:tc>
                  <a:txBody>
                    <a:bodyPr/>
                    <a:lstStyle/>
                    <a:p>
                      <a:pPr marL="0" marR="0" algn="just">
                        <a:lnSpc>
                          <a:spcPct val="115000"/>
                        </a:lnSpc>
                        <a:spcBef>
                          <a:spcPts val="0"/>
                        </a:spcBef>
                        <a:spcAft>
                          <a:spcPts val="1000"/>
                        </a:spcAft>
                      </a:pPr>
                      <a:r>
                        <a:rPr lang="en-US" sz="2400" b="1" dirty="0">
                          <a:solidFill>
                            <a:srgbClr val="0000CC"/>
                          </a:solidFill>
                          <a:effectLst/>
                          <a:latin typeface="Times New Roman" panose="02020603050405020304" pitchFamily="18" charset="0"/>
                          <a:cs typeface="Times New Roman" panose="02020603050405020304" pitchFamily="18" charset="0"/>
                        </a:rPr>
                        <a:t>4.Nêu </a:t>
                      </a:r>
                      <a:r>
                        <a:rPr lang="en-US" sz="2400" b="1" dirty="0" err="1">
                          <a:solidFill>
                            <a:srgbClr val="0000CC"/>
                          </a:solidFill>
                          <a:effectLst/>
                          <a:latin typeface="Times New Roman" panose="02020603050405020304" pitchFamily="18" charset="0"/>
                          <a:cs typeface="Times New Roman" panose="02020603050405020304" pitchFamily="18" charset="0"/>
                        </a:rPr>
                        <a:t>nguyên</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tắc</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hoạt</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động</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của</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nhiệt</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kế?Nêu</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tên</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chất</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lỏng</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thường</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dùng</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trong</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nhiệt</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kế</a:t>
                      </a:r>
                      <a:r>
                        <a:rPr lang="en-US" sz="2400" b="1" dirty="0" smtClean="0">
                          <a:solidFill>
                            <a:srgbClr val="0000CC"/>
                          </a:solidFill>
                          <a:effectLst/>
                          <a:latin typeface="Times New Roman" panose="02020603050405020304" pitchFamily="18" charset="0"/>
                          <a:cs typeface="Times New Roman" panose="02020603050405020304" pitchFamily="18" charset="0"/>
                        </a:rPr>
                        <a:t>.</a:t>
                      </a:r>
                    </a:p>
                    <a:p>
                      <a:pPr marL="0" marR="0" algn="just">
                        <a:lnSpc>
                          <a:spcPct val="115000"/>
                        </a:lnSpc>
                        <a:spcBef>
                          <a:spcPts val="0"/>
                        </a:spcBef>
                        <a:spcAft>
                          <a:spcPts val="1000"/>
                        </a:spcAft>
                      </a:pPr>
                      <a:endParaRPr lang="en-US" sz="24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endParaRPr lang="en-US" sz="24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75215167"/>
                  </a:ext>
                </a:extLst>
              </a:tr>
            </a:tbl>
          </a:graphicData>
        </a:graphic>
      </p:graphicFrame>
      <p:sp>
        <p:nvSpPr>
          <p:cNvPr id="3" name="Rectangle 2"/>
          <p:cNvSpPr/>
          <p:nvPr/>
        </p:nvSpPr>
        <p:spPr>
          <a:xfrm>
            <a:off x="177421" y="296418"/>
            <a:ext cx="3814699" cy="461665"/>
          </a:xfrm>
          <a:prstGeom prst="rect">
            <a:avLst/>
          </a:prstGeom>
        </p:spPr>
        <p:txBody>
          <a:bodyPr wrap="none">
            <a:spAutoFit/>
          </a:bodyPr>
          <a:lstStyle/>
          <a:p>
            <a:r>
              <a:rPr lang="en-US" sz="2400" b="1" dirty="0">
                <a:solidFill>
                  <a:srgbClr val="006600"/>
                </a:solidFill>
                <a:latin typeface="Times New Roman" panose="02020603050405020304" pitchFamily="18" charset="0"/>
                <a:cs typeface="Times New Roman" panose="02020603050405020304" pitchFamily="18" charset="0"/>
              </a:rPr>
              <a:t>* </a:t>
            </a:r>
            <a:r>
              <a:rPr lang="en-US" sz="2400" b="1" dirty="0" err="1">
                <a:solidFill>
                  <a:srgbClr val="006600"/>
                </a:solidFill>
                <a:latin typeface="Times New Roman" panose="02020603050405020304" pitchFamily="18" charset="0"/>
                <a:cs typeface="Times New Roman" panose="02020603050405020304" pitchFamily="18" charset="0"/>
              </a:rPr>
              <a:t>Vòng</a:t>
            </a:r>
            <a:r>
              <a:rPr lang="en-US" sz="2400" b="1" dirty="0">
                <a:solidFill>
                  <a:srgbClr val="006600"/>
                </a:solidFill>
                <a:latin typeface="Times New Roman" panose="02020603050405020304" pitchFamily="18" charset="0"/>
                <a:cs typeface="Times New Roman" panose="02020603050405020304" pitchFamily="18" charset="0"/>
              </a:rPr>
              <a:t> 1: </a:t>
            </a:r>
            <a:r>
              <a:rPr lang="en-US" sz="2400" b="1" dirty="0" err="1">
                <a:solidFill>
                  <a:srgbClr val="006600"/>
                </a:solidFill>
                <a:latin typeface="Times New Roman" panose="02020603050405020304" pitchFamily="18" charset="0"/>
                <a:cs typeface="Times New Roman" panose="02020603050405020304" pitchFamily="18" charset="0"/>
              </a:rPr>
              <a:t>Nhóm</a:t>
            </a:r>
            <a:r>
              <a:rPr lang="en-US" sz="2400" b="1" dirty="0">
                <a:solidFill>
                  <a:srgbClr val="006600"/>
                </a:solidFill>
                <a:latin typeface="Times New Roman" panose="02020603050405020304" pitchFamily="18" charset="0"/>
                <a:cs typeface="Times New Roman" panose="02020603050405020304" pitchFamily="18" charset="0"/>
              </a:rPr>
              <a:t> </a:t>
            </a:r>
            <a:r>
              <a:rPr lang="en-US" sz="2400" b="1" dirty="0" err="1">
                <a:solidFill>
                  <a:srgbClr val="006600"/>
                </a:solidFill>
                <a:latin typeface="Times New Roman" panose="02020603050405020304" pitchFamily="18" charset="0"/>
                <a:cs typeface="Times New Roman" panose="02020603050405020304" pitchFamily="18" charset="0"/>
              </a:rPr>
              <a:t>chuyên</a:t>
            </a:r>
            <a:r>
              <a:rPr lang="en-US" sz="2400" b="1" dirty="0">
                <a:solidFill>
                  <a:srgbClr val="006600"/>
                </a:solidFill>
                <a:latin typeface="Times New Roman" panose="02020603050405020304" pitchFamily="18" charset="0"/>
                <a:cs typeface="Times New Roman" panose="02020603050405020304" pitchFamily="18" charset="0"/>
              </a:rPr>
              <a:t> </a:t>
            </a:r>
            <a:r>
              <a:rPr lang="en-US" sz="2400" b="1" dirty="0" err="1">
                <a:solidFill>
                  <a:srgbClr val="006600"/>
                </a:solidFill>
                <a:latin typeface="Times New Roman" panose="02020603050405020304" pitchFamily="18" charset="0"/>
                <a:cs typeface="Times New Roman" panose="02020603050405020304" pitchFamily="18" charset="0"/>
              </a:rPr>
              <a:t>gia</a:t>
            </a:r>
            <a:endParaRPr lang="en-US" sz="2400" b="1" dirty="0">
              <a:solidFill>
                <a:srgbClr val="0066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4857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283708393"/>
              </p:ext>
            </p:extLst>
          </p:nvPr>
        </p:nvGraphicFramePr>
        <p:xfrm>
          <a:off x="109182" y="365314"/>
          <a:ext cx="11368585" cy="4797392"/>
        </p:xfrm>
        <a:graphic>
          <a:graphicData uri="http://schemas.openxmlformats.org/drawingml/2006/table">
            <a:tbl>
              <a:tblPr bandRow="1">
                <a:tableStyleId>{5940675A-B579-460E-94D1-54222C63F5DA}</a:tableStyleId>
              </a:tblPr>
              <a:tblGrid>
                <a:gridCol w="6070556">
                  <a:extLst>
                    <a:ext uri="{9D8B030D-6E8A-4147-A177-3AD203B41FA5}">
                      <a16:colId xmlns:a16="http://schemas.microsoft.com/office/drawing/2014/main" val="2735647509"/>
                    </a:ext>
                  </a:extLst>
                </a:gridCol>
                <a:gridCol w="2031467">
                  <a:extLst>
                    <a:ext uri="{9D8B030D-6E8A-4147-A177-3AD203B41FA5}">
                      <a16:colId xmlns:a16="http://schemas.microsoft.com/office/drawing/2014/main" val="3640784037"/>
                    </a:ext>
                  </a:extLst>
                </a:gridCol>
                <a:gridCol w="1412729">
                  <a:extLst>
                    <a:ext uri="{9D8B030D-6E8A-4147-A177-3AD203B41FA5}">
                      <a16:colId xmlns:a16="http://schemas.microsoft.com/office/drawing/2014/main" val="1649716501"/>
                    </a:ext>
                  </a:extLst>
                </a:gridCol>
                <a:gridCol w="1853833">
                  <a:extLst>
                    <a:ext uri="{9D8B030D-6E8A-4147-A177-3AD203B41FA5}">
                      <a16:colId xmlns:a16="http://schemas.microsoft.com/office/drawing/2014/main" val="3290669486"/>
                    </a:ext>
                  </a:extLst>
                </a:gridCol>
              </a:tblGrid>
              <a:tr h="245814">
                <a:tc gridSpan="4">
                  <a:txBody>
                    <a:bodyPr/>
                    <a:lstStyle/>
                    <a:p>
                      <a:pPr marL="0" marR="0" algn="ctr">
                        <a:lnSpc>
                          <a:spcPct val="115000"/>
                        </a:lnSpc>
                        <a:spcBef>
                          <a:spcPts val="0"/>
                        </a:spcBef>
                        <a:spcAft>
                          <a:spcPts val="0"/>
                        </a:spcAft>
                      </a:pPr>
                      <a:r>
                        <a:rPr lang="en-US" sz="2400" b="1">
                          <a:solidFill>
                            <a:srgbClr val="0000CC"/>
                          </a:solidFill>
                          <a:effectLst/>
                          <a:latin typeface="Times New Roman" panose="02020603050405020304" pitchFamily="18" charset="0"/>
                          <a:cs typeface="Times New Roman" panose="02020603050405020304" pitchFamily="18" charset="0"/>
                        </a:rPr>
                        <a:t>PHIẾU HỌC TẬP 2.3 NHÓM 2</a:t>
                      </a:r>
                      <a:endParaRPr lang="en-US" sz="2400" b="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89" marR="39389"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52185455"/>
                  </a:ext>
                </a:extLst>
              </a:tr>
              <a:tr h="502568">
                <a:tc>
                  <a:txBody>
                    <a:bodyPr/>
                    <a:lstStyle/>
                    <a:p>
                      <a:pPr marL="0" marR="0" algn="just">
                        <a:lnSpc>
                          <a:spcPct val="115000"/>
                        </a:lnSpc>
                        <a:spcBef>
                          <a:spcPts val="0"/>
                        </a:spcBef>
                        <a:spcAft>
                          <a:spcPts val="0"/>
                        </a:spcAft>
                      </a:pPr>
                      <a:r>
                        <a:rPr lang="en-US" sz="2400" b="1">
                          <a:solidFill>
                            <a:srgbClr val="0000CC"/>
                          </a:solidFill>
                          <a:effectLst/>
                          <a:latin typeface="Times New Roman" panose="02020603050405020304" pitchFamily="18" charset="0"/>
                          <a:cs typeface="Times New Roman" panose="02020603050405020304" pitchFamily="18" charset="0"/>
                        </a:rPr>
                        <a:t>         LOẠI NHIỆT KẾ</a:t>
                      </a:r>
                      <a:endParaRPr lang="en-US" sz="2400" b="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89" marR="39389" marT="0" marB="0"/>
                </a:tc>
                <a:tc>
                  <a:txBody>
                    <a:bodyPr/>
                    <a:lstStyle/>
                    <a:p>
                      <a:pPr marL="0" marR="0" algn="just">
                        <a:lnSpc>
                          <a:spcPct val="115000"/>
                        </a:lnSpc>
                        <a:spcBef>
                          <a:spcPts val="0"/>
                        </a:spcBef>
                        <a:spcAft>
                          <a:spcPts val="0"/>
                        </a:spcAft>
                      </a:pPr>
                      <a:r>
                        <a:rPr lang="en-US" sz="2400" b="1">
                          <a:solidFill>
                            <a:srgbClr val="0000CC"/>
                          </a:solidFill>
                          <a:effectLst/>
                          <a:latin typeface="Times New Roman" panose="02020603050405020304" pitchFamily="18" charset="0"/>
                          <a:cs typeface="Times New Roman" panose="02020603050405020304" pitchFamily="18" charset="0"/>
                        </a:rPr>
                        <a:t>     GHĐ</a:t>
                      </a:r>
                      <a:endParaRPr lang="en-US" sz="2400" b="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89" marR="39389" marT="0" marB="0"/>
                </a:tc>
                <a:tc>
                  <a:txBody>
                    <a:bodyPr/>
                    <a:lstStyle/>
                    <a:p>
                      <a:pPr marL="0" marR="0" algn="just">
                        <a:lnSpc>
                          <a:spcPct val="115000"/>
                        </a:lnSpc>
                        <a:spcBef>
                          <a:spcPts val="0"/>
                        </a:spcBef>
                        <a:spcAft>
                          <a:spcPts val="0"/>
                        </a:spcAft>
                      </a:pPr>
                      <a:r>
                        <a:rPr lang="en-US" sz="2400" b="1">
                          <a:solidFill>
                            <a:srgbClr val="0000CC"/>
                          </a:solidFill>
                          <a:effectLst/>
                          <a:latin typeface="Times New Roman" panose="02020603050405020304" pitchFamily="18" charset="0"/>
                          <a:cs typeface="Times New Roman" panose="02020603050405020304" pitchFamily="18" charset="0"/>
                        </a:rPr>
                        <a:t>ĐCNN</a:t>
                      </a:r>
                      <a:endParaRPr lang="en-US" sz="2400" b="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89" marR="39389" marT="0" marB="0"/>
                </a:tc>
                <a:tc>
                  <a:txBody>
                    <a:bodyPr/>
                    <a:lstStyle/>
                    <a:p>
                      <a:pPr marL="0" marR="0" algn="just">
                        <a:lnSpc>
                          <a:spcPct val="115000"/>
                        </a:lnSpc>
                        <a:spcBef>
                          <a:spcPts val="0"/>
                        </a:spcBef>
                        <a:spcAft>
                          <a:spcPts val="0"/>
                        </a:spcAft>
                      </a:pPr>
                      <a:r>
                        <a:rPr lang="en-US" sz="2400" b="1">
                          <a:solidFill>
                            <a:srgbClr val="0000CC"/>
                          </a:solidFill>
                          <a:effectLst/>
                          <a:latin typeface="Times New Roman" panose="02020603050405020304" pitchFamily="18" charset="0"/>
                          <a:cs typeface="Times New Roman" panose="02020603050405020304" pitchFamily="18" charset="0"/>
                        </a:rPr>
                        <a:t>CÔNG DỤNG</a:t>
                      </a:r>
                      <a:endParaRPr lang="en-US" sz="2400" b="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89" marR="39389" marT="0" marB="0"/>
                </a:tc>
                <a:extLst>
                  <a:ext uri="{0D108BD9-81ED-4DB2-BD59-A6C34878D82A}">
                    <a16:rowId xmlns:a16="http://schemas.microsoft.com/office/drawing/2014/main" val="7830085"/>
                  </a:ext>
                </a:extLst>
              </a:tr>
              <a:tr h="1405951">
                <a:tc>
                  <a:txBody>
                    <a:bodyPr/>
                    <a:lstStyle/>
                    <a:p>
                      <a:pPr marL="0" marR="0" algn="just">
                        <a:lnSpc>
                          <a:spcPct val="115000"/>
                        </a:lnSpc>
                        <a:spcBef>
                          <a:spcPts val="0"/>
                        </a:spcBef>
                        <a:spcAft>
                          <a:spcPts val="0"/>
                        </a:spcAft>
                      </a:pPr>
                      <a:r>
                        <a:rPr lang="en-US" sz="2400" b="1">
                          <a:solidFill>
                            <a:srgbClr val="0000CC"/>
                          </a:solidFill>
                          <a:effectLst/>
                          <a:latin typeface="Times New Roman" panose="02020603050405020304" pitchFamily="18" charset="0"/>
                          <a:cs typeface="Times New Roman" panose="02020603050405020304" pitchFamily="18" charset="0"/>
                        </a:rPr>
                        <a:t>Nhiệt kế thủy ngân</a:t>
                      </a:r>
                      <a:endParaRPr lang="en-US" sz="2400" b="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89" marR="39389" marT="0" marB="0"/>
                </a:tc>
                <a:tc>
                  <a:txBody>
                    <a:bodyPr/>
                    <a:lstStyle/>
                    <a:p>
                      <a:pPr marL="0" marR="0" algn="just">
                        <a:lnSpc>
                          <a:spcPct val="115000"/>
                        </a:lnSpc>
                        <a:spcBef>
                          <a:spcPts val="0"/>
                        </a:spcBef>
                        <a:spcAft>
                          <a:spcPts val="0"/>
                        </a:spcAft>
                      </a:pPr>
                      <a:endParaRPr lang="en-US" sz="24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89" marR="39389" marT="0" marB="0"/>
                </a:tc>
                <a:tc>
                  <a:txBody>
                    <a:bodyPr/>
                    <a:lstStyle/>
                    <a:p>
                      <a:pPr marL="0" marR="0" algn="just">
                        <a:lnSpc>
                          <a:spcPct val="115000"/>
                        </a:lnSpc>
                        <a:spcBef>
                          <a:spcPts val="0"/>
                        </a:spcBef>
                        <a:spcAft>
                          <a:spcPts val="0"/>
                        </a:spcAft>
                      </a:pPr>
                      <a:endParaRPr lang="en-US" sz="24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89" marR="39389" marT="0" marB="0"/>
                </a:tc>
                <a:tc>
                  <a:txBody>
                    <a:bodyPr/>
                    <a:lstStyle/>
                    <a:p>
                      <a:pPr marL="0" marR="0" algn="just">
                        <a:lnSpc>
                          <a:spcPct val="115000"/>
                        </a:lnSpc>
                        <a:spcBef>
                          <a:spcPts val="0"/>
                        </a:spcBef>
                        <a:spcAft>
                          <a:spcPts val="1000"/>
                        </a:spcAft>
                      </a:pPr>
                      <a:endParaRPr lang="en-US" sz="24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89" marR="39389" marT="0" marB="0"/>
                </a:tc>
                <a:extLst>
                  <a:ext uri="{0D108BD9-81ED-4DB2-BD59-A6C34878D82A}">
                    <a16:rowId xmlns:a16="http://schemas.microsoft.com/office/drawing/2014/main" val="3022155376"/>
                  </a:ext>
                </a:extLst>
              </a:tr>
              <a:tr h="1180562">
                <a:tc>
                  <a:txBody>
                    <a:bodyPr/>
                    <a:lstStyle/>
                    <a:p>
                      <a:pPr marL="0" marR="0" algn="just">
                        <a:lnSpc>
                          <a:spcPct val="115000"/>
                        </a:lnSpc>
                        <a:spcBef>
                          <a:spcPts val="0"/>
                        </a:spcBef>
                        <a:spcAft>
                          <a:spcPts val="0"/>
                        </a:spcAft>
                      </a:pPr>
                      <a:r>
                        <a:rPr lang="en-US" sz="2400" b="1">
                          <a:solidFill>
                            <a:srgbClr val="0000CC"/>
                          </a:solidFill>
                          <a:effectLst/>
                          <a:latin typeface="Times New Roman" panose="02020603050405020304" pitchFamily="18" charset="0"/>
                          <a:cs typeface="Times New Roman" panose="02020603050405020304" pitchFamily="18" charset="0"/>
                        </a:rPr>
                        <a:t>Nhiệt kế y tế</a:t>
                      </a:r>
                      <a:endParaRPr lang="en-US" sz="2400" b="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89" marR="39389" marT="0" marB="0"/>
                </a:tc>
                <a:tc>
                  <a:txBody>
                    <a:bodyPr/>
                    <a:lstStyle/>
                    <a:p>
                      <a:pPr marL="0" marR="0" algn="just">
                        <a:lnSpc>
                          <a:spcPct val="115000"/>
                        </a:lnSpc>
                        <a:spcBef>
                          <a:spcPts val="0"/>
                        </a:spcBef>
                        <a:spcAft>
                          <a:spcPts val="0"/>
                        </a:spcAft>
                      </a:pPr>
                      <a:endParaRPr lang="en-US" sz="24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89" marR="39389" marT="0" marB="0"/>
                </a:tc>
                <a:tc>
                  <a:txBody>
                    <a:bodyPr/>
                    <a:lstStyle/>
                    <a:p>
                      <a:pPr marL="0" marR="0" algn="just">
                        <a:lnSpc>
                          <a:spcPct val="115000"/>
                        </a:lnSpc>
                        <a:spcBef>
                          <a:spcPts val="0"/>
                        </a:spcBef>
                        <a:spcAft>
                          <a:spcPts val="0"/>
                        </a:spcAft>
                      </a:pPr>
                      <a:r>
                        <a:rPr lang="en-US" sz="2400" b="1" dirty="0">
                          <a:solidFill>
                            <a:srgbClr val="0000CC"/>
                          </a:solidFill>
                          <a:effectLst/>
                          <a:latin typeface="Times New Roman" panose="02020603050405020304" pitchFamily="18" charset="0"/>
                          <a:cs typeface="Times New Roman" panose="02020603050405020304" pitchFamily="18" charset="0"/>
                        </a:rPr>
                        <a:t>       </a:t>
                      </a:r>
                      <a:endParaRPr lang="en-US" sz="24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89" marR="39389" marT="0" marB="0"/>
                </a:tc>
                <a:tc>
                  <a:txBody>
                    <a:bodyPr/>
                    <a:lstStyle/>
                    <a:p>
                      <a:pPr marL="0" marR="0" algn="just">
                        <a:lnSpc>
                          <a:spcPct val="115000"/>
                        </a:lnSpc>
                        <a:spcBef>
                          <a:spcPts val="0"/>
                        </a:spcBef>
                        <a:spcAft>
                          <a:spcPts val="1000"/>
                        </a:spcAft>
                      </a:pPr>
                      <a:endParaRPr lang="en-US" sz="24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89" marR="39389" marT="0" marB="0"/>
                </a:tc>
                <a:extLst>
                  <a:ext uri="{0D108BD9-81ED-4DB2-BD59-A6C34878D82A}">
                    <a16:rowId xmlns:a16="http://schemas.microsoft.com/office/drawing/2014/main" val="3400774635"/>
                  </a:ext>
                </a:extLst>
              </a:tr>
              <a:tr h="1016443">
                <a:tc>
                  <a:txBody>
                    <a:bodyPr/>
                    <a:lstStyle/>
                    <a:p>
                      <a:pPr marL="0" marR="0" algn="just">
                        <a:lnSpc>
                          <a:spcPct val="115000"/>
                        </a:lnSpc>
                        <a:spcBef>
                          <a:spcPts val="0"/>
                        </a:spcBef>
                        <a:spcAft>
                          <a:spcPts val="0"/>
                        </a:spcAft>
                      </a:pPr>
                      <a:endParaRPr lang="en-US" sz="2400" b="1">
                        <a:solidFill>
                          <a:srgbClr val="0000CC"/>
                        </a:solidFill>
                        <a:effectLst/>
                        <a:latin typeface="Times New Roman" panose="02020603050405020304" pitchFamily="18" charset="0"/>
                        <a:cs typeface="Times New Roman" panose="02020603050405020304" pitchFamily="18" charset="0"/>
                      </a:endParaRPr>
                    </a:p>
                    <a:p>
                      <a:pPr marL="0" marR="0" algn="just">
                        <a:lnSpc>
                          <a:spcPct val="115000"/>
                        </a:lnSpc>
                        <a:spcBef>
                          <a:spcPts val="0"/>
                        </a:spcBef>
                        <a:spcAft>
                          <a:spcPts val="0"/>
                        </a:spcAft>
                      </a:pPr>
                      <a:r>
                        <a:rPr lang="en-US" sz="2400" b="1">
                          <a:solidFill>
                            <a:srgbClr val="0000CC"/>
                          </a:solidFill>
                          <a:effectLst/>
                          <a:latin typeface="Times New Roman" panose="02020603050405020304" pitchFamily="18" charset="0"/>
                          <a:cs typeface="Times New Roman" panose="02020603050405020304" pitchFamily="18" charset="0"/>
                        </a:rPr>
                        <a:t>Nhiệt kế rượu  </a:t>
                      </a:r>
                      <a:endParaRPr lang="en-US" sz="2400" b="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89" marR="39389" marT="0" marB="0"/>
                </a:tc>
                <a:tc>
                  <a:txBody>
                    <a:bodyPr/>
                    <a:lstStyle/>
                    <a:p>
                      <a:pPr marL="0" marR="0" algn="just">
                        <a:lnSpc>
                          <a:spcPct val="115000"/>
                        </a:lnSpc>
                        <a:spcBef>
                          <a:spcPts val="0"/>
                        </a:spcBef>
                        <a:spcAft>
                          <a:spcPts val="0"/>
                        </a:spcAft>
                      </a:pPr>
                      <a:endParaRPr lang="en-US" sz="24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89" marR="39389" marT="0" marB="0"/>
                </a:tc>
                <a:tc>
                  <a:txBody>
                    <a:bodyPr/>
                    <a:lstStyle/>
                    <a:p>
                      <a:pPr marL="0" marR="0" algn="just">
                        <a:lnSpc>
                          <a:spcPct val="115000"/>
                        </a:lnSpc>
                        <a:spcBef>
                          <a:spcPts val="0"/>
                        </a:spcBef>
                        <a:spcAft>
                          <a:spcPts val="0"/>
                        </a:spcAft>
                      </a:pPr>
                      <a:r>
                        <a:rPr lang="en-US" sz="2400" b="1" dirty="0">
                          <a:solidFill>
                            <a:srgbClr val="0000CC"/>
                          </a:solidFill>
                          <a:effectLst/>
                          <a:latin typeface="Times New Roman" panose="02020603050405020304" pitchFamily="18" charset="0"/>
                          <a:cs typeface="Times New Roman" panose="02020603050405020304" pitchFamily="18" charset="0"/>
                        </a:rPr>
                        <a:t>       </a:t>
                      </a:r>
                      <a:endParaRPr lang="en-US" sz="24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89" marR="39389" marT="0" marB="0"/>
                </a:tc>
                <a:tc>
                  <a:txBody>
                    <a:bodyPr/>
                    <a:lstStyle/>
                    <a:p>
                      <a:pPr marL="0" marR="0" algn="just">
                        <a:lnSpc>
                          <a:spcPct val="115000"/>
                        </a:lnSpc>
                        <a:spcBef>
                          <a:spcPts val="0"/>
                        </a:spcBef>
                        <a:spcAft>
                          <a:spcPts val="0"/>
                        </a:spcAft>
                      </a:pPr>
                      <a:r>
                        <a:rPr lang="en-US" sz="2400" b="1" dirty="0">
                          <a:solidFill>
                            <a:srgbClr val="0000CC"/>
                          </a:solidFill>
                          <a:effectLst/>
                          <a:latin typeface="Times New Roman" panose="02020603050405020304" pitchFamily="18" charset="0"/>
                          <a:cs typeface="Times New Roman" panose="02020603050405020304" pitchFamily="18" charset="0"/>
                        </a:rPr>
                        <a:t> </a:t>
                      </a:r>
                      <a:endParaRPr lang="en-US" sz="24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89" marR="39389" marT="0" marB="0"/>
                </a:tc>
                <a:extLst>
                  <a:ext uri="{0D108BD9-81ED-4DB2-BD59-A6C34878D82A}">
                    <a16:rowId xmlns:a16="http://schemas.microsoft.com/office/drawing/2014/main" val="3299520450"/>
                  </a:ext>
                </a:extLst>
              </a:tr>
            </a:tbl>
          </a:graphicData>
        </a:graphic>
      </p:graphicFrame>
      <p:sp>
        <p:nvSpPr>
          <p:cNvPr id="5" name="Rectangle 5"/>
          <p:cNvSpPr>
            <a:spLocks noChangeArrowheads="1"/>
          </p:cNvSpPr>
          <p:nvPr/>
        </p:nvSpPr>
        <p:spPr bwMode="auto">
          <a:xfrm>
            <a:off x="6444208" y="106135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104861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607280478"/>
              </p:ext>
            </p:extLst>
          </p:nvPr>
        </p:nvGraphicFramePr>
        <p:xfrm>
          <a:off x="382563" y="121698"/>
          <a:ext cx="9512063" cy="6511114"/>
        </p:xfrm>
        <a:graphic>
          <a:graphicData uri="http://schemas.openxmlformats.org/drawingml/2006/table">
            <a:tbl>
              <a:tblPr bandRow="1">
                <a:tableStyleId>{5940675A-B579-460E-94D1-54222C63F5DA}</a:tableStyleId>
              </a:tblPr>
              <a:tblGrid>
                <a:gridCol w="4452752">
                  <a:extLst>
                    <a:ext uri="{9D8B030D-6E8A-4147-A177-3AD203B41FA5}">
                      <a16:colId xmlns:a16="http://schemas.microsoft.com/office/drawing/2014/main" val="1814203959"/>
                    </a:ext>
                  </a:extLst>
                </a:gridCol>
                <a:gridCol w="5059311">
                  <a:extLst>
                    <a:ext uri="{9D8B030D-6E8A-4147-A177-3AD203B41FA5}">
                      <a16:colId xmlns:a16="http://schemas.microsoft.com/office/drawing/2014/main" val="1572810738"/>
                    </a:ext>
                  </a:extLst>
                </a:gridCol>
              </a:tblGrid>
              <a:tr h="683733">
                <a:tc gridSpan="2">
                  <a:txBody>
                    <a:bodyPr/>
                    <a:lstStyle/>
                    <a:p>
                      <a:pPr marL="0" marR="0" algn="l">
                        <a:lnSpc>
                          <a:spcPct val="115000"/>
                        </a:lnSpc>
                        <a:spcBef>
                          <a:spcPts val="0"/>
                        </a:spcBef>
                        <a:spcAft>
                          <a:spcPts val="0"/>
                        </a:spcAft>
                      </a:pPr>
                      <a:r>
                        <a:rPr lang="en-US" sz="2400" b="1">
                          <a:solidFill>
                            <a:srgbClr val="0000CC"/>
                          </a:solidFill>
                          <a:effectLst/>
                          <a:latin typeface="Times New Roman" panose="02020603050405020304" pitchFamily="18" charset="0"/>
                          <a:cs typeface="Times New Roman" panose="02020603050405020304" pitchFamily="18" charset="0"/>
                        </a:rPr>
                        <a:t>PHIẾU HỌC TẬP 2. 3 NHÓM 3</a:t>
                      </a:r>
                      <a:endParaRPr lang="en-US" sz="2400" b="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4149508870"/>
                  </a:ext>
                </a:extLst>
              </a:tr>
              <a:tr h="683733">
                <a:tc>
                  <a:txBody>
                    <a:bodyPr/>
                    <a:lstStyle/>
                    <a:p>
                      <a:pPr marL="0" marR="0" algn="l">
                        <a:lnSpc>
                          <a:spcPct val="115000"/>
                        </a:lnSpc>
                        <a:spcBef>
                          <a:spcPts val="0"/>
                        </a:spcBef>
                        <a:spcAft>
                          <a:spcPts val="0"/>
                        </a:spcAft>
                      </a:pPr>
                      <a:r>
                        <a:rPr lang="en-US" sz="2400" b="1">
                          <a:solidFill>
                            <a:srgbClr val="0000CC"/>
                          </a:solidFill>
                          <a:effectLst/>
                          <a:latin typeface="Times New Roman" panose="02020603050405020304" pitchFamily="18" charset="0"/>
                          <a:cs typeface="Times New Roman" panose="02020603050405020304" pitchFamily="18" charset="0"/>
                        </a:rPr>
                        <a:t>            Câu hỏi</a:t>
                      </a:r>
                      <a:endParaRPr lang="en-US" sz="2400" b="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2400" b="1">
                          <a:solidFill>
                            <a:srgbClr val="0000CC"/>
                          </a:solidFill>
                          <a:effectLst/>
                          <a:latin typeface="Times New Roman" panose="02020603050405020304" pitchFamily="18" charset="0"/>
                          <a:cs typeface="Times New Roman" panose="02020603050405020304" pitchFamily="18" charset="0"/>
                        </a:rPr>
                        <a:t> Trả lời câu hỏi</a:t>
                      </a:r>
                      <a:endParaRPr lang="en-US" sz="2400" b="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44597709"/>
                  </a:ext>
                </a:extLst>
              </a:tr>
              <a:tr h="5143648">
                <a:tc>
                  <a:txBody>
                    <a:bodyPr/>
                    <a:lstStyle/>
                    <a:p>
                      <a:pPr marL="0" marR="0" algn="l">
                        <a:lnSpc>
                          <a:spcPct val="115000"/>
                        </a:lnSpc>
                        <a:spcBef>
                          <a:spcPts val="0"/>
                        </a:spcBef>
                        <a:spcAft>
                          <a:spcPts val="0"/>
                        </a:spcAft>
                      </a:pPr>
                      <a:r>
                        <a:rPr lang="en-US" sz="2400" b="1">
                          <a:solidFill>
                            <a:srgbClr val="0000CC"/>
                          </a:solidFill>
                          <a:effectLst/>
                          <a:latin typeface="Times New Roman" panose="02020603050405020304" pitchFamily="18" charset="0"/>
                          <a:cs typeface="Times New Roman" panose="02020603050405020304" pitchFamily="18" charset="0"/>
                        </a:rPr>
                        <a:t>Thảo luận về cách đo nhiệt độ bằng nhiệt kế</a:t>
                      </a:r>
                    </a:p>
                    <a:p>
                      <a:pPr marL="0" marR="0" algn="l">
                        <a:lnSpc>
                          <a:spcPct val="115000"/>
                        </a:lnSpc>
                        <a:spcBef>
                          <a:spcPts val="0"/>
                        </a:spcBef>
                        <a:spcAft>
                          <a:spcPts val="0"/>
                        </a:spcAft>
                      </a:pPr>
                      <a:r>
                        <a:rPr lang="en-US" sz="2400" b="1">
                          <a:solidFill>
                            <a:srgbClr val="0000CC"/>
                          </a:solidFill>
                          <a:effectLst/>
                          <a:latin typeface="Times New Roman" panose="02020603050405020304" pitchFamily="18" charset="0"/>
                          <a:cs typeface="Times New Roman" panose="02020603050405020304" pitchFamily="18" charset="0"/>
                        </a:rPr>
                        <a:t> </a:t>
                      </a:r>
                    </a:p>
                    <a:p>
                      <a:pPr marL="0" marR="0" algn="l">
                        <a:lnSpc>
                          <a:spcPct val="115000"/>
                        </a:lnSpc>
                        <a:spcBef>
                          <a:spcPts val="0"/>
                        </a:spcBef>
                        <a:spcAft>
                          <a:spcPts val="0"/>
                        </a:spcAft>
                      </a:pPr>
                      <a:r>
                        <a:rPr lang="en-US" sz="2400" b="1">
                          <a:solidFill>
                            <a:srgbClr val="0000CC"/>
                          </a:solidFill>
                          <a:effectLst/>
                          <a:latin typeface="Times New Roman" panose="02020603050405020304" pitchFamily="18" charset="0"/>
                          <a:cs typeface="Times New Roman" panose="02020603050405020304" pitchFamily="18" charset="0"/>
                        </a:rPr>
                        <a:t> </a:t>
                      </a:r>
                    </a:p>
                    <a:p>
                      <a:pPr marL="0" marR="0" algn="l">
                        <a:lnSpc>
                          <a:spcPct val="115000"/>
                        </a:lnSpc>
                        <a:spcBef>
                          <a:spcPts val="0"/>
                        </a:spcBef>
                        <a:spcAft>
                          <a:spcPts val="0"/>
                        </a:spcAft>
                      </a:pPr>
                      <a:r>
                        <a:rPr lang="en-US" sz="2400" b="1">
                          <a:solidFill>
                            <a:srgbClr val="0000CC"/>
                          </a:solidFill>
                          <a:effectLst/>
                          <a:latin typeface="Times New Roman" panose="02020603050405020304" pitchFamily="18" charset="0"/>
                          <a:cs typeface="Times New Roman" panose="02020603050405020304" pitchFamily="18" charset="0"/>
                        </a:rPr>
                        <a:t> </a:t>
                      </a:r>
                    </a:p>
                    <a:p>
                      <a:pPr marL="0" marR="0" algn="l">
                        <a:lnSpc>
                          <a:spcPct val="115000"/>
                        </a:lnSpc>
                        <a:spcBef>
                          <a:spcPts val="0"/>
                        </a:spcBef>
                        <a:spcAft>
                          <a:spcPts val="0"/>
                        </a:spcAft>
                      </a:pPr>
                      <a:r>
                        <a:rPr lang="en-US" sz="2400" b="1">
                          <a:solidFill>
                            <a:srgbClr val="0000CC"/>
                          </a:solidFill>
                          <a:effectLst/>
                          <a:latin typeface="Times New Roman" panose="02020603050405020304" pitchFamily="18" charset="0"/>
                          <a:cs typeface="Times New Roman" panose="02020603050405020304" pitchFamily="18" charset="0"/>
                        </a:rPr>
                        <a:t> </a:t>
                      </a:r>
                      <a:endParaRPr lang="en-US" sz="2400" b="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2400" b="1" dirty="0">
                          <a:solidFill>
                            <a:srgbClr val="0000CC"/>
                          </a:solidFill>
                          <a:effectLst/>
                          <a:latin typeface="Times New Roman" panose="02020603050405020304" pitchFamily="18" charset="0"/>
                          <a:cs typeface="Times New Roman" panose="02020603050405020304" pitchFamily="18" charset="0"/>
                        </a:rPr>
                        <a:t> </a:t>
                      </a:r>
                      <a:endParaRPr lang="en-US" sz="24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83668451"/>
                  </a:ext>
                </a:extLst>
              </a:tr>
            </a:tbl>
          </a:graphicData>
        </a:graphic>
      </p:graphicFrame>
    </p:spTree>
    <p:extLst>
      <p:ext uri="{BB962C8B-B14F-4D97-AF65-F5344CB8AC3E}">
        <p14:creationId xmlns:p14="http://schemas.microsoft.com/office/powerpoint/2010/main" val="3999138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09655146"/>
              </p:ext>
            </p:extLst>
          </p:nvPr>
        </p:nvGraphicFramePr>
        <p:xfrm>
          <a:off x="545910" y="597327"/>
          <a:ext cx="11491415" cy="4757452"/>
        </p:xfrm>
        <a:graphic>
          <a:graphicData uri="http://schemas.openxmlformats.org/drawingml/2006/table">
            <a:tbl>
              <a:tblPr bandRow="1">
                <a:tableStyleId>{5940675A-B579-460E-94D1-54222C63F5DA}</a:tableStyleId>
              </a:tblPr>
              <a:tblGrid>
                <a:gridCol w="3649480">
                  <a:extLst>
                    <a:ext uri="{9D8B030D-6E8A-4147-A177-3AD203B41FA5}">
                      <a16:colId xmlns:a16="http://schemas.microsoft.com/office/drawing/2014/main" val="3245624727"/>
                    </a:ext>
                  </a:extLst>
                </a:gridCol>
                <a:gridCol w="7841935">
                  <a:extLst>
                    <a:ext uri="{9D8B030D-6E8A-4147-A177-3AD203B41FA5}">
                      <a16:colId xmlns:a16="http://schemas.microsoft.com/office/drawing/2014/main" val="334848926"/>
                    </a:ext>
                  </a:extLst>
                </a:gridCol>
              </a:tblGrid>
              <a:tr h="217567">
                <a:tc gridSpan="2">
                  <a:txBody>
                    <a:bodyPr/>
                    <a:lstStyle/>
                    <a:p>
                      <a:pPr marL="0" marR="0" algn="ctr">
                        <a:lnSpc>
                          <a:spcPct val="115000"/>
                        </a:lnSpc>
                        <a:spcBef>
                          <a:spcPts val="0"/>
                        </a:spcBef>
                        <a:spcAft>
                          <a:spcPts val="0"/>
                        </a:spcAft>
                      </a:pPr>
                      <a:r>
                        <a:rPr lang="en-US" sz="2400" b="1">
                          <a:solidFill>
                            <a:srgbClr val="0000CC"/>
                          </a:solidFill>
                          <a:effectLst/>
                          <a:latin typeface="Times New Roman" panose="02020603050405020304" pitchFamily="18" charset="0"/>
                          <a:cs typeface="Times New Roman" panose="02020603050405020304" pitchFamily="18" charset="0"/>
                        </a:rPr>
                        <a:t>PHIẾU HỌC TẬP 2.3 NHÓM 4</a:t>
                      </a:r>
                      <a:endParaRPr lang="en-US" sz="2400" b="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811" marR="60811" marT="0" marB="0"/>
                </a:tc>
                <a:tc hMerge="1">
                  <a:txBody>
                    <a:bodyPr/>
                    <a:lstStyle/>
                    <a:p>
                      <a:endParaRPr lang="en-US"/>
                    </a:p>
                  </a:txBody>
                  <a:tcPr/>
                </a:tc>
                <a:extLst>
                  <a:ext uri="{0D108BD9-81ED-4DB2-BD59-A6C34878D82A}">
                    <a16:rowId xmlns:a16="http://schemas.microsoft.com/office/drawing/2014/main" val="810900950"/>
                  </a:ext>
                </a:extLst>
              </a:tr>
              <a:tr h="217567">
                <a:tc>
                  <a:txBody>
                    <a:bodyPr/>
                    <a:lstStyle/>
                    <a:p>
                      <a:pPr marL="0" marR="0" algn="just">
                        <a:lnSpc>
                          <a:spcPct val="115000"/>
                        </a:lnSpc>
                        <a:spcBef>
                          <a:spcPts val="0"/>
                        </a:spcBef>
                        <a:spcAft>
                          <a:spcPts val="0"/>
                        </a:spcAft>
                      </a:pPr>
                      <a:r>
                        <a:rPr lang="en-US" sz="2400" b="1">
                          <a:solidFill>
                            <a:srgbClr val="0000CC"/>
                          </a:solidFill>
                          <a:effectLst/>
                          <a:latin typeface="Times New Roman" panose="02020603050405020304" pitchFamily="18" charset="0"/>
                          <a:cs typeface="Times New Roman" panose="02020603050405020304" pitchFamily="18" charset="0"/>
                        </a:rPr>
                        <a:t>            Câu hỏi</a:t>
                      </a:r>
                      <a:endParaRPr lang="en-US" sz="2400" b="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811" marR="60811" marT="0" marB="0"/>
                </a:tc>
                <a:tc>
                  <a:txBody>
                    <a:bodyPr/>
                    <a:lstStyle/>
                    <a:p>
                      <a:pPr marL="0" marR="0" algn="just">
                        <a:lnSpc>
                          <a:spcPct val="115000"/>
                        </a:lnSpc>
                        <a:spcBef>
                          <a:spcPts val="0"/>
                        </a:spcBef>
                        <a:spcAft>
                          <a:spcPts val="0"/>
                        </a:spcAft>
                      </a:pPr>
                      <a:r>
                        <a:rPr lang="en-US" sz="2400" b="1">
                          <a:solidFill>
                            <a:srgbClr val="0000CC"/>
                          </a:solidFill>
                          <a:effectLst/>
                          <a:latin typeface="Times New Roman" panose="02020603050405020304" pitchFamily="18" charset="0"/>
                          <a:cs typeface="Times New Roman" panose="02020603050405020304" pitchFamily="18" charset="0"/>
                        </a:rPr>
                        <a:t> Trả lời câu hỏi</a:t>
                      </a:r>
                      <a:endParaRPr lang="en-US" sz="2400" b="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811" marR="60811" marT="0" marB="0"/>
                </a:tc>
                <a:extLst>
                  <a:ext uri="{0D108BD9-81ED-4DB2-BD59-A6C34878D82A}">
                    <a16:rowId xmlns:a16="http://schemas.microsoft.com/office/drawing/2014/main" val="4232180651"/>
                  </a:ext>
                </a:extLst>
              </a:tr>
              <a:tr h="3916204">
                <a:tc>
                  <a:txBody>
                    <a:bodyPr/>
                    <a:lstStyle/>
                    <a:p>
                      <a:pPr marL="0" marR="0" algn="just">
                        <a:lnSpc>
                          <a:spcPct val="115000"/>
                        </a:lnSpc>
                        <a:spcBef>
                          <a:spcPts val="0"/>
                        </a:spcBef>
                        <a:spcAft>
                          <a:spcPts val="0"/>
                        </a:spcAft>
                      </a:pPr>
                      <a:r>
                        <a:rPr lang="en-US" sz="2400" b="1" dirty="0">
                          <a:solidFill>
                            <a:srgbClr val="0000CC"/>
                          </a:solidFill>
                          <a:effectLst/>
                          <a:latin typeface="Times New Roman" panose="02020603050405020304" pitchFamily="18" charset="0"/>
                          <a:cs typeface="Times New Roman" panose="02020603050405020304" pitchFamily="18" charset="0"/>
                        </a:rPr>
                        <a:t>  1 .</a:t>
                      </a:r>
                      <a:r>
                        <a:rPr lang="en-US" sz="2400" b="1" dirty="0" err="1">
                          <a:solidFill>
                            <a:srgbClr val="0000CC"/>
                          </a:solidFill>
                          <a:effectLst/>
                          <a:latin typeface="Times New Roman" panose="02020603050405020304" pitchFamily="18" charset="0"/>
                          <a:cs typeface="Times New Roman" panose="02020603050405020304" pitchFamily="18" charset="0"/>
                        </a:rPr>
                        <a:t>Sử</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dụng</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nhiệt</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kế</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thủy</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ngân</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khi</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đo</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nhiệt</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độ</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cơ</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thể</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người</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cần</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lưu</a:t>
                      </a:r>
                      <a:r>
                        <a:rPr lang="en-US" sz="2400" b="1" dirty="0">
                          <a:solidFill>
                            <a:srgbClr val="0000CC"/>
                          </a:solidFill>
                          <a:effectLst/>
                          <a:latin typeface="Times New Roman" panose="02020603050405020304" pitchFamily="18" charset="0"/>
                          <a:cs typeface="Times New Roman" panose="02020603050405020304" pitchFamily="18" charset="0"/>
                        </a:rPr>
                        <a:t> ý </a:t>
                      </a:r>
                      <a:r>
                        <a:rPr lang="en-US" sz="2400" b="1" dirty="0" err="1">
                          <a:solidFill>
                            <a:srgbClr val="0000CC"/>
                          </a:solidFill>
                          <a:effectLst/>
                          <a:latin typeface="Times New Roman" panose="02020603050405020304" pitchFamily="18" charset="0"/>
                          <a:cs typeface="Times New Roman" panose="02020603050405020304" pitchFamily="18" charset="0"/>
                        </a:rPr>
                        <a:t>gì</a:t>
                      </a:r>
                      <a:r>
                        <a:rPr lang="en-US" sz="2400" b="1" dirty="0" smtClean="0">
                          <a:solidFill>
                            <a:srgbClr val="0000CC"/>
                          </a:solidFill>
                          <a:effectLst/>
                          <a:latin typeface="Times New Roman" panose="02020603050405020304" pitchFamily="18" charset="0"/>
                          <a:cs typeface="Times New Roman" panose="02020603050405020304" pitchFamily="18" charset="0"/>
                        </a:rPr>
                        <a:t>?</a:t>
                      </a:r>
                      <a:endParaRPr lang="en-US" sz="2400" b="1" dirty="0">
                        <a:solidFill>
                          <a:srgbClr val="0000CC"/>
                        </a:solidFill>
                        <a:effectLst/>
                        <a:latin typeface="Times New Roman" panose="02020603050405020304" pitchFamily="18" charset="0"/>
                        <a:cs typeface="Times New Roman" panose="02020603050405020304" pitchFamily="18" charset="0"/>
                      </a:endParaRPr>
                    </a:p>
                    <a:p>
                      <a:pPr marL="0" marR="0" algn="just">
                        <a:lnSpc>
                          <a:spcPct val="115000"/>
                        </a:lnSpc>
                        <a:spcBef>
                          <a:spcPts val="0"/>
                        </a:spcBef>
                        <a:spcAft>
                          <a:spcPts val="0"/>
                        </a:spcAft>
                      </a:pPr>
                      <a:r>
                        <a:rPr lang="en-US" sz="2400" b="1" dirty="0">
                          <a:solidFill>
                            <a:srgbClr val="0000CC"/>
                          </a:solidFill>
                          <a:effectLst/>
                          <a:latin typeface="Times New Roman" panose="02020603050405020304" pitchFamily="18" charset="0"/>
                          <a:cs typeface="Times New Roman" panose="02020603050405020304" pitchFamily="18" charset="0"/>
                        </a:rPr>
                        <a:t> 2 </a:t>
                      </a:r>
                      <a:r>
                        <a:rPr lang="en-US" sz="2400" b="1" dirty="0" err="1">
                          <a:solidFill>
                            <a:srgbClr val="0000CC"/>
                          </a:solidFill>
                          <a:effectLst/>
                          <a:latin typeface="Times New Roman" panose="02020603050405020304" pitchFamily="18" charset="0"/>
                          <a:cs typeface="Times New Roman" panose="02020603050405020304" pitchFamily="18" charset="0"/>
                        </a:rPr>
                        <a:t>Cấu</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tạo</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của</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nhiệt</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kế</a:t>
                      </a:r>
                      <a:r>
                        <a:rPr lang="en-US" sz="2400" b="1" dirty="0">
                          <a:solidFill>
                            <a:srgbClr val="0000CC"/>
                          </a:solidFill>
                          <a:effectLst/>
                          <a:latin typeface="Times New Roman" panose="02020603050405020304" pitchFamily="18" charset="0"/>
                          <a:cs typeface="Times New Roman" panose="02020603050405020304" pitchFamily="18" charset="0"/>
                        </a:rPr>
                        <a:t> y </a:t>
                      </a:r>
                      <a:r>
                        <a:rPr lang="en-US" sz="2400" b="1" dirty="0" err="1">
                          <a:solidFill>
                            <a:srgbClr val="0000CC"/>
                          </a:solidFill>
                          <a:effectLst/>
                          <a:latin typeface="Times New Roman" panose="02020603050405020304" pitchFamily="18" charset="0"/>
                          <a:cs typeface="Times New Roman" panose="02020603050405020304" pitchFamily="18" charset="0"/>
                        </a:rPr>
                        <a:t>tế</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thuỷ</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ngân</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có</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đặc</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điểm</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gì</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Cấu</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tạo</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như</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vậy</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có</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tác</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dụng</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gì</a:t>
                      </a:r>
                      <a:r>
                        <a:rPr lang="en-US" sz="2400" b="1" dirty="0">
                          <a:solidFill>
                            <a:srgbClr val="0000CC"/>
                          </a:solidFill>
                          <a:effectLst/>
                          <a:latin typeface="Times New Roman" panose="02020603050405020304" pitchFamily="18" charset="0"/>
                          <a:cs typeface="Times New Roman" panose="02020603050405020304" pitchFamily="18" charset="0"/>
                        </a:rPr>
                        <a:t>?</a:t>
                      </a:r>
                      <a:endParaRPr lang="en-US" sz="24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811" marR="60811" marT="0" marB="0"/>
                </a:tc>
                <a:tc>
                  <a:txBody>
                    <a:bodyPr/>
                    <a:lstStyle/>
                    <a:p>
                      <a:pPr marL="0" marR="0" algn="just">
                        <a:lnSpc>
                          <a:spcPct val="115000"/>
                        </a:lnSpc>
                        <a:spcBef>
                          <a:spcPts val="0"/>
                        </a:spcBef>
                        <a:spcAft>
                          <a:spcPts val="1000"/>
                        </a:spcAft>
                      </a:pPr>
                      <a:endParaRPr lang="en-US" sz="24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811" marR="60811" marT="0" marB="0"/>
                </a:tc>
                <a:extLst>
                  <a:ext uri="{0D108BD9-81ED-4DB2-BD59-A6C34878D82A}">
                    <a16:rowId xmlns:a16="http://schemas.microsoft.com/office/drawing/2014/main" val="3804943508"/>
                  </a:ext>
                </a:extLst>
              </a:tr>
            </a:tbl>
          </a:graphicData>
        </a:graphic>
      </p:graphicFrame>
    </p:spTree>
    <p:extLst>
      <p:ext uri="{BB962C8B-B14F-4D97-AF65-F5344CB8AC3E}">
        <p14:creationId xmlns:p14="http://schemas.microsoft.com/office/powerpoint/2010/main" val="299990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3876" y="0"/>
            <a:ext cx="3679212" cy="461665"/>
          </a:xfrm>
          <a:prstGeom prst="rect">
            <a:avLst/>
          </a:prstGeom>
        </p:spPr>
        <p:txBody>
          <a:bodyPr wrap="none">
            <a:spAutoFit/>
          </a:bodyPr>
          <a:lstStyle/>
          <a:p>
            <a:r>
              <a:rPr lang="en-US" sz="2400" b="1" i="1" dirty="0" smtClean="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1.Nhiệt </a:t>
            </a:r>
            <a:r>
              <a:rPr lang="en-US" sz="2400" b="1" i="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kế</a:t>
            </a:r>
            <a:r>
              <a:rPr lang="en-US" sz="2400" b="1" i="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b="1" i="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b="1" i="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400" b="1" i="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400" b="1" i="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i="1" dirty="0">
              <a:solidFill>
                <a:srgbClr val="0000CC"/>
              </a:solidFill>
              <a:latin typeface="Times New Roman" panose="02020603050405020304" pitchFamily="18" charset="0"/>
              <a:cs typeface="Times New Roman" panose="02020603050405020304" pitchFamily="18" charset="0"/>
            </a:endParaRPr>
          </a:p>
        </p:txBody>
      </p:sp>
      <p:sp>
        <p:nvSpPr>
          <p:cNvPr id="10" name="Rectangle 9"/>
          <p:cNvSpPr/>
          <p:nvPr/>
        </p:nvSpPr>
        <p:spPr>
          <a:xfrm>
            <a:off x="-96127" y="461665"/>
            <a:ext cx="5094664" cy="461665"/>
          </a:xfrm>
          <a:prstGeom prst="rect">
            <a:avLst/>
          </a:prstGeom>
        </p:spPr>
        <p:txBody>
          <a:bodyPr wrap="none">
            <a:spAutoFit/>
          </a:bodyPr>
          <a:lstStyle/>
          <a:p>
            <a:r>
              <a:rPr lang="en-US" sz="2400" b="1" dirty="0" smtClean="0">
                <a:latin typeface="Times New Roman" panose="02020603050405020304" pitchFamily="18" charset="0"/>
                <a:cs typeface="Times New Roman" panose="02020603050405020304" pitchFamily="18" charset="0"/>
              </a:rPr>
              <a:t>-</a:t>
            </a:r>
            <a:r>
              <a:rPr lang="en-US" sz="2400" b="1" dirty="0" err="1" smtClean="0">
                <a:latin typeface="Times New Roman" panose="02020603050405020304" pitchFamily="18" charset="0"/>
                <a:cs typeface="Times New Roman" panose="02020603050405020304" pitchFamily="18" charset="0"/>
              </a:rPr>
              <a:t>Nhiệt</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kế</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dùng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nhiệt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vật</a:t>
            </a:r>
            <a:endParaRPr lang="en-US" sz="2400" b="1" dirty="0">
              <a:latin typeface="Times New Roman" panose="02020603050405020304" pitchFamily="18" charset="0"/>
              <a:cs typeface="Times New Roman" panose="02020603050405020304" pitchFamily="18" charset="0"/>
            </a:endParaRPr>
          </a:p>
        </p:txBody>
      </p:sp>
      <p:sp>
        <p:nvSpPr>
          <p:cNvPr id="12" name="Rectangle 11"/>
          <p:cNvSpPr/>
          <p:nvPr/>
        </p:nvSpPr>
        <p:spPr>
          <a:xfrm>
            <a:off x="103876" y="1154162"/>
            <a:ext cx="3857146" cy="461665"/>
          </a:xfrm>
          <a:prstGeom prst="rect">
            <a:avLst/>
          </a:prstGeom>
        </p:spPr>
        <p:txBody>
          <a:bodyPr wrap="none">
            <a:spAutoFit/>
          </a:bodyPr>
          <a:lstStyle/>
          <a:p>
            <a:r>
              <a:rPr lang="en-US" sz="2400" b="1" i="1" dirty="0">
                <a:solidFill>
                  <a:srgbClr val="0000CC"/>
                </a:solidFill>
                <a:latin typeface="Times New Roman" panose="02020603050405020304" pitchFamily="18" charset="0"/>
                <a:cs typeface="Times New Roman" panose="02020603050405020304" pitchFamily="18" charset="0"/>
              </a:rPr>
              <a:t>2. </a:t>
            </a:r>
            <a:r>
              <a:rPr lang="en-US" sz="2400" b="1" i="1" dirty="0" err="1">
                <a:solidFill>
                  <a:srgbClr val="0000CC"/>
                </a:solidFill>
                <a:latin typeface="Times New Roman" panose="02020603050405020304" pitchFamily="18" charset="0"/>
                <a:cs typeface="Times New Roman" panose="02020603050405020304" pitchFamily="18" charset="0"/>
              </a:rPr>
              <a:t>Kể</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tên</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một</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số</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loại</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nhiệt</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kế</a:t>
            </a:r>
            <a:endParaRPr lang="en-US" sz="2400" b="1" i="1" dirty="0">
              <a:solidFill>
                <a:srgbClr val="0000CC"/>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2"/>
          <a:stretch>
            <a:fillRect/>
          </a:stretch>
        </p:blipFill>
        <p:spPr>
          <a:xfrm>
            <a:off x="506744" y="1846659"/>
            <a:ext cx="7439025" cy="4114800"/>
          </a:xfrm>
          <a:prstGeom prst="rect">
            <a:avLst/>
          </a:prstGeom>
        </p:spPr>
      </p:pic>
    </p:spTree>
    <p:extLst>
      <p:ext uri="{BB962C8B-B14F-4D97-AF65-F5344CB8AC3E}">
        <p14:creationId xmlns:p14="http://schemas.microsoft.com/office/powerpoint/2010/main" val="244617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8184" y="187235"/>
            <a:ext cx="3445174" cy="461665"/>
          </a:xfrm>
          <a:prstGeom prst="rect">
            <a:avLst/>
          </a:prstGeom>
        </p:spPr>
        <p:txBody>
          <a:bodyPr wrap="none">
            <a:spAutoFit/>
          </a:bodyPr>
          <a:lstStyle/>
          <a:p>
            <a:r>
              <a:rPr lang="en-US" sz="2400" i="1" dirty="0">
                <a:solidFill>
                  <a:srgbClr val="0000CC"/>
                </a:solidFill>
                <a:latin typeface="Times New Roman" panose="02020603050405020304" pitchFamily="18" charset="0"/>
                <a:cs typeface="Times New Roman" panose="02020603050405020304" pitchFamily="18" charset="0"/>
              </a:rPr>
              <a:t>3.Nêu </a:t>
            </a:r>
            <a:r>
              <a:rPr lang="en-US" sz="2400" i="1" dirty="0" err="1">
                <a:solidFill>
                  <a:srgbClr val="0000CC"/>
                </a:solidFill>
                <a:latin typeface="Times New Roman" panose="02020603050405020304" pitchFamily="18" charset="0"/>
                <a:cs typeface="Times New Roman" panose="02020603050405020304" pitchFamily="18" charset="0"/>
              </a:rPr>
              <a:t>cấu</a:t>
            </a:r>
            <a:r>
              <a:rPr lang="en-US" sz="2400" i="1" dirty="0">
                <a:solidFill>
                  <a:srgbClr val="0000CC"/>
                </a:solidFill>
                <a:latin typeface="Times New Roman" panose="02020603050405020304" pitchFamily="18" charset="0"/>
                <a:cs typeface="Times New Roman" panose="02020603050405020304" pitchFamily="18" charset="0"/>
              </a:rPr>
              <a:t> </a:t>
            </a:r>
            <a:r>
              <a:rPr lang="en-US" sz="2400" i="1" dirty="0" err="1">
                <a:solidFill>
                  <a:srgbClr val="0000CC"/>
                </a:solidFill>
                <a:latin typeface="Times New Roman" panose="02020603050405020304" pitchFamily="18" charset="0"/>
                <a:cs typeface="Times New Roman" panose="02020603050405020304" pitchFamily="18" charset="0"/>
              </a:rPr>
              <a:t>tạo</a:t>
            </a:r>
            <a:r>
              <a:rPr lang="en-US" sz="2400" i="1" dirty="0">
                <a:solidFill>
                  <a:srgbClr val="0000CC"/>
                </a:solidFill>
                <a:latin typeface="Times New Roman" panose="02020603050405020304" pitchFamily="18" charset="0"/>
                <a:cs typeface="Times New Roman" panose="02020603050405020304" pitchFamily="18" charset="0"/>
              </a:rPr>
              <a:t> </a:t>
            </a:r>
            <a:r>
              <a:rPr lang="en-US" sz="2400" i="1" dirty="0" err="1">
                <a:solidFill>
                  <a:srgbClr val="0000CC"/>
                </a:solidFill>
                <a:latin typeface="Times New Roman" panose="02020603050405020304" pitchFamily="18" charset="0"/>
                <a:cs typeface="Times New Roman" panose="02020603050405020304" pitchFamily="18" charset="0"/>
              </a:rPr>
              <a:t>của</a:t>
            </a:r>
            <a:r>
              <a:rPr lang="en-US" sz="2400" i="1" dirty="0">
                <a:solidFill>
                  <a:srgbClr val="0000CC"/>
                </a:solidFill>
                <a:latin typeface="Times New Roman" panose="02020603050405020304" pitchFamily="18" charset="0"/>
                <a:cs typeface="Times New Roman" panose="02020603050405020304" pitchFamily="18" charset="0"/>
              </a:rPr>
              <a:t> </a:t>
            </a:r>
            <a:r>
              <a:rPr lang="en-US" sz="2400" i="1" dirty="0" err="1">
                <a:solidFill>
                  <a:srgbClr val="0000CC"/>
                </a:solidFill>
                <a:latin typeface="Times New Roman" panose="02020603050405020304" pitchFamily="18" charset="0"/>
                <a:cs typeface="Times New Roman" panose="02020603050405020304" pitchFamily="18" charset="0"/>
              </a:rPr>
              <a:t>nhiệt</a:t>
            </a:r>
            <a:r>
              <a:rPr lang="en-US" sz="2400" i="1" dirty="0">
                <a:solidFill>
                  <a:srgbClr val="0000CC"/>
                </a:solidFill>
                <a:latin typeface="Times New Roman" panose="02020603050405020304" pitchFamily="18" charset="0"/>
                <a:cs typeface="Times New Roman" panose="02020603050405020304" pitchFamily="18" charset="0"/>
              </a:rPr>
              <a:t> </a:t>
            </a:r>
            <a:r>
              <a:rPr lang="en-US" sz="2400" i="1" dirty="0" err="1">
                <a:solidFill>
                  <a:srgbClr val="0000CC"/>
                </a:solidFill>
                <a:latin typeface="Times New Roman" panose="02020603050405020304" pitchFamily="18" charset="0"/>
                <a:cs typeface="Times New Roman" panose="02020603050405020304" pitchFamily="18" charset="0"/>
              </a:rPr>
              <a:t>kế</a:t>
            </a:r>
            <a:endParaRPr lang="en-US" sz="2400" i="1" dirty="0">
              <a:solidFill>
                <a:srgbClr val="0000CC"/>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840771" y="1180602"/>
            <a:ext cx="4524375" cy="5534025"/>
          </a:xfrm>
          <a:prstGeom prst="rect">
            <a:avLst/>
          </a:prstGeom>
        </p:spPr>
      </p:pic>
      <p:sp>
        <p:nvSpPr>
          <p:cNvPr id="6" name="Rectangle 5"/>
          <p:cNvSpPr/>
          <p:nvPr/>
        </p:nvSpPr>
        <p:spPr>
          <a:xfrm>
            <a:off x="1" y="829051"/>
            <a:ext cx="4026090" cy="1366528"/>
          </a:xfrm>
          <a:prstGeom prst="rect">
            <a:avLst/>
          </a:prstGeom>
        </p:spPr>
        <p:txBody>
          <a:bodyPr wrap="square">
            <a:spAutoFit/>
          </a:bodyPr>
          <a:lstStyle/>
          <a:p>
            <a:pPr lvl="0">
              <a:lnSpc>
                <a:spcPct val="115000"/>
              </a:lnSpc>
              <a:spcAft>
                <a:spcPts val="1000"/>
              </a:spcAft>
            </a:pPr>
            <a:r>
              <a:rPr lang="en-US" sz="24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Cấu</a:t>
            </a:r>
            <a:r>
              <a:rPr lang="en-US" sz="24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24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kế</a:t>
            </a:r>
            <a:r>
              <a:rPr lang="en-US" sz="24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Bầu</a:t>
            </a:r>
            <a:r>
              <a:rPr lang="en-US" sz="24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đựng</a:t>
            </a:r>
            <a:r>
              <a:rPr lang="en-US" sz="24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lỏng</a:t>
            </a:r>
            <a:r>
              <a:rPr lang="en-US" sz="24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vỏ</a:t>
            </a:r>
            <a:r>
              <a:rPr lang="en-US" sz="24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24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kế</a:t>
            </a:r>
            <a:r>
              <a:rPr lang="en-US" sz="24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thang chia </a:t>
            </a:r>
            <a:r>
              <a:rPr lang="en-US" sz="24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08724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94379"/>
            <a:ext cx="11450472" cy="517065"/>
          </a:xfrm>
          <a:prstGeom prst="rect">
            <a:avLst/>
          </a:prstGeom>
        </p:spPr>
        <p:txBody>
          <a:bodyPr wrap="square">
            <a:spAutoFit/>
          </a:bodyPr>
          <a:lstStyle/>
          <a:p>
            <a:pPr lvl="0" algn="just">
              <a:lnSpc>
                <a:spcPct val="115000"/>
              </a:lnSpc>
              <a:spcAft>
                <a:spcPts val="1000"/>
              </a:spcAft>
            </a:pPr>
            <a:r>
              <a:rPr lang="en-US" sz="2400" i="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4.Nêu </a:t>
            </a:r>
            <a:r>
              <a:rPr lang="en-US" sz="2400" i="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2400" i="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tắc</a:t>
            </a:r>
            <a:r>
              <a:rPr lang="en-US" sz="2400" i="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i="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i="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i="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2400" i="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kế?Nêu</a:t>
            </a:r>
            <a:r>
              <a:rPr lang="en-US" sz="2400" i="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sz="2400" i="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i="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lỏng</a:t>
            </a:r>
            <a:r>
              <a:rPr lang="en-US" sz="2400" i="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i="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i="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i="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2400" i="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kế</a:t>
            </a:r>
            <a:r>
              <a:rPr lang="en-US" sz="2400" i="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i="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8407022" y="615908"/>
            <a:ext cx="3784978" cy="1323439"/>
          </a:xfrm>
          <a:prstGeom prst="rect">
            <a:avLst/>
          </a:prstGeom>
        </p:spPr>
        <p:txBody>
          <a:bodyPr wrap="square">
            <a:spAutoFit/>
          </a:bodyPr>
          <a:lstStyle/>
          <a:p>
            <a:r>
              <a:rPr lang="en-US" sz="2000" dirty="0" smtClean="0">
                <a:solidFill>
                  <a:srgbClr val="C00000"/>
                </a:solidFill>
                <a:latin typeface="Times New Roman" panose="02020603050405020304" pitchFamily="18" charset="0"/>
                <a:cs typeface="Times New Roman" panose="02020603050405020304" pitchFamily="18" charset="0"/>
              </a:rPr>
              <a:t>-</a:t>
            </a:r>
            <a:r>
              <a:rPr lang="vi-VN" sz="2000" dirty="0" smtClean="0">
                <a:solidFill>
                  <a:srgbClr val="C00000"/>
                </a:solidFill>
                <a:latin typeface="Times New Roman" panose="02020603050405020304" pitchFamily="18" charset="0"/>
                <a:cs typeface="Times New Roman" panose="02020603050405020304" pitchFamily="18" charset="0"/>
              </a:rPr>
              <a:t>Nhiệt </a:t>
            </a:r>
            <a:r>
              <a:rPr lang="vi-VN" sz="2000" dirty="0">
                <a:solidFill>
                  <a:srgbClr val="C00000"/>
                </a:solidFill>
                <a:latin typeface="Times New Roman" panose="02020603050405020304" pitchFamily="18" charset="0"/>
                <a:cs typeface="Times New Roman" panose="02020603050405020304" pitchFamily="18" charset="0"/>
              </a:rPr>
              <a:t>kế hoạt động dựa trên sự nở vì nhiệt của chất lỏng. Chất lỏng thường dùng trong nhiệt kế : thủy ngân hoặc rượu….</a:t>
            </a:r>
          </a:p>
        </p:txBody>
      </p:sp>
      <p:pic>
        <p:nvPicPr>
          <p:cNvPr id="6" name="6.9.5 - Thí nghiệm- Sự nở vì nhiệt của chất lỏng - Thí nghiệm 2 Phần 2-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820626"/>
            <a:ext cx="8173396" cy="4597535"/>
          </a:xfrm>
          <a:prstGeom prst="rect">
            <a:avLst/>
          </a:prstGeom>
        </p:spPr>
      </p:pic>
      <p:sp>
        <p:nvSpPr>
          <p:cNvPr id="7" name="Rectangle 6"/>
          <p:cNvSpPr/>
          <p:nvPr/>
        </p:nvSpPr>
        <p:spPr>
          <a:xfrm>
            <a:off x="8338782" y="1939160"/>
            <a:ext cx="3921457" cy="3170099"/>
          </a:xfrm>
          <a:prstGeom prst="rect">
            <a:avLst/>
          </a:prstGeom>
        </p:spPr>
        <p:txBody>
          <a:bodyPr wrap="square">
            <a:spAutoFit/>
          </a:bodyPr>
          <a:lstStyle/>
          <a:p>
            <a:pPr>
              <a:buFont typeface="Arial" panose="020B0604020202020204" pitchFamily="34" charset="0"/>
              <a:buChar char="•"/>
            </a:pPr>
            <a:r>
              <a:rPr lang="vi-VN" sz="2000" dirty="0">
                <a:solidFill>
                  <a:srgbClr val="C00000"/>
                </a:solidFill>
                <a:latin typeface="+mj-lt"/>
              </a:rPr>
              <a:t>Nếu bầu nhiệt kế tiếp xúc với vật nóng, chất lỏng nở ra, do đó phần chất lỏng trong ống sẽ dài ra.</a:t>
            </a:r>
          </a:p>
          <a:p>
            <a:pPr>
              <a:buFont typeface="Arial" panose="020B0604020202020204" pitchFamily="34" charset="0"/>
              <a:buChar char="•"/>
            </a:pPr>
            <a:r>
              <a:rPr lang="vi-VN" sz="2000" dirty="0">
                <a:solidFill>
                  <a:srgbClr val="C00000"/>
                </a:solidFill>
                <a:latin typeface="+mj-lt"/>
              </a:rPr>
              <a:t>Nếu bầu nhiệt kế tiếp xúc với vật lạnh, chất lỏng co lại, do đó phần chất lỏng trong ống sẽ ngắn đi.</a:t>
            </a:r>
          </a:p>
          <a:p>
            <a:r>
              <a:rPr lang="vi-VN" sz="2000" dirty="0">
                <a:solidFill>
                  <a:srgbClr val="C00000"/>
                </a:solidFill>
                <a:latin typeface="+mj-lt"/>
              </a:rPr>
              <a:t>→ Dựa vào độ dài hay ngắn này cùng với vạch chia độ trên thang nhiệt kế mà ta đọc được nhiệt độ của vật.</a:t>
            </a:r>
            <a:endParaRPr lang="vi-VN" sz="2000" i="0" dirty="0">
              <a:solidFill>
                <a:srgbClr val="C00000"/>
              </a:solidFill>
              <a:effectLst/>
              <a:latin typeface="+mj-lt"/>
            </a:endParaRPr>
          </a:p>
        </p:txBody>
      </p:sp>
    </p:spTree>
    <p:extLst>
      <p:ext uri="{BB962C8B-B14F-4D97-AF65-F5344CB8AC3E}">
        <p14:creationId xmlns:p14="http://schemas.microsoft.com/office/powerpoint/2010/main" val="335330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circle(in)">
                                      <p:cBhvr>
                                        <p:cTn id="17" dur="20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wipe(down)">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circle(in)">
                                      <p:cBhvr>
                                        <p:cTn id="27" dur="2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6"/>
                                        </p:tgtEl>
                                      </p:cBhvr>
                                    </p:cmd>
                                  </p:childTnLst>
                                </p:cTn>
                              </p:par>
                            </p:childTnLst>
                          </p:cTn>
                        </p:par>
                      </p:childTnLst>
                    </p:cTn>
                  </p:par>
                </p:childTnLst>
              </p:cTn>
              <p:nextCondLst>
                <p:cond evt="onClick" delay="0">
                  <p:tgtEl>
                    <p:spTgt spid="6"/>
                  </p:tgtEl>
                </p:cond>
              </p:nextCondLst>
            </p:seq>
            <p:video>
              <p:cMediaNode vol="80000">
                <p:cTn id="33" fill="hold" display="0">
                  <p:stCondLst>
                    <p:cond delay="indefinite"/>
                  </p:stCondLst>
                </p:cTn>
                <p:tgtEl>
                  <p:spTgt spid="6"/>
                </p:tgtEl>
              </p:cMediaNode>
            </p:video>
          </p:childTnLst>
        </p:cTn>
      </p:par>
    </p:tnLst>
    <p:bldLst>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1300" y="119969"/>
            <a:ext cx="4385047" cy="483017"/>
          </a:xfrm>
          <a:prstGeom prst="rect">
            <a:avLst/>
          </a:prstGeom>
        </p:spPr>
        <p:txBody>
          <a:bodyPr wrap="none">
            <a:spAutoFit/>
          </a:bodyPr>
          <a:lstStyle/>
          <a:p>
            <a:pPr indent="360045" algn="just">
              <a:lnSpc>
                <a:spcPct val="115000"/>
              </a:lnSpc>
              <a:tabLst>
                <a:tab pos="540385" algn="l"/>
              </a:tabLst>
            </a:pPr>
            <a:r>
              <a:rPr lang="en-US" sz="2400" b="1" dirty="0">
                <a:solidFill>
                  <a:srgbClr val="0066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6600"/>
                </a:solidFill>
                <a:latin typeface="Times New Roman" panose="02020603050405020304" pitchFamily="18" charset="0"/>
                <a:ea typeface="Arial" panose="020B0604020202020204" pitchFamily="34" charset="0"/>
                <a:cs typeface="Times New Roman" panose="02020603050405020304" pitchFamily="18" charset="0"/>
              </a:rPr>
              <a:t>Vòng</a:t>
            </a:r>
            <a:r>
              <a:rPr lang="en-US" sz="2400" b="1" dirty="0">
                <a:solidFill>
                  <a:srgbClr val="006600"/>
                </a:solidFill>
                <a:latin typeface="Times New Roman" panose="02020603050405020304" pitchFamily="18" charset="0"/>
                <a:ea typeface="Arial" panose="020B0604020202020204" pitchFamily="34" charset="0"/>
                <a:cs typeface="Times New Roman" panose="02020603050405020304" pitchFamily="18" charset="0"/>
              </a:rPr>
              <a:t> 2: </a:t>
            </a:r>
            <a:r>
              <a:rPr lang="en-US" sz="2400" b="1" dirty="0" err="1">
                <a:solidFill>
                  <a:srgbClr val="006600"/>
                </a:solidFill>
                <a:latin typeface="Times New Roman" panose="02020603050405020304" pitchFamily="18" charset="0"/>
                <a:ea typeface="Arial" panose="020B0604020202020204" pitchFamily="34" charset="0"/>
                <a:cs typeface="Times New Roman" panose="02020603050405020304" pitchFamily="18" charset="0"/>
              </a:rPr>
              <a:t>Nhóm</a:t>
            </a:r>
            <a:r>
              <a:rPr lang="en-US" sz="2400" b="1" dirty="0">
                <a:solidFill>
                  <a:srgbClr val="0066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6600"/>
                </a:solidFill>
                <a:latin typeface="Times New Roman" panose="02020603050405020304" pitchFamily="18" charset="0"/>
                <a:ea typeface="Arial" panose="020B0604020202020204" pitchFamily="34" charset="0"/>
                <a:cs typeface="Times New Roman" panose="02020603050405020304" pitchFamily="18" charset="0"/>
              </a:rPr>
              <a:t>mảnh</a:t>
            </a:r>
            <a:r>
              <a:rPr lang="en-US" sz="2400" b="1" dirty="0">
                <a:solidFill>
                  <a:srgbClr val="0066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6600"/>
                </a:solidFill>
                <a:latin typeface="Times New Roman" panose="02020603050405020304" pitchFamily="18" charset="0"/>
                <a:ea typeface="Arial" panose="020B0604020202020204" pitchFamily="34" charset="0"/>
                <a:cs typeface="Times New Roman" panose="02020603050405020304" pitchFamily="18" charset="0"/>
              </a:rPr>
              <a:t>ghép</a:t>
            </a:r>
            <a:r>
              <a:rPr lang="en-US" sz="2400" b="1" dirty="0">
                <a:solidFill>
                  <a:srgbClr val="006600"/>
                </a:solidFill>
                <a:latin typeface="Times New Roman" panose="02020603050405020304" pitchFamily="18" charset="0"/>
                <a:ea typeface="Arial" panose="020B0604020202020204" pitchFamily="34" charset="0"/>
                <a:cs typeface="Times New Roman" panose="02020603050405020304" pitchFamily="18" charset="0"/>
              </a:rPr>
              <a:t>. </a:t>
            </a:r>
            <a:endParaRPr lang="en-US" sz="2400" b="1"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542078936"/>
              </p:ext>
            </p:extLst>
          </p:nvPr>
        </p:nvGraphicFramePr>
        <p:xfrm>
          <a:off x="928474" y="850731"/>
          <a:ext cx="10849544" cy="5888736"/>
        </p:xfrm>
        <a:graphic>
          <a:graphicData uri="http://schemas.openxmlformats.org/drawingml/2006/table">
            <a:tbl>
              <a:tblPr bandRow="1"/>
              <a:tblGrid>
                <a:gridCol w="6507912">
                  <a:extLst>
                    <a:ext uri="{9D8B030D-6E8A-4147-A177-3AD203B41FA5}">
                      <a16:colId xmlns:a16="http://schemas.microsoft.com/office/drawing/2014/main" val="4249634718"/>
                    </a:ext>
                  </a:extLst>
                </a:gridCol>
                <a:gridCol w="4341632">
                  <a:extLst>
                    <a:ext uri="{9D8B030D-6E8A-4147-A177-3AD203B41FA5}">
                      <a16:colId xmlns:a16="http://schemas.microsoft.com/office/drawing/2014/main" val="3506977110"/>
                    </a:ext>
                  </a:extLst>
                </a:gridCol>
              </a:tblGrid>
              <a:tr h="0">
                <a:tc gridSpan="2">
                  <a:txBody>
                    <a:bodyPr/>
                    <a:lstStyle/>
                    <a:p>
                      <a:pPr marL="0" marR="0" algn="ctr">
                        <a:lnSpc>
                          <a:spcPct val="115000"/>
                        </a:lnSpc>
                        <a:spcBef>
                          <a:spcPts val="0"/>
                        </a:spcBef>
                        <a:spcAft>
                          <a:spcPts val="0"/>
                        </a:spcAft>
                      </a:pPr>
                      <a:r>
                        <a:rPr lang="en-US" sz="2400" b="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2.3 NHÓM 1</a:t>
                      </a:r>
                      <a:endParaRPr lang="en-US" sz="24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hMerge="1">
                  <a:txBody>
                    <a:bodyPr/>
                    <a:lstStyle/>
                    <a:p>
                      <a:endParaRPr lang="en-US"/>
                    </a:p>
                  </a:txBody>
                  <a:tcPr/>
                </a:tc>
                <a:extLst>
                  <a:ext uri="{0D108BD9-81ED-4DB2-BD59-A6C34878D82A}">
                    <a16:rowId xmlns:a16="http://schemas.microsoft.com/office/drawing/2014/main" val="3670414888"/>
                  </a:ext>
                </a:extLst>
              </a:tr>
              <a:tr h="0">
                <a:tc>
                  <a:txBody>
                    <a:bodyPr/>
                    <a:lstStyle/>
                    <a:p>
                      <a:pPr marL="0" marR="0" algn="just">
                        <a:lnSpc>
                          <a:spcPct val="115000"/>
                        </a:lnSpc>
                        <a:spcBef>
                          <a:spcPts val="0"/>
                        </a:spcBef>
                        <a:spcAft>
                          <a:spcPts val="0"/>
                        </a:spcAft>
                      </a:pPr>
                      <a:r>
                        <a:rPr lang="en-US" sz="2400" b="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Câu hỏi </a:t>
                      </a:r>
                      <a:endParaRPr lang="en-US" sz="24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2400" b="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2400" b="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Trả lời câu hỏi</a:t>
                      </a:r>
                      <a:endParaRPr lang="en-US" sz="24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1781629"/>
                  </a:ext>
                </a:extLst>
              </a:tr>
              <a:tr h="0">
                <a:tc>
                  <a:txBody>
                    <a:bodyPr/>
                    <a:lstStyle/>
                    <a:p>
                      <a:pPr marL="0" marR="0" algn="just">
                        <a:lnSpc>
                          <a:spcPct val="115000"/>
                        </a:lnSpc>
                        <a:spcBef>
                          <a:spcPts val="0"/>
                        </a:spcBef>
                        <a:spcAft>
                          <a:spcPts val="1000"/>
                        </a:spcAft>
                      </a:pP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1..Nhiệt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kế</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240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Nhiệt kế dùng để đo nhiệt độ của vật</a:t>
                      </a:r>
                      <a:endParaRPr lang="en-US" sz="24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9456381"/>
                  </a:ext>
                </a:extLst>
              </a:tr>
              <a:tr h="0">
                <a:tc>
                  <a:txBody>
                    <a:bodyPr/>
                    <a:lstStyle/>
                    <a:p>
                      <a:pPr marL="0" marR="0" algn="just">
                        <a:lnSpc>
                          <a:spcPct val="115000"/>
                        </a:lnSpc>
                        <a:spcBef>
                          <a:spcPts val="0"/>
                        </a:spcBef>
                        <a:spcAft>
                          <a:spcPts val="0"/>
                        </a:spcAft>
                      </a:pP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kế</a:t>
                      </a:r>
                      <a:endParaRPr lang="en-US" sz="24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kế</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thuỷ</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ngân</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kế</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rượu</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kế</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y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0537820"/>
                  </a:ext>
                </a:extLst>
              </a:tr>
              <a:tr h="0">
                <a:tc>
                  <a:txBody>
                    <a:bodyPr/>
                    <a:lstStyle/>
                    <a:p>
                      <a:pPr marL="0" marR="0" algn="just">
                        <a:lnSpc>
                          <a:spcPct val="115000"/>
                        </a:lnSpc>
                        <a:spcBef>
                          <a:spcPts val="0"/>
                        </a:spcBef>
                        <a:spcAft>
                          <a:spcPts val="1000"/>
                        </a:spcAft>
                      </a:pP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3.Nêu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kế</a:t>
                      </a:r>
                      <a:endParaRPr lang="en-US" sz="24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1000"/>
                        </a:spcAft>
                      </a:pP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kế</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Bầu</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đựng</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lỏng</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vỏ</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kế</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thang chia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b="1"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9680793"/>
                  </a:ext>
                </a:extLst>
              </a:tr>
              <a:tr h="0">
                <a:tc>
                  <a:txBody>
                    <a:bodyPr/>
                    <a:lstStyle/>
                    <a:p>
                      <a:pPr marL="0" marR="0" algn="just">
                        <a:lnSpc>
                          <a:spcPct val="115000"/>
                        </a:lnSpc>
                        <a:spcBef>
                          <a:spcPts val="0"/>
                        </a:spcBef>
                        <a:spcAft>
                          <a:spcPts val="1000"/>
                        </a:spcAft>
                      </a:pP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4.Nêu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tắc</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kế?Nêu</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lỏng</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kế</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kế</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dựa</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nở</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lỏng</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lỏng</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kế</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thủy</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ngân</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rượu</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7139458"/>
                  </a:ext>
                </a:extLst>
              </a:tr>
            </a:tbl>
          </a:graphicData>
        </a:graphic>
      </p:graphicFrame>
    </p:spTree>
    <p:extLst>
      <p:ext uri="{BB962C8B-B14F-4D97-AF65-F5344CB8AC3E}">
        <p14:creationId xmlns:p14="http://schemas.microsoft.com/office/powerpoint/2010/main" val="346258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2004941683"/>
              </p:ext>
            </p:extLst>
          </p:nvPr>
        </p:nvGraphicFramePr>
        <p:xfrm>
          <a:off x="0" y="169321"/>
          <a:ext cx="8161360" cy="6595987"/>
        </p:xfrm>
        <a:graphic>
          <a:graphicData uri="http://schemas.openxmlformats.org/drawingml/2006/table">
            <a:tbl>
              <a:tblPr bandRow="1"/>
              <a:tblGrid>
                <a:gridCol w="2377089">
                  <a:extLst>
                    <a:ext uri="{9D8B030D-6E8A-4147-A177-3AD203B41FA5}">
                      <a16:colId xmlns:a16="http://schemas.microsoft.com/office/drawing/2014/main" val="545685834"/>
                    </a:ext>
                  </a:extLst>
                </a:gridCol>
                <a:gridCol w="1776813">
                  <a:extLst>
                    <a:ext uri="{9D8B030D-6E8A-4147-A177-3AD203B41FA5}">
                      <a16:colId xmlns:a16="http://schemas.microsoft.com/office/drawing/2014/main" val="3100761257"/>
                    </a:ext>
                  </a:extLst>
                </a:gridCol>
                <a:gridCol w="972446">
                  <a:extLst>
                    <a:ext uri="{9D8B030D-6E8A-4147-A177-3AD203B41FA5}">
                      <a16:colId xmlns:a16="http://schemas.microsoft.com/office/drawing/2014/main" val="1163509982"/>
                    </a:ext>
                  </a:extLst>
                </a:gridCol>
                <a:gridCol w="3035012">
                  <a:extLst>
                    <a:ext uri="{9D8B030D-6E8A-4147-A177-3AD203B41FA5}">
                      <a16:colId xmlns:a16="http://schemas.microsoft.com/office/drawing/2014/main" val="1597743359"/>
                    </a:ext>
                  </a:extLst>
                </a:gridCol>
              </a:tblGrid>
              <a:tr h="381008">
                <a:tc gridSpan="4">
                  <a:txBody>
                    <a:bodyPr/>
                    <a:lstStyle/>
                    <a:p>
                      <a:pPr marL="0" marR="0" algn="l">
                        <a:lnSpc>
                          <a:spcPct val="115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PHIẾU HỌC TẬP 2.3 NHÓM 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39389" marR="393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16467266"/>
                  </a:ext>
                </a:extLst>
              </a:tr>
              <a:tr h="762016">
                <a:tc>
                  <a:txBody>
                    <a:bodyPr/>
                    <a:lstStyle/>
                    <a:p>
                      <a:pPr marL="0" marR="0" algn="l">
                        <a:lnSpc>
                          <a:spcPct val="115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         LOẠI NHIỆT KẾ</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39389" marR="393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     GHĐ</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39389" marR="393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ĐCNN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39389" marR="393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CÔNG DỤNG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39389" marR="393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940929"/>
                  </a:ext>
                </a:extLst>
              </a:tr>
              <a:tr h="2286049">
                <a:tc>
                  <a:txBody>
                    <a:bodyPr/>
                    <a:lstStyle/>
                    <a:p>
                      <a:pPr marL="0" marR="0" algn="l">
                        <a:lnSpc>
                          <a:spcPct val="115000"/>
                        </a:lnSpc>
                        <a:spcBef>
                          <a:spcPts val="0"/>
                        </a:spcBef>
                        <a:spcAft>
                          <a:spcPts val="0"/>
                        </a:spcAft>
                      </a:pPr>
                      <a:r>
                        <a:rPr lang="en-US" sz="2400" b="1" i="1">
                          <a:effectLst/>
                          <a:latin typeface="Times New Roman" panose="02020603050405020304" pitchFamily="18" charset="0"/>
                          <a:ea typeface="Times New Roman" panose="02020603050405020304" pitchFamily="18" charset="0"/>
                          <a:cs typeface="Times New Roman" panose="02020603050405020304" pitchFamily="18" charset="0"/>
                        </a:rPr>
                        <a:t>Nhiệt kế thủy ngân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39389" marR="393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Từ -10</a:t>
                      </a:r>
                      <a:r>
                        <a:rPr lang="en-US" sz="2400" baseline="30000">
                          <a:effectLst/>
                          <a:latin typeface="Times New Roman" panose="02020603050405020304" pitchFamily="18" charset="0"/>
                          <a:ea typeface="Times New Roman" panose="02020603050405020304" pitchFamily="18" charset="0"/>
                          <a:cs typeface="Times New Roman" panose="02020603050405020304" pitchFamily="18" charset="0"/>
                        </a:rPr>
                        <a:t>o</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C đến 110</a:t>
                      </a:r>
                      <a:r>
                        <a:rPr lang="en-US" sz="2400" baseline="30000">
                          <a:effectLst/>
                          <a:latin typeface="Times New Roman" panose="02020603050405020304" pitchFamily="18" charset="0"/>
                          <a:ea typeface="Times New Roman" panose="02020603050405020304" pitchFamily="18" charset="0"/>
                          <a:cs typeface="Times New Roman" panose="02020603050405020304" pitchFamily="18" charset="0"/>
                        </a:rPr>
                        <a:t>o</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39389" marR="393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1</a:t>
                      </a:r>
                      <a:r>
                        <a:rPr lang="en-US" sz="2400" baseline="30000" dirty="0">
                          <a:effectLst/>
                          <a:latin typeface="Times New Roman" panose="02020603050405020304" pitchFamily="18" charset="0"/>
                          <a:ea typeface="Times New Roman" panose="02020603050405020304" pitchFamily="18" charset="0"/>
                          <a:cs typeface="Times New Roman" panose="02020603050405020304" pitchFamily="18" charset="0"/>
                        </a:rPr>
                        <a:t>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389" marR="393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1000"/>
                        </a:spcAft>
                      </a:pP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kế</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thuỷ</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ngân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thí</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nghiệm</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389" marR="393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5702323"/>
                  </a:ext>
                </a:extLst>
              </a:tr>
              <a:tr h="1524033">
                <a:tc>
                  <a:txBody>
                    <a:bodyPr/>
                    <a:lstStyle/>
                    <a:p>
                      <a:pPr marL="0" marR="0" algn="l">
                        <a:lnSpc>
                          <a:spcPct val="115000"/>
                        </a:lnSpc>
                        <a:spcBef>
                          <a:spcPts val="0"/>
                        </a:spcBef>
                        <a:spcAft>
                          <a:spcPts val="0"/>
                        </a:spcAft>
                      </a:pPr>
                      <a:r>
                        <a:rPr lang="en-US" sz="2400" b="1" i="1">
                          <a:effectLst/>
                          <a:latin typeface="Times New Roman" panose="02020603050405020304" pitchFamily="18" charset="0"/>
                          <a:ea typeface="Times New Roman" panose="02020603050405020304" pitchFamily="18" charset="0"/>
                          <a:cs typeface="Times New Roman" panose="02020603050405020304" pitchFamily="18" charset="0"/>
                        </a:rPr>
                        <a:t>Nhiệt kế y tế</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39389" marR="393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35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C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42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C</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389" marR="393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2400" baseline="30000" dirty="0" smtClean="0">
                          <a:effectLst/>
                          <a:latin typeface="Times New Roman" panose="02020603050405020304" pitchFamily="18" charset="0"/>
                          <a:ea typeface="Times New Roman" panose="02020603050405020304" pitchFamily="18" charset="0"/>
                          <a:cs typeface="Times New Roman" panose="02020603050405020304" pitchFamily="18" charset="0"/>
                        </a:rPr>
                        <a:t>o</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389" marR="393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100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Nhiệt kế y tế: Đo nhiệt độ cơ thể</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39389" marR="393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3534973"/>
                  </a:ext>
                </a:extLst>
              </a:tr>
              <a:tr h="1524033">
                <a:tc>
                  <a:txBody>
                    <a:bodyPr/>
                    <a:lstStyle/>
                    <a:p>
                      <a:pPr marL="0" marR="0" algn="l">
                        <a:lnSpc>
                          <a:spcPct val="115000"/>
                        </a:lnSpc>
                        <a:spcBef>
                          <a:spcPts val="0"/>
                        </a:spcBef>
                        <a:spcAft>
                          <a:spcPts val="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l">
                        <a:lnSpc>
                          <a:spcPct val="115000"/>
                        </a:lnSpc>
                        <a:spcBef>
                          <a:spcPts val="0"/>
                        </a:spcBef>
                        <a:spcAft>
                          <a:spcPts val="0"/>
                        </a:spcAft>
                      </a:pPr>
                      <a:r>
                        <a:rPr lang="en-US" sz="2400" b="1" i="1">
                          <a:effectLst/>
                          <a:latin typeface="Times New Roman" panose="02020603050405020304" pitchFamily="18" charset="0"/>
                          <a:ea typeface="Times New Roman" panose="02020603050405020304" pitchFamily="18" charset="0"/>
                          <a:cs typeface="Times New Roman" panose="02020603050405020304" pitchFamily="18" charset="0"/>
                        </a:rPr>
                        <a:t>Nhiệt kế rượu</a:t>
                      </a:r>
                      <a:r>
                        <a:rPr lang="en-US" sz="2400">
                          <a:effectLst/>
                          <a:latin typeface="Times New Roman" panose="02020603050405020304" pitchFamily="18" charset="0"/>
                          <a:cs typeface="Times New Roman" panose="02020603050405020304" pitchFamily="18" charset="0"/>
                        </a:rPr>
                        <a:t> </a:t>
                      </a:r>
                      <a:r>
                        <a:rPr lang="en-US" sz="2400" b="1"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39389" marR="393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Từ -30</a:t>
                      </a:r>
                      <a:r>
                        <a:rPr lang="en-US" sz="2400" baseline="30000">
                          <a:effectLst/>
                          <a:latin typeface="Times New Roman" panose="02020603050405020304" pitchFamily="18" charset="0"/>
                          <a:ea typeface="Times New Roman" panose="02020603050405020304" pitchFamily="18" charset="0"/>
                          <a:cs typeface="Times New Roman" panose="02020603050405020304" pitchFamily="18" charset="0"/>
                        </a:rPr>
                        <a:t>o</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C đến 50</a:t>
                      </a:r>
                      <a:r>
                        <a:rPr lang="en-US" sz="2400" baseline="30000">
                          <a:effectLst/>
                          <a:latin typeface="Times New Roman" panose="02020603050405020304" pitchFamily="18" charset="0"/>
                          <a:ea typeface="Times New Roman" panose="02020603050405020304" pitchFamily="18" charset="0"/>
                          <a:cs typeface="Times New Roman" panose="02020603050405020304" pitchFamily="18" charset="0"/>
                        </a:rPr>
                        <a:t>o</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39389" marR="393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1</a:t>
                      </a:r>
                      <a:r>
                        <a:rPr lang="en-US" sz="2400" baseline="30000" dirty="0">
                          <a:effectLst/>
                          <a:latin typeface="Times New Roman" panose="02020603050405020304" pitchFamily="18" charset="0"/>
                          <a:ea typeface="Times New Roman" panose="02020603050405020304" pitchFamily="18" charset="0"/>
                          <a:cs typeface="Times New Roman" panose="02020603050405020304" pitchFamily="18" charset="0"/>
                        </a:rPr>
                        <a:t>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389" marR="393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kế</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rượu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quyển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389" marR="393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2383473"/>
                  </a:ext>
                </a:extLst>
              </a:tr>
            </a:tbl>
          </a:graphicData>
        </a:graphic>
      </p:graphicFrame>
      <p:sp>
        <p:nvSpPr>
          <p:cNvPr id="15" name="Rectangle 5"/>
          <p:cNvSpPr>
            <a:spLocks noChangeArrowheads="1"/>
          </p:cNvSpPr>
          <p:nvPr/>
        </p:nvSpPr>
        <p:spPr bwMode="auto">
          <a:xfrm>
            <a:off x="4356100" y="1825625"/>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2"/>
          <a:stretch>
            <a:fillRect/>
          </a:stretch>
        </p:blipFill>
        <p:spPr>
          <a:xfrm>
            <a:off x="8361721" y="407567"/>
            <a:ext cx="3844697" cy="2745066"/>
          </a:xfrm>
          <a:prstGeom prst="rect">
            <a:avLst/>
          </a:prstGeom>
        </p:spPr>
      </p:pic>
      <p:sp>
        <p:nvSpPr>
          <p:cNvPr id="7" name="Rectangle 6"/>
          <p:cNvSpPr/>
          <p:nvPr/>
        </p:nvSpPr>
        <p:spPr>
          <a:xfrm>
            <a:off x="2388358" y="1351128"/>
            <a:ext cx="1746914" cy="22928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135272" y="1351128"/>
            <a:ext cx="982638" cy="22928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117910" y="1351128"/>
            <a:ext cx="3043450" cy="22928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8231227" y="1026069"/>
            <a:ext cx="3975192" cy="1424703"/>
          </a:xfrm>
          <a:prstGeom prst="rect">
            <a:avLst/>
          </a:prstGeom>
        </p:spPr>
      </p:pic>
      <p:sp>
        <p:nvSpPr>
          <p:cNvPr id="21" name="Rectangle 20"/>
          <p:cNvSpPr/>
          <p:nvPr/>
        </p:nvSpPr>
        <p:spPr>
          <a:xfrm>
            <a:off x="2388358" y="3643952"/>
            <a:ext cx="1746914" cy="15811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135272" y="3643952"/>
            <a:ext cx="982638" cy="15811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131554" y="3643952"/>
            <a:ext cx="3029805" cy="15811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4"/>
          <a:stretch>
            <a:fillRect/>
          </a:stretch>
        </p:blipFill>
        <p:spPr>
          <a:xfrm>
            <a:off x="8231226" y="399481"/>
            <a:ext cx="3667919" cy="3244471"/>
          </a:xfrm>
          <a:prstGeom prst="rect">
            <a:avLst/>
          </a:prstGeom>
        </p:spPr>
      </p:pic>
      <p:sp>
        <p:nvSpPr>
          <p:cNvPr id="13" name="Rectangle 12"/>
          <p:cNvSpPr/>
          <p:nvPr/>
        </p:nvSpPr>
        <p:spPr>
          <a:xfrm>
            <a:off x="2374714" y="5225143"/>
            <a:ext cx="1805400" cy="15259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116305" y="5233164"/>
            <a:ext cx="1001605" cy="15259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122307" y="5233164"/>
            <a:ext cx="3039052" cy="15259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6973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0" presetClass="exit" presetSubtype="0" fill="hold" nodeType="clickEffect">
                                  <p:stCondLst>
                                    <p:cond delay="0"/>
                                  </p:stCondLst>
                                  <p:childTnLst>
                                    <p:animEffect transition="out" filter="wedge">
                                      <p:cBhvr>
                                        <p:cTn id="23" dur="2000"/>
                                        <p:tgtEl>
                                          <p:spTgt spid="6"/>
                                        </p:tgtEl>
                                      </p:cBhvr>
                                    </p:animEffect>
                                    <p:set>
                                      <p:cBhvr>
                                        <p:cTn id="24" dur="1" fill="hold">
                                          <p:stCondLst>
                                            <p:cond delay="1999"/>
                                          </p:stCondLst>
                                        </p:cTn>
                                        <p:tgtEl>
                                          <p:spTgt spid="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2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0" nodeType="clickEffect">
                                  <p:stCondLst>
                                    <p:cond delay="0"/>
                                  </p:stCondLst>
                                  <p:childTnLst>
                                    <p:set>
                                      <p:cBhvr>
                                        <p:cTn id="33" dur="1" fill="hold">
                                          <p:stCondLst>
                                            <p:cond delay="0"/>
                                          </p:stCondLst>
                                        </p:cTn>
                                        <p:tgtEl>
                                          <p:spTgt spid="21"/>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0" nodeType="clickEffect">
                                  <p:stCondLst>
                                    <p:cond delay="0"/>
                                  </p:stCondLst>
                                  <p:childTnLst>
                                    <p:set>
                                      <p:cBhvr>
                                        <p:cTn id="37" dur="1" fill="hold">
                                          <p:stCondLst>
                                            <p:cond delay="0"/>
                                          </p:stCondLst>
                                        </p:cTn>
                                        <p:tgtEl>
                                          <p:spTgt spid="2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circle(in)">
                                      <p:cBhvr>
                                        <p:cTn id="46" dur="20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19" grpId="0" animBg="1"/>
      <p:bldP spid="21" grpId="0" animBg="1"/>
      <p:bldP spid="22" grpId="0" animBg="1"/>
      <p:bldP spid="23" grpId="0" animBg="1"/>
      <p:bldP spid="13" grpId="0" animBg="1"/>
      <p:bldP spid="14"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223079491"/>
              </p:ext>
            </p:extLst>
          </p:nvPr>
        </p:nvGraphicFramePr>
        <p:xfrm>
          <a:off x="0" y="0"/>
          <a:ext cx="10652166" cy="6603112"/>
        </p:xfrm>
        <a:graphic>
          <a:graphicData uri="http://schemas.openxmlformats.org/drawingml/2006/table">
            <a:tbl>
              <a:tblPr bandRow="1">
                <a:tableStyleId>{5940675A-B579-460E-94D1-54222C63F5DA}</a:tableStyleId>
              </a:tblPr>
              <a:tblGrid>
                <a:gridCol w="4986451">
                  <a:extLst>
                    <a:ext uri="{9D8B030D-6E8A-4147-A177-3AD203B41FA5}">
                      <a16:colId xmlns:a16="http://schemas.microsoft.com/office/drawing/2014/main" val="778777558"/>
                    </a:ext>
                  </a:extLst>
                </a:gridCol>
                <a:gridCol w="5665715">
                  <a:extLst>
                    <a:ext uri="{9D8B030D-6E8A-4147-A177-3AD203B41FA5}">
                      <a16:colId xmlns:a16="http://schemas.microsoft.com/office/drawing/2014/main" val="593959252"/>
                    </a:ext>
                  </a:extLst>
                </a:gridCol>
              </a:tblGrid>
              <a:tr h="0">
                <a:tc gridSpan="2">
                  <a:txBody>
                    <a:bodyPr/>
                    <a:lstStyle/>
                    <a:p>
                      <a:pPr marL="0" marR="0" algn="ctr">
                        <a:lnSpc>
                          <a:spcPct val="115000"/>
                        </a:lnSpc>
                        <a:spcBef>
                          <a:spcPts val="0"/>
                        </a:spcBef>
                        <a:spcAft>
                          <a:spcPts val="0"/>
                        </a:spcAft>
                      </a:pPr>
                      <a:r>
                        <a:rPr lang="en-US" sz="2400" b="1">
                          <a:solidFill>
                            <a:srgbClr val="0000CC"/>
                          </a:solidFill>
                          <a:effectLst/>
                          <a:latin typeface="Times New Roman" panose="02020603050405020304" pitchFamily="18" charset="0"/>
                          <a:cs typeface="Times New Roman" panose="02020603050405020304" pitchFamily="18" charset="0"/>
                        </a:rPr>
                        <a:t>PHIẾU HỌC TẬP 2. 3 NHÓM 3</a:t>
                      </a:r>
                      <a:endParaRPr lang="en-US" sz="2400" b="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4279070115"/>
                  </a:ext>
                </a:extLst>
              </a:tr>
              <a:tr h="0">
                <a:tc>
                  <a:txBody>
                    <a:bodyPr/>
                    <a:lstStyle/>
                    <a:p>
                      <a:pPr marL="0" marR="0" algn="just">
                        <a:lnSpc>
                          <a:spcPct val="115000"/>
                        </a:lnSpc>
                        <a:spcBef>
                          <a:spcPts val="0"/>
                        </a:spcBef>
                        <a:spcAft>
                          <a:spcPts val="0"/>
                        </a:spcAft>
                      </a:pPr>
                      <a:r>
                        <a:rPr lang="en-US" sz="2400" b="1">
                          <a:solidFill>
                            <a:srgbClr val="0000CC"/>
                          </a:solidFill>
                          <a:effectLst/>
                          <a:latin typeface="Times New Roman" panose="02020603050405020304" pitchFamily="18" charset="0"/>
                          <a:cs typeface="Times New Roman" panose="02020603050405020304" pitchFamily="18" charset="0"/>
                        </a:rPr>
                        <a:t>            Câu hỏi</a:t>
                      </a:r>
                      <a:endParaRPr lang="en-US" sz="2400" b="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400" b="1">
                          <a:solidFill>
                            <a:srgbClr val="0000CC"/>
                          </a:solidFill>
                          <a:effectLst/>
                          <a:latin typeface="Times New Roman" panose="02020603050405020304" pitchFamily="18" charset="0"/>
                          <a:cs typeface="Times New Roman" panose="02020603050405020304" pitchFamily="18" charset="0"/>
                        </a:rPr>
                        <a:t> Trả lời câu hỏi</a:t>
                      </a:r>
                      <a:endParaRPr lang="en-US" sz="2400" b="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77320554"/>
                  </a:ext>
                </a:extLst>
              </a:tr>
              <a:tr h="0">
                <a:tc>
                  <a:txBody>
                    <a:bodyPr/>
                    <a:lstStyle/>
                    <a:p>
                      <a:pPr marL="0" marR="0" algn="just">
                        <a:lnSpc>
                          <a:spcPct val="115000"/>
                        </a:lnSpc>
                        <a:spcBef>
                          <a:spcPts val="0"/>
                        </a:spcBef>
                        <a:spcAft>
                          <a:spcPts val="0"/>
                        </a:spcAft>
                      </a:pPr>
                      <a:r>
                        <a:rPr lang="en-US" sz="2400" b="1">
                          <a:solidFill>
                            <a:srgbClr val="0000CC"/>
                          </a:solidFill>
                          <a:effectLst/>
                          <a:latin typeface="Times New Roman" panose="02020603050405020304" pitchFamily="18" charset="0"/>
                          <a:cs typeface="Times New Roman" panose="02020603050405020304" pitchFamily="18" charset="0"/>
                        </a:rPr>
                        <a:t>Thảo luận về cách đo nhiệt độ bằng nhiệt kế</a:t>
                      </a:r>
                    </a:p>
                    <a:p>
                      <a:pPr marL="0" marR="0" algn="just">
                        <a:lnSpc>
                          <a:spcPct val="115000"/>
                        </a:lnSpc>
                        <a:spcBef>
                          <a:spcPts val="0"/>
                        </a:spcBef>
                        <a:spcAft>
                          <a:spcPts val="0"/>
                        </a:spcAft>
                      </a:pPr>
                      <a:r>
                        <a:rPr lang="en-US" sz="2400" b="1">
                          <a:solidFill>
                            <a:srgbClr val="0000CC"/>
                          </a:solidFill>
                          <a:effectLst/>
                          <a:latin typeface="Times New Roman" panose="02020603050405020304" pitchFamily="18" charset="0"/>
                          <a:cs typeface="Times New Roman" panose="02020603050405020304" pitchFamily="18" charset="0"/>
                        </a:rPr>
                        <a:t> </a:t>
                      </a:r>
                    </a:p>
                    <a:p>
                      <a:pPr marL="0" marR="0" algn="just">
                        <a:lnSpc>
                          <a:spcPct val="115000"/>
                        </a:lnSpc>
                        <a:spcBef>
                          <a:spcPts val="0"/>
                        </a:spcBef>
                        <a:spcAft>
                          <a:spcPts val="0"/>
                        </a:spcAft>
                      </a:pPr>
                      <a:r>
                        <a:rPr lang="en-US" sz="2400" b="1">
                          <a:solidFill>
                            <a:srgbClr val="0000CC"/>
                          </a:solidFill>
                          <a:effectLst/>
                          <a:latin typeface="Times New Roman" panose="02020603050405020304" pitchFamily="18" charset="0"/>
                          <a:cs typeface="Times New Roman" panose="02020603050405020304" pitchFamily="18" charset="0"/>
                        </a:rPr>
                        <a:t> </a:t>
                      </a:r>
                    </a:p>
                    <a:p>
                      <a:pPr marL="0" marR="0" algn="just">
                        <a:lnSpc>
                          <a:spcPct val="115000"/>
                        </a:lnSpc>
                        <a:spcBef>
                          <a:spcPts val="0"/>
                        </a:spcBef>
                        <a:spcAft>
                          <a:spcPts val="0"/>
                        </a:spcAft>
                      </a:pPr>
                      <a:r>
                        <a:rPr lang="en-US" sz="2400" b="1">
                          <a:solidFill>
                            <a:srgbClr val="0000CC"/>
                          </a:solidFill>
                          <a:effectLst/>
                          <a:latin typeface="Times New Roman" panose="02020603050405020304" pitchFamily="18" charset="0"/>
                          <a:cs typeface="Times New Roman" panose="02020603050405020304" pitchFamily="18" charset="0"/>
                        </a:rPr>
                        <a:t> </a:t>
                      </a:r>
                    </a:p>
                    <a:p>
                      <a:pPr marL="0" marR="0" algn="just">
                        <a:lnSpc>
                          <a:spcPct val="115000"/>
                        </a:lnSpc>
                        <a:spcBef>
                          <a:spcPts val="0"/>
                        </a:spcBef>
                        <a:spcAft>
                          <a:spcPts val="0"/>
                        </a:spcAft>
                      </a:pPr>
                      <a:r>
                        <a:rPr lang="en-US" sz="2400" b="1">
                          <a:solidFill>
                            <a:srgbClr val="0000CC"/>
                          </a:solidFill>
                          <a:effectLst/>
                          <a:latin typeface="Times New Roman" panose="02020603050405020304" pitchFamily="18" charset="0"/>
                          <a:cs typeface="Times New Roman" panose="02020603050405020304" pitchFamily="18" charset="0"/>
                        </a:rPr>
                        <a:t> </a:t>
                      </a:r>
                      <a:endParaRPr lang="en-US" sz="2400" b="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0000"/>
                        </a:lnSpc>
                        <a:spcBef>
                          <a:spcPts val="0"/>
                        </a:spcBef>
                        <a:spcAft>
                          <a:spcPts val="900"/>
                        </a:spcAft>
                      </a:pPr>
                      <a:r>
                        <a:rPr lang="en-US" sz="2400" b="1" dirty="0" smtClean="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Kiểm</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tra</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xem</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cột</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chất</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lỏng</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đã</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tụt</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xuống</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dưới</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chỉ</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số</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thấp</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nhất</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chưa</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Nếu</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chưa</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thì</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phải</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vẩy</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mạnh</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nhiệt</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kế</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cho</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đến</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khi</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chất</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lỏng</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tụt</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xuống</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dưới</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chỉ</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số</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thấp</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nhất</a:t>
                      </a:r>
                      <a:r>
                        <a:rPr lang="en-US" sz="2400" b="1" dirty="0">
                          <a:solidFill>
                            <a:srgbClr val="0000CC"/>
                          </a:solidFill>
                          <a:effectLst/>
                          <a:latin typeface="Times New Roman" panose="02020603050405020304" pitchFamily="18" charset="0"/>
                          <a:cs typeface="Times New Roman" panose="02020603050405020304" pitchFamily="18" charset="0"/>
                        </a:rPr>
                        <a:t>.</a:t>
                      </a:r>
                    </a:p>
                    <a:p>
                      <a:pPr marL="0" marR="0">
                        <a:lnSpc>
                          <a:spcPct val="100000"/>
                        </a:lnSpc>
                        <a:spcBef>
                          <a:spcPts val="0"/>
                        </a:spcBef>
                        <a:spcAft>
                          <a:spcPts val="900"/>
                        </a:spcAft>
                      </a:pP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Đặt</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bầu</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của</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nhiệt</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kế</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tiếp</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xúc</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với</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vật</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cần</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đo</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Nếu</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nhiệt</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kế</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tiếp</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xúc</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với</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vật</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nóng</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thì</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chất</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lỏng</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trong</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ống</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nhiệt</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kế</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nở</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ra</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và</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phần</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chất</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lỏng</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trong</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ống</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nhiệt</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kế</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sẽ</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dài</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ra.</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Ngược</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lại</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nếu</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nhiệt</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kế</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tiếp</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xúc</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với</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vật</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lạnh</a:t>
                      </a:r>
                      <a:r>
                        <a:rPr lang="en-US" sz="2400" b="1" dirty="0">
                          <a:solidFill>
                            <a:srgbClr val="0000CC"/>
                          </a:solidFill>
                          <a:effectLst/>
                          <a:latin typeface="Times New Roman" panose="02020603050405020304" pitchFamily="18" charset="0"/>
                          <a:cs typeface="Times New Roman" panose="02020603050405020304" pitchFamily="18" charset="0"/>
                        </a:rPr>
                        <a:t>.</a:t>
                      </a:r>
                    </a:p>
                    <a:p>
                      <a:pPr marL="0" marR="0">
                        <a:lnSpc>
                          <a:spcPct val="100000"/>
                        </a:lnSpc>
                        <a:spcBef>
                          <a:spcPts val="0"/>
                        </a:spcBef>
                        <a:spcAft>
                          <a:spcPts val="900"/>
                        </a:spcAft>
                      </a:pP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Dựa</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vào</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độ</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dài</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ra</a:t>
                      </a:r>
                      <a:r>
                        <a:rPr lang="en-US" sz="2400" b="1" dirty="0">
                          <a:solidFill>
                            <a:srgbClr val="0000CC"/>
                          </a:solidFill>
                          <a:effectLst/>
                          <a:latin typeface="Times New Roman" panose="02020603050405020304" pitchFamily="18" charset="0"/>
                          <a:cs typeface="Times New Roman" panose="02020603050405020304" pitchFamily="18" charset="0"/>
                        </a:rPr>
                        <a:t> hay </a:t>
                      </a:r>
                      <a:r>
                        <a:rPr lang="en-US" sz="2400" b="1" dirty="0" err="1">
                          <a:solidFill>
                            <a:srgbClr val="0000CC"/>
                          </a:solidFill>
                          <a:effectLst/>
                          <a:latin typeface="Times New Roman" panose="02020603050405020304" pitchFamily="18" charset="0"/>
                          <a:cs typeface="Times New Roman" panose="02020603050405020304" pitchFamily="18" charset="0"/>
                        </a:rPr>
                        <a:t>ngắn</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lại</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của</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phần</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chất</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lỏng</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trong</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ống</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nhiệt</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kế</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để</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đọc</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được</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nhiệt</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độ</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trên</a:t>
                      </a:r>
                      <a:r>
                        <a:rPr lang="en-US" sz="2400" b="1" dirty="0">
                          <a:solidFill>
                            <a:srgbClr val="0000CC"/>
                          </a:solidFill>
                          <a:effectLst/>
                          <a:latin typeface="Times New Roman" panose="02020603050405020304" pitchFamily="18" charset="0"/>
                          <a:cs typeface="Times New Roman" panose="02020603050405020304" pitchFamily="18" charset="0"/>
                        </a:rPr>
                        <a:t> thang </a:t>
                      </a:r>
                      <a:r>
                        <a:rPr lang="en-US" sz="2400" b="1" dirty="0" err="1">
                          <a:solidFill>
                            <a:srgbClr val="0000CC"/>
                          </a:solidFill>
                          <a:effectLst/>
                          <a:latin typeface="Times New Roman" panose="02020603050405020304" pitchFamily="18" charset="0"/>
                          <a:cs typeface="Times New Roman" panose="02020603050405020304" pitchFamily="18" charset="0"/>
                        </a:rPr>
                        <a:t>đo</a:t>
                      </a:r>
                      <a:r>
                        <a:rPr lang="en-US" sz="2400" b="1" dirty="0">
                          <a:solidFill>
                            <a:srgbClr val="0000CC"/>
                          </a:solidFill>
                          <a:effectLst/>
                          <a:latin typeface="Times New Roman" panose="02020603050405020304" pitchFamily="18" charset="0"/>
                          <a:cs typeface="Times New Roman" panose="02020603050405020304" pitchFamily="18" charset="0"/>
                        </a:rPr>
                        <a:t> =&gt; </a:t>
                      </a:r>
                      <a:r>
                        <a:rPr lang="en-US" sz="2400" b="1" dirty="0" err="1">
                          <a:solidFill>
                            <a:srgbClr val="0000CC"/>
                          </a:solidFill>
                          <a:effectLst/>
                          <a:latin typeface="Times New Roman" panose="02020603050405020304" pitchFamily="18" charset="0"/>
                          <a:cs typeface="Times New Roman" panose="02020603050405020304" pitchFamily="18" charset="0"/>
                        </a:rPr>
                        <a:t>Xác</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định</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được</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nhiệt</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độ</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của</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vật</a:t>
                      </a:r>
                      <a:r>
                        <a:rPr lang="en-US" sz="2400" b="1" dirty="0">
                          <a:solidFill>
                            <a:srgbClr val="0000CC"/>
                          </a:solidFill>
                          <a:effectLst/>
                          <a:latin typeface="Times New Roman" panose="02020603050405020304" pitchFamily="18" charset="0"/>
                          <a:cs typeface="Times New Roman" panose="02020603050405020304" pitchFamily="18" charset="0"/>
                        </a:rPr>
                        <a:t>.</a:t>
                      </a:r>
                    </a:p>
                    <a:p>
                      <a:pPr marL="0" marR="0" algn="just">
                        <a:lnSpc>
                          <a:spcPct val="100000"/>
                        </a:lnSpc>
                        <a:spcBef>
                          <a:spcPts val="0"/>
                        </a:spcBef>
                        <a:spcAft>
                          <a:spcPts val="0"/>
                        </a:spcAft>
                      </a:pPr>
                      <a:r>
                        <a:rPr lang="en-US" sz="2400" b="1" dirty="0">
                          <a:solidFill>
                            <a:srgbClr val="0000CC"/>
                          </a:solidFill>
                          <a:effectLst/>
                          <a:latin typeface="Times New Roman" panose="02020603050405020304" pitchFamily="18" charset="0"/>
                          <a:cs typeface="Times New Roman" panose="02020603050405020304" pitchFamily="18" charset="0"/>
                        </a:rPr>
                        <a:t> </a:t>
                      </a:r>
                      <a:endParaRPr lang="en-US" sz="24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24898792"/>
                  </a:ext>
                </a:extLst>
              </a:tr>
            </a:tbl>
          </a:graphicData>
        </a:graphic>
      </p:graphicFrame>
    </p:spTree>
    <p:extLst>
      <p:ext uri="{BB962C8B-B14F-4D97-AF65-F5344CB8AC3E}">
        <p14:creationId xmlns:p14="http://schemas.microsoft.com/office/powerpoint/2010/main" val="4133403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4968"/>
            <a:ext cx="10515600" cy="699400"/>
          </a:xfrm>
        </p:spPr>
        <p:txBody>
          <a:bodyPr/>
          <a:lstStyle/>
          <a:p>
            <a:pPr algn="ctr"/>
            <a:r>
              <a:rPr lang="en-US" b="1" dirty="0" smtClean="0">
                <a:solidFill>
                  <a:srgbClr val="FF0000"/>
                </a:solidFill>
                <a:latin typeface="Times New Roman" panose="02020603050405020304" pitchFamily="18" charset="0"/>
                <a:cs typeface="Times New Roman" panose="02020603050405020304" pitchFamily="18" charset="0"/>
              </a:rPr>
              <a:t>I. NHIỆT ĐỘ VÀ ĐỘ NÓNG LẠNH</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7" name="Content Placeholder 6"/>
          <p:cNvSpPr>
            <a:spLocks noGrp="1"/>
          </p:cNvSpPr>
          <p:nvPr>
            <p:ph idx="1"/>
          </p:nvPr>
        </p:nvSpPr>
        <p:spPr>
          <a:xfrm>
            <a:off x="191070" y="994699"/>
            <a:ext cx="11573300" cy="1013109"/>
          </a:xfrm>
        </p:spPr>
        <p:txBody>
          <a:bodyPr>
            <a:normAutofit/>
          </a:bodyPr>
          <a:lstStyle/>
          <a:p>
            <a:pPr marL="0" lvl="0" indent="0" algn="ctr">
              <a:buNone/>
            </a:pPr>
            <a:r>
              <a:rPr lang="en-US" dirty="0" err="1" smtClean="0"/>
              <a:t>Để</a:t>
            </a:r>
            <a:r>
              <a:rPr lang="en-US" dirty="0" smtClean="0"/>
              <a:t> </a:t>
            </a:r>
            <a:r>
              <a:rPr lang="en-US" dirty="0" err="1" smtClean="0"/>
              <a:t>xác</a:t>
            </a:r>
            <a:r>
              <a:rPr lang="en-US" dirty="0" smtClean="0"/>
              <a:t> </a:t>
            </a:r>
            <a:r>
              <a:rPr lang="en-US" dirty="0" err="1" smtClean="0"/>
              <a:t>định</a:t>
            </a:r>
            <a:r>
              <a:rPr lang="en-US" dirty="0" smtClean="0"/>
              <a:t> </a:t>
            </a:r>
            <a:r>
              <a:rPr lang="en-US" dirty="0" err="1" smtClean="0"/>
              <a:t>mức</a:t>
            </a:r>
            <a:r>
              <a:rPr lang="en-US" dirty="0" smtClean="0"/>
              <a:t> </a:t>
            </a:r>
            <a:r>
              <a:rPr lang="en-US" dirty="0" err="1" smtClean="0"/>
              <a:t>độ</a:t>
            </a:r>
            <a:r>
              <a:rPr lang="en-US" dirty="0" smtClean="0"/>
              <a:t> </a:t>
            </a:r>
            <a:r>
              <a:rPr lang="en-US" dirty="0" err="1" smtClean="0"/>
              <a:t>nóng</a:t>
            </a:r>
            <a:r>
              <a:rPr lang="en-US" dirty="0" smtClean="0"/>
              <a:t>, </a:t>
            </a:r>
            <a:r>
              <a:rPr lang="en-US" dirty="0" err="1" smtClean="0"/>
              <a:t>lạnh</a:t>
            </a:r>
            <a:r>
              <a:rPr lang="en-US" dirty="0" smtClean="0"/>
              <a:t> </a:t>
            </a:r>
            <a:r>
              <a:rPr lang="en-US" dirty="0" err="1" smtClean="0"/>
              <a:t>của</a:t>
            </a:r>
            <a:r>
              <a:rPr lang="en-US" dirty="0" smtClean="0"/>
              <a:t> </a:t>
            </a:r>
            <a:r>
              <a:rPr lang="en-US" dirty="0" err="1" smtClean="0"/>
              <a:t>vật</a:t>
            </a:r>
            <a:r>
              <a:rPr lang="en-US" dirty="0" smtClean="0"/>
              <a:t>, </a:t>
            </a:r>
            <a:r>
              <a:rPr lang="en-US" dirty="0" err="1" smtClean="0"/>
              <a:t>người</a:t>
            </a:r>
            <a:r>
              <a:rPr lang="en-US" dirty="0" smtClean="0"/>
              <a:t> ta </a:t>
            </a:r>
            <a:r>
              <a:rPr lang="en-US" dirty="0" err="1" smtClean="0"/>
              <a:t>dùng</a:t>
            </a:r>
            <a:r>
              <a:rPr lang="en-US" dirty="0" smtClean="0"/>
              <a:t> </a:t>
            </a:r>
            <a:r>
              <a:rPr lang="en-US" dirty="0" err="1" smtClean="0"/>
              <a:t>khái</a:t>
            </a:r>
            <a:r>
              <a:rPr lang="en-US" dirty="0" smtClean="0"/>
              <a:t> </a:t>
            </a:r>
            <a:r>
              <a:rPr lang="en-US" dirty="0" err="1" smtClean="0"/>
              <a:t>niệm</a:t>
            </a:r>
            <a:r>
              <a:rPr lang="en-US" dirty="0" smtClean="0"/>
              <a:t> </a:t>
            </a:r>
            <a:r>
              <a:rPr lang="en-US" dirty="0" err="1" smtClean="0"/>
              <a:t>nhiệt</a:t>
            </a:r>
            <a:r>
              <a:rPr lang="en-US" dirty="0" smtClean="0"/>
              <a:t> </a:t>
            </a:r>
            <a:r>
              <a:rPr lang="en-US" dirty="0" err="1" smtClean="0"/>
              <a:t>độ</a:t>
            </a:r>
            <a:r>
              <a:rPr lang="en-US" dirty="0" smtClean="0"/>
              <a:t> (</a:t>
            </a:r>
            <a:r>
              <a:rPr lang="en-US" dirty="0">
                <a:solidFill>
                  <a:srgbClr val="202124"/>
                </a:solidFill>
                <a:latin typeface="inherit"/>
              </a:rPr>
              <a:t>temperature</a:t>
            </a:r>
            <a:r>
              <a:rPr lang="en-US" dirty="0"/>
              <a:t> </a:t>
            </a:r>
            <a:r>
              <a:rPr lang="en-US" dirty="0" smtClean="0"/>
              <a:t>). </a:t>
            </a:r>
            <a:r>
              <a:rPr lang="en-US" dirty="0" err="1" smtClean="0"/>
              <a:t>Vật</a:t>
            </a:r>
            <a:r>
              <a:rPr lang="en-US" dirty="0" smtClean="0"/>
              <a:t> </a:t>
            </a:r>
            <a:r>
              <a:rPr lang="en-US" dirty="0" err="1" smtClean="0"/>
              <a:t>càng</a:t>
            </a:r>
            <a:r>
              <a:rPr lang="en-US" dirty="0" smtClean="0"/>
              <a:t> </a:t>
            </a:r>
            <a:r>
              <a:rPr lang="en-US" dirty="0" err="1" smtClean="0"/>
              <a:t>nóng</a:t>
            </a:r>
            <a:r>
              <a:rPr lang="en-US" dirty="0" smtClean="0"/>
              <a:t> </a:t>
            </a:r>
            <a:r>
              <a:rPr lang="en-US" dirty="0" err="1" smtClean="0"/>
              <a:t>thì</a:t>
            </a:r>
            <a:r>
              <a:rPr lang="en-US" dirty="0" smtClean="0"/>
              <a:t> </a:t>
            </a:r>
            <a:r>
              <a:rPr lang="en-US" dirty="0" err="1" smtClean="0"/>
              <a:t>nhiệt</a:t>
            </a:r>
            <a:r>
              <a:rPr lang="en-US" dirty="0" smtClean="0"/>
              <a:t> </a:t>
            </a:r>
            <a:r>
              <a:rPr lang="en-US" dirty="0" err="1" smtClean="0"/>
              <a:t>độ</a:t>
            </a:r>
            <a:r>
              <a:rPr lang="en-US" dirty="0" smtClean="0"/>
              <a:t> </a:t>
            </a:r>
            <a:r>
              <a:rPr lang="en-US" dirty="0" err="1" smtClean="0"/>
              <a:t>càng</a:t>
            </a:r>
            <a:r>
              <a:rPr lang="en-US" dirty="0" smtClean="0"/>
              <a:t> </a:t>
            </a:r>
            <a:r>
              <a:rPr lang="en-US" dirty="0" err="1" smtClean="0"/>
              <a:t>cao</a:t>
            </a:r>
            <a:r>
              <a:rPr lang="en-US" dirty="0" smtClean="0"/>
              <a:t>.</a:t>
            </a:r>
            <a:endParaRPr lang="en-US" dirty="0"/>
          </a:p>
        </p:txBody>
      </p:sp>
      <p:sp>
        <p:nvSpPr>
          <p:cNvPr id="10" name="TextBox 9"/>
          <p:cNvSpPr txBox="1"/>
          <p:nvPr/>
        </p:nvSpPr>
        <p:spPr>
          <a:xfrm>
            <a:off x="0" y="4089603"/>
            <a:ext cx="8284190" cy="523220"/>
          </a:xfrm>
          <a:prstGeom prst="rect">
            <a:avLst/>
          </a:prstGeom>
          <a:noFill/>
        </p:spPr>
        <p:txBody>
          <a:bodyPr wrap="square" rtlCol="0">
            <a:spAutoFit/>
          </a:bodyPr>
          <a:lstStyle/>
          <a:p>
            <a:r>
              <a:rPr lang="en-US" sz="2800" dirty="0" err="1" smtClean="0">
                <a:solidFill>
                  <a:srgbClr val="FF0000"/>
                </a:solidFill>
                <a:cs typeface="Times New Roman" panose="02020603050405020304" pitchFamily="18" charset="0"/>
              </a:rPr>
              <a:t>Nhiệt</a:t>
            </a:r>
            <a:r>
              <a:rPr lang="en-US" sz="2800" dirty="0" smtClean="0">
                <a:solidFill>
                  <a:srgbClr val="FF0000"/>
                </a:solidFill>
                <a:cs typeface="Times New Roman" panose="02020603050405020304" pitchFamily="18" charset="0"/>
              </a:rPr>
              <a:t> </a:t>
            </a:r>
            <a:r>
              <a:rPr lang="en-US" sz="2800" dirty="0" err="1" smtClean="0">
                <a:solidFill>
                  <a:srgbClr val="FF0000"/>
                </a:solidFill>
                <a:cs typeface="Times New Roman" panose="02020603050405020304" pitchFamily="18" charset="0"/>
              </a:rPr>
              <a:t>độ</a:t>
            </a:r>
            <a:r>
              <a:rPr lang="en-US" sz="2800" dirty="0" smtClean="0">
                <a:solidFill>
                  <a:srgbClr val="FF0000"/>
                </a:solidFill>
                <a:cs typeface="Times New Roman" panose="02020603050405020304" pitchFamily="18" charset="0"/>
              </a:rPr>
              <a:t> </a:t>
            </a:r>
            <a:r>
              <a:rPr lang="en-US" sz="2800" dirty="0" err="1" smtClean="0">
                <a:solidFill>
                  <a:srgbClr val="FF0000"/>
                </a:solidFill>
                <a:cs typeface="Times New Roman" panose="02020603050405020304" pitchFamily="18" charset="0"/>
              </a:rPr>
              <a:t>được</a:t>
            </a:r>
            <a:r>
              <a:rPr lang="en-US" sz="2800" dirty="0" smtClean="0">
                <a:solidFill>
                  <a:srgbClr val="FF0000"/>
                </a:solidFill>
                <a:cs typeface="Times New Roman" panose="02020603050405020304" pitchFamily="18" charset="0"/>
              </a:rPr>
              <a:t> </a:t>
            </a:r>
            <a:r>
              <a:rPr lang="en-US" sz="2800" dirty="0" err="1" smtClean="0">
                <a:solidFill>
                  <a:srgbClr val="FF0000"/>
                </a:solidFill>
                <a:cs typeface="Times New Roman" panose="02020603050405020304" pitchFamily="18" charset="0"/>
              </a:rPr>
              <a:t>đo</a:t>
            </a:r>
            <a:r>
              <a:rPr lang="en-US" sz="2800" dirty="0" smtClean="0">
                <a:solidFill>
                  <a:srgbClr val="FF0000"/>
                </a:solidFill>
                <a:cs typeface="Times New Roman" panose="02020603050405020304" pitchFamily="18" charset="0"/>
              </a:rPr>
              <a:t> </a:t>
            </a:r>
            <a:r>
              <a:rPr lang="en-US" sz="2800" dirty="0" err="1" smtClean="0">
                <a:solidFill>
                  <a:srgbClr val="FF0000"/>
                </a:solidFill>
                <a:cs typeface="Times New Roman" panose="02020603050405020304" pitchFamily="18" charset="0"/>
              </a:rPr>
              <a:t>bằng</a:t>
            </a:r>
            <a:r>
              <a:rPr lang="en-US" sz="2800" dirty="0" smtClean="0">
                <a:solidFill>
                  <a:srgbClr val="FF0000"/>
                </a:solidFill>
                <a:cs typeface="Times New Roman" panose="02020603050405020304" pitchFamily="18" charset="0"/>
              </a:rPr>
              <a:t> </a:t>
            </a:r>
            <a:r>
              <a:rPr lang="en-US" sz="2800" dirty="0" err="1" smtClean="0">
                <a:solidFill>
                  <a:srgbClr val="FF0000"/>
                </a:solidFill>
                <a:cs typeface="Times New Roman" panose="02020603050405020304" pitchFamily="18" charset="0"/>
              </a:rPr>
              <a:t>nhiệt</a:t>
            </a:r>
            <a:r>
              <a:rPr lang="en-US" sz="2800" dirty="0" smtClean="0">
                <a:solidFill>
                  <a:srgbClr val="FF0000"/>
                </a:solidFill>
                <a:cs typeface="Times New Roman" panose="02020603050405020304" pitchFamily="18" charset="0"/>
              </a:rPr>
              <a:t> </a:t>
            </a:r>
            <a:r>
              <a:rPr lang="en-US" sz="2800" dirty="0" err="1" smtClean="0">
                <a:solidFill>
                  <a:srgbClr val="FF0000"/>
                </a:solidFill>
                <a:cs typeface="Times New Roman" panose="02020603050405020304" pitchFamily="18" charset="0"/>
              </a:rPr>
              <a:t>kế</a:t>
            </a:r>
            <a:r>
              <a:rPr lang="en-US" sz="2800" dirty="0" smtClean="0">
                <a:solidFill>
                  <a:srgbClr val="FF0000"/>
                </a:solidFill>
                <a:cs typeface="Times New Roman" panose="02020603050405020304" pitchFamily="18" charset="0"/>
              </a:rPr>
              <a:t> </a:t>
            </a:r>
            <a:r>
              <a:rPr lang="en-US" sz="2800" dirty="0" err="1" smtClean="0">
                <a:solidFill>
                  <a:srgbClr val="FF0000"/>
                </a:solidFill>
                <a:cs typeface="Times New Roman" panose="02020603050405020304" pitchFamily="18" charset="0"/>
              </a:rPr>
              <a:t>theo</a:t>
            </a:r>
            <a:r>
              <a:rPr lang="en-US" sz="2800" dirty="0" smtClean="0">
                <a:solidFill>
                  <a:srgbClr val="FF0000"/>
                </a:solidFill>
                <a:cs typeface="Times New Roman" panose="02020603050405020304" pitchFamily="18" charset="0"/>
              </a:rPr>
              <a:t> </a:t>
            </a:r>
            <a:r>
              <a:rPr lang="en-US" sz="2800" dirty="0" err="1" smtClean="0">
                <a:solidFill>
                  <a:srgbClr val="FF0000"/>
                </a:solidFill>
                <a:cs typeface="Times New Roman" panose="02020603050405020304" pitchFamily="18" charset="0"/>
              </a:rPr>
              <a:t>thang</a:t>
            </a:r>
            <a:r>
              <a:rPr lang="en-US" sz="2800" dirty="0" smtClean="0">
                <a:solidFill>
                  <a:srgbClr val="FF0000"/>
                </a:solidFill>
                <a:cs typeface="Times New Roman" panose="02020603050405020304" pitchFamily="18" charset="0"/>
              </a:rPr>
              <a:t> </a:t>
            </a:r>
            <a:r>
              <a:rPr lang="en-US" sz="2800" dirty="0" err="1" smtClean="0">
                <a:solidFill>
                  <a:srgbClr val="FF0000"/>
                </a:solidFill>
                <a:cs typeface="Times New Roman" panose="02020603050405020304" pitchFamily="18" charset="0"/>
              </a:rPr>
              <a:t>đo</a:t>
            </a:r>
            <a:r>
              <a:rPr lang="en-US" sz="2800" dirty="0" smtClean="0">
                <a:solidFill>
                  <a:srgbClr val="FF0000"/>
                </a:solidFill>
                <a:cs typeface="Times New Roman" panose="02020603050405020304" pitchFamily="18" charset="0"/>
              </a:rPr>
              <a:t> </a:t>
            </a:r>
            <a:r>
              <a:rPr lang="en-US" sz="2800" dirty="0" err="1" smtClean="0">
                <a:solidFill>
                  <a:srgbClr val="FF0000"/>
                </a:solidFill>
                <a:cs typeface="Times New Roman" panose="02020603050405020304" pitchFamily="18" charset="0"/>
              </a:rPr>
              <a:t>xác</a:t>
            </a:r>
            <a:r>
              <a:rPr lang="en-US" sz="2800" dirty="0" smtClean="0">
                <a:solidFill>
                  <a:srgbClr val="FF0000"/>
                </a:solidFill>
                <a:cs typeface="Times New Roman" panose="02020603050405020304" pitchFamily="18" charset="0"/>
              </a:rPr>
              <a:t> </a:t>
            </a:r>
            <a:r>
              <a:rPr lang="en-US" sz="2800" dirty="0" err="1" smtClean="0">
                <a:solidFill>
                  <a:srgbClr val="FF0000"/>
                </a:solidFill>
                <a:cs typeface="Times New Roman" panose="02020603050405020304" pitchFamily="18" charset="0"/>
              </a:rPr>
              <a:t>định</a:t>
            </a:r>
            <a:endParaRPr lang="en-US" sz="2800" dirty="0" smtClean="0">
              <a:solidFill>
                <a:srgbClr val="FF0000"/>
              </a:solidFill>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9477" y="2397839"/>
            <a:ext cx="1609950" cy="4229690"/>
          </a:xfrm>
          <a:prstGeom prst="rect">
            <a:avLst/>
          </a:prstGeom>
        </p:spPr>
      </p:pic>
    </p:spTree>
    <p:extLst>
      <p:ext uri="{BB962C8B-B14F-4D97-AF65-F5344CB8AC3E}">
        <p14:creationId xmlns:p14="http://schemas.microsoft.com/office/powerpoint/2010/main" val="1062682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875569022"/>
              </p:ext>
            </p:extLst>
          </p:nvPr>
        </p:nvGraphicFramePr>
        <p:xfrm>
          <a:off x="166255" y="160530"/>
          <a:ext cx="11871366" cy="6716206"/>
        </p:xfrm>
        <a:graphic>
          <a:graphicData uri="http://schemas.openxmlformats.org/drawingml/2006/table">
            <a:tbl>
              <a:tblPr bandRow="1">
                <a:tableStyleId>{5940675A-B579-460E-94D1-54222C63F5DA}</a:tableStyleId>
              </a:tblPr>
              <a:tblGrid>
                <a:gridCol w="3770146">
                  <a:extLst>
                    <a:ext uri="{9D8B030D-6E8A-4147-A177-3AD203B41FA5}">
                      <a16:colId xmlns:a16="http://schemas.microsoft.com/office/drawing/2014/main" val="2177389898"/>
                    </a:ext>
                  </a:extLst>
                </a:gridCol>
                <a:gridCol w="8101220">
                  <a:extLst>
                    <a:ext uri="{9D8B030D-6E8A-4147-A177-3AD203B41FA5}">
                      <a16:colId xmlns:a16="http://schemas.microsoft.com/office/drawing/2014/main" val="1279666372"/>
                    </a:ext>
                  </a:extLst>
                </a:gridCol>
              </a:tblGrid>
              <a:tr h="338680">
                <a:tc gridSpan="2">
                  <a:txBody>
                    <a:bodyPr/>
                    <a:lstStyle/>
                    <a:p>
                      <a:pPr marL="0" marR="0" algn="ctr">
                        <a:lnSpc>
                          <a:spcPct val="115000"/>
                        </a:lnSpc>
                        <a:spcBef>
                          <a:spcPts val="0"/>
                        </a:spcBef>
                        <a:spcAft>
                          <a:spcPts val="0"/>
                        </a:spcAft>
                      </a:pPr>
                      <a:r>
                        <a:rPr lang="en-US" sz="2400" b="1">
                          <a:solidFill>
                            <a:srgbClr val="0000CC"/>
                          </a:solidFill>
                          <a:effectLst/>
                          <a:latin typeface="Times New Roman" panose="02020603050405020304" pitchFamily="18" charset="0"/>
                          <a:cs typeface="Times New Roman" panose="02020603050405020304" pitchFamily="18" charset="0"/>
                        </a:rPr>
                        <a:t>PHIẾU HỌC TẬP 2.3 NHÓM 4</a:t>
                      </a:r>
                      <a:endParaRPr lang="en-US" sz="2400" b="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811" marR="60811" marT="0" marB="0"/>
                </a:tc>
                <a:tc hMerge="1">
                  <a:txBody>
                    <a:bodyPr/>
                    <a:lstStyle/>
                    <a:p>
                      <a:endParaRPr lang="en-US"/>
                    </a:p>
                  </a:txBody>
                  <a:tcPr/>
                </a:tc>
                <a:extLst>
                  <a:ext uri="{0D108BD9-81ED-4DB2-BD59-A6C34878D82A}">
                    <a16:rowId xmlns:a16="http://schemas.microsoft.com/office/drawing/2014/main" val="1296749989"/>
                  </a:ext>
                </a:extLst>
              </a:tr>
              <a:tr h="338680">
                <a:tc>
                  <a:txBody>
                    <a:bodyPr/>
                    <a:lstStyle/>
                    <a:p>
                      <a:pPr marL="0" marR="0" algn="just">
                        <a:lnSpc>
                          <a:spcPct val="115000"/>
                        </a:lnSpc>
                        <a:spcBef>
                          <a:spcPts val="0"/>
                        </a:spcBef>
                        <a:spcAft>
                          <a:spcPts val="0"/>
                        </a:spcAft>
                      </a:pPr>
                      <a:r>
                        <a:rPr lang="en-US" sz="2400" b="1">
                          <a:solidFill>
                            <a:srgbClr val="0000CC"/>
                          </a:solidFill>
                          <a:effectLst/>
                          <a:latin typeface="Times New Roman" panose="02020603050405020304" pitchFamily="18" charset="0"/>
                          <a:cs typeface="Times New Roman" panose="02020603050405020304" pitchFamily="18" charset="0"/>
                        </a:rPr>
                        <a:t>            Câu hỏi</a:t>
                      </a:r>
                      <a:endParaRPr lang="en-US" sz="2400" b="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811" marR="60811" marT="0" marB="0"/>
                </a:tc>
                <a:tc>
                  <a:txBody>
                    <a:bodyPr/>
                    <a:lstStyle/>
                    <a:p>
                      <a:pPr marL="0" marR="0" algn="just">
                        <a:lnSpc>
                          <a:spcPct val="115000"/>
                        </a:lnSpc>
                        <a:spcBef>
                          <a:spcPts val="0"/>
                        </a:spcBef>
                        <a:spcAft>
                          <a:spcPts val="0"/>
                        </a:spcAft>
                      </a:pPr>
                      <a:r>
                        <a:rPr lang="en-US" sz="2400" b="1">
                          <a:solidFill>
                            <a:srgbClr val="0000CC"/>
                          </a:solidFill>
                          <a:effectLst/>
                          <a:latin typeface="Times New Roman" panose="02020603050405020304" pitchFamily="18" charset="0"/>
                          <a:cs typeface="Times New Roman" panose="02020603050405020304" pitchFamily="18" charset="0"/>
                        </a:rPr>
                        <a:t> Trả lời câu hỏi</a:t>
                      </a:r>
                      <a:endParaRPr lang="en-US" sz="2400" b="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811" marR="60811" marT="0" marB="0"/>
                </a:tc>
                <a:extLst>
                  <a:ext uri="{0D108BD9-81ED-4DB2-BD59-A6C34878D82A}">
                    <a16:rowId xmlns:a16="http://schemas.microsoft.com/office/drawing/2014/main" val="712662233"/>
                  </a:ext>
                </a:extLst>
              </a:tr>
              <a:tr h="5729163">
                <a:tc>
                  <a:txBody>
                    <a:bodyPr/>
                    <a:lstStyle/>
                    <a:p>
                      <a:pPr marL="0" marR="0" algn="just">
                        <a:lnSpc>
                          <a:spcPct val="115000"/>
                        </a:lnSpc>
                        <a:spcBef>
                          <a:spcPts val="0"/>
                        </a:spcBef>
                        <a:spcAft>
                          <a:spcPts val="0"/>
                        </a:spcAft>
                      </a:pPr>
                      <a:r>
                        <a:rPr lang="en-US" sz="2400" b="1" dirty="0">
                          <a:solidFill>
                            <a:srgbClr val="0000CC"/>
                          </a:solidFill>
                          <a:effectLst/>
                          <a:latin typeface="Times New Roman" panose="02020603050405020304" pitchFamily="18" charset="0"/>
                          <a:cs typeface="Times New Roman" panose="02020603050405020304" pitchFamily="18" charset="0"/>
                        </a:rPr>
                        <a:t>  1 .</a:t>
                      </a:r>
                      <a:r>
                        <a:rPr lang="en-US" sz="2400" b="1" dirty="0" err="1">
                          <a:solidFill>
                            <a:srgbClr val="0000CC"/>
                          </a:solidFill>
                          <a:effectLst/>
                          <a:latin typeface="Times New Roman" panose="02020603050405020304" pitchFamily="18" charset="0"/>
                          <a:cs typeface="Times New Roman" panose="02020603050405020304" pitchFamily="18" charset="0"/>
                        </a:rPr>
                        <a:t>Sử</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dụng</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nhiệt</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kế</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thủy</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ngân</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khi</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đo</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nhiệt</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độ</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cơ</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thể</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người</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cần</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lưu</a:t>
                      </a:r>
                      <a:r>
                        <a:rPr lang="en-US" sz="2400" b="1" dirty="0">
                          <a:solidFill>
                            <a:srgbClr val="0000CC"/>
                          </a:solidFill>
                          <a:effectLst/>
                          <a:latin typeface="Times New Roman" panose="02020603050405020304" pitchFamily="18" charset="0"/>
                          <a:cs typeface="Times New Roman" panose="02020603050405020304" pitchFamily="18" charset="0"/>
                        </a:rPr>
                        <a:t> ý </a:t>
                      </a:r>
                      <a:r>
                        <a:rPr lang="en-US" sz="2400" b="1" dirty="0" err="1">
                          <a:solidFill>
                            <a:srgbClr val="0000CC"/>
                          </a:solidFill>
                          <a:effectLst/>
                          <a:latin typeface="Times New Roman" panose="02020603050405020304" pitchFamily="18" charset="0"/>
                          <a:cs typeface="Times New Roman" panose="02020603050405020304" pitchFamily="18" charset="0"/>
                        </a:rPr>
                        <a:t>gì</a:t>
                      </a:r>
                      <a:r>
                        <a:rPr lang="en-US" sz="2400" b="1" dirty="0">
                          <a:solidFill>
                            <a:srgbClr val="0000CC"/>
                          </a:solidFill>
                          <a:effectLst/>
                          <a:latin typeface="Times New Roman" panose="02020603050405020304" pitchFamily="18" charset="0"/>
                          <a:cs typeface="Times New Roman" panose="02020603050405020304" pitchFamily="18" charset="0"/>
                        </a:rPr>
                        <a:t>?</a:t>
                      </a:r>
                    </a:p>
                    <a:p>
                      <a:pPr marL="0" marR="0" algn="just">
                        <a:lnSpc>
                          <a:spcPct val="115000"/>
                        </a:lnSpc>
                        <a:spcBef>
                          <a:spcPts val="0"/>
                        </a:spcBef>
                        <a:spcAft>
                          <a:spcPts val="0"/>
                        </a:spcAft>
                      </a:pPr>
                      <a:r>
                        <a:rPr lang="en-US" sz="2400" b="1" dirty="0">
                          <a:solidFill>
                            <a:srgbClr val="0000CC"/>
                          </a:solidFill>
                          <a:effectLst/>
                          <a:latin typeface="Times New Roman" panose="02020603050405020304" pitchFamily="18" charset="0"/>
                          <a:cs typeface="Times New Roman" panose="02020603050405020304" pitchFamily="18" charset="0"/>
                        </a:rPr>
                        <a:t> </a:t>
                      </a:r>
                    </a:p>
                    <a:p>
                      <a:pPr marL="0" marR="0" algn="just">
                        <a:lnSpc>
                          <a:spcPct val="115000"/>
                        </a:lnSpc>
                        <a:spcBef>
                          <a:spcPts val="0"/>
                        </a:spcBef>
                        <a:spcAft>
                          <a:spcPts val="0"/>
                        </a:spcAft>
                      </a:pPr>
                      <a:r>
                        <a:rPr lang="en-US" sz="2400" b="1" dirty="0">
                          <a:solidFill>
                            <a:srgbClr val="0000CC"/>
                          </a:solidFill>
                          <a:effectLst/>
                          <a:latin typeface="Times New Roman" panose="02020603050405020304" pitchFamily="18" charset="0"/>
                          <a:cs typeface="Times New Roman" panose="02020603050405020304" pitchFamily="18" charset="0"/>
                        </a:rPr>
                        <a:t> </a:t>
                      </a:r>
                    </a:p>
                    <a:p>
                      <a:pPr marL="0" marR="0" algn="just">
                        <a:lnSpc>
                          <a:spcPct val="115000"/>
                        </a:lnSpc>
                        <a:spcBef>
                          <a:spcPts val="0"/>
                        </a:spcBef>
                        <a:spcAft>
                          <a:spcPts val="0"/>
                        </a:spcAft>
                      </a:pPr>
                      <a:r>
                        <a:rPr lang="en-US" sz="2400" b="1" dirty="0">
                          <a:solidFill>
                            <a:srgbClr val="0000CC"/>
                          </a:solidFill>
                          <a:effectLst/>
                          <a:latin typeface="Times New Roman" panose="02020603050405020304" pitchFamily="18" charset="0"/>
                          <a:cs typeface="Times New Roman" panose="02020603050405020304" pitchFamily="18" charset="0"/>
                        </a:rPr>
                        <a:t> </a:t>
                      </a:r>
                    </a:p>
                    <a:p>
                      <a:pPr marL="0" marR="0" algn="just">
                        <a:lnSpc>
                          <a:spcPct val="115000"/>
                        </a:lnSpc>
                        <a:spcBef>
                          <a:spcPts val="0"/>
                        </a:spcBef>
                        <a:spcAft>
                          <a:spcPts val="0"/>
                        </a:spcAft>
                      </a:pPr>
                      <a:r>
                        <a:rPr lang="en-US" sz="2400" b="1" dirty="0">
                          <a:solidFill>
                            <a:srgbClr val="0000CC"/>
                          </a:solidFill>
                          <a:effectLst/>
                          <a:latin typeface="Times New Roman" panose="02020603050405020304" pitchFamily="18" charset="0"/>
                          <a:cs typeface="Times New Roman" panose="02020603050405020304" pitchFamily="18" charset="0"/>
                        </a:rPr>
                        <a:t> </a:t>
                      </a:r>
                    </a:p>
                    <a:p>
                      <a:pPr marL="0" marR="0" algn="just">
                        <a:lnSpc>
                          <a:spcPct val="115000"/>
                        </a:lnSpc>
                        <a:spcBef>
                          <a:spcPts val="0"/>
                        </a:spcBef>
                        <a:spcAft>
                          <a:spcPts val="0"/>
                        </a:spcAft>
                      </a:pPr>
                      <a:r>
                        <a:rPr lang="en-US" sz="2400" b="1" dirty="0">
                          <a:solidFill>
                            <a:srgbClr val="0000CC"/>
                          </a:solidFill>
                          <a:effectLst/>
                          <a:latin typeface="Times New Roman" panose="02020603050405020304" pitchFamily="18" charset="0"/>
                          <a:cs typeface="Times New Roman" panose="02020603050405020304" pitchFamily="18" charset="0"/>
                        </a:rPr>
                        <a:t> </a:t>
                      </a:r>
                    </a:p>
                    <a:p>
                      <a:pPr marL="0" marR="0" algn="just">
                        <a:lnSpc>
                          <a:spcPct val="115000"/>
                        </a:lnSpc>
                        <a:spcBef>
                          <a:spcPts val="0"/>
                        </a:spcBef>
                        <a:spcAft>
                          <a:spcPts val="0"/>
                        </a:spcAft>
                      </a:pPr>
                      <a:r>
                        <a:rPr lang="en-US" sz="2400" b="1" dirty="0">
                          <a:solidFill>
                            <a:srgbClr val="0000CC"/>
                          </a:solidFill>
                          <a:effectLst/>
                          <a:latin typeface="Times New Roman" panose="02020603050405020304" pitchFamily="18" charset="0"/>
                          <a:cs typeface="Times New Roman" panose="02020603050405020304" pitchFamily="18" charset="0"/>
                        </a:rPr>
                        <a:t> </a:t>
                      </a:r>
                    </a:p>
                    <a:p>
                      <a:pPr marL="0" marR="0" algn="just">
                        <a:lnSpc>
                          <a:spcPct val="115000"/>
                        </a:lnSpc>
                        <a:spcBef>
                          <a:spcPts val="0"/>
                        </a:spcBef>
                        <a:spcAft>
                          <a:spcPts val="0"/>
                        </a:spcAft>
                      </a:pPr>
                      <a:r>
                        <a:rPr lang="en-US" sz="2400" b="1" dirty="0">
                          <a:solidFill>
                            <a:srgbClr val="0000CC"/>
                          </a:solidFill>
                          <a:effectLst/>
                          <a:latin typeface="Times New Roman" panose="02020603050405020304" pitchFamily="18" charset="0"/>
                          <a:cs typeface="Times New Roman" panose="02020603050405020304" pitchFamily="18" charset="0"/>
                        </a:rPr>
                        <a:t> </a:t>
                      </a:r>
                    </a:p>
                    <a:p>
                      <a:pPr marL="0" marR="0" algn="just">
                        <a:lnSpc>
                          <a:spcPct val="115000"/>
                        </a:lnSpc>
                        <a:spcBef>
                          <a:spcPts val="0"/>
                        </a:spcBef>
                        <a:spcAft>
                          <a:spcPts val="0"/>
                        </a:spcAft>
                      </a:pP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smtClean="0">
                          <a:solidFill>
                            <a:srgbClr val="0000CC"/>
                          </a:solidFill>
                          <a:effectLst/>
                          <a:latin typeface="Times New Roman" panose="02020603050405020304" pitchFamily="18" charset="0"/>
                          <a:cs typeface="Times New Roman" panose="02020603050405020304" pitchFamily="18" charset="0"/>
                        </a:rPr>
                        <a:t>2 </a:t>
                      </a:r>
                      <a:r>
                        <a:rPr lang="en-US" sz="2400" b="1" dirty="0" err="1">
                          <a:solidFill>
                            <a:srgbClr val="0000CC"/>
                          </a:solidFill>
                          <a:effectLst/>
                          <a:latin typeface="Times New Roman" panose="02020603050405020304" pitchFamily="18" charset="0"/>
                          <a:cs typeface="Times New Roman" panose="02020603050405020304" pitchFamily="18" charset="0"/>
                        </a:rPr>
                        <a:t>Cấu</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tạo</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của</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nhiệt</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kế</a:t>
                      </a:r>
                      <a:r>
                        <a:rPr lang="en-US" sz="2400" b="1" dirty="0">
                          <a:solidFill>
                            <a:srgbClr val="0000CC"/>
                          </a:solidFill>
                          <a:effectLst/>
                          <a:latin typeface="Times New Roman" panose="02020603050405020304" pitchFamily="18" charset="0"/>
                          <a:cs typeface="Times New Roman" panose="02020603050405020304" pitchFamily="18" charset="0"/>
                        </a:rPr>
                        <a:t> y </a:t>
                      </a:r>
                      <a:r>
                        <a:rPr lang="en-US" sz="2400" b="1" dirty="0" err="1">
                          <a:solidFill>
                            <a:srgbClr val="0000CC"/>
                          </a:solidFill>
                          <a:effectLst/>
                          <a:latin typeface="Times New Roman" panose="02020603050405020304" pitchFamily="18" charset="0"/>
                          <a:cs typeface="Times New Roman" panose="02020603050405020304" pitchFamily="18" charset="0"/>
                        </a:rPr>
                        <a:t>tế</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thuỷ</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ngân</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có</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đặc</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điểm</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gì</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Cấu</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tạo</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như</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vậy</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có</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tác</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dụng</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gì</a:t>
                      </a:r>
                      <a:r>
                        <a:rPr lang="en-US" sz="2400" b="1" dirty="0">
                          <a:solidFill>
                            <a:srgbClr val="0000CC"/>
                          </a:solidFill>
                          <a:effectLst/>
                          <a:latin typeface="Times New Roman" panose="02020603050405020304" pitchFamily="18" charset="0"/>
                          <a:cs typeface="Times New Roman" panose="02020603050405020304" pitchFamily="18" charset="0"/>
                        </a:rPr>
                        <a:t>?</a:t>
                      </a:r>
                      <a:endParaRPr lang="en-US" sz="24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811" marR="60811" marT="0" marB="0"/>
                </a:tc>
                <a:tc>
                  <a:txBody>
                    <a:bodyPr/>
                    <a:lstStyle/>
                    <a:p>
                      <a:pPr marL="0" marR="0" algn="just">
                        <a:lnSpc>
                          <a:spcPct val="115000"/>
                        </a:lnSpc>
                        <a:spcBef>
                          <a:spcPts val="0"/>
                        </a:spcBef>
                        <a:spcAft>
                          <a:spcPts val="1000"/>
                        </a:spcAft>
                      </a:pPr>
                      <a:r>
                        <a:rPr lang="en-US" sz="2400" b="1" dirty="0">
                          <a:solidFill>
                            <a:srgbClr val="0000CC"/>
                          </a:solidFill>
                          <a:effectLst/>
                          <a:latin typeface="Times New Roman" panose="02020603050405020304" pitchFamily="18" charset="0"/>
                          <a:cs typeface="Times New Roman" panose="02020603050405020304" pitchFamily="18" charset="0"/>
                        </a:rPr>
                        <a:t>1.Khi </a:t>
                      </a:r>
                      <a:r>
                        <a:rPr lang="en-US" sz="2400" b="1" dirty="0" err="1">
                          <a:solidFill>
                            <a:srgbClr val="0000CC"/>
                          </a:solidFill>
                          <a:effectLst/>
                          <a:latin typeface="Times New Roman" panose="02020603050405020304" pitchFamily="18" charset="0"/>
                          <a:cs typeface="Times New Roman" panose="02020603050405020304" pitchFamily="18" charset="0"/>
                        </a:rPr>
                        <a:t>sử</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dụng</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nhiệt</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kế</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thủy</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ngân</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khi</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đo</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nhiệt</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độ</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cơ</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thể</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người</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cần</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lưu</a:t>
                      </a:r>
                      <a:r>
                        <a:rPr lang="en-US" sz="2400" b="1" dirty="0">
                          <a:solidFill>
                            <a:srgbClr val="0000CC"/>
                          </a:solidFill>
                          <a:effectLst/>
                          <a:latin typeface="Times New Roman" panose="02020603050405020304" pitchFamily="18" charset="0"/>
                          <a:cs typeface="Times New Roman" panose="02020603050405020304" pitchFamily="18" charset="0"/>
                        </a:rPr>
                        <a:t>:</a:t>
                      </a:r>
                    </a:p>
                    <a:p>
                      <a:pPr marL="0" marR="0" indent="360045" algn="just">
                        <a:lnSpc>
                          <a:spcPct val="115000"/>
                        </a:lnSpc>
                        <a:spcBef>
                          <a:spcPts val="0"/>
                        </a:spcBef>
                        <a:spcAft>
                          <a:spcPts val="1000"/>
                        </a:spcAft>
                      </a:pP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Làm</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sạch</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nhiệt</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kế</a:t>
                      </a:r>
                      <a:r>
                        <a:rPr lang="en-US" sz="2400" b="1" dirty="0">
                          <a:solidFill>
                            <a:srgbClr val="0000CC"/>
                          </a:solidFill>
                          <a:effectLst/>
                          <a:latin typeface="Times New Roman" panose="02020603050405020304" pitchFamily="18" charset="0"/>
                          <a:cs typeface="Times New Roman" panose="02020603050405020304" pitchFamily="18" charset="0"/>
                        </a:rPr>
                        <a:t>.</a:t>
                      </a:r>
                    </a:p>
                    <a:p>
                      <a:pPr marL="0" marR="0" indent="360045" algn="just">
                        <a:lnSpc>
                          <a:spcPct val="115000"/>
                        </a:lnSpc>
                        <a:spcBef>
                          <a:spcPts val="0"/>
                        </a:spcBef>
                        <a:spcAft>
                          <a:spcPts val="1000"/>
                        </a:spcAft>
                      </a:pP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Cầm</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đầu</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nhiệt</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kế</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dốc</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bầu</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đựng</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chất</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lỏng</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xuống</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và</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vẩy</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thật</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mạnh</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để</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cột</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thủy</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ngân</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tụt</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xuống</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mức</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thấp</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nhất</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trong</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nhiệt</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kế</a:t>
                      </a:r>
                      <a:r>
                        <a:rPr lang="en-US" sz="2400" b="1" dirty="0">
                          <a:solidFill>
                            <a:srgbClr val="0000CC"/>
                          </a:solidFill>
                          <a:effectLst/>
                          <a:latin typeface="Times New Roman" panose="02020603050405020304" pitchFamily="18" charset="0"/>
                          <a:cs typeface="Times New Roman" panose="02020603050405020304" pitchFamily="18" charset="0"/>
                        </a:rPr>
                        <a:t>.</a:t>
                      </a:r>
                    </a:p>
                    <a:p>
                      <a:pPr marL="0" marR="0" indent="360045" algn="just">
                        <a:lnSpc>
                          <a:spcPct val="115000"/>
                        </a:lnSpc>
                        <a:spcBef>
                          <a:spcPts val="0"/>
                        </a:spcBef>
                        <a:spcAft>
                          <a:spcPts val="1000"/>
                        </a:spcAft>
                      </a:pP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Chú</a:t>
                      </a:r>
                      <a:r>
                        <a:rPr lang="en-US" sz="2400" b="1" dirty="0">
                          <a:solidFill>
                            <a:srgbClr val="0000CC"/>
                          </a:solidFill>
                          <a:effectLst/>
                          <a:latin typeface="Times New Roman" panose="02020603050405020304" pitchFamily="18" charset="0"/>
                          <a:cs typeface="Times New Roman" panose="02020603050405020304" pitchFamily="18" charset="0"/>
                        </a:rPr>
                        <a:t> ý: </a:t>
                      </a:r>
                      <a:r>
                        <a:rPr lang="en-US" sz="2400" b="1" dirty="0" err="1">
                          <a:solidFill>
                            <a:srgbClr val="0000CC"/>
                          </a:solidFill>
                          <a:effectLst/>
                          <a:latin typeface="Times New Roman" panose="02020603050405020304" pitchFamily="18" charset="0"/>
                          <a:cs typeface="Times New Roman" panose="02020603050405020304" pitchFamily="18" charset="0"/>
                        </a:rPr>
                        <a:t>Thủy</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ngân</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trong</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nhiệt</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kế</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là</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chất</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lỏng</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dễ</a:t>
                      </a:r>
                      <a:r>
                        <a:rPr lang="en-US" sz="2400" b="1" dirty="0">
                          <a:solidFill>
                            <a:srgbClr val="0000CC"/>
                          </a:solidFill>
                          <a:effectLst/>
                          <a:latin typeface="Times New Roman" panose="02020603050405020304" pitchFamily="18" charset="0"/>
                          <a:cs typeface="Times New Roman" panose="02020603050405020304" pitchFamily="18" charset="0"/>
                        </a:rPr>
                        <a:t> bay </a:t>
                      </a:r>
                      <a:r>
                        <a:rPr lang="en-US" sz="2400" b="1" dirty="0" err="1">
                          <a:solidFill>
                            <a:srgbClr val="0000CC"/>
                          </a:solidFill>
                          <a:effectLst/>
                          <a:latin typeface="Times New Roman" panose="02020603050405020304" pitchFamily="18" charset="0"/>
                          <a:cs typeface="Times New Roman" panose="02020603050405020304" pitchFamily="18" charset="0"/>
                        </a:rPr>
                        <a:t>hơi</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gây</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độc</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cao</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Vì</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thế</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khi</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nhiệt</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kế</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thủy</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ngân</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bị</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vỡ</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không</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được</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lấy</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máy</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hút</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bụi</a:t>
                      </a:r>
                      <a:r>
                        <a:rPr lang="en-US" sz="2400" b="1" dirty="0">
                          <a:solidFill>
                            <a:srgbClr val="0000CC"/>
                          </a:solidFill>
                          <a:effectLst/>
                          <a:latin typeface="Times New Roman" panose="02020603050405020304" pitchFamily="18" charset="0"/>
                          <a:cs typeface="Times New Roman" panose="02020603050405020304" pitchFamily="18" charset="0"/>
                        </a:rPr>
                        <a:t> hay </a:t>
                      </a:r>
                      <a:r>
                        <a:rPr lang="en-US" sz="2400" b="1" dirty="0" err="1">
                          <a:solidFill>
                            <a:srgbClr val="0000CC"/>
                          </a:solidFill>
                          <a:effectLst/>
                          <a:latin typeface="Times New Roman" panose="02020603050405020304" pitchFamily="18" charset="0"/>
                          <a:cs typeface="Times New Roman" panose="02020603050405020304" pitchFamily="18" charset="0"/>
                        </a:rPr>
                        <a:t>chổi</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để</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gôm</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thủy</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ngân</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không</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được</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đổ</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thủy</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ngân</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vào</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ống</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thoát</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nước</a:t>
                      </a:r>
                      <a:endParaRPr lang="en-US" sz="2400" b="1" dirty="0">
                        <a:solidFill>
                          <a:srgbClr val="0000CC"/>
                        </a:solidFill>
                        <a:effectLst/>
                        <a:latin typeface="Times New Roman" panose="02020603050405020304" pitchFamily="18" charset="0"/>
                        <a:cs typeface="Times New Roman" panose="02020603050405020304" pitchFamily="18" charset="0"/>
                      </a:endParaRPr>
                    </a:p>
                    <a:p>
                      <a:pPr marL="0" marR="0" algn="just">
                        <a:lnSpc>
                          <a:spcPct val="115000"/>
                        </a:lnSpc>
                        <a:spcBef>
                          <a:spcPts val="0"/>
                        </a:spcBef>
                        <a:spcAft>
                          <a:spcPts val="1000"/>
                        </a:spcAft>
                      </a:pPr>
                      <a:r>
                        <a:rPr lang="en-US" sz="2400" b="1" dirty="0">
                          <a:solidFill>
                            <a:srgbClr val="0000CC"/>
                          </a:solidFill>
                          <a:effectLst/>
                          <a:latin typeface="Times New Roman" panose="02020603050405020304" pitchFamily="18" charset="0"/>
                          <a:cs typeface="Times New Roman" panose="02020603050405020304" pitchFamily="18" charset="0"/>
                        </a:rPr>
                        <a:t>2. </a:t>
                      </a:r>
                      <a:r>
                        <a:rPr lang="en-US" sz="2400" b="1" dirty="0" err="1">
                          <a:solidFill>
                            <a:srgbClr val="0000CC"/>
                          </a:solidFill>
                          <a:effectLst/>
                          <a:latin typeface="Times New Roman" panose="02020603050405020304" pitchFamily="18" charset="0"/>
                          <a:cs typeface="Times New Roman" panose="02020603050405020304" pitchFamily="18" charset="0"/>
                        </a:rPr>
                        <a:t>Phần</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ống</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quản</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gần</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bầu</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có</a:t>
                      </a:r>
                      <a:r>
                        <a:rPr lang="en-US" sz="2400" b="1" dirty="0">
                          <a:solidFill>
                            <a:srgbClr val="0000CC"/>
                          </a:solidFill>
                          <a:effectLst/>
                          <a:latin typeface="Times New Roman" panose="02020603050405020304" pitchFamily="18" charset="0"/>
                          <a:cs typeface="Times New Roman" panose="02020603050405020304" pitchFamily="18" charset="0"/>
                        </a:rPr>
                        <a:t> 1 </a:t>
                      </a:r>
                      <a:r>
                        <a:rPr lang="en-US" sz="2400" b="1" dirty="0" err="1">
                          <a:solidFill>
                            <a:srgbClr val="0000CC"/>
                          </a:solidFill>
                          <a:effectLst/>
                          <a:latin typeface="Times New Roman" panose="02020603050405020304" pitchFamily="18" charset="0"/>
                          <a:cs typeface="Times New Roman" panose="02020603050405020304" pitchFamily="18" charset="0"/>
                        </a:rPr>
                        <a:t>chỗ</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thắt</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Chỗ</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thắt</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này</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có</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tác</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dụng</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ngăn</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không</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cho</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thuỷ</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ngân</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tụt</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xuống</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khi</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đưa</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nhiệt</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kế</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ra</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khỏi</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cơ</a:t>
                      </a:r>
                      <a:r>
                        <a:rPr lang="en-US" sz="2400" b="1" dirty="0">
                          <a:solidFill>
                            <a:srgbClr val="0000CC"/>
                          </a:solidFill>
                          <a:effectLst/>
                          <a:latin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cs typeface="Times New Roman" panose="02020603050405020304" pitchFamily="18" charset="0"/>
                        </a:rPr>
                        <a:t>thể</a:t>
                      </a:r>
                      <a:endParaRPr lang="en-US" sz="24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811" marR="60811" marT="0" marB="0"/>
                </a:tc>
                <a:extLst>
                  <a:ext uri="{0D108BD9-81ED-4DB2-BD59-A6C34878D82A}">
                    <a16:rowId xmlns:a16="http://schemas.microsoft.com/office/drawing/2014/main" val="410053415"/>
                  </a:ext>
                </a:extLst>
              </a:tr>
            </a:tbl>
          </a:graphicData>
        </a:graphic>
      </p:graphicFrame>
    </p:spTree>
    <p:extLst>
      <p:ext uri="{BB962C8B-B14F-4D97-AF65-F5344CB8AC3E}">
        <p14:creationId xmlns:p14="http://schemas.microsoft.com/office/powerpoint/2010/main" val="102728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62068" y="0"/>
            <a:ext cx="4146520" cy="461665"/>
          </a:xfrm>
          <a:prstGeom prst="rect">
            <a:avLst/>
          </a:prstGeom>
        </p:spPr>
        <p:txBody>
          <a:bodyPr wrap="none">
            <a:spAutoFit/>
          </a:bodyPr>
          <a:lstStyle/>
          <a:p>
            <a:pPr lvl="0" fontAlgn="base"/>
            <a:r>
              <a:rPr lang="vi-VN" sz="2400" b="1" dirty="0">
                <a:solidFill>
                  <a:srgbClr val="990099"/>
                </a:solidFill>
                <a:latin typeface="Times New Roman" panose="02020603050405020304" pitchFamily="18" charset="0"/>
              </a:rPr>
              <a:t>BÀI 4 : ĐO NHIỆT ĐỘ(3 tiết)</a:t>
            </a:r>
          </a:p>
        </p:txBody>
      </p:sp>
      <p:sp>
        <p:nvSpPr>
          <p:cNvPr id="5" name="Rectangle 4"/>
          <p:cNvSpPr/>
          <p:nvPr/>
        </p:nvSpPr>
        <p:spPr>
          <a:xfrm>
            <a:off x="0" y="461665"/>
            <a:ext cx="3752950" cy="461665"/>
          </a:xfrm>
          <a:prstGeom prst="rect">
            <a:avLst/>
          </a:prstGeom>
        </p:spPr>
        <p:txBody>
          <a:bodyPr wrap="none">
            <a:spAutoFit/>
          </a:bodyPr>
          <a:lstStyle/>
          <a:p>
            <a:r>
              <a:rPr lang="en-US" sz="2400" b="1" dirty="0">
                <a:solidFill>
                  <a:srgbClr val="006600"/>
                </a:solidFill>
                <a:latin typeface="Times New Roman" panose="02020603050405020304" pitchFamily="18" charset="0"/>
                <a:cs typeface="Times New Roman" panose="02020603050405020304" pitchFamily="18" charset="0"/>
              </a:rPr>
              <a:t>I. </a:t>
            </a:r>
            <a:r>
              <a:rPr lang="en-US" sz="2400" b="1" dirty="0" err="1">
                <a:solidFill>
                  <a:srgbClr val="006600"/>
                </a:solidFill>
                <a:latin typeface="Times New Roman" panose="02020603050405020304" pitchFamily="18" charset="0"/>
                <a:cs typeface="Times New Roman" panose="02020603050405020304" pitchFamily="18" charset="0"/>
              </a:rPr>
              <a:t>Nhiệt</a:t>
            </a:r>
            <a:r>
              <a:rPr lang="en-US" sz="2400" b="1" dirty="0">
                <a:solidFill>
                  <a:srgbClr val="006600"/>
                </a:solidFill>
                <a:latin typeface="Times New Roman" panose="02020603050405020304" pitchFamily="18" charset="0"/>
                <a:cs typeface="Times New Roman" panose="02020603050405020304" pitchFamily="18" charset="0"/>
              </a:rPr>
              <a:t> </a:t>
            </a:r>
            <a:r>
              <a:rPr lang="en-US" sz="2400" b="1" dirty="0" err="1">
                <a:solidFill>
                  <a:srgbClr val="006600"/>
                </a:solidFill>
                <a:latin typeface="Times New Roman" panose="02020603050405020304" pitchFamily="18" charset="0"/>
                <a:cs typeface="Times New Roman" panose="02020603050405020304" pitchFamily="18" charset="0"/>
              </a:rPr>
              <a:t>độ</a:t>
            </a:r>
            <a:r>
              <a:rPr lang="en-US" sz="2400" b="1" dirty="0">
                <a:solidFill>
                  <a:srgbClr val="006600"/>
                </a:solidFill>
                <a:latin typeface="Times New Roman" panose="02020603050405020304" pitchFamily="18" charset="0"/>
                <a:cs typeface="Times New Roman" panose="02020603050405020304" pitchFamily="18" charset="0"/>
              </a:rPr>
              <a:t> </a:t>
            </a:r>
            <a:r>
              <a:rPr lang="en-US" sz="2400" b="1" dirty="0" err="1">
                <a:solidFill>
                  <a:srgbClr val="006600"/>
                </a:solidFill>
                <a:latin typeface="Times New Roman" panose="02020603050405020304" pitchFamily="18" charset="0"/>
                <a:cs typeface="Times New Roman" panose="02020603050405020304" pitchFamily="18" charset="0"/>
              </a:rPr>
              <a:t>và</a:t>
            </a:r>
            <a:r>
              <a:rPr lang="en-US" sz="2400" b="1" dirty="0">
                <a:solidFill>
                  <a:srgbClr val="006600"/>
                </a:solidFill>
                <a:latin typeface="Times New Roman" panose="02020603050405020304" pitchFamily="18" charset="0"/>
                <a:cs typeface="Times New Roman" panose="02020603050405020304" pitchFamily="18" charset="0"/>
              </a:rPr>
              <a:t> </a:t>
            </a:r>
            <a:r>
              <a:rPr lang="en-US" sz="2400" b="1" dirty="0" err="1">
                <a:solidFill>
                  <a:srgbClr val="006600"/>
                </a:solidFill>
                <a:latin typeface="Times New Roman" panose="02020603050405020304" pitchFamily="18" charset="0"/>
                <a:cs typeface="Times New Roman" panose="02020603050405020304" pitchFamily="18" charset="0"/>
              </a:rPr>
              <a:t>độ</a:t>
            </a:r>
            <a:r>
              <a:rPr lang="en-US" sz="2400" b="1" dirty="0">
                <a:solidFill>
                  <a:srgbClr val="006600"/>
                </a:solidFill>
                <a:latin typeface="Times New Roman" panose="02020603050405020304" pitchFamily="18" charset="0"/>
                <a:cs typeface="Times New Roman" panose="02020603050405020304" pitchFamily="18" charset="0"/>
              </a:rPr>
              <a:t> </a:t>
            </a:r>
            <a:r>
              <a:rPr lang="en-US" sz="2400" b="1" dirty="0" err="1">
                <a:solidFill>
                  <a:srgbClr val="006600"/>
                </a:solidFill>
                <a:latin typeface="Times New Roman" panose="02020603050405020304" pitchFamily="18" charset="0"/>
                <a:cs typeface="Times New Roman" panose="02020603050405020304" pitchFamily="18" charset="0"/>
              </a:rPr>
              <a:t>nóng</a:t>
            </a:r>
            <a:r>
              <a:rPr lang="en-US" sz="2400" b="1" dirty="0">
                <a:solidFill>
                  <a:srgbClr val="006600"/>
                </a:solidFill>
                <a:latin typeface="Times New Roman" panose="02020603050405020304" pitchFamily="18" charset="0"/>
                <a:cs typeface="Times New Roman" panose="02020603050405020304" pitchFamily="18" charset="0"/>
              </a:rPr>
              <a:t> </a:t>
            </a:r>
            <a:r>
              <a:rPr lang="en-US" sz="2400" b="1" dirty="0" err="1">
                <a:solidFill>
                  <a:srgbClr val="006600"/>
                </a:solidFill>
                <a:latin typeface="Times New Roman" panose="02020603050405020304" pitchFamily="18" charset="0"/>
                <a:cs typeface="Times New Roman" panose="02020603050405020304" pitchFamily="18" charset="0"/>
              </a:rPr>
              <a:t>lạnh</a:t>
            </a:r>
            <a:endParaRPr lang="en-US" sz="2400" b="1" dirty="0">
              <a:solidFill>
                <a:srgbClr val="006600"/>
              </a:solidFill>
              <a:latin typeface="Times New Roman" panose="02020603050405020304" pitchFamily="18" charset="0"/>
              <a:cs typeface="Times New Roman" panose="02020603050405020304" pitchFamily="18" charset="0"/>
            </a:endParaRPr>
          </a:p>
        </p:txBody>
      </p:sp>
      <p:cxnSp>
        <p:nvCxnSpPr>
          <p:cNvPr id="9" name="Straight Connector 8"/>
          <p:cNvCxnSpPr/>
          <p:nvPr/>
        </p:nvCxnSpPr>
        <p:spPr>
          <a:xfrm>
            <a:off x="5701838" y="461665"/>
            <a:ext cx="0" cy="639633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923330"/>
            <a:ext cx="2849691" cy="461665"/>
          </a:xfrm>
          <a:prstGeom prst="rect">
            <a:avLst/>
          </a:prstGeom>
        </p:spPr>
        <p:txBody>
          <a:bodyPr wrap="none">
            <a:spAutoFit/>
          </a:bodyPr>
          <a:lstStyle/>
          <a:p>
            <a:r>
              <a:rPr lang="en-US" sz="2400" b="1" dirty="0" smtClean="0">
                <a:solidFill>
                  <a:srgbClr val="006600"/>
                </a:solidFill>
                <a:latin typeface="Times New Roman" panose="02020603050405020304" pitchFamily="18" charset="0"/>
                <a:cs typeface="Times New Roman" panose="02020603050405020304" pitchFamily="18" charset="0"/>
              </a:rPr>
              <a:t>II. Thang </a:t>
            </a:r>
            <a:r>
              <a:rPr lang="en-US" sz="2400" b="1" dirty="0" err="1" smtClean="0">
                <a:solidFill>
                  <a:srgbClr val="006600"/>
                </a:solidFill>
                <a:latin typeface="Times New Roman" panose="02020603050405020304" pitchFamily="18" charset="0"/>
                <a:cs typeface="Times New Roman" panose="02020603050405020304" pitchFamily="18" charset="0"/>
              </a:rPr>
              <a:t>đo</a:t>
            </a:r>
            <a:r>
              <a:rPr lang="en-US" sz="2400" b="1" dirty="0" smtClean="0">
                <a:solidFill>
                  <a:srgbClr val="006600"/>
                </a:solidFill>
                <a:latin typeface="Times New Roman" panose="02020603050405020304" pitchFamily="18" charset="0"/>
                <a:cs typeface="Times New Roman" panose="02020603050405020304" pitchFamily="18" charset="0"/>
              </a:rPr>
              <a:t> Celsius</a:t>
            </a:r>
            <a:endParaRPr lang="en-US" sz="2400" b="1" dirty="0">
              <a:solidFill>
                <a:srgbClr val="0066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0" y="1337495"/>
            <a:ext cx="1802096" cy="461665"/>
          </a:xfrm>
          <a:prstGeom prst="rect">
            <a:avLst/>
          </a:prstGeom>
        </p:spPr>
        <p:txBody>
          <a:bodyPr wrap="none">
            <a:spAutoFit/>
          </a:bodyPr>
          <a:lstStyle/>
          <a:p>
            <a:r>
              <a:rPr lang="en-US" sz="2400" b="1" dirty="0">
                <a:solidFill>
                  <a:srgbClr val="006600"/>
                </a:solidFill>
                <a:latin typeface="Times New Roman" panose="02020603050405020304" pitchFamily="18" charset="0"/>
                <a:cs typeface="Times New Roman" panose="02020603050405020304" pitchFamily="18" charset="0"/>
              </a:rPr>
              <a:t>III. </a:t>
            </a:r>
            <a:r>
              <a:rPr lang="en-US" sz="2400" b="1" dirty="0" err="1">
                <a:solidFill>
                  <a:srgbClr val="006600"/>
                </a:solidFill>
                <a:latin typeface="Times New Roman" panose="02020603050405020304" pitchFamily="18" charset="0"/>
                <a:cs typeface="Times New Roman" panose="02020603050405020304" pitchFamily="18" charset="0"/>
              </a:rPr>
              <a:t>Nhiệt</a:t>
            </a:r>
            <a:r>
              <a:rPr lang="en-US" sz="2400" b="1" dirty="0">
                <a:solidFill>
                  <a:srgbClr val="006600"/>
                </a:solidFill>
                <a:latin typeface="Times New Roman" panose="02020603050405020304" pitchFamily="18" charset="0"/>
                <a:cs typeface="Times New Roman" panose="02020603050405020304" pitchFamily="18" charset="0"/>
              </a:rPr>
              <a:t> </a:t>
            </a:r>
            <a:r>
              <a:rPr lang="en-US" sz="2400" b="1" dirty="0" err="1">
                <a:solidFill>
                  <a:srgbClr val="006600"/>
                </a:solidFill>
                <a:latin typeface="Times New Roman" panose="02020603050405020304" pitchFamily="18" charset="0"/>
                <a:cs typeface="Times New Roman" panose="02020603050405020304" pitchFamily="18" charset="0"/>
              </a:rPr>
              <a:t>kế</a:t>
            </a:r>
            <a:endParaRPr lang="en-US" sz="2400" b="1" dirty="0">
              <a:solidFill>
                <a:srgbClr val="0066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8122" y="1781395"/>
            <a:ext cx="5735626" cy="1200329"/>
          </a:xfrm>
          <a:prstGeom prst="rect">
            <a:avLst/>
          </a:prstGeom>
        </p:spPr>
        <p:txBody>
          <a:bodyPr wrap="square">
            <a:spAutoFit/>
          </a:bodyPr>
          <a:lstStyle/>
          <a:p>
            <a:r>
              <a:rPr lang="en-US" sz="2400" dirty="0" smtClean="0">
                <a:solidFill>
                  <a:srgbClr val="212529"/>
                </a:solidFill>
                <a:latin typeface="Times New Roman" panose="02020603050405020304" pitchFamily="18" charset="0"/>
                <a:cs typeface="Times New Roman" panose="02020603050405020304" pitchFamily="18" charset="0"/>
              </a:rPr>
              <a:t>-</a:t>
            </a:r>
            <a:r>
              <a:rPr lang="en-US" sz="2400" dirty="0" err="1" smtClean="0">
                <a:solidFill>
                  <a:srgbClr val="212529"/>
                </a:solidFill>
                <a:latin typeface="Times New Roman" panose="02020603050405020304" pitchFamily="18" charset="0"/>
                <a:cs typeface="Times New Roman" panose="02020603050405020304" pitchFamily="18" charset="0"/>
              </a:rPr>
              <a:t>Có</a:t>
            </a:r>
            <a:r>
              <a:rPr lang="en-US" sz="2400" dirty="0" smtClean="0">
                <a:solidFill>
                  <a:srgbClr val="212529"/>
                </a:solidFill>
                <a:latin typeface="Times New Roman" panose="02020603050405020304" pitchFamily="18" charset="0"/>
                <a:cs typeface="Times New Roman" panose="02020603050405020304" pitchFamily="18" charset="0"/>
              </a:rPr>
              <a:t> </a:t>
            </a:r>
            <a:r>
              <a:rPr lang="en-US" sz="2400" dirty="0" err="1">
                <a:solidFill>
                  <a:srgbClr val="212529"/>
                </a:solidFill>
                <a:latin typeface="Times New Roman" panose="02020603050405020304" pitchFamily="18" charset="0"/>
                <a:cs typeface="Times New Roman" panose="02020603050405020304" pitchFamily="18" charset="0"/>
              </a:rPr>
              <a:t>nhiều</a:t>
            </a:r>
            <a:r>
              <a:rPr lang="en-US" sz="2400" dirty="0">
                <a:solidFill>
                  <a:srgbClr val="212529"/>
                </a:solidFill>
                <a:latin typeface="Times New Roman" panose="02020603050405020304" pitchFamily="18" charset="0"/>
                <a:cs typeface="Times New Roman" panose="02020603050405020304" pitchFamily="18" charset="0"/>
              </a:rPr>
              <a:t> </a:t>
            </a:r>
            <a:r>
              <a:rPr lang="en-US" sz="2400" dirty="0" err="1">
                <a:solidFill>
                  <a:srgbClr val="212529"/>
                </a:solidFill>
                <a:latin typeface="Times New Roman" panose="02020603050405020304" pitchFamily="18" charset="0"/>
                <a:cs typeface="Times New Roman" panose="02020603050405020304" pitchFamily="18" charset="0"/>
              </a:rPr>
              <a:t>loại</a:t>
            </a:r>
            <a:r>
              <a:rPr lang="en-US" sz="2400" dirty="0">
                <a:solidFill>
                  <a:srgbClr val="212529"/>
                </a:solidFill>
                <a:latin typeface="Times New Roman" panose="02020603050405020304" pitchFamily="18" charset="0"/>
                <a:cs typeface="Times New Roman" panose="02020603050405020304" pitchFamily="18" charset="0"/>
              </a:rPr>
              <a:t> </a:t>
            </a:r>
            <a:r>
              <a:rPr lang="en-US" sz="2400" dirty="0" err="1">
                <a:solidFill>
                  <a:srgbClr val="212529"/>
                </a:solidFill>
                <a:latin typeface="Times New Roman" panose="02020603050405020304" pitchFamily="18" charset="0"/>
                <a:cs typeface="Times New Roman" panose="02020603050405020304" pitchFamily="18" charset="0"/>
              </a:rPr>
              <a:t>nhiệt</a:t>
            </a:r>
            <a:r>
              <a:rPr lang="en-US" sz="2400" dirty="0">
                <a:solidFill>
                  <a:srgbClr val="212529"/>
                </a:solidFill>
                <a:latin typeface="Times New Roman" panose="02020603050405020304" pitchFamily="18" charset="0"/>
                <a:cs typeface="Times New Roman" panose="02020603050405020304" pitchFamily="18" charset="0"/>
              </a:rPr>
              <a:t> </a:t>
            </a:r>
            <a:r>
              <a:rPr lang="en-US" sz="2400" dirty="0" err="1">
                <a:solidFill>
                  <a:srgbClr val="212529"/>
                </a:solidFill>
                <a:latin typeface="Times New Roman" panose="02020603050405020304" pitchFamily="18" charset="0"/>
                <a:cs typeface="Times New Roman" panose="02020603050405020304" pitchFamily="18" charset="0"/>
              </a:rPr>
              <a:t>kế</a:t>
            </a:r>
            <a:r>
              <a:rPr lang="en-US" sz="2400" dirty="0">
                <a:solidFill>
                  <a:srgbClr val="212529"/>
                </a:solidFill>
                <a:latin typeface="Times New Roman" panose="02020603050405020304" pitchFamily="18" charset="0"/>
                <a:cs typeface="Times New Roman" panose="02020603050405020304" pitchFamily="18" charset="0"/>
              </a:rPr>
              <a:t> </a:t>
            </a:r>
            <a:r>
              <a:rPr lang="en-US" sz="2400" dirty="0" err="1">
                <a:solidFill>
                  <a:srgbClr val="212529"/>
                </a:solidFill>
                <a:latin typeface="Times New Roman" panose="02020603050405020304" pitchFamily="18" charset="0"/>
                <a:cs typeface="Times New Roman" panose="02020603050405020304" pitchFamily="18" charset="0"/>
              </a:rPr>
              <a:t>khác</a:t>
            </a:r>
            <a:r>
              <a:rPr lang="en-US" sz="2400" dirty="0">
                <a:solidFill>
                  <a:srgbClr val="212529"/>
                </a:solidFill>
                <a:latin typeface="Times New Roman" panose="02020603050405020304" pitchFamily="18" charset="0"/>
                <a:cs typeface="Times New Roman" panose="02020603050405020304" pitchFamily="18" charset="0"/>
              </a:rPr>
              <a:t> </a:t>
            </a:r>
            <a:r>
              <a:rPr lang="en-US" sz="2400" dirty="0" err="1">
                <a:solidFill>
                  <a:srgbClr val="212529"/>
                </a:solidFill>
                <a:latin typeface="Times New Roman" panose="02020603050405020304" pitchFamily="18" charset="0"/>
                <a:cs typeface="Times New Roman" panose="02020603050405020304" pitchFamily="18" charset="0"/>
              </a:rPr>
              <a:t>nhau</a:t>
            </a:r>
            <a:r>
              <a:rPr lang="en-US" sz="2400" dirty="0" smtClean="0">
                <a:solidFill>
                  <a:srgbClr val="212529"/>
                </a:solidFill>
                <a:latin typeface="Times New Roman" panose="02020603050405020304" pitchFamily="18" charset="0"/>
                <a:cs typeface="Times New Roman" panose="02020603050405020304" pitchFamily="18" charset="0"/>
              </a:rPr>
              <a:t>.</a:t>
            </a:r>
          </a:p>
          <a:p>
            <a:r>
              <a:rPr lang="en-US" sz="2400" dirty="0" smtClean="0">
                <a:solidFill>
                  <a:srgbClr val="212529"/>
                </a:solidFill>
                <a:latin typeface="Times New Roman" panose="02020603050405020304" pitchFamily="18" charset="0"/>
                <a:cs typeface="Times New Roman" panose="02020603050405020304" pitchFamily="18" charset="0"/>
              </a:rPr>
              <a:t>VD.</a:t>
            </a:r>
            <a:r>
              <a:rPr lang="vi-VN" sz="2400" dirty="0">
                <a:solidFill>
                  <a:srgbClr val="212529"/>
                </a:solidFill>
                <a:latin typeface="Times New Roman" panose="02020603050405020304" pitchFamily="18" charset="0"/>
                <a:cs typeface="Times New Roman" panose="02020603050405020304" pitchFamily="18" charset="0"/>
              </a:rPr>
              <a:t> Nhiệt kế thuỷ ngân, nhiệt kế rượu, nhiệt kế y tế</a:t>
            </a:r>
            <a:r>
              <a:rPr lang="vi-VN" sz="2400" dirty="0" smtClean="0">
                <a:solidFill>
                  <a:srgbClr val="212529"/>
                </a:solidFill>
                <a:latin typeface="Times New Roman" panose="02020603050405020304" pitchFamily="18" charset="0"/>
                <a:cs typeface="Times New Roman" panose="02020603050405020304" pitchFamily="18" charset="0"/>
              </a:rPr>
              <a:t>,</a:t>
            </a:r>
            <a:r>
              <a:rPr lang="en-US" sz="2400" dirty="0" smtClean="0">
                <a:solidFill>
                  <a:srgbClr val="212529"/>
                </a:solidFill>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14" name="Rectangle 13"/>
          <p:cNvSpPr/>
          <p:nvPr/>
        </p:nvSpPr>
        <p:spPr>
          <a:xfrm>
            <a:off x="-100298" y="2825459"/>
            <a:ext cx="5735626" cy="1200329"/>
          </a:xfrm>
          <a:prstGeom prst="rect">
            <a:avLst/>
          </a:prstGeom>
        </p:spPr>
        <p:txBody>
          <a:bodyPr wrap="square">
            <a:spAutoFit/>
          </a:bodyPr>
          <a:lstStyle/>
          <a:p>
            <a:r>
              <a:rPr lang="en-US" sz="2400" dirty="0" smtClean="0">
                <a:latin typeface="Times New Roman" panose="02020603050405020304" pitchFamily="18" charset="0"/>
                <a:cs typeface="Times New Roman" panose="02020603050405020304" pitchFamily="18" charset="0"/>
              </a:rPr>
              <a:t>-</a:t>
            </a:r>
            <a:r>
              <a:rPr lang="vi-VN" sz="2400" dirty="0" smtClean="0">
                <a:latin typeface="Times New Roman" panose="02020603050405020304" pitchFamily="18" charset="0"/>
                <a:cs typeface="Times New Roman" panose="02020603050405020304" pitchFamily="18" charset="0"/>
              </a:rPr>
              <a:t>Cấu </a:t>
            </a:r>
            <a:r>
              <a:rPr lang="vi-VN" sz="2400" dirty="0">
                <a:latin typeface="Times New Roman" panose="02020603050405020304" pitchFamily="18" charset="0"/>
                <a:cs typeface="Times New Roman" panose="02020603050405020304" pitchFamily="18" charset="0"/>
              </a:rPr>
              <a:t>tạo của nhiệt kế bao gồm ống nhiệt kế nối với bầu đựng chất lỏng, thường là thủy ngân hoặc rượu.</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0743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0633" y="97511"/>
            <a:ext cx="11614067" cy="1200329"/>
          </a:xfrm>
          <a:prstGeom prst="rect">
            <a:avLst/>
          </a:prstGeom>
        </p:spPr>
        <p:txBody>
          <a:bodyPr wrap="square">
            <a:spAutoFit/>
          </a:bodyPr>
          <a:lstStyle/>
          <a:p>
            <a:r>
              <a:rPr lang="vi-VN" sz="2400" b="1" dirty="0">
                <a:solidFill>
                  <a:srgbClr val="006600"/>
                </a:solidFill>
                <a:latin typeface="Times New Roman" panose="02020603050405020304" pitchFamily="18" charset="0"/>
                <a:cs typeface="Times New Roman" panose="02020603050405020304" pitchFamily="18" charset="0"/>
              </a:rPr>
              <a:t>* Ngoài những nhiệt kế trên, hiện nay người ta sử dụng nhiều nhiệt kế điện tử để đo nhiệt độ.Đặc biệt trong công tác phòng chống dịch bệnh COVID 19 thì nhiệt kế điện tử không thể thiếu.</a:t>
            </a:r>
            <a:endParaRPr lang="en-US" sz="2400" b="1" dirty="0">
              <a:solidFill>
                <a:srgbClr val="0066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15930" y="1555210"/>
            <a:ext cx="9472844" cy="5302789"/>
          </a:xfrm>
          <a:prstGeom prst="rect">
            <a:avLst/>
          </a:prstGeom>
        </p:spPr>
      </p:pic>
    </p:spTree>
    <p:extLst>
      <p:ext uri="{BB962C8B-B14F-4D97-AF65-F5344CB8AC3E}">
        <p14:creationId xmlns:p14="http://schemas.microsoft.com/office/powerpoint/2010/main" val="1424253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6" descr="68338,1176245249,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Easy Listening - Piano - Yanni - Nightingale.mp3">
            <a:hlinkClick r:id="" action="ppaction://media"/>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1219200" y="6248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11" descr="2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9093772">
            <a:off x="9348789" y="5281613"/>
            <a:ext cx="10001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13" descr="1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601200" y="2286001"/>
            <a:ext cx="8001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14" descr="17"/>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019800" y="0"/>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15" descr="1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9801" y="3429000"/>
            <a:ext cx="84772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12" descr="12"/>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743200" y="381000"/>
            <a:ext cx="12382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4" name="WordArt 10"/>
          <p:cNvSpPr>
            <a:spLocks noChangeArrowheads="1" noChangeShapeType="1" noTextEdit="1"/>
          </p:cNvSpPr>
          <p:nvPr/>
        </p:nvSpPr>
        <p:spPr bwMode="auto">
          <a:xfrm>
            <a:off x="2438400" y="2133600"/>
            <a:ext cx="7315200" cy="1600200"/>
          </a:xfrm>
          <a:prstGeom prst="rect">
            <a:avLst/>
          </a:prstGeom>
        </p:spPr>
        <p:txBody>
          <a:bodyPr wrap="none" fromWordArt="1">
            <a:prstTxWarp prst="textPlain">
              <a:avLst>
                <a:gd name="adj" fmla="val 50000"/>
              </a:avLst>
            </a:prstTxWarp>
          </a:bodyPr>
          <a:lstStyle/>
          <a:p>
            <a:pPr algn="ctr"/>
            <a:r>
              <a:rPr lang="en-US" sz="3600" i="1" kern="10">
                <a:ln w="9525">
                  <a:solidFill>
                    <a:srgbClr val="000000"/>
                  </a:solidFill>
                  <a:round/>
                  <a:headEnd/>
                  <a:tailEnd/>
                </a:ln>
                <a:gradFill rotWithShape="1">
                  <a:gsLst>
                    <a:gs pos="0">
                      <a:srgbClr val="0000FF"/>
                    </a:gs>
                    <a:gs pos="50000">
                      <a:srgbClr val="FFFF00"/>
                    </a:gs>
                    <a:gs pos="100000">
                      <a:srgbClr val="0000FF"/>
                    </a:gs>
                  </a:gsLst>
                  <a:lin ang="18900000" scaled="1"/>
                </a:gra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rPr>
              <a:t>Chúc sức khỏe quý thầy cô và các em </a:t>
            </a:r>
          </a:p>
        </p:txBody>
      </p:sp>
    </p:spTree>
    <p:extLst>
      <p:ext uri="{BB962C8B-B14F-4D97-AF65-F5344CB8AC3E}">
        <p14:creationId xmlns:p14="http://schemas.microsoft.com/office/powerpoint/2010/main" val="302493990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1992"/>
                                        </p:tgtEl>
                                      </p:cBhvr>
                                    </p:cmd>
                                  </p:childTnLst>
                                </p:cTn>
                              </p:par>
                              <p:par>
                                <p:cTn id="7" presetID="2" presetClass="entr" presetSubtype="4" fill="hold" nodeType="withEffect">
                                  <p:stCondLst>
                                    <p:cond delay="0"/>
                                  </p:stCondLst>
                                  <p:childTnLst>
                                    <p:set>
                                      <p:cBhvr>
                                        <p:cTn id="8" dur="1" fill="hold">
                                          <p:stCondLst>
                                            <p:cond delay="0"/>
                                          </p:stCondLst>
                                        </p:cTn>
                                        <p:tgtEl>
                                          <p:spTgt spid="41994"/>
                                        </p:tgtEl>
                                        <p:attrNameLst>
                                          <p:attrName>style.visibility</p:attrName>
                                        </p:attrNameLst>
                                      </p:cBhvr>
                                      <p:to>
                                        <p:strVal val="visible"/>
                                      </p:to>
                                    </p:set>
                                    <p:anim calcmode="lin" valueType="num">
                                      <p:cBhvr additive="base">
                                        <p:cTn id="9" dur="500" fill="hold"/>
                                        <p:tgtEl>
                                          <p:spTgt spid="41994"/>
                                        </p:tgtEl>
                                        <p:attrNameLst>
                                          <p:attrName>ppt_x</p:attrName>
                                        </p:attrNameLst>
                                      </p:cBhvr>
                                      <p:tavLst>
                                        <p:tav tm="0">
                                          <p:val>
                                            <p:strVal val="#ppt_x"/>
                                          </p:val>
                                        </p:tav>
                                        <p:tav tm="100000">
                                          <p:val>
                                            <p:strVal val="#ppt_x"/>
                                          </p:val>
                                        </p:tav>
                                      </p:tavLst>
                                    </p:anim>
                                    <p:anim calcmode="lin" valueType="num">
                                      <p:cBhvr additive="base">
                                        <p:cTn id="10" dur="500" fill="hold"/>
                                        <p:tgtEl>
                                          <p:spTgt spid="419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11" repeatCount="3000" fill="hold" display="0">
                  <p:stCondLst>
                    <p:cond delay="indefinite"/>
                  </p:stCondLst>
                  <p:endCondLst>
                    <p:cond evt="onPrev" delay="0">
                      <p:tgtEl>
                        <p:sldTgt/>
                      </p:tgtEl>
                    </p:cond>
                    <p:cond evt="onStopAudio" delay="0">
                      <p:tgtEl>
                        <p:sldTgt/>
                      </p:tgtEl>
                    </p:cond>
                  </p:endCondLst>
                </p:cTn>
                <p:tgtEl>
                  <p:spTgt spid="4199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62068" y="0"/>
            <a:ext cx="4146520" cy="461665"/>
          </a:xfrm>
          <a:prstGeom prst="rect">
            <a:avLst/>
          </a:prstGeom>
        </p:spPr>
        <p:txBody>
          <a:bodyPr wrap="none">
            <a:spAutoFit/>
          </a:bodyPr>
          <a:lstStyle/>
          <a:p>
            <a:pPr lvl="0" fontAlgn="base"/>
            <a:r>
              <a:rPr lang="vi-VN" sz="2400" b="1" dirty="0">
                <a:solidFill>
                  <a:srgbClr val="990099"/>
                </a:solidFill>
                <a:latin typeface="Times New Roman" panose="02020603050405020304" pitchFamily="18" charset="0"/>
              </a:rPr>
              <a:t>BÀI 4 : ĐO NHIỆT ĐỘ(3 tiết)</a:t>
            </a:r>
          </a:p>
        </p:txBody>
      </p:sp>
      <p:sp>
        <p:nvSpPr>
          <p:cNvPr id="5" name="Rectangle 4"/>
          <p:cNvSpPr/>
          <p:nvPr/>
        </p:nvSpPr>
        <p:spPr>
          <a:xfrm>
            <a:off x="0" y="461665"/>
            <a:ext cx="3752950" cy="461665"/>
          </a:xfrm>
          <a:prstGeom prst="rect">
            <a:avLst/>
          </a:prstGeom>
        </p:spPr>
        <p:txBody>
          <a:bodyPr wrap="none">
            <a:spAutoFit/>
          </a:bodyPr>
          <a:lstStyle/>
          <a:p>
            <a:r>
              <a:rPr lang="en-US" sz="2400" b="1" dirty="0">
                <a:solidFill>
                  <a:srgbClr val="006600"/>
                </a:solidFill>
                <a:latin typeface="Times New Roman" panose="02020603050405020304" pitchFamily="18" charset="0"/>
                <a:cs typeface="Times New Roman" panose="02020603050405020304" pitchFamily="18" charset="0"/>
              </a:rPr>
              <a:t>I. </a:t>
            </a:r>
            <a:r>
              <a:rPr lang="en-US" sz="2400" b="1" dirty="0" err="1">
                <a:solidFill>
                  <a:srgbClr val="006600"/>
                </a:solidFill>
                <a:latin typeface="Times New Roman" panose="02020603050405020304" pitchFamily="18" charset="0"/>
                <a:cs typeface="Times New Roman" panose="02020603050405020304" pitchFamily="18" charset="0"/>
              </a:rPr>
              <a:t>Nhiệt</a:t>
            </a:r>
            <a:r>
              <a:rPr lang="en-US" sz="2400" b="1" dirty="0">
                <a:solidFill>
                  <a:srgbClr val="006600"/>
                </a:solidFill>
                <a:latin typeface="Times New Roman" panose="02020603050405020304" pitchFamily="18" charset="0"/>
                <a:cs typeface="Times New Roman" panose="02020603050405020304" pitchFamily="18" charset="0"/>
              </a:rPr>
              <a:t> </a:t>
            </a:r>
            <a:r>
              <a:rPr lang="en-US" sz="2400" b="1" dirty="0" err="1">
                <a:solidFill>
                  <a:srgbClr val="006600"/>
                </a:solidFill>
                <a:latin typeface="Times New Roman" panose="02020603050405020304" pitchFamily="18" charset="0"/>
                <a:cs typeface="Times New Roman" panose="02020603050405020304" pitchFamily="18" charset="0"/>
              </a:rPr>
              <a:t>độ</a:t>
            </a:r>
            <a:r>
              <a:rPr lang="en-US" sz="2400" b="1" dirty="0">
                <a:solidFill>
                  <a:srgbClr val="006600"/>
                </a:solidFill>
                <a:latin typeface="Times New Roman" panose="02020603050405020304" pitchFamily="18" charset="0"/>
                <a:cs typeface="Times New Roman" panose="02020603050405020304" pitchFamily="18" charset="0"/>
              </a:rPr>
              <a:t> </a:t>
            </a:r>
            <a:r>
              <a:rPr lang="en-US" sz="2400" b="1" dirty="0" err="1">
                <a:solidFill>
                  <a:srgbClr val="006600"/>
                </a:solidFill>
                <a:latin typeface="Times New Roman" panose="02020603050405020304" pitchFamily="18" charset="0"/>
                <a:cs typeface="Times New Roman" panose="02020603050405020304" pitchFamily="18" charset="0"/>
              </a:rPr>
              <a:t>và</a:t>
            </a:r>
            <a:r>
              <a:rPr lang="en-US" sz="2400" b="1" dirty="0">
                <a:solidFill>
                  <a:srgbClr val="006600"/>
                </a:solidFill>
                <a:latin typeface="Times New Roman" panose="02020603050405020304" pitchFamily="18" charset="0"/>
                <a:cs typeface="Times New Roman" panose="02020603050405020304" pitchFamily="18" charset="0"/>
              </a:rPr>
              <a:t> </a:t>
            </a:r>
            <a:r>
              <a:rPr lang="en-US" sz="2400" b="1" dirty="0" err="1">
                <a:solidFill>
                  <a:srgbClr val="006600"/>
                </a:solidFill>
                <a:latin typeface="Times New Roman" panose="02020603050405020304" pitchFamily="18" charset="0"/>
                <a:cs typeface="Times New Roman" panose="02020603050405020304" pitchFamily="18" charset="0"/>
              </a:rPr>
              <a:t>độ</a:t>
            </a:r>
            <a:r>
              <a:rPr lang="en-US" sz="2400" b="1" dirty="0">
                <a:solidFill>
                  <a:srgbClr val="006600"/>
                </a:solidFill>
                <a:latin typeface="Times New Roman" panose="02020603050405020304" pitchFamily="18" charset="0"/>
                <a:cs typeface="Times New Roman" panose="02020603050405020304" pitchFamily="18" charset="0"/>
              </a:rPr>
              <a:t> </a:t>
            </a:r>
            <a:r>
              <a:rPr lang="en-US" sz="2400" b="1" dirty="0" err="1">
                <a:solidFill>
                  <a:srgbClr val="006600"/>
                </a:solidFill>
                <a:latin typeface="Times New Roman" panose="02020603050405020304" pitchFamily="18" charset="0"/>
                <a:cs typeface="Times New Roman" panose="02020603050405020304" pitchFamily="18" charset="0"/>
              </a:rPr>
              <a:t>nóng</a:t>
            </a:r>
            <a:r>
              <a:rPr lang="en-US" sz="2400" b="1" dirty="0">
                <a:solidFill>
                  <a:srgbClr val="006600"/>
                </a:solidFill>
                <a:latin typeface="Times New Roman" panose="02020603050405020304" pitchFamily="18" charset="0"/>
                <a:cs typeface="Times New Roman" panose="02020603050405020304" pitchFamily="18" charset="0"/>
              </a:rPr>
              <a:t> </a:t>
            </a:r>
            <a:r>
              <a:rPr lang="en-US" sz="2400" b="1" dirty="0" err="1">
                <a:solidFill>
                  <a:srgbClr val="006600"/>
                </a:solidFill>
                <a:latin typeface="Times New Roman" panose="02020603050405020304" pitchFamily="18" charset="0"/>
                <a:cs typeface="Times New Roman" panose="02020603050405020304" pitchFamily="18" charset="0"/>
              </a:rPr>
              <a:t>lạnh</a:t>
            </a:r>
            <a:endParaRPr lang="en-US" sz="2400" b="1" dirty="0">
              <a:solidFill>
                <a:srgbClr val="006600"/>
              </a:solidFill>
              <a:latin typeface="Times New Roman" panose="02020603050405020304" pitchFamily="18" charset="0"/>
              <a:cs typeface="Times New Roman" panose="02020603050405020304" pitchFamily="18" charset="0"/>
            </a:endParaRPr>
          </a:p>
        </p:txBody>
      </p:sp>
      <p:cxnSp>
        <p:nvCxnSpPr>
          <p:cNvPr id="9" name="Straight Connector 8"/>
          <p:cNvCxnSpPr>
            <a:stCxn id="2" idx="2"/>
          </p:cNvCxnSpPr>
          <p:nvPr/>
        </p:nvCxnSpPr>
        <p:spPr>
          <a:xfrm>
            <a:off x="5635328" y="461665"/>
            <a:ext cx="0" cy="639633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923330"/>
            <a:ext cx="2849691" cy="461665"/>
          </a:xfrm>
          <a:prstGeom prst="rect">
            <a:avLst/>
          </a:prstGeom>
        </p:spPr>
        <p:txBody>
          <a:bodyPr wrap="none">
            <a:spAutoFit/>
          </a:bodyPr>
          <a:lstStyle/>
          <a:p>
            <a:r>
              <a:rPr lang="en-US" sz="2400" b="1" dirty="0" smtClean="0">
                <a:solidFill>
                  <a:srgbClr val="006600"/>
                </a:solidFill>
                <a:latin typeface="Times New Roman" panose="02020603050405020304" pitchFamily="18" charset="0"/>
                <a:cs typeface="Times New Roman" panose="02020603050405020304" pitchFamily="18" charset="0"/>
              </a:rPr>
              <a:t>II. Thang </a:t>
            </a:r>
            <a:r>
              <a:rPr lang="en-US" sz="2400" b="1" dirty="0" err="1" smtClean="0">
                <a:solidFill>
                  <a:srgbClr val="006600"/>
                </a:solidFill>
                <a:latin typeface="Times New Roman" panose="02020603050405020304" pitchFamily="18" charset="0"/>
                <a:cs typeface="Times New Roman" panose="02020603050405020304" pitchFamily="18" charset="0"/>
              </a:rPr>
              <a:t>đo</a:t>
            </a:r>
            <a:r>
              <a:rPr lang="en-US" sz="2400" b="1" dirty="0" smtClean="0">
                <a:solidFill>
                  <a:srgbClr val="006600"/>
                </a:solidFill>
                <a:latin typeface="Times New Roman" panose="02020603050405020304" pitchFamily="18" charset="0"/>
                <a:cs typeface="Times New Roman" panose="02020603050405020304" pitchFamily="18" charset="0"/>
              </a:rPr>
              <a:t> Celsius</a:t>
            </a:r>
            <a:endParaRPr lang="en-US" sz="2400" b="1" dirty="0">
              <a:solidFill>
                <a:srgbClr val="0066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3986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19669" y="204252"/>
            <a:ext cx="5830442" cy="461665"/>
          </a:xfrm>
          <a:prstGeom prst="rect">
            <a:avLst/>
          </a:prstGeom>
        </p:spPr>
        <p:txBody>
          <a:bodyPr wrap="none">
            <a:spAutoFit/>
          </a:bodyPr>
          <a:lstStyle/>
          <a:p>
            <a:r>
              <a:rPr lang="en-US" sz="2400" b="1" dirty="0" err="1" smtClean="0">
                <a:solidFill>
                  <a:srgbClr val="0000CC"/>
                </a:solidFill>
                <a:latin typeface="Times New Roman" panose="02020603050405020304" pitchFamily="18" charset="0"/>
                <a:cs typeface="Times New Roman" panose="02020603050405020304" pitchFamily="18" charset="0"/>
              </a:rPr>
              <a:t>Nhiệm</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vụ</a:t>
            </a:r>
            <a:r>
              <a:rPr lang="en-US" sz="2400" b="1" dirty="0" smtClean="0">
                <a:solidFill>
                  <a:srgbClr val="0000CC"/>
                </a:solidFill>
                <a:latin typeface="Times New Roman" panose="02020603050405020304" pitchFamily="18" charset="0"/>
                <a:cs typeface="Times New Roman" panose="02020603050405020304" pitchFamily="18" charset="0"/>
              </a:rPr>
              <a:t> 1: </a:t>
            </a:r>
            <a:r>
              <a:rPr lang="en-US" sz="2400" b="1" dirty="0" err="1" smtClean="0">
                <a:solidFill>
                  <a:srgbClr val="0000CC"/>
                </a:solidFill>
                <a:latin typeface="Times New Roman" panose="02020603050405020304" pitchFamily="18" charset="0"/>
                <a:cs typeface="Times New Roman" panose="02020603050405020304" pitchFamily="18" charset="0"/>
              </a:rPr>
              <a:t>Hoàn</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thành</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phiếu</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học</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tập</a:t>
            </a:r>
            <a:r>
              <a:rPr lang="en-US" sz="2400" b="1" dirty="0" smtClean="0">
                <a:solidFill>
                  <a:srgbClr val="0000CC"/>
                </a:solidFill>
                <a:latin typeface="Times New Roman" panose="02020603050405020304" pitchFamily="18" charset="0"/>
                <a:cs typeface="Times New Roman" panose="02020603050405020304" pitchFamily="18" charset="0"/>
              </a:rPr>
              <a:t>  2.2</a:t>
            </a:r>
            <a:endParaRPr lang="en-US" sz="2400" b="1" dirty="0">
              <a:solidFill>
                <a:srgbClr val="0000CC"/>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2"/>
          <a:stretch>
            <a:fillRect/>
          </a:stretch>
        </p:blipFill>
        <p:spPr>
          <a:xfrm>
            <a:off x="550709" y="887969"/>
            <a:ext cx="10930445" cy="3802784"/>
          </a:xfrm>
          <a:prstGeom prst="rect">
            <a:avLst/>
          </a:prstGeom>
        </p:spPr>
      </p:pic>
      <p:sp>
        <p:nvSpPr>
          <p:cNvPr id="11" name="Rectangle 10"/>
          <p:cNvSpPr/>
          <p:nvPr/>
        </p:nvSpPr>
        <p:spPr>
          <a:xfrm>
            <a:off x="5500880" y="2789361"/>
            <a:ext cx="663964" cy="461665"/>
          </a:xfrm>
          <a:prstGeom prst="rect">
            <a:avLst/>
          </a:prstGeom>
        </p:spPr>
        <p:txBody>
          <a:bodyPr wrap="none">
            <a:spAutoFit/>
          </a:bodyPr>
          <a:lstStyle/>
          <a:p>
            <a:r>
              <a:rPr lang="en-US" sz="2400" b="1" dirty="0">
                <a:solidFill>
                  <a:srgbClr val="C00000"/>
                </a:solidFill>
                <a:latin typeface="Times New Roman" panose="02020603050405020304" pitchFamily="18" charset="0"/>
                <a:ea typeface="Arial" panose="020B0604020202020204" pitchFamily="34" charset="0"/>
              </a:rPr>
              <a:t>0</a:t>
            </a:r>
            <a:r>
              <a:rPr lang="en-US" sz="2400" b="1" baseline="30000" dirty="0">
                <a:solidFill>
                  <a:srgbClr val="C00000"/>
                </a:solidFill>
                <a:latin typeface="Times New Roman" panose="02020603050405020304" pitchFamily="18" charset="0"/>
                <a:ea typeface="Arial" panose="020B0604020202020204" pitchFamily="34" charset="0"/>
              </a:rPr>
              <a:t>0</a:t>
            </a:r>
            <a:r>
              <a:rPr lang="en-US" sz="2400" b="1" dirty="0">
                <a:solidFill>
                  <a:srgbClr val="C00000"/>
                </a:solidFill>
                <a:latin typeface="Times New Roman" panose="02020603050405020304" pitchFamily="18" charset="0"/>
                <a:ea typeface="Arial" panose="020B0604020202020204" pitchFamily="34" charset="0"/>
              </a:rPr>
              <a:t>C</a:t>
            </a:r>
            <a:endParaRPr lang="en-US" sz="2400" b="1" dirty="0">
              <a:solidFill>
                <a:srgbClr val="C00000"/>
              </a:solidFill>
            </a:endParaRPr>
          </a:p>
        </p:txBody>
      </p:sp>
      <p:sp>
        <p:nvSpPr>
          <p:cNvPr id="13" name="Rectangle 12"/>
          <p:cNvSpPr/>
          <p:nvPr/>
        </p:nvSpPr>
        <p:spPr>
          <a:xfrm>
            <a:off x="8945527" y="2866304"/>
            <a:ext cx="971741" cy="461665"/>
          </a:xfrm>
          <a:prstGeom prst="rect">
            <a:avLst/>
          </a:prstGeom>
        </p:spPr>
        <p:txBody>
          <a:bodyPr wrap="none">
            <a:spAutoFit/>
          </a:bodyPr>
          <a:lstStyle/>
          <a:p>
            <a:r>
              <a:rPr lang="en-US" sz="2400" b="1" dirty="0">
                <a:solidFill>
                  <a:srgbClr val="C00000"/>
                </a:solidFill>
                <a:latin typeface="Times New Roman" panose="02020603050405020304" pitchFamily="18" charset="0"/>
                <a:ea typeface="Arial" panose="020B0604020202020204" pitchFamily="34" charset="0"/>
              </a:rPr>
              <a:t>100</a:t>
            </a:r>
            <a:r>
              <a:rPr lang="en-US" sz="2400" b="1" baseline="30000" dirty="0">
                <a:solidFill>
                  <a:srgbClr val="C00000"/>
                </a:solidFill>
                <a:latin typeface="Times New Roman" panose="02020603050405020304" pitchFamily="18" charset="0"/>
                <a:ea typeface="Arial" panose="020B0604020202020204" pitchFamily="34" charset="0"/>
              </a:rPr>
              <a:t>0</a:t>
            </a:r>
            <a:r>
              <a:rPr lang="en-US" sz="2400" b="1" dirty="0">
                <a:solidFill>
                  <a:srgbClr val="C00000"/>
                </a:solidFill>
                <a:latin typeface="Times New Roman" panose="02020603050405020304" pitchFamily="18" charset="0"/>
                <a:ea typeface="Arial" panose="020B0604020202020204" pitchFamily="34" charset="0"/>
              </a:rPr>
              <a:t>C</a:t>
            </a:r>
            <a:endParaRPr lang="en-US" sz="2400" b="1" dirty="0">
              <a:solidFill>
                <a:srgbClr val="C00000"/>
              </a:solidFill>
            </a:endParaRPr>
          </a:p>
        </p:txBody>
      </p:sp>
      <p:sp>
        <p:nvSpPr>
          <p:cNvPr id="14" name="Rectangle 13"/>
          <p:cNvSpPr/>
          <p:nvPr/>
        </p:nvSpPr>
        <p:spPr>
          <a:xfrm>
            <a:off x="5382257" y="3742916"/>
            <a:ext cx="782587" cy="461665"/>
          </a:xfrm>
          <a:prstGeom prst="rect">
            <a:avLst/>
          </a:prstGeom>
        </p:spPr>
        <p:txBody>
          <a:bodyPr wrap="none">
            <a:spAutoFit/>
          </a:bodyPr>
          <a:lstStyle/>
          <a:p>
            <a:r>
              <a:rPr lang="en-US" sz="2400" b="1" dirty="0">
                <a:solidFill>
                  <a:srgbClr val="C00000"/>
                </a:solidFill>
                <a:latin typeface="Times New Roman" panose="02020603050405020304" pitchFamily="18" charset="0"/>
                <a:ea typeface="Arial" panose="020B0604020202020204" pitchFamily="34" charset="0"/>
              </a:rPr>
              <a:t>32</a:t>
            </a:r>
            <a:r>
              <a:rPr lang="en-US" sz="2400" b="1" baseline="30000" dirty="0">
                <a:solidFill>
                  <a:srgbClr val="C00000"/>
                </a:solidFill>
                <a:latin typeface="Times New Roman" panose="02020603050405020304" pitchFamily="18" charset="0"/>
                <a:ea typeface="Arial" panose="020B0604020202020204" pitchFamily="34" charset="0"/>
              </a:rPr>
              <a:t>0</a:t>
            </a:r>
            <a:r>
              <a:rPr lang="en-US" sz="2400" b="1" dirty="0">
                <a:solidFill>
                  <a:srgbClr val="C00000"/>
                </a:solidFill>
                <a:latin typeface="Times New Roman" panose="02020603050405020304" pitchFamily="18" charset="0"/>
                <a:ea typeface="Arial" panose="020B0604020202020204" pitchFamily="34" charset="0"/>
              </a:rPr>
              <a:t>F</a:t>
            </a:r>
            <a:endParaRPr lang="en-US" sz="2400" b="1" dirty="0">
              <a:solidFill>
                <a:srgbClr val="C00000"/>
              </a:solidFill>
            </a:endParaRPr>
          </a:p>
        </p:txBody>
      </p:sp>
      <p:sp>
        <p:nvSpPr>
          <p:cNvPr id="15" name="Rectangle 14"/>
          <p:cNvSpPr/>
          <p:nvPr/>
        </p:nvSpPr>
        <p:spPr>
          <a:xfrm>
            <a:off x="8945527" y="3808073"/>
            <a:ext cx="936475" cy="461665"/>
          </a:xfrm>
          <a:prstGeom prst="rect">
            <a:avLst/>
          </a:prstGeom>
        </p:spPr>
        <p:txBody>
          <a:bodyPr wrap="none">
            <a:spAutoFit/>
          </a:bodyPr>
          <a:lstStyle/>
          <a:p>
            <a:r>
              <a:rPr lang="en-US" sz="2400" b="1" dirty="0">
                <a:solidFill>
                  <a:srgbClr val="C00000"/>
                </a:solidFill>
                <a:latin typeface="Times New Roman" panose="02020603050405020304" pitchFamily="18" charset="0"/>
                <a:ea typeface="Arial" panose="020B0604020202020204" pitchFamily="34" charset="0"/>
              </a:rPr>
              <a:t>212</a:t>
            </a:r>
            <a:r>
              <a:rPr lang="en-US" sz="2400" b="1" baseline="30000" dirty="0">
                <a:solidFill>
                  <a:srgbClr val="C00000"/>
                </a:solidFill>
                <a:latin typeface="Times New Roman" panose="02020603050405020304" pitchFamily="18" charset="0"/>
                <a:ea typeface="Arial" panose="020B0604020202020204" pitchFamily="34" charset="0"/>
              </a:rPr>
              <a:t>0</a:t>
            </a:r>
            <a:r>
              <a:rPr lang="en-US" sz="2400" b="1" dirty="0">
                <a:solidFill>
                  <a:srgbClr val="C00000"/>
                </a:solidFill>
                <a:latin typeface="Times New Roman" panose="02020603050405020304" pitchFamily="18" charset="0"/>
                <a:ea typeface="Arial" panose="020B0604020202020204" pitchFamily="34" charset="0"/>
              </a:rPr>
              <a:t>F</a:t>
            </a:r>
            <a:endParaRPr lang="en-US" sz="2400" b="1" dirty="0">
              <a:solidFill>
                <a:srgbClr val="C00000"/>
              </a:solidFill>
            </a:endParaRPr>
          </a:p>
        </p:txBody>
      </p:sp>
    </p:spTree>
    <p:extLst>
      <p:ext uri="{BB962C8B-B14F-4D97-AF65-F5344CB8AC3E}">
        <p14:creationId xmlns:p14="http://schemas.microsoft.com/office/powerpoint/2010/main" val="46465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ircle(in)">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3" grpId="0"/>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62068" y="0"/>
            <a:ext cx="4146520" cy="461665"/>
          </a:xfrm>
          <a:prstGeom prst="rect">
            <a:avLst/>
          </a:prstGeom>
        </p:spPr>
        <p:txBody>
          <a:bodyPr wrap="none">
            <a:spAutoFit/>
          </a:bodyPr>
          <a:lstStyle/>
          <a:p>
            <a:pPr lvl="0" fontAlgn="base"/>
            <a:r>
              <a:rPr lang="vi-VN" sz="2400" b="1" dirty="0">
                <a:solidFill>
                  <a:srgbClr val="990099"/>
                </a:solidFill>
                <a:latin typeface="Times New Roman" panose="02020603050405020304" pitchFamily="18" charset="0"/>
              </a:rPr>
              <a:t>BÀI 4 : ĐO NHIỆT ĐỘ(3 tiết)</a:t>
            </a:r>
          </a:p>
        </p:txBody>
      </p:sp>
      <p:sp>
        <p:nvSpPr>
          <p:cNvPr id="5" name="Rectangle 4"/>
          <p:cNvSpPr/>
          <p:nvPr/>
        </p:nvSpPr>
        <p:spPr>
          <a:xfrm>
            <a:off x="0" y="461665"/>
            <a:ext cx="3752950" cy="461665"/>
          </a:xfrm>
          <a:prstGeom prst="rect">
            <a:avLst/>
          </a:prstGeom>
        </p:spPr>
        <p:txBody>
          <a:bodyPr wrap="none">
            <a:spAutoFit/>
          </a:bodyPr>
          <a:lstStyle/>
          <a:p>
            <a:r>
              <a:rPr lang="en-US" sz="2400" b="1" dirty="0">
                <a:solidFill>
                  <a:srgbClr val="006600"/>
                </a:solidFill>
                <a:latin typeface="Times New Roman" panose="02020603050405020304" pitchFamily="18" charset="0"/>
                <a:cs typeface="Times New Roman" panose="02020603050405020304" pitchFamily="18" charset="0"/>
              </a:rPr>
              <a:t>I. </a:t>
            </a:r>
            <a:r>
              <a:rPr lang="en-US" sz="2400" b="1" dirty="0" err="1">
                <a:solidFill>
                  <a:srgbClr val="006600"/>
                </a:solidFill>
                <a:latin typeface="Times New Roman" panose="02020603050405020304" pitchFamily="18" charset="0"/>
                <a:cs typeface="Times New Roman" panose="02020603050405020304" pitchFamily="18" charset="0"/>
              </a:rPr>
              <a:t>Nhiệt</a:t>
            </a:r>
            <a:r>
              <a:rPr lang="en-US" sz="2400" b="1" dirty="0">
                <a:solidFill>
                  <a:srgbClr val="006600"/>
                </a:solidFill>
                <a:latin typeface="Times New Roman" panose="02020603050405020304" pitchFamily="18" charset="0"/>
                <a:cs typeface="Times New Roman" panose="02020603050405020304" pitchFamily="18" charset="0"/>
              </a:rPr>
              <a:t> </a:t>
            </a:r>
            <a:r>
              <a:rPr lang="en-US" sz="2400" b="1" dirty="0" err="1">
                <a:solidFill>
                  <a:srgbClr val="006600"/>
                </a:solidFill>
                <a:latin typeface="Times New Roman" panose="02020603050405020304" pitchFamily="18" charset="0"/>
                <a:cs typeface="Times New Roman" panose="02020603050405020304" pitchFamily="18" charset="0"/>
              </a:rPr>
              <a:t>độ</a:t>
            </a:r>
            <a:r>
              <a:rPr lang="en-US" sz="2400" b="1" dirty="0">
                <a:solidFill>
                  <a:srgbClr val="006600"/>
                </a:solidFill>
                <a:latin typeface="Times New Roman" panose="02020603050405020304" pitchFamily="18" charset="0"/>
                <a:cs typeface="Times New Roman" panose="02020603050405020304" pitchFamily="18" charset="0"/>
              </a:rPr>
              <a:t> </a:t>
            </a:r>
            <a:r>
              <a:rPr lang="en-US" sz="2400" b="1" dirty="0" err="1">
                <a:solidFill>
                  <a:srgbClr val="006600"/>
                </a:solidFill>
                <a:latin typeface="Times New Roman" panose="02020603050405020304" pitchFamily="18" charset="0"/>
                <a:cs typeface="Times New Roman" panose="02020603050405020304" pitchFamily="18" charset="0"/>
              </a:rPr>
              <a:t>và</a:t>
            </a:r>
            <a:r>
              <a:rPr lang="en-US" sz="2400" b="1" dirty="0">
                <a:solidFill>
                  <a:srgbClr val="006600"/>
                </a:solidFill>
                <a:latin typeface="Times New Roman" panose="02020603050405020304" pitchFamily="18" charset="0"/>
                <a:cs typeface="Times New Roman" panose="02020603050405020304" pitchFamily="18" charset="0"/>
              </a:rPr>
              <a:t> </a:t>
            </a:r>
            <a:r>
              <a:rPr lang="en-US" sz="2400" b="1" dirty="0" err="1">
                <a:solidFill>
                  <a:srgbClr val="006600"/>
                </a:solidFill>
                <a:latin typeface="Times New Roman" panose="02020603050405020304" pitchFamily="18" charset="0"/>
                <a:cs typeface="Times New Roman" panose="02020603050405020304" pitchFamily="18" charset="0"/>
              </a:rPr>
              <a:t>độ</a:t>
            </a:r>
            <a:r>
              <a:rPr lang="en-US" sz="2400" b="1" dirty="0">
                <a:solidFill>
                  <a:srgbClr val="006600"/>
                </a:solidFill>
                <a:latin typeface="Times New Roman" panose="02020603050405020304" pitchFamily="18" charset="0"/>
                <a:cs typeface="Times New Roman" panose="02020603050405020304" pitchFamily="18" charset="0"/>
              </a:rPr>
              <a:t> </a:t>
            </a:r>
            <a:r>
              <a:rPr lang="en-US" sz="2400" b="1" dirty="0" err="1">
                <a:solidFill>
                  <a:srgbClr val="006600"/>
                </a:solidFill>
                <a:latin typeface="Times New Roman" panose="02020603050405020304" pitchFamily="18" charset="0"/>
                <a:cs typeface="Times New Roman" panose="02020603050405020304" pitchFamily="18" charset="0"/>
              </a:rPr>
              <a:t>nóng</a:t>
            </a:r>
            <a:r>
              <a:rPr lang="en-US" sz="2400" b="1" dirty="0">
                <a:solidFill>
                  <a:srgbClr val="006600"/>
                </a:solidFill>
                <a:latin typeface="Times New Roman" panose="02020603050405020304" pitchFamily="18" charset="0"/>
                <a:cs typeface="Times New Roman" panose="02020603050405020304" pitchFamily="18" charset="0"/>
              </a:rPr>
              <a:t> </a:t>
            </a:r>
            <a:r>
              <a:rPr lang="en-US" sz="2400" b="1" dirty="0" err="1">
                <a:solidFill>
                  <a:srgbClr val="006600"/>
                </a:solidFill>
                <a:latin typeface="Times New Roman" panose="02020603050405020304" pitchFamily="18" charset="0"/>
                <a:cs typeface="Times New Roman" panose="02020603050405020304" pitchFamily="18" charset="0"/>
              </a:rPr>
              <a:t>lạnh</a:t>
            </a:r>
            <a:endParaRPr lang="en-US" sz="2400" b="1" dirty="0">
              <a:solidFill>
                <a:srgbClr val="006600"/>
              </a:solidFill>
              <a:latin typeface="Times New Roman" panose="02020603050405020304" pitchFamily="18" charset="0"/>
              <a:cs typeface="Times New Roman" panose="02020603050405020304" pitchFamily="18" charset="0"/>
            </a:endParaRPr>
          </a:p>
        </p:txBody>
      </p:sp>
      <p:cxnSp>
        <p:nvCxnSpPr>
          <p:cNvPr id="9" name="Straight Connector 8"/>
          <p:cNvCxnSpPr/>
          <p:nvPr/>
        </p:nvCxnSpPr>
        <p:spPr>
          <a:xfrm>
            <a:off x="7286707" y="229653"/>
            <a:ext cx="0" cy="639633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923330"/>
            <a:ext cx="2849691" cy="461665"/>
          </a:xfrm>
          <a:prstGeom prst="rect">
            <a:avLst/>
          </a:prstGeom>
        </p:spPr>
        <p:txBody>
          <a:bodyPr wrap="none">
            <a:spAutoFit/>
          </a:bodyPr>
          <a:lstStyle/>
          <a:p>
            <a:r>
              <a:rPr lang="en-US" sz="2400" b="1" dirty="0" smtClean="0">
                <a:solidFill>
                  <a:srgbClr val="006600"/>
                </a:solidFill>
                <a:latin typeface="Times New Roman" panose="02020603050405020304" pitchFamily="18" charset="0"/>
                <a:cs typeface="Times New Roman" panose="02020603050405020304" pitchFamily="18" charset="0"/>
              </a:rPr>
              <a:t>II. Thang </a:t>
            </a:r>
            <a:r>
              <a:rPr lang="en-US" sz="2400" b="1" dirty="0" err="1" smtClean="0">
                <a:solidFill>
                  <a:srgbClr val="006600"/>
                </a:solidFill>
                <a:latin typeface="Times New Roman" panose="02020603050405020304" pitchFamily="18" charset="0"/>
                <a:cs typeface="Times New Roman" panose="02020603050405020304" pitchFamily="18" charset="0"/>
              </a:rPr>
              <a:t>đo</a:t>
            </a:r>
            <a:r>
              <a:rPr lang="en-US" sz="2400" b="1" dirty="0" smtClean="0">
                <a:solidFill>
                  <a:srgbClr val="006600"/>
                </a:solidFill>
                <a:latin typeface="Times New Roman" panose="02020603050405020304" pitchFamily="18" charset="0"/>
                <a:cs typeface="Times New Roman" panose="02020603050405020304" pitchFamily="18" charset="0"/>
              </a:rPr>
              <a:t> Celsius</a:t>
            </a:r>
            <a:endParaRPr lang="en-US" sz="2400" b="1" dirty="0">
              <a:solidFill>
                <a:srgbClr val="0066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6518" y="859809"/>
            <a:ext cx="2606319" cy="322042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2050" y="1965392"/>
            <a:ext cx="1609950" cy="422969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6518" y="4254576"/>
            <a:ext cx="2606320" cy="2603423"/>
          </a:xfrm>
          <a:prstGeom prst="rect">
            <a:avLst/>
          </a:prstGeom>
        </p:spPr>
      </p:pic>
      <p:sp>
        <p:nvSpPr>
          <p:cNvPr id="11" name="TextBox 10"/>
          <p:cNvSpPr txBox="1"/>
          <p:nvPr/>
        </p:nvSpPr>
        <p:spPr>
          <a:xfrm>
            <a:off x="135036" y="1384995"/>
            <a:ext cx="7151671" cy="1569660"/>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Thang </a:t>
            </a:r>
            <a:r>
              <a:rPr lang="en-US" sz="2400" dirty="0" err="1" smtClean="0">
                <a:latin typeface="Times New Roman" panose="02020603050405020304" pitchFamily="18" charset="0"/>
                <a:cs typeface="Times New Roman" panose="02020603050405020304" pitchFamily="18" charset="0"/>
              </a:rPr>
              <a:t>nhiệt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a:t>
            </a:r>
            <a:r>
              <a:rPr lang="en-US" sz="2400" dirty="0" smtClean="0">
                <a:latin typeface="Times New Roman" panose="02020603050405020304" pitchFamily="18" charset="0"/>
                <a:cs typeface="Times New Roman" panose="02020603050405020304" pitchFamily="18" charset="0"/>
              </a:rPr>
              <a:t>(</a:t>
            </a:r>
            <a:r>
              <a:rPr lang="en-US" sz="2400" dirty="0" err="1" smtClean="0">
                <a:latin typeface="Times New Roman" panose="02020603050405020304" pitchFamily="18" charset="0"/>
                <a:cs typeface="Times New Roman" panose="02020603050405020304" pitchFamily="18" charset="0"/>
              </a:rPr>
              <a:t>nhiệt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giai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Xen</a:t>
            </a:r>
            <a:r>
              <a:rPr lang="en-US" sz="2400" dirty="0" smtClean="0">
                <a:latin typeface="Times New Roman" panose="02020603050405020304" pitchFamily="18" charset="0"/>
                <a:cs typeface="Times New Roman" panose="02020603050405020304" pitchFamily="18" charset="0"/>
              </a:rPr>
              <a:t>-xi-</a:t>
            </a:r>
            <a:r>
              <a:rPr lang="en-US" sz="2400" dirty="0" err="1" smtClean="0">
                <a:latin typeface="Times New Roman" panose="02020603050405020304" pitchFamily="18" charset="0"/>
                <a:cs typeface="Times New Roman" panose="02020603050405020304" pitchFamily="18" charset="0"/>
              </a:rPr>
              <a:t>út</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(Celsius</a:t>
            </a:r>
            <a:r>
              <a:rPr lang="en-US" sz="2400" dirty="0" smtClean="0">
                <a:latin typeface="Times New Roman" panose="02020603050405020304" pitchFamily="18" charset="0"/>
                <a:cs typeface="Times New Roman" panose="02020603050405020304" pitchFamily="18" charset="0"/>
              </a:rPr>
              <a:t>):</a:t>
            </a:r>
          </a:p>
          <a:p>
            <a:r>
              <a:rPr lang="en-US" sz="2400" dirty="0" smtClean="0">
                <a:latin typeface="Times New Roman" panose="02020603050405020304" pitchFamily="18" charset="0"/>
                <a:cs typeface="Times New Roman" panose="02020603050405020304" pitchFamily="18" charset="0"/>
              </a:rPr>
              <a:t>+</a:t>
            </a:r>
            <a:r>
              <a:rPr lang="en-US" sz="2400" dirty="0" err="1" smtClean="0">
                <a:latin typeface="Times New Roman" panose="02020603050405020304" pitchFamily="18" charset="0"/>
                <a:cs typeface="Times New Roman" panose="02020603050405020304" pitchFamily="18" charset="0"/>
              </a:rPr>
              <a:t>Nhiệt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nước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đang</a:t>
            </a:r>
            <a:r>
              <a:rPr lang="en-US" sz="2400" dirty="0" smtClean="0">
                <a:latin typeface="Times New Roman" panose="02020603050405020304" pitchFamily="18" charset="0"/>
                <a:cs typeface="Times New Roman" panose="02020603050405020304" pitchFamily="18" charset="0"/>
              </a:rPr>
              <a:t> tan: 0</a:t>
            </a:r>
            <a:r>
              <a:rPr lang="en-US" sz="2400" baseline="30000" dirty="0" smtClean="0">
                <a:latin typeface="Times New Roman" panose="02020603050405020304" pitchFamily="18" charset="0"/>
                <a:cs typeface="Times New Roman" panose="02020603050405020304" pitchFamily="18" charset="0"/>
              </a:rPr>
              <a:t>0</a:t>
            </a:r>
            <a:r>
              <a:rPr lang="en-US" sz="2400" dirty="0" smtClean="0">
                <a:latin typeface="Times New Roman" panose="02020603050405020304" pitchFamily="18" charset="0"/>
                <a:cs typeface="Times New Roman" panose="02020603050405020304" pitchFamily="18" charset="0"/>
              </a:rPr>
              <a:t>C</a:t>
            </a:r>
          </a:p>
          <a:p>
            <a:r>
              <a:rPr lang="en-US" sz="2400" dirty="0" smtClean="0">
                <a:latin typeface="Times New Roman" panose="02020603050405020304" pitchFamily="18" charset="0"/>
                <a:cs typeface="Times New Roman" panose="02020603050405020304" pitchFamily="18" charset="0"/>
              </a:rPr>
              <a:t>+</a:t>
            </a:r>
            <a:r>
              <a:rPr lang="en-US" sz="2400" dirty="0" err="1" smtClean="0">
                <a:latin typeface="Times New Roman" panose="02020603050405020304" pitchFamily="18" charset="0"/>
                <a:cs typeface="Times New Roman" panose="02020603050405020304" pitchFamily="18" charset="0"/>
              </a:rPr>
              <a:t>Nhiệt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nước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đang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sôi</a:t>
            </a:r>
            <a:r>
              <a:rPr lang="en-US" sz="2400" dirty="0" smtClean="0">
                <a:latin typeface="Times New Roman" panose="02020603050405020304" pitchFamily="18" charset="0"/>
                <a:cs typeface="Times New Roman" panose="02020603050405020304" pitchFamily="18" charset="0"/>
              </a:rPr>
              <a:t>: 100</a:t>
            </a:r>
            <a:r>
              <a:rPr lang="en-US" sz="2400" baseline="30000" dirty="0" smtClean="0">
                <a:latin typeface="Times New Roman" panose="02020603050405020304" pitchFamily="18" charset="0"/>
                <a:cs typeface="Times New Roman" panose="02020603050405020304" pitchFamily="18" charset="0"/>
              </a:rPr>
              <a:t>0</a:t>
            </a:r>
            <a:r>
              <a:rPr lang="en-US" sz="2400" dirty="0" smtClean="0">
                <a:latin typeface="Times New Roman" panose="02020603050405020304" pitchFamily="18" charset="0"/>
                <a:cs typeface="Times New Roman" panose="02020603050405020304" pitchFamily="18" charset="0"/>
              </a:rPr>
              <a:t>C</a:t>
            </a:r>
          </a:p>
          <a:p>
            <a:r>
              <a:rPr lang="en-US" sz="2400" dirty="0" smtClean="0">
                <a:latin typeface="Times New Roman" panose="02020603050405020304" pitchFamily="18" charset="0"/>
                <a:cs typeface="Times New Roman" panose="02020603050405020304" pitchFamily="18" charset="0"/>
              </a:rPr>
              <a:t>+</a:t>
            </a:r>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nhiệt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thấp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hơn</a:t>
            </a:r>
            <a:r>
              <a:rPr lang="en-US" sz="2400" dirty="0" smtClean="0">
                <a:latin typeface="Times New Roman" panose="02020603050405020304" pitchFamily="18" charset="0"/>
                <a:cs typeface="Times New Roman" panose="02020603050405020304" pitchFamily="18" charset="0"/>
              </a:rPr>
              <a:t> 0</a:t>
            </a:r>
            <a:r>
              <a:rPr lang="en-US" sz="2400" baseline="30000" dirty="0" smtClean="0">
                <a:latin typeface="Times New Roman" panose="02020603050405020304" pitchFamily="18" charset="0"/>
                <a:cs typeface="Times New Roman" panose="02020603050405020304" pitchFamily="18" charset="0"/>
              </a:rPr>
              <a:t>0</a:t>
            </a:r>
            <a:r>
              <a:rPr lang="en-US" sz="2400" dirty="0" smtClean="0">
                <a:latin typeface="Times New Roman" panose="02020603050405020304" pitchFamily="18" charset="0"/>
                <a:cs typeface="Times New Roman" panose="02020603050405020304" pitchFamily="18" charset="0"/>
              </a:rPr>
              <a:t>C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gọi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nhiệt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âm</a:t>
            </a:r>
            <a:endParaRPr lang="en-US" sz="2400" dirty="0" smtClean="0">
              <a:latin typeface="Times New Roman" panose="02020603050405020304" pitchFamily="18" charset="0"/>
              <a:cs typeface="Times New Roman" panose="02020603050405020304" pitchFamily="18" charset="0"/>
            </a:endParaRPr>
          </a:p>
        </p:txBody>
      </p:sp>
      <p:sp>
        <p:nvSpPr>
          <p:cNvPr id="12" name="TextBox 11"/>
          <p:cNvSpPr txBox="1"/>
          <p:nvPr/>
        </p:nvSpPr>
        <p:spPr>
          <a:xfrm>
            <a:off x="135036" y="2989828"/>
            <a:ext cx="7151671" cy="1200329"/>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-Thang </a:t>
            </a:r>
            <a:r>
              <a:rPr lang="en-US" sz="2400" dirty="0" err="1" smtClean="0">
                <a:latin typeface="Times New Roman" panose="02020603050405020304" pitchFamily="18" charset="0"/>
                <a:cs typeface="Times New Roman" panose="02020603050405020304" pitchFamily="18" charset="0"/>
              </a:rPr>
              <a:t>nhiệt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a:t>
            </a:r>
            <a:r>
              <a:rPr lang="en-US" sz="2400" dirty="0" smtClean="0">
                <a:latin typeface="Times New Roman" panose="02020603050405020304" pitchFamily="18" charset="0"/>
                <a:cs typeface="Times New Roman" panose="02020603050405020304" pitchFamily="18" charset="0"/>
              </a:rPr>
              <a:t>(</a:t>
            </a:r>
            <a:r>
              <a:rPr lang="en-US" sz="2400" dirty="0" err="1" smtClean="0">
                <a:latin typeface="Times New Roman" panose="02020603050405020304" pitchFamily="18" charset="0"/>
                <a:cs typeface="Times New Roman" panose="02020603050405020304" pitchFamily="18" charset="0"/>
              </a:rPr>
              <a:t>nhiệt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giai</a:t>
            </a:r>
            <a:r>
              <a:rPr lang="en-US" sz="2400" dirty="0" smtClean="0">
                <a:latin typeface="Times New Roman" panose="02020603050405020304" pitchFamily="18" charset="0"/>
                <a:cs typeface="Times New Roman" panose="02020603050405020304" pitchFamily="18" charset="0"/>
              </a:rPr>
              <a:t>) Fa-</a:t>
            </a:r>
            <a:r>
              <a:rPr lang="en-US" sz="2400" dirty="0" err="1" smtClean="0">
                <a:latin typeface="Times New Roman" panose="02020603050405020304" pitchFamily="18" charset="0"/>
                <a:cs typeface="Times New Roman" panose="02020603050405020304" pitchFamily="18" charset="0"/>
              </a:rPr>
              <a:t>ren</a:t>
            </a:r>
            <a:r>
              <a:rPr lang="en-US" sz="2400" dirty="0" smtClean="0">
                <a:latin typeface="Times New Roman" panose="02020603050405020304" pitchFamily="18" charset="0"/>
                <a:cs typeface="Times New Roman" panose="02020603050405020304" pitchFamily="18" charset="0"/>
              </a:rPr>
              <a:t>-</a:t>
            </a:r>
            <a:r>
              <a:rPr lang="en-US" sz="2400" dirty="0" err="1" smtClean="0">
                <a:latin typeface="Times New Roman" panose="02020603050405020304" pitchFamily="18" charset="0"/>
                <a:cs typeface="Times New Roman" panose="02020603050405020304" pitchFamily="18" charset="0"/>
              </a:rPr>
              <a:t>hai</a:t>
            </a:r>
            <a:r>
              <a:rPr lang="en-US" sz="2400" dirty="0" smtClean="0">
                <a:latin typeface="Times New Roman" panose="02020603050405020304" pitchFamily="18" charset="0"/>
                <a:cs typeface="Times New Roman" panose="02020603050405020304" pitchFamily="18" charset="0"/>
              </a:rPr>
              <a:t>(Fahrenheit):</a:t>
            </a:r>
          </a:p>
          <a:p>
            <a:r>
              <a:rPr lang="en-US" sz="2400" dirty="0" smtClean="0">
                <a:latin typeface="Times New Roman" panose="02020603050405020304" pitchFamily="18" charset="0"/>
                <a:cs typeface="Times New Roman" panose="02020603050405020304" pitchFamily="18" charset="0"/>
              </a:rPr>
              <a:t>+</a:t>
            </a:r>
            <a:r>
              <a:rPr lang="en-US" sz="2400" dirty="0" err="1" smtClean="0">
                <a:latin typeface="Times New Roman" panose="02020603050405020304" pitchFamily="18" charset="0"/>
                <a:cs typeface="Times New Roman" panose="02020603050405020304" pitchFamily="18" charset="0"/>
              </a:rPr>
              <a:t>Nhiệt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nước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đang</a:t>
            </a:r>
            <a:r>
              <a:rPr lang="en-US" sz="2400" dirty="0" smtClean="0">
                <a:latin typeface="Times New Roman" panose="02020603050405020304" pitchFamily="18" charset="0"/>
                <a:cs typeface="Times New Roman" panose="02020603050405020304" pitchFamily="18" charset="0"/>
              </a:rPr>
              <a:t> tan: </a:t>
            </a:r>
            <a:r>
              <a:rPr lang="en-US" sz="2400" dirty="0" smtClean="0">
                <a:solidFill>
                  <a:srgbClr val="FF0000"/>
                </a:solidFill>
                <a:latin typeface="Times New Roman" panose="02020603050405020304" pitchFamily="18" charset="0"/>
                <a:cs typeface="Times New Roman" panose="02020603050405020304" pitchFamily="18" charset="0"/>
              </a:rPr>
              <a:t>32</a:t>
            </a:r>
            <a:r>
              <a:rPr lang="en-US" sz="2400" baseline="30000" dirty="0" smtClean="0">
                <a:solidFill>
                  <a:srgbClr val="FF0000"/>
                </a:solidFill>
                <a:latin typeface="Times New Roman" panose="02020603050405020304" pitchFamily="18" charset="0"/>
                <a:cs typeface="Times New Roman" panose="02020603050405020304" pitchFamily="18" charset="0"/>
              </a:rPr>
              <a:t>0</a:t>
            </a:r>
            <a:r>
              <a:rPr lang="en-US" sz="2400" dirty="0" smtClean="0">
                <a:solidFill>
                  <a:srgbClr val="FF0000"/>
                </a:solidFill>
                <a:latin typeface="Times New Roman" panose="02020603050405020304" pitchFamily="18" charset="0"/>
                <a:cs typeface="Times New Roman" panose="02020603050405020304" pitchFamily="18" charset="0"/>
              </a:rPr>
              <a:t>F</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tương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đương</a:t>
            </a:r>
            <a:r>
              <a:rPr lang="en-US" sz="2400" dirty="0" smtClean="0">
                <a:latin typeface="Times New Roman" panose="02020603050405020304" pitchFamily="18" charset="0"/>
                <a:cs typeface="Times New Roman" panose="02020603050405020304" pitchFamily="18" charset="0"/>
              </a:rPr>
              <a:t> </a:t>
            </a:r>
            <a:r>
              <a:rPr lang="en-US" sz="2400" dirty="0" smtClean="0">
                <a:solidFill>
                  <a:srgbClr val="FF0000"/>
                </a:solidFill>
                <a:latin typeface="Times New Roman" panose="02020603050405020304" pitchFamily="18" charset="0"/>
                <a:cs typeface="Times New Roman" panose="02020603050405020304" pitchFamily="18" charset="0"/>
              </a:rPr>
              <a:t>0</a:t>
            </a:r>
            <a:r>
              <a:rPr lang="en-US" sz="2400" baseline="30000" dirty="0" smtClean="0">
                <a:solidFill>
                  <a:srgbClr val="FF0000"/>
                </a:solidFill>
                <a:latin typeface="Times New Roman" panose="02020603050405020304" pitchFamily="18" charset="0"/>
                <a:cs typeface="Times New Roman" panose="02020603050405020304" pitchFamily="18" charset="0"/>
              </a:rPr>
              <a:t>0</a:t>
            </a:r>
            <a:r>
              <a:rPr lang="en-US" sz="2400" dirty="0" smtClean="0">
                <a:solidFill>
                  <a:srgbClr val="FF0000"/>
                </a:solidFill>
                <a:latin typeface="Times New Roman" panose="02020603050405020304" pitchFamily="18" charset="0"/>
                <a:cs typeface="Times New Roman" panose="02020603050405020304" pitchFamily="18" charset="0"/>
              </a:rPr>
              <a:t>C</a:t>
            </a:r>
          </a:p>
          <a:p>
            <a:r>
              <a:rPr lang="en-US" sz="2400" dirty="0" smtClean="0">
                <a:latin typeface="Times New Roman" panose="02020603050405020304" pitchFamily="18" charset="0"/>
                <a:cs typeface="Times New Roman" panose="02020603050405020304" pitchFamily="18" charset="0"/>
              </a:rPr>
              <a:t>+</a:t>
            </a:r>
            <a:r>
              <a:rPr lang="en-US" sz="2400" dirty="0" err="1" smtClean="0">
                <a:latin typeface="Times New Roman" panose="02020603050405020304" pitchFamily="18" charset="0"/>
                <a:cs typeface="Times New Roman" panose="02020603050405020304" pitchFamily="18" charset="0"/>
              </a:rPr>
              <a:t>Nhiệt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nước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đang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sôi</a:t>
            </a:r>
            <a:r>
              <a:rPr lang="en-US" sz="2400" dirty="0" smtClean="0">
                <a:latin typeface="Times New Roman" panose="02020603050405020304" pitchFamily="18" charset="0"/>
                <a:cs typeface="Times New Roman" panose="02020603050405020304" pitchFamily="18" charset="0"/>
              </a:rPr>
              <a:t>: </a:t>
            </a:r>
            <a:r>
              <a:rPr lang="en-US" sz="2400" dirty="0" smtClean="0">
                <a:solidFill>
                  <a:srgbClr val="FF0000"/>
                </a:solidFill>
                <a:latin typeface="Times New Roman" panose="02020603050405020304" pitchFamily="18" charset="0"/>
                <a:cs typeface="Times New Roman" panose="02020603050405020304" pitchFamily="18" charset="0"/>
              </a:rPr>
              <a:t>212</a:t>
            </a:r>
            <a:r>
              <a:rPr lang="en-US" sz="2400" baseline="30000" dirty="0" smtClean="0">
                <a:solidFill>
                  <a:srgbClr val="FF0000"/>
                </a:solidFill>
                <a:latin typeface="Times New Roman" panose="02020603050405020304" pitchFamily="18" charset="0"/>
                <a:cs typeface="Times New Roman" panose="02020603050405020304" pitchFamily="18" charset="0"/>
              </a:rPr>
              <a:t>0</a:t>
            </a:r>
            <a:r>
              <a:rPr lang="en-US" sz="2400" dirty="0" smtClean="0">
                <a:solidFill>
                  <a:srgbClr val="FF0000"/>
                </a:solidFill>
                <a:latin typeface="Times New Roman" panose="02020603050405020304" pitchFamily="18" charset="0"/>
                <a:cs typeface="Times New Roman" panose="02020603050405020304" pitchFamily="18" charset="0"/>
              </a:rPr>
              <a:t>F</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tương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đương</a:t>
            </a:r>
            <a:r>
              <a:rPr lang="en-US" sz="2400" dirty="0" smtClean="0">
                <a:latin typeface="Times New Roman" panose="02020603050405020304" pitchFamily="18" charset="0"/>
                <a:cs typeface="Times New Roman" panose="02020603050405020304" pitchFamily="18" charset="0"/>
              </a:rPr>
              <a:t> </a:t>
            </a:r>
            <a:r>
              <a:rPr lang="en-US" sz="2400" dirty="0" smtClean="0">
                <a:solidFill>
                  <a:srgbClr val="FF0000"/>
                </a:solidFill>
                <a:latin typeface="Times New Roman" panose="02020603050405020304" pitchFamily="18" charset="0"/>
                <a:cs typeface="Times New Roman" panose="02020603050405020304" pitchFamily="18" charset="0"/>
              </a:rPr>
              <a:t>100</a:t>
            </a:r>
            <a:r>
              <a:rPr lang="en-US" sz="2400" baseline="30000" dirty="0" smtClean="0">
                <a:solidFill>
                  <a:srgbClr val="FF0000"/>
                </a:solidFill>
                <a:latin typeface="Times New Roman" panose="02020603050405020304" pitchFamily="18" charset="0"/>
                <a:cs typeface="Times New Roman" panose="02020603050405020304" pitchFamily="18" charset="0"/>
              </a:rPr>
              <a:t>0</a:t>
            </a:r>
            <a:r>
              <a:rPr lang="en-US" sz="2400" dirty="0" smtClean="0">
                <a:solidFill>
                  <a:srgbClr val="FF0000"/>
                </a:solidFill>
                <a:latin typeface="Times New Roman" panose="02020603050405020304" pitchFamily="18" charset="0"/>
                <a:cs typeface="Times New Roman" panose="02020603050405020304" pitchFamily="18" charset="0"/>
              </a:rPr>
              <a:t>C</a:t>
            </a:r>
          </a:p>
        </p:txBody>
      </p:sp>
      <p:sp>
        <p:nvSpPr>
          <p:cNvPr id="13" name="TextBox 12"/>
          <p:cNvSpPr txBox="1"/>
          <p:nvPr/>
        </p:nvSpPr>
        <p:spPr>
          <a:xfrm>
            <a:off x="198277" y="4190157"/>
            <a:ext cx="7173036" cy="830997"/>
          </a:xfrm>
          <a:prstGeom prst="rect">
            <a:avLst/>
          </a:prstGeom>
          <a:noFill/>
        </p:spPr>
        <p:txBody>
          <a:bodyPr wrap="square" rtlCol="0">
            <a:spAutoFit/>
          </a:bodyPr>
          <a:lstStyle/>
          <a:p>
            <a:r>
              <a:rPr lang="en-US" sz="2400" dirty="0" err="1" smtClean="0">
                <a:solidFill>
                  <a:srgbClr val="FF0000"/>
                </a:solidFill>
                <a:latin typeface="Times New Roman" panose="02020603050405020304" pitchFamily="18" charset="0"/>
                <a:cs typeface="Times New Roman" panose="02020603050405020304" pitchFamily="18" charset="0"/>
              </a:rPr>
              <a:t>Chuyển</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từ</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baseline="30000" dirty="0" smtClean="0">
                <a:solidFill>
                  <a:srgbClr val="FF0000"/>
                </a:solidFill>
                <a:latin typeface="Times New Roman" panose="02020603050405020304" pitchFamily="18" charset="0"/>
                <a:cs typeface="Times New Roman" panose="02020603050405020304" pitchFamily="18" charset="0"/>
              </a:rPr>
              <a:t>0</a:t>
            </a:r>
            <a:r>
              <a:rPr lang="en-US" sz="2400" dirty="0" smtClean="0">
                <a:solidFill>
                  <a:srgbClr val="FF0000"/>
                </a:solidFill>
                <a:latin typeface="Times New Roman" panose="02020603050405020304" pitchFamily="18" charset="0"/>
                <a:cs typeface="Times New Roman" panose="02020603050405020304" pitchFamily="18" charset="0"/>
              </a:rPr>
              <a:t>C sang </a:t>
            </a:r>
            <a:r>
              <a:rPr lang="en-US" sz="2400" baseline="30000" dirty="0" smtClean="0">
                <a:solidFill>
                  <a:srgbClr val="FF0000"/>
                </a:solidFill>
                <a:latin typeface="Times New Roman" panose="02020603050405020304" pitchFamily="18" charset="0"/>
                <a:cs typeface="Times New Roman" panose="02020603050405020304" pitchFamily="18" charset="0"/>
              </a:rPr>
              <a:t>0</a:t>
            </a:r>
            <a:r>
              <a:rPr lang="en-US" sz="2400" dirty="0" smtClean="0">
                <a:solidFill>
                  <a:srgbClr val="FF0000"/>
                </a:solidFill>
                <a:latin typeface="Times New Roman" panose="02020603050405020304" pitchFamily="18" charset="0"/>
                <a:cs typeface="Times New Roman" panose="02020603050405020304" pitchFamily="18" charset="0"/>
              </a:rPr>
              <a:t>F: t(</a:t>
            </a:r>
            <a:r>
              <a:rPr lang="en-US" sz="2400" baseline="30000" dirty="0" smtClean="0">
                <a:solidFill>
                  <a:srgbClr val="FF0000"/>
                </a:solidFill>
                <a:latin typeface="Times New Roman" panose="02020603050405020304" pitchFamily="18" charset="0"/>
                <a:cs typeface="Times New Roman" panose="02020603050405020304" pitchFamily="18" charset="0"/>
              </a:rPr>
              <a:t>0</a:t>
            </a:r>
            <a:r>
              <a:rPr lang="en-US" sz="2400" dirty="0" smtClean="0">
                <a:solidFill>
                  <a:srgbClr val="FF0000"/>
                </a:solidFill>
                <a:latin typeface="Times New Roman" panose="02020603050405020304" pitchFamily="18" charset="0"/>
                <a:cs typeface="Times New Roman" panose="02020603050405020304" pitchFamily="18" charset="0"/>
              </a:rPr>
              <a:t>F) = (t(</a:t>
            </a:r>
            <a:r>
              <a:rPr lang="en-US" sz="2400" baseline="30000" dirty="0" smtClean="0">
                <a:solidFill>
                  <a:srgbClr val="FF0000"/>
                </a:solidFill>
                <a:latin typeface="Times New Roman" panose="02020603050405020304" pitchFamily="18" charset="0"/>
                <a:cs typeface="Times New Roman" panose="02020603050405020304" pitchFamily="18" charset="0"/>
              </a:rPr>
              <a:t>0</a:t>
            </a:r>
            <a:r>
              <a:rPr lang="en-US" sz="2400" dirty="0" smtClean="0">
                <a:solidFill>
                  <a:srgbClr val="FF0000"/>
                </a:solidFill>
                <a:latin typeface="Times New Roman" panose="02020603050405020304" pitchFamily="18" charset="0"/>
                <a:cs typeface="Times New Roman" panose="02020603050405020304" pitchFamily="18" charset="0"/>
              </a:rPr>
              <a:t>C)x1,8) +32</a:t>
            </a:r>
          </a:p>
          <a:p>
            <a:r>
              <a:rPr lang="en-US" sz="2400" dirty="0" err="1">
                <a:solidFill>
                  <a:srgbClr val="7030A0"/>
                </a:solidFill>
                <a:latin typeface="Times New Roman" panose="02020603050405020304" pitchFamily="18" charset="0"/>
                <a:cs typeface="Times New Roman" panose="02020603050405020304" pitchFamily="18" charset="0"/>
              </a:rPr>
              <a:t>Chuyển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từ</a:t>
            </a:r>
            <a:r>
              <a:rPr lang="en-US" sz="2400" dirty="0">
                <a:solidFill>
                  <a:srgbClr val="7030A0"/>
                </a:solidFill>
                <a:latin typeface="Times New Roman" panose="02020603050405020304" pitchFamily="18" charset="0"/>
                <a:cs typeface="Times New Roman" panose="02020603050405020304" pitchFamily="18" charset="0"/>
              </a:rPr>
              <a:t> </a:t>
            </a:r>
            <a:r>
              <a:rPr lang="en-US" sz="2400" baseline="30000" dirty="0" smtClean="0">
                <a:solidFill>
                  <a:srgbClr val="7030A0"/>
                </a:solidFill>
                <a:latin typeface="Times New Roman" panose="02020603050405020304" pitchFamily="18" charset="0"/>
                <a:cs typeface="Times New Roman" panose="02020603050405020304" pitchFamily="18" charset="0"/>
              </a:rPr>
              <a:t>0</a:t>
            </a:r>
            <a:r>
              <a:rPr lang="en-US" sz="2400" dirty="0" smtClean="0">
                <a:solidFill>
                  <a:srgbClr val="7030A0"/>
                </a:solidFill>
                <a:latin typeface="Times New Roman" panose="02020603050405020304" pitchFamily="18" charset="0"/>
                <a:cs typeface="Times New Roman" panose="02020603050405020304" pitchFamily="18" charset="0"/>
              </a:rPr>
              <a:t>F </a:t>
            </a:r>
            <a:r>
              <a:rPr lang="en-US" sz="2400" dirty="0">
                <a:solidFill>
                  <a:srgbClr val="7030A0"/>
                </a:solidFill>
                <a:latin typeface="Times New Roman" panose="02020603050405020304" pitchFamily="18" charset="0"/>
                <a:cs typeface="Times New Roman" panose="02020603050405020304" pitchFamily="18" charset="0"/>
              </a:rPr>
              <a:t>sang </a:t>
            </a:r>
            <a:r>
              <a:rPr lang="en-US" sz="2400" baseline="30000" dirty="0" smtClean="0">
                <a:solidFill>
                  <a:srgbClr val="7030A0"/>
                </a:solidFill>
                <a:latin typeface="Times New Roman" panose="02020603050405020304" pitchFamily="18" charset="0"/>
                <a:cs typeface="Times New Roman" panose="02020603050405020304" pitchFamily="18" charset="0"/>
              </a:rPr>
              <a:t>0</a:t>
            </a:r>
            <a:r>
              <a:rPr lang="en-US" sz="2400" dirty="0" smtClean="0">
                <a:solidFill>
                  <a:srgbClr val="7030A0"/>
                </a:solidFill>
                <a:latin typeface="Times New Roman" panose="02020603050405020304" pitchFamily="18" charset="0"/>
                <a:cs typeface="Times New Roman" panose="02020603050405020304" pitchFamily="18" charset="0"/>
              </a:rPr>
              <a:t>C: t(</a:t>
            </a:r>
            <a:r>
              <a:rPr lang="en-US" sz="2400" baseline="30000" dirty="0" smtClean="0">
                <a:solidFill>
                  <a:srgbClr val="7030A0"/>
                </a:solidFill>
                <a:latin typeface="Times New Roman" panose="02020603050405020304" pitchFamily="18" charset="0"/>
                <a:cs typeface="Times New Roman" panose="02020603050405020304" pitchFamily="18" charset="0"/>
              </a:rPr>
              <a:t>0</a:t>
            </a:r>
            <a:r>
              <a:rPr lang="en-US" sz="2400" dirty="0" smtClean="0">
                <a:solidFill>
                  <a:srgbClr val="7030A0"/>
                </a:solidFill>
                <a:latin typeface="Times New Roman" panose="02020603050405020304" pitchFamily="18" charset="0"/>
                <a:cs typeface="Times New Roman" panose="02020603050405020304" pitchFamily="18" charset="0"/>
              </a:rPr>
              <a:t>C) </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smtClean="0">
                <a:solidFill>
                  <a:srgbClr val="7030A0"/>
                </a:solidFill>
                <a:latin typeface="Times New Roman" panose="02020603050405020304" pitchFamily="18" charset="0"/>
                <a:cs typeface="Times New Roman" panose="02020603050405020304" pitchFamily="18" charset="0"/>
              </a:rPr>
              <a:t>t(</a:t>
            </a:r>
            <a:r>
              <a:rPr lang="en-US" sz="2400" baseline="30000" dirty="0" smtClean="0">
                <a:solidFill>
                  <a:srgbClr val="7030A0"/>
                </a:solidFill>
                <a:latin typeface="Times New Roman" panose="02020603050405020304" pitchFamily="18" charset="0"/>
                <a:cs typeface="Times New Roman" panose="02020603050405020304" pitchFamily="18" charset="0"/>
              </a:rPr>
              <a:t>0</a:t>
            </a:r>
            <a:r>
              <a:rPr lang="en-US" sz="2400" dirty="0" smtClean="0">
                <a:solidFill>
                  <a:srgbClr val="7030A0"/>
                </a:solidFill>
                <a:latin typeface="Times New Roman" panose="02020603050405020304" pitchFamily="18" charset="0"/>
                <a:cs typeface="Times New Roman" panose="02020603050405020304" pitchFamily="18" charset="0"/>
              </a:rPr>
              <a:t>F) – 32):1,8</a:t>
            </a:r>
            <a:endParaRPr lang="en-US" sz="24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864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ppt_x"/>
                                          </p:val>
                                        </p:tav>
                                        <p:tav tm="100000">
                                          <p:val>
                                            <p:strVal val="#ppt_x"/>
                                          </p:val>
                                        </p:tav>
                                      </p:tavLst>
                                    </p:anim>
                                    <p:anim calcmode="lin" valueType="num">
                                      <p:cBhvr additive="base">
                                        <p:cTn id="4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1696131" cy="1569660"/>
          </a:xfrm>
          <a:prstGeom prst="rect">
            <a:avLst/>
          </a:prstGeom>
        </p:spPr>
        <p:txBody>
          <a:bodyPr wrap="square">
            <a:spAutoFit/>
          </a:bodyPr>
          <a:lstStyle/>
          <a:p>
            <a:r>
              <a:rPr lang="vi-VN" sz="2400" b="1" dirty="0">
                <a:solidFill>
                  <a:srgbClr val="0000CC"/>
                </a:solidFill>
                <a:latin typeface="Times New Roman" panose="02020603050405020304" pitchFamily="18" charset="0"/>
                <a:cs typeface="Times New Roman" panose="02020603050405020304" pitchFamily="18" charset="0"/>
              </a:rPr>
              <a:t>Nhiệm vụ 2: Trả lời câu hỏi “ Thang nhiệt độ xen –xi -ớt cần phải dùng hai nhiệt độ cố định để làm gì? Cách xác định nhiệt độ trong thang nhiệt độ Xen-xi-ớt?  Mỗi một độ trong thang nhiệt độ Xen-xi-út (10C) tương ứng với bao nhiêu độ trong thang nhiệt độ Fa-ren-hai?”</a:t>
            </a:r>
            <a:endParaRPr lang="en-US" sz="2400" b="1" dirty="0">
              <a:solidFill>
                <a:srgbClr val="0000CC"/>
              </a:solidFill>
              <a:latin typeface="Times New Roman" panose="02020603050405020304" pitchFamily="18" charset="0"/>
              <a:cs typeface="Times New Roman" panose="02020603050405020304" pitchFamily="18" charset="0"/>
            </a:endParaRPr>
          </a:p>
        </p:txBody>
      </p:sp>
      <p:sp>
        <p:nvSpPr>
          <p:cNvPr id="7" name="Rectangle 6"/>
          <p:cNvSpPr/>
          <p:nvPr/>
        </p:nvSpPr>
        <p:spPr>
          <a:xfrm>
            <a:off x="300250" y="1569660"/>
            <a:ext cx="11741623" cy="3416320"/>
          </a:xfrm>
          <a:prstGeom prst="rect">
            <a:avLst/>
          </a:prstGeom>
        </p:spPr>
        <p:txBody>
          <a:bodyPr wrap="square">
            <a:spAutoFit/>
          </a:bodyPr>
          <a:lstStyle/>
          <a:p>
            <a:r>
              <a:rPr lang="en-US" sz="2400" b="1" dirty="0" smtClean="0">
                <a:solidFill>
                  <a:srgbClr val="C00000"/>
                </a:solidFill>
                <a:latin typeface="Times New Roman" panose="02020603050405020304" pitchFamily="18" charset="0"/>
                <a:cs typeface="Times New Roman" panose="02020603050405020304" pitchFamily="18" charset="0"/>
              </a:rPr>
              <a:t>	</a:t>
            </a:r>
            <a:r>
              <a:rPr lang="vi-VN" sz="2400" b="1" dirty="0" smtClean="0">
                <a:solidFill>
                  <a:srgbClr val="C00000"/>
                </a:solidFill>
                <a:latin typeface="Times New Roman" panose="02020603050405020304" pitchFamily="18" charset="0"/>
                <a:cs typeface="Times New Roman" panose="02020603050405020304" pitchFamily="18" charset="0"/>
              </a:rPr>
              <a:t>Thang </a:t>
            </a:r>
            <a:r>
              <a:rPr lang="vi-VN" sz="2400" b="1" dirty="0">
                <a:solidFill>
                  <a:srgbClr val="C00000"/>
                </a:solidFill>
                <a:latin typeface="Times New Roman" panose="02020603050405020304" pitchFamily="18" charset="0"/>
                <a:cs typeface="Times New Roman" panose="02020603050405020304" pitchFamily="18" charset="0"/>
              </a:rPr>
              <a:t>nhiệt độ Xen- xi-ớt cần dùng 2 nhiệt độ cố định để làm mốc tính nhiệt độ và có khoảng cách xác định giữa 2 nhiệt độ này.</a:t>
            </a:r>
          </a:p>
          <a:p>
            <a:r>
              <a:rPr lang="vi-VN" sz="2400" b="1" dirty="0">
                <a:solidFill>
                  <a:srgbClr val="C00000"/>
                </a:solidFill>
                <a:latin typeface="Times New Roman" panose="02020603050405020304" pitchFamily="18" charset="0"/>
                <a:cs typeface="Times New Roman" panose="02020603050405020304" pitchFamily="18" charset="0"/>
              </a:rPr>
              <a:t>	Dựa vào kết quả đo nhiệt độ của một vật tính từ </a:t>
            </a:r>
            <a:r>
              <a:rPr lang="vi-VN" sz="2400" b="1" dirty="0" smtClean="0">
                <a:solidFill>
                  <a:srgbClr val="C00000"/>
                </a:solidFill>
                <a:latin typeface="Times New Roman" panose="02020603050405020304" pitchFamily="18" charset="0"/>
                <a:cs typeface="Times New Roman" panose="02020603050405020304" pitchFamily="18" charset="0"/>
              </a:rPr>
              <a:t>0</a:t>
            </a:r>
            <a:r>
              <a:rPr lang="en-US" sz="2400" b="1" baseline="30000" dirty="0" smtClean="0">
                <a:solidFill>
                  <a:srgbClr val="C00000"/>
                </a:solidFill>
                <a:latin typeface="Times New Roman" panose="02020603050405020304" pitchFamily="18" charset="0"/>
                <a:cs typeface="Times New Roman" panose="02020603050405020304" pitchFamily="18" charset="0"/>
              </a:rPr>
              <a:t>0</a:t>
            </a:r>
            <a:r>
              <a:rPr lang="vi-VN" sz="2400" b="1" dirty="0" smtClean="0">
                <a:solidFill>
                  <a:srgbClr val="C00000"/>
                </a:solidFill>
                <a:latin typeface="Times New Roman" panose="02020603050405020304" pitchFamily="18" charset="0"/>
                <a:cs typeface="Times New Roman" panose="02020603050405020304" pitchFamily="18" charset="0"/>
              </a:rPr>
              <a:t>C </a:t>
            </a:r>
            <a:r>
              <a:rPr lang="vi-VN" sz="2400" b="1" dirty="0">
                <a:solidFill>
                  <a:srgbClr val="C00000"/>
                </a:solidFill>
                <a:latin typeface="Times New Roman" panose="02020603050405020304" pitchFamily="18" charset="0"/>
                <a:cs typeface="Times New Roman" panose="02020603050405020304" pitchFamily="18" charset="0"/>
              </a:rPr>
              <a:t>ta sẽ có nhiệt độ của vật trong thang nhiệt độ Xen- xi-ớt .</a:t>
            </a:r>
          </a:p>
          <a:p>
            <a:r>
              <a:rPr lang="vi-VN" sz="2400" b="1" dirty="0">
                <a:solidFill>
                  <a:srgbClr val="C00000"/>
                </a:solidFill>
                <a:latin typeface="Times New Roman" panose="02020603050405020304" pitchFamily="18" charset="0"/>
                <a:cs typeface="Times New Roman" panose="02020603050405020304" pitchFamily="18" charset="0"/>
              </a:rPr>
              <a:t>	Khoảng giữa hai nhiệt độ cố định trong Thang nhiệt độ Xen-xi -ớt chia thánh 100 phần bằng nhau, mỗi phần ứng với </a:t>
            </a:r>
            <a:r>
              <a:rPr lang="vi-VN" sz="2400" b="1" dirty="0" smtClean="0">
                <a:solidFill>
                  <a:srgbClr val="C00000"/>
                </a:solidFill>
                <a:latin typeface="Times New Roman" panose="02020603050405020304" pitchFamily="18" charset="0"/>
                <a:cs typeface="Times New Roman" panose="02020603050405020304" pitchFamily="18" charset="0"/>
              </a:rPr>
              <a:t>1</a:t>
            </a:r>
            <a:r>
              <a:rPr lang="en-US" sz="2400" b="1" baseline="30000" dirty="0" smtClean="0">
                <a:solidFill>
                  <a:srgbClr val="C00000"/>
                </a:solidFill>
                <a:latin typeface="Times New Roman" panose="02020603050405020304" pitchFamily="18" charset="0"/>
                <a:cs typeface="Times New Roman" panose="02020603050405020304" pitchFamily="18" charset="0"/>
              </a:rPr>
              <a:t>0</a:t>
            </a:r>
            <a:r>
              <a:rPr lang="vi-VN" sz="2400" b="1" dirty="0" smtClean="0">
                <a:solidFill>
                  <a:srgbClr val="C00000"/>
                </a:solidFill>
                <a:latin typeface="Times New Roman" panose="02020603050405020304" pitchFamily="18" charset="0"/>
                <a:cs typeface="Times New Roman" panose="02020603050405020304" pitchFamily="18" charset="0"/>
              </a:rPr>
              <a:t>C</a:t>
            </a:r>
            <a:r>
              <a:rPr lang="vi-VN" sz="2400" b="1" dirty="0">
                <a:solidFill>
                  <a:srgbClr val="C00000"/>
                </a:solidFill>
                <a:latin typeface="Times New Roman" panose="02020603050405020304" pitchFamily="18" charset="0"/>
                <a:cs typeface="Times New Roman" panose="02020603050405020304" pitchFamily="18" charset="0"/>
              </a:rPr>
              <a:t>.  Khoảng giữa hai nhiệt độ cố định trong Thang nhiệt độ Fa-ren-hai chia thánh 180 phần bằng nhau, mỗi phần ứng với </a:t>
            </a:r>
            <a:r>
              <a:rPr lang="vi-VN" sz="2400" b="1" dirty="0" smtClean="0">
                <a:solidFill>
                  <a:srgbClr val="C00000"/>
                </a:solidFill>
                <a:latin typeface="Times New Roman" panose="02020603050405020304" pitchFamily="18" charset="0"/>
                <a:cs typeface="Times New Roman" panose="02020603050405020304" pitchFamily="18" charset="0"/>
              </a:rPr>
              <a:t>1</a:t>
            </a:r>
            <a:r>
              <a:rPr lang="en-US" sz="2400" b="1" baseline="30000" dirty="0" smtClean="0">
                <a:solidFill>
                  <a:srgbClr val="C00000"/>
                </a:solidFill>
                <a:latin typeface="Times New Roman" panose="02020603050405020304" pitchFamily="18" charset="0"/>
                <a:cs typeface="Times New Roman" panose="02020603050405020304" pitchFamily="18" charset="0"/>
              </a:rPr>
              <a:t>0</a:t>
            </a:r>
            <a:r>
              <a:rPr lang="vi-VN" sz="2400" b="1" dirty="0" smtClean="0">
                <a:solidFill>
                  <a:srgbClr val="C00000"/>
                </a:solidFill>
                <a:latin typeface="Times New Roman" panose="02020603050405020304" pitchFamily="18" charset="0"/>
                <a:cs typeface="Times New Roman" panose="02020603050405020304" pitchFamily="18" charset="0"/>
              </a:rPr>
              <a:t>F</a:t>
            </a:r>
            <a:r>
              <a:rPr lang="vi-VN" sz="2400" b="1" dirty="0">
                <a:solidFill>
                  <a:srgbClr val="C00000"/>
                </a:solidFill>
                <a:latin typeface="Times New Roman" panose="02020603050405020304" pitchFamily="18" charset="0"/>
                <a:cs typeface="Times New Roman" panose="02020603050405020304" pitchFamily="18" charset="0"/>
              </a:rPr>
              <a:t>.</a:t>
            </a:r>
          </a:p>
          <a:p>
            <a:r>
              <a:rPr lang="vi-VN" sz="2400" b="1" dirty="0">
                <a:solidFill>
                  <a:srgbClr val="C00000"/>
                </a:solidFill>
                <a:latin typeface="Times New Roman" panose="02020603050405020304" pitchFamily="18" charset="0"/>
                <a:cs typeface="Times New Roman" panose="02020603050405020304" pitchFamily="18" charset="0"/>
              </a:rPr>
              <a:t> 	Do đó 100 phần ở Thang nhiệt độ Xen-xi -ớt tương ứng với 180 phần ở thang nhiệt độ Fa-ren-hai . hay 10C tương ứng với </a:t>
            </a:r>
            <a:r>
              <a:rPr lang="vi-VN" sz="2400" b="1" dirty="0" smtClean="0">
                <a:solidFill>
                  <a:srgbClr val="C00000"/>
                </a:solidFill>
                <a:latin typeface="Times New Roman" panose="02020603050405020304" pitchFamily="18" charset="0"/>
                <a:cs typeface="Times New Roman" panose="02020603050405020304" pitchFamily="18" charset="0"/>
              </a:rPr>
              <a:t>1,8</a:t>
            </a:r>
            <a:r>
              <a:rPr lang="en-US" sz="2400" b="1" baseline="30000" dirty="0" smtClean="0">
                <a:solidFill>
                  <a:srgbClr val="C00000"/>
                </a:solidFill>
                <a:latin typeface="Times New Roman" panose="02020603050405020304" pitchFamily="18" charset="0"/>
                <a:cs typeface="Times New Roman" panose="02020603050405020304" pitchFamily="18" charset="0"/>
              </a:rPr>
              <a:t>0</a:t>
            </a:r>
            <a:r>
              <a:rPr lang="vi-VN" sz="2400" b="1" dirty="0" smtClean="0">
                <a:solidFill>
                  <a:srgbClr val="C00000"/>
                </a:solidFill>
                <a:latin typeface="Times New Roman" panose="02020603050405020304" pitchFamily="18" charset="0"/>
                <a:cs typeface="Times New Roman" panose="02020603050405020304" pitchFamily="18" charset="0"/>
              </a:rPr>
              <a:t>F</a:t>
            </a:r>
            <a:r>
              <a:rPr lang="vi-VN" sz="2400" b="1" dirty="0">
                <a:solidFill>
                  <a:srgbClr val="C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15651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circle(in)">
                                      <p:cBhvr>
                                        <p:cTn id="12" dur="20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arn(inVertical)">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fade">
                                      <p:cBhvr>
                                        <p:cTn id="27" dur="1000"/>
                                        <p:tgtEl>
                                          <p:spTgt spid="7">
                                            <p:txEl>
                                              <p:pRg st="3" end="3"/>
                                            </p:txEl>
                                          </p:spTgt>
                                        </p:tgtEl>
                                      </p:cBhvr>
                                    </p:animEffect>
                                    <p:anim calcmode="lin" valueType="num">
                                      <p:cBhvr>
                                        <p:cTn id="28"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40976" y="177715"/>
            <a:ext cx="7173036" cy="830997"/>
          </a:xfrm>
          <a:prstGeom prst="rect">
            <a:avLst/>
          </a:prstGeom>
          <a:noFill/>
        </p:spPr>
        <p:txBody>
          <a:bodyPr wrap="square" rtlCol="0">
            <a:spAutoFit/>
          </a:bodyPr>
          <a:lstStyle/>
          <a:p>
            <a:r>
              <a:rPr lang="en-US" sz="2400" dirty="0" err="1" smtClean="0">
                <a:solidFill>
                  <a:srgbClr val="FF0000"/>
                </a:solidFill>
                <a:latin typeface="Times New Roman" panose="02020603050405020304" pitchFamily="18" charset="0"/>
                <a:cs typeface="Times New Roman" panose="02020603050405020304" pitchFamily="18" charset="0"/>
              </a:rPr>
              <a:t>Chuyển</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từ</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baseline="30000" dirty="0" smtClean="0">
                <a:solidFill>
                  <a:srgbClr val="FF0000"/>
                </a:solidFill>
                <a:latin typeface="Times New Roman" panose="02020603050405020304" pitchFamily="18" charset="0"/>
                <a:cs typeface="Times New Roman" panose="02020603050405020304" pitchFamily="18" charset="0"/>
              </a:rPr>
              <a:t>0</a:t>
            </a:r>
            <a:r>
              <a:rPr lang="en-US" sz="2400" dirty="0" smtClean="0">
                <a:solidFill>
                  <a:srgbClr val="FF0000"/>
                </a:solidFill>
                <a:latin typeface="Times New Roman" panose="02020603050405020304" pitchFamily="18" charset="0"/>
                <a:cs typeface="Times New Roman" panose="02020603050405020304" pitchFamily="18" charset="0"/>
              </a:rPr>
              <a:t>C sang </a:t>
            </a:r>
            <a:r>
              <a:rPr lang="en-US" sz="2400" baseline="30000" dirty="0" smtClean="0">
                <a:solidFill>
                  <a:srgbClr val="FF0000"/>
                </a:solidFill>
                <a:latin typeface="Times New Roman" panose="02020603050405020304" pitchFamily="18" charset="0"/>
                <a:cs typeface="Times New Roman" panose="02020603050405020304" pitchFamily="18" charset="0"/>
              </a:rPr>
              <a:t>0</a:t>
            </a:r>
            <a:r>
              <a:rPr lang="en-US" sz="2400" dirty="0" smtClean="0">
                <a:solidFill>
                  <a:srgbClr val="FF0000"/>
                </a:solidFill>
                <a:latin typeface="Times New Roman" panose="02020603050405020304" pitchFamily="18" charset="0"/>
                <a:cs typeface="Times New Roman" panose="02020603050405020304" pitchFamily="18" charset="0"/>
              </a:rPr>
              <a:t>F: t(</a:t>
            </a:r>
            <a:r>
              <a:rPr lang="en-US" sz="2400" baseline="30000" dirty="0" smtClean="0">
                <a:solidFill>
                  <a:srgbClr val="FF0000"/>
                </a:solidFill>
                <a:latin typeface="Times New Roman" panose="02020603050405020304" pitchFamily="18" charset="0"/>
                <a:cs typeface="Times New Roman" panose="02020603050405020304" pitchFamily="18" charset="0"/>
              </a:rPr>
              <a:t>0</a:t>
            </a:r>
            <a:r>
              <a:rPr lang="en-US" sz="2400" dirty="0" smtClean="0">
                <a:solidFill>
                  <a:srgbClr val="FF0000"/>
                </a:solidFill>
                <a:latin typeface="Times New Roman" panose="02020603050405020304" pitchFamily="18" charset="0"/>
                <a:cs typeface="Times New Roman" panose="02020603050405020304" pitchFamily="18" charset="0"/>
              </a:rPr>
              <a:t>F) = (t(</a:t>
            </a:r>
            <a:r>
              <a:rPr lang="en-US" sz="2400" baseline="30000" dirty="0" smtClean="0">
                <a:solidFill>
                  <a:srgbClr val="FF0000"/>
                </a:solidFill>
                <a:latin typeface="Times New Roman" panose="02020603050405020304" pitchFamily="18" charset="0"/>
                <a:cs typeface="Times New Roman" panose="02020603050405020304" pitchFamily="18" charset="0"/>
              </a:rPr>
              <a:t>0</a:t>
            </a:r>
            <a:r>
              <a:rPr lang="en-US" sz="2400" dirty="0" smtClean="0">
                <a:solidFill>
                  <a:srgbClr val="FF0000"/>
                </a:solidFill>
                <a:latin typeface="Times New Roman" panose="02020603050405020304" pitchFamily="18" charset="0"/>
                <a:cs typeface="Times New Roman" panose="02020603050405020304" pitchFamily="18" charset="0"/>
              </a:rPr>
              <a:t>C)x1,8) +32</a:t>
            </a:r>
          </a:p>
          <a:p>
            <a:r>
              <a:rPr lang="en-US" sz="2400" dirty="0" err="1">
                <a:solidFill>
                  <a:srgbClr val="7030A0"/>
                </a:solidFill>
                <a:latin typeface="Times New Roman" panose="02020603050405020304" pitchFamily="18" charset="0"/>
                <a:cs typeface="Times New Roman" panose="02020603050405020304" pitchFamily="18" charset="0"/>
              </a:rPr>
              <a:t>Chuyển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từ</a:t>
            </a:r>
            <a:r>
              <a:rPr lang="en-US" sz="2400" dirty="0">
                <a:solidFill>
                  <a:srgbClr val="7030A0"/>
                </a:solidFill>
                <a:latin typeface="Times New Roman" panose="02020603050405020304" pitchFamily="18" charset="0"/>
                <a:cs typeface="Times New Roman" panose="02020603050405020304" pitchFamily="18" charset="0"/>
              </a:rPr>
              <a:t> </a:t>
            </a:r>
            <a:r>
              <a:rPr lang="en-US" sz="2400" baseline="30000" dirty="0" smtClean="0">
                <a:solidFill>
                  <a:srgbClr val="7030A0"/>
                </a:solidFill>
                <a:latin typeface="Times New Roman" panose="02020603050405020304" pitchFamily="18" charset="0"/>
                <a:cs typeface="Times New Roman" panose="02020603050405020304" pitchFamily="18" charset="0"/>
              </a:rPr>
              <a:t>0</a:t>
            </a:r>
            <a:r>
              <a:rPr lang="en-US" sz="2400" dirty="0" smtClean="0">
                <a:solidFill>
                  <a:srgbClr val="7030A0"/>
                </a:solidFill>
                <a:latin typeface="Times New Roman" panose="02020603050405020304" pitchFamily="18" charset="0"/>
                <a:cs typeface="Times New Roman" panose="02020603050405020304" pitchFamily="18" charset="0"/>
              </a:rPr>
              <a:t>F </a:t>
            </a:r>
            <a:r>
              <a:rPr lang="en-US" sz="2400" dirty="0">
                <a:solidFill>
                  <a:srgbClr val="7030A0"/>
                </a:solidFill>
                <a:latin typeface="Times New Roman" panose="02020603050405020304" pitchFamily="18" charset="0"/>
                <a:cs typeface="Times New Roman" panose="02020603050405020304" pitchFamily="18" charset="0"/>
              </a:rPr>
              <a:t>sang </a:t>
            </a:r>
            <a:r>
              <a:rPr lang="en-US" sz="2400" baseline="30000" dirty="0" smtClean="0">
                <a:solidFill>
                  <a:srgbClr val="7030A0"/>
                </a:solidFill>
                <a:latin typeface="Times New Roman" panose="02020603050405020304" pitchFamily="18" charset="0"/>
                <a:cs typeface="Times New Roman" panose="02020603050405020304" pitchFamily="18" charset="0"/>
              </a:rPr>
              <a:t>0</a:t>
            </a:r>
            <a:r>
              <a:rPr lang="en-US" sz="2400" dirty="0" smtClean="0">
                <a:solidFill>
                  <a:srgbClr val="7030A0"/>
                </a:solidFill>
                <a:latin typeface="Times New Roman" panose="02020603050405020304" pitchFamily="18" charset="0"/>
                <a:cs typeface="Times New Roman" panose="02020603050405020304" pitchFamily="18" charset="0"/>
              </a:rPr>
              <a:t>C: t(</a:t>
            </a:r>
            <a:r>
              <a:rPr lang="en-US" sz="2400" baseline="30000" dirty="0" smtClean="0">
                <a:solidFill>
                  <a:srgbClr val="7030A0"/>
                </a:solidFill>
                <a:latin typeface="Times New Roman" panose="02020603050405020304" pitchFamily="18" charset="0"/>
                <a:cs typeface="Times New Roman" panose="02020603050405020304" pitchFamily="18" charset="0"/>
              </a:rPr>
              <a:t>0</a:t>
            </a:r>
            <a:r>
              <a:rPr lang="en-US" sz="2400" dirty="0" smtClean="0">
                <a:solidFill>
                  <a:srgbClr val="7030A0"/>
                </a:solidFill>
                <a:latin typeface="Times New Roman" panose="02020603050405020304" pitchFamily="18" charset="0"/>
                <a:cs typeface="Times New Roman" panose="02020603050405020304" pitchFamily="18" charset="0"/>
              </a:rPr>
              <a:t>C) </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smtClean="0">
                <a:solidFill>
                  <a:srgbClr val="7030A0"/>
                </a:solidFill>
                <a:latin typeface="Times New Roman" panose="02020603050405020304" pitchFamily="18" charset="0"/>
                <a:cs typeface="Times New Roman" panose="02020603050405020304" pitchFamily="18" charset="0"/>
              </a:rPr>
              <a:t>t(</a:t>
            </a:r>
            <a:r>
              <a:rPr lang="en-US" sz="2400" baseline="30000" dirty="0" smtClean="0">
                <a:solidFill>
                  <a:srgbClr val="7030A0"/>
                </a:solidFill>
                <a:latin typeface="Times New Roman" panose="02020603050405020304" pitchFamily="18" charset="0"/>
                <a:cs typeface="Times New Roman" panose="02020603050405020304" pitchFamily="18" charset="0"/>
              </a:rPr>
              <a:t>0</a:t>
            </a:r>
            <a:r>
              <a:rPr lang="en-US" sz="2400" dirty="0" smtClean="0">
                <a:solidFill>
                  <a:srgbClr val="7030A0"/>
                </a:solidFill>
                <a:latin typeface="Times New Roman" panose="02020603050405020304" pitchFamily="18" charset="0"/>
                <a:cs typeface="Times New Roman" panose="02020603050405020304" pitchFamily="18" charset="0"/>
              </a:rPr>
              <a:t>F) – 32):1,8</a:t>
            </a:r>
            <a:endParaRPr lang="en-US" sz="2400" dirty="0">
              <a:solidFill>
                <a:srgbClr val="7030A0"/>
              </a:solidFill>
              <a:latin typeface="Times New Roman" panose="02020603050405020304" pitchFamily="18" charset="0"/>
              <a:cs typeface="Times New Roman" panose="02020603050405020304" pitchFamily="18" charset="0"/>
            </a:endParaRPr>
          </a:p>
        </p:txBody>
      </p:sp>
      <p:sp>
        <p:nvSpPr>
          <p:cNvPr id="5" name="Rectangle 4"/>
          <p:cNvSpPr/>
          <p:nvPr/>
        </p:nvSpPr>
        <p:spPr>
          <a:xfrm>
            <a:off x="0" y="1419574"/>
            <a:ext cx="6096000" cy="1035989"/>
          </a:xfrm>
          <a:prstGeom prst="rect">
            <a:avLst/>
          </a:prstGeom>
        </p:spPr>
        <p:txBody>
          <a:bodyPr>
            <a:spAutoFit/>
          </a:bodyPr>
          <a:lstStyle/>
          <a:p>
            <a:pPr indent="360045" algn="just">
              <a:lnSpc>
                <a:spcPct val="115000"/>
              </a:lnSpc>
              <a:spcAft>
                <a:spcPts val="1000"/>
              </a:spcAft>
            </a:pPr>
            <a:r>
              <a:rPr lang="en-US" sz="2400" b="1" dirty="0" err="1">
                <a:solidFill>
                  <a:srgbClr val="006600"/>
                </a:solidFill>
                <a:latin typeface="Times New Roman" panose="02020603050405020304" pitchFamily="18" charset="0"/>
                <a:ea typeface="Calibri" panose="020F0502020204030204" pitchFamily="34" charset="0"/>
                <a:cs typeface="Times New Roman" panose="02020603050405020304" pitchFamily="18" charset="0"/>
              </a:rPr>
              <a:t>Nhiệm</a:t>
            </a:r>
            <a:r>
              <a:rPr lang="en-US" sz="2400"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6600"/>
                </a:solidFill>
                <a:latin typeface="Times New Roman" panose="02020603050405020304" pitchFamily="18" charset="0"/>
                <a:ea typeface="Calibri" panose="020F0502020204030204" pitchFamily="34" charset="0"/>
                <a:cs typeface="Times New Roman" panose="02020603050405020304" pitchFamily="18" charset="0"/>
              </a:rPr>
              <a:t>vụ</a:t>
            </a:r>
            <a:r>
              <a:rPr lang="en-US" sz="2400"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3: </a:t>
            </a:r>
            <a:r>
              <a:rPr lang="en-US" sz="2400" b="1" dirty="0" err="1" smtClean="0">
                <a:solidFill>
                  <a:srgbClr val="006600"/>
                </a:solidFill>
                <a:latin typeface="Times New Roman" panose="02020603050405020304" pitchFamily="18" charset="0"/>
                <a:ea typeface="Calibri" panose="020F0502020204030204" pitchFamily="34" charset="0"/>
                <a:cs typeface="Times New Roman" panose="02020603050405020304" pitchFamily="18" charset="0"/>
              </a:rPr>
              <a:t>Đổi</a:t>
            </a:r>
            <a:r>
              <a:rPr lang="en-US" sz="2400" b="1" dirty="0" smtClean="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20</a:t>
            </a:r>
            <a:r>
              <a:rPr lang="en-US" sz="2400" b="1" baseline="30000"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0</a:t>
            </a:r>
            <a:r>
              <a:rPr lang="en-US" sz="2400"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C sang </a:t>
            </a:r>
            <a:r>
              <a:rPr lang="en-US" sz="2400" b="1" baseline="30000"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0</a:t>
            </a:r>
            <a:r>
              <a:rPr lang="en-US" sz="2400"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F</a:t>
            </a:r>
          </a:p>
          <a:p>
            <a:pPr indent="360045" algn="just">
              <a:lnSpc>
                <a:spcPct val="115000"/>
              </a:lnSpc>
              <a:spcAft>
                <a:spcPts val="1000"/>
              </a:spcAft>
            </a:pPr>
            <a:r>
              <a:rPr lang="en-US" sz="2400"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smtClean="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6600"/>
                </a:solidFill>
                <a:latin typeface="Times New Roman" panose="02020603050405020304" pitchFamily="18" charset="0"/>
                <a:ea typeface="Calibri" panose="020F0502020204030204" pitchFamily="34" charset="0"/>
                <a:cs typeface="Times New Roman" panose="02020603050405020304" pitchFamily="18" charset="0"/>
              </a:rPr>
              <a:t>Đổi</a:t>
            </a:r>
            <a:r>
              <a:rPr lang="en-US" sz="2400" b="1" dirty="0" smtClean="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86</a:t>
            </a:r>
            <a:r>
              <a:rPr lang="en-US" sz="2400" b="1" baseline="30000" dirty="0" smtClean="0">
                <a:solidFill>
                  <a:srgbClr val="006600"/>
                </a:solidFill>
                <a:latin typeface="Times New Roman" panose="02020603050405020304" pitchFamily="18" charset="0"/>
                <a:ea typeface="Calibri" panose="020F0502020204030204" pitchFamily="34" charset="0"/>
                <a:cs typeface="Times New Roman" panose="02020603050405020304" pitchFamily="18" charset="0"/>
              </a:rPr>
              <a:t>0</a:t>
            </a:r>
            <a:r>
              <a:rPr lang="en-US" sz="2400" b="1" dirty="0" smtClean="0">
                <a:solidFill>
                  <a:srgbClr val="006600"/>
                </a:solidFill>
                <a:latin typeface="Times New Roman" panose="02020603050405020304" pitchFamily="18" charset="0"/>
                <a:ea typeface="Calibri" panose="020F0502020204030204" pitchFamily="34" charset="0"/>
                <a:cs typeface="Times New Roman" panose="02020603050405020304" pitchFamily="18" charset="0"/>
              </a:rPr>
              <a:t>F </a:t>
            </a:r>
            <a:r>
              <a:rPr lang="en-US" sz="2400"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sang </a:t>
            </a:r>
            <a:r>
              <a:rPr lang="en-US" sz="2400" b="1" baseline="30000"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0</a:t>
            </a:r>
            <a:r>
              <a:rPr lang="en-US" sz="2400"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C</a:t>
            </a:r>
            <a:endParaRPr lang="en-US" sz="2400" b="1"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3048000" y="2455563"/>
            <a:ext cx="6096000" cy="1588961"/>
          </a:xfrm>
          <a:prstGeom prst="rect">
            <a:avLst/>
          </a:prstGeom>
        </p:spPr>
        <p:txBody>
          <a:bodyPr>
            <a:spAutoFit/>
          </a:bodyPr>
          <a:lstStyle/>
          <a:p>
            <a:pPr algn="ctr">
              <a:lnSpc>
                <a:spcPct val="115000"/>
              </a:lnSpc>
              <a:spcAft>
                <a:spcPts val="1000"/>
              </a:spcAft>
            </a:pPr>
            <a:r>
              <a:rPr lang="en-US" sz="2400" b="1"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2400" b="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làm</a:t>
            </a:r>
            <a:endParaRPr lang="en-US" sz="2400" b="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en-US" sz="2400" b="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20</a:t>
            </a:r>
            <a:r>
              <a:rPr lang="en-US" sz="2400" b="1" baseline="30000"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0</a:t>
            </a:r>
            <a:r>
              <a:rPr lang="en-US" sz="2400" b="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C </a:t>
            </a:r>
            <a:r>
              <a:rPr lang="en-US" sz="2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32</a:t>
            </a:r>
            <a:r>
              <a:rPr lang="en-US" sz="2400" b="1" baseline="300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0</a:t>
            </a:r>
            <a:r>
              <a:rPr lang="en-US" sz="2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F + (20 x 1,8</a:t>
            </a:r>
            <a:r>
              <a:rPr lang="en-US" sz="2400" b="1" baseline="300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0</a:t>
            </a:r>
            <a:r>
              <a:rPr lang="en-US" sz="2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F) = 68</a:t>
            </a:r>
            <a:r>
              <a:rPr lang="en-US" sz="2400" b="1" baseline="300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0</a:t>
            </a:r>
            <a:r>
              <a:rPr lang="en-US" sz="2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F </a:t>
            </a:r>
          </a:p>
          <a:p>
            <a:pPr>
              <a:lnSpc>
                <a:spcPct val="115000"/>
              </a:lnSpc>
              <a:spcAft>
                <a:spcPts val="1000"/>
              </a:spcAft>
            </a:pPr>
            <a:r>
              <a:rPr lang="en-US" sz="2400" b="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86</a:t>
            </a:r>
            <a:r>
              <a:rPr lang="en-US" sz="2400" b="1" baseline="30000"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0</a:t>
            </a:r>
            <a:r>
              <a:rPr lang="en-US" sz="2400" b="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F </a:t>
            </a:r>
            <a:r>
              <a:rPr lang="en-US" sz="2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=(86</a:t>
            </a:r>
            <a:r>
              <a:rPr lang="en-US" sz="2400" b="1" baseline="300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0</a:t>
            </a:r>
            <a:r>
              <a:rPr lang="en-US" sz="2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F - 32</a:t>
            </a:r>
            <a:r>
              <a:rPr lang="en-US" sz="2400" b="1" baseline="300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0</a:t>
            </a:r>
            <a:r>
              <a:rPr lang="en-US" sz="2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F): 1,8</a:t>
            </a:r>
            <a:r>
              <a:rPr lang="en-US" sz="2400" b="1" baseline="300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0</a:t>
            </a:r>
            <a:r>
              <a:rPr lang="en-US" sz="2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F = 30 </a:t>
            </a:r>
            <a:r>
              <a:rPr lang="en-US" sz="2400" b="1" baseline="300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0</a:t>
            </a:r>
            <a:r>
              <a:rPr lang="en-US" sz="2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C</a:t>
            </a:r>
            <a:endParaRPr lang="en-US" sz="24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72356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circle(in)">
                                      <p:cBhvr>
                                        <p:cTn id="18" dur="20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wipe(down)">
                                      <p:cBhvr>
                                        <p:cTn id="23" dur="500"/>
                                        <p:tgtEl>
                                          <p:spTgt spid="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barn(inVertical)">
                                      <p:cBhvr>
                                        <p:cTn id="28"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39781" y="351009"/>
            <a:ext cx="1973617" cy="584775"/>
          </a:xfrm>
          <a:prstGeom prst="rect">
            <a:avLst/>
          </a:prstGeom>
        </p:spPr>
        <p:txBody>
          <a:bodyPr wrap="none">
            <a:spAutoFit/>
          </a:bodyPr>
          <a:lstStyle/>
          <a:p>
            <a:r>
              <a:rPr lang="en-US" sz="3200" b="1" dirty="0" err="1">
                <a:solidFill>
                  <a:srgbClr val="006600"/>
                </a:solidFill>
                <a:latin typeface="Times New Roman" panose="02020603050405020304" pitchFamily="18" charset="0"/>
                <a:cs typeface="Times New Roman" panose="02020603050405020304" pitchFamily="18" charset="0"/>
              </a:rPr>
              <a:t>Luyện</a:t>
            </a:r>
            <a:r>
              <a:rPr lang="en-US" sz="3200" b="1" dirty="0">
                <a:solidFill>
                  <a:srgbClr val="006600"/>
                </a:solidFill>
                <a:latin typeface="Times New Roman" panose="02020603050405020304" pitchFamily="18" charset="0"/>
                <a:cs typeface="Times New Roman" panose="02020603050405020304" pitchFamily="18" charset="0"/>
              </a:rPr>
              <a:t> </a:t>
            </a:r>
            <a:r>
              <a:rPr lang="en-US" sz="3200" b="1" dirty="0" err="1">
                <a:solidFill>
                  <a:srgbClr val="006600"/>
                </a:solidFill>
                <a:latin typeface="Times New Roman" panose="02020603050405020304" pitchFamily="18" charset="0"/>
                <a:cs typeface="Times New Roman" panose="02020603050405020304" pitchFamily="18" charset="0"/>
              </a:rPr>
              <a:t>tập</a:t>
            </a:r>
            <a:endParaRPr lang="en-US" sz="3200" dirty="0">
              <a:solidFill>
                <a:srgbClr val="0066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723330" y="1166843"/>
            <a:ext cx="11163869" cy="3785652"/>
          </a:xfrm>
          <a:prstGeom prst="rect">
            <a:avLst/>
          </a:prstGeom>
        </p:spPr>
        <p:txBody>
          <a:bodyPr wrap="square">
            <a:spAutoFit/>
          </a:bodyPr>
          <a:lstStyle/>
          <a:p>
            <a:r>
              <a:rPr lang="vi-VN" sz="2400" b="1" dirty="0">
                <a:solidFill>
                  <a:srgbClr val="C00000"/>
                </a:solidFill>
                <a:latin typeface="Times New Roman" panose="02020603050405020304" pitchFamily="18" charset="0"/>
                <a:cs typeface="Times New Roman" panose="02020603050405020304" pitchFamily="18" charset="0"/>
              </a:rPr>
              <a:t>Điền các số thích hợp vào các chỗ trống dưới đây.</a:t>
            </a:r>
          </a:p>
          <a:p>
            <a:endParaRPr lang="vi-VN" sz="2400" b="1" dirty="0">
              <a:solidFill>
                <a:srgbClr val="C00000"/>
              </a:solidFill>
              <a:latin typeface="Times New Roman" panose="02020603050405020304" pitchFamily="18" charset="0"/>
              <a:cs typeface="Times New Roman" panose="02020603050405020304" pitchFamily="18" charset="0"/>
            </a:endParaRPr>
          </a:p>
          <a:p>
            <a:r>
              <a:rPr lang="vi-VN" sz="2400" b="1" dirty="0">
                <a:solidFill>
                  <a:srgbClr val="C00000"/>
                </a:solidFill>
                <a:latin typeface="Times New Roman" panose="02020603050405020304" pitchFamily="18" charset="0"/>
                <a:cs typeface="Times New Roman" panose="02020603050405020304" pitchFamily="18" charset="0"/>
              </a:rPr>
              <a:t>Nhiệt độ của nước đá đang tan theo nhiệt giai Celsius là  </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baseline="30000" dirty="0" smtClean="0">
                <a:solidFill>
                  <a:srgbClr val="C00000"/>
                </a:solidFill>
                <a:latin typeface="Times New Roman" panose="02020603050405020304" pitchFamily="18" charset="0"/>
                <a:cs typeface="Times New Roman" panose="02020603050405020304" pitchFamily="18" charset="0"/>
              </a:rPr>
              <a:t>0</a:t>
            </a:r>
            <a:r>
              <a:rPr lang="vi-VN" sz="2400" b="1" dirty="0" smtClean="0">
                <a:solidFill>
                  <a:srgbClr val="C00000"/>
                </a:solidFill>
                <a:latin typeface="Times New Roman" panose="02020603050405020304" pitchFamily="18" charset="0"/>
                <a:cs typeface="Times New Roman" panose="02020603050405020304" pitchFamily="18" charset="0"/>
              </a:rPr>
              <a:t>C</a:t>
            </a:r>
            <a:r>
              <a:rPr lang="vi-VN" sz="2400" b="1" dirty="0">
                <a:solidFill>
                  <a:srgbClr val="C00000"/>
                </a:solidFill>
                <a:latin typeface="Times New Roman" panose="02020603050405020304" pitchFamily="18" charset="0"/>
                <a:cs typeface="Times New Roman" panose="02020603050405020304" pitchFamily="18" charset="0"/>
              </a:rPr>
              <a:t>.</a:t>
            </a:r>
          </a:p>
          <a:p>
            <a:endParaRPr lang="vi-VN" sz="2400" b="1" dirty="0">
              <a:solidFill>
                <a:srgbClr val="C00000"/>
              </a:solidFill>
              <a:latin typeface="Times New Roman" panose="02020603050405020304" pitchFamily="18" charset="0"/>
              <a:cs typeface="Times New Roman" panose="02020603050405020304" pitchFamily="18" charset="0"/>
            </a:endParaRPr>
          </a:p>
          <a:p>
            <a:r>
              <a:rPr lang="vi-VN" sz="2400" b="1" dirty="0">
                <a:solidFill>
                  <a:srgbClr val="C00000"/>
                </a:solidFill>
                <a:latin typeface="Times New Roman" panose="02020603050405020304" pitchFamily="18" charset="0"/>
                <a:cs typeface="Times New Roman" panose="02020603050405020304" pitchFamily="18" charset="0"/>
              </a:rPr>
              <a:t>Nhiệt độ của nước đá đang tan theo nhiệt giai Fahrenheit là  </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baseline="30000" dirty="0">
                <a:solidFill>
                  <a:srgbClr val="C00000"/>
                </a:solidFill>
                <a:latin typeface="Times New Roman" panose="02020603050405020304" pitchFamily="18" charset="0"/>
                <a:cs typeface="Times New Roman" panose="02020603050405020304" pitchFamily="18" charset="0"/>
              </a:rPr>
              <a:t>0</a:t>
            </a:r>
            <a:r>
              <a:rPr lang="vi-VN" sz="2400" b="1" dirty="0" smtClean="0">
                <a:solidFill>
                  <a:srgbClr val="C00000"/>
                </a:solidFill>
                <a:latin typeface="Times New Roman" panose="02020603050405020304" pitchFamily="18" charset="0"/>
                <a:cs typeface="Times New Roman" panose="02020603050405020304" pitchFamily="18" charset="0"/>
              </a:rPr>
              <a:t>F</a:t>
            </a:r>
            <a:r>
              <a:rPr lang="vi-VN" sz="2400" b="1" dirty="0">
                <a:solidFill>
                  <a:srgbClr val="C00000"/>
                </a:solidFill>
                <a:latin typeface="Times New Roman" panose="02020603050405020304" pitchFamily="18" charset="0"/>
                <a:cs typeface="Times New Roman" panose="02020603050405020304" pitchFamily="18" charset="0"/>
              </a:rPr>
              <a:t>.</a:t>
            </a:r>
          </a:p>
          <a:p>
            <a:endParaRPr lang="vi-VN" sz="2400" b="1" dirty="0">
              <a:solidFill>
                <a:srgbClr val="C00000"/>
              </a:solidFill>
              <a:latin typeface="Times New Roman" panose="02020603050405020304" pitchFamily="18" charset="0"/>
              <a:cs typeface="Times New Roman" panose="02020603050405020304" pitchFamily="18" charset="0"/>
            </a:endParaRPr>
          </a:p>
          <a:p>
            <a:r>
              <a:rPr lang="vi-VN" sz="2400" b="1" dirty="0">
                <a:solidFill>
                  <a:srgbClr val="C00000"/>
                </a:solidFill>
                <a:latin typeface="Times New Roman" panose="02020603050405020304" pitchFamily="18" charset="0"/>
                <a:cs typeface="Times New Roman" panose="02020603050405020304" pitchFamily="18" charset="0"/>
              </a:rPr>
              <a:t>Nhiệt độ của hơi nước đang sôi theo nhiệt giai Celsius là  </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baseline="30000" dirty="0">
                <a:solidFill>
                  <a:srgbClr val="C00000"/>
                </a:solidFill>
                <a:latin typeface="Times New Roman" panose="02020603050405020304" pitchFamily="18" charset="0"/>
                <a:cs typeface="Times New Roman" panose="02020603050405020304" pitchFamily="18" charset="0"/>
              </a:rPr>
              <a:t>0</a:t>
            </a:r>
            <a:r>
              <a:rPr lang="vi-VN" sz="2400" b="1" dirty="0" smtClean="0">
                <a:solidFill>
                  <a:srgbClr val="C00000"/>
                </a:solidFill>
                <a:latin typeface="Times New Roman" panose="02020603050405020304" pitchFamily="18" charset="0"/>
                <a:cs typeface="Times New Roman" panose="02020603050405020304" pitchFamily="18" charset="0"/>
              </a:rPr>
              <a:t>C</a:t>
            </a:r>
            <a:r>
              <a:rPr lang="vi-VN" sz="2400" b="1" dirty="0">
                <a:solidFill>
                  <a:srgbClr val="C00000"/>
                </a:solidFill>
                <a:latin typeface="Times New Roman" panose="02020603050405020304" pitchFamily="18" charset="0"/>
                <a:cs typeface="Times New Roman" panose="02020603050405020304" pitchFamily="18" charset="0"/>
              </a:rPr>
              <a:t>.</a:t>
            </a:r>
          </a:p>
          <a:p>
            <a:endParaRPr lang="vi-VN" sz="2400" b="1" dirty="0">
              <a:solidFill>
                <a:srgbClr val="C00000"/>
              </a:solidFill>
              <a:latin typeface="Times New Roman" panose="02020603050405020304" pitchFamily="18" charset="0"/>
              <a:cs typeface="Times New Roman" panose="02020603050405020304" pitchFamily="18" charset="0"/>
            </a:endParaRPr>
          </a:p>
          <a:p>
            <a:r>
              <a:rPr lang="vi-VN" sz="2400" b="1" dirty="0">
                <a:solidFill>
                  <a:srgbClr val="C00000"/>
                </a:solidFill>
                <a:latin typeface="Times New Roman" panose="02020603050405020304" pitchFamily="18" charset="0"/>
                <a:cs typeface="Times New Roman" panose="02020603050405020304" pitchFamily="18" charset="0"/>
              </a:rPr>
              <a:t>Nhiệt độ của hơi nước đang sôi theo nhiệt giai Fahrenheit là  </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baseline="30000" dirty="0" smtClean="0">
                <a:solidFill>
                  <a:srgbClr val="C00000"/>
                </a:solidFill>
                <a:latin typeface="Times New Roman" panose="02020603050405020304" pitchFamily="18" charset="0"/>
                <a:cs typeface="Times New Roman" panose="02020603050405020304" pitchFamily="18" charset="0"/>
              </a:rPr>
              <a:t>0</a:t>
            </a:r>
            <a:r>
              <a:rPr lang="vi-VN" sz="2400" b="1" dirty="0" smtClean="0">
                <a:solidFill>
                  <a:srgbClr val="C00000"/>
                </a:solidFill>
                <a:latin typeface="Times New Roman" panose="02020603050405020304" pitchFamily="18" charset="0"/>
                <a:cs typeface="Times New Roman" panose="02020603050405020304" pitchFamily="18" charset="0"/>
              </a:rPr>
              <a:t>F</a:t>
            </a:r>
            <a:endParaRPr lang="vi-VN" sz="2400" b="1" dirty="0">
              <a:solidFill>
                <a:srgbClr val="C00000"/>
              </a:solidFill>
              <a:latin typeface="Times New Roman" panose="02020603050405020304" pitchFamily="18" charset="0"/>
              <a:cs typeface="Times New Roman" panose="02020603050405020304" pitchFamily="18" charset="0"/>
            </a:endParaRPr>
          </a:p>
          <a:p>
            <a:endParaRPr lang="vi-VN" sz="2400" b="1" dirty="0">
              <a:solidFill>
                <a:srgbClr val="C0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8270544" y="1897038"/>
            <a:ext cx="436728" cy="461665"/>
          </a:xfrm>
          <a:prstGeom prst="rect">
            <a:avLst/>
          </a:prstGeom>
          <a:noFill/>
        </p:spPr>
        <p:txBody>
          <a:bodyPr wrap="square" rtlCol="0">
            <a:spAutoFit/>
          </a:bodyPr>
          <a:lstStyle/>
          <a:p>
            <a:r>
              <a:rPr lang="en-US" sz="2400" b="1" dirty="0">
                <a:solidFill>
                  <a:srgbClr val="0000CC"/>
                </a:solidFill>
                <a:latin typeface="Times New Roman" panose="02020603050405020304" pitchFamily="18" charset="0"/>
                <a:cs typeface="Times New Roman" panose="02020603050405020304" pitchFamily="18" charset="0"/>
              </a:rPr>
              <a:t>0</a:t>
            </a:r>
          </a:p>
        </p:txBody>
      </p:sp>
      <p:sp>
        <p:nvSpPr>
          <p:cNvPr id="7" name="TextBox 6"/>
          <p:cNvSpPr txBox="1"/>
          <p:nvPr/>
        </p:nvSpPr>
        <p:spPr>
          <a:xfrm>
            <a:off x="8625384" y="2630706"/>
            <a:ext cx="493593" cy="461665"/>
          </a:xfrm>
          <a:prstGeom prst="rect">
            <a:avLst/>
          </a:prstGeom>
          <a:noFill/>
        </p:spPr>
        <p:txBody>
          <a:bodyPr wrap="square" rtlCol="0">
            <a:spAutoFit/>
          </a:bodyPr>
          <a:lstStyle/>
          <a:p>
            <a:r>
              <a:rPr lang="en-US" sz="2400" b="1" dirty="0" smtClean="0">
                <a:solidFill>
                  <a:srgbClr val="0000CC"/>
                </a:solidFill>
                <a:latin typeface="Times New Roman" panose="02020603050405020304" pitchFamily="18" charset="0"/>
                <a:cs typeface="Times New Roman" panose="02020603050405020304" pitchFamily="18" charset="0"/>
              </a:rPr>
              <a:t>32</a:t>
            </a:r>
            <a:endParaRPr lang="en-US" sz="2400" b="1" dirty="0">
              <a:solidFill>
                <a:srgbClr val="0000CC"/>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8068095" y="3345978"/>
            <a:ext cx="723329" cy="461665"/>
          </a:xfrm>
          <a:prstGeom prst="rect">
            <a:avLst/>
          </a:prstGeom>
          <a:noFill/>
        </p:spPr>
        <p:txBody>
          <a:bodyPr wrap="square" rtlCol="0">
            <a:spAutoFit/>
          </a:bodyPr>
          <a:lstStyle/>
          <a:p>
            <a:r>
              <a:rPr lang="en-US" sz="2400" b="1" dirty="0" smtClean="0">
                <a:solidFill>
                  <a:srgbClr val="0000CC"/>
                </a:solidFill>
                <a:latin typeface="Times New Roman" panose="02020603050405020304" pitchFamily="18" charset="0"/>
                <a:cs typeface="Times New Roman" panose="02020603050405020304" pitchFamily="18" charset="0"/>
              </a:rPr>
              <a:t>100</a:t>
            </a:r>
            <a:endParaRPr lang="en-US" sz="2400" b="1" dirty="0">
              <a:solidFill>
                <a:srgbClr val="0000CC"/>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8516207" y="4094332"/>
            <a:ext cx="723327" cy="461665"/>
          </a:xfrm>
          <a:prstGeom prst="rect">
            <a:avLst/>
          </a:prstGeom>
          <a:noFill/>
        </p:spPr>
        <p:txBody>
          <a:bodyPr wrap="square" rtlCol="0">
            <a:spAutoFit/>
          </a:bodyPr>
          <a:lstStyle/>
          <a:p>
            <a:r>
              <a:rPr lang="en-US" sz="2400" b="1" dirty="0" smtClean="0">
                <a:solidFill>
                  <a:srgbClr val="0000CC"/>
                </a:solidFill>
                <a:latin typeface="Times New Roman" panose="02020603050405020304" pitchFamily="18" charset="0"/>
                <a:cs typeface="Times New Roman" panose="02020603050405020304" pitchFamily="18" charset="0"/>
              </a:rPr>
              <a:t>212</a:t>
            </a:r>
            <a:endParaRPr lang="en-US" sz="24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3776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ircle(in)">
                                      <p:cBhvr>
                                        <p:cTn id="3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62068" y="0"/>
            <a:ext cx="4146520" cy="461665"/>
          </a:xfrm>
          <a:prstGeom prst="rect">
            <a:avLst/>
          </a:prstGeom>
        </p:spPr>
        <p:txBody>
          <a:bodyPr wrap="none">
            <a:spAutoFit/>
          </a:bodyPr>
          <a:lstStyle/>
          <a:p>
            <a:pPr lvl="0" fontAlgn="base"/>
            <a:r>
              <a:rPr lang="vi-VN" sz="2400" b="1" dirty="0">
                <a:solidFill>
                  <a:srgbClr val="990099"/>
                </a:solidFill>
                <a:latin typeface="Times New Roman" panose="02020603050405020304" pitchFamily="18" charset="0"/>
              </a:rPr>
              <a:t>BÀI 4 : ĐO NHIỆT ĐỘ(3 tiết)</a:t>
            </a:r>
          </a:p>
        </p:txBody>
      </p:sp>
      <p:sp>
        <p:nvSpPr>
          <p:cNvPr id="5" name="Rectangle 4"/>
          <p:cNvSpPr/>
          <p:nvPr/>
        </p:nvSpPr>
        <p:spPr>
          <a:xfrm>
            <a:off x="0" y="461665"/>
            <a:ext cx="3752950" cy="461665"/>
          </a:xfrm>
          <a:prstGeom prst="rect">
            <a:avLst/>
          </a:prstGeom>
        </p:spPr>
        <p:txBody>
          <a:bodyPr wrap="none">
            <a:spAutoFit/>
          </a:bodyPr>
          <a:lstStyle/>
          <a:p>
            <a:r>
              <a:rPr lang="en-US" sz="2400" b="1" dirty="0">
                <a:solidFill>
                  <a:srgbClr val="006600"/>
                </a:solidFill>
                <a:latin typeface="Times New Roman" panose="02020603050405020304" pitchFamily="18" charset="0"/>
                <a:cs typeface="Times New Roman" panose="02020603050405020304" pitchFamily="18" charset="0"/>
              </a:rPr>
              <a:t>I. </a:t>
            </a:r>
            <a:r>
              <a:rPr lang="en-US" sz="2400" b="1" dirty="0" err="1">
                <a:solidFill>
                  <a:srgbClr val="006600"/>
                </a:solidFill>
                <a:latin typeface="Times New Roman" panose="02020603050405020304" pitchFamily="18" charset="0"/>
                <a:cs typeface="Times New Roman" panose="02020603050405020304" pitchFamily="18" charset="0"/>
              </a:rPr>
              <a:t>Nhiệt</a:t>
            </a:r>
            <a:r>
              <a:rPr lang="en-US" sz="2400" b="1" dirty="0">
                <a:solidFill>
                  <a:srgbClr val="006600"/>
                </a:solidFill>
                <a:latin typeface="Times New Roman" panose="02020603050405020304" pitchFamily="18" charset="0"/>
                <a:cs typeface="Times New Roman" panose="02020603050405020304" pitchFamily="18" charset="0"/>
              </a:rPr>
              <a:t> </a:t>
            </a:r>
            <a:r>
              <a:rPr lang="en-US" sz="2400" b="1" dirty="0" err="1">
                <a:solidFill>
                  <a:srgbClr val="006600"/>
                </a:solidFill>
                <a:latin typeface="Times New Roman" panose="02020603050405020304" pitchFamily="18" charset="0"/>
                <a:cs typeface="Times New Roman" panose="02020603050405020304" pitchFamily="18" charset="0"/>
              </a:rPr>
              <a:t>độ</a:t>
            </a:r>
            <a:r>
              <a:rPr lang="en-US" sz="2400" b="1" dirty="0">
                <a:solidFill>
                  <a:srgbClr val="006600"/>
                </a:solidFill>
                <a:latin typeface="Times New Roman" panose="02020603050405020304" pitchFamily="18" charset="0"/>
                <a:cs typeface="Times New Roman" panose="02020603050405020304" pitchFamily="18" charset="0"/>
              </a:rPr>
              <a:t> </a:t>
            </a:r>
            <a:r>
              <a:rPr lang="en-US" sz="2400" b="1" dirty="0" err="1">
                <a:solidFill>
                  <a:srgbClr val="006600"/>
                </a:solidFill>
                <a:latin typeface="Times New Roman" panose="02020603050405020304" pitchFamily="18" charset="0"/>
                <a:cs typeface="Times New Roman" panose="02020603050405020304" pitchFamily="18" charset="0"/>
              </a:rPr>
              <a:t>và</a:t>
            </a:r>
            <a:r>
              <a:rPr lang="en-US" sz="2400" b="1" dirty="0">
                <a:solidFill>
                  <a:srgbClr val="006600"/>
                </a:solidFill>
                <a:latin typeface="Times New Roman" panose="02020603050405020304" pitchFamily="18" charset="0"/>
                <a:cs typeface="Times New Roman" panose="02020603050405020304" pitchFamily="18" charset="0"/>
              </a:rPr>
              <a:t> </a:t>
            </a:r>
            <a:r>
              <a:rPr lang="en-US" sz="2400" b="1" dirty="0" err="1">
                <a:solidFill>
                  <a:srgbClr val="006600"/>
                </a:solidFill>
                <a:latin typeface="Times New Roman" panose="02020603050405020304" pitchFamily="18" charset="0"/>
                <a:cs typeface="Times New Roman" panose="02020603050405020304" pitchFamily="18" charset="0"/>
              </a:rPr>
              <a:t>độ</a:t>
            </a:r>
            <a:r>
              <a:rPr lang="en-US" sz="2400" b="1" dirty="0">
                <a:solidFill>
                  <a:srgbClr val="006600"/>
                </a:solidFill>
                <a:latin typeface="Times New Roman" panose="02020603050405020304" pitchFamily="18" charset="0"/>
                <a:cs typeface="Times New Roman" panose="02020603050405020304" pitchFamily="18" charset="0"/>
              </a:rPr>
              <a:t> </a:t>
            </a:r>
            <a:r>
              <a:rPr lang="en-US" sz="2400" b="1" dirty="0" err="1">
                <a:solidFill>
                  <a:srgbClr val="006600"/>
                </a:solidFill>
                <a:latin typeface="Times New Roman" panose="02020603050405020304" pitchFamily="18" charset="0"/>
                <a:cs typeface="Times New Roman" panose="02020603050405020304" pitchFamily="18" charset="0"/>
              </a:rPr>
              <a:t>nóng</a:t>
            </a:r>
            <a:r>
              <a:rPr lang="en-US" sz="2400" b="1" dirty="0">
                <a:solidFill>
                  <a:srgbClr val="006600"/>
                </a:solidFill>
                <a:latin typeface="Times New Roman" panose="02020603050405020304" pitchFamily="18" charset="0"/>
                <a:cs typeface="Times New Roman" panose="02020603050405020304" pitchFamily="18" charset="0"/>
              </a:rPr>
              <a:t> </a:t>
            </a:r>
            <a:r>
              <a:rPr lang="en-US" sz="2400" b="1" dirty="0" err="1">
                <a:solidFill>
                  <a:srgbClr val="006600"/>
                </a:solidFill>
                <a:latin typeface="Times New Roman" panose="02020603050405020304" pitchFamily="18" charset="0"/>
                <a:cs typeface="Times New Roman" panose="02020603050405020304" pitchFamily="18" charset="0"/>
              </a:rPr>
              <a:t>lạnh</a:t>
            </a:r>
            <a:endParaRPr lang="en-US" sz="2400" b="1" dirty="0">
              <a:solidFill>
                <a:srgbClr val="006600"/>
              </a:solidFill>
              <a:latin typeface="Times New Roman" panose="02020603050405020304" pitchFamily="18" charset="0"/>
              <a:cs typeface="Times New Roman" panose="02020603050405020304" pitchFamily="18" charset="0"/>
            </a:endParaRPr>
          </a:p>
        </p:txBody>
      </p:sp>
      <p:cxnSp>
        <p:nvCxnSpPr>
          <p:cNvPr id="9" name="Straight Connector 8"/>
          <p:cNvCxnSpPr/>
          <p:nvPr/>
        </p:nvCxnSpPr>
        <p:spPr>
          <a:xfrm>
            <a:off x="7286707" y="229653"/>
            <a:ext cx="0" cy="639633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923330"/>
            <a:ext cx="2849691" cy="461665"/>
          </a:xfrm>
          <a:prstGeom prst="rect">
            <a:avLst/>
          </a:prstGeom>
        </p:spPr>
        <p:txBody>
          <a:bodyPr wrap="none">
            <a:spAutoFit/>
          </a:bodyPr>
          <a:lstStyle/>
          <a:p>
            <a:r>
              <a:rPr lang="en-US" sz="2400" b="1" dirty="0" smtClean="0">
                <a:solidFill>
                  <a:srgbClr val="006600"/>
                </a:solidFill>
                <a:latin typeface="Times New Roman" panose="02020603050405020304" pitchFamily="18" charset="0"/>
                <a:cs typeface="Times New Roman" panose="02020603050405020304" pitchFamily="18" charset="0"/>
              </a:rPr>
              <a:t>II. Thang </a:t>
            </a:r>
            <a:r>
              <a:rPr lang="en-US" sz="2400" b="1" dirty="0" err="1" smtClean="0">
                <a:solidFill>
                  <a:srgbClr val="006600"/>
                </a:solidFill>
                <a:latin typeface="Times New Roman" panose="02020603050405020304" pitchFamily="18" charset="0"/>
                <a:cs typeface="Times New Roman" panose="02020603050405020304" pitchFamily="18" charset="0"/>
              </a:rPr>
              <a:t>đo</a:t>
            </a:r>
            <a:r>
              <a:rPr lang="en-US" sz="2400" b="1" dirty="0" smtClean="0">
                <a:solidFill>
                  <a:srgbClr val="006600"/>
                </a:solidFill>
                <a:latin typeface="Times New Roman" panose="02020603050405020304" pitchFamily="18" charset="0"/>
                <a:cs typeface="Times New Roman" panose="02020603050405020304" pitchFamily="18" charset="0"/>
              </a:rPr>
              <a:t> Celsius</a:t>
            </a:r>
            <a:endParaRPr lang="en-US" sz="2400" b="1" dirty="0">
              <a:solidFill>
                <a:srgbClr val="0066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6518" y="859809"/>
            <a:ext cx="2606319" cy="322042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2050" y="1965392"/>
            <a:ext cx="1609950" cy="422969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6518" y="4254576"/>
            <a:ext cx="2606320" cy="2603423"/>
          </a:xfrm>
          <a:prstGeom prst="rect">
            <a:avLst/>
          </a:prstGeom>
        </p:spPr>
      </p:pic>
      <p:sp>
        <p:nvSpPr>
          <p:cNvPr id="11" name="TextBox 10"/>
          <p:cNvSpPr txBox="1"/>
          <p:nvPr/>
        </p:nvSpPr>
        <p:spPr>
          <a:xfrm>
            <a:off x="135036" y="1384995"/>
            <a:ext cx="7151671" cy="1569660"/>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Thang </a:t>
            </a:r>
            <a:r>
              <a:rPr lang="en-US" sz="2400" dirty="0" err="1" smtClean="0">
                <a:latin typeface="Times New Roman" panose="02020603050405020304" pitchFamily="18" charset="0"/>
                <a:cs typeface="Times New Roman" panose="02020603050405020304" pitchFamily="18" charset="0"/>
              </a:rPr>
              <a:t>nhiệt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a:t>
            </a:r>
            <a:r>
              <a:rPr lang="en-US" sz="2400" dirty="0" smtClean="0">
                <a:latin typeface="Times New Roman" panose="02020603050405020304" pitchFamily="18" charset="0"/>
                <a:cs typeface="Times New Roman" panose="02020603050405020304" pitchFamily="18" charset="0"/>
              </a:rPr>
              <a:t>(</a:t>
            </a:r>
            <a:r>
              <a:rPr lang="en-US" sz="2400" dirty="0" err="1" smtClean="0">
                <a:latin typeface="Times New Roman" panose="02020603050405020304" pitchFamily="18" charset="0"/>
                <a:cs typeface="Times New Roman" panose="02020603050405020304" pitchFamily="18" charset="0"/>
              </a:rPr>
              <a:t>nhiệt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giai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Xen</a:t>
            </a:r>
            <a:r>
              <a:rPr lang="en-US" sz="2400" dirty="0" smtClean="0">
                <a:latin typeface="Times New Roman" panose="02020603050405020304" pitchFamily="18" charset="0"/>
                <a:cs typeface="Times New Roman" panose="02020603050405020304" pitchFamily="18" charset="0"/>
              </a:rPr>
              <a:t>-xi-</a:t>
            </a:r>
            <a:r>
              <a:rPr lang="en-US" sz="2400" dirty="0" err="1" smtClean="0">
                <a:latin typeface="Times New Roman" panose="02020603050405020304" pitchFamily="18" charset="0"/>
                <a:cs typeface="Times New Roman" panose="02020603050405020304" pitchFamily="18" charset="0"/>
              </a:rPr>
              <a:t>út</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(Celsius</a:t>
            </a:r>
            <a:r>
              <a:rPr lang="en-US" sz="2400" dirty="0" smtClean="0">
                <a:latin typeface="Times New Roman" panose="02020603050405020304" pitchFamily="18" charset="0"/>
                <a:cs typeface="Times New Roman" panose="02020603050405020304" pitchFamily="18" charset="0"/>
              </a:rPr>
              <a:t>):</a:t>
            </a:r>
          </a:p>
          <a:p>
            <a:r>
              <a:rPr lang="en-US" sz="2400" dirty="0" smtClean="0">
                <a:latin typeface="Times New Roman" panose="02020603050405020304" pitchFamily="18" charset="0"/>
                <a:cs typeface="Times New Roman" panose="02020603050405020304" pitchFamily="18" charset="0"/>
              </a:rPr>
              <a:t>+</a:t>
            </a:r>
            <a:r>
              <a:rPr lang="en-US" sz="2400" dirty="0" err="1" smtClean="0">
                <a:latin typeface="Times New Roman" panose="02020603050405020304" pitchFamily="18" charset="0"/>
                <a:cs typeface="Times New Roman" panose="02020603050405020304" pitchFamily="18" charset="0"/>
              </a:rPr>
              <a:t>Nhiệt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nước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đang</a:t>
            </a:r>
            <a:r>
              <a:rPr lang="en-US" sz="2400" dirty="0" smtClean="0">
                <a:latin typeface="Times New Roman" panose="02020603050405020304" pitchFamily="18" charset="0"/>
                <a:cs typeface="Times New Roman" panose="02020603050405020304" pitchFamily="18" charset="0"/>
              </a:rPr>
              <a:t> tan: 0</a:t>
            </a:r>
            <a:r>
              <a:rPr lang="en-US" sz="2400" baseline="30000" dirty="0" smtClean="0">
                <a:latin typeface="Times New Roman" panose="02020603050405020304" pitchFamily="18" charset="0"/>
                <a:cs typeface="Times New Roman" panose="02020603050405020304" pitchFamily="18" charset="0"/>
              </a:rPr>
              <a:t>0</a:t>
            </a:r>
            <a:r>
              <a:rPr lang="en-US" sz="2400" dirty="0" smtClean="0">
                <a:latin typeface="Times New Roman" panose="02020603050405020304" pitchFamily="18" charset="0"/>
                <a:cs typeface="Times New Roman" panose="02020603050405020304" pitchFamily="18" charset="0"/>
              </a:rPr>
              <a:t>C</a:t>
            </a:r>
          </a:p>
          <a:p>
            <a:r>
              <a:rPr lang="en-US" sz="2400" dirty="0" smtClean="0">
                <a:latin typeface="Times New Roman" panose="02020603050405020304" pitchFamily="18" charset="0"/>
                <a:cs typeface="Times New Roman" panose="02020603050405020304" pitchFamily="18" charset="0"/>
              </a:rPr>
              <a:t>+</a:t>
            </a:r>
            <a:r>
              <a:rPr lang="en-US" sz="2400" dirty="0" err="1" smtClean="0">
                <a:latin typeface="Times New Roman" panose="02020603050405020304" pitchFamily="18" charset="0"/>
                <a:cs typeface="Times New Roman" panose="02020603050405020304" pitchFamily="18" charset="0"/>
              </a:rPr>
              <a:t>Nhiệt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nước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đang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sôi</a:t>
            </a:r>
            <a:r>
              <a:rPr lang="en-US" sz="2400" dirty="0" smtClean="0">
                <a:latin typeface="Times New Roman" panose="02020603050405020304" pitchFamily="18" charset="0"/>
                <a:cs typeface="Times New Roman" panose="02020603050405020304" pitchFamily="18" charset="0"/>
              </a:rPr>
              <a:t>: 100</a:t>
            </a:r>
            <a:r>
              <a:rPr lang="en-US" sz="2400" baseline="30000" dirty="0" smtClean="0">
                <a:latin typeface="Times New Roman" panose="02020603050405020304" pitchFamily="18" charset="0"/>
                <a:cs typeface="Times New Roman" panose="02020603050405020304" pitchFamily="18" charset="0"/>
              </a:rPr>
              <a:t>0</a:t>
            </a:r>
            <a:r>
              <a:rPr lang="en-US" sz="2400" dirty="0" smtClean="0">
                <a:latin typeface="Times New Roman" panose="02020603050405020304" pitchFamily="18" charset="0"/>
                <a:cs typeface="Times New Roman" panose="02020603050405020304" pitchFamily="18" charset="0"/>
              </a:rPr>
              <a:t>C</a:t>
            </a:r>
          </a:p>
          <a:p>
            <a:r>
              <a:rPr lang="en-US" sz="2400" dirty="0" smtClean="0">
                <a:latin typeface="Times New Roman" panose="02020603050405020304" pitchFamily="18" charset="0"/>
                <a:cs typeface="Times New Roman" panose="02020603050405020304" pitchFamily="18" charset="0"/>
              </a:rPr>
              <a:t>+</a:t>
            </a:r>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nhiệt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thấp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hơn</a:t>
            </a:r>
            <a:r>
              <a:rPr lang="en-US" sz="2400" dirty="0" smtClean="0">
                <a:latin typeface="Times New Roman" panose="02020603050405020304" pitchFamily="18" charset="0"/>
                <a:cs typeface="Times New Roman" panose="02020603050405020304" pitchFamily="18" charset="0"/>
              </a:rPr>
              <a:t> 0</a:t>
            </a:r>
            <a:r>
              <a:rPr lang="en-US" sz="2400" baseline="30000" dirty="0" smtClean="0">
                <a:latin typeface="Times New Roman" panose="02020603050405020304" pitchFamily="18" charset="0"/>
                <a:cs typeface="Times New Roman" panose="02020603050405020304" pitchFamily="18" charset="0"/>
              </a:rPr>
              <a:t>0</a:t>
            </a:r>
            <a:r>
              <a:rPr lang="en-US" sz="2400" dirty="0" smtClean="0">
                <a:latin typeface="Times New Roman" panose="02020603050405020304" pitchFamily="18" charset="0"/>
                <a:cs typeface="Times New Roman" panose="02020603050405020304" pitchFamily="18" charset="0"/>
              </a:rPr>
              <a:t>C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gọi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nhiệt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âm</a:t>
            </a:r>
            <a:endParaRPr lang="en-US" sz="2400" dirty="0" smtClean="0">
              <a:latin typeface="Times New Roman" panose="02020603050405020304" pitchFamily="18" charset="0"/>
              <a:cs typeface="Times New Roman" panose="02020603050405020304" pitchFamily="18" charset="0"/>
            </a:endParaRPr>
          </a:p>
        </p:txBody>
      </p:sp>
      <p:sp>
        <p:nvSpPr>
          <p:cNvPr id="12" name="TextBox 11"/>
          <p:cNvSpPr txBox="1"/>
          <p:nvPr/>
        </p:nvSpPr>
        <p:spPr>
          <a:xfrm>
            <a:off x="135036" y="2989828"/>
            <a:ext cx="7151671" cy="1200329"/>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-Thang </a:t>
            </a:r>
            <a:r>
              <a:rPr lang="en-US" sz="2400" dirty="0" err="1" smtClean="0">
                <a:latin typeface="Times New Roman" panose="02020603050405020304" pitchFamily="18" charset="0"/>
                <a:cs typeface="Times New Roman" panose="02020603050405020304" pitchFamily="18" charset="0"/>
              </a:rPr>
              <a:t>nhiệt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a:t>
            </a:r>
            <a:r>
              <a:rPr lang="en-US" sz="2400" dirty="0" smtClean="0">
                <a:latin typeface="Times New Roman" panose="02020603050405020304" pitchFamily="18" charset="0"/>
                <a:cs typeface="Times New Roman" panose="02020603050405020304" pitchFamily="18" charset="0"/>
              </a:rPr>
              <a:t>(</a:t>
            </a:r>
            <a:r>
              <a:rPr lang="en-US" sz="2400" dirty="0" err="1" smtClean="0">
                <a:latin typeface="Times New Roman" panose="02020603050405020304" pitchFamily="18" charset="0"/>
                <a:cs typeface="Times New Roman" panose="02020603050405020304" pitchFamily="18" charset="0"/>
              </a:rPr>
              <a:t>nhiệt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giai</a:t>
            </a:r>
            <a:r>
              <a:rPr lang="en-US" sz="2400" dirty="0" smtClean="0">
                <a:latin typeface="Times New Roman" panose="02020603050405020304" pitchFamily="18" charset="0"/>
                <a:cs typeface="Times New Roman" panose="02020603050405020304" pitchFamily="18" charset="0"/>
              </a:rPr>
              <a:t>) Fa-</a:t>
            </a:r>
            <a:r>
              <a:rPr lang="en-US" sz="2400" dirty="0" err="1" smtClean="0">
                <a:latin typeface="Times New Roman" panose="02020603050405020304" pitchFamily="18" charset="0"/>
                <a:cs typeface="Times New Roman" panose="02020603050405020304" pitchFamily="18" charset="0"/>
              </a:rPr>
              <a:t>ren</a:t>
            </a:r>
            <a:r>
              <a:rPr lang="en-US" sz="2400" dirty="0" smtClean="0">
                <a:latin typeface="Times New Roman" panose="02020603050405020304" pitchFamily="18" charset="0"/>
                <a:cs typeface="Times New Roman" panose="02020603050405020304" pitchFamily="18" charset="0"/>
              </a:rPr>
              <a:t>-</a:t>
            </a:r>
            <a:r>
              <a:rPr lang="en-US" sz="2400" dirty="0" err="1" smtClean="0">
                <a:latin typeface="Times New Roman" panose="02020603050405020304" pitchFamily="18" charset="0"/>
                <a:cs typeface="Times New Roman" panose="02020603050405020304" pitchFamily="18" charset="0"/>
              </a:rPr>
              <a:t>hai</a:t>
            </a:r>
            <a:r>
              <a:rPr lang="en-US" sz="2400" dirty="0" smtClean="0">
                <a:latin typeface="Times New Roman" panose="02020603050405020304" pitchFamily="18" charset="0"/>
                <a:cs typeface="Times New Roman" panose="02020603050405020304" pitchFamily="18" charset="0"/>
              </a:rPr>
              <a:t>(Fahrenheit):</a:t>
            </a:r>
          </a:p>
          <a:p>
            <a:r>
              <a:rPr lang="en-US" sz="2400" dirty="0" smtClean="0">
                <a:latin typeface="Times New Roman" panose="02020603050405020304" pitchFamily="18" charset="0"/>
                <a:cs typeface="Times New Roman" panose="02020603050405020304" pitchFamily="18" charset="0"/>
              </a:rPr>
              <a:t>+</a:t>
            </a:r>
            <a:r>
              <a:rPr lang="en-US" sz="2400" dirty="0" err="1" smtClean="0">
                <a:latin typeface="Times New Roman" panose="02020603050405020304" pitchFamily="18" charset="0"/>
                <a:cs typeface="Times New Roman" panose="02020603050405020304" pitchFamily="18" charset="0"/>
              </a:rPr>
              <a:t>Nhiệt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nước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đang</a:t>
            </a:r>
            <a:r>
              <a:rPr lang="en-US" sz="2400" dirty="0" smtClean="0">
                <a:latin typeface="Times New Roman" panose="02020603050405020304" pitchFamily="18" charset="0"/>
                <a:cs typeface="Times New Roman" panose="02020603050405020304" pitchFamily="18" charset="0"/>
              </a:rPr>
              <a:t> tan: </a:t>
            </a:r>
            <a:r>
              <a:rPr lang="en-US" sz="2400" dirty="0" smtClean="0">
                <a:solidFill>
                  <a:srgbClr val="FF0000"/>
                </a:solidFill>
                <a:latin typeface="Times New Roman" panose="02020603050405020304" pitchFamily="18" charset="0"/>
                <a:cs typeface="Times New Roman" panose="02020603050405020304" pitchFamily="18" charset="0"/>
              </a:rPr>
              <a:t>32</a:t>
            </a:r>
            <a:r>
              <a:rPr lang="en-US" sz="2400" baseline="30000" dirty="0" smtClean="0">
                <a:solidFill>
                  <a:srgbClr val="FF0000"/>
                </a:solidFill>
                <a:latin typeface="Times New Roman" panose="02020603050405020304" pitchFamily="18" charset="0"/>
                <a:cs typeface="Times New Roman" panose="02020603050405020304" pitchFamily="18" charset="0"/>
              </a:rPr>
              <a:t>0</a:t>
            </a:r>
            <a:r>
              <a:rPr lang="en-US" sz="2400" dirty="0" smtClean="0">
                <a:solidFill>
                  <a:srgbClr val="FF0000"/>
                </a:solidFill>
                <a:latin typeface="Times New Roman" panose="02020603050405020304" pitchFamily="18" charset="0"/>
                <a:cs typeface="Times New Roman" panose="02020603050405020304" pitchFamily="18" charset="0"/>
              </a:rPr>
              <a:t>F</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tương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đương</a:t>
            </a:r>
            <a:r>
              <a:rPr lang="en-US" sz="2400" dirty="0" smtClean="0">
                <a:latin typeface="Times New Roman" panose="02020603050405020304" pitchFamily="18" charset="0"/>
                <a:cs typeface="Times New Roman" panose="02020603050405020304" pitchFamily="18" charset="0"/>
              </a:rPr>
              <a:t> </a:t>
            </a:r>
            <a:r>
              <a:rPr lang="en-US" sz="2400" dirty="0" smtClean="0">
                <a:solidFill>
                  <a:srgbClr val="FF0000"/>
                </a:solidFill>
                <a:latin typeface="Times New Roman" panose="02020603050405020304" pitchFamily="18" charset="0"/>
                <a:cs typeface="Times New Roman" panose="02020603050405020304" pitchFamily="18" charset="0"/>
              </a:rPr>
              <a:t>0</a:t>
            </a:r>
            <a:r>
              <a:rPr lang="en-US" sz="2400" baseline="30000" dirty="0" smtClean="0">
                <a:solidFill>
                  <a:srgbClr val="FF0000"/>
                </a:solidFill>
                <a:latin typeface="Times New Roman" panose="02020603050405020304" pitchFamily="18" charset="0"/>
                <a:cs typeface="Times New Roman" panose="02020603050405020304" pitchFamily="18" charset="0"/>
              </a:rPr>
              <a:t>0</a:t>
            </a:r>
            <a:r>
              <a:rPr lang="en-US" sz="2400" dirty="0" smtClean="0">
                <a:solidFill>
                  <a:srgbClr val="FF0000"/>
                </a:solidFill>
                <a:latin typeface="Times New Roman" panose="02020603050405020304" pitchFamily="18" charset="0"/>
                <a:cs typeface="Times New Roman" panose="02020603050405020304" pitchFamily="18" charset="0"/>
              </a:rPr>
              <a:t>C</a:t>
            </a:r>
          </a:p>
          <a:p>
            <a:r>
              <a:rPr lang="en-US" sz="2400" dirty="0" smtClean="0">
                <a:latin typeface="Times New Roman" panose="02020603050405020304" pitchFamily="18" charset="0"/>
                <a:cs typeface="Times New Roman" panose="02020603050405020304" pitchFamily="18" charset="0"/>
              </a:rPr>
              <a:t>+</a:t>
            </a:r>
            <a:r>
              <a:rPr lang="en-US" sz="2400" dirty="0" err="1" smtClean="0">
                <a:latin typeface="Times New Roman" panose="02020603050405020304" pitchFamily="18" charset="0"/>
                <a:cs typeface="Times New Roman" panose="02020603050405020304" pitchFamily="18" charset="0"/>
              </a:rPr>
              <a:t>Nhiệt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nước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đang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sôi</a:t>
            </a:r>
            <a:r>
              <a:rPr lang="en-US" sz="2400" dirty="0" smtClean="0">
                <a:latin typeface="Times New Roman" panose="02020603050405020304" pitchFamily="18" charset="0"/>
                <a:cs typeface="Times New Roman" panose="02020603050405020304" pitchFamily="18" charset="0"/>
              </a:rPr>
              <a:t>: </a:t>
            </a:r>
            <a:r>
              <a:rPr lang="en-US" sz="2400" dirty="0" smtClean="0">
                <a:solidFill>
                  <a:srgbClr val="FF0000"/>
                </a:solidFill>
                <a:latin typeface="Times New Roman" panose="02020603050405020304" pitchFamily="18" charset="0"/>
                <a:cs typeface="Times New Roman" panose="02020603050405020304" pitchFamily="18" charset="0"/>
              </a:rPr>
              <a:t>212</a:t>
            </a:r>
            <a:r>
              <a:rPr lang="en-US" sz="2400" baseline="30000" dirty="0" smtClean="0">
                <a:solidFill>
                  <a:srgbClr val="FF0000"/>
                </a:solidFill>
                <a:latin typeface="Times New Roman" panose="02020603050405020304" pitchFamily="18" charset="0"/>
                <a:cs typeface="Times New Roman" panose="02020603050405020304" pitchFamily="18" charset="0"/>
              </a:rPr>
              <a:t>0</a:t>
            </a:r>
            <a:r>
              <a:rPr lang="en-US" sz="2400" dirty="0" smtClean="0">
                <a:solidFill>
                  <a:srgbClr val="FF0000"/>
                </a:solidFill>
                <a:latin typeface="Times New Roman" panose="02020603050405020304" pitchFamily="18" charset="0"/>
                <a:cs typeface="Times New Roman" panose="02020603050405020304" pitchFamily="18" charset="0"/>
              </a:rPr>
              <a:t>F</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tương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đương</a:t>
            </a:r>
            <a:r>
              <a:rPr lang="en-US" sz="2400" dirty="0" smtClean="0">
                <a:latin typeface="Times New Roman" panose="02020603050405020304" pitchFamily="18" charset="0"/>
                <a:cs typeface="Times New Roman" panose="02020603050405020304" pitchFamily="18" charset="0"/>
              </a:rPr>
              <a:t> </a:t>
            </a:r>
            <a:r>
              <a:rPr lang="en-US" sz="2400" dirty="0" smtClean="0">
                <a:solidFill>
                  <a:srgbClr val="FF0000"/>
                </a:solidFill>
                <a:latin typeface="Times New Roman" panose="02020603050405020304" pitchFamily="18" charset="0"/>
                <a:cs typeface="Times New Roman" panose="02020603050405020304" pitchFamily="18" charset="0"/>
              </a:rPr>
              <a:t>100</a:t>
            </a:r>
            <a:r>
              <a:rPr lang="en-US" sz="2400" baseline="30000" dirty="0" smtClean="0">
                <a:solidFill>
                  <a:srgbClr val="FF0000"/>
                </a:solidFill>
                <a:latin typeface="Times New Roman" panose="02020603050405020304" pitchFamily="18" charset="0"/>
                <a:cs typeface="Times New Roman" panose="02020603050405020304" pitchFamily="18" charset="0"/>
              </a:rPr>
              <a:t>0</a:t>
            </a:r>
            <a:r>
              <a:rPr lang="en-US" sz="2400" dirty="0" smtClean="0">
                <a:solidFill>
                  <a:srgbClr val="FF0000"/>
                </a:solidFill>
                <a:latin typeface="Times New Roman" panose="02020603050405020304" pitchFamily="18" charset="0"/>
                <a:cs typeface="Times New Roman" panose="02020603050405020304" pitchFamily="18" charset="0"/>
              </a:rPr>
              <a:t>C</a:t>
            </a:r>
          </a:p>
        </p:txBody>
      </p:sp>
      <p:sp>
        <p:nvSpPr>
          <p:cNvPr id="13" name="TextBox 12"/>
          <p:cNvSpPr txBox="1"/>
          <p:nvPr/>
        </p:nvSpPr>
        <p:spPr>
          <a:xfrm>
            <a:off x="198277" y="4190157"/>
            <a:ext cx="7173036" cy="830997"/>
          </a:xfrm>
          <a:prstGeom prst="rect">
            <a:avLst/>
          </a:prstGeom>
          <a:noFill/>
        </p:spPr>
        <p:txBody>
          <a:bodyPr wrap="square" rtlCol="0">
            <a:spAutoFit/>
          </a:bodyPr>
          <a:lstStyle/>
          <a:p>
            <a:r>
              <a:rPr lang="en-US" sz="2400" dirty="0" err="1" smtClean="0">
                <a:solidFill>
                  <a:srgbClr val="FF0000"/>
                </a:solidFill>
                <a:latin typeface="Times New Roman" panose="02020603050405020304" pitchFamily="18" charset="0"/>
                <a:cs typeface="Times New Roman" panose="02020603050405020304" pitchFamily="18" charset="0"/>
              </a:rPr>
              <a:t>Chuyển</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từ</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baseline="30000" dirty="0" smtClean="0">
                <a:solidFill>
                  <a:srgbClr val="FF0000"/>
                </a:solidFill>
                <a:latin typeface="Times New Roman" panose="02020603050405020304" pitchFamily="18" charset="0"/>
                <a:cs typeface="Times New Roman" panose="02020603050405020304" pitchFamily="18" charset="0"/>
              </a:rPr>
              <a:t>0</a:t>
            </a:r>
            <a:r>
              <a:rPr lang="en-US" sz="2400" dirty="0" smtClean="0">
                <a:solidFill>
                  <a:srgbClr val="FF0000"/>
                </a:solidFill>
                <a:latin typeface="Times New Roman" panose="02020603050405020304" pitchFamily="18" charset="0"/>
                <a:cs typeface="Times New Roman" panose="02020603050405020304" pitchFamily="18" charset="0"/>
              </a:rPr>
              <a:t>C sang </a:t>
            </a:r>
            <a:r>
              <a:rPr lang="en-US" sz="2400" baseline="30000" dirty="0" smtClean="0">
                <a:solidFill>
                  <a:srgbClr val="FF0000"/>
                </a:solidFill>
                <a:latin typeface="Times New Roman" panose="02020603050405020304" pitchFamily="18" charset="0"/>
                <a:cs typeface="Times New Roman" panose="02020603050405020304" pitchFamily="18" charset="0"/>
              </a:rPr>
              <a:t>0</a:t>
            </a:r>
            <a:r>
              <a:rPr lang="en-US" sz="2400" dirty="0" smtClean="0">
                <a:solidFill>
                  <a:srgbClr val="FF0000"/>
                </a:solidFill>
                <a:latin typeface="Times New Roman" panose="02020603050405020304" pitchFamily="18" charset="0"/>
                <a:cs typeface="Times New Roman" panose="02020603050405020304" pitchFamily="18" charset="0"/>
              </a:rPr>
              <a:t>F: t(</a:t>
            </a:r>
            <a:r>
              <a:rPr lang="en-US" sz="2400" baseline="30000" dirty="0" smtClean="0">
                <a:solidFill>
                  <a:srgbClr val="FF0000"/>
                </a:solidFill>
                <a:latin typeface="Times New Roman" panose="02020603050405020304" pitchFamily="18" charset="0"/>
                <a:cs typeface="Times New Roman" panose="02020603050405020304" pitchFamily="18" charset="0"/>
              </a:rPr>
              <a:t>0</a:t>
            </a:r>
            <a:r>
              <a:rPr lang="en-US" sz="2400" dirty="0" smtClean="0">
                <a:solidFill>
                  <a:srgbClr val="FF0000"/>
                </a:solidFill>
                <a:latin typeface="Times New Roman" panose="02020603050405020304" pitchFamily="18" charset="0"/>
                <a:cs typeface="Times New Roman" panose="02020603050405020304" pitchFamily="18" charset="0"/>
              </a:rPr>
              <a:t>F) = (t(</a:t>
            </a:r>
            <a:r>
              <a:rPr lang="en-US" sz="2400" baseline="30000" dirty="0" smtClean="0">
                <a:solidFill>
                  <a:srgbClr val="FF0000"/>
                </a:solidFill>
                <a:latin typeface="Times New Roman" panose="02020603050405020304" pitchFamily="18" charset="0"/>
                <a:cs typeface="Times New Roman" panose="02020603050405020304" pitchFamily="18" charset="0"/>
              </a:rPr>
              <a:t>0</a:t>
            </a:r>
            <a:r>
              <a:rPr lang="en-US" sz="2400" dirty="0" smtClean="0">
                <a:solidFill>
                  <a:srgbClr val="FF0000"/>
                </a:solidFill>
                <a:latin typeface="Times New Roman" panose="02020603050405020304" pitchFamily="18" charset="0"/>
                <a:cs typeface="Times New Roman" panose="02020603050405020304" pitchFamily="18" charset="0"/>
              </a:rPr>
              <a:t>C)x1,8) +32</a:t>
            </a:r>
          </a:p>
          <a:p>
            <a:r>
              <a:rPr lang="en-US" sz="2400" dirty="0" err="1">
                <a:solidFill>
                  <a:srgbClr val="7030A0"/>
                </a:solidFill>
                <a:latin typeface="Times New Roman" panose="02020603050405020304" pitchFamily="18" charset="0"/>
                <a:cs typeface="Times New Roman" panose="02020603050405020304" pitchFamily="18" charset="0"/>
              </a:rPr>
              <a:t>Chuyển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từ</a:t>
            </a:r>
            <a:r>
              <a:rPr lang="en-US" sz="2400" dirty="0">
                <a:solidFill>
                  <a:srgbClr val="7030A0"/>
                </a:solidFill>
                <a:latin typeface="Times New Roman" panose="02020603050405020304" pitchFamily="18" charset="0"/>
                <a:cs typeface="Times New Roman" panose="02020603050405020304" pitchFamily="18" charset="0"/>
              </a:rPr>
              <a:t> </a:t>
            </a:r>
            <a:r>
              <a:rPr lang="en-US" sz="2400" baseline="30000" dirty="0" smtClean="0">
                <a:solidFill>
                  <a:srgbClr val="7030A0"/>
                </a:solidFill>
                <a:latin typeface="Times New Roman" panose="02020603050405020304" pitchFamily="18" charset="0"/>
                <a:cs typeface="Times New Roman" panose="02020603050405020304" pitchFamily="18" charset="0"/>
              </a:rPr>
              <a:t>0</a:t>
            </a:r>
            <a:r>
              <a:rPr lang="en-US" sz="2400" dirty="0" smtClean="0">
                <a:solidFill>
                  <a:srgbClr val="7030A0"/>
                </a:solidFill>
                <a:latin typeface="Times New Roman" panose="02020603050405020304" pitchFamily="18" charset="0"/>
                <a:cs typeface="Times New Roman" panose="02020603050405020304" pitchFamily="18" charset="0"/>
              </a:rPr>
              <a:t>F </a:t>
            </a:r>
            <a:r>
              <a:rPr lang="en-US" sz="2400" dirty="0">
                <a:solidFill>
                  <a:srgbClr val="7030A0"/>
                </a:solidFill>
                <a:latin typeface="Times New Roman" panose="02020603050405020304" pitchFamily="18" charset="0"/>
                <a:cs typeface="Times New Roman" panose="02020603050405020304" pitchFamily="18" charset="0"/>
              </a:rPr>
              <a:t>sang </a:t>
            </a:r>
            <a:r>
              <a:rPr lang="en-US" sz="2400" baseline="30000" dirty="0" smtClean="0">
                <a:solidFill>
                  <a:srgbClr val="7030A0"/>
                </a:solidFill>
                <a:latin typeface="Times New Roman" panose="02020603050405020304" pitchFamily="18" charset="0"/>
                <a:cs typeface="Times New Roman" panose="02020603050405020304" pitchFamily="18" charset="0"/>
              </a:rPr>
              <a:t>0</a:t>
            </a:r>
            <a:r>
              <a:rPr lang="en-US" sz="2400" dirty="0" smtClean="0">
                <a:solidFill>
                  <a:srgbClr val="7030A0"/>
                </a:solidFill>
                <a:latin typeface="Times New Roman" panose="02020603050405020304" pitchFamily="18" charset="0"/>
                <a:cs typeface="Times New Roman" panose="02020603050405020304" pitchFamily="18" charset="0"/>
              </a:rPr>
              <a:t>C: t(</a:t>
            </a:r>
            <a:r>
              <a:rPr lang="en-US" sz="2400" baseline="30000" dirty="0" smtClean="0">
                <a:solidFill>
                  <a:srgbClr val="7030A0"/>
                </a:solidFill>
                <a:latin typeface="Times New Roman" panose="02020603050405020304" pitchFamily="18" charset="0"/>
                <a:cs typeface="Times New Roman" panose="02020603050405020304" pitchFamily="18" charset="0"/>
              </a:rPr>
              <a:t>0</a:t>
            </a:r>
            <a:r>
              <a:rPr lang="en-US" sz="2400" dirty="0" smtClean="0">
                <a:solidFill>
                  <a:srgbClr val="7030A0"/>
                </a:solidFill>
                <a:latin typeface="Times New Roman" panose="02020603050405020304" pitchFamily="18" charset="0"/>
                <a:cs typeface="Times New Roman" panose="02020603050405020304" pitchFamily="18" charset="0"/>
              </a:rPr>
              <a:t>C) </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smtClean="0">
                <a:solidFill>
                  <a:srgbClr val="7030A0"/>
                </a:solidFill>
                <a:latin typeface="Times New Roman" panose="02020603050405020304" pitchFamily="18" charset="0"/>
                <a:cs typeface="Times New Roman" panose="02020603050405020304" pitchFamily="18" charset="0"/>
              </a:rPr>
              <a:t>t(</a:t>
            </a:r>
            <a:r>
              <a:rPr lang="en-US" sz="2400" baseline="30000" dirty="0" smtClean="0">
                <a:solidFill>
                  <a:srgbClr val="7030A0"/>
                </a:solidFill>
                <a:latin typeface="Times New Roman" panose="02020603050405020304" pitchFamily="18" charset="0"/>
                <a:cs typeface="Times New Roman" panose="02020603050405020304" pitchFamily="18" charset="0"/>
              </a:rPr>
              <a:t>0</a:t>
            </a:r>
            <a:r>
              <a:rPr lang="en-US" sz="2400" dirty="0" smtClean="0">
                <a:solidFill>
                  <a:srgbClr val="7030A0"/>
                </a:solidFill>
                <a:latin typeface="Times New Roman" panose="02020603050405020304" pitchFamily="18" charset="0"/>
                <a:cs typeface="Times New Roman" panose="02020603050405020304" pitchFamily="18" charset="0"/>
              </a:rPr>
              <a:t>F) – 32):1,8</a:t>
            </a:r>
            <a:endParaRPr lang="en-US" sz="2400" dirty="0">
              <a:solidFill>
                <a:srgbClr val="7030A0"/>
              </a:solidFill>
              <a:latin typeface="Times New Roman" panose="02020603050405020304" pitchFamily="18" charset="0"/>
              <a:cs typeface="Times New Roman" panose="02020603050405020304" pitchFamily="18" charset="0"/>
            </a:endParaRPr>
          </a:p>
        </p:txBody>
      </p:sp>
      <p:sp>
        <p:nvSpPr>
          <p:cNvPr id="3" name="Rectangle 2"/>
          <p:cNvSpPr/>
          <p:nvPr/>
        </p:nvSpPr>
        <p:spPr>
          <a:xfrm>
            <a:off x="29065" y="4928821"/>
            <a:ext cx="1802096" cy="461665"/>
          </a:xfrm>
          <a:prstGeom prst="rect">
            <a:avLst/>
          </a:prstGeom>
        </p:spPr>
        <p:txBody>
          <a:bodyPr wrap="none">
            <a:spAutoFit/>
          </a:bodyPr>
          <a:lstStyle/>
          <a:p>
            <a:r>
              <a:rPr lang="en-US" sz="2400" b="1" dirty="0">
                <a:solidFill>
                  <a:srgbClr val="006600"/>
                </a:solidFill>
                <a:latin typeface="Times New Roman" panose="02020603050405020304" pitchFamily="18" charset="0"/>
                <a:cs typeface="Times New Roman" panose="02020603050405020304" pitchFamily="18" charset="0"/>
              </a:rPr>
              <a:t>III. </a:t>
            </a:r>
            <a:r>
              <a:rPr lang="en-US" sz="2400" b="1" dirty="0" err="1">
                <a:solidFill>
                  <a:srgbClr val="006600"/>
                </a:solidFill>
                <a:latin typeface="Times New Roman" panose="02020603050405020304" pitchFamily="18" charset="0"/>
                <a:cs typeface="Times New Roman" panose="02020603050405020304" pitchFamily="18" charset="0"/>
              </a:rPr>
              <a:t>Nhiệt</a:t>
            </a:r>
            <a:r>
              <a:rPr lang="en-US" sz="2400" b="1" dirty="0">
                <a:solidFill>
                  <a:srgbClr val="006600"/>
                </a:solidFill>
                <a:latin typeface="Times New Roman" panose="02020603050405020304" pitchFamily="18" charset="0"/>
                <a:cs typeface="Times New Roman" panose="02020603050405020304" pitchFamily="18" charset="0"/>
              </a:rPr>
              <a:t> </a:t>
            </a:r>
            <a:r>
              <a:rPr lang="en-US" sz="2400" b="1" dirty="0" err="1">
                <a:solidFill>
                  <a:srgbClr val="006600"/>
                </a:solidFill>
                <a:latin typeface="Times New Roman" panose="02020603050405020304" pitchFamily="18" charset="0"/>
                <a:cs typeface="Times New Roman" panose="02020603050405020304" pitchFamily="18" charset="0"/>
              </a:rPr>
              <a:t>kế</a:t>
            </a:r>
            <a:endParaRPr lang="en-US" sz="2400" b="1" dirty="0">
              <a:solidFill>
                <a:srgbClr val="0066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185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TotalTime>
  <Words>1511</Words>
  <Application>Microsoft Office PowerPoint</Application>
  <PresentationFormat>Widescreen</PresentationFormat>
  <Paragraphs>179</Paragraphs>
  <Slides>23</Slides>
  <Notes>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Calibri Light</vt:lpstr>
      <vt:lpstr>inherit</vt:lpstr>
      <vt:lpstr>Times New Roman</vt:lpstr>
      <vt:lpstr>VNI-Times</vt:lpstr>
      <vt:lpstr>Office Theme</vt:lpstr>
      <vt:lpstr>PowerPoint Presentation</vt:lpstr>
      <vt:lpstr>I. NHIỆT ĐỘ VÀ ĐỘ NÓNG LẠNH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19</cp:revision>
  <dcterms:created xsi:type="dcterms:W3CDTF">2022-09-21T13:41:34Z</dcterms:created>
  <dcterms:modified xsi:type="dcterms:W3CDTF">2022-09-23T06:50:10Z</dcterms:modified>
</cp:coreProperties>
</file>