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62" r:id="rId2"/>
    <p:sldId id="258" r:id="rId3"/>
    <p:sldId id="259" r:id="rId4"/>
    <p:sldId id="260" r:id="rId5"/>
    <p:sldId id="264" r:id="rId6"/>
    <p:sldId id="265" r:id="rId7"/>
    <p:sldId id="263"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ED8C95D-F7FE-473D-B628-5445BCF5567F}" type="datetimeFigureOut">
              <a:rPr lang="en-US" smtClean="0"/>
              <a:t>10/8/2021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344946F-0EEC-4883-A60F-A619BC8C258F}" type="slidenum">
              <a:rPr lang="en-US" smtClean="0"/>
              <a:t>‹#›</a:t>
            </a:fld>
            <a:endParaRPr lang="en-US"/>
          </a:p>
        </p:txBody>
      </p:sp>
    </p:spTree>
    <p:extLst>
      <p:ext uri="{BB962C8B-B14F-4D97-AF65-F5344CB8AC3E}">
        <p14:creationId xmlns:p14="http://schemas.microsoft.com/office/powerpoint/2010/main" val="6930518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344946F-0EEC-4883-A60F-A619BC8C258F}" type="slidenum">
              <a:rPr lang="en-US" smtClean="0"/>
              <a:t>1</a:t>
            </a:fld>
            <a:endParaRPr lang="en-US"/>
          </a:p>
        </p:txBody>
      </p:sp>
    </p:spTree>
    <p:extLst>
      <p:ext uri="{BB962C8B-B14F-4D97-AF65-F5344CB8AC3E}">
        <p14:creationId xmlns:p14="http://schemas.microsoft.com/office/powerpoint/2010/main" val="7542616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344946F-0EEC-4883-A60F-A619BC8C258F}" type="slidenum">
              <a:rPr lang="en-US" smtClean="0"/>
              <a:t>6</a:t>
            </a:fld>
            <a:endParaRPr lang="en-US"/>
          </a:p>
        </p:txBody>
      </p:sp>
    </p:spTree>
    <p:extLst>
      <p:ext uri="{BB962C8B-B14F-4D97-AF65-F5344CB8AC3E}">
        <p14:creationId xmlns:p14="http://schemas.microsoft.com/office/powerpoint/2010/main" val="35829724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344946F-0EEC-4883-A60F-A619BC8C258F}" type="slidenum">
              <a:rPr lang="en-US" smtClean="0"/>
              <a:t>7</a:t>
            </a:fld>
            <a:endParaRPr lang="en-US"/>
          </a:p>
        </p:txBody>
      </p:sp>
    </p:spTree>
    <p:extLst>
      <p:ext uri="{BB962C8B-B14F-4D97-AF65-F5344CB8AC3E}">
        <p14:creationId xmlns:p14="http://schemas.microsoft.com/office/powerpoint/2010/main" val="31519437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1349960-DD50-4B8A-A4B6-BDBF859CCDED}" type="datetimeFigureOut">
              <a:rPr lang="en-US" smtClean="0"/>
              <a:t>10/8/2021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02A746-2CD5-4FDD-83DD-AA8196DADA18}" type="slidenum">
              <a:rPr lang="en-US" smtClean="0"/>
              <a:t>‹#›</a:t>
            </a:fld>
            <a:endParaRPr lang="en-US"/>
          </a:p>
        </p:txBody>
      </p:sp>
    </p:spTree>
    <p:extLst>
      <p:ext uri="{BB962C8B-B14F-4D97-AF65-F5344CB8AC3E}">
        <p14:creationId xmlns:p14="http://schemas.microsoft.com/office/powerpoint/2010/main" val="14976082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349960-DD50-4B8A-A4B6-BDBF859CCDED}" type="datetimeFigureOut">
              <a:rPr lang="en-US" smtClean="0"/>
              <a:t>10/8/2021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02A746-2CD5-4FDD-83DD-AA8196DADA18}" type="slidenum">
              <a:rPr lang="en-US" smtClean="0"/>
              <a:t>‹#›</a:t>
            </a:fld>
            <a:endParaRPr lang="en-US"/>
          </a:p>
        </p:txBody>
      </p:sp>
    </p:spTree>
    <p:extLst>
      <p:ext uri="{BB962C8B-B14F-4D97-AF65-F5344CB8AC3E}">
        <p14:creationId xmlns:p14="http://schemas.microsoft.com/office/powerpoint/2010/main" val="4178853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349960-DD50-4B8A-A4B6-BDBF859CCDED}" type="datetimeFigureOut">
              <a:rPr lang="en-US" smtClean="0"/>
              <a:t>10/8/2021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02A746-2CD5-4FDD-83DD-AA8196DADA18}" type="slidenum">
              <a:rPr lang="en-US" smtClean="0"/>
              <a:t>‹#›</a:t>
            </a:fld>
            <a:endParaRPr lang="en-US"/>
          </a:p>
        </p:txBody>
      </p:sp>
    </p:spTree>
    <p:extLst>
      <p:ext uri="{BB962C8B-B14F-4D97-AF65-F5344CB8AC3E}">
        <p14:creationId xmlns:p14="http://schemas.microsoft.com/office/powerpoint/2010/main" val="3813488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349960-DD50-4B8A-A4B6-BDBF859CCDED}" type="datetimeFigureOut">
              <a:rPr lang="en-US" smtClean="0"/>
              <a:t>10/8/2021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02A746-2CD5-4FDD-83DD-AA8196DADA18}" type="slidenum">
              <a:rPr lang="en-US" smtClean="0"/>
              <a:t>‹#›</a:t>
            </a:fld>
            <a:endParaRPr lang="en-US"/>
          </a:p>
        </p:txBody>
      </p:sp>
    </p:spTree>
    <p:extLst>
      <p:ext uri="{BB962C8B-B14F-4D97-AF65-F5344CB8AC3E}">
        <p14:creationId xmlns:p14="http://schemas.microsoft.com/office/powerpoint/2010/main" val="14531491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1349960-DD50-4B8A-A4B6-BDBF859CCDED}" type="datetimeFigureOut">
              <a:rPr lang="en-US" smtClean="0"/>
              <a:t>10/8/2021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02A746-2CD5-4FDD-83DD-AA8196DADA18}" type="slidenum">
              <a:rPr lang="en-US" smtClean="0"/>
              <a:t>‹#›</a:t>
            </a:fld>
            <a:endParaRPr lang="en-US"/>
          </a:p>
        </p:txBody>
      </p:sp>
    </p:spTree>
    <p:extLst>
      <p:ext uri="{BB962C8B-B14F-4D97-AF65-F5344CB8AC3E}">
        <p14:creationId xmlns:p14="http://schemas.microsoft.com/office/powerpoint/2010/main" val="7774574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1349960-DD50-4B8A-A4B6-BDBF859CCDED}" type="datetimeFigureOut">
              <a:rPr lang="en-US" smtClean="0"/>
              <a:t>10/8/2021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02A746-2CD5-4FDD-83DD-AA8196DADA18}" type="slidenum">
              <a:rPr lang="en-US" smtClean="0"/>
              <a:t>‹#›</a:t>
            </a:fld>
            <a:endParaRPr lang="en-US"/>
          </a:p>
        </p:txBody>
      </p:sp>
    </p:spTree>
    <p:extLst>
      <p:ext uri="{BB962C8B-B14F-4D97-AF65-F5344CB8AC3E}">
        <p14:creationId xmlns:p14="http://schemas.microsoft.com/office/powerpoint/2010/main" val="29780100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1349960-DD50-4B8A-A4B6-BDBF859CCDED}" type="datetimeFigureOut">
              <a:rPr lang="en-US" smtClean="0"/>
              <a:t>10/8/2021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002A746-2CD5-4FDD-83DD-AA8196DADA18}" type="slidenum">
              <a:rPr lang="en-US" smtClean="0"/>
              <a:t>‹#›</a:t>
            </a:fld>
            <a:endParaRPr lang="en-US"/>
          </a:p>
        </p:txBody>
      </p:sp>
    </p:spTree>
    <p:extLst>
      <p:ext uri="{BB962C8B-B14F-4D97-AF65-F5344CB8AC3E}">
        <p14:creationId xmlns:p14="http://schemas.microsoft.com/office/powerpoint/2010/main" val="864277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1349960-DD50-4B8A-A4B6-BDBF859CCDED}" type="datetimeFigureOut">
              <a:rPr lang="en-US" smtClean="0"/>
              <a:t>10/8/2021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002A746-2CD5-4FDD-83DD-AA8196DADA18}" type="slidenum">
              <a:rPr lang="en-US" smtClean="0"/>
              <a:t>‹#›</a:t>
            </a:fld>
            <a:endParaRPr lang="en-US"/>
          </a:p>
        </p:txBody>
      </p:sp>
    </p:spTree>
    <p:extLst>
      <p:ext uri="{BB962C8B-B14F-4D97-AF65-F5344CB8AC3E}">
        <p14:creationId xmlns:p14="http://schemas.microsoft.com/office/powerpoint/2010/main" val="27134345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349960-DD50-4B8A-A4B6-BDBF859CCDED}" type="datetimeFigureOut">
              <a:rPr lang="en-US" smtClean="0"/>
              <a:t>10/8/2021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002A746-2CD5-4FDD-83DD-AA8196DADA18}" type="slidenum">
              <a:rPr lang="en-US" smtClean="0"/>
              <a:t>‹#›</a:t>
            </a:fld>
            <a:endParaRPr lang="en-US"/>
          </a:p>
        </p:txBody>
      </p:sp>
    </p:spTree>
    <p:extLst>
      <p:ext uri="{BB962C8B-B14F-4D97-AF65-F5344CB8AC3E}">
        <p14:creationId xmlns:p14="http://schemas.microsoft.com/office/powerpoint/2010/main" val="36133863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349960-DD50-4B8A-A4B6-BDBF859CCDED}" type="datetimeFigureOut">
              <a:rPr lang="en-US" smtClean="0"/>
              <a:t>10/8/2021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02A746-2CD5-4FDD-83DD-AA8196DADA18}" type="slidenum">
              <a:rPr lang="en-US" smtClean="0"/>
              <a:t>‹#›</a:t>
            </a:fld>
            <a:endParaRPr lang="en-US"/>
          </a:p>
        </p:txBody>
      </p:sp>
    </p:spTree>
    <p:extLst>
      <p:ext uri="{BB962C8B-B14F-4D97-AF65-F5344CB8AC3E}">
        <p14:creationId xmlns:p14="http://schemas.microsoft.com/office/powerpoint/2010/main" val="31991321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349960-DD50-4B8A-A4B6-BDBF859CCDED}" type="datetimeFigureOut">
              <a:rPr lang="en-US" smtClean="0"/>
              <a:t>10/8/2021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02A746-2CD5-4FDD-83DD-AA8196DADA18}" type="slidenum">
              <a:rPr lang="en-US" smtClean="0"/>
              <a:t>‹#›</a:t>
            </a:fld>
            <a:endParaRPr lang="en-US"/>
          </a:p>
        </p:txBody>
      </p:sp>
    </p:spTree>
    <p:extLst>
      <p:ext uri="{BB962C8B-B14F-4D97-AF65-F5344CB8AC3E}">
        <p14:creationId xmlns:p14="http://schemas.microsoft.com/office/powerpoint/2010/main" val="6467985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349960-DD50-4B8A-A4B6-BDBF859CCDED}" type="datetimeFigureOut">
              <a:rPr lang="en-US" smtClean="0"/>
              <a:t>10/8/2021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02A746-2CD5-4FDD-83DD-AA8196DADA18}" type="slidenum">
              <a:rPr lang="en-US" smtClean="0"/>
              <a:t>‹#›</a:t>
            </a:fld>
            <a:endParaRPr lang="en-US"/>
          </a:p>
        </p:txBody>
      </p:sp>
    </p:spTree>
    <p:extLst>
      <p:ext uri="{BB962C8B-B14F-4D97-AF65-F5344CB8AC3E}">
        <p14:creationId xmlns:p14="http://schemas.microsoft.com/office/powerpoint/2010/main" val="10718737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990600"/>
            <a:ext cx="7772400" cy="1470025"/>
          </a:xfrm>
        </p:spPr>
        <p:txBody>
          <a:bodyPr>
            <a:normAutofit fontScale="90000"/>
          </a:bodyPr>
          <a:lstStyle/>
          <a:p>
            <a:r>
              <a:rPr lang="vi-VN" dirty="0" smtClean="0">
                <a:solidFill>
                  <a:srgbClr val="FF0000"/>
                </a:solidFill>
              </a:rPr>
              <a:t>NỘI</a:t>
            </a:r>
            <a:r>
              <a:rPr lang="vi-VN" dirty="0" smtClean="0"/>
              <a:t> </a:t>
            </a:r>
            <a:r>
              <a:rPr lang="vi-VN" dirty="0" smtClean="0">
                <a:solidFill>
                  <a:srgbClr val="FF0000"/>
                </a:solidFill>
              </a:rPr>
              <a:t>DUNG HỘI NGHỊ PHỤ HUYNH LẦN </a:t>
            </a:r>
            <a:r>
              <a:rPr lang="en-US" dirty="0">
                <a:solidFill>
                  <a:srgbClr val="FF0000"/>
                </a:solidFill>
              </a:rPr>
              <a:t>I</a:t>
            </a:r>
            <a:r>
              <a:rPr lang="vi-VN" dirty="0" smtClean="0">
                <a:solidFill>
                  <a:srgbClr val="FF0000"/>
                </a:solidFill>
              </a:rPr>
              <a:t>- LỚP </a:t>
            </a:r>
            <a:r>
              <a:rPr lang="en-US" dirty="0" smtClean="0">
                <a:solidFill>
                  <a:srgbClr val="FF0000"/>
                </a:solidFill>
              </a:rPr>
              <a:t>6B</a:t>
            </a:r>
            <a:br>
              <a:rPr lang="en-US" dirty="0" smtClean="0">
                <a:solidFill>
                  <a:srgbClr val="FF0000"/>
                </a:solidFill>
              </a:rPr>
            </a:br>
            <a:r>
              <a:rPr lang="en-US" dirty="0" smtClean="0">
                <a:solidFill>
                  <a:srgbClr val="FF0000"/>
                </a:solidFill>
                <a:latin typeface="Times New Roman" panose="02020603050405020304" pitchFamily="18" charset="0"/>
                <a:cs typeface="Times New Roman" panose="02020603050405020304" pitchFamily="18" charset="0"/>
              </a:rPr>
              <a:t>NĂM</a:t>
            </a:r>
            <a:r>
              <a:rPr lang="en-US" dirty="0" smtClean="0">
                <a:solidFill>
                  <a:srgbClr val="FF0000"/>
                </a:solidFill>
              </a:rPr>
              <a:t> </a:t>
            </a:r>
            <a:r>
              <a:rPr lang="en-US" dirty="0" smtClean="0">
                <a:solidFill>
                  <a:srgbClr val="FF0000"/>
                </a:solidFill>
                <a:latin typeface="Times New Roman" panose="02020603050405020304" pitchFamily="18" charset="0"/>
                <a:cs typeface="Times New Roman" panose="02020603050405020304" pitchFamily="18" charset="0"/>
              </a:rPr>
              <a:t>HỌC</a:t>
            </a:r>
            <a:r>
              <a:rPr lang="en-US" dirty="0" smtClean="0">
                <a:solidFill>
                  <a:srgbClr val="FF0000"/>
                </a:solidFill>
              </a:rPr>
              <a:t> </a:t>
            </a:r>
            <a:r>
              <a:rPr lang="en-US" dirty="0" smtClean="0">
                <a:solidFill>
                  <a:srgbClr val="FF0000"/>
                </a:solidFill>
                <a:latin typeface="Times New Roman" panose="02020603050405020304" pitchFamily="18" charset="0"/>
                <a:cs typeface="Times New Roman" panose="02020603050405020304" pitchFamily="18" charset="0"/>
              </a:rPr>
              <a:t>2021-2022</a:t>
            </a:r>
            <a:endParaRPr lang="en-US" dirty="0">
              <a:solidFill>
                <a:srgbClr val="FF0000"/>
              </a:solidFill>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371600" y="2895600"/>
            <a:ext cx="6400800" cy="2743200"/>
          </a:xfrm>
        </p:spPr>
        <p:txBody>
          <a:bodyPr>
            <a:normAutofit/>
          </a:bodyPr>
          <a:lstStyle/>
          <a:p>
            <a:pPr algn="l"/>
            <a:r>
              <a:rPr lang="en-US" sz="2400" dirty="0" err="1" smtClean="0">
                <a:solidFill>
                  <a:srgbClr val="FF0000"/>
                </a:solidFill>
                <a:latin typeface="Times New Roman" panose="02020603050405020304" pitchFamily="18" charset="0"/>
                <a:cs typeface="Times New Roman" panose="02020603050405020304" pitchFamily="18" charset="0"/>
              </a:rPr>
              <a:t>1.Bầu</a:t>
            </a:r>
            <a:r>
              <a:rPr lang="en-US" sz="2400" dirty="0" smtClean="0">
                <a:solidFill>
                  <a:srgbClr val="FF0000"/>
                </a:solidFill>
                <a:latin typeface="Times New Roman" panose="02020603050405020304" pitchFamily="18" charset="0"/>
                <a:cs typeface="Times New Roman" panose="02020603050405020304" pitchFamily="18" charset="0"/>
              </a:rPr>
              <a:t> BCH </a:t>
            </a:r>
            <a:r>
              <a:rPr lang="en-US" sz="2400" dirty="0" err="1" smtClean="0">
                <a:solidFill>
                  <a:srgbClr val="FF0000"/>
                </a:solidFill>
                <a:latin typeface="Times New Roman" panose="02020603050405020304" pitchFamily="18" charset="0"/>
                <a:cs typeface="Times New Roman" panose="02020603050405020304" pitchFamily="18" charset="0"/>
              </a:rPr>
              <a:t>hội</a:t>
            </a:r>
            <a:r>
              <a:rPr lang="en-US" sz="2400" dirty="0" smtClean="0">
                <a:solidFill>
                  <a:srgbClr val="FF0000"/>
                </a:solidFill>
                <a:latin typeface="Times New Roman" panose="02020603050405020304" pitchFamily="18" charset="0"/>
                <a:cs typeface="Times New Roman" panose="02020603050405020304" pitchFamily="18" charset="0"/>
              </a:rPr>
              <a:t> </a:t>
            </a:r>
            <a:r>
              <a:rPr lang="en-US" sz="2400" dirty="0" err="1" smtClean="0">
                <a:solidFill>
                  <a:srgbClr val="FF0000"/>
                </a:solidFill>
                <a:latin typeface="Times New Roman" panose="02020603050405020304" pitchFamily="18" charset="0"/>
                <a:cs typeface="Times New Roman" panose="02020603050405020304" pitchFamily="18" charset="0"/>
              </a:rPr>
              <a:t>phụ</a:t>
            </a:r>
            <a:r>
              <a:rPr lang="en-US" sz="2400" dirty="0" smtClean="0">
                <a:solidFill>
                  <a:srgbClr val="FF0000"/>
                </a:solidFill>
                <a:latin typeface="Times New Roman" panose="02020603050405020304" pitchFamily="18" charset="0"/>
                <a:cs typeface="Times New Roman" panose="02020603050405020304" pitchFamily="18" charset="0"/>
              </a:rPr>
              <a:t> </a:t>
            </a:r>
            <a:r>
              <a:rPr lang="en-US" sz="2400" dirty="0" err="1" smtClean="0">
                <a:solidFill>
                  <a:srgbClr val="FF0000"/>
                </a:solidFill>
                <a:latin typeface="Times New Roman" panose="02020603050405020304" pitchFamily="18" charset="0"/>
                <a:cs typeface="Times New Roman" panose="02020603050405020304" pitchFamily="18" charset="0"/>
              </a:rPr>
              <a:t>huynh</a:t>
            </a:r>
            <a:endParaRPr lang="en-US" sz="2400" dirty="0" smtClean="0">
              <a:solidFill>
                <a:srgbClr val="FF0000"/>
              </a:solidFill>
              <a:latin typeface="Times New Roman" panose="02020603050405020304" pitchFamily="18" charset="0"/>
              <a:cs typeface="Times New Roman" panose="02020603050405020304" pitchFamily="18" charset="0"/>
            </a:endParaRPr>
          </a:p>
          <a:p>
            <a:pPr algn="l"/>
            <a:r>
              <a:rPr lang="en-US" sz="2400" dirty="0" smtClean="0">
                <a:solidFill>
                  <a:srgbClr val="FF0000"/>
                </a:solidFill>
                <a:latin typeface="Times New Roman" panose="02020603050405020304" pitchFamily="18" charset="0"/>
                <a:cs typeface="Times New Roman" panose="02020603050405020304" pitchFamily="18" charset="0"/>
              </a:rPr>
              <a:t>2. </a:t>
            </a:r>
            <a:r>
              <a:rPr lang="vi-VN" sz="2400" dirty="0">
                <a:solidFill>
                  <a:srgbClr val="FF0000"/>
                </a:solidFill>
                <a:latin typeface="Times New Roman" panose="02020603050405020304" pitchFamily="18" charset="0"/>
                <a:cs typeface="Times New Roman" panose="02020603050405020304" pitchFamily="18" charset="0"/>
              </a:rPr>
              <a:t>Tình hình lớp </a:t>
            </a:r>
            <a:endParaRPr lang="en-US" sz="2400" dirty="0" smtClean="0">
              <a:solidFill>
                <a:srgbClr val="FF0000"/>
              </a:solidFill>
              <a:latin typeface="Times New Roman" panose="02020603050405020304" pitchFamily="18" charset="0"/>
              <a:cs typeface="Times New Roman" panose="02020603050405020304" pitchFamily="18" charset="0"/>
            </a:endParaRPr>
          </a:p>
          <a:p>
            <a:pPr algn="l"/>
            <a:r>
              <a:rPr lang="en-US" sz="2400" dirty="0" err="1" smtClean="0">
                <a:solidFill>
                  <a:srgbClr val="FF0000"/>
                </a:solidFill>
                <a:latin typeface="Times New Roman" panose="02020603050405020304" pitchFamily="18" charset="0"/>
                <a:cs typeface="Times New Roman" panose="02020603050405020304" pitchFamily="18" charset="0"/>
              </a:rPr>
              <a:t>3.Chỉ</a:t>
            </a:r>
            <a:r>
              <a:rPr lang="en-US" sz="2400" dirty="0" smtClean="0">
                <a:solidFill>
                  <a:srgbClr val="FF0000"/>
                </a:solidFill>
                <a:latin typeface="Times New Roman" panose="02020603050405020304" pitchFamily="18" charset="0"/>
                <a:cs typeface="Times New Roman" panose="02020603050405020304" pitchFamily="18" charset="0"/>
              </a:rPr>
              <a:t> </a:t>
            </a:r>
            <a:r>
              <a:rPr lang="en-US" sz="2400" dirty="0" err="1" smtClean="0">
                <a:solidFill>
                  <a:srgbClr val="FF0000"/>
                </a:solidFill>
                <a:latin typeface="Times New Roman" panose="02020603050405020304" pitchFamily="18" charset="0"/>
                <a:cs typeface="Times New Roman" panose="02020603050405020304" pitchFamily="18" charset="0"/>
              </a:rPr>
              <a:t>tiêu</a:t>
            </a:r>
            <a:r>
              <a:rPr lang="en-US" sz="2400" dirty="0" smtClean="0">
                <a:solidFill>
                  <a:srgbClr val="FF0000"/>
                </a:solidFill>
                <a:latin typeface="Times New Roman" panose="02020603050405020304" pitchFamily="18" charset="0"/>
                <a:cs typeface="Times New Roman" panose="02020603050405020304" pitchFamily="18" charset="0"/>
              </a:rPr>
              <a:t> </a:t>
            </a:r>
            <a:r>
              <a:rPr lang="en-US" sz="2400" dirty="0" err="1" smtClean="0">
                <a:solidFill>
                  <a:srgbClr val="FF0000"/>
                </a:solidFill>
                <a:latin typeface="Times New Roman" panose="02020603050405020304" pitchFamily="18" charset="0"/>
                <a:cs typeface="Times New Roman" panose="02020603050405020304" pitchFamily="18" charset="0"/>
              </a:rPr>
              <a:t>và</a:t>
            </a:r>
            <a:r>
              <a:rPr lang="en-US" sz="2400" dirty="0" smtClean="0">
                <a:solidFill>
                  <a:srgbClr val="FF0000"/>
                </a:solidFill>
                <a:latin typeface="Times New Roman" panose="02020603050405020304" pitchFamily="18" charset="0"/>
                <a:cs typeface="Times New Roman" panose="02020603050405020304" pitchFamily="18" charset="0"/>
              </a:rPr>
              <a:t> </a:t>
            </a:r>
            <a:r>
              <a:rPr lang="en-US" sz="2400" dirty="0" err="1" smtClean="0">
                <a:solidFill>
                  <a:srgbClr val="FF0000"/>
                </a:solidFill>
                <a:latin typeface="Times New Roman" panose="02020603050405020304" pitchFamily="18" charset="0"/>
                <a:cs typeface="Times New Roman" panose="02020603050405020304" pitchFamily="18" charset="0"/>
              </a:rPr>
              <a:t>biện</a:t>
            </a:r>
            <a:r>
              <a:rPr lang="en-US" sz="2400" dirty="0" smtClean="0">
                <a:solidFill>
                  <a:srgbClr val="FF0000"/>
                </a:solidFill>
                <a:latin typeface="Times New Roman" panose="02020603050405020304" pitchFamily="18" charset="0"/>
                <a:cs typeface="Times New Roman" panose="02020603050405020304" pitchFamily="18" charset="0"/>
              </a:rPr>
              <a:t> </a:t>
            </a:r>
            <a:r>
              <a:rPr lang="en-US" sz="2400" dirty="0" err="1" smtClean="0">
                <a:solidFill>
                  <a:srgbClr val="FF0000"/>
                </a:solidFill>
                <a:latin typeface="Times New Roman" panose="02020603050405020304" pitchFamily="18" charset="0"/>
                <a:cs typeface="Times New Roman" panose="02020603050405020304" pitchFamily="18" charset="0"/>
              </a:rPr>
              <a:t>pháp</a:t>
            </a:r>
            <a:endParaRPr lang="en-US" sz="2400" dirty="0" smtClean="0">
              <a:solidFill>
                <a:srgbClr val="FF0000"/>
              </a:solidFill>
              <a:latin typeface="Times New Roman" panose="02020603050405020304" pitchFamily="18" charset="0"/>
              <a:cs typeface="Times New Roman" panose="02020603050405020304" pitchFamily="18" charset="0"/>
            </a:endParaRPr>
          </a:p>
          <a:p>
            <a:pPr algn="l"/>
            <a:r>
              <a:rPr lang="en-US" sz="2400" dirty="0" smtClean="0">
                <a:solidFill>
                  <a:srgbClr val="FF0000"/>
                </a:solidFill>
                <a:latin typeface="Times New Roman" panose="02020603050405020304" pitchFamily="18" charset="0"/>
                <a:cs typeface="Times New Roman" panose="02020603050405020304" pitchFamily="18" charset="0"/>
              </a:rPr>
              <a:t>4. </a:t>
            </a:r>
            <a:r>
              <a:rPr lang="en-US" sz="2400" dirty="0" err="1" smtClean="0">
                <a:solidFill>
                  <a:srgbClr val="FF0000"/>
                </a:solidFill>
                <a:latin typeface="Times New Roman" panose="02020603050405020304" pitchFamily="18" charset="0"/>
                <a:cs typeface="Times New Roman" panose="02020603050405020304" pitchFamily="18" charset="0"/>
              </a:rPr>
              <a:t>Thông</a:t>
            </a:r>
            <a:r>
              <a:rPr lang="en-US" sz="2400" dirty="0" smtClean="0">
                <a:solidFill>
                  <a:srgbClr val="FF0000"/>
                </a:solidFill>
                <a:latin typeface="Times New Roman" panose="02020603050405020304" pitchFamily="18" charset="0"/>
                <a:cs typeface="Times New Roman" panose="02020603050405020304" pitchFamily="18" charset="0"/>
              </a:rPr>
              <a:t> qua </a:t>
            </a:r>
            <a:r>
              <a:rPr lang="en-US" sz="2400" dirty="0" err="1" smtClean="0">
                <a:solidFill>
                  <a:srgbClr val="FF0000"/>
                </a:solidFill>
                <a:latin typeface="Times New Roman" panose="02020603050405020304" pitchFamily="18" charset="0"/>
                <a:cs typeface="Times New Roman" panose="02020603050405020304" pitchFamily="18" charset="0"/>
              </a:rPr>
              <a:t>các</a:t>
            </a:r>
            <a:r>
              <a:rPr lang="en-US" sz="2400" dirty="0" smtClean="0">
                <a:solidFill>
                  <a:srgbClr val="FF0000"/>
                </a:solidFill>
                <a:latin typeface="Times New Roman" panose="02020603050405020304" pitchFamily="18" charset="0"/>
                <a:cs typeface="Times New Roman" panose="02020603050405020304" pitchFamily="18" charset="0"/>
              </a:rPr>
              <a:t> </a:t>
            </a:r>
            <a:r>
              <a:rPr lang="en-US" sz="2400" dirty="0" err="1" smtClean="0">
                <a:solidFill>
                  <a:srgbClr val="FF0000"/>
                </a:solidFill>
                <a:latin typeface="Times New Roman" panose="02020603050405020304" pitchFamily="18" charset="0"/>
                <a:cs typeface="Times New Roman" panose="02020603050405020304" pitchFamily="18" charset="0"/>
              </a:rPr>
              <a:t>khoản</a:t>
            </a:r>
            <a:r>
              <a:rPr lang="en-US" sz="2400" dirty="0" smtClean="0">
                <a:solidFill>
                  <a:srgbClr val="FF0000"/>
                </a:solidFill>
                <a:latin typeface="Times New Roman" panose="02020603050405020304" pitchFamily="18" charset="0"/>
                <a:cs typeface="Times New Roman" panose="02020603050405020304" pitchFamily="18" charset="0"/>
              </a:rPr>
              <a:t> </a:t>
            </a:r>
            <a:r>
              <a:rPr lang="en-US" sz="2400" dirty="0" err="1" smtClean="0">
                <a:solidFill>
                  <a:srgbClr val="FF0000"/>
                </a:solidFill>
                <a:latin typeface="Times New Roman" panose="02020603050405020304" pitchFamily="18" charset="0"/>
                <a:cs typeface="Times New Roman" panose="02020603050405020304" pitchFamily="18" charset="0"/>
              </a:rPr>
              <a:t>thu</a:t>
            </a:r>
            <a:r>
              <a:rPr lang="en-US" sz="2400" dirty="0" smtClean="0">
                <a:solidFill>
                  <a:srgbClr val="FF0000"/>
                </a:solidFill>
                <a:latin typeface="Times New Roman" panose="02020603050405020304" pitchFamily="18" charset="0"/>
                <a:cs typeface="Times New Roman" panose="02020603050405020304" pitchFamily="18" charset="0"/>
              </a:rPr>
              <a:t> </a:t>
            </a:r>
            <a:r>
              <a:rPr lang="en-US" sz="2400" dirty="0" err="1" smtClean="0">
                <a:solidFill>
                  <a:srgbClr val="FF0000"/>
                </a:solidFill>
                <a:latin typeface="Times New Roman" panose="02020603050405020304" pitchFamily="18" charset="0"/>
                <a:cs typeface="Times New Roman" panose="02020603050405020304" pitchFamily="18" charset="0"/>
              </a:rPr>
              <a:t>đầu</a:t>
            </a:r>
            <a:r>
              <a:rPr lang="en-US" sz="2400" dirty="0" smtClean="0">
                <a:solidFill>
                  <a:srgbClr val="FF0000"/>
                </a:solidFill>
                <a:latin typeface="Times New Roman" panose="02020603050405020304" pitchFamily="18" charset="0"/>
                <a:cs typeface="Times New Roman" panose="02020603050405020304" pitchFamily="18" charset="0"/>
              </a:rPr>
              <a:t> </a:t>
            </a:r>
            <a:r>
              <a:rPr lang="en-US" sz="2400" dirty="0" err="1" smtClean="0">
                <a:solidFill>
                  <a:srgbClr val="FF0000"/>
                </a:solidFill>
                <a:latin typeface="Times New Roman" panose="02020603050405020304" pitchFamily="18" charset="0"/>
                <a:cs typeface="Times New Roman" panose="02020603050405020304" pitchFamily="18" charset="0"/>
              </a:rPr>
              <a:t>năm</a:t>
            </a:r>
            <a:endParaRPr lang="vi-VN" sz="2400" dirty="0">
              <a:solidFill>
                <a:srgbClr val="FF0000"/>
              </a:solidFill>
              <a:latin typeface="Times New Roman" panose="02020603050405020304" pitchFamily="18" charset="0"/>
              <a:cs typeface="Times New Roman" panose="02020603050405020304" pitchFamily="18" charset="0"/>
            </a:endParaRPr>
          </a:p>
          <a:p>
            <a:pPr algn="l"/>
            <a:r>
              <a:rPr lang="en-US" sz="2400" dirty="0" smtClean="0">
                <a:solidFill>
                  <a:srgbClr val="FF0000"/>
                </a:solidFill>
                <a:latin typeface="Times New Roman" panose="02020603050405020304" pitchFamily="18" charset="0"/>
                <a:cs typeface="Times New Roman" panose="02020603050405020304" pitchFamily="18" charset="0"/>
              </a:rPr>
              <a:t>5. </a:t>
            </a:r>
            <a:r>
              <a:rPr lang="en-US" sz="2400" dirty="0" err="1" smtClean="0">
                <a:solidFill>
                  <a:srgbClr val="FF0000"/>
                </a:solidFill>
                <a:latin typeface="Times New Roman" panose="02020603050405020304" pitchFamily="18" charset="0"/>
                <a:cs typeface="Times New Roman" panose="02020603050405020304" pitchFamily="18" charset="0"/>
              </a:rPr>
              <a:t>Thảo</a:t>
            </a:r>
            <a:r>
              <a:rPr lang="en-US" sz="2400" dirty="0" smtClean="0">
                <a:solidFill>
                  <a:srgbClr val="FF0000"/>
                </a:solidFill>
                <a:latin typeface="Times New Roman" panose="02020603050405020304" pitchFamily="18" charset="0"/>
                <a:cs typeface="Times New Roman" panose="02020603050405020304" pitchFamily="18" charset="0"/>
              </a:rPr>
              <a:t> </a:t>
            </a:r>
            <a:r>
              <a:rPr lang="en-US" sz="2400" dirty="0" err="1" smtClean="0">
                <a:solidFill>
                  <a:srgbClr val="FF0000"/>
                </a:solidFill>
                <a:latin typeface="Times New Roman" panose="02020603050405020304" pitchFamily="18" charset="0"/>
                <a:cs typeface="Times New Roman" panose="02020603050405020304" pitchFamily="18" charset="0"/>
              </a:rPr>
              <a:t>luận</a:t>
            </a:r>
            <a:endParaRPr lang="vi-VN" sz="2400" dirty="0" smtClean="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41036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vi-VN" sz="2000" dirty="0" smtClean="0">
                <a:solidFill>
                  <a:srgbClr val="FF0000"/>
                </a:solidFill>
              </a:rPr>
              <a:t>            </a:t>
            </a:r>
            <a:r>
              <a:rPr lang="en-US" sz="2000" u="sng" dirty="0" smtClean="0">
                <a:solidFill>
                  <a:srgbClr val="FF0000"/>
                </a:solidFill>
              </a:rPr>
              <a:t>NỘI </a:t>
            </a:r>
            <a:r>
              <a:rPr lang="en-US" sz="2000" u="sng" dirty="0">
                <a:solidFill>
                  <a:srgbClr val="FF0000"/>
                </a:solidFill>
              </a:rPr>
              <a:t>DUNG HỘI NGHỊ PHỤ HUYNH LẦN </a:t>
            </a:r>
            <a:r>
              <a:rPr lang="en-US" sz="2000" u="sng" dirty="0" smtClean="0">
                <a:solidFill>
                  <a:srgbClr val="FF0000"/>
                </a:solidFill>
              </a:rPr>
              <a:t>I- </a:t>
            </a:r>
            <a:r>
              <a:rPr lang="en-US" sz="2000" u="sng" dirty="0">
                <a:solidFill>
                  <a:srgbClr val="FF0000"/>
                </a:solidFill>
              </a:rPr>
              <a:t>LỚP </a:t>
            </a:r>
            <a:r>
              <a:rPr lang="en-US" sz="2000" u="sng" dirty="0" smtClean="0">
                <a:solidFill>
                  <a:srgbClr val="FF0000"/>
                </a:solidFill>
              </a:rPr>
              <a:t>6B</a:t>
            </a:r>
            <a:endParaRPr lang="en-US" sz="2000" u="sng" dirty="0">
              <a:solidFill>
                <a:srgbClr val="FF0000"/>
              </a:solidFill>
            </a:endParaRPr>
          </a:p>
        </p:txBody>
      </p:sp>
      <p:sp>
        <p:nvSpPr>
          <p:cNvPr id="3" name="Content Placeholder 2"/>
          <p:cNvSpPr>
            <a:spLocks noGrp="1"/>
          </p:cNvSpPr>
          <p:nvPr>
            <p:ph idx="1"/>
          </p:nvPr>
        </p:nvSpPr>
        <p:spPr>
          <a:xfrm>
            <a:off x="457200" y="1066800"/>
            <a:ext cx="8382000" cy="5059363"/>
          </a:xfrm>
        </p:spPr>
        <p:txBody>
          <a:bodyPr>
            <a:normAutofit/>
          </a:bodyPr>
          <a:lstStyle/>
          <a:p>
            <a:pPr marL="0" indent="0">
              <a:buNone/>
            </a:pPr>
            <a:r>
              <a:rPr lang="vi-VN" sz="1500" b="1" dirty="0" smtClean="0"/>
              <a:t>Phần 2. Tình hình lớp:  </a:t>
            </a:r>
          </a:p>
          <a:p>
            <a:r>
              <a:rPr lang="vi-VN" sz="1500" dirty="0" smtClean="0">
                <a:solidFill>
                  <a:srgbClr val="FF0000"/>
                </a:solidFill>
              </a:rPr>
              <a:t>Sĩ số: </a:t>
            </a:r>
            <a:r>
              <a:rPr lang="en-US" sz="1500" dirty="0">
                <a:solidFill>
                  <a:srgbClr val="FF0000"/>
                </a:solidFill>
              </a:rPr>
              <a:t>5</a:t>
            </a:r>
            <a:r>
              <a:rPr lang="en-US" sz="1500" dirty="0" smtClean="0">
                <a:solidFill>
                  <a:srgbClr val="FF0000"/>
                </a:solidFill>
              </a:rPr>
              <a:t>0</a:t>
            </a:r>
            <a:r>
              <a:rPr lang="vi-VN" sz="1500" dirty="0" smtClean="0">
                <a:solidFill>
                  <a:srgbClr val="FF0000"/>
                </a:solidFill>
              </a:rPr>
              <a:t> HS</a:t>
            </a:r>
          </a:p>
          <a:p>
            <a:r>
              <a:rPr lang="vi-VN" sz="1500" dirty="0" smtClean="0">
                <a:solidFill>
                  <a:srgbClr val="FF0000"/>
                </a:solidFill>
              </a:rPr>
              <a:t>Lớp trưởng: </a:t>
            </a:r>
            <a:r>
              <a:rPr lang="en-US" sz="1500" dirty="0" err="1" smtClean="0">
                <a:solidFill>
                  <a:srgbClr val="FF0000"/>
                </a:solidFill>
              </a:rPr>
              <a:t>Lê</a:t>
            </a:r>
            <a:r>
              <a:rPr lang="en-US" sz="1500" dirty="0" smtClean="0">
                <a:solidFill>
                  <a:srgbClr val="FF0000"/>
                </a:solidFill>
              </a:rPr>
              <a:t> </a:t>
            </a:r>
            <a:r>
              <a:rPr lang="en-US" sz="1500" dirty="0" err="1" smtClean="0">
                <a:solidFill>
                  <a:srgbClr val="FF0000"/>
                </a:solidFill>
              </a:rPr>
              <a:t>Thị</a:t>
            </a:r>
            <a:r>
              <a:rPr lang="en-US" sz="1500" dirty="0" smtClean="0">
                <a:solidFill>
                  <a:srgbClr val="FF0000"/>
                </a:solidFill>
              </a:rPr>
              <a:t> </a:t>
            </a:r>
            <a:r>
              <a:rPr lang="en-US" sz="1500" dirty="0" err="1" smtClean="0">
                <a:solidFill>
                  <a:srgbClr val="FF0000"/>
                </a:solidFill>
              </a:rPr>
              <a:t>Thúy</a:t>
            </a:r>
            <a:r>
              <a:rPr lang="vi-VN" sz="1500" dirty="0" smtClean="0">
                <a:solidFill>
                  <a:srgbClr val="FF0000"/>
                </a:solidFill>
              </a:rPr>
              <a:t> </a:t>
            </a:r>
            <a:endParaRPr lang="en-US" sz="1500" dirty="0" smtClean="0">
              <a:solidFill>
                <a:srgbClr val="FF0000"/>
              </a:solidFill>
            </a:endParaRPr>
          </a:p>
          <a:p>
            <a:r>
              <a:rPr lang="en-US" sz="1500" dirty="0" smtClean="0">
                <a:solidFill>
                  <a:srgbClr val="FF0000"/>
                </a:solidFill>
              </a:rPr>
              <a:t>Chi </a:t>
            </a:r>
            <a:r>
              <a:rPr lang="en-US" sz="1500" dirty="0" err="1" smtClean="0">
                <a:solidFill>
                  <a:srgbClr val="FF0000"/>
                </a:solidFill>
              </a:rPr>
              <a:t>Đội</a:t>
            </a:r>
            <a:r>
              <a:rPr lang="en-US" sz="1500" dirty="0" smtClean="0">
                <a:solidFill>
                  <a:srgbClr val="FF0000"/>
                </a:solidFill>
              </a:rPr>
              <a:t>  </a:t>
            </a:r>
            <a:r>
              <a:rPr lang="en-US" sz="1500" dirty="0" err="1" smtClean="0">
                <a:solidFill>
                  <a:srgbClr val="FF0000"/>
                </a:solidFill>
              </a:rPr>
              <a:t>trưởng</a:t>
            </a:r>
            <a:r>
              <a:rPr lang="en-US" sz="1500" dirty="0" smtClean="0">
                <a:solidFill>
                  <a:srgbClr val="FF0000"/>
                </a:solidFill>
              </a:rPr>
              <a:t>:  </a:t>
            </a:r>
            <a:r>
              <a:rPr lang="en-US" sz="1500" dirty="0" err="1" smtClean="0">
                <a:solidFill>
                  <a:srgbClr val="FF0000"/>
                </a:solidFill>
              </a:rPr>
              <a:t>Nguyễn</a:t>
            </a:r>
            <a:r>
              <a:rPr lang="en-US" sz="1500" dirty="0" smtClean="0">
                <a:solidFill>
                  <a:srgbClr val="FF0000"/>
                </a:solidFill>
              </a:rPr>
              <a:t> </a:t>
            </a:r>
            <a:r>
              <a:rPr lang="en-US" sz="1500" dirty="0" err="1" smtClean="0">
                <a:solidFill>
                  <a:srgbClr val="FF0000"/>
                </a:solidFill>
              </a:rPr>
              <a:t>Khánh</a:t>
            </a:r>
            <a:r>
              <a:rPr lang="en-US" sz="1500" dirty="0" smtClean="0">
                <a:solidFill>
                  <a:srgbClr val="FF0000"/>
                </a:solidFill>
              </a:rPr>
              <a:t> </a:t>
            </a:r>
            <a:r>
              <a:rPr lang="en-US" sz="1500" dirty="0" err="1" smtClean="0">
                <a:solidFill>
                  <a:srgbClr val="FF0000"/>
                </a:solidFill>
              </a:rPr>
              <a:t>Huyền</a:t>
            </a:r>
            <a:endParaRPr lang="en-US" sz="1500" dirty="0" smtClean="0">
              <a:solidFill>
                <a:srgbClr val="FF0000"/>
              </a:solidFill>
            </a:endParaRPr>
          </a:p>
          <a:p>
            <a:r>
              <a:rPr lang="en-US" sz="1500" dirty="0" smtClean="0">
                <a:solidFill>
                  <a:srgbClr val="FF0000"/>
                </a:solidFill>
              </a:rPr>
              <a:t>LP </a:t>
            </a:r>
            <a:r>
              <a:rPr lang="en-US" sz="1500" dirty="0" err="1" smtClean="0">
                <a:solidFill>
                  <a:srgbClr val="FF0000"/>
                </a:solidFill>
              </a:rPr>
              <a:t>học</a:t>
            </a:r>
            <a:r>
              <a:rPr lang="en-US" sz="1500" dirty="0" smtClean="0">
                <a:solidFill>
                  <a:srgbClr val="FF0000"/>
                </a:solidFill>
              </a:rPr>
              <a:t> </a:t>
            </a:r>
            <a:r>
              <a:rPr lang="en-US" sz="1500" dirty="0" err="1" smtClean="0">
                <a:solidFill>
                  <a:srgbClr val="FF0000"/>
                </a:solidFill>
              </a:rPr>
              <a:t>tập</a:t>
            </a:r>
            <a:r>
              <a:rPr lang="en-US" sz="1500" dirty="0" smtClean="0">
                <a:solidFill>
                  <a:srgbClr val="FF0000"/>
                </a:solidFill>
              </a:rPr>
              <a:t>: </a:t>
            </a:r>
            <a:r>
              <a:rPr lang="en-US" sz="1500" dirty="0" err="1" smtClean="0">
                <a:solidFill>
                  <a:srgbClr val="FF0000"/>
                </a:solidFill>
              </a:rPr>
              <a:t>Bảo</a:t>
            </a:r>
            <a:r>
              <a:rPr lang="en-US" sz="1500" dirty="0" smtClean="0">
                <a:solidFill>
                  <a:srgbClr val="FF0000"/>
                </a:solidFill>
              </a:rPr>
              <a:t> </a:t>
            </a:r>
            <a:r>
              <a:rPr lang="en-US" sz="1500" dirty="0" err="1" smtClean="0">
                <a:solidFill>
                  <a:srgbClr val="FF0000"/>
                </a:solidFill>
              </a:rPr>
              <a:t>Châu</a:t>
            </a:r>
            <a:r>
              <a:rPr lang="en-US" sz="1500" dirty="0" smtClean="0">
                <a:solidFill>
                  <a:srgbClr val="FF0000"/>
                </a:solidFill>
              </a:rPr>
              <a:t>, </a:t>
            </a:r>
            <a:r>
              <a:rPr lang="en-US" sz="1500" dirty="0" err="1" smtClean="0">
                <a:solidFill>
                  <a:srgbClr val="FF0000"/>
                </a:solidFill>
              </a:rPr>
              <a:t>Bá</a:t>
            </a:r>
            <a:r>
              <a:rPr lang="en-US" sz="1500" dirty="0" smtClean="0">
                <a:solidFill>
                  <a:srgbClr val="FF0000"/>
                </a:solidFill>
              </a:rPr>
              <a:t> </a:t>
            </a:r>
            <a:r>
              <a:rPr lang="en-US" sz="1500" dirty="0" err="1" smtClean="0">
                <a:solidFill>
                  <a:srgbClr val="FF0000"/>
                </a:solidFill>
              </a:rPr>
              <a:t>Hoàng</a:t>
            </a:r>
            <a:endParaRPr lang="en-US" sz="1500" dirty="0" smtClean="0">
              <a:solidFill>
                <a:srgbClr val="FF0000"/>
              </a:solidFill>
            </a:endParaRPr>
          </a:p>
          <a:p>
            <a:pPr marL="0" indent="0">
              <a:buNone/>
            </a:pPr>
            <a:r>
              <a:rPr lang="vi-VN" sz="1500" dirty="0" smtClean="0"/>
              <a:t>*. Thuận lợi: HS hầu hết thuộc địa bàn Quảng Phú, không có HS lưu ban nên tâm lí HS ổn định, phụ huynh quan tâm đến việc học tập của con.</a:t>
            </a:r>
          </a:p>
          <a:p>
            <a:pPr marL="0" indent="0">
              <a:buNone/>
            </a:pPr>
            <a:r>
              <a:rPr lang="vi-VN" sz="1500" dirty="0" smtClean="0"/>
              <a:t>*. Khó khăn: </a:t>
            </a:r>
          </a:p>
          <a:p>
            <a:pPr>
              <a:buFont typeface="Arial" charset="0"/>
              <a:buChar char="•"/>
            </a:pPr>
            <a:r>
              <a:rPr lang="vi-VN" sz="1500" dirty="0" smtClean="0"/>
              <a:t>Là lớp HS đầu cấp học nên các em chưa bắt kịp nền nếp, cách học cấp  THCS, hay thiếu vở bài tập</a:t>
            </a:r>
            <a:r>
              <a:rPr lang="en-US" sz="1500" dirty="0" smtClean="0"/>
              <a:t>, </a:t>
            </a:r>
            <a:r>
              <a:rPr lang="en-US" sz="1500" dirty="0" err="1" smtClean="0"/>
              <a:t>nói</a:t>
            </a:r>
            <a:r>
              <a:rPr lang="en-US" sz="1500" dirty="0" smtClean="0"/>
              <a:t> </a:t>
            </a:r>
            <a:r>
              <a:rPr lang="en-US" sz="1500" dirty="0" err="1" smtClean="0"/>
              <a:t>tự</a:t>
            </a:r>
            <a:r>
              <a:rPr lang="en-US" sz="1500" dirty="0" smtClean="0"/>
              <a:t> do, </a:t>
            </a:r>
            <a:r>
              <a:rPr lang="en-US" sz="1500" dirty="0" err="1" smtClean="0"/>
              <a:t>đồ</a:t>
            </a:r>
            <a:r>
              <a:rPr lang="en-US" sz="1500" dirty="0" smtClean="0"/>
              <a:t> </a:t>
            </a:r>
            <a:r>
              <a:rPr lang="en-US" sz="1500" dirty="0" err="1" smtClean="0"/>
              <a:t>dùng</a:t>
            </a:r>
            <a:r>
              <a:rPr lang="en-US" sz="1500" dirty="0" smtClean="0"/>
              <a:t> </a:t>
            </a:r>
            <a:r>
              <a:rPr lang="en-US" sz="1500" dirty="0" err="1" smtClean="0"/>
              <a:t>học</a:t>
            </a:r>
            <a:r>
              <a:rPr lang="en-US" sz="1500" dirty="0" smtClean="0"/>
              <a:t> </a:t>
            </a:r>
            <a:r>
              <a:rPr lang="en-US" sz="1500" dirty="0" err="1" smtClean="0"/>
              <a:t>tập</a:t>
            </a:r>
            <a:r>
              <a:rPr lang="en-US" sz="1500" dirty="0" smtClean="0"/>
              <a:t> </a:t>
            </a:r>
            <a:r>
              <a:rPr lang="en-US" sz="1500" dirty="0" err="1" smtClean="0"/>
              <a:t>thiếu</a:t>
            </a:r>
            <a:r>
              <a:rPr lang="en-US" sz="1500" dirty="0" smtClean="0"/>
              <a:t>, </a:t>
            </a:r>
            <a:r>
              <a:rPr lang="en-US" sz="1500" dirty="0" err="1" smtClean="0"/>
              <a:t>quên</a:t>
            </a:r>
            <a:endParaRPr lang="vi-VN" sz="1500" dirty="0" smtClean="0"/>
          </a:p>
          <a:p>
            <a:pPr>
              <a:buFont typeface="Arial" charset="0"/>
              <a:buChar char="•"/>
            </a:pPr>
            <a:r>
              <a:rPr lang="vi-VN" sz="1500" dirty="0" smtClean="0"/>
              <a:t>Do đặc điểm của lớp nhiều nam hơn nữ( nam 2</a:t>
            </a:r>
            <a:r>
              <a:rPr lang="en-US" sz="1500" dirty="0"/>
              <a:t>7</a:t>
            </a:r>
            <a:r>
              <a:rPr lang="vi-VN" sz="1500" dirty="0" smtClean="0"/>
              <a:t>, nữ </a:t>
            </a:r>
            <a:r>
              <a:rPr lang="en-US" sz="1500" dirty="0" smtClean="0"/>
              <a:t>23</a:t>
            </a:r>
            <a:r>
              <a:rPr lang="vi-VN" sz="1500" dirty="0" smtClean="0"/>
              <a:t>) nên nhiều HS rất hiếu động, ảnh hưởng đến nền nếp của lớp</a:t>
            </a:r>
            <a:r>
              <a:rPr lang="en-US" sz="1500" dirty="0"/>
              <a:t>.</a:t>
            </a:r>
            <a:endParaRPr lang="vi-VN" sz="1500" dirty="0" smtClean="0"/>
          </a:p>
          <a:p>
            <a:pPr>
              <a:buFont typeface="Arial" charset="0"/>
              <a:buChar char="•"/>
            </a:pPr>
            <a:r>
              <a:rPr lang="vi-VN" sz="1500" dirty="0" smtClean="0"/>
              <a:t>Nhiều Hs học rất yếu, tiếp thu bài chậm, ghi chép bài và học bài chưa tự giác, chưa tập trung, nói tự do</a:t>
            </a:r>
            <a:r>
              <a:rPr lang="en-US" sz="1500" dirty="0"/>
              <a:t>.</a:t>
            </a:r>
            <a:endParaRPr lang="en-US" sz="1500" dirty="0" smtClean="0"/>
          </a:p>
          <a:p>
            <a:pPr>
              <a:buFont typeface="Arial" charset="0"/>
              <a:buChar char="•"/>
            </a:pPr>
            <a:r>
              <a:rPr lang="en-US" sz="1500" dirty="0" err="1" smtClean="0"/>
              <a:t>chỉ</a:t>
            </a:r>
            <a:r>
              <a:rPr lang="en-US" sz="1500" dirty="0" smtClean="0"/>
              <a:t> </a:t>
            </a:r>
            <a:r>
              <a:rPr lang="en-US" sz="1500" dirty="0" err="1" smtClean="0"/>
              <a:t>tiêu</a:t>
            </a:r>
            <a:r>
              <a:rPr lang="en-US" sz="1500" dirty="0" smtClean="0"/>
              <a:t> : </a:t>
            </a:r>
            <a:r>
              <a:rPr lang="en-US" sz="1500" dirty="0" err="1" smtClean="0"/>
              <a:t>Về</a:t>
            </a:r>
            <a:r>
              <a:rPr lang="en-US" sz="1500" dirty="0" smtClean="0"/>
              <a:t> </a:t>
            </a:r>
            <a:r>
              <a:rPr lang="en-US" sz="1500" dirty="0" err="1" smtClean="0"/>
              <a:t>học</a:t>
            </a:r>
            <a:r>
              <a:rPr lang="en-US" sz="1500" dirty="0" smtClean="0"/>
              <a:t> </a:t>
            </a:r>
            <a:r>
              <a:rPr lang="en-US" sz="1500" dirty="0" err="1" smtClean="0"/>
              <a:t>tập</a:t>
            </a:r>
            <a:r>
              <a:rPr lang="en-US" sz="1500" dirty="0" smtClean="0"/>
              <a:t>: T: 14%( 7 HS); K: 45% ( 23 HS); TB: 38% ( 19 HS); </a:t>
            </a:r>
            <a:r>
              <a:rPr lang="en-US" sz="1500" dirty="0" err="1" smtClean="0"/>
              <a:t>yếu</a:t>
            </a:r>
            <a:r>
              <a:rPr lang="en-US" sz="1500" dirty="0" smtClean="0"/>
              <a:t> 3% ( 1 HS)</a:t>
            </a:r>
          </a:p>
          <a:p>
            <a:pPr marL="0" indent="0">
              <a:buNone/>
            </a:pPr>
            <a:r>
              <a:rPr lang="en-US" sz="1500" dirty="0"/>
              <a:t> </a:t>
            </a:r>
            <a:r>
              <a:rPr lang="en-US" sz="1500" dirty="0" smtClean="0"/>
              <a:t>                        </a:t>
            </a:r>
            <a:r>
              <a:rPr lang="en-US" sz="1500" dirty="0" err="1" smtClean="0"/>
              <a:t>Về</a:t>
            </a:r>
            <a:r>
              <a:rPr lang="en-US" sz="1500" dirty="0" smtClean="0"/>
              <a:t> H. </a:t>
            </a:r>
            <a:r>
              <a:rPr lang="en-US" sz="1500" dirty="0" err="1" smtClean="0"/>
              <a:t>kiểm</a:t>
            </a:r>
            <a:r>
              <a:rPr lang="en-US" sz="1500" dirty="0" smtClean="0"/>
              <a:t>: </a:t>
            </a:r>
            <a:r>
              <a:rPr lang="en-US" sz="1500" dirty="0" err="1" smtClean="0"/>
              <a:t>Tốt</a:t>
            </a:r>
            <a:r>
              <a:rPr lang="en-US" sz="1500" dirty="0" smtClean="0"/>
              <a:t>: 75% (38HS); k: 23% ( 10 HS); TB : 2% ( </a:t>
            </a:r>
            <a:r>
              <a:rPr lang="en-US" sz="1500" dirty="0"/>
              <a:t>2</a:t>
            </a:r>
            <a:r>
              <a:rPr lang="en-US" sz="1500" dirty="0" smtClean="0"/>
              <a:t>HS)</a:t>
            </a:r>
            <a:endParaRPr lang="vi-VN" sz="1500" dirty="0" smtClean="0"/>
          </a:p>
          <a:p>
            <a:pPr>
              <a:buFont typeface="Arial" charset="0"/>
              <a:buChar char="•"/>
            </a:pPr>
            <a:endParaRPr lang="vi-VN" sz="1500" dirty="0" smtClean="0"/>
          </a:p>
          <a:p>
            <a:pPr>
              <a:buFont typeface="Arial" charset="0"/>
              <a:buChar char="•"/>
            </a:pPr>
            <a:endParaRPr lang="vi-VN" sz="1500" dirty="0" smtClean="0"/>
          </a:p>
          <a:p>
            <a:pPr>
              <a:buFont typeface="Arial" charset="0"/>
              <a:buChar char="•"/>
            </a:pPr>
            <a:endParaRPr lang="vi-VN" dirty="0" smtClean="0"/>
          </a:p>
        </p:txBody>
      </p:sp>
    </p:spTree>
    <p:extLst>
      <p:ext uri="{BB962C8B-B14F-4D97-AF65-F5344CB8AC3E}">
        <p14:creationId xmlns:p14="http://schemas.microsoft.com/office/powerpoint/2010/main" val="16848627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 calcmode="lin" valueType="num">
                                      <p:cBhvr additive="base">
                                        <p:cTn id="6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0" end="10"/>
                                            </p:txEl>
                                          </p:spTgt>
                                        </p:tgtEl>
                                        <p:attrNameLst>
                                          <p:attrName>style.visibility</p:attrName>
                                        </p:attrNameLst>
                                      </p:cBhvr>
                                      <p:to>
                                        <p:strVal val="visible"/>
                                      </p:to>
                                    </p:set>
                                    <p:anim calcmode="lin" valueType="num">
                                      <p:cBhvr additive="base">
                                        <p:cTn id="73"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
                                            <p:txEl>
                                              <p:pRg st="11" end="11"/>
                                            </p:txEl>
                                          </p:spTgt>
                                        </p:tgtEl>
                                        <p:attrNameLst>
                                          <p:attrName>style.visibility</p:attrName>
                                        </p:attrNameLst>
                                      </p:cBhvr>
                                      <p:to>
                                        <p:strVal val="visible"/>
                                      </p:to>
                                    </p:set>
                                    <p:anim calcmode="lin" valueType="num">
                                      <p:cBhvr additive="base">
                                        <p:cTn id="79"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US" dirty="0">
                <a:latin typeface="Times New Roman" panose="02020603050405020304" pitchFamily="18" charset="0"/>
                <a:cs typeface="Times New Roman" panose="02020603050405020304" pitchFamily="18" charset="0"/>
              </a:rPr>
              <a:t> </a:t>
            </a:r>
            <a:r>
              <a:rPr lang="en-US" sz="2000" u="sng" dirty="0">
                <a:solidFill>
                  <a:srgbClr val="FF0000"/>
                </a:solidFill>
                <a:latin typeface="Times New Roman" panose="02020603050405020304" pitchFamily="18" charset="0"/>
                <a:cs typeface="Times New Roman" panose="02020603050405020304" pitchFamily="18" charset="0"/>
              </a:rPr>
              <a:t>NỘI DUNG HỘI </a:t>
            </a:r>
            <a:r>
              <a:rPr lang="en-US" sz="2000" u="sng" dirty="0" smtClean="0">
                <a:solidFill>
                  <a:srgbClr val="FF0000"/>
                </a:solidFill>
                <a:latin typeface="Times New Roman" panose="02020603050405020304" pitchFamily="18" charset="0"/>
                <a:cs typeface="Times New Roman" panose="02020603050405020304" pitchFamily="18" charset="0"/>
              </a:rPr>
              <a:t>NGHI PHỤ </a:t>
            </a:r>
            <a:r>
              <a:rPr lang="en-US" sz="2000" u="sng" dirty="0">
                <a:solidFill>
                  <a:srgbClr val="FF0000"/>
                </a:solidFill>
                <a:latin typeface="Times New Roman" panose="02020603050405020304" pitchFamily="18" charset="0"/>
                <a:cs typeface="Times New Roman" panose="02020603050405020304" pitchFamily="18" charset="0"/>
              </a:rPr>
              <a:t>HUYNH LẦN </a:t>
            </a:r>
            <a:r>
              <a:rPr lang="en-US" sz="2000" u="sng" dirty="0" smtClean="0">
                <a:solidFill>
                  <a:srgbClr val="FF0000"/>
                </a:solidFill>
                <a:latin typeface="Times New Roman" panose="02020603050405020304" pitchFamily="18" charset="0"/>
                <a:cs typeface="Times New Roman" panose="02020603050405020304" pitchFamily="18" charset="0"/>
              </a:rPr>
              <a:t>I- </a:t>
            </a:r>
            <a:r>
              <a:rPr lang="en-US" sz="2000" u="sng" dirty="0">
                <a:solidFill>
                  <a:srgbClr val="FF0000"/>
                </a:solidFill>
                <a:latin typeface="Times New Roman" panose="02020603050405020304" pitchFamily="18" charset="0"/>
                <a:cs typeface="Times New Roman" panose="02020603050405020304" pitchFamily="18" charset="0"/>
              </a:rPr>
              <a:t>LỚP </a:t>
            </a:r>
            <a:r>
              <a:rPr lang="vi-VN" sz="2000" u="sng" dirty="0" smtClean="0">
                <a:solidFill>
                  <a:srgbClr val="FF0000"/>
                </a:solidFill>
                <a:latin typeface="Times New Roman" panose="02020603050405020304" pitchFamily="18" charset="0"/>
                <a:cs typeface="Times New Roman" panose="02020603050405020304" pitchFamily="18" charset="0"/>
              </a:rPr>
              <a:t>6</a:t>
            </a:r>
            <a:r>
              <a:rPr lang="en-US" sz="2000" u="sng" dirty="0">
                <a:solidFill>
                  <a:srgbClr val="FF0000"/>
                </a:solidFill>
                <a:latin typeface="Times New Roman" panose="02020603050405020304" pitchFamily="18" charset="0"/>
                <a:cs typeface="Times New Roman" panose="02020603050405020304" pitchFamily="18" charset="0"/>
              </a:rPr>
              <a:t>B</a:t>
            </a:r>
          </a:p>
        </p:txBody>
      </p:sp>
      <p:sp>
        <p:nvSpPr>
          <p:cNvPr id="3" name="Content Placeholder 2"/>
          <p:cNvSpPr>
            <a:spLocks noGrp="1"/>
          </p:cNvSpPr>
          <p:nvPr>
            <p:ph idx="1"/>
          </p:nvPr>
        </p:nvSpPr>
        <p:spPr>
          <a:xfrm>
            <a:off x="457200" y="1066800"/>
            <a:ext cx="8534400" cy="5059363"/>
          </a:xfrm>
        </p:spPr>
        <p:txBody>
          <a:bodyPr>
            <a:noAutofit/>
          </a:bodyPr>
          <a:lstStyle/>
          <a:p>
            <a:r>
              <a:rPr lang="vi-VN" sz="1400" dirty="0" smtClean="0">
                <a:latin typeface="Times New Roman" panose="02020603050405020304" pitchFamily="18" charset="0"/>
                <a:cs typeface="Times New Roman" panose="02020603050405020304" pitchFamily="18" charset="0"/>
              </a:rPr>
              <a:t>Nhóm 1: </a:t>
            </a:r>
            <a:r>
              <a:rPr lang="en-US" sz="1400" dirty="0" smtClean="0">
                <a:latin typeface="Times New Roman" panose="02020603050405020304" pitchFamily="18" charset="0"/>
                <a:cs typeface="Times New Roman" panose="02020603050405020304" pitchFamily="18" charset="0"/>
              </a:rPr>
              <a:t>HOÀNG,CHÂU, THẮM, THÚY</a:t>
            </a:r>
            <a:endParaRPr lang="vi-VN" sz="1400" dirty="0" smtClean="0">
              <a:latin typeface="Times New Roman" panose="02020603050405020304" pitchFamily="18" charset="0"/>
              <a:cs typeface="Times New Roman" panose="02020603050405020304" pitchFamily="18" charset="0"/>
            </a:endParaRPr>
          </a:p>
          <a:p>
            <a:r>
              <a:rPr lang="vi-VN" sz="1400" dirty="0" smtClean="0">
                <a:latin typeface="Times New Roman" panose="02020603050405020304" pitchFamily="18" charset="0"/>
                <a:cs typeface="Times New Roman" panose="02020603050405020304" pitchFamily="18" charset="0"/>
              </a:rPr>
              <a:t>Nhóm 2: </a:t>
            </a:r>
            <a:r>
              <a:rPr lang="en-US" sz="1400" dirty="0" smtClean="0">
                <a:latin typeface="Times New Roman" panose="02020603050405020304" pitchFamily="18" charset="0"/>
                <a:cs typeface="Times New Roman" panose="02020603050405020304" pitchFamily="18" charset="0"/>
              </a:rPr>
              <a:t>HUYỀN, BÌNH, LAN, THƯ, LÂM, HIỀN, </a:t>
            </a:r>
            <a:endParaRPr lang="vi-VN" sz="1400" dirty="0" smtClean="0">
              <a:latin typeface="Times New Roman" panose="02020603050405020304" pitchFamily="18" charset="0"/>
              <a:cs typeface="Times New Roman" panose="02020603050405020304" pitchFamily="18" charset="0"/>
            </a:endParaRPr>
          </a:p>
          <a:p>
            <a:r>
              <a:rPr lang="vi-VN" sz="1400" dirty="0" smtClean="0">
                <a:latin typeface="Times New Roman" panose="02020603050405020304" pitchFamily="18" charset="0"/>
                <a:cs typeface="Times New Roman" panose="02020603050405020304" pitchFamily="18" charset="0"/>
              </a:rPr>
              <a:t>Nhóm 3: </a:t>
            </a:r>
            <a:r>
              <a:rPr lang="en-US" sz="1400" dirty="0" smtClean="0">
                <a:latin typeface="Times New Roman" panose="02020603050405020304" pitchFamily="18" charset="0"/>
                <a:cs typeface="Times New Roman" panose="02020603050405020304" pitchFamily="18" charset="0"/>
              </a:rPr>
              <a:t>HỒNG QUÂN, TÚ, TÀI, VIẾT TUẤN, TRÂM, PHƯƠNG, NGUYỄN LINH, THANH, NGA, DŨNG, TOÀN, </a:t>
            </a:r>
            <a:endParaRPr lang="vi-VN" sz="1400" dirty="0" smtClean="0">
              <a:latin typeface="Times New Roman" panose="02020603050405020304" pitchFamily="18" charset="0"/>
              <a:cs typeface="Times New Roman" panose="02020603050405020304" pitchFamily="18" charset="0"/>
            </a:endParaRPr>
          </a:p>
          <a:p>
            <a:r>
              <a:rPr lang="vi-VN" sz="1400" dirty="0" smtClean="0">
                <a:latin typeface="Times New Roman" panose="02020603050405020304" pitchFamily="18" charset="0"/>
                <a:cs typeface="Times New Roman" panose="02020603050405020304" pitchFamily="18" charset="0"/>
              </a:rPr>
              <a:t>Nhóm</a:t>
            </a:r>
            <a:r>
              <a:rPr lang="en-US" sz="1400" dirty="0">
                <a:latin typeface="Times New Roman" panose="02020603050405020304" pitchFamily="18" charset="0"/>
                <a:cs typeface="Times New Roman" panose="02020603050405020304" pitchFamily="18" charset="0"/>
              </a:rPr>
              <a:t> </a:t>
            </a:r>
            <a:r>
              <a:rPr lang="en-US" sz="1400" dirty="0" smtClean="0">
                <a:latin typeface="Times New Roman" panose="02020603050405020304" pitchFamily="18" charset="0"/>
                <a:cs typeface="Times New Roman" panose="02020603050405020304" pitchFamily="18" charset="0"/>
              </a:rPr>
              <a:t>5: </a:t>
            </a:r>
            <a:r>
              <a:rPr lang="en-US" sz="1400" dirty="0" err="1" smtClean="0">
                <a:latin typeface="Times New Roman" panose="02020603050405020304" pitchFamily="18" charset="0"/>
                <a:cs typeface="Times New Roman" panose="02020603050405020304" pitchFamily="18" charset="0"/>
              </a:rPr>
              <a:t>văn</a:t>
            </a:r>
            <a:r>
              <a:rPr lang="en-US" sz="1400" dirty="0" smtClean="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a:t>
            </a:r>
            <a:r>
              <a:rPr lang="en-US" sz="1400" dirty="0" err="1" smtClean="0">
                <a:latin typeface="Times New Roman" panose="02020603050405020304" pitchFamily="18" charset="0"/>
                <a:cs typeface="Times New Roman" panose="02020603050405020304" pitchFamily="18" charset="0"/>
              </a:rPr>
              <a:t>uấn</a:t>
            </a:r>
            <a:r>
              <a:rPr lang="en-US" sz="1400" dirty="0" smtClean="0">
                <a:latin typeface="Times New Roman" panose="02020603050405020304" pitchFamily="18" charset="0"/>
                <a:cs typeface="Times New Roman" panose="02020603050405020304" pitchFamily="18" charset="0"/>
              </a:rPr>
              <a:t>,  ĐỨC, VŨ, MẠNH,  ĐẠT, TRUNG</a:t>
            </a:r>
            <a:endParaRPr lang="vi-VN" sz="1400" dirty="0" smtClean="0">
              <a:latin typeface="Times New Roman" panose="02020603050405020304" pitchFamily="18" charset="0"/>
              <a:cs typeface="Times New Roman" panose="02020603050405020304" pitchFamily="18" charset="0"/>
            </a:endParaRPr>
          </a:p>
          <a:p>
            <a:r>
              <a:rPr lang="vi-VN" sz="1400" dirty="0" smtClean="0">
                <a:latin typeface="Times New Roman" panose="02020603050405020304" pitchFamily="18" charset="0"/>
                <a:cs typeface="Times New Roman" panose="02020603050405020304" pitchFamily="18" charset="0"/>
              </a:rPr>
              <a:t>CỤ THỂ:</a:t>
            </a:r>
          </a:p>
          <a:p>
            <a:r>
              <a:rPr lang="en-US" sz="1400" dirty="0" smtClean="0">
                <a:latin typeface="Times New Roman" panose="02020603050405020304" pitchFamily="18" charset="0"/>
                <a:cs typeface="Times New Roman" panose="02020603050405020304" pitchFamily="18" charset="0"/>
              </a:rPr>
              <a:t>BẢO </a:t>
            </a:r>
            <a:r>
              <a:rPr lang="vi-VN" sz="1400" dirty="0" smtClean="0">
                <a:latin typeface="Times New Roman" panose="02020603050405020304" pitchFamily="18" charset="0"/>
                <a:cs typeface="Times New Roman" panose="02020603050405020304" pitchFamily="18" charset="0"/>
              </a:rPr>
              <a:t>an: Chữ viết khá, tuy nhiên còn hay nói chuyện riêng, ghi bài chậm,</a:t>
            </a:r>
          </a:p>
          <a:p>
            <a:r>
              <a:rPr lang="en-US" sz="1400" dirty="0" smtClean="0">
                <a:latin typeface="Times New Roman" panose="02020603050405020304" pitchFamily="18" charset="0"/>
                <a:cs typeface="Times New Roman" panose="02020603050405020304" pitchFamily="18" charset="0"/>
              </a:rPr>
              <a:t>VIỆT ANH. </a:t>
            </a:r>
            <a:r>
              <a:rPr lang="vi-VN" sz="1400" dirty="0" smtClean="0">
                <a:latin typeface="Times New Roman" panose="02020603050405020304" pitchFamily="18" charset="0"/>
                <a:cs typeface="Times New Roman" panose="02020603050405020304" pitchFamily="18" charset="0"/>
              </a:rPr>
              <a:t>Nhược điểm: Hay mất tập trung, ghi bài chậm, chữ viết và trình bày xấu.</a:t>
            </a:r>
            <a:endParaRPr lang="en-US" sz="1400" dirty="0" smtClean="0">
              <a:latin typeface="Times New Roman" panose="02020603050405020304" pitchFamily="18" charset="0"/>
              <a:cs typeface="Times New Roman" panose="02020603050405020304" pitchFamily="18" charset="0"/>
            </a:endParaRPr>
          </a:p>
          <a:p>
            <a:r>
              <a:rPr lang="en-US" sz="1400" dirty="0" smtClean="0">
                <a:latin typeface="Times New Roman" panose="02020603050405020304" pitchFamily="18" charset="0"/>
                <a:cs typeface="Times New Roman" panose="02020603050405020304" pitchFamily="18" charset="0"/>
              </a:rPr>
              <a:t>LÊ ÁNH: </a:t>
            </a:r>
            <a:r>
              <a:rPr lang="en-US" sz="1400" dirty="0" err="1" smtClean="0">
                <a:latin typeface="Times New Roman" panose="02020603050405020304" pitchFamily="18" charset="0"/>
                <a:cs typeface="Times New Roman" panose="02020603050405020304" pitchFamily="18" charset="0"/>
              </a:rPr>
              <a:t>Nhanh</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nhẹn</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hoạt</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bát</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có</a:t>
            </a:r>
            <a:r>
              <a:rPr lang="en-US" sz="1400" dirty="0" smtClean="0">
                <a:latin typeface="Times New Roman" panose="02020603050405020304" pitchFamily="18" charset="0"/>
                <a:cs typeface="Times New Roman" panose="02020603050405020304" pitchFamily="18" charset="0"/>
              </a:rPr>
              <a:t> ý </a:t>
            </a:r>
            <a:r>
              <a:rPr lang="en-US" sz="1400" dirty="0" err="1" smtClean="0">
                <a:latin typeface="Times New Roman" panose="02020603050405020304" pitchFamily="18" charset="0"/>
                <a:cs typeface="Times New Roman" panose="02020603050405020304" pitchFamily="18" charset="0"/>
              </a:rPr>
              <a:t>thức</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trong</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học</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tập</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có</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trách</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nhiệm</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với</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tập</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thể</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học</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đều</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các</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môn</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nhưng</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chưa</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xuất</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sắc</a:t>
            </a:r>
            <a:endParaRPr lang="vi-VN" sz="1400" dirty="0" smtClean="0">
              <a:latin typeface="Times New Roman" panose="02020603050405020304" pitchFamily="18" charset="0"/>
              <a:cs typeface="Times New Roman" panose="02020603050405020304" pitchFamily="18" charset="0"/>
            </a:endParaRPr>
          </a:p>
          <a:p>
            <a:r>
              <a:rPr lang="en-US" sz="1400" dirty="0" smtClean="0">
                <a:latin typeface="Times New Roman" panose="02020603050405020304" pitchFamily="18" charset="0"/>
                <a:cs typeface="Times New Roman" panose="02020603050405020304" pitchFamily="18" charset="0"/>
              </a:rPr>
              <a:t>NGỌC BÌNH</a:t>
            </a:r>
            <a:r>
              <a:rPr lang="vi-VN" sz="1400" dirty="0" smtClean="0">
                <a:latin typeface="Times New Roman" panose="02020603050405020304" pitchFamily="18" charset="0"/>
                <a:cs typeface="Times New Roman" panose="02020603050405020304" pitchFamily="18" charset="0"/>
              </a:rPr>
              <a:t>: chữ viết khá, ngoan ngoãn, chăm ch</a:t>
            </a:r>
            <a:r>
              <a:rPr lang="en-US" sz="1400" dirty="0" smtClean="0">
                <a:latin typeface="Times New Roman" panose="02020603050405020304" pitchFamily="18" charset="0"/>
                <a:cs typeface="Times New Roman" panose="02020603050405020304" pitchFamily="18" charset="0"/>
              </a:rPr>
              <a:t>ỉ, </a:t>
            </a:r>
            <a:r>
              <a:rPr lang="en-US" sz="1400" dirty="0" err="1" smtClean="0">
                <a:latin typeface="Times New Roman" panose="02020603050405020304" pitchFamily="18" charset="0"/>
                <a:cs typeface="Times New Roman" panose="02020603050405020304" pitchFamily="18" charset="0"/>
              </a:rPr>
              <a:t>học</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khá</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có</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trách</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nhiệm</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với</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tập</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thể</a:t>
            </a:r>
            <a:endParaRPr lang="vi-VN" sz="1400" dirty="0" smtClean="0">
              <a:latin typeface="Times New Roman" panose="02020603050405020304" pitchFamily="18" charset="0"/>
              <a:cs typeface="Times New Roman" panose="02020603050405020304" pitchFamily="18" charset="0"/>
            </a:endParaRPr>
          </a:p>
          <a:p>
            <a:r>
              <a:rPr lang="vi-VN" sz="1400" dirty="0" smtClean="0">
                <a:latin typeface="Times New Roman" panose="02020603050405020304" pitchFamily="18" charset="0"/>
                <a:cs typeface="Times New Roman" panose="02020603050405020304" pitchFamily="18" charset="0"/>
              </a:rPr>
              <a:t>NG</a:t>
            </a:r>
            <a:r>
              <a:rPr lang="en-US" sz="1400" dirty="0" smtClean="0">
                <a:latin typeface="Times New Roman" panose="02020603050405020304" pitchFamily="18" charset="0"/>
                <a:cs typeface="Times New Roman" panose="02020603050405020304" pitchFamily="18" charset="0"/>
              </a:rPr>
              <a:t> BẢO CHÂU. </a:t>
            </a:r>
            <a:r>
              <a:rPr lang="en-US" sz="1400" dirty="0" err="1" smtClean="0">
                <a:latin typeface="Times New Roman" panose="02020603050405020304" pitchFamily="18" charset="0"/>
                <a:cs typeface="Times New Roman" panose="02020603050405020304" pitchFamily="18" charset="0"/>
              </a:rPr>
              <a:t>Tiếp</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thu</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bài</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nhanh</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nhung</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ẩu</a:t>
            </a:r>
            <a:r>
              <a:rPr lang="en-US" sz="1400" dirty="0" smtClean="0">
                <a:latin typeface="Times New Roman" panose="02020603050405020304" pitchFamily="18" charset="0"/>
                <a:cs typeface="Times New Roman" panose="02020603050405020304" pitchFamily="18" charset="0"/>
              </a:rPr>
              <a:t>,  hay </a:t>
            </a:r>
            <a:r>
              <a:rPr lang="en-US" sz="1400" dirty="0" err="1" smtClean="0">
                <a:latin typeface="Times New Roman" panose="02020603050405020304" pitchFamily="18" charset="0"/>
                <a:cs typeface="Times New Roman" panose="02020603050405020304" pitchFamily="18" charset="0"/>
              </a:rPr>
              <a:t>sai</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sót</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nhỏ</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trình</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bày</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cố</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gắng</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hơn</a:t>
            </a:r>
            <a:endParaRPr lang="vi-VN" sz="1400" dirty="0" smtClean="0">
              <a:latin typeface="Times New Roman" panose="02020603050405020304" pitchFamily="18" charset="0"/>
              <a:cs typeface="Times New Roman" panose="02020603050405020304" pitchFamily="18" charset="0"/>
            </a:endParaRPr>
          </a:p>
          <a:p>
            <a:r>
              <a:rPr lang="en-US" sz="1400" dirty="0" err="1" smtClean="0">
                <a:latin typeface="Times New Roman" panose="02020603050405020304" pitchFamily="18" charset="0"/>
                <a:cs typeface="Times New Roman" panose="02020603050405020304" pitchFamily="18" charset="0"/>
              </a:rPr>
              <a:t>Dũng</a:t>
            </a:r>
            <a:r>
              <a:rPr lang="en-US" sz="1400" dirty="0" smtClean="0">
                <a:latin typeface="Times New Roman" panose="02020603050405020304" pitchFamily="18" charset="0"/>
                <a:cs typeface="Times New Roman" panose="02020603050405020304" pitchFamily="18" charset="0"/>
              </a:rPr>
              <a:t>.</a:t>
            </a:r>
            <a:r>
              <a:rPr lang="vi-VN" sz="1400" dirty="0" smtClean="0">
                <a:latin typeface="Times New Roman" panose="02020603050405020304" pitchFamily="18" charset="0"/>
                <a:cs typeface="Times New Roman" panose="02020603050405020304" pitchFamily="18" charset="0"/>
              </a:rPr>
              <a:t>  Thiếu sự tập trung trong học tập, tiếp thu nhanh nhưng chưa tự giác, tốc độ làm bài chậm., nói chuyện riêng nhiều.</a:t>
            </a:r>
          </a:p>
          <a:p>
            <a:r>
              <a:rPr lang="en-US" sz="1400" dirty="0" err="1" smtClean="0">
                <a:latin typeface="Times New Roman" panose="02020603050405020304" pitchFamily="18" charset="0"/>
                <a:cs typeface="Times New Roman" panose="02020603050405020304" pitchFamily="18" charset="0"/>
              </a:rPr>
              <a:t>Duy</a:t>
            </a:r>
            <a:r>
              <a:rPr lang="vi-VN" sz="1400" dirty="0" smtClean="0">
                <a:latin typeface="Times New Roman" panose="02020603050405020304" pitchFamily="18" charset="0"/>
                <a:cs typeface="Times New Roman" panose="02020603050405020304" pitchFamily="18" charset="0"/>
              </a:rPr>
              <a:t>: ngoan ngoãn, chăm chỉ, tiếp thu bài ở mức độ TB</a:t>
            </a:r>
            <a:r>
              <a:rPr lang="en-US" sz="1400" dirty="0" smtClean="0">
                <a:latin typeface="Times New Roman" panose="02020603050405020304" pitchFamily="18" charset="0"/>
                <a:cs typeface="Times New Roman" panose="02020603050405020304" pitchFamily="18" charset="0"/>
              </a:rPr>
              <a:t> </a:t>
            </a:r>
            <a:endParaRPr lang="vi-VN" sz="1400" dirty="0" smtClean="0">
              <a:latin typeface="Times New Roman" panose="02020603050405020304" pitchFamily="18" charset="0"/>
              <a:cs typeface="Times New Roman" panose="02020603050405020304" pitchFamily="18" charset="0"/>
            </a:endParaRPr>
          </a:p>
          <a:p>
            <a:r>
              <a:rPr lang="en-US" sz="1400" dirty="0" err="1" smtClean="0">
                <a:latin typeface="Times New Roman" panose="02020603050405020304" pitchFamily="18" charset="0"/>
                <a:cs typeface="Times New Roman" panose="02020603050405020304" pitchFamily="18" charset="0"/>
              </a:rPr>
              <a:t>Đạt</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Chưa</a:t>
            </a:r>
            <a:r>
              <a:rPr lang="en-US" sz="1400" dirty="0" smtClean="0">
                <a:latin typeface="Times New Roman" panose="02020603050405020304" pitchFamily="18" charset="0"/>
                <a:cs typeface="Times New Roman" panose="02020603050405020304" pitchFamily="18" charset="0"/>
              </a:rPr>
              <a:t> c</a:t>
            </a:r>
            <a:r>
              <a:rPr lang="vi-VN" sz="1400" dirty="0" smtClean="0">
                <a:latin typeface="Times New Roman" panose="02020603050405020304" pitchFamily="18" charset="0"/>
                <a:cs typeface="Times New Roman" panose="02020603050405020304" pitchFamily="18" charset="0"/>
              </a:rPr>
              <a:t>ó trách nhiệm với công việc được giao, chữ viết xấu, tiếp thu bài chậm, nói tự do nhiều, cần phải cố gắng</a:t>
            </a:r>
            <a:r>
              <a:rPr lang="en-US" sz="1400" dirty="0" smtClean="0">
                <a:latin typeface="Times New Roman" panose="02020603050405020304" pitchFamily="18" charset="0"/>
                <a:cs typeface="Times New Roman" panose="02020603050405020304" pitchFamily="18" charset="0"/>
              </a:rPr>
              <a:t> </a:t>
            </a:r>
            <a:endParaRPr lang="en-US" sz="1400" dirty="0">
              <a:latin typeface="Times New Roman" panose="02020603050405020304" pitchFamily="18" charset="0"/>
              <a:cs typeface="Times New Roman" panose="02020603050405020304" pitchFamily="18" charset="0"/>
            </a:endParaRPr>
          </a:p>
          <a:p>
            <a:r>
              <a:rPr lang="en-US" sz="1400" dirty="0" err="1" smtClean="0">
                <a:latin typeface="Times New Roman" panose="02020603050405020304" pitchFamily="18" charset="0"/>
                <a:cs typeface="Times New Roman" panose="02020603050405020304" pitchFamily="18" charset="0"/>
              </a:rPr>
              <a:t>Định</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Ngoan</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viết</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chậm</a:t>
            </a:r>
            <a:r>
              <a:rPr lang="en-US" sz="1400" dirty="0" smtClean="0">
                <a:latin typeface="Times New Roman" panose="02020603050405020304" pitchFamily="18" charset="0"/>
                <a:cs typeface="Times New Roman" panose="02020603050405020304" pitchFamily="18" charset="0"/>
              </a:rPr>
              <a:t>,  its </a:t>
            </a:r>
            <a:r>
              <a:rPr lang="en-US" sz="1400" dirty="0" err="1" smtClean="0">
                <a:latin typeface="Times New Roman" panose="02020603050405020304" pitchFamily="18" charset="0"/>
                <a:cs typeface="Times New Roman" panose="02020603050405020304" pitchFamily="18" charset="0"/>
              </a:rPr>
              <a:t>phát</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biểu</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trong</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giờ</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học</a:t>
            </a:r>
            <a:endParaRPr lang="vi-VN" sz="1400" dirty="0" smtClean="0">
              <a:latin typeface="Times New Roman" panose="02020603050405020304" pitchFamily="18" charset="0"/>
              <a:cs typeface="Times New Roman" panose="02020603050405020304" pitchFamily="18" charset="0"/>
            </a:endParaRPr>
          </a:p>
          <a:p>
            <a:r>
              <a:rPr lang="vi-VN" sz="1400" dirty="0" smtClean="0">
                <a:latin typeface="Times New Roman" panose="02020603050405020304" pitchFamily="18" charset="0"/>
                <a:cs typeface="Times New Roman" panose="02020603050405020304" pitchFamily="18" charset="0"/>
              </a:rPr>
              <a:t>Đức: </a:t>
            </a:r>
            <a:r>
              <a:rPr lang="en-US" sz="1400" dirty="0" smtClean="0">
                <a:latin typeface="Times New Roman" panose="02020603050405020304" pitchFamily="18" charset="0"/>
                <a:cs typeface="Times New Roman" panose="02020603050405020304" pitchFamily="18" charset="0"/>
              </a:rPr>
              <a:t>hay </a:t>
            </a:r>
            <a:r>
              <a:rPr lang="en-US" sz="1400" dirty="0" err="1" smtClean="0">
                <a:latin typeface="Times New Roman" panose="02020603050405020304" pitchFamily="18" charset="0"/>
                <a:cs typeface="Times New Roman" panose="02020603050405020304" pitchFamily="18" charset="0"/>
              </a:rPr>
              <a:t>thiếu</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vở</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ghi</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bài</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chậm</a:t>
            </a:r>
            <a:r>
              <a:rPr lang="en-US" sz="1400" dirty="0" smtClean="0">
                <a:latin typeface="Times New Roman" panose="02020603050405020304" pitchFamily="18" charset="0"/>
                <a:cs typeface="Times New Roman" panose="02020603050405020304" pitchFamily="18" charset="0"/>
              </a:rPr>
              <a:t>, </a:t>
            </a:r>
            <a:r>
              <a:rPr lang="vi-VN" sz="1400" dirty="0" smtClean="0">
                <a:latin typeface="Times New Roman" panose="02020603050405020304" pitchFamily="18" charset="0"/>
                <a:cs typeface="Times New Roman" panose="02020603050405020304" pitchFamily="18" charset="0"/>
              </a:rPr>
              <a:t>, nên việc tiếp thu bài còn nhiều hạn chế, còn nói chuyện riêng, chưa tự giác trong học tập.</a:t>
            </a:r>
          </a:p>
          <a:p>
            <a:endParaRPr lang="vi-VN" sz="1400" dirty="0" smtClean="0">
              <a:latin typeface="Times New Roman" panose="02020603050405020304" pitchFamily="18" charset="0"/>
              <a:cs typeface="Times New Roman" panose="02020603050405020304" pitchFamily="18" charset="0"/>
            </a:endParaRPr>
          </a:p>
          <a:p>
            <a:endParaRPr lang="en-US"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078399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 calcmode="lin" valueType="num">
                                      <p:cBhvr additive="base">
                                        <p:cTn id="6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0" end="10"/>
                                            </p:txEl>
                                          </p:spTgt>
                                        </p:tgtEl>
                                        <p:attrNameLst>
                                          <p:attrName>style.visibility</p:attrName>
                                        </p:attrNameLst>
                                      </p:cBhvr>
                                      <p:to>
                                        <p:strVal val="visible"/>
                                      </p:to>
                                    </p:set>
                                    <p:anim calcmode="lin" valueType="num">
                                      <p:cBhvr additive="base">
                                        <p:cTn id="73"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
                                            <p:txEl>
                                              <p:pRg st="11" end="11"/>
                                            </p:txEl>
                                          </p:spTgt>
                                        </p:tgtEl>
                                        <p:attrNameLst>
                                          <p:attrName>style.visibility</p:attrName>
                                        </p:attrNameLst>
                                      </p:cBhvr>
                                      <p:to>
                                        <p:strVal val="visible"/>
                                      </p:to>
                                    </p:set>
                                    <p:anim calcmode="lin" valueType="num">
                                      <p:cBhvr additive="base">
                                        <p:cTn id="79"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3">
                                            <p:txEl>
                                              <p:pRg st="12" end="12"/>
                                            </p:txEl>
                                          </p:spTgt>
                                        </p:tgtEl>
                                        <p:attrNameLst>
                                          <p:attrName>style.visibility</p:attrName>
                                        </p:attrNameLst>
                                      </p:cBhvr>
                                      <p:to>
                                        <p:strVal val="visible"/>
                                      </p:to>
                                    </p:set>
                                    <p:anim calcmode="lin" valueType="num">
                                      <p:cBhvr additive="base">
                                        <p:cTn id="85"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3">
                                            <p:txEl>
                                              <p:pRg st="13" end="13"/>
                                            </p:txEl>
                                          </p:spTgt>
                                        </p:tgtEl>
                                        <p:attrNameLst>
                                          <p:attrName>style.visibility</p:attrName>
                                        </p:attrNameLst>
                                      </p:cBhvr>
                                      <p:to>
                                        <p:strVal val="visible"/>
                                      </p:to>
                                    </p:set>
                                    <p:anim calcmode="lin" valueType="num">
                                      <p:cBhvr additive="base">
                                        <p:cTn id="91"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grpId="0" nodeType="clickEffect">
                                  <p:stCondLst>
                                    <p:cond delay="0"/>
                                  </p:stCondLst>
                                  <p:childTnLst>
                                    <p:set>
                                      <p:cBhvr>
                                        <p:cTn id="96" dur="1" fill="hold">
                                          <p:stCondLst>
                                            <p:cond delay="0"/>
                                          </p:stCondLst>
                                        </p:cTn>
                                        <p:tgtEl>
                                          <p:spTgt spid="3">
                                            <p:txEl>
                                              <p:pRg st="14" end="14"/>
                                            </p:txEl>
                                          </p:spTgt>
                                        </p:tgtEl>
                                        <p:attrNameLst>
                                          <p:attrName>style.visibility</p:attrName>
                                        </p:attrNameLst>
                                      </p:cBhvr>
                                      <p:to>
                                        <p:strVal val="visible"/>
                                      </p:to>
                                    </p:set>
                                    <p:anim calcmode="lin" valueType="num">
                                      <p:cBhvr additive="base">
                                        <p:cTn id="97" dur="500" fill="hold"/>
                                        <p:tgtEl>
                                          <p:spTgt spid="3">
                                            <p:txEl>
                                              <p:pRg st="14" end="14"/>
                                            </p:txEl>
                                          </p:spTgt>
                                        </p:tgtEl>
                                        <p:attrNameLst>
                                          <p:attrName>ppt_x</p:attrName>
                                        </p:attrNameLst>
                                      </p:cBhvr>
                                      <p:tavLst>
                                        <p:tav tm="0">
                                          <p:val>
                                            <p:strVal val="#ppt_x"/>
                                          </p:val>
                                        </p:tav>
                                        <p:tav tm="100000">
                                          <p:val>
                                            <p:strVal val="#ppt_x"/>
                                          </p:val>
                                        </p:tav>
                                      </p:tavLst>
                                    </p:anim>
                                    <p:anim calcmode="lin" valueType="num">
                                      <p:cBhvr additive="base">
                                        <p:cTn id="98" dur="500" fill="hold"/>
                                        <p:tgtEl>
                                          <p:spTgt spid="3">
                                            <p:txEl>
                                              <p:pRg st="14" end="1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4906963"/>
          </a:xfrm>
        </p:spPr>
        <p:txBody>
          <a:bodyPr>
            <a:normAutofit lnSpcReduction="10000"/>
          </a:bodyPr>
          <a:lstStyle/>
          <a:p>
            <a:r>
              <a:rPr lang="vi-VN" sz="1400" dirty="0" smtClean="0"/>
              <a:t>Hoàng,: thường xuyên bị nhắc nhở trong giờ học, tiếp thu ở mức TB khá nhưng chưa tập trung, kq còn hạn chế</a:t>
            </a:r>
          </a:p>
          <a:p>
            <a:r>
              <a:rPr lang="vi-VN" sz="1400" dirty="0" smtClean="0"/>
              <a:t>Thị Hồng: Ngoan, chăm học, có ý thức tự giác nhưng khả năng tiếp thu bài ở dạng cơ bản, KT nâng cao chưa tiếp cận đc</a:t>
            </a:r>
            <a:r>
              <a:rPr lang="en-US" sz="1400" dirty="0" smtClean="0"/>
              <a:t>, </a:t>
            </a:r>
            <a:r>
              <a:rPr lang="en-US" sz="1400" dirty="0" err="1" smtClean="0"/>
              <a:t>học</a:t>
            </a:r>
            <a:r>
              <a:rPr lang="en-US" sz="1400" dirty="0" smtClean="0"/>
              <a:t> </a:t>
            </a:r>
            <a:r>
              <a:rPr lang="en-US" sz="1400" dirty="0" err="1" smtClean="0"/>
              <a:t>đều</a:t>
            </a:r>
            <a:r>
              <a:rPr lang="en-US" sz="1400" dirty="0" smtClean="0"/>
              <a:t> </a:t>
            </a:r>
            <a:r>
              <a:rPr lang="en-US" sz="1400" dirty="0" err="1" smtClean="0"/>
              <a:t>các</a:t>
            </a:r>
            <a:r>
              <a:rPr lang="en-US" sz="1400" dirty="0" smtClean="0"/>
              <a:t> </a:t>
            </a:r>
            <a:r>
              <a:rPr lang="en-US" sz="1400" dirty="0" err="1" smtClean="0"/>
              <a:t>môn</a:t>
            </a:r>
            <a:r>
              <a:rPr lang="en-US" sz="1400" dirty="0" smtClean="0"/>
              <a:t>.</a:t>
            </a:r>
            <a:endParaRPr lang="vi-VN" sz="1400" dirty="0" smtClean="0"/>
          </a:p>
          <a:p>
            <a:r>
              <a:rPr lang="vi-VN" sz="1400" dirty="0" smtClean="0"/>
              <a:t>Xuân Hồng: Hay nói chuyện riêng, tiếp thu bài và ghi chép bài  còn hạn chế</a:t>
            </a:r>
            <a:r>
              <a:rPr lang="vi-VN" sz="1400" dirty="0"/>
              <a:t>, </a:t>
            </a:r>
            <a:r>
              <a:rPr lang="vi-VN" sz="1400" dirty="0" smtClean="0"/>
              <a:t>chưa có </a:t>
            </a:r>
            <a:r>
              <a:rPr lang="vi-VN" sz="1400" dirty="0"/>
              <a:t>ý thức tự giác </a:t>
            </a:r>
            <a:r>
              <a:rPr lang="vi-VN" sz="1400" dirty="0" smtClean="0"/>
              <a:t>trong học tập</a:t>
            </a:r>
          </a:p>
          <a:p>
            <a:r>
              <a:rPr lang="vi-VN" sz="1400" dirty="0" smtClean="0"/>
              <a:t>Doãn Hùng, Tuấn, Tùng: Chữ xấu, ghi chậm, tư duy chậm,  còn hay nói tự do.  Tuy nhiênTùng có trách nhiệm hơn vói công việc tập thể. </a:t>
            </a:r>
          </a:p>
          <a:p>
            <a:r>
              <a:rPr lang="vi-VN" sz="1400" dirty="0" smtClean="0"/>
              <a:t>Tuấn Hùng: Ban đầu viết chậm, hay ghi sai đề, nhưng khi vào học chính khóa ít hôm thì có nhiều thay đổi, nghiêm túc </a:t>
            </a:r>
            <a:r>
              <a:rPr lang="vi-VN" sz="1400" dirty="0"/>
              <a:t>, tự </a:t>
            </a:r>
            <a:r>
              <a:rPr lang="vi-VN" sz="1400" dirty="0" smtClean="0"/>
              <a:t>giác trong học tập, tiến bộ nhiều. Hăng say Xd bài</a:t>
            </a:r>
          </a:p>
          <a:p>
            <a:r>
              <a:rPr lang="vi-VN" sz="1400" dirty="0" smtClean="0"/>
              <a:t>Huy: ít phát biểu xây dựng bài, nhút nhát, tiếp thu bài còn nhiều hạn chế. </a:t>
            </a:r>
          </a:p>
          <a:p>
            <a:r>
              <a:rPr lang="vi-VN" sz="1400" dirty="0" smtClean="0"/>
              <a:t>Khánh huyền: Ngoan, ít nói, chuyên cần trong học tập,</a:t>
            </a:r>
            <a:r>
              <a:rPr lang="en-US" sz="1400" dirty="0" err="1" smtClean="0"/>
              <a:t>chữ</a:t>
            </a:r>
            <a:r>
              <a:rPr lang="en-US" sz="1400" dirty="0" smtClean="0"/>
              <a:t> </a:t>
            </a:r>
            <a:r>
              <a:rPr lang="en-US" sz="1400" dirty="0" err="1" smtClean="0"/>
              <a:t>viết</a:t>
            </a:r>
            <a:r>
              <a:rPr lang="en-US" sz="1400" dirty="0" smtClean="0"/>
              <a:t> </a:t>
            </a:r>
            <a:r>
              <a:rPr lang="en-US" sz="1400" dirty="0" err="1" smtClean="0"/>
              <a:t>và</a:t>
            </a:r>
            <a:r>
              <a:rPr lang="en-US" sz="1400" dirty="0" smtClean="0"/>
              <a:t> </a:t>
            </a:r>
            <a:r>
              <a:rPr lang="en-US" sz="1400" dirty="0" err="1" smtClean="0"/>
              <a:t>trình</a:t>
            </a:r>
            <a:r>
              <a:rPr lang="en-US" sz="1400" dirty="0" smtClean="0"/>
              <a:t> </a:t>
            </a:r>
            <a:r>
              <a:rPr lang="en-US" sz="1400" dirty="0" err="1" smtClean="0"/>
              <a:t>bày</a:t>
            </a:r>
            <a:r>
              <a:rPr lang="en-US" sz="1400" dirty="0" smtClean="0"/>
              <a:t> </a:t>
            </a:r>
            <a:r>
              <a:rPr lang="en-US" sz="1400" dirty="0" err="1" smtClean="0"/>
              <a:t>đẹp</a:t>
            </a:r>
            <a:r>
              <a:rPr lang="en-US" sz="1400" dirty="0" smtClean="0"/>
              <a:t>, </a:t>
            </a:r>
            <a:r>
              <a:rPr lang="vi-VN" sz="1400" dirty="0" smtClean="0"/>
              <a:t> học các môn tự nhiên </a:t>
            </a:r>
            <a:r>
              <a:rPr lang="en-US" sz="1400" dirty="0" smtClean="0"/>
              <a:t> </a:t>
            </a:r>
            <a:r>
              <a:rPr lang="en-US" sz="1400" dirty="0" err="1" smtClean="0"/>
              <a:t>còn</a:t>
            </a:r>
            <a:r>
              <a:rPr lang="en-US" sz="1400" dirty="0" smtClean="0"/>
              <a:t> </a:t>
            </a:r>
            <a:r>
              <a:rPr lang="en-US" sz="1400" dirty="0" err="1" smtClean="0"/>
              <a:t>chậm</a:t>
            </a:r>
            <a:r>
              <a:rPr lang="en-US" sz="1400" dirty="0" smtClean="0"/>
              <a:t> so </a:t>
            </a:r>
            <a:r>
              <a:rPr lang="en-US" sz="1400" dirty="0" err="1" smtClean="0"/>
              <a:t>với</a:t>
            </a:r>
            <a:r>
              <a:rPr lang="en-US" sz="1400" dirty="0" smtClean="0"/>
              <a:t> </a:t>
            </a:r>
            <a:r>
              <a:rPr lang="en-US" sz="1400" dirty="0" err="1" smtClean="0"/>
              <a:t>yêu</a:t>
            </a:r>
            <a:r>
              <a:rPr lang="en-US" sz="1400" dirty="0" smtClean="0"/>
              <a:t> </a:t>
            </a:r>
            <a:r>
              <a:rPr lang="en-US" sz="1400" dirty="0" err="1" smtClean="0"/>
              <a:t>cầu</a:t>
            </a:r>
            <a:r>
              <a:rPr lang="en-US" sz="1400" dirty="0" smtClean="0"/>
              <a:t>.</a:t>
            </a:r>
            <a:endParaRPr lang="vi-VN" sz="1400" dirty="0" smtClean="0"/>
          </a:p>
          <a:p>
            <a:r>
              <a:rPr lang="vi-VN" sz="1400" dirty="0" smtClean="0"/>
              <a:t>Hương: còn nhiều hạn chế trong học tập</a:t>
            </a:r>
            <a:r>
              <a:rPr lang="en-US" sz="1400" dirty="0" smtClean="0"/>
              <a:t> </a:t>
            </a:r>
            <a:r>
              <a:rPr lang="en-US" sz="1400" dirty="0" err="1" smtClean="0"/>
              <a:t>các</a:t>
            </a:r>
            <a:r>
              <a:rPr lang="en-US" sz="1400" dirty="0" smtClean="0"/>
              <a:t> </a:t>
            </a:r>
            <a:r>
              <a:rPr lang="en-US" sz="1400" dirty="0" err="1" smtClean="0"/>
              <a:t>môn</a:t>
            </a:r>
            <a:r>
              <a:rPr lang="en-US" sz="1400" dirty="0" smtClean="0"/>
              <a:t> </a:t>
            </a:r>
            <a:r>
              <a:rPr lang="en-US" sz="1400" dirty="0" err="1" smtClean="0"/>
              <a:t>tự</a:t>
            </a:r>
            <a:r>
              <a:rPr lang="en-US" sz="1400" dirty="0" smtClean="0"/>
              <a:t> </a:t>
            </a:r>
            <a:r>
              <a:rPr lang="en-US" sz="1400" dirty="0" err="1" smtClean="0"/>
              <a:t>nhiên</a:t>
            </a:r>
            <a:r>
              <a:rPr lang="en-US" sz="1400" dirty="0" smtClean="0"/>
              <a:t>, </a:t>
            </a:r>
            <a:r>
              <a:rPr lang="en-US" sz="1400" dirty="0" err="1" smtClean="0"/>
              <a:t>nhưng</a:t>
            </a:r>
            <a:r>
              <a:rPr lang="en-US" sz="1400" dirty="0" smtClean="0"/>
              <a:t> </a:t>
            </a:r>
            <a:r>
              <a:rPr lang="en-US" sz="1400" dirty="0" err="1" smtClean="0"/>
              <a:t>lại</a:t>
            </a:r>
            <a:r>
              <a:rPr lang="en-US" sz="1400" dirty="0" smtClean="0"/>
              <a:t> </a:t>
            </a:r>
            <a:r>
              <a:rPr lang="en-US" sz="1400" dirty="0" err="1" smtClean="0"/>
              <a:t>có</a:t>
            </a:r>
            <a:r>
              <a:rPr lang="en-US" sz="1400" dirty="0" smtClean="0"/>
              <a:t> </a:t>
            </a:r>
            <a:r>
              <a:rPr lang="en-US" sz="1400" dirty="0" err="1" smtClean="0"/>
              <a:t>có</a:t>
            </a:r>
            <a:r>
              <a:rPr lang="en-US" sz="1400" dirty="0" smtClean="0"/>
              <a:t> </a:t>
            </a:r>
            <a:r>
              <a:rPr lang="en-US" sz="1400" dirty="0" err="1" smtClean="0"/>
              <a:t>gắng</a:t>
            </a:r>
            <a:r>
              <a:rPr lang="en-US" sz="1400" dirty="0" smtClean="0"/>
              <a:t> ở </a:t>
            </a:r>
            <a:r>
              <a:rPr lang="en-US" sz="1400" dirty="0" err="1" smtClean="0"/>
              <a:t>môn</a:t>
            </a:r>
            <a:r>
              <a:rPr lang="en-US" sz="1400" dirty="0" smtClean="0"/>
              <a:t> </a:t>
            </a:r>
            <a:r>
              <a:rPr lang="en-US" sz="1400" dirty="0" err="1" smtClean="0"/>
              <a:t>KHXH</a:t>
            </a:r>
            <a:r>
              <a:rPr lang="vi-VN" sz="1400" dirty="0" smtClean="0"/>
              <a:t>. </a:t>
            </a:r>
            <a:endParaRPr lang="en-US" sz="1400" dirty="0"/>
          </a:p>
          <a:p>
            <a:r>
              <a:rPr lang="vi-VN" sz="1400" dirty="0" smtClean="0"/>
              <a:t>Khôi: là thành viên trong BCS lớp, là chi đội truongr, rất mạnh dạn trong giao tiếp nhưng cũng rất hay nói chuyện tự do, hồn nhiên, ý thức tự giác trong học tập chưa cao</a:t>
            </a:r>
            <a:r>
              <a:rPr lang="en-US" sz="1400" dirty="0" smtClean="0"/>
              <a:t>, </a:t>
            </a:r>
            <a:r>
              <a:rPr lang="en-US" sz="1400" dirty="0" err="1" smtClean="0"/>
              <a:t>còn</a:t>
            </a:r>
            <a:r>
              <a:rPr lang="en-US" sz="1400" dirty="0" smtClean="0"/>
              <a:t> </a:t>
            </a:r>
            <a:r>
              <a:rPr lang="en-US" sz="1400" dirty="0" err="1" smtClean="0"/>
              <a:t>nói</a:t>
            </a:r>
            <a:r>
              <a:rPr lang="en-US" sz="1400" dirty="0" smtClean="0"/>
              <a:t> </a:t>
            </a:r>
            <a:r>
              <a:rPr lang="en-US" sz="1400" dirty="0" err="1" smtClean="0"/>
              <a:t>tục</a:t>
            </a:r>
            <a:r>
              <a:rPr lang="en-US" sz="1400" dirty="0" smtClean="0"/>
              <a:t> </a:t>
            </a:r>
            <a:r>
              <a:rPr lang="en-US" sz="1400" dirty="0" err="1" smtClean="0"/>
              <a:t>nhiều</a:t>
            </a:r>
            <a:endParaRPr lang="vi-VN" sz="1400" dirty="0" smtClean="0"/>
          </a:p>
          <a:p>
            <a:r>
              <a:rPr lang="vi-VN" sz="1400" dirty="0" smtClean="0"/>
              <a:t>Quang Linh:  </a:t>
            </a:r>
            <a:r>
              <a:rPr lang="vi-VN" sz="1400" dirty="0"/>
              <a:t>thường xuyên bị nhắc nhở trong giờ học, tiếp thu ở mức </a:t>
            </a:r>
            <a:r>
              <a:rPr lang="vi-VN" sz="1400" dirty="0" smtClean="0"/>
              <a:t>TB</a:t>
            </a:r>
            <a:r>
              <a:rPr lang="en-US" sz="1400" dirty="0" smtClean="0"/>
              <a:t> </a:t>
            </a:r>
            <a:r>
              <a:rPr lang="en-US" sz="1400" dirty="0" err="1" smtClean="0"/>
              <a:t>khá</a:t>
            </a:r>
            <a:r>
              <a:rPr lang="vi-VN" sz="1400" dirty="0" smtClean="0"/>
              <a:t> nhưng </a:t>
            </a:r>
            <a:r>
              <a:rPr lang="vi-VN" sz="1400" dirty="0"/>
              <a:t>chưa tập trung, </a:t>
            </a:r>
            <a:r>
              <a:rPr lang="vi-VN" sz="1400" dirty="0" smtClean="0"/>
              <a:t>ý thức tự giác còn yếu</a:t>
            </a:r>
          </a:p>
          <a:p>
            <a:r>
              <a:rPr lang="vi-VN" sz="1400" dirty="0" smtClean="0"/>
              <a:t>Phương Linh: Tiếp thu nhanh, chăm chỉ, ý thức tốt,</a:t>
            </a:r>
            <a:r>
              <a:rPr lang="vi-VN" sz="1400" dirty="0"/>
              <a:t> Hăng say Xd bài</a:t>
            </a:r>
          </a:p>
          <a:p>
            <a:r>
              <a:rPr lang="vi-VN" sz="1400" dirty="0" smtClean="0"/>
              <a:t>Mai:  </a:t>
            </a:r>
            <a:r>
              <a:rPr lang="vi-VN" sz="1400" dirty="0"/>
              <a:t>Ngoan, ít nói, chuyên cần trong học tập, học các môn tự nhiên còn </a:t>
            </a:r>
            <a:r>
              <a:rPr lang="vi-VN" sz="1400" dirty="0" smtClean="0"/>
              <a:t>chậm</a:t>
            </a:r>
          </a:p>
          <a:p>
            <a:pPr marL="0" indent="0">
              <a:buNone/>
            </a:pPr>
            <a:r>
              <a:rPr lang="vi-VN" sz="1400" dirty="0" smtClean="0"/>
              <a:t>         Cẩm ly: Có ý thức học nhưng tư duy bài còn chậm, </a:t>
            </a:r>
            <a:endParaRPr lang="vi-VN" sz="1400" dirty="0"/>
          </a:p>
          <a:p>
            <a:endParaRPr lang="en-US" sz="1400" dirty="0"/>
          </a:p>
        </p:txBody>
      </p:sp>
    </p:spTree>
    <p:extLst>
      <p:ext uri="{BB962C8B-B14F-4D97-AF65-F5344CB8AC3E}">
        <p14:creationId xmlns:p14="http://schemas.microsoft.com/office/powerpoint/2010/main" val="26552473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
                                            <p:txEl>
                                              <p:pRg st="12" end="12"/>
                                            </p:txEl>
                                          </p:spTgt>
                                        </p:tgtEl>
                                        <p:attrNameLst>
                                          <p:attrName>style.visibility</p:attrName>
                                        </p:attrNameLst>
                                      </p:cBhvr>
                                      <p:to>
                                        <p:strVal val="visible"/>
                                      </p:to>
                                    </p:set>
                                    <p:anim calcmode="lin" valueType="num">
                                      <p:cBhvr additive="base">
                                        <p:cTn id="79"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a:bodyPr>
          <a:lstStyle/>
          <a:p>
            <a:r>
              <a:rPr lang="vi-VN" sz="1400" dirty="0" smtClean="0"/>
              <a:t>Tú Minh: Thời gian đầu nhanh nhẹn, tiếp thu nhanh hơn tuấn hùng, nhưng càng về sau thì tốc độ tư duy và làm bài chậm hơn hẳn, hay làm việc riêng, chưa tự giác trong học tập, còn phải nhắc trong giờ học</a:t>
            </a:r>
          </a:p>
          <a:p>
            <a:r>
              <a:rPr lang="vi-VN" sz="1400" dirty="0" smtClean="0"/>
              <a:t>Nam</a:t>
            </a:r>
            <a:r>
              <a:rPr lang="en-US" sz="1400" dirty="0" smtClean="0"/>
              <a:t>: </a:t>
            </a:r>
            <a:r>
              <a:rPr lang="vi-VN" sz="1400" dirty="0" smtClean="0"/>
              <a:t> Ngoan, chăm chỉ nhưng tiếp thu bài chậm, </a:t>
            </a:r>
          </a:p>
          <a:p>
            <a:r>
              <a:rPr lang="vi-VN" sz="1400" dirty="0" smtClean="0"/>
              <a:t>Ngọc: Ngoan, hay phát biểu xây dựng bài nhưng chỉ ở mức độ TB khá</a:t>
            </a:r>
          </a:p>
          <a:p>
            <a:r>
              <a:rPr lang="vi-VN" sz="1400" dirty="0" smtClean="0"/>
              <a:t>Nhi,</a:t>
            </a:r>
            <a:r>
              <a:rPr lang="vi-VN" sz="1400" dirty="0"/>
              <a:t> </a:t>
            </a:r>
            <a:r>
              <a:rPr lang="vi-VN" sz="1400" dirty="0" smtClean="0"/>
              <a:t>Thu, Thương,   : Ngoan, ít phát </a:t>
            </a:r>
            <a:r>
              <a:rPr lang="vi-VN" sz="1400" dirty="0"/>
              <a:t>biểu xây dựng </a:t>
            </a:r>
            <a:r>
              <a:rPr lang="vi-VN" sz="1400" dirty="0" smtClean="0"/>
              <a:t>bài, tư duy chưa nhanh</a:t>
            </a:r>
          </a:p>
          <a:p>
            <a:r>
              <a:rPr lang="vi-VN" sz="1400" dirty="0" smtClean="0"/>
              <a:t>Lan phương: Nhiệt tình trong học tập, tự giác, hăng say trong học tập, tuy nhiên bài làm vẫn còn hay sai sót, nhầm lẫn</a:t>
            </a:r>
          </a:p>
          <a:p>
            <a:r>
              <a:rPr lang="vi-VN" sz="1400" dirty="0" smtClean="0"/>
              <a:t>Quỳnh:</a:t>
            </a:r>
            <a:r>
              <a:rPr lang="vi-VN" sz="1400" dirty="0"/>
              <a:t> Ngoan, hay phát biểu xây dựng bài nhưng chỉ ở mức độ TB khá</a:t>
            </a:r>
          </a:p>
          <a:p>
            <a:r>
              <a:rPr lang="vi-VN" sz="1400" dirty="0" smtClean="0"/>
              <a:t>Sơn: Có tố chất nhưng chưa ham học, hay làm việc riêng</a:t>
            </a:r>
          </a:p>
          <a:p>
            <a:r>
              <a:rPr lang="vi-VN" sz="1400" dirty="0" smtClean="0"/>
              <a:t>Thành; Tốc độ ghi bài, tư duy toán còn nhiều hạn chế, cần phải cố gắng nhiều</a:t>
            </a:r>
          </a:p>
          <a:p>
            <a:r>
              <a:rPr lang="vi-VN" sz="1400" dirty="0" smtClean="0"/>
              <a:t>Thảo: Nhanh nhẹn, hoạt bát, tự giác,</a:t>
            </a:r>
            <a:r>
              <a:rPr lang="en-US" sz="1400" dirty="0" smtClean="0"/>
              <a:t> </a:t>
            </a:r>
            <a:r>
              <a:rPr lang="en-US" sz="1400" dirty="0" err="1" smtClean="0"/>
              <a:t>học</a:t>
            </a:r>
            <a:r>
              <a:rPr lang="en-US" sz="1400" dirty="0" smtClean="0"/>
              <a:t> </a:t>
            </a:r>
            <a:r>
              <a:rPr lang="en-US" sz="1400" dirty="0" err="1" smtClean="0"/>
              <a:t>đều</a:t>
            </a:r>
            <a:r>
              <a:rPr lang="en-US" sz="1400" dirty="0" smtClean="0"/>
              <a:t>, </a:t>
            </a:r>
            <a:r>
              <a:rPr lang="vi-VN" sz="1400" dirty="0" smtClean="0"/>
              <a:t> đôi khi vẫn còn bị nhắc vì hay trao đổi bài</a:t>
            </a:r>
          </a:p>
          <a:p>
            <a:r>
              <a:rPr lang="vi-VN" sz="1400" dirty="0" smtClean="0"/>
              <a:t>Trang: Ngoan, ch</a:t>
            </a:r>
            <a:r>
              <a:rPr lang="en-US" sz="1400" dirty="0" smtClean="0"/>
              <a:t>ữ</a:t>
            </a:r>
            <a:r>
              <a:rPr lang="vi-VN" sz="1400" dirty="0" smtClean="0"/>
              <a:t> đẹp, có trách nhiệm, hay </a:t>
            </a:r>
            <a:r>
              <a:rPr lang="vi-VN" sz="1400" dirty="0"/>
              <a:t>phát biểu xây dựng </a:t>
            </a:r>
            <a:r>
              <a:rPr lang="vi-VN" sz="1400" dirty="0" smtClean="0"/>
              <a:t>bài, tuy nhiên các môn tự nhiên chưa bằng các bạn</a:t>
            </a:r>
            <a:r>
              <a:rPr lang="en-US" sz="1400" dirty="0" smtClean="0"/>
              <a:t>.</a:t>
            </a:r>
          </a:p>
          <a:p>
            <a:r>
              <a:rPr lang="en-US" sz="1400" dirty="0" err="1" smtClean="0"/>
              <a:t>Tuấn</a:t>
            </a:r>
            <a:r>
              <a:rPr lang="en-US" sz="1400" dirty="0" smtClean="0"/>
              <a:t>, </a:t>
            </a:r>
            <a:r>
              <a:rPr lang="en-US" sz="1400" dirty="0" err="1" smtClean="0"/>
              <a:t>Tùng</a:t>
            </a:r>
            <a:r>
              <a:rPr lang="en-US" sz="1400" dirty="0" smtClean="0"/>
              <a:t>, </a:t>
            </a:r>
            <a:r>
              <a:rPr lang="en-US" sz="1400" dirty="0" err="1" smtClean="0"/>
              <a:t>Vinh</a:t>
            </a:r>
            <a:r>
              <a:rPr lang="en-US" sz="1400" dirty="0" smtClean="0"/>
              <a:t> hay </a:t>
            </a:r>
            <a:r>
              <a:rPr lang="en-US" sz="1400" dirty="0" err="1" smtClean="0"/>
              <a:t>nói</a:t>
            </a:r>
            <a:r>
              <a:rPr lang="en-US" sz="1400" dirty="0" smtClean="0"/>
              <a:t> </a:t>
            </a:r>
            <a:r>
              <a:rPr lang="en-US" sz="1400" dirty="0" err="1" smtClean="0"/>
              <a:t>tự</a:t>
            </a:r>
            <a:r>
              <a:rPr lang="en-US" sz="1400" dirty="0" smtClean="0"/>
              <a:t> do, </a:t>
            </a:r>
            <a:r>
              <a:rPr lang="en-US" sz="1400" dirty="0" err="1" smtClean="0"/>
              <a:t>tiếp</a:t>
            </a:r>
            <a:r>
              <a:rPr lang="en-US" sz="1400" dirty="0" smtClean="0"/>
              <a:t> </a:t>
            </a:r>
            <a:r>
              <a:rPr lang="en-US" sz="1400" dirty="0" err="1" smtClean="0"/>
              <a:t>thu</a:t>
            </a:r>
            <a:r>
              <a:rPr lang="en-US" sz="1400" dirty="0" smtClean="0"/>
              <a:t> </a:t>
            </a:r>
            <a:r>
              <a:rPr lang="en-US" sz="1400" dirty="0" err="1" smtClean="0"/>
              <a:t>bài</a:t>
            </a:r>
            <a:r>
              <a:rPr lang="en-US" sz="1400" dirty="0" smtClean="0"/>
              <a:t> </a:t>
            </a:r>
            <a:r>
              <a:rPr lang="en-US" sz="1400" dirty="0" err="1" smtClean="0"/>
              <a:t>chậm</a:t>
            </a:r>
            <a:r>
              <a:rPr lang="en-US" sz="1400" dirty="0" smtClean="0"/>
              <a:t>, </a:t>
            </a:r>
            <a:r>
              <a:rPr lang="en-US" sz="1400" dirty="0" err="1" smtClean="0"/>
              <a:t>chưa</a:t>
            </a:r>
            <a:r>
              <a:rPr lang="en-US" sz="1400" dirty="0" smtClean="0"/>
              <a:t> </a:t>
            </a:r>
            <a:r>
              <a:rPr lang="en-US" sz="1400" dirty="0" err="1" smtClean="0"/>
              <a:t>tự</a:t>
            </a:r>
            <a:r>
              <a:rPr lang="en-US" sz="1400" dirty="0" smtClean="0"/>
              <a:t> </a:t>
            </a:r>
            <a:r>
              <a:rPr lang="en-US" sz="1400" dirty="0" err="1" smtClean="0"/>
              <a:t>giác</a:t>
            </a:r>
            <a:r>
              <a:rPr lang="en-US" sz="1400" dirty="0" smtClean="0"/>
              <a:t>, </a:t>
            </a:r>
            <a:r>
              <a:rPr lang="en-US" sz="1400" dirty="0" err="1" smtClean="0"/>
              <a:t>Đb</a:t>
            </a:r>
            <a:r>
              <a:rPr lang="en-US" sz="1400" dirty="0" smtClean="0"/>
              <a:t> </a:t>
            </a:r>
            <a:r>
              <a:rPr lang="en-US" sz="1400" dirty="0" err="1" smtClean="0"/>
              <a:t>là</a:t>
            </a:r>
            <a:r>
              <a:rPr lang="en-US" sz="1400" dirty="0" smtClean="0"/>
              <a:t> </a:t>
            </a:r>
            <a:r>
              <a:rPr lang="en-US" sz="1400" dirty="0" err="1" smtClean="0"/>
              <a:t>vinh</a:t>
            </a:r>
            <a:r>
              <a:rPr lang="en-US" sz="1400" dirty="0" smtClean="0"/>
              <a:t> </a:t>
            </a:r>
            <a:r>
              <a:rPr lang="en-US" sz="1400" dirty="0" err="1" smtClean="0"/>
              <a:t>mặc</a:t>
            </a:r>
            <a:r>
              <a:rPr lang="en-US" sz="1400" dirty="0" smtClean="0"/>
              <a:t> </a:t>
            </a:r>
            <a:r>
              <a:rPr lang="en-US" sz="1400" dirty="0" err="1" smtClean="0"/>
              <a:t>dù</a:t>
            </a:r>
            <a:r>
              <a:rPr lang="en-US" sz="1400" dirty="0" smtClean="0"/>
              <a:t> </a:t>
            </a:r>
            <a:r>
              <a:rPr lang="en-US" sz="1400" dirty="0" err="1" smtClean="0"/>
              <a:t>tiếp</a:t>
            </a:r>
            <a:r>
              <a:rPr lang="en-US" sz="1400" dirty="0" smtClean="0"/>
              <a:t> </a:t>
            </a:r>
            <a:r>
              <a:rPr lang="en-US" sz="1400" dirty="0" err="1" smtClean="0"/>
              <a:t>thu</a:t>
            </a:r>
            <a:r>
              <a:rPr lang="en-US" sz="1400" dirty="0" smtClean="0"/>
              <a:t> </a:t>
            </a:r>
            <a:r>
              <a:rPr lang="en-US" sz="1400" dirty="0" err="1" smtClean="0"/>
              <a:t>bài</a:t>
            </a:r>
            <a:r>
              <a:rPr lang="en-US" sz="1400" dirty="0" smtClean="0"/>
              <a:t> </a:t>
            </a:r>
            <a:r>
              <a:rPr lang="en-US" sz="1400" dirty="0" err="1" smtClean="0"/>
              <a:t>hơn</a:t>
            </a:r>
            <a:r>
              <a:rPr lang="en-US" sz="1400" dirty="0" smtClean="0"/>
              <a:t> </a:t>
            </a:r>
            <a:r>
              <a:rPr lang="en-US" sz="1400" dirty="0" err="1" smtClean="0"/>
              <a:t>tuấn</a:t>
            </a:r>
            <a:r>
              <a:rPr lang="en-US" sz="1400" dirty="0" smtClean="0"/>
              <a:t> </a:t>
            </a:r>
            <a:r>
              <a:rPr lang="en-US" sz="1400" dirty="0" err="1" smtClean="0"/>
              <a:t>và</a:t>
            </a:r>
            <a:r>
              <a:rPr lang="en-US" sz="1400" dirty="0" smtClean="0"/>
              <a:t> </a:t>
            </a:r>
            <a:r>
              <a:rPr lang="en-US" sz="1400" dirty="0" err="1" smtClean="0"/>
              <a:t>Tùng</a:t>
            </a:r>
            <a:r>
              <a:rPr lang="en-US" sz="1400" dirty="0" smtClean="0"/>
              <a:t> </a:t>
            </a:r>
            <a:r>
              <a:rPr lang="en-US" sz="1400" dirty="0" err="1" smtClean="0"/>
              <a:t>nhưng</a:t>
            </a:r>
            <a:r>
              <a:rPr lang="en-US" sz="1400" dirty="0" smtClean="0"/>
              <a:t> </a:t>
            </a:r>
            <a:r>
              <a:rPr lang="en-US" sz="1400" dirty="0" err="1" smtClean="0"/>
              <a:t>nói</a:t>
            </a:r>
            <a:r>
              <a:rPr lang="en-US" sz="1400" dirty="0" smtClean="0"/>
              <a:t> </a:t>
            </a:r>
            <a:r>
              <a:rPr lang="en-US" sz="1400" dirty="0" err="1" smtClean="0"/>
              <a:t>chuyện</a:t>
            </a:r>
            <a:r>
              <a:rPr lang="en-US" sz="1400" dirty="0" smtClean="0"/>
              <a:t> </a:t>
            </a:r>
            <a:r>
              <a:rPr lang="en-US" sz="1400" dirty="0" err="1" smtClean="0"/>
              <a:t>liên</a:t>
            </a:r>
            <a:r>
              <a:rPr lang="en-US" sz="1400" dirty="0" smtClean="0"/>
              <a:t> </a:t>
            </a:r>
            <a:r>
              <a:rPr lang="en-US" sz="1400" dirty="0" err="1" smtClean="0"/>
              <a:t>tục</a:t>
            </a:r>
            <a:r>
              <a:rPr lang="en-US" sz="1400" dirty="0" smtClean="0"/>
              <a:t>, </a:t>
            </a:r>
            <a:r>
              <a:rPr lang="en-US" sz="1400" dirty="0" err="1" smtClean="0"/>
              <a:t>ngồi</a:t>
            </a:r>
            <a:r>
              <a:rPr lang="en-US" sz="1400" dirty="0" smtClean="0"/>
              <a:t> </a:t>
            </a:r>
            <a:r>
              <a:rPr lang="en-US" sz="1400" dirty="0" err="1" smtClean="0"/>
              <a:t>học</a:t>
            </a:r>
            <a:r>
              <a:rPr lang="en-US" sz="1400" dirty="0" smtClean="0"/>
              <a:t> </a:t>
            </a:r>
            <a:r>
              <a:rPr lang="en-US" sz="1400" dirty="0" err="1" smtClean="0"/>
              <a:t>thiếu</a:t>
            </a:r>
            <a:r>
              <a:rPr lang="en-US" sz="1400" dirty="0" smtClean="0"/>
              <a:t> </a:t>
            </a:r>
            <a:r>
              <a:rPr lang="en-US" sz="1400" dirty="0" err="1" smtClean="0"/>
              <a:t>nghiêm</a:t>
            </a:r>
            <a:r>
              <a:rPr lang="en-US" sz="1400" dirty="0" smtClean="0"/>
              <a:t> </a:t>
            </a:r>
            <a:r>
              <a:rPr lang="en-US" sz="1400" dirty="0" err="1" smtClean="0"/>
              <a:t>túc</a:t>
            </a:r>
            <a:r>
              <a:rPr lang="en-US" sz="1400" dirty="0" smtClean="0"/>
              <a:t>, </a:t>
            </a:r>
            <a:r>
              <a:rPr lang="en-US" sz="1400" dirty="0" err="1" smtClean="0"/>
              <a:t>vừa</a:t>
            </a:r>
            <a:r>
              <a:rPr lang="en-US" sz="1400" dirty="0" smtClean="0"/>
              <a:t> </a:t>
            </a:r>
            <a:r>
              <a:rPr lang="en-US" sz="1400" dirty="0" err="1" smtClean="0"/>
              <a:t>kỉ</a:t>
            </a:r>
            <a:r>
              <a:rPr lang="en-US" sz="1400" dirty="0" smtClean="0"/>
              <a:t> </a:t>
            </a:r>
            <a:r>
              <a:rPr lang="en-US" sz="1400" dirty="0" err="1" smtClean="0"/>
              <a:t>luật</a:t>
            </a:r>
            <a:r>
              <a:rPr lang="en-US" sz="1400" dirty="0" smtClean="0"/>
              <a:t> </a:t>
            </a:r>
            <a:r>
              <a:rPr lang="en-US" sz="1400" dirty="0" err="1" smtClean="0"/>
              <a:t>xong</a:t>
            </a:r>
            <a:r>
              <a:rPr lang="en-US" sz="1400" dirty="0" smtClean="0"/>
              <a:t> </a:t>
            </a:r>
            <a:r>
              <a:rPr lang="en-US" sz="1400" dirty="0" err="1" smtClean="0"/>
              <a:t>lại</a:t>
            </a:r>
            <a:r>
              <a:rPr lang="en-US" sz="1400" dirty="0" smtClean="0"/>
              <a:t> vi </a:t>
            </a:r>
            <a:r>
              <a:rPr lang="en-US" sz="1400" dirty="0" err="1" smtClean="0"/>
              <a:t>phạm</a:t>
            </a:r>
            <a:r>
              <a:rPr lang="en-US" sz="1400" dirty="0" smtClean="0"/>
              <a:t>, </a:t>
            </a:r>
            <a:r>
              <a:rPr lang="en-US" sz="1400" dirty="0" err="1" smtClean="0"/>
              <a:t>tính</a:t>
            </a:r>
            <a:r>
              <a:rPr lang="en-US" sz="1400" dirty="0" smtClean="0"/>
              <a:t> </a:t>
            </a:r>
            <a:r>
              <a:rPr lang="en-US" sz="1400" dirty="0" err="1" smtClean="0"/>
              <a:t>tự</a:t>
            </a:r>
            <a:r>
              <a:rPr lang="en-US" sz="1400" dirty="0" smtClean="0"/>
              <a:t> do.</a:t>
            </a:r>
          </a:p>
          <a:p>
            <a:pPr marL="0" indent="0">
              <a:buNone/>
            </a:pPr>
            <a:endParaRPr lang="en-US" sz="2000" b="1" dirty="0" smtClean="0"/>
          </a:p>
        </p:txBody>
      </p:sp>
    </p:spTree>
    <p:extLst>
      <p:ext uri="{BB962C8B-B14F-4D97-AF65-F5344CB8AC3E}">
        <p14:creationId xmlns:p14="http://schemas.microsoft.com/office/powerpoint/2010/main" val="13105964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sz="2400" u="sng" dirty="0" err="1">
                <a:solidFill>
                  <a:srgbClr val="FF0000"/>
                </a:solidFill>
                <a:latin typeface=".VnArialH" pitchFamily="34" charset="0"/>
              </a:rPr>
              <a:t>NỘI</a:t>
            </a:r>
            <a:r>
              <a:rPr lang="en-US" sz="2400" u="sng" dirty="0">
                <a:solidFill>
                  <a:srgbClr val="FF0000"/>
                </a:solidFill>
                <a:latin typeface=".VnArialH" pitchFamily="34" charset="0"/>
              </a:rPr>
              <a:t> DUNG </a:t>
            </a:r>
            <a:r>
              <a:rPr lang="en-US" sz="2400" u="sng" dirty="0" err="1">
                <a:solidFill>
                  <a:srgbClr val="FF0000"/>
                </a:solidFill>
                <a:latin typeface=".VnArialH" pitchFamily="34" charset="0"/>
              </a:rPr>
              <a:t>HỘI</a:t>
            </a:r>
            <a:r>
              <a:rPr lang="en-US" sz="2400" u="sng" dirty="0">
                <a:solidFill>
                  <a:srgbClr val="FF0000"/>
                </a:solidFill>
                <a:latin typeface=".VnArialH" pitchFamily="34" charset="0"/>
              </a:rPr>
              <a:t> </a:t>
            </a:r>
            <a:r>
              <a:rPr lang="en-US" sz="2400" u="sng" dirty="0" err="1">
                <a:solidFill>
                  <a:srgbClr val="FF0000"/>
                </a:solidFill>
                <a:latin typeface=".VnArialH" pitchFamily="34" charset="0"/>
              </a:rPr>
              <a:t>NGHỊ</a:t>
            </a:r>
            <a:r>
              <a:rPr lang="en-US" sz="2400" u="sng" dirty="0">
                <a:solidFill>
                  <a:srgbClr val="FF0000"/>
                </a:solidFill>
                <a:latin typeface=".VnArialH" pitchFamily="34" charset="0"/>
              </a:rPr>
              <a:t> </a:t>
            </a:r>
            <a:r>
              <a:rPr lang="en-US" sz="2400" u="sng" dirty="0" err="1">
                <a:solidFill>
                  <a:srgbClr val="FF0000"/>
                </a:solidFill>
                <a:latin typeface=".VnArialH" pitchFamily="34" charset="0"/>
              </a:rPr>
              <a:t>PHỤ</a:t>
            </a:r>
            <a:r>
              <a:rPr lang="en-US" sz="2400" u="sng" dirty="0">
                <a:solidFill>
                  <a:srgbClr val="FF0000"/>
                </a:solidFill>
                <a:latin typeface=".VnArialH" pitchFamily="34" charset="0"/>
              </a:rPr>
              <a:t> HUYNH </a:t>
            </a:r>
            <a:r>
              <a:rPr lang="en-US" sz="2400" u="sng" dirty="0" err="1">
                <a:solidFill>
                  <a:srgbClr val="FF0000"/>
                </a:solidFill>
                <a:latin typeface=".VnArialH" pitchFamily="34" charset="0"/>
              </a:rPr>
              <a:t>LẦN</a:t>
            </a:r>
            <a:r>
              <a:rPr lang="en-US" sz="2400" u="sng" dirty="0">
                <a:solidFill>
                  <a:srgbClr val="FF0000"/>
                </a:solidFill>
                <a:latin typeface=".VnArialH" pitchFamily="34" charset="0"/>
              </a:rPr>
              <a:t> </a:t>
            </a:r>
            <a:r>
              <a:rPr lang="en-US" sz="2400" u="sng" dirty="0" smtClean="0">
                <a:solidFill>
                  <a:srgbClr val="FF0000"/>
                </a:solidFill>
                <a:latin typeface=".VnArialH" pitchFamily="34" charset="0"/>
              </a:rPr>
              <a:t>I- </a:t>
            </a:r>
            <a:r>
              <a:rPr lang="en-US" sz="2400" u="sng" dirty="0" err="1">
                <a:solidFill>
                  <a:srgbClr val="FF0000"/>
                </a:solidFill>
                <a:latin typeface=".VnArialH" pitchFamily="34" charset="0"/>
              </a:rPr>
              <a:t>LỚP</a:t>
            </a:r>
            <a:r>
              <a:rPr lang="en-US" sz="2400" u="sng" dirty="0">
                <a:solidFill>
                  <a:srgbClr val="FF0000"/>
                </a:solidFill>
                <a:latin typeface=".VnArialH" pitchFamily="34" charset="0"/>
              </a:rPr>
              <a:t> </a:t>
            </a:r>
            <a:r>
              <a:rPr lang="vi-VN" sz="2400" u="sng" dirty="0" smtClean="0">
                <a:solidFill>
                  <a:srgbClr val="FF0000"/>
                </a:solidFill>
                <a:latin typeface=".VnArialH" pitchFamily="34" charset="0"/>
              </a:rPr>
              <a:t>6</a:t>
            </a:r>
            <a:r>
              <a:rPr lang="en-US" sz="2400" u="sng" dirty="0" smtClean="0">
                <a:solidFill>
                  <a:srgbClr val="FF0000"/>
                </a:solidFill>
                <a:latin typeface=".VnArialH" pitchFamily="34" charset="0"/>
              </a:rPr>
              <a:t>A</a:t>
            </a:r>
            <a:endParaRPr lang="en-US" sz="2400" u="sng" dirty="0">
              <a:solidFill>
                <a:srgbClr val="FF0000"/>
              </a:solidFill>
              <a:latin typeface=".VnArialH" pitchFamily="34" charset="0"/>
            </a:endParaRPr>
          </a:p>
        </p:txBody>
      </p:sp>
      <p:sp>
        <p:nvSpPr>
          <p:cNvPr id="3" name="Content Placeholder 2"/>
          <p:cNvSpPr>
            <a:spLocks noGrp="1"/>
          </p:cNvSpPr>
          <p:nvPr>
            <p:ph idx="1"/>
          </p:nvPr>
        </p:nvSpPr>
        <p:spPr>
          <a:xfrm>
            <a:off x="457200" y="1219200"/>
            <a:ext cx="8229600" cy="4906963"/>
          </a:xfrm>
        </p:spPr>
        <p:txBody>
          <a:bodyPr>
            <a:normAutofit/>
          </a:bodyPr>
          <a:lstStyle/>
          <a:p>
            <a:r>
              <a:rPr lang="vi-VN" sz="1800" b="1" u="sng" dirty="0" smtClean="0"/>
              <a:t>Phần </a:t>
            </a:r>
            <a:r>
              <a:rPr lang="en-US" sz="1800" b="1" u="sng" dirty="0" smtClean="0"/>
              <a:t>3. </a:t>
            </a:r>
            <a:r>
              <a:rPr lang="en-US" sz="1800" b="1" u="sng" dirty="0" err="1" smtClean="0"/>
              <a:t>Chỉ</a:t>
            </a:r>
            <a:r>
              <a:rPr lang="en-US" sz="1800" b="1" u="sng" dirty="0" smtClean="0"/>
              <a:t> </a:t>
            </a:r>
            <a:r>
              <a:rPr lang="en-US" sz="1800" b="1" u="sng" dirty="0" err="1" smtClean="0"/>
              <a:t>tiêu</a:t>
            </a:r>
            <a:r>
              <a:rPr lang="en-US" sz="1800" b="1" u="sng" dirty="0" smtClean="0"/>
              <a:t> </a:t>
            </a:r>
            <a:r>
              <a:rPr lang="en-US" sz="1800" b="1" u="sng" dirty="0" err="1" smtClean="0"/>
              <a:t>và</a:t>
            </a:r>
            <a:r>
              <a:rPr lang="en-US" sz="1800" b="1" u="sng" dirty="0" smtClean="0"/>
              <a:t> </a:t>
            </a:r>
            <a:r>
              <a:rPr lang="en-US" sz="1800" b="1" u="sng" dirty="0" err="1" smtClean="0"/>
              <a:t>biện</a:t>
            </a:r>
            <a:r>
              <a:rPr lang="en-US" sz="1800" b="1" u="sng" dirty="0" smtClean="0"/>
              <a:t> </a:t>
            </a:r>
            <a:r>
              <a:rPr lang="en-US" sz="1800" b="1" u="sng" dirty="0" err="1" smtClean="0"/>
              <a:t>pháp</a:t>
            </a:r>
            <a:r>
              <a:rPr lang="en-US" sz="1800" b="1" u="sng" dirty="0" smtClean="0"/>
              <a:t>:</a:t>
            </a:r>
          </a:p>
          <a:p>
            <a:pPr marL="0" indent="0">
              <a:buNone/>
            </a:pPr>
            <a:r>
              <a:rPr lang="en-US" sz="1800" dirty="0" smtClean="0"/>
              <a:t>*. </a:t>
            </a:r>
            <a:r>
              <a:rPr lang="en-US" sz="1800" dirty="0" err="1" smtClean="0"/>
              <a:t>Chỉ</a:t>
            </a:r>
            <a:r>
              <a:rPr lang="en-US" sz="1800" dirty="0" smtClean="0"/>
              <a:t> </a:t>
            </a:r>
            <a:r>
              <a:rPr lang="en-US" sz="1800" dirty="0" err="1" smtClean="0"/>
              <a:t>tiêu</a:t>
            </a:r>
            <a:r>
              <a:rPr lang="en-US" sz="1800" dirty="0" smtClean="0"/>
              <a:t>:  </a:t>
            </a:r>
            <a:r>
              <a:rPr lang="en-US" sz="1800" dirty="0" err="1" smtClean="0"/>
              <a:t>Về</a:t>
            </a:r>
            <a:r>
              <a:rPr lang="en-US" sz="1800" dirty="0" smtClean="0"/>
              <a:t> </a:t>
            </a:r>
            <a:r>
              <a:rPr lang="en-US" sz="1800" dirty="0" err="1" smtClean="0"/>
              <a:t>học</a:t>
            </a:r>
            <a:r>
              <a:rPr lang="en-US" sz="1800" dirty="0" smtClean="0"/>
              <a:t> </a:t>
            </a:r>
            <a:r>
              <a:rPr lang="en-US" sz="1800" dirty="0" err="1" smtClean="0"/>
              <a:t>lực</a:t>
            </a:r>
            <a:r>
              <a:rPr lang="en-US" sz="1800" dirty="0" smtClean="0"/>
              <a:t>: G: 14% = </a:t>
            </a:r>
            <a:r>
              <a:rPr lang="en-US" sz="1800" dirty="0" err="1" smtClean="0"/>
              <a:t>5HS</a:t>
            </a:r>
            <a:r>
              <a:rPr lang="en-US" sz="1800" dirty="0" smtClean="0"/>
              <a:t>; K: 45% = </a:t>
            </a:r>
            <a:r>
              <a:rPr lang="en-US" sz="1800" dirty="0" err="1" smtClean="0"/>
              <a:t>18HS</a:t>
            </a:r>
            <a:r>
              <a:rPr lang="en-US" sz="1800" dirty="0" smtClean="0"/>
              <a:t>; TB: 38% = </a:t>
            </a:r>
            <a:r>
              <a:rPr lang="en-US" sz="1800" dirty="0" err="1" smtClean="0"/>
              <a:t>15HS</a:t>
            </a:r>
            <a:r>
              <a:rPr lang="en-US" sz="1800" dirty="0" smtClean="0"/>
              <a:t>; </a:t>
            </a:r>
            <a:r>
              <a:rPr lang="en-US" sz="1800" dirty="0" err="1" smtClean="0"/>
              <a:t>yếu</a:t>
            </a:r>
            <a:r>
              <a:rPr lang="en-US" sz="1800" dirty="0" smtClean="0"/>
              <a:t>: 3% =</a:t>
            </a:r>
            <a:r>
              <a:rPr lang="en-US" sz="1800" dirty="0" err="1" smtClean="0"/>
              <a:t>1HS</a:t>
            </a:r>
            <a:endParaRPr lang="en-US" sz="1800" dirty="0" smtClean="0"/>
          </a:p>
          <a:p>
            <a:pPr marL="0" indent="0">
              <a:buNone/>
            </a:pPr>
            <a:r>
              <a:rPr lang="en-US" sz="1800" dirty="0"/>
              <a:t>	 </a:t>
            </a:r>
            <a:r>
              <a:rPr lang="en-US" sz="1800" dirty="0" smtClean="0"/>
              <a:t>   </a:t>
            </a:r>
            <a:r>
              <a:rPr lang="en-US" sz="1800" dirty="0" err="1" smtClean="0"/>
              <a:t>Về</a:t>
            </a:r>
            <a:r>
              <a:rPr lang="en-US" sz="1800" dirty="0" smtClean="0"/>
              <a:t> </a:t>
            </a:r>
            <a:r>
              <a:rPr lang="en-US" sz="1800" dirty="0" err="1" smtClean="0"/>
              <a:t>hạnh</a:t>
            </a:r>
            <a:r>
              <a:rPr lang="en-US" sz="1800" dirty="0" smtClean="0"/>
              <a:t> </a:t>
            </a:r>
            <a:r>
              <a:rPr lang="en-US" sz="1800" dirty="0" err="1" smtClean="0"/>
              <a:t>kiểm</a:t>
            </a:r>
            <a:r>
              <a:rPr lang="en-US" sz="1800" dirty="0" smtClean="0"/>
              <a:t>: </a:t>
            </a:r>
            <a:r>
              <a:rPr lang="en-US" sz="1800" dirty="0" err="1" smtClean="0"/>
              <a:t>Tốt</a:t>
            </a:r>
            <a:r>
              <a:rPr lang="en-US" sz="1800" dirty="0" smtClean="0"/>
              <a:t> : 75% = </a:t>
            </a:r>
            <a:r>
              <a:rPr lang="en-US" sz="1800" dirty="0" err="1" smtClean="0"/>
              <a:t>29HS</a:t>
            </a:r>
            <a:r>
              <a:rPr lang="en-US" sz="1800" dirty="0" smtClean="0"/>
              <a:t>; </a:t>
            </a:r>
            <a:r>
              <a:rPr lang="en-US" sz="1800" dirty="0" err="1" smtClean="0"/>
              <a:t>khá</a:t>
            </a:r>
            <a:r>
              <a:rPr lang="en-US" sz="1800" dirty="0" smtClean="0"/>
              <a:t>: 23% = 9 HS; TB 2% ~ </a:t>
            </a:r>
            <a:r>
              <a:rPr lang="en-US" sz="1800" dirty="0" err="1" smtClean="0"/>
              <a:t>1HS</a:t>
            </a:r>
            <a:endParaRPr lang="en-US" sz="1800" dirty="0" smtClean="0"/>
          </a:p>
          <a:p>
            <a:pPr marL="0" indent="0">
              <a:buNone/>
            </a:pPr>
            <a:r>
              <a:rPr lang="en-US" sz="1800" dirty="0" smtClean="0"/>
              <a:t> * </a:t>
            </a:r>
            <a:r>
              <a:rPr lang="en-US" sz="1800" dirty="0" err="1" smtClean="0"/>
              <a:t>Biện</a:t>
            </a:r>
            <a:r>
              <a:rPr lang="en-US" sz="1800" dirty="0" smtClean="0"/>
              <a:t> </a:t>
            </a:r>
            <a:r>
              <a:rPr lang="en-US" sz="1800" dirty="0" err="1" smtClean="0"/>
              <a:t>pháp</a:t>
            </a:r>
            <a:r>
              <a:rPr lang="en-US" sz="1800" dirty="0" smtClean="0"/>
              <a:t> </a:t>
            </a:r>
            <a:r>
              <a:rPr lang="en-US" sz="1800" dirty="0" err="1" smtClean="0"/>
              <a:t>thực</a:t>
            </a:r>
            <a:r>
              <a:rPr lang="en-US" sz="1800" dirty="0" smtClean="0"/>
              <a:t> </a:t>
            </a:r>
            <a:r>
              <a:rPr lang="en-US" sz="1800" dirty="0" err="1" smtClean="0"/>
              <a:t>hiện</a:t>
            </a:r>
            <a:r>
              <a:rPr lang="en-US" sz="1800" dirty="0" smtClean="0"/>
              <a:t>:</a:t>
            </a:r>
          </a:p>
          <a:p>
            <a:pPr marL="0" indent="0">
              <a:buNone/>
            </a:pPr>
            <a:r>
              <a:rPr lang="en-US" sz="1800" dirty="0" smtClean="0"/>
              <a:t>HS </a:t>
            </a:r>
            <a:r>
              <a:rPr lang="en-US" sz="1800" dirty="0" err="1" smtClean="0"/>
              <a:t>thực</a:t>
            </a:r>
            <a:r>
              <a:rPr lang="en-US" sz="1800" dirty="0" smtClean="0"/>
              <a:t> </a:t>
            </a:r>
            <a:r>
              <a:rPr lang="en-US" sz="1800" dirty="0" err="1" smtClean="0"/>
              <a:t>hiện</a:t>
            </a:r>
            <a:r>
              <a:rPr lang="en-US" sz="1800" dirty="0" smtClean="0"/>
              <a:t> </a:t>
            </a:r>
            <a:r>
              <a:rPr lang="en-US" sz="1800" dirty="0" err="1" smtClean="0"/>
              <a:t>tốt</a:t>
            </a:r>
            <a:r>
              <a:rPr lang="en-US" sz="1800" dirty="0" smtClean="0"/>
              <a:t> </a:t>
            </a:r>
            <a:r>
              <a:rPr lang="en-US" sz="1800" dirty="0" err="1" smtClean="0"/>
              <a:t>chủ</a:t>
            </a:r>
            <a:r>
              <a:rPr lang="en-US" sz="1800" dirty="0" smtClean="0"/>
              <a:t> </a:t>
            </a:r>
            <a:r>
              <a:rPr lang="en-US" sz="1800" dirty="0" err="1" smtClean="0"/>
              <a:t>đề</a:t>
            </a:r>
            <a:r>
              <a:rPr lang="en-US" sz="1800" dirty="0" smtClean="0"/>
              <a:t> </a:t>
            </a:r>
            <a:r>
              <a:rPr lang="en-US" sz="1800" dirty="0" err="1" smtClean="0"/>
              <a:t>năm</a:t>
            </a:r>
            <a:r>
              <a:rPr lang="en-US" sz="1800" dirty="0" smtClean="0"/>
              <a:t> </a:t>
            </a:r>
            <a:r>
              <a:rPr lang="en-US" sz="1800" dirty="0" err="1" smtClean="0"/>
              <a:t>học</a:t>
            </a:r>
            <a:r>
              <a:rPr lang="en-US" sz="1800" dirty="0" smtClean="0"/>
              <a:t>: “ </a:t>
            </a:r>
            <a:r>
              <a:rPr lang="en-US" sz="1800" dirty="0" err="1" smtClean="0"/>
              <a:t>Thiếu</a:t>
            </a:r>
            <a:r>
              <a:rPr lang="en-US" sz="1800" dirty="0" smtClean="0"/>
              <a:t> </a:t>
            </a:r>
            <a:r>
              <a:rPr lang="en-US" sz="1800" dirty="0" err="1" smtClean="0"/>
              <a:t>nhi</a:t>
            </a:r>
            <a:r>
              <a:rPr lang="en-US" sz="1800" dirty="0" smtClean="0"/>
              <a:t> </a:t>
            </a:r>
            <a:r>
              <a:rPr lang="en-US" sz="1800" dirty="0" err="1" smtClean="0"/>
              <a:t>Việt</a:t>
            </a:r>
            <a:r>
              <a:rPr lang="en-US" sz="1800" dirty="0" smtClean="0"/>
              <a:t> Nam </a:t>
            </a:r>
            <a:r>
              <a:rPr lang="en-US" sz="1800" dirty="0" err="1" smtClean="0"/>
              <a:t>làm</a:t>
            </a:r>
            <a:r>
              <a:rPr lang="en-US" sz="1800" dirty="0" smtClean="0"/>
              <a:t> </a:t>
            </a:r>
            <a:r>
              <a:rPr lang="en-US" sz="1800" dirty="0" err="1" smtClean="0"/>
              <a:t>theo</a:t>
            </a:r>
            <a:r>
              <a:rPr lang="en-US" sz="1800" dirty="0" smtClean="0"/>
              <a:t> 5 </a:t>
            </a:r>
            <a:r>
              <a:rPr lang="en-US" sz="1800" dirty="0" err="1" smtClean="0"/>
              <a:t>điều</a:t>
            </a:r>
            <a:r>
              <a:rPr lang="en-US" sz="1800" dirty="0" smtClean="0"/>
              <a:t> </a:t>
            </a:r>
            <a:r>
              <a:rPr lang="en-US" sz="1800" dirty="0" err="1" smtClean="0"/>
              <a:t>Bác</a:t>
            </a:r>
            <a:r>
              <a:rPr lang="en-US" sz="1800" dirty="0" smtClean="0"/>
              <a:t> </a:t>
            </a:r>
            <a:r>
              <a:rPr lang="en-US" sz="1800" dirty="0" err="1" smtClean="0"/>
              <a:t>dạy</a:t>
            </a:r>
            <a:r>
              <a:rPr lang="en-US" sz="1800" dirty="0" smtClean="0"/>
              <a:t>”, </a:t>
            </a:r>
            <a:r>
              <a:rPr lang="en-US" sz="1800" dirty="0" err="1" smtClean="0"/>
              <a:t>chuẩn</a:t>
            </a:r>
            <a:r>
              <a:rPr lang="en-US" sz="1800" dirty="0" smtClean="0"/>
              <a:t> </a:t>
            </a:r>
            <a:r>
              <a:rPr lang="en-US" sz="1800" dirty="0" err="1" smtClean="0"/>
              <a:t>bị</a:t>
            </a:r>
            <a:r>
              <a:rPr lang="en-US" sz="1800" dirty="0" smtClean="0"/>
              <a:t> </a:t>
            </a:r>
            <a:r>
              <a:rPr lang="en-US" sz="1800" dirty="0" err="1" smtClean="0"/>
              <a:t>bài</a:t>
            </a:r>
            <a:r>
              <a:rPr lang="en-US" sz="1800" dirty="0" smtClean="0"/>
              <a:t> </a:t>
            </a:r>
            <a:r>
              <a:rPr lang="en-US" sz="1800" dirty="0" err="1" smtClean="0"/>
              <a:t>và</a:t>
            </a:r>
            <a:r>
              <a:rPr lang="en-US" sz="1800" dirty="0" smtClean="0"/>
              <a:t> </a:t>
            </a:r>
            <a:r>
              <a:rPr lang="en-US" sz="1800" dirty="0" err="1" smtClean="0"/>
              <a:t>đồ</a:t>
            </a:r>
            <a:r>
              <a:rPr lang="en-US" sz="1800" dirty="0" smtClean="0"/>
              <a:t> </a:t>
            </a:r>
            <a:r>
              <a:rPr lang="en-US" sz="1800" dirty="0" err="1" smtClean="0"/>
              <a:t>dùng</a:t>
            </a:r>
            <a:r>
              <a:rPr lang="en-US" sz="1800" dirty="0" smtClean="0"/>
              <a:t> </a:t>
            </a:r>
            <a:r>
              <a:rPr lang="en-US" sz="1800" dirty="0" err="1" smtClean="0"/>
              <a:t>học</a:t>
            </a:r>
            <a:r>
              <a:rPr lang="en-US" sz="1800" dirty="0" smtClean="0"/>
              <a:t> </a:t>
            </a:r>
            <a:r>
              <a:rPr lang="en-US" sz="1800" dirty="0" err="1" smtClean="0"/>
              <a:t>tập</a:t>
            </a:r>
            <a:r>
              <a:rPr lang="en-US" sz="1800" dirty="0" smtClean="0"/>
              <a:t> </a:t>
            </a:r>
            <a:r>
              <a:rPr lang="en-US" sz="1800" dirty="0" err="1" smtClean="0"/>
              <a:t>đầy</a:t>
            </a:r>
            <a:r>
              <a:rPr lang="en-US" sz="1800" dirty="0" smtClean="0"/>
              <a:t> </a:t>
            </a:r>
            <a:r>
              <a:rPr lang="en-US" sz="1800" dirty="0" err="1" smtClean="0"/>
              <a:t>đủ</a:t>
            </a:r>
            <a:r>
              <a:rPr lang="en-US" sz="1800" dirty="0" smtClean="0"/>
              <a:t> </a:t>
            </a:r>
            <a:r>
              <a:rPr lang="en-US" sz="1800" dirty="0" err="1" smtClean="0"/>
              <a:t>trước</a:t>
            </a:r>
            <a:r>
              <a:rPr lang="en-US" sz="1800" dirty="0" smtClean="0"/>
              <a:t> </a:t>
            </a:r>
            <a:r>
              <a:rPr lang="en-US" sz="1800" dirty="0" err="1" smtClean="0"/>
              <a:t>khi</a:t>
            </a:r>
            <a:r>
              <a:rPr lang="en-US" sz="1800" dirty="0" smtClean="0"/>
              <a:t> </a:t>
            </a:r>
            <a:r>
              <a:rPr lang="en-US" sz="1800" dirty="0" err="1" smtClean="0"/>
              <a:t>đến</a:t>
            </a:r>
            <a:r>
              <a:rPr lang="en-US" sz="1800" dirty="0" smtClean="0"/>
              <a:t> </a:t>
            </a:r>
            <a:r>
              <a:rPr lang="en-US" sz="1800" dirty="0" err="1" smtClean="0"/>
              <a:t>lớp</a:t>
            </a:r>
            <a:r>
              <a:rPr lang="en-US" sz="1800" dirty="0" smtClean="0"/>
              <a:t>.  </a:t>
            </a:r>
            <a:r>
              <a:rPr lang="en-US" sz="1800" dirty="0" err="1" smtClean="0"/>
              <a:t>Trang</a:t>
            </a:r>
            <a:r>
              <a:rPr lang="en-US" sz="1800" dirty="0" smtClean="0"/>
              <a:t> </a:t>
            </a:r>
            <a:r>
              <a:rPr lang="en-US" sz="1800" dirty="0" err="1" smtClean="0"/>
              <a:t>phục</a:t>
            </a:r>
            <a:r>
              <a:rPr lang="en-US" sz="1800" dirty="0" smtClean="0"/>
              <a:t> </a:t>
            </a:r>
            <a:r>
              <a:rPr lang="en-US" sz="1800" dirty="0" err="1" smtClean="0"/>
              <a:t>sạch</a:t>
            </a:r>
            <a:r>
              <a:rPr lang="en-US" sz="1800" dirty="0" smtClean="0"/>
              <a:t> </a:t>
            </a:r>
            <a:r>
              <a:rPr lang="en-US" sz="1800" dirty="0" err="1" smtClean="0"/>
              <a:t>sẽ</a:t>
            </a:r>
            <a:r>
              <a:rPr lang="en-US" sz="1800" dirty="0" smtClean="0"/>
              <a:t> </a:t>
            </a:r>
            <a:r>
              <a:rPr lang="en-US" sz="1800" dirty="0" err="1" smtClean="0"/>
              <a:t>gọn</a:t>
            </a:r>
            <a:r>
              <a:rPr lang="en-US" sz="1800" dirty="0" smtClean="0"/>
              <a:t> </a:t>
            </a:r>
            <a:r>
              <a:rPr lang="en-US" sz="1800" dirty="0" err="1" smtClean="0"/>
              <a:t>gàng</a:t>
            </a:r>
            <a:r>
              <a:rPr lang="en-US" sz="1800" dirty="0" smtClean="0"/>
              <a:t>, </a:t>
            </a:r>
            <a:r>
              <a:rPr lang="en-US" sz="1800" dirty="0" err="1" smtClean="0"/>
              <a:t>đi</a:t>
            </a:r>
            <a:r>
              <a:rPr lang="en-US" sz="1800" dirty="0" smtClean="0"/>
              <a:t> </a:t>
            </a:r>
            <a:r>
              <a:rPr lang="en-US" sz="1800" dirty="0" err="1" smtClean="0"/>
              <a:t>dép</a:t>
            </a:r>
            <a:r>
              <a:rPr lang="en-US" sz="1800" dirty="0" smtClean="0"/>
              <a:t> </a:t>
            </a:r>
            <a:r>
              <a:rPr lang="en-US" sz="1800" dirty="0" err="1" smtClean="0"/>
              <a:t>quai</a:t>
            </a:r>
            <a:r>
              <a:rPr lang="en-US" sz="1800" dirty="0" smtClean="0"/>
              <a:t> </a:t>
            </a:r>
            <a:r>
              <a:rPr lang="en-US" sz="1800" dirty="0" err="1" smtClean="0"/>
              <a:t>hậu</a:t>
            </a:r>
            <a:r>
              <a:rPr lang="en-US" sz="1800" dirty="0" smtClean="0"/>
              <a:t>.</a:t>
            </a:r>
          </a:p>
          <a:p>
            <a:pPr marL="0" indent="0">
              <a:buNone/>
            </a:pPr>
            <a:r>
              <a:rPr lang="en-US" sz="1800" dirty="0" err="1" smtClean="0"/>
              <a:t>Tuyệt</a:t>
            </a:r>
            <a:r>
              <a:rPr lang="en-US" sz="1800" dirty="0" smtClean="0"/>
              <a:t> </a:t>
            </a:r>
            <a:r>
              <a:rPr lang="en-US" sz="1800" dirty="0" err="1" smtClean="0"/>
              <a:t>đối</a:t>
            </a:r>
            <a:r>
              <a:rPr lang="en-US" sz="1800" dirty="0" smtClean="0"/>
              <a:t> </a:t>
            </a:r>
            <a:r>
              <a:rPr lang="en-US" sz="1800" dirty="0" err="1" smtClean="0"/>
              <a:t>không</a:t>
            </a:r>
            <a:r>
              <a:rPr lang="en-US" sz="1800" dirty="0" smtClean="0"/>
              <a:t> </a:t>
            </a:r>
            <a:r>
              <a:rPr lang="en-US" sz="1800" dirty="0" err="1" smtClean="0"/>
              <a:t>mang</a:t>
            </a:r>
            <a:r>
              <a:rPr lang="en-US" sz="1800" dirty="0" smtClean="0"/>
              <a:t> </a:t>
            </a:r>
            <a:r>
              <a:rPr lang="en-US" sz="1800" dirty="0" err="1" smtClean="0"/>
              <a:t>điện</a:t>
            </a:r>
            <a:r>
              <a:rPr lang="en-US" sz="1800" dirty="0" smtClean="0"/>
              <a:t> </a:t>
            </a:r>
            <a:r>
              <a:rPr lang="en-US" sz="1800" dirty="0" err="1" smtClean="0"/>
              <a:t>thoại</a:t>
            </a:r>
            <a:r>
              <a:rPr lang="en-US" sz="1800" dirty="0" smtClean="0"/>
              <a:t>, </a:t>
            </a:r>
            <a:r>
              <a:rPr lang="en-US" sz="1800" dirty="0" err="1" smtClean="0"/>
              <a:t>máy</a:t>
            </a:r>
            <a:r>
              <a:rPr lang="en-US" sz="1800" dirty="0" smtClean="0"/>
              <a:t> </a:t>
            </a:r>
            <a:r>
              <a:rPr lang="en-US" sz="1800" dirty="0" err="1" smtClean="0"/>
              <a:t>nghe</a:t>
            </a:r>
            <a:r>
              <a:rPr lang="en-US" sz="1800" dirty="0" smtClean="0"/>
              <a:t> </a:t>
            </a:r>
            <a:r>
              <a:rPr lang="en-US" sz="1800" dirty="0" err="1" smtClean="0"/>
              <a:t>nhạc</a:t>
            </a:r>
            <a:r>
              <a:rPr lang="en-US" sz="1800" dirty="0" smtClean="0"/>
              <a:t> </a:t>
            </a:r>
            <a:r>
              <a:rPr lang="en-US" sz="1800" dirty="0" err="1" smtClean="0"/>
              <a:t>đến</a:t>
            </a:r>
            <a:r>
              <a:rPr lang="en-US" sz="1800" dirty="0" smtClean="0"/>
              <a:t> </a:t>
            </a:r>
            <a:r>
              <a:rPr lang="en-US" sz="1800" dirty="0" err="1" smtClean="0"/>
              <a:t>lớp</a:t>
            </a:r>
            <a:r>
              <a:rPr lang="en-US" sz="1800" dirty="0" smtClean="0"/>
              <a:t>.</a:t>
            </a:r>
          </a:p>
          <a:p>
            <a:pPr marL="0" indent="0">
              <a:buNone/>
            </a:pPr>
            <a:r>
              <a:rPr lang="en-US" sz="1800" dirty="0" err="1" smtClean="0"/>
              <a:t>Tập</a:t>
            </a:r>
            <a:r>
              <a:rPr lang="en-US" sz="1800" dirty="0" smtClean="0"/>
              <a:t> </a:t>
            </a:r>
            <a:r>
              <a:rPr lang="en-US" sz="1800" dirty="0" err="1" smtClean="0"/>
              <a:t>trung</a:t>
            </a:r>
            <a:r>
              <a:rPr lang="en-US" sz="1800" dirty="0" smtClean="0"/>
              <a:t> </a:t>
            </a:r>
            <a:r>
              <a:rPr lang="en-US" sz="1800" dirty="0" err="1" smtClean="0"/>
              <a:t>chú</a:t>
            </a:r>
            <a:r>
              <a:rPr lang="en-US" sz="1800" dirty="0" smtClean="0"/>
              <a:t> ý </a:t>
            </a:r>
            <a:r>
              <a:rPr lang="en-US" sz="1800" dirty="0" err="1" smtClean="0"/>
              <a:t>nghe</a:t>
            </a:r>
            <a:r>
              <a:rPr lang="en-US" sz="1800" dirty="0" smtClean="0"/>
              <a:t> </a:t>
            </a:r>
            <a:r>
              <a:rPr lang="en-US" sz="1800" dirty="0" err="1" smtClean="0"/>
              <a:t>giảng</a:t>
            </a:r>
            <a:r>
              <a:rPr lang="en-US" sz="1800" dirty="0" smtClean="0"/>
              <a:t>, </a:t>
            </a:r>
            <a:r>
              <a:rPr lang="en-US" sz="1800" dirty="0" err="1" smtClean="0"/>
              <a:t>không</a:t>
            </a:r>
            <a:r>
              <a:rPr lang="en-US" sz="1800" dirty="0" smtClean="0"/>
              <a:t> </a:t>
            </a:r>
            <a:r>
              <a:rPr lang="en-US" sz="1800" dirty="0" err="1" smtClean="0"/>
              <a:t>nói</a:t>
            </a:r>
            <a:r>
              <a:rPr lang="en-US" sz="1800" dirty="0" smtClean="0"/>
              <a:t> </a:t>
            </a:r>
            <a:r>
              <a:rPr lang="en-US" sz="1800" dirty="0" err="1" smtClean="0"/>
              <a:t>chuyện</a:t>
            </a:r>
            <a:r>
              <a:rPr lang="en-US" sz="1800" dirty="0" smtClean="0"/>
              <a:t> </a:t>
            </a:r>
            <a:r>
              <a:rPr lang="en-US" sz="1800" dirty="0" err="1" smtClean="0"/>
              <a:t>riêng</a:t>
            </a:r>
            <a:endParaRPr lang="en-US" sz="1800" dirty="0" smtClean="0"/>
          </a:p>
          <a:p>
            <a:pPr marL="0" indent="0">
              <a:buNone/>
            </a:pPr>
            <a:r>
              <a:rPr lang="en-US" sz="1800" dirty="0" err="1" smtClean="0"/>
              <a:t>GVCN</a:t>
            </a:r>
            <a:r>
              <a:rPr lang="en-US" sz="1800" dirty="0" smtClean="0"/>
              <a:t> </a:t>
            </a:r>
            <a:r>
              <a:rPr lang="en-US" sz="1800" dirty="0" err="1" smtClean="0"/>
              <a:t>luôn</a:t>
            </a:r>
            <a:r>
              <a:rPr lang="en-US" sz="1800" dirty="0" smtClean="0"/>
              <a:t> </a:t>
            </a:r>
            <a:r>
              <a:rPr lang="en-US" sz="1800" dirty="0" err="1" smtClean="0"/>
              <a:t>nhắc</a:t>
            </a:r>
            <a:r>
              <a:rPr lang="en-US" sz="1800" dirty="0" smtClean="0"/>
              <a:t> </a:t>
            </a:r>
            <a:r>
              <a:rPr lang="en-US" sz="1800" dirty="0" err="1" smtClean="0"/>
              <a:t>nhở</a:t>
            </a:r>
            <a:r>
              <a:rPr lang="en-US" sz="1800" dirty="0" smtClean="0"/>
              <a:t>, </a:t>
            </a:r>
            <a:r>
              <a:rPr lang="en-US" sz="1800" dirty="0" err="1" smtClean="0"/>
              <a:t>giám</a:t>
            </a:r>
            <a:r>
              <a:rPr lang="en-US" sz="1800" dirty="0" smtClean="0"/>
              <a:t> </a:t>
            </a:r>
            <a:r>
              <a:rPr lang="en-US" sz="1800" dirty="0" err="1" smtClean="0"/>
              <a:t>sát</a:t>
            </a:r>
            <a:r>
              <a:rPr lang="en-US" sz="1800" dirty="0" smtClean="0"/>
              <a:t> qua </a:t>
            </a:r>
            <a:r>
              <a:rPr lang="en-US" sz="1800" dirty="0" err="1" smtClean="0"/>
              <a:t>BCS</a:t>
            </a:r>
            <a:r>
              <a:rPr lang="en-US" sz="1800" dirty="0" smtClean="0"/>
              <a:t> </a:t>
            </a:r>
            <a:r>
              <a:rPr lang="en-US" sz="1800" dirty="0" err="1" smtClean="0"/>
              <a:t>lớp</a:t>
            </a:r>
            <a:r>
              <a:rPr lang="en-US" sz="1800" dirty="0" smtClean="0"/>
              <a:t>, </a:t>
            </a:r>
            <a:r>
              <a:rPr lang="en-US" sz="1800" dirty="0" err="1" smtClean="0"/>
              <a:t>nhắn</a:t>
            </a:r>
            <a:r>
              <a:rPr lang="en-US" sz="1800" dirty="0" smtClean="0"/>
              <a:t> tin </a:t>
            </a:r>
            <a:r>
              <a:rPr lang="en-US" sz="1800" dirty="0" err="1" smtClean="0"/>
              <a:t>những</a:t>
            </a:r>
            <a:r>
              <a:rPr lang="en-US" sz="1800" dirty="0" smtClean="0"/>
              <a:t> HS vi </a:t>
            </a:r>
            <a:r>
              <a:rPr lang="en-US" sz="1800" dirty="0" err="1" smtClean="0"/>
              <a:t>phạm</a:t>
            </a:r>
            <a:r>
              <a:rPr lang="en-US" sz="1800" dirty="0" smtClean="0"/>
              <a:t> </a:t>
            </a:r>
            <a:r>
              <a:rPr lang="en-US" sz="1800" dirty="0" err="1" smtClean="0"/>
              <a:t>nề</a:t>
            </a:r>
            <a:r>
              <a:rPr lang="en-US" sz="1800" dirty="0" smtClean="0"/>
              <a:t> </a:t>
            </a:r>
            <a:r>
              <a:rPr lang="en-US" sz="1800" dirty="0" err="1" smtClean="0"/>
              <a:t>nếp</a:t>
            </a:r>
            <a:r>
              <a:rPr lang="en-US" sz="1800" dirty="0" smtClean="0"/>
              <a:t> qua tin </a:t>
            </a:r>
            <a:r>
              <a:rPr lang="en-US" sz="1800" dirty="0" err="1" smtClean="0"/>
              <a:t>nhắn</a:t>
            </a:r>
            <a:r>
              <a:rPr lang="en-US" sz="1800" dirty="0" smtClean="0"/>
              <a:t>.</a:t>
            </a:r>
          </a:p>
          <a:p>
            <a:pPr marL="0" indent="0">
              <a:buNone/>
            </a:pPr>
            <a:r>
              <a:rPr lang="en-US" sz="1800" dirty="0" err="1" smtClean="0"/>
              <a:t>Phụ</a:t>
            </a:r>
            <a:r>
              <a:rPr lang="en-US" sz="1800" dirty="0" smtClean="0"/>
              <a:t> </a:t>
            </a:r>
            <a:r>
              <a:rPr lang="en-US" sz="1800" dirty="0" err="1" smtClean="0"/>
              <a:t>huynh</a:t>
            </a:r>
            <a:r>
              <a:rPr lang="en-US" sz="1800" dirty="0" smtClean="0"/>
              <a:t> </a:t>
            </a:r>
            <a:r>
              <a:rPr lang="en-US" sz="1800" dirty="0" err="1" smtClean="0"/>
              <a:t>có</a:t>
            </a:r>
            <a:r>
              <a:rPr lang="en-US" sz="1800" dirty="0" smtClean="0"/>
              <a:t> </a:t>
            </a:r>
            <a:r>
              <a:rPr lang="en-US" sz="1800" dirty="0" err="1" smtClean="0"/>
              <a:t>trách</a:t>
            </a:r>
            <a:r>
              <a:rPr lang="en-US" sz="1800" dirty="0" smtClean="0"/>
              <a:t> </a:t>
            </a:r>
            <a:r>
              <a:rPr lang="en-US" sz="1800" dirty="0" err="1" smtClean="0"/>
              <a:t>nhiệm</a:t>
            </a:r>
            <a:r>
              <a:rPr lang="en-US" sz="1800" dirty="0" smtClean="0"/>
              <a:t> </a:t>
            </a:r>
            <a:r>
              <a:rPr lang="en-US" sz="1800" dirty="0" err="1" smtClean="0"/>
              <a:t>nhắc</a:t>
            </a:r>
            <a:r>
              <a:rPr lang="en-US" sz="1800" dirty="0" smtClean="0"/>
              <a:t> </a:t>
            </a:r>
            <a:r>
              <a:rPr lang="en-US" sz="1800" dirty="0" err="1" smtClean="0"/>
              <a:t>nhở</a:t>
            </a:r>
            <a:r>
              <a:rPr lang="en-US" sz="1800" dirty="0" smtClean="0"/>
              <a:t>  , </a:t>
            </a:r>
            <a:r>
              <a:rPr lang="en-US" sz="1800" dirty="0" err="1" smtClean="0"/>
              <a:t>đôn</a:t>
            </a:r>
            <a:r>
              <a:rPr lang="en-US" sz="1800" dirty="0" smtClean="0"/>
              <a:t> </a:t>
            </a:r>
            <a:r>
              <a:rPr lang="en-US" sz="1800" dirty="0" err="1" smtClean="0"/>
              <a:t>đốc</a:t>
            </a:r>
            <a:r>
              <a:rPr lang="en-US" sz="1800" dirty="0" smtClean="0"/>
              <a:t> </a:t>
            </a:r>
            <a:r>
              <a:rPr lang="en-US" sz="1800" dirty="0" err="1" smtClean="0"/>
              <a:t>việc</a:t>
            </a:r>
            <a:r>
              <a:rPr lang="en-US" sz="1800" dirty="0" smtClean="0"/>
              <a:t> </a:t>
            </a:r>
            <a:r>
              <a:rPr lang="en-US" sz="1800" dirty="0" err="1" smtClean="0"/>
              <a:t>học</a:t>
            </a:r>
            <a:r>
              <a:rPr lang="en-US" sz="1800" dirty="0" smtClean="0"/>
              <a:t> </a:t>
            </a:r>
            <a:r>
              <a:rPr lang="en-US" sz="1800" dirty="0" err="1" smtClean="0"/>
              <a:t>và</a:t>
            </a:r>
            <a:r>
              <a:rPr lang="en-US" sz="1800" dirty="0" smtClean="0"/>
              <a:t> </a:t>
            </a:r>
            <a:r>
              <a:rPr lang="en-US" sz="1800" dirty="0" err="1" smtClean="0"/>
              <a:t>làm</a:t>
            </a:r>
            <a:r>
              <a:rPr lang="en-US" sz="1800" dirty="0" smtClean="0"/>
              <a:t> </a:t>
            </a:r>
            <a:r>
              <a:rPr lang="en-US" sz="1800" dirty="0" err="1" smtClean="0"/>
              <a:t>bài</a:t>
            </a:r>
            <a:r>
              <a:rPr lang="en-US" sz="1800" dirty="0" smtClean="0"/>
              <a:t> ở </a:t>
            </a:r>
            <a:r>
              <a:rPr lang="en-US" sz="1800" dirty="0" err="1" smtClean="0"/>
              <a:t>nhà</a:t>
            </a:r>
            <a:r>
              <a:rPr lang="en-US" sz="1800" dirty="0" smtClean="0"/>
              <a:t> </a:t>
            </a:r>
            <a:r>
              <a:rPr lang="en-US" sz="1800" dirty="0" err="1" smtClean="0"/>
              <a:t>của</a:t>
            </a:r>
            <a:r>
              <a:rPr lang="en-US" sz="1800" dirty="0" smtClean="0"/>
              <a:t> con.</a:t>
            </a:r>
          </a:p>
          <a:p>
            <a:pPr marL="0" indent="0">
              <a:buNone/>
            </a:pPr>
            <a:endParaRPr lang="en-US" sz="1800" dirty="0" smtClean="0"/>
          </a:p>
          <a:p>
            <a:pPr marL="0" indent="0">
              <a:buNone/>
            </a:pPr>
            <a:endParaRPr lang="en-US" sz="1800" dirty="0" smtClean="0"/>
          </a:p>
        </p:txBody>
      </p:sp>
    </p:spTree>
    <p:extLst>
      <p:ext uri="{BB962C8B-B14F-4D97-AF65-F5344CB8AC3E}">
        <p14:creationId xmlns:p14="http://schemas.microsoft.com/office/powerpoint/2010/main" val="38056376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sz="2400" u="sng" dirty="0" err="1">
                <a:solidFill>
                  <a:srgbClr val="FF0000"/>
                </a:solidFill>
                <a:latin typeface=".VnArialH" pitchFamily="34" charset="0"/>
              </a:rPr>
              <a:t>NỘI</a:t>
            </a:r>
            <a:r>
              <a:rPr lang="en-US" sz="2400" u="sng" dirty="0">
                <a:solidFill>
                  <a:srgbClr val="FF0000"/>
                </a:solidFill>
                <a:latin typeface=".VnArialH" pitchFamily="34" charset="0"/>
              </a:rPr>
              <a:t> DUNG </a:t>
            </a:r>
            <a:r>
              <a:rPr lang="en-US" sz="2400" u="sng" dirty="0" err="1">
                <a:solidFill>
                  <a:srgbClr val="FF0000"/>
                </a:solidFill>
                <a:latin typeface=".VnArialH" pitchFamily="34" charset="0"/>
              </a:rPr>
              <a:t>HỘI</a:t>
            </a:r>
            <a:r>
              <a:rPr lang="en-US" sz="2400" u="sng" dirty="0">
                <a:solidFill>
                  <a:srgbClr val="FF0000"/>
                </a:solidFill>
                <a:latin typeface=".VnArialH" pitchFamily="34" charset="0"/>
              </a:rPr>
              <a:t> </a:t>
            </a:r>
            <a:r>
              <a:rPr lang="en-US" sz="2400" u="sng" dirty="0" err="1">
                <a:solidFill>
                  <a:srgbClr val="FF0000"/>
                </a:solidFill>
                <a:latin typeface=".VnArialH" pitchFamily="34" charset="0"/>
              </a:rPr>
              <a:t>NGHỊ</a:t>
            </a:r>
            <a:r>
              <a:rPr lang="en-US" sz="2400" u="sng" dirty="0">
                <a:solidFill>
                  <a:srgbClr val="FF0000"/>
                </a:solidFill>
                <a:latin typeface=".VnArialH" pitchFamily="34" charset="0"/>
              </a:rPr>
              <a:t> </a:t>
            </a:r>
            <a:r>
              <a:rPr lang="en-US" sz="2400" u="sng" dirty="0" err="1">
                <a:solidFill>
                  <a:srgbClr val="FF0000"/>
                </a:solidFill>
                <a:latin typeface=".VnArialH" pitchFamily="34" charset="0"/>
              </a:rPr>
              <a:t>PHỤ</a:t>
            </a:r>
            <a:r>
              <a:rPr lang="en-US" sz="2400" u="sng" dirty="0">
                <a:solidFill>
                  <a:srgbClr val="FF0000"/>
                </a:solidFill>
                <a:latin typeface=".VnArialH" pitchFamily="34" charset="0"/>
              </a:rPr>
              <a:t> HUYNH </a:t>
            </a:r>
            <a:r>
              <a:rPr lang="en-US" sz="2400" u="sng" dirty="0" err="1">
                <a:solidFill>
                  <a:srgbClr val="FF0000"/>
                </a:solidFill>
                <a:latin typeface=".VnArialH" pitchFamily="34" charset="0"/>
              </a:rPr>
              <a:t>LẦN</a:t>
            </a:r>
            <a:r>
              <a:rPr lang="en-US" sz="2400" u="sng" dirty="0">
                <a:solidFill>
                  <a:srgbClr val="FF0000"/>
                </a:solidFill>
                <a:latin typeface=".VnArialH" pitchFamily="34" charset="0"/>
              </a:rPr>
              <a:t> </a:t>
            </a:r>
            <a:r>
              <a:rPr lang="en-US" sz="2400" u="sng" dirty="0" smtClean="0">
                <a:solidFill>
                  <a:srgbClr val="FF0000"/>
                </a:solidFill>
                <a:latin typeface=".VnArialH" pitchFamily="34" charset="0"/>
              </a:rPr>
              <a:t>I- </a:t>
            </a:r>
            <a:r>
              <a:rPr lang="en-US" sz="2400" u="sng" dirty="0" err="1">
                <a:solidFill>
                  <a:srgbClr val="FF0000"/>
                </a:solidFill>
                <a:latin typeface=".VnArialH" pitchFamily="34" charset="0"/>
              </a:rPr>
              <a:t>LỚP</a:t>
            </a:r>
            <a:r>
              <a:rPr lang="en-US" sz="2400" u="sng" dirty="0">
                <a:solidFill>
                  <a:srgbClr val="FF0000"/>
                </a:solidFill>
                <a:latin typeface=".VnArialH" pitchFamily="34" charset="0"/>
              </a:rPr>
              <a:t> </a:t>
            </a:r>
            <a:r>
              <a:rPr lang="vi-VN" sz="2400" u="sng" dirty="0" smtClean="0">
                <a:solidFill>
                  <a:srgbClr val="FF0000"/>
                </a:solidFill>
                <a:latin typeface=".VnArialH" pitchFamily="34" charset="0"/>
              </a:rPr>
              <a:t>6</a:t>
            </a:r>
            <a:r>
              <a:rPr lang="en-US" sz="2400" u="sng" dirty="0" smtClean="0">
                <a:solidFill>
                  <a:srgbClr val="FF0000"/>
                </a:solidFill>
                <a:latin typeface=".VnArialH" pitchFamily="34" charset="0"/>
              </a:rPr>
              <a:t>A</a:t>
            </a:r>
            <a:endParaRPr lang="en-US" sz="2400" u="sng" dirty="0">
              <a:solidFill>
                <a:srgbClr val="FF0000"/>
              </a:solidFill>
              <a:latin typeface=".VnArialH" pitchFamily="34" charset="0"/>
            </a:endParaRPr>
          </a:p>
        </p:txBody>
      </p:sp>
      <p:sp>
        <p:nvSpPr>
          <p:cNvPr id="3" name="Content Placeholder 2"/>
          <p:cNvSpPr>
            <a:spLocks noGrp="1"/>
          </p:cNvSpPr>
          <p:nvPr>
            <p:ph idx="1"/>
          </p:nvPr>
        </p:nvSpPr>
        <p:spPr>
          <a:xfrm>
            <a:off x="457200" y="762000"/>
            <a:ext cx="8229600" cy="5791200"/>
          </a:xfrm>
          <a:ln>
            <a:noFill/>
          </a:ln>
        </p:spPr>
        <p:txBody>
          <a:bodyPr>
            <a:normAutofit lnSpcReduction="10000"/>
          </a:bodyPr>
          <a:lstStyle/>
          <a:p>
            <a:pPr marL="0" indent="0">
              <a:buNone/>
            </a:pPr>
            <a:r>
              <a:rPr lang="en-US" sz="1800" b="1" dirty="0" smtClean="0">
                <a:solidFill>
                  <a:srgbClr val="FF0000"/>
                </a:solidFill>
              </a:rPr>
              <a:t> </a:t>
            </a:r>
            <a:r>
              <a:rPr lang="en-US" sz="1800" b="1" dirty="0" err="1" smtClean="0">
                <a:solidFill>
                  <a:srgbClr val="FF0000"/>
                </a:solidFill>
              </a:rPr>
              <a:t>Phần</a:t>
            </a:r>
            <a:r>
              <a:rPr lang="en-US" sz="1800" b="1" dirty="0" smtClean="0">
                <a:solidFill>
                  <a:srgbClr val="FF0000"/>
                </a:solidFill>
              </a:rPr>
              <a:t> 4. </a:t>
            </a:r>
            <a:r>
              <a:rPr lang="vi-VN" sz="1800" b="1" dirty="0" smtClean="0">
                <a:solidFill>
                  <a:srgbClr val="FF0000"/>
                </a:solidFill>
              </a:rPr>
              <a:t>Các khoản đóng góp: </a:t>
            </a:r>
          </a:p>
          <a:p>
            <a:pPr marL="0" indent="0">
              <a:buNone/>
            </a:pPr>
            <a:r>
              <a:rPr lang="vi-VN" sz="1400" dirty="0" smtClean="0">
                <a:solidFill>
                  <a:srgbClr val="FF0000"/>
                </a:solidFill>
              </a:rPr>
              <a:t>1</a:t>
            </a:r>
            <a:r>
              <a:rPr lang="vi-VN" sz="1400" dirty="0" smtClean="0"/>
              <a:t>, </a:t>
            </a:r>
            <a:r>
              <a:rPr lang="vi-VN" sz="1600" dirty="0" smtClean="0"/>
              <a:t>Thu theo quy định:</a:t>
            </a:r>
          </a:p>
          <a:p>
            <a:pPr marL="0" indent="0">
              <a:buNone/>
            </a:pPr>
            <a:r>
              <a:rPr lang="vi-VN" sz="1600" dirty="0" smtClean="0">
                <a:solidFill>
                  <a:srgbClr val="FF0000"/>
                </a:solidFill>
              </a:rPr>
              <a:t> </a:t>
            </a:r>
            <a:r>
              <a:rPr lang="en-US" sz="1600" dirty="0" smtClean="0">
                <a:solidFill>
                  <a:srgbClr val="FF0000"/>
                </a:solidFill>
              </a:rPr>
              <a:t>   </a:t>
            </a:r>
            <a:r>
              <a:rPr lang="vi-VN" sz="1600" dirty="0" smtClean="0">
                <a:solidFill>
                  <a:srgbClr val="FF0000"/>
                </a:solidFill>
              </a:rPr>
              <a:t>1.1: học phí: 50 000đ/ tháng x 9 tháng</a:t>
            </a:r>
          </a:p>
          <a:p>
            <a:pPr marL="0" indent="0">
              <a:buNone/>
            </a:pPr>
            <a:r>
              <a:rPr lang="en-US" sz="1600" dirty="0" smtClean="0">
                <a:solidFill>
                  <a:srgbClr val="FF0000"/>
                </a:solidFill>
              </a:rPr>
              <a:t>     1. </a:t>
            </a:r>
            <a:r>
              <a:rPr lang="vi-VN" sz="1600" dirty="0" smtClean="0">
                <a:solidFill>
                  <a:srgbClr val="FF0000"/>
                </a:solidFill>
              </a:rPr>
              <a:t>2: Gửi xe: 15 000đ/ tháng x 9 tháng</a:t>
            </a:r>
          </a:p>
          <a:p>
            <a:pPr marL="0" indent="0">
              <a:buNone/>
            </a:pPr>
            <a:r>
              <a:rPr lang="en-US" sz="1600" dirty="0" smtClean="0">
                <a:solidFill>
                  <a:srgbClr val="FF0000"/>
                </a:solidFill>
              </a:rPr>
              <a:t>     </a:t>
            </a:r>
            <a:r>
              <a:rPr lang="vi-VN" sz="1600" dirty="0" smtClean="0">
                <a:solidFill>
                  <a:srgbClr val="FF0000"/>
                </a:solidFill>
              </a:rPr>
              <a:t>1.3: Học thêm: 30 buổi x 3 môn x 1</a:t>
            </a:r>
            <a:r>
              <a:rPr lang="en-US" sz="1800" dirty="0" smtClean="0">
                <a:solidFill>
                  <a:srgbClr val="FF0000"/>
                </a:solidFill>
              </a:rPr>
              <a:t>6</a:t>
            </a:r>
            <a:r>
              <a:rPr lang="vi-VN" sz="1600" dirty="0" smtClean="0">
                <a:solidFill>
                  <a:srgbClr val="FF0000"/>
                </a:solidFill>
              </a:rPr>
              <a:t> 000 đ/ buổi ( Theo hướng dẫn liên ngành số 702 ngày 3/4/2017</a:t>
            </a:r>
            <a:r>
              <a:rPr lang="vi-VN" sz="1600" i="1" dirty="0" smtClean="0">
                <a:solidFill>
                  <a:srgbClr val="FF0000"/>
                </a:solidFill>
              </a:rPr>
              <a:t>)...............................................................................</a:t>
            </a:r>
          </a:p>
          <a:p>
            <a:pPr marL="0" indent="0">
              <a:buNone/>
            </a:pPr>
            <a:r>
              <a:rPr lang="en-US" sz="1600" dirty="0" smtClean="0">
                <a:solidFill>
                  <a:srgbClr val="FF0000"/>
                </a:solidFill>
              </a:rPr>
              <a:t>     </a:t>
            </a:r>
            <a:r>
              <a:rPr lang="vi-VN" sz="1600" dirty="0" smtClean="0">
                <a:solidFill>
                  <a:srgbClr val="FF0000"/>
                </a:solidFill>
              </a:rPr>
              <a:t>1.4: BHYT: 491400đ</a:t>
            </a:r>
            <a:r>
              <a:rPr lang="en-US" sz="1600" dirty="0" smtClean="0">
                <a:solidFill>
                  <a:srgbClr val="FF0000"/>
                </a:solidFill>
              </a:rPr>
              <a:t> ( </a:t>
            </a:r>
            <a:r>
              <a:rPr lang="en-US" sz="1900" dirty="0" err="1" smtClean="0">
                <a:solidFill>
                  <a:srgbClr val="FF0000"/>
                </a:solidFill>
              </a:rPr>
              <a:t>Nếu</a:t>
            </a:r>
            <a:r>
              <a:rPr lang="en-US" sz="1900" dirty="0" smtClean="0">
                <a:solidFill>
                  <a:srgbClr val="FF0000"/>
                </a:solidFill>
              </a:rPr>
              <a:t> HS con </a:t>
            </a:r>
            <a:r>
              <a:rPr lang="en-US" sz="1900" dirty="0" err="1" smtClean="0">
                <a:solidFill>
                  <a:srgbClr val="FF0000"/>
                </a:solidFill>
              </a:rPr>
              <a:t>hộ</a:t>
            </a:r>
            <a:r>
              <a:rPr lang="en-US" sz="1900" dirty="0" smtClean="0">
                <a:solidFill>
                  <a:srgbClr val="FF0000"/>
                </a:solidFill>
              </a:rPr>
              <a:t> </a:t>
            </a:r>
            <a:r>
              <a:rPr lang="en-US" sz="1900" dirty="0" err="1" smtClean="0">
                <a:solidFill>
                  <a:srgbClr val="FF0000"/>
                </a:solidFill>
              </a:rPr>
              <a:t>nghèo</a:t>
            </a:r>
            <a:r>
              <a:rPr lang="en-US" sz="1900" dirty="0" smtClean="0">
                <a:solidFill>
                  <a:srgbClr val="FF0000"/>
                </a:solidFill>
              </a:rPr>
              <a:t> </a:t>
            </a:r>
            <a:r>
              <a:rPr lang="en-US" sz="1900" dirty="0" err="1" smtClean="0">
                <a:solidFill>
                  <a:srgbClr val="FF0000"/>
                </a:solidFill>
              </a:rPr>
              <a:t>và</a:t>
            </a:r>
            <a:r>
              <a:rPr lang="en-US" sz="1900" dirty="0" smtClean="0">
                <a:solidFill>
                  <a:srgbClr val="FF0000"/>
                </a:solidFill>
              </a:rPr>
              <a:t> </a:t>
            </a:r>
            <a:r>
              <a:rPr lang="en-US" sz="1900" dirty="0" err="1" smtClean="0">
                <a:solidFill>
                  <a:srgbClr val="FF0000"/>
                </a:solidFill>
              </a:rPr>
              <a:t>cận</a:t>
            </a:r>
            <a:r>
              <a:rPr lang="en-US" sz="1900" dirty="0" smtClean="0">
                <a:solidFill>
                  <a:srgbClr val="FF0000"/>
                </a:solidFill>
              </a:rPr>
              <a:t> </a:t>
            </a:r>
            <a:r>
              <a:rPr lang="en-US" sz="1900" dirty="0" err="1" smtClean="0">
                <a:solidFill>
                  <a:srgbClr val="FF0000"/>
                </a:solidFill>
              </a:rPr>
              <a:t>nghèo</a:t>
            </a:r>
            <a:r>
              <a:rPr lang="en-US" sz="1900" dirty="0" smtClean="0">
                <a:solidFill>
                  <a:srgbClr val="FF0000"/>
                </a:solidFill>
              </a:rPr>
              <a:t> </a:t>
            </a:r>
            <a:r>
              <a:rPr lang="en-US" sz="1900" dirty="0" err="1" smtClean="0">
                <a:solidFill>
                  <a:srgbClr val="FF0000"/>
                </a:solidFill>
              </a:rPr>
              <a:t>thì</a:t>
            </a:r>
            <a:r>
              <a:rPr lang="en-US" sz="1900" dirty="0" smtClean="0">
                <a:solidFill>
                  <a:srgbClr val="FF0000"/>
                </a:solidFill>
              </a:rPr>
              <a:t> </a:t>
            </a:r>
            <a:r>
              <a:rPr lang="en-US" sz="1900" dirty="0" err="1" smtClean="0">
                <a:solidFill>
                  <a:srgbClr val="FF0000"/>
                </a:solidFill>
              </a:rPr>
              <a:t>mua</a:t>
            </a:r>
            <a:r>
              <a:rPr lang="en-US" sz="1900" dirty="0" smtClean="0">
                <a:solidFill>
                  <a:srgbClr val="FF0000"/>
                </a:solidFill>
              </a:rPr>
              <a:t> </a:t>
            </a:r>
            <a:r>
              <a:rPr lang="en-US" sz="1900" dirty="0" err="1" smtClean="0">
                <a:solidFill>
                  <a:srgbClr val="FF0000"/>
                </a:solidFill>
              </a:rPr>
              <a:t>chung</a:t>
            </a:r>
            <a:r>
              <a:rPr lang="en-US" sz="1900" dirty="0" smtClean="0">
                <a:solidFill>
                  <a:srgbClr val="FF0000"/>
                </a:solidFill>
              </a:rPr>
              <a:t> </a:t>
            </a:r>
            <a:r>
              <a:rPr lang="en-US" sz="1900" dirty="0" err="1" smtClean="0">
                <a:solidFill>
                  <a:srgbClr val="FF0000"/>
                </a:solidFill>
              </a:rPr>
              <a:t>với</a:t>
            </a:r>
            <a:r>
              <a:rPr lang="en-US" sz="1900" dirty="0" smtClean="0">
                <a:solidFill>
                  <a:srgbClr val="FF0000"/>
                </a:solidFill>
              </a:rPr>
              <a:t> </a:t>
            </a:r>
            <a:r>
              <a:rPr lang="en-US" sz="1900" dirty="0" err="1" smtClean="0">
                <a:solidFill>
                  <a:srgbClr val="FF0000"/>
                </a:solidFill>
              </a:rPr>
              <a:t>gia</a:t>
            </a:r>
            <a:r>
              <a:rPr lang="en-US" sz="1900" dirty="0" smtClean="0">
                <a:solidFill>
                  <a:srgbClr val="FF0000"/>
                </a:solidFill>
              </a:rPr>
              <a:t> </a:t>
            </a:r>
            <a:r>
              <a:rPr lang="en-US" sz="1900" dirty="0" err="1" smtClean="0">
                <a:solidFill>
                  <a:srgbClr val="FF0000"/>
                </a:solidFill>
              </a:rPr>
              <a:t>đình</a:t>
            </a:r>
            <a:r>
              <a:rPr lang="en-US" sz="1900" dirty="0" smtClean="0">
                <a:solidFill>
                  <a:srgbClr val="FF0000"/>
                </a:solidFill>
              </a:rPr>
              <a:t>)</a:t>
            </a:r>
            <a:endParaRPr lang="vi-VN" sz="1900" dirty="0" smtClean="0">
              <a:solidFill>
                <a:srgbClr val="FF0000"/>
              </a:solidFill>
            </a:endParaRPr>
          </a:p>
          <a:p>
            <a:pPr marL="0" indent="0">
              <a:buNone/>
            </a:pPr>
            <a:r>
              <a:rPr lang="en-US" sz="1900" dirty="0" smtClean="0">
                <a:solidFill>
                  <a:srgbClr val="FF0000"/>
                </a:solidFill>
              </a:rPr>
              <a:t> 2. </a:t>
            </a:r>
            <a:r>
              <a:rPr lang="en-US" sz="1900" dirty="0" err="1" smtClean="0">
                <a:solidFill>
                  <a:srgbClr val="FF0000"/>
                </a:solidFill>
              </a:rPr>
              <a:t>Đoàn</a:t>
            </a:r>
            <a:r>
              <a:rPr lang="en-US" sz="1900" dirty="0" smtClean="0">
                <a:solidFill>
                  <a:srgbClr val="FF0000"/>
                </a:solidFill>
              </a:rPr>
              <a:t> </a:t>
            </a:r>
            <a:r>
              <a:rPr lang="en-US" sz="1900" dirty="0" err="1" smtClean="0">
                <a:solidFill>
                  <a:srgbClr val="FF0000"/>
                </a:solidFill>
              </a:rPr>
              <a:t>thể</a:t>
            </a:r>
            <a:r>
              <a:rPr lang="en-US" sz="1900" dirty="0" smtClean="0">
                <a:solidFill>
                  <a:srgbClr val="FF0000"/>
                </a:solidFill>
              </a:rPr>
              <a:t>: </a:t>
            </a:r>
          </a:p>
          <a:p>
            <a:pPr marL="0" indent="0">
              <a:buNone/>
            </a:pPr>
            <a:r>
              <a:rPr lang="en-US" sz="1900" dirty="0" smtClean="0">
                <a:solidFill>
                  <a:srgbClr val="FF0000"/>
                </a:solidFill>
              </a:rPr>
              <a:t>     2.1: </a:t>
            </a:r>
            <a:r>
              <a:rPr lang="en-US" sz="1900" dirty="0" err="1" smtClean="0">
                <a:solidFill>
                  <a:srgbClr val="FF0000"/>
                </a:solidFill>
              </a:rPr>
              <a:t>Quỹ</a:t>
            </a:r>
            <a:r>
              <a:rPr lang="en-US" sz="1900" dirty="0" smtClean="0">
                <a:solidFill>
                  <a:srgbClr val="FF0000"/>
                </a:solidFill>
              </a:rPr>
              <a:t> </a:t>
            </a:r>
            <a:r>
              <a:rPr lang="en-US" sz="1900" dirty="0" err="1" smtClean="0">
                <a:solidFill>
                  <a:srgbClr val="FF0000"/>
                </a:solidFill>
              </a:rPr>
              <a:t>Đội</a:t>
            </a:r>
            <a:r>
              <a:rPr lang="en-US" sz="1900" dirty="0" smtClean="0">
                <a:solidFill>
                  <a:srgbClr val="FF0000"/>
                </a:solidFill>
              </a:rPr>
              <a:t> : 30 </a:t>
            </a:r>
            <a:r>
              <a:rPr lang="en-US" sz="1900" dirty="0" err="1" smtClean="0">
                <a:solidFill>
                  <a:srgbClr val="FF0000"/>
                </a:solidFill>
              </a:rPr>
              <a:t>000đ</a:t>
            </a:r>
            <a:r>
              <a:rPr lang="en-US" sz="1900" dirty="0" smtClean="0">
                <a:solidFill>
                  <a:srgbClr val="FF0000"/>
                </a:solidFill>
              </a:rPr>
              <a:t>/ </a:t>
            </a:r>
            <a:r>
              <a:rPr lang="en-US" sz="1900" dirty="0" err="1" smtClean="0">
                <a:solidFill>
                  <a:srgbClr val="FF0000"/>
                </a:solidFill>
              </a:rPr>
              <a:t>năm</a:t>
            </a:r>
            <a:endParaRPr lang="en-US" sz="1900" dirty="0" smtClean="0">
              <a:solidFill>
                <a:srgbClr val="FF0000"/>
              </a:solidFill>
            </a:endParaRPr>
          </a:p>
          <a:p>
            <a:pPr marL="0" indent="0">
              <a:buNone/>
            </a:pPr>
            <a:r>
              <a:rPr lang="en-US" sz="1900" dirty="0" smtClean="0">
                <a:solidFill>
                  <a:srgbClr val="FF0000"/>
                </a:solidFill>
              </a:rPr>
              <a:t>     2.2: </a:t>
            </a:r>
            <a:r>
              <a:rPr lang="en-US" sz="1900" dirty="0" err="1" smtClean="0">
                <a:solidFill>
                  <a:srgbClr val="FF0000"/>
                </a:solidFill>
              </a:rPr>
              <a:t>Nhân</a:t>
            </a:r>
            <a:r>
              <a:rPr lang="en-US" sz="1900" dirty="0" smtClean="0">
                <a:solidFill>
                  <a:srgbClr val="FF0000"/>
                </a:solidFill>
              </a:rPr>
              <a:t> </a:t>
            </a:r>
            <a:r>
              <a:rPr lang="en-US" sz="1900" dirty="0" err="1" smtClean="0">
                <a:solidFill>
                  <a:srgbClr val="FF0000"/>
                </a:solidFill>
              </a:rPr>
              <a:t>đạo</a:t>
            </a:r>
            <a:r>
              <a:rPr lang="en-US" sz="1900" dirty="0" smtClean="0">
                <a:solidFill>
                  <a:srgbClr val="FF0000"/>
                </a:solidFill>
              </a:rPr>
              <a:t>: </a:t>
            </a:r>
            <a:r>
              <a:rPr lang="en-US" sz="1900" dirty="0" err="1" smtClean="0">
                <a:solidFill>
                  <a:srgbClr val="FF0000"/>
                </a:solidFill>
              </a:rPr>
              <a:t>15000đ</a:t>
            </a:r>
            <a:r>
              <a:rPr lang="en-US" sz="1900" dirty="0" smtClean="0">
                <a:solidFill>
                  <a:srgbClr val="FF0000"/>
                </a:solidFill>
              </a:rPr>
              <a:t>/ </a:t>
            </a:r>
            <a:r>
              <a:rPr lang="en-US" sz="1900" dirty="0" err="1" smtClean="0">
                <a:solidFill>
                  <a:srgbClr val="FF0000"/>
                </a:solidFill>
              </a:rPr>
              <a:t>năm</a:t>
            </a:r>
            <a:endParaRPr lang="en-US" sz="1900" dirty="0" smtClean="0">
              <a:solidFill>
                <a:srgbClr val="FF0000"/>
              </a:solidFill>
            </a:endParaRPr>
          </a:p>
          <a:p>
            <a:pPr marL="0" indent="0">
              <a:buNone/>
            </a:pPr>
            <a:r>
              <a:rPr lang="en-US" sz="1900" dirty="0" smtClean="0">
                <a:solidFill>
                  <a:srgbClr val="FF0000"/>
                </a:solidFill>
              </a:rPr>
              <a:t>3. </a:t>
            </a:r>
            <a:r>
              <a:rPr lang="en-US" sz="1900" dirty="0" err="1" smtClean="0">
                <a:solidFill>
                  <a:srgbClr val="FF0000"/>
                </a:solidFill>
              </a:rPr>
              <a:t>Quỹ</a:t>
            </a:r>
            <a:r>
              <a:rPr lang="en-US" sz="1900" dirty="0" smtClean="0">
                <a:solidFill>
                  <a:srgbClr val="FF0000"/>
                </a:solidFill>
              </a:rPr>
              <a:t> </a:t>
            </a:r>
            <a:r>
              <a:rPr lang="en-US" sz="1900" dirty="0" err="1" smtClean="0">
                <a:solidFill>
                  <a:srgbClr val="FF0000"/>
                </a:solidFill>
              </a:rPr>
              <a:t>lớp</a:t>
            </a:r>
            <a:r>
              <a:rPr lang="en-US" sz="1900" dirty="0" smtClean="0">
                <a:solidFill>
                  <a:srgbClr val="FF0000"/>
                </a:solidFill>
              </a:rPr>
              <a:t>: 200 </a:t>
            </a:r>
            <a:r>
              <a:rPr lang="en-US" sz="1900" dirty="0" err="1" smtClean="0">
                <a:solidFill>
                  <a:srgbClr val="FF0000"/>
                </a:solidFill>
              </a:rPr>
              <a:t>000đ</a:t>
            </a:r>
            <a:endParaRPr lang="en-US" sz="1900" dirty="0" smtClean="0">
              <a:solidFill>
                <a:srgbClr val="FF0000"/>
              </a:solidFill>
            </a:endParaRPr>
          </a:p>
          <a:p>
            <a:pPr marL="0" indent="0">
              <a:buNone/>
            </a:pPr>
            <a:r>
              <a:rPr lang="en-US" sz="1900" dirty="0" smtClean="0">
                <a:solidFill>
                  <a:srgbClr val="FF0000"/>
                </a:solidFill>
              </a:rPr>
              <a:t>4. Thu </a:t>
            </a:r>
            <a:r>
              <a:rPr lang="en-US" sz="1900" dirty="0" err="1" smtClean="0">
                <a:solidFill>
                  <a:srgbClr val="FF0000"/>
                </a:solidFill>
              </a:rPr>
              <a:t>theo</a:t>
            </a:r>
            <a:r>
              <a:rPr lang="en-US" sz="1900" dirty="0" smtClean="0">
                <a:solidFill>
                  <a:srgbClr val="FF0000"/>
                </a:solidFill>
              </a:rPr>
              <a:t> </a:t>
            </a:r>
            <a:r>
              <a:rPr lang="en-US" sz="1900" dirty="0" err="1" smtClean="0">
                <a:solidFill>
                  <a:srgbClr val="FF0000"/>
                </a:solidFill>
              </a:rPr>
              <a:t>thỏa</a:t>
            </a:r>
            <a:r>
              <a:rPr lang="en-US" sz="1900" dirty="0" smtClean="0">
                <a:solidFill>
                  <a:srgbClr val="FF0000"/>
                </a:solidFill>
              </a:rPr>
              <a:t> </a:t>
            </a:r>
            <a:r>
              <a:rPr lang="en-US" sz="1900" dirty="0" err="1" smtClean="0">
                <a:solidFill>
                  <a:srgbClr val="FF0000"/>
                </a:solidFill>
              </a:rPr>
              <a:t>thuận</a:t>
            </a:r>
            <a:r>
              <a:rPr lang="en-US" sz="1900" dirty="0" smtClean="0">
                <a:solidFill>
                  <a:srgbClr val="FF0000"/>
                </a:solidFill>
              </a:rPr>
              <a:t>:</a:t>
            </a:r>
          </a:p>
          <a:p>
            <a:pPr marL="0" indent="0">
              <a:buNone/>
            </a:pPr>
            <a:r>
              <a:rPr lang="en-US" sz="1900" dirty="0">
                <a:solidFill>
                  <a:srgbClr val="FF0000"/>
                </a:solidFill>
              </a:rPr>
              <a:t> </a:t>
            </a:r>
            <a:r>
              <a:rPr lang="en-US" sz="1900" dirty="0" smtClean="0">
                <a:solidFill>
                  <a:srgbClr val="FF0000"/>
                </a:solidFill>
              </a:rPr>
              <a:t>     4.1: </a:t>
            </a:r>
            <a:r>
              <a:rPr lang="en-US" sz="1900" dirty="0" err="1" smtClean="0">
                <a:solidFill>
                  <a:srgbClr val="FF0000"/>
                </a:solidFill>
              </a:rPr>
              <a:t>Bảo</a:t>
            </a:r>
            <a:r>
              <a:rPr lang="en-US" sz="1900" dirty="0" smtClean="0">
                <a:solidFill>
                  <a:srgbClr val="FF0000"/>
                </a:solidFill>
              </a:rPr>
              <a:t> </a:t>
            </a:r>
            <a:r>
              <a:rPr lang="en-US" sz="1900" dirty="0" err="1" smtClean="0">
                <a:solidFill>
                  <a:srgbClr val="FF0000"/>
                </a:solidFill>
              </a:rPr>
              <a:t>trì</a:t>
            </a:r>
            <a:r>
              <a:rPr lang="en-US" sz="1900" dirty="0" smtClean="0">
                <a:solidFill>
                  <a:srgbClr val="FF0000"/>
                </a:solidFill>
              </a:rPr>
              <a:t> </a:t>
            </a:r>
            <a:r>
              <a:rPr lang="en-US" sz="1900" dirty="0" err="1" smtClean="0">
                <a:solidFill>
                  <a:srgbClr val="FF0000"/>
                </a:solidFill>
              </a:rPr>
              <a:t>máy</a:t>
            </a:r>
            <a:r>
              <a:rPr lang="en-US" sz="1900" dirty="0" smtClean="0">
                <a:solidFill>
                  <a:srgbClr val="FF0000"/>
                </a:solidFill>
              </a:rPr>
              <a:t> </a:t>
            </a:r>
            <a:r>
              <a:rPr lang="en-US" sz="1900" dirty="0" err="1" smtClean="0">
                <a:solidFill>
                  <a:srgbClr val="FF0000"/>
                </a:solidFill>
              </a:rPr>
              <a:t>tính</a:t>
            </a:r>
            <a:r>
              <a:rPr lang="en-US" sz="1900" dirty="0" smtClean="0">
                <a:solidFill>
                  <a:srgbClr val="FF0000"/>
                </a:solidFill>
              </a:rPr>
              <a:t>: </a:t>
            </a:r>
            <a:r>
              <a:rPr lang="en-US" sz="1900" dirty="0" err="1" smtClean="0">
                <a:solidFill>
                  <a:srgbClr val="FF0000"/>
                </a:solidFill>
              </a:rPr>
              <a:t>5000đ</a:t>
            </a:r>
            <a:r>
              <a:rPr lang="en-US" sz="1900" dirty="0" smtClean="0">
                <a:solidFill>
                  <a:srgbClr val="FF0000"/>
                </a:solidFill>
              </a:rPr>
              <a:t>/ </a:t>
            </a:r>
            <a:r>
              <a:rPr lang="en-US" sz="1900" dirty="0" err="1" smtClean="0">
                <a:solidFill>
                  <a:srgbClr val="FF0000"/>
                </a:solidFill>
              </a:rPr>
              <a:t>tháng</a:t>
            </a:r>
            <a:endParaRPr lang="en-US" sz="1900" dirty="0" smtClean="0">
              <a:solidFill>
                <a:srgbClr val="FF0000"/>
              </a:solidFill>
            </a:endParaRPr>
          </a:p>
          <a:p>
            <a:pPr marL="0" indent="0">
              <a:buNone/>
            </a:pPr>
            <a:r>
              <a:rPr lang="en-US" sz="1900" dirty="0">
                <a:solidFill>
                  <a:srgbClr val="FF0000"/>
                </a:solidFill>
              </a:rPr>
              <a:t> </a:t>
            </a:r>
            <a:r>
              <a:rPr lang="en-US" sz="1900" dirty="0" smtClean="0">
                <a:solidFill>
                  <a:srgbClr val="FF0000"/>
                </a:solidFill>
              </a:rPr>
              <a:t>     4.2: </a:t>
            </a:r>
            <a:r>
              <a:rPr lang="en-US" sz="1900" dirty="0" err="1" smtClean="0">
                <a:solidFill>
                  <a:srgbClr val="FF0000"/>
                </a:solidFill>
              </a:rPr>
              <a:t>Sổ</a:t>
            </a:r>
            <a:r>
              <a:rPr lang="en-US" sz="1900" dirty="0" smtClean="0">
                <a:solidFill>
                  <a:srgbClr val="FF0000"/>
                </a:solidFill>
              </a:rPr>
              <a:t> </a:t>
            </a:r>
            <a:r>
              <a:rPr lang="en-US" sz="1900" dirty="0" err="1" smtClean="0">
                <a:solidFill>
                  <a:srgbClr val="FF0000"/>
                </a:solidFill>
              </a:rPr>
              <a:t>liên</a:t>
            </a:r>
            <a:r>
              <a:rPr lang="en-US" sz="1900" dirty="0" smtClean="0">
                <a:solidFill>
                  <a:srgbClr val="FF0000"/>
                </a:solidFill>
              </a:rPr>
              <a:t> </a:t>
            </a:r>
            <a:r>
              <a:rPr lang="en-US" sz="1900" dirty="0" err="1" smtClean="0">
                <a:solidFill>
                  <a:srgbClr val="FF0000"/>
                </a:solidFill>
              </a:rPr>
              <a:t>lạc</a:t>
            </a:r>
            <a:r>
              <a:rPr lang="en-US" sz="1900" dirty="0" smtClean="0">
                <a:solidFill>
                  <a:srgbClr val="FF0000"/>
                </a:solidFill>
              </a:rPr>
              <a:t> </a:t>
            </a:r>
            <a:r>
              <a:rPr lang="en-US" sz="1900" dirty="0" err="1" smtClean="0">
                <a:solidFill>
                  <a:srgbClr val="FF0000"/>
                </a:solidFill>
              </a:rPr>
              <a:t>điện</a:t>
            </a:r>
            <a:r>
              <a:rPr lang="en-US" sz="1900" dirty="0" smtClean="0">
                <a:solidFill>
                  <a:srgbClr val="FF0000"/>
                </a:solidFill>
              </a:rPr>
              <a:t> </a:t>
            </a:r>
            <a:r>
              <a:rPr lang="en-US" sz="1900" dirty="0" err="1" smtClean="0">
                <a:solidFill>
                  <a:srgbClr val="FF0000"/>
                </a:solidFill>
              </a:rPr>
              <a:t>tử</a:t>
            </a:r>
            <a:r>
              <a:rPr lang="en-US" sz="1900" dirty="0" smtClean="0">
                <a:solidFill>
                  <a:srgbClr val="FF0000"/>
                </a:solidFill>
              </a:rPr>
              <a:t>:  </a:t>
            </a:r>
            <a:r>
              <a:rPr lang="en-US" sz="1900" dirty="0" err="1" smtClean="0">
                <a:solidFill>
                  <a:srgbClr val="FF0000"/>
                </a:solidFill>
              </a:rPr>
              <a:t>Nội</a:t>
            </a:r>
            <a:r>
              <a:rPr lang="en-US" sz="1900" dirty="0" smtClean="0">
                <a:solidFill>
                  <a:srgbClr val="FF0000"/>
                </a:solidFill>
              </a:rPr>
              <a:t> </a:t>
            </a:r>
            <a:r>
              <a:rPr lang="en-US" sz="1900" dirty="0" err="1" smtClean="0">
                <a:solidFill>
                  <a:srgbClr val="FF0000"/>
                </a:solidFill>
              </a:rPr>
              <a:t>mạng</a:t>
            </a:r>
            <a:r>
              <a:rPr lang="en-US" sz="1900" dirty="0" smtClean="0">
                <a:solidFill>
                  <a:srgbClr val="FF0000"/>
                </a:solidFill>
              </a:rPr>
              <a:t> : 65 </a:t>
            </a:r>
            <a:r>
              <a:rPr lang="en-US" sz="1900" dirty="0" err="1" smtClean="0">
                <a:solidFill>
                  <a:srgbClr val="FF0000"/>
                </a:solidFill>
              </a:rPr>
              <a:t>000đ</a:t>
            </a:r>
            <a:r>
              <a:rPr lang="en-US" sz="1900" dirty="0" smtClean="0">
                <a:solidFill>
                  <a:srgbClr val="FF0000"/>
                </a:solidFill>
              </a:rPr>
              <a:t>; </a:t>
            </a:r>
            <a:r>
              <a:rPr lang="en-US" sz="1900" dirty="0" err="1" smtClean="0">
                <a:solidFill>
                  <a:srgbClr val="FF0000"/>
                </a:solidFill>
              </a:rPr>
              <a:t>Ngoại</a:t>
            </a:r>
            <a:r>
              <a:rPr lang="en-US" sz="1900" dirty="0" smtClean="0">
                <a:solidFill>
                  <a:srgbClr val="FF0000"/>
                </a:solidFill>
              </a:rPr>
              <a:t> </a:t>
            </a:r>
            <a:r>
              <a:rPr lang="en-US" sz="1900" dirty="0" err="1" smtClean="0">
                <a:solidFill>
                  <a:srgbClr val="FF0000"/>
                </a:solidFill>
              </a:rPr>
              <a:t>mạng</a:t>
            </a:r>
            <a:r>
              <a:rPr lang="en-US" sz="1900" dirty="0" smtClean="0">
                <a:solidFill>
                  <a:srgbClr val="FF0000"/>
                </a:solidFill>
              </a:rPr>
              <a:t>: 90 </a:t>
            </a:r>
            <a:r>
              <a:rPr lang="en-US" sz="1900" dirty="0" err="1" smtClean="0">
                <a:solidFill>
                  <a:srgbClr val="FF0000"/>
                </a:solidFill>
              </a:rPr>
              <a:t>000đ</a:t>
            </a:r>
            <a:endParaRPr lang="en-US" sz="1900" dirty="0" smtClean="0">
              <a:solidFill>
                <a:srgbClr val="FF0000"/>
              </a:solidFill>
            </a:endParaRPr>
          </a:p>
          <a:p>
            <a:pPr marL="0" indent="0">
              <a:buNone/>
            </a:pPr>
            <a:r>
              <a:rPr lang="en-US" sz="1900" dirty="0" smtClean="0">
                <a:solidFill>
                  <a:srgbClr val="FF0000"/>
                </a:solidFill>
              </a:rPr>
              <a:t>      4.3: </a:t>
            </a:r>
            <a:r>
              <a:rPr lang="en-US" sz="1900" dirty="0" err="1" smtClean="0">
                <a:solidFill>
                  <a:srgbClr val="FF0000"/>
                </a:solidFill>
              </a:rPr>
              <a:t>Nước</a:t>
            </a:r>
            <a:r>
              <a:rPr lang="en-US" sz="1900" dirty="0" smtClean="0">
                <a:solidFill>
                  <a:srgbClr val="FF0000"/>
                </a:solidFill>
              </a:rPr>
              <a:t> </a:t>
            </a:r>
            <a:r>
              <a:rPr lang="en-US" sz="1900" dirty="0" err="1" smtClean="0">
                <a:solidFill>
                  <a:srgbClr val="FF0000"/>
                </a:solidFill>
              </a:rPr>
              <a:t>uống</a:t>
            </a:r>
            <a:r>
              <a:rPr lang="en-US" sz="1900" dirty="0" smtClean="0">
                <a:solidFill>
                  <a:srgbClr val="FF0000"/>
                </a:solidFill>
              </a:rPr>
              <a:t> </a:t>
            </a:r>
            <a:r>
              <a:rPr lang="en-US" sz="1900" dirty="0" err="1" smtClean="0">
                <a:solidFill>
                  <a:srgbClr val="FF0000"/>
                </a:solidFill>
              </a:rPr>
              <a:t>5000đ</a:t>
            </a:r>
            <a:r>
              <a:rPr lang="en-US" sz="1900" dirty="0" smtClean="0">
                <a:solidFill>
                  <a:srgbClr val="FF0000"/>
                </a:solidFill>
              </a:rPr>
              <a:t>/ </a:t>
            </a:r>
            <a:r>
              <a:rPr lang="en-US" sz="1900" dirty="0" err="1" smtClean="0">
                <a:solidFill>
                  <a:srgbClr val="FF0000"/>
                </a:solidFill>
              </a:rPr>
              <a:t>tháng</a:t>
            </a:r>
            <a:endParaRPr lang="en-US" sz="1900" dirty="0" smtClean="0">
              <a:solidFill>
                <a:srgbClr val="FF0000"/>
              </a:solidFill>
            </a:endParaRPr>
          </a:p>
          <a:p>
            <a:pPr marL="0" indent="0">
              <a:buNone/>
            </a:pPr>
            <a:r>
              <a:rPr lang="en-US" sz="1900" dirty="0">
                <a:solidFill>
                  <a:srgbClr val="FF0000"/>
                </a:solidFill>
              </a:rPr>
              <a:t> </a:t>
            </a:r>
            <a:r>
              <a:rPr lang="en-US" sz="1900" dirty="0" smtClean="0">
                <a:solidFill>
                  <a:srgbClr val="FF0000"/>
                </a:solidFill>
              </a:rPr>
              <a:t>      4.4: </a:t>
            </a:r>
            <a:r>
              <a:rPr lang="en-US" sz="1900" dirty="0" err="1" smtClean="0">
                <a:solidFill>
                  <a:srgbClr val="FF0000"/>
                </a:solidFill>
              </a:rPr>
              <a:t>XHH</a:t>
            </a:r>
            <a:r>
              <a:rPr lang="en-US" sz="1900" dirty="0" smtClean="0">
                <a:solidFill>
                  <a:srgbClr val="FF0000"/>
                </a:solidFill>
              </a:rPr>
              <a:t>: </a:t>
            </a:r>
            <a:r>
              <a:rPr lang="en-US" sz="1900" dirty="0" err="1" smtClean="0">
                <a:solidFill>
                  <a:srgbClr val="FF0000"/>
                </a:solidFill>
              </a:rPr>
              <a:t>Tối</a:t>
            </a:r>
            <a:r>
              <a:rPr lang="en-US" sz="1900" dirty="0" smtClean="0">
                <a:solidFill>
                  <a:srgbClr val="FF0000"/>
                </a:solidFill>
              </a:rPr>
              <a:t> </a:t>
            </a:r>
            <a:r>
              <a:rPr lang="en-US" sz="1900" dirty="0" err="1" smtClean="0">
                <a:solidFill>
                  <a:srgbClr val="FF0000"/>
                </a:solidFill>
              </a:rPr>
              <a:t>thiểu</a:t>
            </a:r>
            <a:r>
              <a:rPr lang="en-US" sz="1900" dirty="0" smtClean="0">
                <a:solidFill>
                  <a:srgbClr val="FF0000"/>
                </a:solidFill>
              </a:rPr>
              <a:t> 250 </a:t>
            </a:r>
            <a:r>
              <a:rPr lang="en-US" sz="1900" dirty="0" err="1" smtClean="0">
                <a:solidFill>
                  <a:srgbClr val="FF0000"/>
                </a:solidFill>
              </a:rPr>
              <a:t>000đ</a:t>
            </a:r>
            <a:endParaRPr lang="en-US" sz="1900" dirty="0" smtClean="0">
              <a:solidFill>
                <a:srgbClr val="FF0000"/>
              </a:solidFill>
            </a:endParaRPr>
          </a:p>
          <a:p>
            <a:pPr marL="0" indent="0">
              <a:buNone/>
            </a:pPr>
            <a:r>
              <a:rPr lang="en-US" sz="1900">
                <a:solidFill>
                  <a:srgbClr val="FF0000"/>
                </a:solidFill>
              </a:rPr>
              <a:t> </a:t>
            </a:r>
            <a:r>
              <a:rPr lang="en-US" sz="1900" smtClean="0">
                <a:solidFill>
                  <a:srgbClr val="FF0000"/>
                </a:solidFill>
              </a:rPr>
              <a:t>      4.5</a:t>
            </a:r>
            <a:r>
              <a:rPr lang="en-US" sz="1900" dirty="0" smtClean="0">
                <a:solidFill>
                  <a:srgbClr val="FF0000"/>
                </a:solidFill>
              </a:rPr>
              <a:t>: </a:t>
            </a:r>
            <a:r>
              <a:rPr lang="en-US" sz="1900" dirty="0" err="1" smtClean="0">
                <a:solidFill>
                  <a:srgbClr val="FF0000"/>
                </a:solidFill>
              </a:rPr>
              <a:t>Quỹ</a:t>
            </a:r>
            <a:r>
              <a:rPr lang="en-US" sz="1900" dirty="0" smtClean="0">
                <a:solidFill>
                  <a:srgbClr val="FF0000"/>
                </a:solidFill>
              </a:rPr>
              <a:t> PH </a:t>
            </a:r>
            <a:r>
              <a:rPr lang="en-US" sz="1900" dirty="0" err="1" smtClean="0">
                <a:solidFill>
                  <a:srgbClr val="FF0000"/>
                </a:solidFill>
              </a:rPr>
              <a:t>trường</a:t>
            </a:r>
            <a:r>
              <a:rPr lang="en-US" sz="1900" dirty="0" smtClean="0">
                <a:solidFill>
                  <a:srgbClr val="FF0000"/>
                </a:solidFill>
              </a:rPr>
              <a:t>: </a:t>
            </a:r>
            <a:r>
              <a:rPr lang="en-US" sz="1900" dirty="0" err="1" smtClean="0">
                <a:solidFill>
                  <a:srgbClr val="FF0000"/>
                </a:solidFill>
              </a:rPr>
              <a:t>100000đ</a:t>
            </a:r>
            <a:endParaRPr lang="en-US" sz="1900" dirty="0" smtClean="0">
              <a:solidFill>
                <a:srgbClr val="FF0000"/>
              </a:solidFill>
            </a:endParaRPr>
          </a:p>
          <a:p>
            <a:pPr marL="0" indent="0">
              <a:buNone/>
            </a:pPr>
            <a:r>
              <a:rPr lang="en-US" sz="1800" b="1" dirty="0" err="1"/>
              <a:t>Phần</a:t>
            </a:r>
            <a:r>
              <a:rPr lang="en-US" sz="1800" b="1" dirty="0"/>
              <a:t> 5: </a:t>
            </a:r>
            <a:r>
              <a:rPr lang="en-US" sz="1800" b="1" dirty="0" err="1"/>
              <a:t>Thảo</a:t>
            </a:r>
            <a:r>
              <a:rPr lang="en-US" sz="1800" b="1" dirty="0"/>
              <a:t> </a:t>
            </a:r>
            <a:r>
              <a:rPr lang="en-US" sz="1800" b="1" dirty="0" err="1"/>
              <a:t>luận</a:t>
            </a:r>
            <a:r>
              <a:rPr lang="en-US" sz="1800" b="1" dirty="0"/>
              <a:t>:</a:t>
            </a:r>
            <a:endParaRPr lang="vi-VN" sz="1800" b="1" dirty="0"/>
          </a:p>
          <a:p>
            <a:pPr marL="0" indent="0">
              <a:buNone/>
            </a:pPr>
            <a:endParaRPr lang="en-US" sz="1900" dirty="0" smtClean="0">
              <a:solidFill>
                <a:srgbClr val="FF0000"/>
              </a:solidFill>
            </a:endParaRPr>
          </a:p>
          <a:p>
            <a:pPr marL="0" indent="0">
              <a:buNone/>
            </a:pPr>
            <a:endParaRPr lang="en-US" sz="1900" dirty="0" smtClean="0">
              <a:solidFill>
                <a:srgbClr val="FF0000"/>
              </a:solidFill>
            </a:endParaRPr>
          </a:p>
          <a:p>
            <a:pPr marL="0" indent="0">
              <a:buNone/>
            </a:pPr>
            <a:endParaRPr lang="vi-VN" sz="1600" dirty="0" smtClean="0">
              <a:solidFill>
                <a:srgbClr val="FF0000"/>
              </a:solidFill>
            </a:endParaRPr>
          </a:p>
        </p:txBody>
      </p:sp>
    </p:spTree>
    <p:extLst>
      <p:ext uri="{BB962C8B-B14F-4D97-AF65-F5344CB8AC3E}">
        <p14:creationId xmlns:p14="http://schemas.microsoft.com/office/powerpoint/2010/main" val="41109643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 calcmode="lin" valueType="num">
                                      <p:cBhvr additive="base">
                                        <p:cTn id="6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0" end="10"/>
                                            </p:txEl>
                                          </p:spTgt>
                                        </p:tgtEl>
                                        <p:attrNameLst>
                                          <p:attrName>style.visibility</p:attrName>
                                        </p:attrNameLst>
                                      </p:cBhvr>
                                      <p:to>
                                        <p:strVal val="visible"/>
                                      </p:to>
                                    </p:set>
                                    <p:anim calcmode="lin" valueType="num">
                                      <p:cBhvr additive="base">
                                        <p:cTn id="73"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
                                            <p:txEl>
                                              <p:pRg st="11" end="11"/>
                                            </p:txEl>
                                          </p:spTgt>
                                        </p:tgtEl>
                                        <p:attrNameLst>
                                          <p:attrName>style.visibility</p:attrName>
                                        </p:attrNameLst>
                                      </p:cBhvr>
                                      <p:to>
                                        <p:strVal val="visible"/>
                                      </p:to>
                                    </p:set>
                                    <p:anim calcmode="lin" valueType="num">
                                      <p:cBhvr additive="base">
                                        <p:cTn id="79"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3">
                                            <p:txEl>
                                              <p:pRg st="12" end="12"/>
                                            </p:txEl>
                                          </p:spTgt>
                                        </p:tgtEl>
                                        <p:attrNameLst>
                                          <p:attrName>style.visibility</p:attrName>
                                        </p:attrNameLst>
                                      </p:cBhvr>
                                      <p:to>
                                        <p:strVal val="visible"/>
                                      </p:to>
                                    </p:set>
                                    <p:anim calcmode="lin" valueType="num">
                                      <p:cBhvr additive="base">
                                        <p:cTn id="85"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3">
                                            <p:txEl>
                                              <p:pRg st="13" end="13"/>
                                            </p:txEl>
                                          </p:spTgt>
                                        </p:tgtEl>
                                        <p:attrNameLst>
                                          <p:attrName>style.visibility</p:attrName>
                                        </p:attrNameLst>
                                      </p:cBhvr>
                                      <p:to>
                                        <p:strVal val="visible"/>
                                      </p:to>
                                    </p:set>
                                    <p:anim calcmode="lin" valueType="num">
                                      <p:cBhvr additive="base">
                                        <p:cTn id="91"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grpId="0" nodeType="clickEffect">
                                  <p:stCondLst>
                                    <p:cond delay="0"/>
                                  </p:stCondLst>
                                  <p:childTnLst>
                                    <p:set>
                                      <p:cBhvr>
                                        <p:cTn id="96" dur="1" fill="hold">
                                          <p:stCondLst>
                                            <p:cond delay="0"/>
                                          </p:stCondLst>
                                        </p:cTn>
                                        <p:tgtEl>
                                          <p:spTgt spid="3">
                                            <p:txEl>
                                              <p:pRg st="14" end="14"/>
                                            </p:txEl>
                                          </p:spTgt>
                                        </p:tgtEl>
                                        <p:attrNameLst>
                                          <p:attrName>style.visibility</p:attrName>
                                        </p:attrNameLst>
                                      </p:cBhvr>
                                      <p:to>
                                        <p:strVal val="visible"/>
                                      </p:to>
                                    </p:set>
                                    <p:anim calcmode="lin" valueType="num">
                                      <p:cBhvr additive="base">
                                        <p:cTn id="97" dur="500" fill="hold"/>
                                        <p:tgtEl>
                                          <p:spTgt spid="3">
                                            <p:txEl>
                                              <p:pRg st="14" end="14"/>
                                            </p:txEl>
                                          </p:spTgt>
                                        </p:tgtEl>
                                        <p:attrNameLst>
                                          <p:attrName>ppt_x</p:attrName>
                                        </p:attrNameLst>
                                      </p:cBhvr>
                                      <p:tavLst>
                                        <p:tav tm="0">
                                          <p:val>
                                            <p:strVal val="#ppt_x"/>
                                          </p:val>
                                        </p:tav>
                                        <p:tav tm="100000">
                                          <p:val>
                                            <p:strVal val="#ppt_x"/>
                                          </p:val>
                                        </p:tav>
                                      </p:tavLst>
                                    </p:anim>
                                    <p:anim calcmode="lin" valueType="num">
                                      <p:cBhvr additive="base">
                                        <p:cTn id="98" dur="500" fill="hold"/>
                                        <p:tgtEl>
                                          <p:spTgt spid="3">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2" presetClass="entr" presetSubtype="4" fill="hold" grpId="0" nodeType="clickEffect">
                                  <p:stCondLst>
                                    <p:cond delay="0"/>
                                  </p:stCondLst>
                                  <p:childTnLst>
                                    <p:set>
                                      <p:cBhvr>
                                        <p:cTn id="102" dur="1" fill="hold">
                                          <p:stCondLst>
                                            <p:cond delay="0"/>
                                          </p:stCondLst>
                                        </p:cTn>
                                        <p:tgtEl>
                                          <p:spTgt spid="3">
                                            <p:txEl>
                                              <p:pRg st="15" end="15"/>
                                            </p:txEl>
                                          </p:spTgt>
                                        </p:tgtEl>
                                        <p:attrNameLst>
                                          <p:attrName>style.visibility</p:attrName>
                                        </p:attrNameLst>
                                      </p:cBhvr>
                                      <p:to>
                                        <p:strVal val="visible"/>
                                      </p:to>
                                    </p:set>
                                    <p:anim calcmode="lin" valueType="num">
                                      <p:cBhvr additive="base">
                                        <p:cTn id="103" dur="500" fill="hold"/>
                                        <p:tgtEl>
                                          <p:spTgt spid="3">
                                            <p:txEl>
                                              <p:pRg st="15" end="15"/>
                                            </p:txEl>
                                          </p:spTgt>
                                        </p:tgtEl>
                                        <p:attrNameLst>
                                          <p:attrName>ppt_x</p:attrName>
                                        </p:attrNameLst>
                                      </p:cBhvr>
                                      <p:tavLst>
                                        <p:tav tm="0">
                                          <p:val>
                                            <p:strVal val="#ppt_x"/>
                                          </p:val>
                                        </p:tav>
                                        <p:tav tm="100000">
                                          <p:val>
                                            <p:strVal val="#ppt_x"/>
                                          </p:val>
                                        </p:tav>
                                      </p:tavLst>
                                    </p:anim>
                                    <p:anim calcmode="lin" valueType="num">
                                      <p:cBhvr additive="base">
                                        <p:cTn id="104" dur="500" fill="hold"/>
                                        <p:tgtEl>
                                          <p:spTgt spid="3">
                                            <p:txEl>
                                              <p:pRg st="15" end="15"/>
                                            </p:txEl>
                                          </p:spTgt>
                                        </p:tgtEl>
                                        <p:attrNameLst>
                                          <p:attrName>ppt_y</p:attrName>
                                        </p:attrNameLst>
                                      </p:cBhvr>
                                      <p:tavLst>
                                        <p:tav tm="0">
                                          <p:val>
                                            <p:strVal val="1+#ppt_h/2"/>
                                          </p:val>
                                        </p:tav>
                                        <p:tav tm="100000">
                                          <p:val>
                                            <p:strVal val="#ppt_y"/>
                                          </p:val>
                                        </p:tav>
                                      </p:tavLst>
                                    </p:anim>
                                  </p:childTnLst>
                                </p:cTn>
                              </p:par>
                            </p:childTnLst>
                          </p:cTn>
                        </p:par>
                      </p:childTnLst>
                    </p:cTn>
                  </p:par>
                  <p:par>
                    <p:cTn id="105" fill="hold">
                      <p:stCondLst>
                        <p:cond delay="indefinite"/>
                      </p:stCondLst>
                      <p:childTnLst>
                        <p:par>
                          <p:cTn id="106" fill="hold">
                            <p:stCondLst>
                              <p:cond delay="0"/>
                            </p:stCondLst>
                            <p:childTnLst>
                              <p:par>
                                <p:cTn id="107" presetID="2" presetClass="entr" presetSubtype="4" fill="hold" grpId="0" nodeType="clickEffect">
                                  <p:stCondLst>
                                    <p:cond delay="0"/>
                                  </p:stCondLst>
                                  <p:childTnLst>
                                    <p:set>
                                      <p:cBhvr>
                                        <p:cTn id="108" dur="1" fill="hold">
                                          <p:stCondLst>
                                            <p:cond delay="0"/>
                                          </p:stCondLst>
                                        </p:cTn>
                                        <p:tgtEl>
                                          <p:spTgt spid="3">
                                            <p:txEl>
                                              <p:pRg st="16" end="16"/>
                                            </p:txEl>
                                          </p:spTgt>
                                        </p:tgtEl>
                                        <p:attrNameLst>
                                          <p:attrName>style.visibility</p:attrName>
                                        </p:attrNameLst>
                                      </p:cBhvr>
                                      <p:to>
                                        <p:strVal val="visible"/>
                                      </p:to>
                                    </p:set>
                                    <p:anim calcmode="lin" valueType="num">
                                      <p:cBhvr additive="base">
                                        <p:cTn id="109" dur="500" fill="hold"/>
                                        <p:tgtEl>
                                          <p:spTgt spid="3">
                                            <p:txEl>
                                              <p:pRg st="16" end="16"/>
                                            </p:txEl>
                                          </p:spTgt>
                                        </p:tgtEl>
                                        <p:attrNameLst>
                                          <p:attrName>ppt_x</p:attrName>
                                        </p:attrNameLst>
                                      </p:cBhvr>
                                      <p:tavLst>
                                        <p:tav tm="0">
                                          <p:val>
                                            <p:strVal val="#ppt_x"/>
                                          </p:val>
                                        </p:tav>
                                        <p:tav tm="100000">
                                          <p:val>
                                            <p:strVal val="#ppt_x"/>
                                          </p:val>
                                        </p:tav>
                                      </p:tavLst>
                                    </p:anim>
                                    <p:anim calcmode="lin" valueType="num">
                                      <p:cBhvr additive="base">
                                        <p:cTn id="110" dur="500" fill="hold"/>
                                        <p:tgtEl>
                                          <p:spTgt spid="3">
                                            <p:txEl>
                                              <p:pRg st="16" end="1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473</TotalTime>
  <Words>1534</Words>
  <PresentationFormat>On-screen Show (4:3)</PresentationFormat>
  <Paragraphs>92</Paragraphs>
  <Slides>7</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.VnArialH</vt:lpstr>
      <vt:lpstr>Arial</vt:lpstr>
      <vt:lpstr>Calibri</vt:lpstr>
      <vt:lpstr>Times New Roman</vt:lpstr>
      <vt:lpstr>Office Theme</vt:lpstr>
      <vt:lpstr>NỘI DUNG HỘI NGHỊ PHỤ HUYNH LẦN I- LỚP 6B NĂM HỌC 2021-2022</vt:lpstr>
      <vt:lpstr>            NỘI DUNG HỘI NGHỊ PHỤ HUYNH LẦN I- LỚP 6B</vt:lpstr>
      <vt:lpstr> NỘI DUNG HỘI NGHI PHỤ HUYNH LẦN I- LỚP 6B</vt:lpstr>
      <vt:lpstr>PowerPoint Presentation</vt:lpstr>
      <vt:lpstr>PowerPoint Presentation</vt:lpstr>
      <vt:lpstr>NỘI DUNG HỘI NGHỊ PHỤ HUYNH LẦN I- LỚP 6A</vt:lpstr>
      <vt:lpstr>NỘI DUNG HỘI NGHỊ PHỤ HUYNH LẦN I- LỚP 6A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cp:lastPrinted>2021-10-08T13:30:17Z</cp:lastPrinted>
  <dcterms:created xsi:type="dcterms:W3CDTF">2017-05-21T01:49:24Z</dcterms:created>
  <dcterms:modified xsi:type="dcterms:W3CDTF">2021-10-08T13:40:51Z</dcterms:modified>
</cp:coreProperties>
</file>