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1" r:id="rId2"/>
    <p:sldId id="274" r:id="rId3"/>
    <p:sldId id="324" r:id="rId4"/>
    <p:sldId id="273" r:id="rId5"/>
    <p:sldId id="334" r:id="rId6"/>
    <p:sldId id="341" r:id="rId7"/>
    <p:sldId id="355" r:id="rId8"/>
    <p:sldId id="356" r:id="rId9"/>
    <p:sldId id="357" r:id="rId10"/>
    <p:sldId id="325" r:id="rId11"/>
    <p:sldId id="317" r:id="rId12"/>
    <p:sldId id="272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048DA4"/>
    <a:srgbClr val="A493C6"/>
    <a:srgbClr val="D0DEEC"/>
    <a:srgbClr val="6593C3"/>
    <a:srgbClr val="E45983"/>
    <a:srgbClr val="F7DADE"/>
    <a:srgbClr val="FF9801"/>
    <a:srgbClr val="EE8640"/>
    <a:srgbClr val="1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918" autoAdjust="0"/>
  </p:normalViewPr>
  <p:slideViewPr>
    <p:cSldViewPr snapToGrid="0" showGuides="1">
      <p:cViewPr varScale="1">
        <p:scale>
          <a:sx n="76" d="100"/>
          <a:sy n="76" d="100"/>
        </p:scale>
        <p:origin x="90" y="111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https://www.youtube.com/watch?v=bgiPTUy2RqI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5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1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19688" y="1453881"/>
            <a:ext cx="816102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Revise skills: listening and speaking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for the next lesson.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latin typeface="UTMFacebookK&amp;TBold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627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REVIEW 3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SKILLS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II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978693" y="875607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66016" y="1906197"/>
            <a:ext cx="1741596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LISTENING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02966" y="3178133"/>
            <a:ext cx="1463050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SPEAKING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0" y="805103"/>
            <a:ext cx="3659537" cy="49155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Video watching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8788" y="1418399"/>
            <a:ext cx="3659538" cy="1305000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choose the factors.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and choose the correct answer.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0" y="2947137"/>
            <a:ext cx="3659539" cy="99464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Match the threats with the solutions.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Discussion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391518" y="1121383"/>
            <a:ext cx="845296" cy="78481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634492" y="2156003"/>
            <a:ext cx="731525" cy="1022130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505770" y="4165521"/>
            <a:ext cx="3659537" cy="641020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13" idx="0"/>
          </p:cNvCxnSpPr>
          <p:nvPr/>
        </p:nvCxnSpPr>
        <p:spPr>
          <a:xfrm>
            <a:off x="2366016" y="3444460"/>
            <a:ext cx="870798" cy="840307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SKILLS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II</a:t>
            </a:r>
          </a:p>
        </p:txBody>
      </p:sp>
      <p:sp>
        <p:nvSpPr>
          <p:cNvPr id="13" name="Rounded Rectangle 33">
            <a:extLst>
              <a:ext uri="{FF2B5EF4-FFF2-40B4-BE49-F238E27FC236}">
                <a16:creationId xmlns:a16="http://schemas.microsoft.com/office/drawing/2014/main" id="{C5338677-6567-8FF5-85CE-8690BC24ADF5}"/>
              </a:ext>
            </a:extLst>
          </p:cNvPr>
          <p:cNvSpPr/>
          <p:nvPr/>
        </p:nvSpPr>
        <p:spPr>
          <a:xfrm>
            <a:off x="2366016" y="4284767"/>
            <a:ext cx="1741595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Blue Whales 101 _ Nat Geo Wild">
            <a:hlinkClick r:id="" action="ppaction://media"/>
            <a:extLst>
              <a:ext uri="{FF2B5EF4-FFF2-40B4-BE49-F238E27FC236}">
                <a16:creationId xmlns:a16="http://schemas.microsoft.com/office/drawing/2014/main" id="{620F3065-77D3-DA82-F762-7EACAD6A5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682" y="824542"/>
            <a:ext cx="7384635" cy="415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693707"/>
            <a:ext cx="8192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Listen and choose the factors that have affected the blue whale</a:t>
            </a:r>
          </a:p>
          <a:p>
            <a:pPr algn="just"/>
            <a:r>
              <a:rPr lang="en-US" sz="2400" b="1" dirty="0">
                <a:cs typeface="Arial" panose="020B0604020202020204" pitchFamily="34" charset="0"/>
              </a:rPr>
              <a:t>population.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B0C5DA-D436-738D-A07B-18E4017846FA}"/>
              </a:ext>
            </a:extLst>
          </p:cNvPr>
          <p:cNvSpPr txBox="1"/>
          <p:nvPr/>
        </p:nvSpPr>
        <p:spPr>
          <a:xfrm>
            <a:off x="207988" y="1686199"/>
            <a:ext cx="517343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A.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They were hunted for commercial purposes.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They are hit by large ships.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C.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They are dangerous to humans.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D.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They eat pieces of plastic.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E.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They find it hard to find food in warming oceans.</a:t>
            </a:r>
          </a:p>
        </p:txBody>
      </p:sp>
      <p:pic>
        <p:nvPicPr>
          <p:cNvPr id="9" name="Track 66">
            <a:hlinkClick r:id="" action="ppaction://media"/>
            <a:extLst>
              <a:ext uri="{FF2B5EF4-FFF2-40B4-BE49-F238E27FC236}">
                <a16:creationId xmlns:a16="http://schemas.microsoft.com/office/drawing/2014/main" id="{240A7BEC-075C-A7E4-93ED-020FC628D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2900" y="61968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547F52-EB43-0CE8-F5BF-07DE73A5C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424" y="1871067"/>
            <a:ext cx="3640111" cy="242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D86DA06-22A1-FF28-ACA6-8557790C3FC4}"/>
              </a:ext>
            </a:extLst>
          </p:cNvPr>
          <p:cNvSpPr txBox="1"/>
          <p:nvPr/>
        </p:nvSpPr>
        <p:spPr>
          <a:xfrm>
            <a:off x="426371" y="1523731"/>
            <a:ext cx="829125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1.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How does Nam feel about the size of whales?</a:t>
            </a:r>
          </a:p>
          <a:p>
            <a:r>
              <a:rPr lang="en-US" sz="2500" b="1" dirty="0">
                <a:solidFill>
                  <a:srgbClr val="E45A83"/>
                </a:solidFill>
                <a:cs typeface="Times New Roman" panose="02020603050405020304" pitchFamily="18" charset="0"/>
              </a:rPr>
              <a:t>A</a:t>
            </a:r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Impressed.		</a:t>
            </a:r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Concerned.		</a:t>
            </a:r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C.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Annoyed.</a:t>
            </a:r>
          </a:p>
          <a:p>
            <a:endParaRPr lang="en-US" sz="2500" b="1" i="0" dirty="0">
              <a:solidFill>
                <a:srgbClr val="E45A83"/>
              </a:solidFill>
              <a:effectLst/>
              <a:cs typeface="Times New Roman" panose="02020603050405020304" pitchFamily="18" charset="0"/>
            </a:endParaRPr>
          </a:p>
          <a:p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2.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Which of the following is NOT mentioned as the reason for the widespread whaling in the 1920s?</a:t>
            </a:r>
          </a:p>
          <a:p>
            <a:r>
              <a:rPr lang="en-US" sz="2500" b="1" dirty="0">
                <a:solidFill>
                  <a:srgbClr val="E45A83"/>
                </a:solidFill>
                <a:cs typeface="Times New Roman" panose="02020603050405020304" pitchFamily="18" charset="0"/>
              </a:rPr>
              <a:t>A</a:t>
            </a:r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Advances in technology made whale hunting easier.</a:t>
            </a:r>
          </a:p>
          <a:p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It became a profitable business.</a:t>
            </a:r>
          </a:p>
          <a:p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C.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It was impossible to build suitable</a:t>
            </a:r>
            <a:r>
              <a:rPr lang="en-US" sz="2500" dirty="0">
                <a:cs typeface="Times New Roman" panose="02020603050405020304" pitchFamily="18" charset="0"/>
              </a:rPr>
              <a:t> habitats for blue whales.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8192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Listen again and choose the correct answer A, B, or C.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D54C56-A549-AF3C-E261-00FEBB0C6FB0}"/>
              </a:ext>
            </a:extLst>
          </p:cNvPr>
          <p:cNvSpPr/>
          <p:nvPr/>
        </p:nvSpPr>
        <p:spPr>
          <a:xfrm>
            <a:off x="403741" y="1916893"/>
            <a:ext cx="496193" cy="457200"/>
          </a:xfrm>
          <a:prstGeom prst="ellipse">
            <a:avLst/>
          </a:prstGeom>
          <a:noFill/>
          <a:ln w="28575">
            <a:solidFill>
              <a:srgbClr val="0FB7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957C59-25CE-34D1-F23E-B2B2849B3E28}"/>
              </a:ext>
            </a:extLst>
          </p:cNvPr>
          <p:cNvSpPr/>
          <p:nvPr/>
        </p:nvSpPr>
        <p:spPr>
          <a:xfrm>
            <a:off x="371810" y="4236630"/>
            <a:ext cx="496193" cy="457200"/>
          </a:xfrm>
          <a:prstGeom prst="ellipse">
            <a:avLst/>
          </a:prstGeom>
          <a:noFill/>
          <a:ln w="28575">
            <a:solidFill>
              <a:srgbClr val="0FB7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rack 67">
            <a:hlinkClick r:id="" action="ppaction://media"/>
            <a:extLst>
              <a:ext uri="{FF2B5EF4-FFF2-40B4-BE49-F238E27FC236}">
                <a16:creationId xmlns:a16="http://schemas.microsoft.com/office/drawing/2014/main" id="{9FF6412C-C0E1-DB8E-2C49-3B06B0418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8029" y="85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4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39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D86DA06-22A1-FF28-ACA6-8557790C3FC4}"/>
              </a:ext>
            </a:extLst>
          </p:cNvPr>
          <p:cNvSpPr txBox="1"/>
          <p:nvPr/>
        </p:nvSpPr>
        <p:spPr>
          <a:xfrm>
            <a:off x="228600" y="1410299"/>
            <a:ext cx="8972550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3.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According to the speaker, what is the current number of blue whales?</a:t>
            </a:r>
          </a:p>
          <a:p>
            <a:r>
              <a:rPr lang="en-US" sz="2500" b="1" dirty="0">
                <a:solidFill>
                  <a:srgbClr val="E45A83"/>
                </a:solidFill>
                <a:cs typeface="Times New Roman" panose="02020603050405020304" pitchFamily="18" charset="0"/>
              </a:rPr>
              <a:t>	A</a:t>
            </a:r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About 10,000.</a:t>
            </a:r>
          </a:p>
          <a:p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B.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No more than 25,000.</a:t>
            </a:r>
          </a:p>
          <a:p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C.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About 340,000.</a:t>
            </a:r>
          </a:p>
          <a:p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4.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Why are blue whales more likely to be hit by ships at night?</a:t>
            </a:r>
          </a:p>
          <a:p>
            <a:r>
              <a:rPr lang="en-US" sz="2500" b="1" dirty="0">
                <a:solidFill>
                  <a:srgbClr val="E45A83"/>
                </a:solidFill>
                <a:cs typeface="Times New Roman" panose="02020603050405020304" pitchFamily="18" charset="0"/>
              </a:rPr>
              <a:t>	A</a:t>
            </a:r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They can’t see or hear well at night.</a:t>
            </a:r>
          </a:p>
          <a:p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B.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There is more plastic pollution at night.</a:t>
            </a:r>
          </a:p>
          <a:p>
            <a:r>
              <a:rPr lang="en-US" sz="25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C. </a:t>
            </a:r>
            <a:r>
              <a:rPr lang="en-US" sz="25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They are looking for food near the water surface at night</a:t>
            </a:r>
            <a:r>
              <a:rPr lang="en-US" sz="25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8192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Listen again and choose the correct answer A, B, or C.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D54C56-A549-AF3C-E261-00FEBB0C6FB0}"/>
              </a:ext>
            </a:extLst>
          </p:cNvPr>
          <p:cNvSpPr/>
          <p:nvPr/>
        </p:nvSpPr>
        <p:spPr>
          <a:xfrm>
            <a:off x="1087678" y="2571750"/>
            <a:ext cx="496193" cy="457200"/>
          </a:xfrm>
          <a:prstGeom prst="ellipse">
            <a:avLst/>
          </a:prstGeom>
          <a:noFill/>
          <a:ln w="28575">
            <a:solidFill>
              <a:srgbClr val="0FB7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957C59-25CE-34D1-F23E-B2B2849B3E28}"/>
              </a:ext>
            </a:extLst>
          </p:cNvPr>
          <p:cNvSpPr/>
          <p:nvPr/>
        </p:nvSpPr>
        <p:spPr>
          <a:xfrm>
            <a:off x="1100377" y="4482518"/>
            <a:ext cx="496193" cy="457200"/>
          </a:xfrm>
          <a:prstGeom prst="ellipse">
            <a:avLst/>
          </a:prstGeom>
          <a:noFill/>
          <a:ln w="28575">
            <a:solidFill>
              <a:srgbClr val="0FB7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9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7275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6558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747203"/>
            <a:ext cx="81925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Match the threats facing blue whales with the solutions.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1028CDB-E83E-2E70-5386-000BBAEE2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752953"/>
              </p:ext>
            </p:extLst>
          </p:nvPr>
        </p:nvGraphicFramePr>
        <p:xfrm>
          <a:off x="592218" y="1247773"/>
          <a:ext cx="7953890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0692">
                  <a:extLst>
                    <a:ext uri="{9D8B030D-6E8A-4147-A177-3AD203B41FA5}">
                      <a16:colId xmlns:a16="http://schemas.microsoft.com/office/drawing/2014/main" val="1542201098"/>
                    </a:ext>
                  </a:extLst>
                </a:gridCol>
                <a:gridCol w="1309077">
                  <a:extLst>
                    <a:ext uri="{9D8B030D-6E8A-4147-A177-3AD203B41FA5}">
                      <a16:colId xmlns:a16="http://schemas.microsoft.com/office/drawing/2014/main" val="3989316649"/>
                    </a:ext>
                  </a:extLst>
                </a:gridCol>
                <a:gridCol w="3314121">
                  <a:extLst>
                    <a:ext uri="{9D8B030D-6E8A-4147-A177-3AD203B41FA5}">
                      <a16:colId xmlns:a16="http://schemas.microsoft.com/office/drawing/2014/main" val="3708558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Threats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769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1. Hunting whales for commercial purposes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a. Changing shipping routes away from their habitats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59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2. Being hit by large ships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b. Imposing a total ban in all countries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699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3. Plastic pollution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c. Slowing global warming down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673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4. Climate change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d. Reducing plastic use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906521"/>
                  </a:ext>
                </a:extLst>
              </a:tr>
            </a:tbl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993497-35B6-D3C5-4445-409DA85C094A}"/>
              </a:ext>
            </a:extLst>
          </p:cNvPr>
          <p:cNvCxnSpPr/>
          <p:nvPr/>
        </p:nvCxnSpPr>
        <p:spPr>
          <a:xfrm>
            <a:off x="3911600" y="2197100"/>
            <a:ext cx="1333500" cy="1130300"/>
          </a:xfrm>
          <a:prstGeom prst="line">
            <a:avLst/>
          </a:prstGeom>
          <a:ln w="28575">
            <a:solidFill>
              <a:srgbClr val="0FB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37CEA2-5D9D-552F-B899-A5E2F0F92E1F}"/>
              </a:ext>
            </a:extLst>
          </p:cNvPr>
          <p:cNvCxnSpPr>
            <a:cxnSpLocks/>
          </p:cNvCxnSpPr>
          <p:nvPr/>
        </p:nvCxnSpPr>
        <p:spPr>
          <a:xfrm flipV="1">
            <a:off x="3911600" y="2197100"/>
            <a:ext cx="1333500" cy="1130300"/>
          </a:xfrm>
          <a:prstGeom prst="line">
            <a:avLst/>
          </a:prstGeom>
          <a:ln w="28575">
            <a:solidFill>
              <a:srgbClr val="0FB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AFF92D-CD91-451E-1A7A-DE20148C21D9}"/>
              </a:ext>
            </a:extLst>
          </p:cNvPr>
          <p:cNvCxnSpPr>
            <a:cxnSpLocks/>
          </p:cNvCxnSpPr>
          <p:nvPr/>
        </p:nvCxnSpPr>
        <p:spPr>
          <a:xfrm>
            <a:off x="3911600" y="4104319"/>
            <a:ext cx="1333500" cy="658181"/>
          </a:xfrm>
          <a:prstGeom prst="line">
            <a:avLst/>
          </a:prstGeom>
          <a:ln w="28575">
            <a:solidFill>
              <a:srgbClr val="0FB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BD3C12-033E-59B3-261D-E63A0B60C060}"/>
              </a:ext>
            </a:extLst>
          </p:cNvPr>
          <p:cNvCxnSpPr>
            <a:cxnSpLocks/>
          </p:cNvCxnSpPr>
          <p:nvPr/>
        </p:nvCxnSpPr>
        <p:spPr>
          <a:xfrm flipV="1">
            <a:off x="3911600" y="4104319"/>
            <a:ext cx="1333500" cy="658181"/>
          </a:xfrm>
          <a:prstGeom prst="line">
            <a:avLst/>
          </a:prstGeom>
          <a:ln w="28575">
            <a:solidFill>
              <a:srgbClr val="0FB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80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7275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6558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747203"/>
            <a:ext cx="81925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Discussion.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A24E726-D7A3-7A5D-419F-AE9416B6E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948" y="2159095"/>
            <a:ext cx="5396103" cy="283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A393A8-E3F1-3F75-0CF9-B4255A6E6C2E}"/>
              </a:ext>
            </a:extLst>
          </p:cNvPr>
          <p:cNvSpPr txBox="1"/>
          <p:nvPr/>
        </p:nvSpPr>
        <p:spPr>
          <a:xfrm>
            <a:off x="485501" y="1204988"/>
            <a:ext cx="82321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</a:rPr>
              <a:t>Discuss each solution above and think about what each individual can do to help save the blue whales.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054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2428</TotalTime>
  <Words>460</Words>
  <PresentationFormat>On-screen Show (16:9)</PresentationFormat>
  <Paragraphs>78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2024-06-18T07:19:00Z</dcterms:modified>
</cp:coreProperties>
</file>