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tiff" ContentType="image/tiff"/>
  <Default Extension="gif" ContentType="image/gif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6"/>
  </p:handoutMasterIdLst>
  <p:sldIdLst>
    <p:sldId id="271" r:id="rId3"/>
    <p:sldId id="581" r:id="rId5"/>
    <p:sldId id="644" r:id="rId6"/>
    <p:sldId id="279" r:id="rId7"/>
    <p:sldId id="361" r:id="rId8"/>
    <p:sldId id="645" r:id="rId9"/>
    <p:sldId id="649" r:id="rId10"/>
    <p:sldId id="650" r:id="rId11"/>
    <p:sldId id="665" r:id="rId12"/>
    <p:sldId id="597" r:id="rId13"/>
    <p:sldId id="631" r:id="rId14"/>
    <p:sldId id="598" r:id="rId15"/>
    <p:sldId id="679" r:id="rId16"/>
    <p:sldId id="680" r:id="rId17"/>
    <p:sldId id="617" r:id="rId18"/>
    <p:sldId id="599" r:id="rId19"/>
    <p:sldId id="681" r:id="rId20"/>
    <p:sldId id="682" r:id="rId21"/>
    <p:sldId id="683" r:id="rId22"/>
    <p:sldId id="314" r:id="rId23"/>
    <p:sldId id="330" r:id="rId24"/>
    <p:sldId id="27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BF7"/>
    <a:srgbClr val="FACFCE"/>
    <a:srgbClr val="FD5C0C"/>
    <a:srgbClr val="FFF3DA"/>
    <a:srgbClr val="D0BFFF"/>
    <a:srgbClr val="FFE9BD"/>
    <a:srgbClr val="DFCCFB"/>
    <a:srgbClr val="FF1F1F"/>
    <a:srgbClr val="24FF1F"/>
    <a:srgbClr val="F1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864" y="108"/>
      </p:cViewPr>
      <p:guideLst>
        <p:guide orient="horz" pos="1560"/>
        <p:guide pos="38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microsoft.com/office/2007/relationships/media" Target="../media/audio2.wav"/><Relationship Id="rId4" Type="http://schemas.openxmlformats.org/officeDocument/2006/relationships/audio" Target="../media/audio2.wav"/><Relationship Id="rId3" Type="http://schemas.openxmlformats.org/officeDocument/2006/relationships/slide" Target="slide11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4.xml"/><Relationship Id="rId2" Type="http://schemas.openxmlformats.org/officeDocument/2006/relationships/slide" Target="slide10.xml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3" Type="http://schemas.microsoft.com/office/2007/relationships/media" Target="../media/audio3.wav"/><Relationship Id="rId2" Type="http://schemas.openxmlformats.org/officeDocument/2006/relationships/audio" Target="../media/audio3.wav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3" Type="http://schemas.microsoft.com/office/2007/relationships/media" Target="../media/audio3.wav"/><Relationship Id="rId2" Type="http://schemas.openxmlformats.org/officeDocument/2006/relationships/audio" Target="../media/audio3.wav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6.png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6.png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6.png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6.png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  <p:pic>
        <p:nvPicPr>
          <p:cNvPr id="4" name="Picture 3" descr="humanoid-8043450_1280"/>
          <p:cNvPicPr>
            <a:picLocks noChangeAspect="1"/>
          </p:cNvPicPr>
          <p:nvPr/>
        </p:nvPicPr>
        <p:blipFill>
          <a:blip r:embed="rId2"/>
          <a:srcRect b="63150"/>
          <a:stretch>
            <a:fillRect/>
          </a:stretch>
        </p:blipFill>
        <p:spPr>
          <a:xfrm flipH="1">
            <a:off x="-8558530" y="-5198110"/>
            <a:ext cx="8253095" cy="1990725"/>
          </a:xfrm>
          <a:prstGeom prst="rect">
            <a:avLst/>
          </a:prstGeom>
        </p:spPr>
      </p:pic>
      <p:pic>
        <p:nvPicPr>
          <p:cNvPr id="6" name="Picture 5" descr="ai-generated-7832243_19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2700" y="6858000"/>
            <a:ext cx="2159000" cy="3238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24000" y="857885"/>
            <a:ext cx="98786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Listen to the conversation between Khang and Dr Adams and tick (</a:t>
            </a:r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) the phrases you hear.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Content Placeholder 10"/>
          <p:cNvPicPr>
            <a:picLocks noChangeAspect="1"/>
          </p:cNvPicPr>
          <p:nvPr>
            <p:ph sz="half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" y="857885"/>
            <a:ext cx="878205" cy="955040"/>
          </a:xfrm>
          <a:prstGeom prst="rect">
            <a:avLst/>
          </a:prstGeom>
        </p:spPr>
      </p:pic>
      <p:sp>
        <p:nvSpPr>
          <p:cNvPr id="6" name="TextBox 13"/>
          <p:cNvSpPr txBox="1"/>
          <p:nvPr/>
        </p:nvSpPr>
        <p:spPr>
          <a:xfrm>
            <a:off x="4598035" y="1932305"/>
            <a:ext cx="54425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000"/>
              <a:t>- look after sick people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8" name="Rectangle 17"/>
          <p:cNvSpPr/>
          <p:nvPr/>
        </p:nvSpPr>
        <p:spPr>
          <a:xfrm>
            <a:off x="9548495" y="2080260"/>
            <a:ext cx="365760" cy="34353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3200"/>
          </a:p>
        </p:txBody>
      </p:sp>
      <p:sp>
        <p:nvSpPr>
          <p:cNvPr id="20" name="TextBox 19"/>
          <p:cNvSpPr txBox="1"/>
          <p:nvPr/>
        </p:nvSpPr>
        <p:spPr>
          <a:xfrm>
            <a:off x="4598035" y="2794635"/>
            <a:ext cx="54425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000"/>
              <a:t>- understand what we say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548495" y="2942590"/>
            <a:ext cx="365760" cy="34353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3200"/>
          </a:p>
        </p:txBody>
      </p:sp>
      <p:sp>
        <p:nvSpPr>
          <p:cNvPr id="17" name="TextBox 22"/>
          <p:cNvSpPr txBox="1"/>
          <p:nvPr/>
        </p:nvSpPr>
        <p:spPr>
          <a:xfrm>
            <a:off x="4598035" y="3656965"/>
            <a:ext cx="54425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000"/>
              <a:t>- build the very high buildings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19" name="Rectangle 23"/>
          <p:cNvSpPr/>
          <p:nvPr/>
        </p:nvSpPr>
        <p:spPr>
          <a:xfrm>
            <a:off x="9548495" y="3804920"/>
            <a:ext cx="365760" cy="34353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3200"/>
          </a:p>
        </p:txBody>
      </p:sp>
      <p:sp>
        <p:nvSpPr>
          <p:cNvPr id="27" name="TextBox 25"/>
          <p:cNvSpPr txBox="1"/>
          <p:nvPr/>
        </p:nvSpPr>
        <p:spPr>
          <a:xfrm>
            <a:off x="4598035" y="4519295"/>
            <a:ext cx="54425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000"/>
              <a:t>- teach many subjects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28" name="Rectangle 26"/>
          <p:cNvSpPr/>
          <p:nvPr/>
        </p:nvSpPr>
        <p:spPr>
          <a:xfrm>
            <a:off x="9548495" y="4667250"/>
            <a:ext cx="365760" cy="34353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3200"/>
          </a:p>
        </p:txBody>
      </p:sp>
      <p:sp>
        <p:nvSpPr>
          <p:cNvPr id="30" name="TextBox 28"/>
          <p:cNvSpPr txBox="1"/>
          <p:nvPr/>
        </p:nvSpPr>
        <p:spPr>
          <a:xfrm>
            <a:off x="4598035" y="5381625"/>
            <a:ext cx="54425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000"/>
              <a:t>- move heavy things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31" name="Rectangle 29"/>
          <p:cNvSpPr/>
          <p:nvPr/>
        </p:nvSpPr>
        <p:spPr>
          <a:xfrm>
            <a:off x="9561195" y="5529580"/>
            <a:ext cx="365760" cy="34353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300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2447282"/>
            <a:ext cx="3867785" cy="2578523"/>
          </a:xfrm>
          <a:prstGeom prst="roundRect">
            <a:avLst/>
          </a:prstGeom>
        </p:spPr>
      </p:pic>
      <p:sp>
        <p:nvSpPr>
          <p:cNvPr id="33" name="TextBox 7"/>
          <p:cNvSpPr txBox="1"/>
          <p:nvPr/>
        </p:nvSpPr>
        <p:spPr>
          <a:xfrm>
            <a:off x="9534204" y="2049516"/>
            <a:ext cx="49466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2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00B050"/>
              </a:solidFill>
              <a:sym typeface="Wingdings 2" panose="05020102010507070707" pitchFamily="18" charset="2"/>
            </a:endParaRPr>
          </a:p>
        </p:txBody>
      </p:sp>
      <p:sp>
        <p:nvSpPr>
          <p:cNvPr id="34" name="TextBox 31"/>
          <p:cNvSpPr txBox="1"/>
          <p:nvPr/>
        </p:nvSpPr>
        <p:spPr>
          <a:xfrm>
            <a:off x="9534204" y="2889387"/>
            <a:ext cx="49466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2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00B050"/>
              </a:solidFill>
              <a:sym typeface="Wingdings 2" panose="05020102010507070707" pitchFamily="18" charset="2"/>
            </a:endParaRPr>
          </a:p>
        </p:txBody>
      </p:sp>
      <p:sp>
        <p:nvSpPr>
          <p:cNvPr id="35" name="TextBox 32"/>
          <p:cNvSpPr txBox="1"/>
          <p:nvPr/>
        </p:nvSpPr>
        <p:spPr>
          <a:xfrm>
            <a:off x="9534204" y="3761581"/>
            <a:ext cx="49466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2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00B050"/>
              </a:solidFill>
              <a:sym typeface="Wingdings 2" panose="05020102010507070707" pitchFamily="18" charset="2"/>
            </a:endParaRPr>
          </a:p>
        </p:txBody>
      </p:sp>
      <p:sp>
        <p:nvSpPr>
          <p:cNvPr id="36" name="TextBox 33"/>
          <p:cNvSpPr txBox="1"/>
          <p:nvPr/>
        </p:nvSpPr>
        <p:spPr>
          <a:xfrm>
            <a:off x="9534204" y="4653077"/>
            <a:ext cx="42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37" name="Rounded Rectangle 3">
            <a:hlinkClick r:id="rId3" action="ppaction://hlinksldjump"/>
          </p:cNvPr>
          <p:cNvSpPr/>
          <p:nvPr/>
        </p:nvSpPr>
        <p:spPr>
          <a:xfrm>
            <a:off x="4675094" y="6064158"/>
            <a:ext cx="1801906" cy="46166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en-US" sz="2400" b="1" dirty="0">
                <a:solidFill>
                  <a:schemeClr val="bg1"/>
                </a:solidFill>
              </a:rPr>
              <a:t>Audio script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38" name="B2_4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3810" y="1332865"/>
            <a:ext cx="678180" cy="67818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620" y="0"/>
            <a:ext cx="12192000" cy="832485"/>
            <a:chOff x="7620" y="-7620"/>
            <a:chExt cx="12192000" cy="1083309"/>
          </a:xfrm>
        </p:grpSpPr>
        <p:sp>
          <p:nvSpPr>
            <p:cNvPr id="3" name="Round Single Corner Rectangle 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5" name="Round Single Corner Rectangle 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941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475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33" grpId="0"/>
      <p:bldP spid="34" grpId="0"/>
      <p:bldP spid="35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318895" y="0"/>
            <a:ext cx="9144000" cy="6900365"/>
            <a:chOff x="0" y="0"/>
            <a:chExt cx="9144000" cy="6900365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9144000" cy="68573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38595" y="720545"/>
              <a:ext cx="8486470" cy="6179820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p>
              <a:pPr algn="just">
                <a:lnSpc>
                  <a:spcPct val="110000"/>
                </a:lnSpc>
              </a:pPr>
              <a:r>
                <a:rPr lang="en-US" sz="2400" b="1" i="1" dirty="0" err="1">
                  <a:solidFill>
                    <a:srgbClr val="333333"/>
                  </a:solidFill>
                  <a:effectLst/>
                  <a:latin typeface="Comic Sans MS" panose="030F0702030302020204" charset="0"/>
                  <a:cs typeface="Comic Sans MS" panose="030F0702030302020204" charset="0"/>
                </a:rPr>
                <a:t>Khang</a:t>
              </a:r>
              <a:r>
                <a:rPr lang="en-US" sz="2400" b="1" i="1" dirty="0">
                  <a:solidFill>
                    <a:srgbClr val="333333"/>
                  </a:solidFill>
                  <a:effectLst/>
                  <a:latin typeface="Comic Sans MS" panose="030F0702030302020204" charset="0"/>
                  <a:cs typeface="Comic Sans MS" panose="030F0702030302020204" charset="0"/>
                </a:rPr>
                <a:t>: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Comic Sans MS" panose="030F0702030302020204" charset="0"/>
                  <a:cs typeface="Comic Sans MS" panose="030F0702030302020204" charset="0"/>
                </a:rPr>
                <a:t> Dr Adams, please tell me something about robots.</a:t>
              </a:r>
              <a:endParaRPr lang="en-US" sz="2400" b="0" i="0" dirty="0">
                <a:solidFill>
                  <a:srgbClr val="333333"/>
                </a:solidFill>
                <a:effectLst/>
                <a:latin typeface="Comic Sans MS" panose="030F0702030302020204" charset="0"/>
                <a:cs typeface="Comic Sans MS" panose="030F0702030302020204" charset="0"/>
              </a:endParaRPr>
            </a:p>
            <a:p>
              <a:pPr algn="just">
                <a:lnSpc>
                  <a:spcPct val="110000"/>
                </a:lnSpc>
              </a:pPr>
              <a:r>
                <a:rPr lang="en-US" sz="2400" b="1" i="1" dirty="0">
                  <a:solidFill>
                    <a:srgbClr val="333333"/>
                  </a:solidFill>
                  <a:effectLst/>
                  <a:latin typeface="Comic Sans MS" panose="030F0702030302020204" charset="0"/>
                  <a:cs typeface="Comic Sans MS" panose="030F0702030302020204" charset="0"/>
                </a:rPr>
                <a:t>Dr Adams: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Comic Sans MS" panose="030F0702030302020204" charset="0"/>
                  <a:cs typeface="Comic Sans MS" panose="030F0702030302020204" charset="0"/>
                </a:rPr>
                <a:t> Sure. Robots can do quite a lot today. Home robots can do housework. Doctor robots can look after sick people. And...</a:t>
              </a:r>
              <a:endParaRPr lang="en-US" sz="2400" b="0" i="0" dirty="0">
                <a:solidFill>
                  <a:srgbClr val="333333"/>
                </a:solidFill>
                <a:effectLst/>
                <a:latin typeface="Comic Sans MS" panose="030F0702030302020204" charset="0"/>
                <a:cs typeface="Comic Sans MS" panose="030F0702030302020204" charset="0"/>
              </a:endParaRPr>
            </a:p>
            <a:p>
              <a:pPr algn="just">
                <a:lnSpc>
                  <a:spcPct val="110000"/>
                </a:lnSpc>
              </a:pPr>
              <a:r>
                <a:rPr lang="en-US" sz="2400" b="1" i="1" dirty="0" err="1">
                  <a:solidFill>
                    <a:srgbClr val="333333"/>
                  </a:solidFill>
                  <a:effectLst/>
                  <a:latin typeface="Comic Sans MS" panose="030F0702030302020204" charset="0"/>
                  <a:cs typeface="Comic Sans MS" panose="030F0702030302020204" charset="0"/>
                </a:rPr>
                <a:t>Khang</a:t>
              </a:r>
              <a:r>
                <a:rPr lang="en-US" sz="2400" b="1" i="1" dirty="0">
                  <a:solidFill>
                    <a:srgbClr val="333333"/>
                  </a:solidFill>
                  <a:effectLst/>
                  <a:latin typeface="Comic Sans MS" panose="030F0702030302020204" charset="0"/>
                  <a:cs typeface="Comic Sans MS" panose="030F0702030302020204" charset="0"/>
                </a:rPr>
                <a:t>: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Comic Sans MS" panose="030F0702030302020204" charset="0"/>
                  <a:cs typeface="Comic Sans MS" panose="030F0702030302020204" charset="0"/>
                </a:rPr>
                <a:t> Can robots build houses?</a:t>
              </a:r>
              <a:endParaRPr lang="en-US" sz="2400" b="0" i="0" dirty="0">
                <a:solidFill>
                  <a:srgbClr val="333333"/>
                </a:solidFill>
                <a:effectLst/>
                <a:latin typeface="Comic Sans MS" panose="030F0702030302020204" charset="0"/>
                <a:cs typeface="Comic Sans MS" panose="030F0702030302020204" charset="0"/>
              </a:endParaRPr>
            </a:p>
            <a:p>
              <a:pPr algn="just">
                <a:lnSpc>
                  <a:spcPct val="110000"/>
                </a:lnSpc>
              </a:pPr>
              <a:r>
                <a:rPr lang="en-US" sz="2400" b="1" i="1" dirty="0">
                  <a:solidFill>
                    <a:srgbClr val="333333"/>
                  </a:solidFill>
                  <a:effectLst/>
                  <a:latin typeface="Comic Sans MS" panose="030F0702030302020204" charset="0"/>
                  <a:cs typeface="Comic Sans MS" panose="030F0702030302020204" charset="0"/>
                </a:rPr>
                <a:t>Dr Adams: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Comic Sans MS" panose="030F0702030302020204" charset="0"/>
                  <a:cs typeface="Comic Sans MS" panose="030F0702030302020204" charset="0"/>
                </a:rPr>
                <a:t> Yes. Worker robots can even build the very high buildings.</a:t>
              </a:r>
              <a:endParaRPr lang="en-US" sz="2400" b="0" i="0" dirty="0">
                <a:solidFill>
                  <a:srgbClr val="333333"/>
                </a:solidFill>
                <a:effectLst/>
                <a:latin typeface="Comic Sans MS" panose="030F0702030302020204" charset="0"/>
                <a:cs typeface="Comic Sans MS" panose="030F0702030302020204" charset="0"/>
              </a:endParaRPr>
            </a:p>
            <a:p>
              <a:pPr algn="just">
                <a:lnSpc>
                  <a:spcPct val="110000"/>
                </a:lnSpc>
              </a:pPr>
              <a:r>
                <a:rPr lang="en-US" sz="2400" b="1" i="1" dirty="0" err="1">
                  <a:solidFill>
                    <a:srgbClr val="333333"/>
                  </a:solidFill>
                  <a:effectLst/>
                  <a:latin typeface="Comic Sans MS" panose="030F0702030302020204" charset="0"/>
                  <a:cs typeface="Comic Sans MS" panose="030F0702030302020204" charset="0"/>
                </a:rPr>
                <a:t>Khang</a:t>
              </a:r>
              <a:r>
                <a:rPr lang="en-US" sz="2400" b="1" i="1" dirty="0">
                  <a:solidFill>
                    <a:srgbClr val="333333"/>
                  </a:solidFill>
                  <a:effectLst/>
                  <a:latin typeface="Comic Sans MS" panose="030F0702030302020204" charset="0"/>
                  <a:cs typeface="Comic Sans MS" panose="030F0702030302020204" charset="0"/>
                </a:rPr>
                <a:t>: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Comic Sans MS" panose="030F0702030302020204" charset="0"/>
                  <a:cs typeface="Comic Sans MS" panose="030F0702030302020204" charset="0"/>
                </a:rPr>
                <a:t> Can they teach?</a:t>
              </a:r>
              <a:endParaRPr lang="en-US" sz="2400" b="0" i="0" dirty="0">
                <a:solidFill>
                  <a:srgbClr val="333333"/>
                </a:solidFill>
                <a:effectLst/>
                <a:latin typeface="Comic Sans MS" panose="030F0702030302020204" charset="0"/>
                <a:cs typeface="Comic Sans MS" panose="030F0702030302020204" charset="0"/>
              </a:endParaRPr>
            </a:p>
            <a:p>
              <a:pPr algn="just">
                <a:lnSpc>
                  <a:spcPct val="110000"/>
                </a:lnSpc>
              </a:pPr>
              <a:r>
                <a:rPr lang="en-US" sz="2400" b="1" i="1" dirty="0">
                  <a:solidFill>
                    <a:srgbClr val="333333"/>
                  </a:solidFill>
                  <a:effectLst/>
                  <a:latin typeface="Comic Sans MS" panose="030F0702030302020204" charset="0"/>
                  <a:cs typeface="Comic Sans MS" panose="030F0702030302020204" charset="0"/>
                </a:rPr>
                <a:t>Dr Adams: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Comic Sans MS" panose="030F0702030302020204" charset="0"/>
                  <a:cs typeface="Comic Sans MS" panose="030F0702030302020204" charset="0"/>
                </a:rPr>
                <a:t> Yes. Teacher robots can teach many subjects in a classroom or online.</a:t>
              </a:r>
              <a:endParaRPr lang="en-US" sz="2400" b="0" i="0" dirty="0">
                <a:solidFill>
                  <a:srgbClr val="333333"/>
                </a:solidFill>
                <a:effectLst/>
                <a:latin typeface="Comic Sans MS" panose="030F0702030302020204" charset="0"/>
                <a:cs typeface="Comic Sans MS" panose="030F0702030302020204" charset="0"/>
              </a:endParaRPr>
            </a:p>
            <a:p>
              <a:pPr algn="just">
                <a:lnSpc>
                  <a:spcPct val="110000"/>
                </a:lnSpc>
              </a:pPr>
              <a:r>
                <a:rPr lang="en-US" sz="2400" b="1" i="1" dirty="0" err="1">
                  <a:solidFill>
                    <a:srgbClr val="333333"/>
                  </a:solidFill>
                  <a:effectLst/>
                  <a:latin typeface="Comic Sans MS" panose="030F0702030302020204" charset="0"/>
                  <a:cs typeface="Comic Sans MS" panose="030F0702030302020204" charset="0"/>
                </a:rPr>
                <a:t>Khang</a:t>
              </a:r>
              <a:r>
                <a:rPr lang="en-US" sz="2400" b="1" i="1" dirty="0">
                  <a:solidFill>
                    <a:srgbClr val="333333"/>
                  </a:solidFill>
                  <a:effectLst/>
                  <a:latin typeface="Comic Sans MS" panose="030F0702030302020204" charset="0"/>
                  <a:cs typeface="Comic Sans MS" panose="030F0702030302020204" charset="0"/>
                </a:rPr>
                <a:t>: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Comic Sans MS" panose="030F0702030302020204" charset="0"/>
                  <a:cs typeface="Comic Sans MS" panose="030F0702030302020204" charset="0"/>
                </a:rPr>
                <a:t> Can they understand what we say?</a:t>
              </a:r>
              <a:endParaRPr lang="en-US" sz="2400" b="0" i="0" dirty="0">
                <a:solidFill>
                  <a:srgbClr val="333333"/>
                </a:solidFill>
                <a:effectLst/>
                <a:latin typeface="Comic Sans MS" panose="030F0702030302020204" charset="0"/>
                <a:cs typeface="Comic Sans MS" panose="030F0702030302020204" charset="0"/>
              </a:endParaRPr>
            </a:p>
            <a:p>
              <a:pPr algn="just">
                <a:lnSpc>
                  <a:spcPct val="110000"/>
                </a:lnSpc>
              </a:pPr>
              <a:r>
                <a:rPr lang="en-US" sz="2400" b="1" i="1" dirty="0">
                  <a:solidFill>
                    <a:srgbClr val="333333"/>
                  </a:solidFill>
                  <a:effectLst/>
                  <a:latin typeface="Comic Sans MS" panose="030F0702030302020204" charset="0"/>
                  <a:cs typeface="Comic Sans MS" panose="030F0702030302020204" charset="0"/>
                </a:rPr>
                <a:t>Dr Adams: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Comic Sans MS" panose="030F0702030302020204" charset="0"/>
                  <a:cs typeface="Comic Sans MS" panose="030F0702030302020204" charset="0"/>
                </a:rPr>
                <a:t> Yes, they do. They can even speak to us.</a:t>
              </a:r>
              <a:endParaRPr lang="en-US" sz="2400" b="0" i="0" dirty="0">
                <a:solidFill>
                  <a:srgbClr val="333333"/>
                </a:solidFill>
                <a:effectLst/>
                <a:latin typeface="Comic Sans MS" panose="030F0702030302020204" charset="0"/>
                <a:cs typeface="Comic Sans MS" panose="030F0702030302020204" charset="0"/>
              </a:endParaRPr>
            </a:p>
            <a:p>
              <a:pPr algn="just">
                <a:lnSpc>
                  <a:spcPct val="110000"/>
                </a:lnSpc>
              </a:pPr>
              <a:r>
                <a:rPr lang="en-US" sz="2400" b="1" i="1" dirty="0" err="1">
                  <a:solidFill>
                    <a:srgbClr val="333333"/>
                  </a:solidFill>
                  <a:effectLst/>
                  <a:latin typeface="Comic Sans MS" panose="030F0702030302020204" charset="0"/>
                  <a:cs typeface="Comic Sans MS" panose="030F0702030302020204" charset="0"/>
                </a:rPr>
                <a:t>Khang</a:t>
              </a:r>
              <a:r>
                <a:rPr lang="en-US" sz="2400" b="1" i="1" dirty="0">
                  <a:solidFill>
                    <a:srgbClr val="333333"/>
                  </a:solidFill>
                  <a:effectLst/>
                  <a:latin typeface="Comic Sans MS" panose="030F0702030302020204" charset="0"/>
                  <a:cs typeface="Comic Sans MS" panose="030F0702030302020204" charset="0"/>
                </a:rPr>
                <a:t>: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Comic Sans MS" panose="030F0702030302020204" charset="0"/>
                  <a:cs typeface="Comic Sans MS" panose="030F0702030302020204" charset="0"/>
                </a:rPr>
                <a:t> Robots can do everything like humans?</a:t>
              </a:r>
              <a:endParaRPr lang="en-US" sz="2400" b="0" i="0" dirty="0">
                <a:solidFill>
                  <a:srgbClr val="333333"/>
                </a:solidFill>
                <a:effectLst/>
                <a:latin typeface="Comic Sans MS" panose="030F0702030302020204" charset="0"/>
                <a:cs typeface="Comic Sans MS" panose="030F0702030302020204" charset="0"/>
              </a:endParaRPr>
            </a:p>
            <a:p>
              <a:pPr algn="just">
                <a:lnSpc>
                  <a:spcPct val="110000"/>
                </a:lnSpc>
              </a:pPr>
              <a:r>
                <a:rPr lang="en-US" sz="2400" b="1" i="1" dirty="0">
                  <a:solidFill>
                    <a:srgbClr val="333333"/>
                  </a:solidFill>
                  <a:effectLst/>
                  <a:latin typeface="Comic Sans MS" panose="030F0702030302020204" charset="0"/>
                  <a:cs typeface="Comic Sans MS" panose="030F0702030302020204" charset="0"/>
                </a:rPr>
                <a:t>Dr Adams: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Comic Sans MS" panose="030F0702030302020204" charset="0"/>
                  <a:cs typeface="Comic Sans MS" panose="030F0702030302020204" charset="0"/>
                </a:rPr>
                <a:t> No, not everything. They can't understand our feelings or play football.</a:t>
              </a:r>
              <a:endParaRPr lang="en-US" sz="2400" i="0" dirty="0">
                <a:effectLst/>
                <a:latin typeface="Comic Sans MS" panose="030F0702030302020204" charset="0"/>
                <a:cs typeface="Comic Sans MS" panose="030F070203030202020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8" name="TextBox 6"/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Multiply 25">
            <a:hlinkClick r:id="rId2" action="ppaction://hlinksldjump"/>
          </p:cNvPr>
          <p:cNvSpPr/>
          <p:nvPr/>
        </p:nvSpPr>
        <p:spPr>
          <a:xfrm>
            <a:off x="9077960" y="-635"/>
            <a:ext cx="635000" cy="635000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09140" y="1012190"/>
            <a:ext cx="9878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Listen and tick True or False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40" y="754380"/>
            <a:ext cx="939800" cy="931545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57480" y="1700530"/>
          <a:ext cx="11311255" cy="493204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245600"/>
                <a:gridCol w="1067435"/>
                <a:gridCol w="998220"/>
              </a:tblGrid>
              <a:tr h="1005205">
                <a:tc>
                  <a:txBody>
                    <a:bodyPr/>
                    <a:p>
                      <a:pPr algn="ctr"/>
                      <a:endParaRPr lang="en-US" sz="320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T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F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1309370">
                <a:tc>
                  <a:txBody>
                    <a:bodyPr/>
                    <a:p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3200" dirty="0"/>
                        <a:t>Robots can’t do many things today.</a:t>
                      </a:r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p>
                      <a:endParaRPr lang="en-US" sz="3200"/>
                    </a:p>
                  </a:txBody>
                  <a:tcPr anchor="ctr"/>
                </a:tc>
                <a:tc>
                  <a:txBody>
                    <a:bodyPr/>
                    <a:p>
                      <a:endParaRPr lang="en-US" sz="3200"/>
                    </a:p>
                  </a:txBody>
                  <a:tcPr anchor="ctr"/>
                </a:tc>
              </a:tr>
              <a:tr h="1308100">
                <a:tc>
                  <a:txBody>
                    <a:bodyPr/>
                    <a:p>
                      <a:r>
                        <a:rPr lang="en-US" sz="3200" b="1" kern="1200">
                          <a:solidFill>
                            <a:srgbClr val="0070C0"/>
                          </a:solidFill>
                        </a:rPr>
                        <a:t>2. </a:t>
                      </a:r>
                      <a:r>
                        <a:rPr lang="en-US" sz="3200"/>
                        <a:t>Worker robots can build the very high buildings.</a:t>
                      </a:r>
                      <a:endParaRPr lang="en-US" sz="3200"/>
                    </a:p>
                  </a:txBody>
                  <a:tcPr anchor="ctr"/>
                </a:tc>
                <a:tc>
                  <a:txBody>
                    <a:bodyPr/>
                    <a:p>
                      <a:endParaRPr lang="en-US" sz="3200"/>
                    </a:p>
                  </a:txBody>
                  <a:tcPr anchor="ctr"/>
                </a:tc>
                <a:tc>
                  <a:txBody>
                    <a:bodyPr/>
                    <a:p>
                      <a:endParaRPr lang="en-US" sz="3200"/>
                    </a:p>
                  </a:txBody>
                  <a:tcPr anchor="ctr"/>
                </a:tc>
              </a:tr>
              <a:tr h="1309370">
                <a:tc>
                  <a:txBody>
                    <a:bodyPr/>
                    <a:p>
                      <a:r>
                        <a:rPr lang="en-US" sz="3200" b="1" kern="1200">
                          <a:solidFill>
                            <a:srgbClr val="0070C0"/>
                          </a:solidFill>
                        </a:rPr>
                        <a:t>3. </a:t>
                      </a:r>
                      <a:r>
                        <a:rPr lang="en-US" sz="3200"/>
                        <a:t>Teacher robots can teach on the internet.</a:t>
                      </a:r>
                      <a:endParaRPr lang="en-US" sz="3200"/>
                    </a:p>
                  </a:txBody>
                  <a:tcPr anchor="ctr"/>
                </a:tc>
                <a:tc>
                  <a:txBody>
                    <a:bodyPr/>
                    <a:p>
                      <a:endParaRPr lang="en-US" sz="3200"/>
                    </a:p>
                  </a:txBody>
                  <a:tcPr anchor="ctr"/>
                </a:tc>
                <a:tc>
                  <a:txBody>
                    <a:bodyPr/>
                    <a:p>
                      <a:endParaRPr lang="en-US" sz="320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0" name="TextBox 8"/>
          <p:cNvSpPr txBox="1"/>
          <p:nvPr/>
        </p:nvSpPr>
        <p:spPr>
          <a:xfrm>
            <a:off x="10672876" y="3010215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1" name="TextBox 9"/>
          <p:cNvSpPr txBox="1"/>
          <p:nvPr/>
        </p:nvSpPr>
        <p:spPr>
          <a:xfrm>
            <a:off x="9747349" y="4307924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3" name="TextBox 10"/>
          <p:cNvSpPr txBox="1"/>
          <p:nvPr/>
        </p:nvSpPr>
        <p:spPr>
          <a:xfrm>
            <a:off x="9633049" y="5716587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pic>
        <p:nvPicPr>
          <p:cNvPr id="14" name="B2_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37425" y="897890"/>
            <a:ext cx="779145" cy="77914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620" y="0"/>
            <a:ext cx="12192000" cy="832485"/>
            <a:chOff x="7620" y="-7620"/>
            <a:chExt cx="12192000" cy="1083309"/>
          </a:xfrm>
        </p:grpSpPr>
        <p:sp>
          <p:nvSpPr>
            <p:cNvPr id="4" name="Round Single Corner Rectangle 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6" name="Round Single Corner Rectangle 5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941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486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894840" y="1380490"/>
            <a:ext cx="9878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Listen and tick True or False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40" y="1125855"/>
            <a:ext cx="1066800" cy="1057275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62280" y="2310130"/>
          <a:ext cx="11311255" cy="493204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245600"/>
                <a:gridCol w="1067435"/>
                <a:gridCol w="998220"/>
              </a:tblGrid>
              <a:tr h="1005205">
                <a:tc>
                  <a:txBody>
                    <a:bodyPr/>
                    <a:p>
                      <a:pPr algn="ctr"/>
                      <a:endParaRPr lang="en-US" sz="320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T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F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1309370">
                <a:tc>
                  <a:txBody>
                    <a:bodyPr/>
                    <a:p>
                      <a:r>
                        <a:rPr lang="en-US" sz="3200" b="1" kern="1200">
                          <a:solidFill>
                            <a:srgbClr val="0070C0"/>
                          </a:solidFill>
                        </a:rPr>
                        <a:t>4. </a:t>
                      </a:r>
                      <a:r>
                        <a:rPr lang="en-US" sz="3200"/>
                        <a:t>Robots can talk to humans.</a:t>
                      </a:r>
                      <a:endParaRPr lang="en-US" sz="3200"/>
                    </a:p>
                  </a:txBody>
                  <a:tcPr anchor="ctr"/>
                </a:tc>
                <a:tc>
                  <a:txBody>
                    <a:bodyPr/>
                    <a:p>
                      <a:endParaRPr lang="en-US" sz="3200"/>
                    </a:p>
                  </a:txBody>
                  <a:tcPr anchor="ctr"/>
                </a:tc>
                <a:tc>
                  <a:txBody>
                    <a:bodyPr/>
                    <a:p>
                      <a:endParaRPr lang="en-US" sz="3200"/>
                    </a:p>
                  </a:txBody>
                  <a:tcPr anchor="ctr"/>
                </a:tc>
              </a:tr>
              <a:tr h="1308100">
                <a:tc>
                  <a:txBody>
                    <a:bodyPr/>
                    <a:p>
                      <a:r>
                        <a:rPr lang="en-US" sz="3200" b="1">
                          <a:solidFill>
                            <a:srgbClr val="0070C0"/>
                          </a:solidFill>
                        </a:rPr>
                        <a:t>5. </a:t>
                      </a:r>
                      <a:r>
                        <a:rPr lang="en-US" sz="3200"/>
                        <a:t>Robots can do everything like humans.</a:t>
                      </a:r>
                      <a:endParaRPr lang="en-US" sz="3200"/>
                    </a:p>
                  </a:txBody>
                  <a:tcPr anchor="ctr"/>
                </a:tc>
                <a:tc>
                  <a:txBody>
                    <a:bodyPr/>
                    <a:p>
                      <a:endParaRPr lang="en-US" sz="3200"/>
                    </a:p>
                  </a:txBody>
                  <a:tcPr anchor="ctr"/>
                </a:tc>
                <a:tc>
                  <a:txBody>
                    <a:bodyPr/>
                    <a:p>
                      <a:endParaRPr lang="en-US" sz="320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0" name="TextBox 8"/>
          <p:cNvSpPr txBox="1"/>
          <p:nvPr/>
        </p:nvSpPr>
        <p:spPr>
          <a:xfrm>
            <a:off x="10051846" y="3429315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1" name="TextBox 9"/>
          <p:cNvSpPr txBox="1"/>
          <p:nvPr/>
        </p:nvSpPr>
        <p:spPr>
          <a:xfrm>
            <a:off x="11004649" y="5019124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pic>
        <p:nvPicPr>
          <p:cNvPr id="6" name="B2_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81825" y="1283970"/>
            <a:ext cx="741045" cy="74104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620" y="0"/>
            <a:ext cx="12192000" cy="832485"/>
            <a:chOff x="7620" y="-7620"/>
            <a:chExt cx="12192000" cy="1083309"/>
          </a:xfrm>
        </p:grpSpPr>
        <p:sp>
          <p:nvSpPr>
            <p:cNvPr id="4" name="Round Single Corner Rectangle 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9" name="Round Single Corner Rectangle 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941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48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 descr="halloween-3726939_19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02560" y="2081530"/>
            <a:ext cx="901700" cy="436245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504440" y="2038985"/>
            <a:ext cx="2373630" cy="61785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LISTENING</a:t>
            </a:r>
            <a:endParaRPr lang="en-US" alt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71500" y="3305810"/>
            <a:ext cx="2234565" cy="60134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WRITING</a:t>
            </a:r>
            <a:endParaRPr lang="en-US" alt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19065" y="944880"/>
            <a:ext cx="6205855" cy="45529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GB" dirty="0">
                <a:solidFill>
                  <a:schemeClr val="tx1"/>
                </a:solidFill>
              </a:rPr>
              <a:t>Brainstorming</a:t>
            </a:r>
            <a:endParaRPr lang="en-US" alt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18430" y="1673860"/>
            <a:ext cx="6207760" cy="92964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Task 1: Listen to the conversation and tick the phrases you hear. </a:t>
            </a:r>
            <a:endParaRPr lang="en-US" dirty="0">
              <a:solidFill>
                <a:schemeClr val="tx1"/>
              </a:solidFill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Task 2: Listen and tick True (T) or False (F).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endCxn id="17" idx="0"/>
          </p:cNvCxnSpPr>
          <p:nvPr/>
        </p:nvCxnSpPr>
        <p:spPr>
          <a:xfrm>
            <a:off x="2500630" y="1249045"/>
            <a:ext cx="1190625" cy="78994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</p:cNvCxnSpPr>
          <p:nvPr/>
        </p:nvCxnSpPr>
        <p:spPr>
          <a:xfrm rot="10800000" flipV="1">
            <a:off x="1590040" y="2347595"/>
            <a:ext cx="913765" cy="100393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890" y="251460"/>
            <a:ext cx="4371975" cy="625475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979545" y="302895"/>
            <a:ext cx="49891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5: SKILLS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5" name="Content Placeholder 4" descr="magnifying-glass-1374389_1280"/>
          <p:cNvPicPr>
            <a:picLocks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 flipH="1" flipV="1">
            <a:off x="-4025265" y="7454265"/>
            <a:ext cx="284480" cy="149860"/>
          </a:xfrm>
          <a:prstGeom prst="rect">
            <a:avLst/>
          </a:prstGeom>
        </p:spPr>
      </p:pic>
      <p:sp>
        <p:nvSpPr>
          <p:cNvPr id="3" name="Rectangle 21"/>
          <p:cNvSpPr/>
          <p:nvPr/>
        </p:nvSpPr>
        <p:spPr>
          <a:xfrm>
            <a:off x="5219065" y="2912110"/>
            <a:ext cx="6207125" cy="113601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R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  <a:sym typeface="+mn-ea"/>
              </a:rPr>
              <a:t>Task 3: Imagine a robot you would like to have and make notes about it. </a:t>
            </a:r>
            <a:endParaRPr lang="en-US" dirty="0">
              <a:solidFill>
                <a:schemeClr val="tx1"/>
              </a:solidFill>
              <a:sym typeface="+mn-ea"/>
            </a:endParaRPr>
          </a:p>
          <a:p>
            <a:pPr marR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  <a:sym typeface="+mn-ea"/>
              </a:rPr>
              <a:t>Task 4: Write a paragraph of 50-60 words about the robot you would like to have</a:t>
            </a:r>
            <a:endParaRPr lang="en-US" dirty="0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691640" y="676275"/>
            <a:ext cx="98786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Imagine a robot you would like to have. Make notes about it.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15" y="572770"/>
            <a:ext cx="981075" cy="1038225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228340" y="1642110"/>
          <a:ext cx="8963660" cy="51206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113530"/>
                <a:gridCol w="4850130"/>
              </a:tblGrid>
              <a:tr h="1289685">
                <a:tc>
                  <a:txBody>
                    <a:bodyPr/>
                    <a:p>
                      <a:pPr algn="l"/>
                      <a:r>
                        <a:rPr lang="en-US" sz="3000" b="0"/>
                        <a:t>1. Name of</a:t>
                      </a:r>
                      <a:r>
                        <a:rPr lang="en-US" sz="3000" b="0" baseline="0"/>
                        <a:t> your robot</a:t>
                      </a:r>
                      <a:endParaRPr lang="en-US" sz="3000" b="0"/>
                    </a:p>
                  </a:txBody>
                  <a:tcPr anchor="ctr">
                    <a:solidFill>
                      <a:srgbClr val="C4E9FC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sz="3000"/>
                        <a:t>_______________________</a:t>
                      </a:r>
                      <a:endParaRPr lang="en-US" sz="30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1276985">
                <a:tc>
                  <a:txBody>
                    <a:bodyPr/>
                    <a:p>
                      <a:pPr algn="l"/>
                      <a:r>
                        <a:rPr lang="en-US" sz="3000" b="0"/>
                        <a:t>2. Type of</a:t>
                      </a:r>
                      <a:r>
                        <a:rPr lang="en-US" sz="3000" b="0" baseline="0"/>
                        <a:t> robot</a:t>
                      </a:r>
                      <a:endParaRPr lang="en-US" sz="3000" b="0"/>
                    </a:p>
                  </a:txBody>
                  <a:tcPr anchor="ctr">
                    <a:solidFill>
                      <a:srgbClr val="C4E9FC"/>
                    </a:solidFill>
                  </a:tcPr>
                </a:tc>
                <a:tc>
                  <a:txBody>
                    <a:bodyPr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000" b="1"/>
                        <a:t>_______________________</a:t>
                      </a:r>
                      <a:endParaRPr lang="en-US" sz="3000" b="1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1276985">
                <a:tc>
                  <a:txBody>
                    <a:bodyPr/>
                    <a:p>
                      <a:pPr algn="l"/>
                      <a:r>
                        <a:rPr lang="en-US" sz="3000" b="0"/>
                        <a:t>3. Where</a:t>
                      </a:r>
                      <a:r>
                        <a:rPr lang="en-US" sz="3000" b="0" baseline="0"/>
                        <a:t> it can work</a:t>
                      </a:r>
                      <a:endParaRPr lang="en-US" sz="3000" b="0"/>
                    </a:p>
                  </a:txBody>
                  <a:tcPr anchor="ctr">
                    <a:solidFill>
                      <a:srgbClr val="C4E9FC"/>
                    </a:solidFill>
                  </a:tcPr>
                </a:tc>
                <a:tc>
                  <a:txBody>
                    <a:bodyPr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000" b="1"/>
                        <a:t>_______________________</a:t>
                      </a:r>
                      <a:endParaRPr lang="en-US" sz="3000" b="1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1276985">
                <a:tc>
                  <a:txBody>
                    <a:bodyPr/>
                    <a:p>
                      <a:pPr algn="l"/>
                      <a:r>
                        <a:rPr lang="en-US" sz="3000" b="0"/>
                        <a:t>4. What</a:t>
                      </a:r>
                      <a:r>
                        <a:rPr lang="en-US" sz="3000" b="0" baseline="0"/>
                        <a:t> it can do for you</a:t>
                      </a:r>
                      <a:endParaRPr lang="en-US" sz="3000" b="0"/>
                    </a:p>
                  </a:txBody>
                  <a:tcPr anchor="ctr">
                    <a:solidFill>
                      <a:srgbClr val="C4E9FC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sz="3000" b="1"/>
                        <a:t>_______________________</a:t>
                      </a:r>
                      <a:endParaRPr lang="en-US" sz="3000" b="1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Text Box 9"/>
          <p:cNvSpPr txBox="1"/>
          <p:nvPr/>
        </p:nvSpPr>
        <p:spPr>
          <a:xfrm>
            <a:off x="147320" y="1757045"/>
            <a:ext cx="305371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sz="3000">
                <a:solidFill>
                  <a:schemeClr val="tx1"/>
                </a:solidFill>
              </a:rPr>
              <a:t>-Make notes on a robot you want to design </a:t>
            </a:r>
            <a:endParaRPr lang="en-US" sz="3000">
              <a:solidFill>
                <a:schemeClr val="tx1"/>
              </a:solidFill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248920" y="3278505"/>
            <a:ext cx="246888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sz="3000">
                <a:solidFill>
                  <a:schemeClr val="tx1"/>
                </a:solidFill>
              </a:rPr>
              <a:t>- Don’t have to write full sentences</a:t>
            </a:r>
            <a:endParaRPr lang="en-US" sz="300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620" y="0"/>
            <a:ext cx="12192000" cy="663575"/>
            <a:chOff x="7620" y="-7620"/>
            <a:chExt cx="12192000" cy="1083309"/>
          </a:xfrm>
        </p:grpSpPr>
        <p:sp>
          <p:nvSpPr>
            <p:cNvPr id="7" name="Round Single Corner Rectangle 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8" name="Round Single Corner Rectangle 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4" grpId="0"/>
      <p:bldP spid="1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07515" y="1384300"/>
            <a:ext cx="987869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Now write a paragraph of 50-60 words about the robot you would like to have. Use the information in </a:t>
            </a:r>
            <a:r>
              <a:rPr lang="en-US" sz="2800" b="1">
                <a:solidFill>
                  <a:srgbClr val="F1664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3</a:t>
            </a:r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to help you.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15" y="1384300"/>
            <a:ext cx="990600" cy="1019175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838200" y="2987040"/>
            <a:ext cx="1074737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sz="4400">
                <a:solidFill>
                  <a:schemeClr val="tx1"/>
                </a:solidFill>
              </a:rPr>
              <a:t>- You will write a short paragraph about your robot.</a:t>
            </a:r>
            <a:endParaRPr lang="en-US" sz="4400">
              <a:solidFill>
                <a:schemeClr val="tx1"/>
              </a:solidFill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838200" y="4651375"/>
            <a:ext cx="105200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sz="4400">
                <a:solidFill>
                  <a:schemeClr val="tx1"/>
                </a:solidFill>
              </a:rPr>
              <a:t>- There are some structures you can use.</a:t>
            </a:r>
            <a:endParaRPr lang="en-US" sz="4400">
              <a:solidFill>
                <a:schemeClr val="tx1"/>
              </a:solidFill>
            </a:endParaRPr>
          </a:p>
        </p:txBody>
      </p:sp>
      <p:sp>
        <p:nvSpPr>
          <p:cNvPr id="6" name="Flowchart: Data 5"/>
          <p:cNvSpPr/>
          <p:nvPr/>
        </p:nvSpPr>
        <p:spPr>
          <a:xfrm>
            <a:off x="716915" y="8600440"/>
            <a:ext cx="3850005" cy="2251075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90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620" y="0"/>
            <a:ext cx="12192000" cy="1047750"/>
            <a:chOff x="7620" y="-7620"/>
            <a:chExt cx="12192000" cy="1083309"/>
          </a:xfrm>
        </p:grpSpPr>
        <p:sp>
          <p:nvSpPr>
            <p:cNvPr id="4" name="Round Single Corner Rectangle 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8" name="Round Single Corner Rectangle 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94134"/>
            <a:ext cx="4132696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6" grpId="0"/>
      <p:bldP spid="1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ata 3"/>
          <p:cNvSpPr/>
          <p:nvPr/>
        </p:nvSpPr>
        <p:spPr>
          <a:xfrm>
            <a:off x="-1236345" y="832485"/>
            <a:ext cx="14528165" cy="5909310"/>
          </a:xfrm>
          <a:prstGeom prst="flowChartInputOutpu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 b="1">
                <a:solidFill>
                  <a:schemeClr val="tx1"/>
                </a:solidFill>
              </a:rPr>
              <a:t>*Name:</a:t>
            </a:r>
            <a:endParaRPr lang="en-US" sz="3200" b="1">
              <a:solidFill>
                <a:schemeClr val="tx1"/>
              </a:solidFill>
            </a:endParaRPr>
          </a:p>
          <a:p>
            <a:pPr algn="ctr"/>
            <a:r>
              <a:rPr lang="en-US" sz="3200">
                <a:solidFill>
                  <a:schemeClr val="tx1"/>
                </a:solidFill>
              </a:rPr>
              <a:t>My robot’s name is…</a:t>
            </a:r>
            <a:endParaRPr lang="en-US" sz="3200">
              <a:solidFill>
                <a:schemeClr val="tx1"/>
              </a:solidFill>
            </a:endParaRPr>
          </a:p>
          <a:p>
            <a:pPr algn="ctr"/>
            <a:r>
              <a:rPr lang="en-US" sz="3200">
                <a:solidFill>
                  <a:schemeClr val="tx1"/>
                </a:solidFill>
              </a:rPr>
              <a:t>I would like to have a robot named…</a:t>
            </a:r>
            <a:endParaRPr lang="en-US" sz="3200">
              <a:solidFill>
                <a:schemeClr val="tx1"/>
              </a:solidFill>
            </a:endParaRPr>
          </a:p>
          <a:p>
            <a:pPr algn="ctr"/>
            <a:r>
              <a:rPr lang="en-US" sz="3200">
                <a:solidFill>
                  <a:schemeClr val="tx1"/>
                </a:solidFill>
              </a:rPr>
              <a:t>I would name my robot …</a:t>
            </a:r>
            <a:endParaRPr lang="en-US" sz="3200">
              <a:solidFill>
                <a:schemeClr val="tx1"/>
              </a:solidFill>
            </a:endParaRPr>
          </a:p>
          <a:p>
            <a:pPr algn="ctr"/>
            <a:r>
              <a:rPr lang="en-US" sz="3200" b="1">
                <a:solidFill>
                  <a:schemeClr val="tx1"/>
                </a:solidFill>
              </a:rPr>
              <a:t>*Type:</a:t>
            </a:r>
            <a:endParaRPr lang="en-US" sz="3200" b="1">
              <a:solidFill>
                <a:schemeClr val="tx1"/>
              </a:solidFill>
            </a:endParaRPr>
          </a:p>
          <a:p>
            <a:pPr algn="ctr"/>
            <a:r>
              <a:rPr lang="en-US" sz="3200">
                <a:solidFill>
                  <a:schemeClr val="tx1"/>
                </a:solidFill>
              </a:rPr>
              <a:t>It is a …</a:t>
            </a:r>
            <a:endParaRPr lang="en-US" sz="3200">
              <a:solidFill>
                <a:schemeClr val="tx1"/>
              </a:solidFill>
            </a:endParaRPr>
          </a:p>
          <a:p>
            <a:pPr algn="ctr"/>
            <a:r>
              <a:rPr lang="en-US" sz="3200">
                <a:solidFill>
                  <a:schemeClr val="tx1"/>
                </a:solidFill>
              </a:rPr>
              <a:t>*Where it can work:</a:t>
            </a:r>
            <a:endParaRPr lang="en-US" sz="3200">
              <a:solidFill>
                <a:schemeClr val="tx1"/>
              </a:solidFill>
            </a:endParaRPr>
          </a:p>
          <a:p>
            <a:pPr algn="ctr"/>
            <a:r>
              <a:rPr lang="en-US" sz="3200">
                <a:solidFill>
                  <a:schemeClr val="tx1"/>
                </a:solidFill>
              </a:rPr>
              <a:t>It can work at…</a:t>
            </a:r>
            <a:endParaRPr lang="en-US" sz="3200">
              <a:solidFill>
                <a:schemeClr val="tx1"/>
              </a:solidFill>
            </a:endParaRPr>
          </a:p>
          <a:p>
            <a:pPr algn="ctr"/>
            <a:r>
              <a:rPr lang="en-US" sz="3200">
                <a:solidFill>
                  <a:schemeClr val="tx1"/>
                </a:solidFill>
              </a:rPr>
              <a:t>… is an ideal place for it.</a:t>
            </a:r>
            <a:endParaRPr lang="en-US" sz="3200">
              <a:solidFill>
                <a:schemeClr val="tx1"/>
              </a:solidFill>
            </a:endParaRPr>
          </a:p>
          <a:p>
            <a:pPr algn="ctr"/>
            <a:r>
              <a:rPr lang="en-US" sz="3200">
                <a:solidFill>
                  <a:schemeClr val="tx1"/>
                </a:solidFill>
              </a:rPr>
              <a:t>*What it can do:</a:t>
            </a:r>
            <a:endParaRPr lang="en-US" sz="3200">
              <a:solidFill>
                <a:schemeClr val="tx1"/>
              </a:solidFill>
            </a:endParaRPr>
          </a:p>
          <a:p>
            <a:pPr algn="ctr"/>
            <a:r>
              <a:rPr lang="en-US" sz="3200">
                <a:solidFill>
                  <a:schemeClr val="tx1"/>
                </a:solidFill>
              </a:rPr>
              <a:t>My robot can…</a:t>
            </a:r>
            <a:endParaRPr lang="en-US" sz="3200">
              <a:solidFill>
                <a:schemeClr val="tx1"/>
              </a:solidFill>
            </a:endParaRPr>
          </a:p>
          <a:p>
            <a:pPr algn="ctr"/>
            <a:r>
              <a:rPr lang="en-US" sz="3200">
                <a:solidFill>
                  <a:schemeClr val="tx1"/>
                </a:solidFill>
              </a:rPr>
              <a:t>My robot is able to…</a:t>
            </a:r>
            <a:endParaRPr lang="en-US" sz="3200">
              <a:solidFill>
                <a:schemeClr val="tx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620" y="0"/>
            <a:ext cx="12192000" cy="832485"/>
            <a:chOff x="7620" y="-7620"/>
            <a:chExt cx="12192000" cy="1083309"/>
          </a:xfrm>
        </p:grpSpPr>
        <p:sp>
          <p:nvSpPr>
            <p:cNvPr id="6" name="Round Single Corner Rectangle 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7" name="Round Single Corner Rectangle 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941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76375" y="714375"/>
            <a:ext cx="1038606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Now write a paragraph of 50-60 words about the robot you would like to have. Use the information in </a:t>
            </a:r>
            <a:r>
              <a:rPr lang="en-US" sz="2800" b="1">
                <a:solidFill>
                  <a:srgbClr val="F1664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3</a:t>
            </a:r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to help you.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" y="648335"/>
            <a:ext cx="880110" cy="905510"/>
          </a:xfrm>
          <a:prstGeom prst="rect">
            <a:avLst/>
          </a:prstGeom>
        </p:spPr>
      </p:pic>
      <p:sp>
        <p:nvSpPr>
          <p:cNvPr id="6" name="Flowchart: Data 5"/>
          <p:cNvSpPr/>
          <p:nvPr/>
        </p:nvSpPr>
        <p:spPr>
          <a:xfrm>
            <a:off x="716915" y="8600440"/>
            <a:ext cx="3850005" cy="2251075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90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105" y="1388169"/>
            <a:ext cx="9003723" cy="5507182"/>
          </a:xfrm>
          <a:prstGeom prst="rect">
            <a:avLst/>
          </a:prstGeom>
        </p:spPr>
      </p:pic>
      <p:sp>
        <p:nvSpPr>
          <p:cNvPr id="3" name="Rectangle 1"/>
          <p:cNvSpPr/>
          <p:nvPr/>
        </p:nvSpPr>
        <p:spPr>
          <a:xfrm>
            <a:off x="2483485" y="2234565"/>
            <a:ext cx="9716770" cy="401510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sz="3000"/>
              <a:t>My robot’s name is  </a:t>
            </a:r>
            <a:r>
              <a:rPr lang="en-US" sz="3000">
                <a:solidFill>
                  <a:schemeClr val="bg2">
                    <a:lumMod val="50000"/>
                  </a:schemeClr>
                </a:solidFill>
              </a:rPr>
              <a:t>____________________</a:t>
            </a:r>
            <a:r>
              <a:rPr lang="en-US" sz="3000"/>
              <a:t>. </a:t>
            </a:r>
            <a:endParaRPr lang="en-US" sz="3000"/>
          </a:p>
          <a:p>
            <a:pPr>
              <a:lnSpc>
                <a:spcPct val="150000"/>
              </a:lnSpc>
            </a:pPr>
            <a:r>
              <a:rPr lang="en-US" sz="3000"/>
              <a:t>It is a </a:t>
            </a:r>
            <a:r>
              <a:rPr lang="en-US" sz="3000">
                <a:solidFill>
                  <a:schemeClr val="bg2">
                    <a:lumMod val="50000"/>
                  </a:schemeClr>
                </a:solidFill>
              </a:rPr>
              <a:t>________________________________</a:t>
            </a:r>
            <a:r>
              <a:rPr lang="en-US" sz="3000"/>
              <a:t>. </a:t>
            </a:r>
            <a:r>
              <a:rPr lang="en-US" sz="3000">
                <a:solidFill>
                  <a:schemeClr val="bg2">
                    <a:lumMod val="50000"/>
                  </a:schemeClr>
                </a:solidFill>
              </a:rPr>
              <a:t>_____________________________________ _____________________________________ _____________________________________ _____________________________________ </a:t>
            </a:r>
            <a:endParaRPr lang="en-US" sz="300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620" y="0"/>
            <a:ext cx="12192000" cy="663575"/>
            <a:chOff x="7620" y="-7620"/>
            <a:chExt cx="12192000" cy="1083309"/>
          </a:xfrm>
        </p:grpSpPr>
        <p:sp>
          <p:nvSpPr>
            <p:cNvPr id="8" name="Round Single Corner Rectangle 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9" name="Round Single Corner Rectangle 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 descr="halloween-3726939_19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02560" y="2081530"/>
            <a:ext cx="901700" cy="436245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504440" y="2038985"/>
            <a:ext cx="2373630" cy="61785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LISTENING</a:t>
            </a:r>
            <a:endParaRPr lang="en-US" alt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71500" y="3305810"/>
            <a:ext cx="2234565" cy="60134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WRITING</a:t>
            </a:r>
            <a:endParaRPr lang="en-US" alt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19065" y="944880"/>
            <a:ext cx="6205855" cy="45529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GB" dirty="0">
                <a:solidFill>
                  <a:schemeClr val="tx1"/>
                </a:solidFill>
              </a:rPr>
              <a:t>Brainstorming</a:t>
            </a:r>
            <a:endParaRPr lang="en-US" alt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18430" y="1673860"/>
            <a:ext cx="6207760" cy="92964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Task 1: Listen to the conversation and tick the phrases you hear. </a:t>
            </a:r>
            <a:endParaRPr lang="en-US" dirty="0">
              <a:solidFill>
                <a:schemeClr val="tx1"/>
              </a:solidFill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Task 2: Listen and tick True (T) or False (F).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endCxn id="17" idx="0"/>
          </p:cNvCxnSpPr>
          <p:nvPr/>
        </p:nvCxnSpPr>
        <p:spPr>
          <a:xfrm>
            <a:off x="2500630" y="1249045"/>
            <a:ext cx="1190625" cy="78994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</p:cNvCxnSpPr>
          <p:nvPr/>
        </p:nvCxnSpPr>
        <p:spPr>
          <a:xfrm rot="10800000" flipV="1">
            <a:off x="1590040" y="2347595"/>
            <a:ext cx="913765" cy="100393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</p:cNvCxnSpPr>
          <p:nvPr/>
        </p:nvCxnSpPr>
        <p:spPr>
          <a:xfrm>
            <a:off x="2806065" y="3606800"/>
            <a:ext cx="824865" cy="83566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805936" y="4484854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218430" y="4442460"/>
            <a:ext cx="6206490" cy="65659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890" y="251460"/>
            <a:ext cx="4371975" cy="625475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979545" y="302895"/>
            <a:ext cx="49891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5: SKILLS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5" name="Content Placeholder 4" descr="magnifying-glass-1374389_1280"/>
          <p:cNvPicPr>
            <a:picLocks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 flipH="1" flipV="1">
            <a:off x="-4025265" y="7454265"/>
            <a:ext cx="284480" cy="149860"/>
          </a:xfrm>
          <a:prstGeom prst="rect">
            <a:avLst/>
          </a:prstGeom>
        </p:spPr>
      </p:pic>
      <p:sp>
        <p:nvSpPr>
          <p:cNvPr id="3" name="Rectangle 21"/>
          <p:cNvSpPr/>
          <p:nvPr/>
        </p:nvSpPr>
        <p:spPr>
          <a:xfrm>
            <a:off x="5219065" y="2912110"/>
            <a:ext cx="6207125" cy="113601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R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  <a:sym typeface="+mn-ea"/>
              </a:rPr>
              <a:t>Task 3: Imagine a robot you would like to have and make notes about it. </a:t>
            </a:r>
            <a:endParaRPr lang="en-US" dirty="0">
              <a:solidFill>
                <a:schemeClr val="tx1"/>
              </a:solidFill>
              <a:sym typeface="+mn-ea"/>
            </a:endParaRPr>
          </a:p>
          <a:p>
            <a:pPr marR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  <a:sym typeface="+mn-ea"/>
              </a:rPr>
              <a:t>Task 4: Write a paragraph of 50-60 words about the robot you would like to have</a:t>
            </a:r>
            <a:endParaRPr lang="en-US" dirty="0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s 17"/>
          <p:cNvSpPr/>
          <p:nvPr/>
        </p:nvSpPr>
        <p:spPr>
          <a:xfrm>
            <a:off x="-152400" y="-588010"/>
            <a:ext cx="12738100" cy="7886700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745105" y="1628775"/>
            <a:ext cx="7465695" cy="1604010"/>
            <a:chOff x="7620" y="-7620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12" name="Round Single Corner Rectangle 1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980940" y="1916430"/>
            <a:ext cx="842010" cy="838200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2" name="TextBox 39"/>
          <p:cNvSpPr txBox="1"/>
          <p:nvPr/>
        </p:nvSpPr>
        <p:spPr>
          <a:xfrm>
            <a:off x="3162935" y="1924685"/>
            <a:ext cx="18180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  <a:endParaRPr lang="en-US" sz="48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022991" y="1903744"/>
            <a:ext cx="652110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5400" b="1" smtClean="0">
                <a:solidFill>
                  <a:schemeClr val="bg1"/>
                </a:solidFill>
                <a:latin typeface="Myriad Pro" pitchFamily="34" charset="0"/>
              </a:rPr>
              <a:t>ROBOTS</a:t>
            </a:r>
            <a:endParaRPr lang="en-US" sz="5400" b="1" smtClean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15815" y="1891030"/>
            <a:ext cx="15214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12</a:t>
            </a:r>
            <a:endParaRPr lang="en-US" sz="48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6" name="Picture 5" descr="Robot_Instagram5-original"/>
          <p:cNvPicPr>
            <a:picLocks noChangeAspect="1"/>
          </p:cNvPicPr>
          <p:nvPr/>
        </p:nvPicPr>
        <p:blipFill>
          <a:blip r:embed="rId1"/>
          <a:srcRect l="3507" t="-565" r="-3507" b="565"/>
          <a:stretch>
            <a:fillRect/>
          </a:stretch>
        </p:blipFill>
        <p:spPr>
          <a:xfrm>
            <a:off x="479425" y="3378200"/>
            <a:ext cx="2643505" cy="3304540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119120" y="3388360"/>
            <a:ext cx="1075690" cy="1093470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34" name="Rounded Rectangle 33"/>
          <p:cNvSpPr/>
          <p:nvPr/>
        </p:nvSpPr>
        <p:spPr>
          <a:xfrm>
            <a:off x="4105910" y="3378200"/>
            <a:ext cx="5259070" cy="1128395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5" name="TextBox 35"/>
          <p:cNvSpPr txBox="1"/>
          <p:nvPr/>
        </p:nvSpPr>
        <p:spPr>
          <a:xfrm>
            <a:off x="4171936" y="3649841"/>
            <a:ext cx="5395266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800" b="1">
                <a:solidFill>
                  <a:schemeClr val="bg1"/>
                </a:solidFill>
              </a:rPr>
              <a:t>LESSON 6: SKILLS 2</a:t>
            </a:r>
            <a:endParaRPr lang="en-US" sz="2800" b="1">
              <a:solidFill>
                <a:schemeClr val="bg1"/>
              </a:solidFill>
            </a:endParaRP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9" name="Picture 18" descr="zyro-image (3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275" y="1486535"/>
            <a:ext cx="9364980" cy="5267960"/>
          </a:xfrm>
          <a:prstGeom prst="rect">
            <a:avLst/>
          </a:prstGeom>
        </p:spPr>
      </p:pic>
      <p:pic>
        <p:nvPicPr>
          <p:cNvPr id="21" name="Picture 20" descr="Robot_Instagram5-original"/>
          <p:cNvPicPr>
            <a:picLocks noChangeAspect="1"/>
          </p:cNvPicPr>
          <p:nvPr/>
        </p:nvPicPr>
        <p:blipFill>
          <a:blip r:embed="rId1"/>
          <a:srcRect l="3507" t="-565" r="-3507" b="565"/>
          <a:stretch>
            <a:fillRect/>
          </a:stretch>
        </p:blipFill>
        <p:spPr>
          <a:xfrm>
            <a:off x="7246620" y="4506595"/>
            <a:ext cx="1567815" cy="1959610"/>
          </a:xfrm>
          <a:prstGeom prst="ellipse">
            <a:avLst/>
          </a:prstGeom>
        </p:spPr>
      </p:pic>
      <p:pic>
        <p:nvPicPr>
          <p:cNvPr id="22" name="Picture 21" descr="Robot_Instagram5-original"/>
          <p:cNvPicPr>
            <a:picLocks noChangeAspect="1"/>
          </p:cNvPicPr>
          <p:nvPr/>
        </p:nvPicPr>
        <p:blipFill>
          <a:blip r:embed="rId1"/>
          <a:srcRect l="3507" t="-565" r="-3507" b="565"/>
          <a:stretch>
            <a:fillRect/>
          </a:stretch>
        </p:blipFill>
        <p:spPr>
          <a:xfrm>
            <a:off x="695960" y="269240"/>
            <a:ext cx="1567815" cy="1959610"/>
          </a:xfrm>
          <a:prstGeom prst="ellipse">
            <a:avLst/>
          </a:prstGeom>
        </p:spPr>
      </p:pic>
      <p:pic>
        <p:nvPicPr>
          <p:cNvPr id="23" name="Picture 22" descr="Robot_Instagram5-original"/>
          <p:cNvPicPr>
            <a:picLocks noChangeAspect="1"/>
          </p:cNvPicPr>
          <p:nvPr/>
        </p:nvPicPr>
        <p:blipFill>
          <a:blip r:embed="rId1"/>
          <a:srcRect l="3507" t="-565" r="-3507" b="565"/>
          <a:stretch>
            <a:fillRect/>
          </a:stretch>
        </p:blipFill>
        <p:spPr>
          <a:xfrm flipH="1">
            <a:off x="8814435" y="459105"/>
            <a:ext cx="937260" cy="1172210"/>
          </a:xfrm>
          <a:prstGeom prst="ellipse">
            <a:avLst/>
          </a:prstGeom>
        </p:spPr>
      </p:pic>
      <p:pic>
        <p:nvPicPr>
          <p:cNvPr id="24" name="Picture 23" descr="Robot_Instagram5-original"/>
          <p:cNvPicPr>
            <a:picLocks noChangeAspect="1"/>
          </p:cNvPicPr>
          <p:nvPr/>
        </p:nvPicPr>
        <p:blipFill>
          <a:blip r:embed="rId1"/>
          <a:srcRect l="3507" t="-565" r="-3507" b="565"/>
          <a:stretch>
            <a:fillRect/>
          </a:stretch>
        </p:blipFill>
        <p:spPr>
          <a:xfrm flipH="1">
            <a:off x="5014595" y="389255"/>
            <a:ext cx="1048385" cy="131191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223958 0.0890741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5625 0.0922222 " pathEditMode="relative" rAng="0" ptsTypes="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078125 -0.0887963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078125 -0.0887963 " pathEditMode="relative" rAng="0" ptsTypes="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078125 -0.0887963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095661"/>
            <a:ext cx="11445622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Listen for specific information about what a robot can do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Write a paragraph about the robot they want to have</a:t>
            </a: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195" y="1188085"/>
            <a:ext cx="2689860" cy="180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5945" y="2009140"/>
            <a:ext cx="1120965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/>
              <a:t>Rewrite the final version of students’ writing on your notebook.</a:t>
            </a:r>
            <a:endParaRPr lang="en-US" sz="3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585" y="3656330"/>
            <a:ext cx="2851150" cy="2851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charset="0"/>
              </a:rPr>
              <a:t>Website: </a:t>
            </a:r>
            <a:r>
              <a:rPr lang="en-GB" sz="2000" b="1" i="1" dirty="0" err="1">
                <a:latin typeface="Calibri" panose="020F050202020403020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charset="0"/>
              </a:rPr>
              <a:t>Fanpage</a:t>
            </a:r>
            <a:r>
              <a:rPr lang="en-GB" sz="2000" b="1" dirty="0">
                <a:latin typeface="Calibri" panose="020F0502020204030204" charset="0"/>
              </a:rPr>
              <a:t>: </a:t>
            </a:r>
            <a:r>
              <a:rPr lang="en-GB" sz="2000" b="1" i="1" dirty="0" err="1">
                <a:latin typeface="Calibri" panose="020F0502020204030204" charset="0"/>
              </a:rPr>
              <a:t>facebook.com</a:t>
            </a:r>
            <a:r>
              <a:rPr lang="en-GB" sz="2000" b="1" i="1" dirty="0">
                <a:latin typeface="Calibri" panose="020F0502020204030204" charset="0"/>
              </a:rPr>
              <a:t>/</a:t>
            </a:r>
            <a:r>
              <a:rPr lang="en-GB" sz="2000" b="1" i="1" dirty="0" err="1">
                <a:latin typeface="Calibri" panose="020F0502020204030204" charset="0"/>
              </a:rPr>
              <a:t>www.tienganhglobalsuccess.vn</a:t>
            </a:r>
            <a:r>
              <a:rPr lang="en-GB" sz="2000" b="1" i="1" dirty="0">
                <a:latin typeface="Calibri" panose="020F0502020204030204" charset="0"/>
              </a:rPr>
              <a:t>/</a:t>
            </a:r>
            <a:endParaRPr lang="en-GB" sz="20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 descr="halloween-3726939_19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02560" y="2081530"/>
            <a:ext cx="901700" cy="436245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504440" y="2038985"/>
            <a:ext cx="2373630" cy="61785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LISTENING</a:t>
            </a:r>
            <a:endParaRPr lang="en-US" alt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71500" y="3305810"/>
            <a:ext cx="2234565" cy="60134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WRITING</a:t>
            </a:r>
            <a:endParaRPr lang="en-US" alt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19065" y="944880"/>
            <a:ext cx="6205855" cy="45529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GB" dirty="0">
                <a:solidFill>
                  <a:schemeClr val="tx1"/>
                </a:solidFill>
              </a:rPr>
              <a:t>Brainstorming</a:t>
            </a:r>
            <a:endParaRPr lang="en-US" alt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18430" y="1673860"/>
            <a:ext cx="6207760" cy="92964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Task 1: Listen to the conversation and tick the phrases you hear. </a:t>
            </a:r>
            <a:endParaRPr lang="en-US" dirty="0">
              <a:solidFill>
                <a:schemeClr val="tx1"/>
              </a:solidFill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Task 2: Listen and tick True (T) or False (F).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endCxn id="17" idx="0"/>
          </p:cNvCxnSpPr>
          <p:nvPr/>
        </p:nvCxnSpPr>
        <p:spPr>
          <a:xfrm>
            <a:off x="2500630" y="1249045"/>
            <a:ext cx="1190625" cy="78994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</p:cNvCxnSpPr>
          <p:nvPr/>
        </p:nvCxnSpPr>
        <p:spPr>
          <a:xfrm rot="10800000" flipV="1">
            <a:off x="1590040" y="2347595"/>
            <a:ext cx="913765" cy="100393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</p:cNvCxnSpPr>
          <p:nvPr/>
        </p:nvCxnSpPr>
        <p:spPr>
          <a:xfrm>
            <a:off x="2806065" y="3606800"/>
            <a:ext cx="824865" cy="83566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805936" y="4484854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218430" y="4442460"/>
            <a:ext cx="6206490" cy="65659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890" y="251460"/>
            <a:ext cx="4371975" cy="625475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979545" y="302895"/>
            <a:ext cx="49891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5: SKILLS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5" name="Content Placeholder 4" descr="magnifying-glass-1374389_1280"/>
          <p:cNvPicPr>
            <a:picLocks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 flipH="1" flipV="1">
            <a:off x="-4025265" y="7454265"/>
            <a:ext cx="284480" cy="149860"/>
          </a:xfrm>
          <a:prstGeom prst="rect">
            <a:avLst/>
          </a:prstGeom>
        </p:spPr>
      </p:pic>
      <p:sp>
        <p:nvSpPr>
          <p:cNvPr id="3" name="Rectangle 21"/>
          <p:cNvSpPr/>
          <p:nvPr/>
        </p:nvSpPr>
        <p:spPr>
          <a:xfrm>
            <a:off x="5219065" y="2912110"/>
            <a:ext cx="6207125" cy="113601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R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  <a:sym typeface="+mn-ea"/>
              </a:rPr>
              <a:t>Task 3: Imagine a robot you would like to have and make notes about it. </a:t>
            </a:r>
            <a:endParaRPr lang="en-US" dirty="0">
              <a:solidFill>
                <a:schemeClr val="tx1"/>
              </a:solidFill>
              <a:sym typeface="+mn-ea"/>
            </a:endParaRPr>
          </a:p>
          <a:p>
            <a:pPr marR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  <a:sym typeface="+mn-ea"/>
              </a:rPr>
              <a:t>Task 4: Write a paragraph of 50-60 words about the robot you would like to have</a:t>
            </a:r>
            <a:endParaRPr lang="en-US" dirty="0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37795" y="854710"/>
            <a:ext cx="12254865" cy="68573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47900" y="1490345"/>
            <a:ext cx="842708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BRAINSTORMING</a:t>
            </a:r>
            <a:endParaRPr lang="en-US" sz="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Content Placeholder 2" descr="200w (1)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140200" y="2477135"/>
            <a:ext cx="3910965" cy="3910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2" descr="200w (1)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29565" y="2208530"/>
            <a:ext cx="3279775" cy="3279775"/>
          </a:xfrm>
          <a:prstGeom prst="rect">
            <a:avLst/>
          </a:prstGeom>
        </p:spPr>
      </p:pic>
      <p:sp>
        <p:nvSpPr>
          <p:cNvPr id="11" name="Rectangle 1"/>
          <p:cNvSpPr/>
          <p:nvPr/>
        </p:nvSpPr>
        <p:spPr>
          <a:xfrm>
            <a:off x="3879215" y="1821815"/>
            <a:ext cx="8002905" cy="2306955"/>
          </a:xfrm>
          <a:prstGeom prst="rect">
            <a:avLst/>
          </a:prstGeom>
        </p:spPr>
        <p:txBody>
          <a:bodyPr wrap="square">
            <a:spAutoFit/>
          </a:bodyPr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en-US" sz="3600"/>
              <a:t> Brainstorm all abilities that the robot can have.</a:t>
            </a:r>
            <a:endParaRPr lang="en-US" sz="3600"/>
          </a:p>
        </p:txBody>
      </p:sp>
      <p:sp>
        <p:nvSpPr>
          <p:cNvPr id="14" name="Rectangle 1"/>
          <p:cNvSpPr/>
          <p:nvPr/>
        </p:nvSpPr>
        <p:spPr>
          <a:xfrm>
            <a:off x="3917315" y="907415"/>
            <a:ext cx="6813550" cy="1198880"/>
          </a:xfrm>
          <a:prstGeom prst="rect">
            <a:avLst/>
          </a:prstGeom>
        </p:spPr>
        <p:txBody>
          <a:bodyPr wrap="square">
            <a:spAutoFit/>
          </a:bodyPr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en-US" sz="3600"/>
              <a:t>Work in groups</a:t>
            </a:r>
            <a:endParaRPr lang="en-US" sz="3600"/>
          </a:p>
        </p:txBody>
      </p:sp>
      <p:sp>
        <p:nvSpPr>
          <p:cNvPr id="26" name="Rectangle 1"/>
          <p:cNvSpPr/>
          <p:nvPr/>
        </p:nvSpPr>
        <p:spPr>
          <a:xfrm>
            <a:off x="3890645" y="3814445"/>
            <a:ext cx="7990840" cy="2306955"/>
          </a:xfrm>
          <a:prstGeom prst="rect">
            <a:avLst/>
          </a:prstGeom>
        </p:spPr>
        <p:txBody>
          <a:bodyPr wrap="square">
            <a:spAutoFit/>
          </a:bodyPr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en-US" sz="3600"/>
              <a:t>The group having the most suitable answers is the winner.</a:t>
            </a:r>
            <a:endParaRPr lang="en-US" sz="36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1" grpId="0"/>
      <p:bldP spid="11" grpId="1"/>
      <p:bldP spid="26" grpId="0"/>
      <p:bldP spid="2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1" name="image13.jpg" descr="../Documents/My%20EndNote%20Library.Data/_110849280_robots.boxes.g.jpg"/>
          <p:cNvPicPr preferRelativeResize="0"/>
          <p:nvPr/>
        </p:nvPicPr>
        <p:blipFill>
          <a:blip r:embed="rId1"/>
          <a:srcRect/>
          <a:stretch>
            <a:fillRect/>
          </a:stretch>
        </p:blipFill>
        <p:spPr>
          <a:xfrm>
            <a:off x="5716270" y="9404985"/>
            <a:ext cx="2320290" cy="1562735"/>
          </a:xfrm>
          <a:prstGeom prst="rect">
            <a:avLst/>
          </a:prstGeom>
        </p:spPr>
      </p:pic>
      <p:pic>
        <p:nvPicPr>
          <p:cNvPr id="122" name="image29.jpg" descr="../Documents/My%20EndNote%20Library.Data/tải%20xuống%20(1).jpeg"/>
          <p:cNvPicPr preferRelativeResize="0"/>
          <p:nvPr/>
        </p:nvPicPr>
        <p:blipFill>
          <a:blip r:embed="rId2"/>
          <a:srcRect/>
          <a:stretch>
            <a:fillRect/>
          </a:stretch>
        </p:blipFill>
        <p:spPr>
          <a:xfrm>
            <a:off x="9142095" y="9404985"/>
            <a:ext cx="2211705" cy="1474470"/>
          </a:xfrm>
          <a:prstGeom prst="rect">
            <a:avLst/>
          </a:prstGeom>
        </p:spPr>
      </p:pic>
      <p:pic>
        <p:nvPicPr>
          <p:cNvPr id="104" name="image14.jpg" descr="../Documents/My%20EndNote%20Library.Data/tải%20xuống.jpeg"/>
          <p:cNvPicPr preferRelativeResize="0"/>
          <p:nvPr/>
        </p:nvPicPr>
        <p:blipFill>
          <a:blip r:embed="rId3"/>
          <a:srcRect/>
          <a:stretch>
            <a:fillRect/>
          </a:stretch>
        </p:blipFill>
        <p:spPr>
          <a:xfrm>
            <a:off x="10466705" y="9544685"/>
            <a:ext cx="1672590" cy="1040130"/>
          </a:xfrm>
          <a:prstGeom prst="rect">
            <a:avLst/>
          </a:prstGeom>
        </p:spPr>
      </p:pic>
      <p:pic>
        <p:nvPicPr>
          <p:cNvPr id="3" name="Content Placeholder 2" descr="_methode_sundaytimes_prod_web_bin_20549920-bb0f-11e7-8b2e-f28d30e9c9fd"/>
          <p:cNvPicPr>
            <a:picLocks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6276975" y="2393315"/>
            <a:ext cx="5181600" cy="2914015"/>
          </a:xfrm>
          <a:prstGeom prst="rect">
            <a:avLst/>
          </a:prstGeom>
        </p:spPr>
      </p:pic>
      <p:pic>
        <p:nvPicPr>
          <p:cNvPr id="5" name="Content Placeholder 4" descr="servicer"/>
          <p:cNvPicPr>
            <a:picLocks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87045" y="1691005"/>
            <a:ext cx="5181600" cy="4184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1" name="image13.jpg" descr="../Documents/My%20EndNote%20Library.Data/_110849280_robots.boxes.g.jpg"/>
          <p:cNvPicPr preferRelativeResize="0"/>
          <p:nvPr/>
        </p:nvPicPr>
        <p:blipFill>
          <a:blip r:embed="rId1"/>
          <a:srcRect/>
          <a:stretch>
            <a:fillRect/>
          </a:stretch>
        </p:blipFill>
        <p:spPr>
          <a:xfrm>
            <a:off x="5716270" y="9404985"/>
            <a:ext cx="2320290" cy="1562735"/>
          </a:xfrm>
          <a:prstGeom prst="rect">
            <a:avLst/>
          </a:prstGeom>
        </p:spPr>
      </p:pic>
      <p:pic>
        <p:nvPicPr>
          <p:cNvPr id="122" name="image29.jpg" descr="../Documents/My%20EndNote%20Library.Data/tải%20xuống%20(1).jpeg"/>
          <p:cNvPicPr preferRelativeResize="0"/>
          <p:nvPr/>
        </p:nvPicPr>
        <p:blipFill>
          <a:blip r:embed="rId2"/>
          <a:srcRect/>
          <a:stretch>
            <a:fillRect/>
          </a:stretch>
        </p:blipFill>
        <p:spPr>
          <a:xfrm>
            <a:off x="9142095" y="9404985"/>
            <a:ext cx="2211705" cy="1474470"/>
          </a:xfrm>
          <a:prstGeom prst="rect">
            <a:avLst/>
          </a:prstGeom>
        </p:spPr>
      </p:pic>
      <p:pic>
        <p:nvPicPr>
          <p:cNvPr id="104" name="image14.jpg" descr="../Documents/My%20EndNote%20Library.Data/tải%20xuống.jpeg"/>
          <p:cNvPicPr preferRelativeResize="0"/>
          <p:nvPr/>
        </p:nvPicPr>
        <p:blipFill>
          <a:blip r:embed="rId3"/>
          <a:srcRect/>
          <a:stretch>
            <a:fillRect/>
          </a:stretch>
        </p:blipFill>
        <p:spPr>
          <a:xfrm>
            <a:off x="10466705" y="9544685"/>
            <a:ext cx="1672590" cy="1040130"/>
          </a:xfrm>
          <a:prstGeom prst="rect">
            <a:avLst/>
          </a:prstGeom>
        </p:spPr>
      </p:pic>
      <p:pic>
        <p:nvPicPr>
          <p:cNvPr id="6" name="Content Placeholder 5" descr="360_F_557194315_OGvi1AdKHGr9P1PpPx7wThwy0mOW022C"/>
          <p:cNvPicPr>
            <a:picLocks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6029325" y="1677670"/>
            <a:ext cx="5785485" cy="3856990"/>
          </a:xfrm>
          <a:prstGeom prst="rect">
            <a:avLst/>
          </a:prstGeom>
        </p:spPr>
      </p:pic>
      <p:pic>
        <p:nvPicPr>
          <p:cNvPr id="8" name="Content Placeholder 7" descr="istockphoto-1165279856-612x612"/>
          <p:cNvPicPr>
            <a:picLocks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774065" y="1958975"/>
            <a:ext cx="4942205" cy="3294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 descr="hero-image.fill.size_1248x702.v161426974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61185" y="1513205"/>
            <a:ext cx="7735570" cy="4351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 descr="halloween-3726939_19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02560" y="2081530"/>
            <a:ext cx="901700" cy="436245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504440" y="2038985"/>
            <a:ext cx="2373630" cy="61785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LISTENING</a:t>
            </a:r>
            <a:endParaRPr lang="en-US" alt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19065" y="944880"/>
            <a:ext cx="6205855" cy="45529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GB" dirty="0">
                <a:solidFill>
                  <a:schemeClr val="tx1"/>
                </a:solidFill>
              </a:rPr>
              <a:t>Brainstorming</a:t>
            </a:r>
            <a:endParaRPr lang="en-US" alt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18430" y="1673860"/>
            <a:ext cx="6207760" cy="92964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Task 1: Listen to the conversation and tick the phrases you hear. </a:t>
            </a:r>
            <a:endParaRPr lang="en-US" dirty="0">
              <a:solidFill>
                <a:schemeClr val="tx1"/>
              </a:solidFill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Task 2: Listen and tick True (T) or False (F).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endCxn id="17" idx="0"/>
          </p:cNvCxnSpPr>
          <p:nvPr/>
        </p:nvCxnSpPr>
        <p:spPr>
          <a:xfrm>
            <a:off x="2500630" y="1249045"/>
            <a:ext cx="1190625" cy="78994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890" y="251460"/>
            <a:ext cx="4371975" cy="625475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979545" y="302895"/>
            <a:ext cx="49891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5: SKILLS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5" name="Content Placeholder 4" descr="magnifying-glass-1374389_1280"/>
          <p:cNvPicPr>
            <a:picLocks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 flipH="1" flipV="1">
            <a:off x="-4025265" y="7454265"/>
            <a:ext cx="284480" cy="149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4018</Words>
  <PresentationFormat>Widescreen</PresentationFormat>
  <Paragraphs>252</Paragraphs>
  <Slides>22</Slides>
  <Notes>14</Notes>
  <HiddenSlides>0</HiddenSlides>
  <MMClips>5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6" baseType="lpstr">
      <vt:lpstr>Arial</vt:lpstr>
      <vt:lpstr>SimSun</vt:lpstr>
      <vt:lpstr>Wingdings</vt:lpstr>
      <vt:lpstr>Myriad Pro</vt:lpstr>
      <vt:lpstr>Segoe Print</vt:lpstr>
      <vt:lpstr>Adobe Gothic Std B</vt:lpstr>
      <vt:lpstr>Yu Gothic UI Semibold</vt:lpstr>
      <vt:lpstr>Wingdings 2</vt:lpstr>
      <vt:lpstr>Microsoft YaHei</vt:lpstr>
      <vt:lpstr>Arial Unicode MS</vt:lpstr>
      <vt:lpstr>Calibri Light</vt:lpstr>
      <vt:lpstr>Calibri</vt:lpstr>
      <vt:lpstr>Comic Sans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2020-12-09T02:04:00Z</dcterms:created>
  <dcterms:modified xsi:type="dcterms:W3CDTF">2023-08-25T01:51:34Z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18CAC074E18F4686AD46E52EDEDB89A2</vt:lpwstr>
  </property>
  <property fmtid="{D5CDD505-2E9C-101B-9397-08002B2CF9AE}" pid="3" name="KSOProductBuildVer">
    <vt:lpwstr>1033-11.2.0.11537</vt:lpwstr>
  </property>
</Properties>
</file>