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1024" r:id="rId2"/>
    <p:sldId id="1306" r:id="rId3"/>
    <p:sldId id="1037" r:id="rId4"/>
    <p:sldId id="1232" r:id="rId5"/>
    <p:sldId id="1233" r:id="rId6"/>
    <p:sldId id="1286" r:id="rId7"/>
    <p:sldId id="1288" r:id="rId8"/>
    <p:sldId id="1289" r:id="rId9"/>
    <p:sldId id="1290" r:id="rId10"/>
    <p:sldId id="1291" r:id="rId11"/>
    <p:sldId id="1303" r:id="rId12"/>
    <p:sldId id="1292" r:id="rId13"/>
    <p:sldId id="1248" r:id="rId14"/>
    <p:sldId id="1293" r:id="rId15"/>
    <p:sldId id="1305" r:id="rId16"/>
    <p:sldId id="1295" r:id="rId17"/>
    <p:sldId id="1296" r:id="rId18"/>
    <p:sldId id="1307" r:id="rId19"/>
    <p:sldId id="1297" r:id="rId20"/>
    <p:sldId id="1298" r:id="rId21"/>
    <p:sldId id="1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 varScale="1">
        <p:scale>
          <a:sx n="59" d="100"/>
          <a:sy n="59" d="100"/>
        </p:scale>
        <p:origin x="32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openxmlformats.org/officeDocument/2006/relationships/image" Target="../media/image3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6D6EB-DA54-ACCF-D1FC-4ABB72CA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3477" cy="68580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5C250D4-EDF6-E585-A7D1-C1F5464CD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12192000" cy="85362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864A6F8-7FB6-E7E4-F928-5FE6DB8F8CA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2889208"/>
            <a:ext cx="10772539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Độ dịch chuyển và quãng đường đi được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7D8CA84-1CD6-D895-8ACA-C128B90753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04800" y="2902061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</p:spTree>
    <p:extLst>
      <p:ext uri="{BB962C8B-B14F-4D97-AF65-F5344CB8AC3E}">
        <p14:creationId xmlns:p14="http://schemas.microsoft.com/office/powerpoint/2010/main" val="174771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76074" y="774376"/>
            <a:ext cx="10972800" cy="71480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9" y="902379"/>
            <a:ext cx="104319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các độ dịch chuyển mô tả ở hình trong toạ độ địa lí.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ACF958-5DFA-97BF-2BB1-278E456151C8}"/>
              </a:ext>
            </a:extLst>
          </p:cNvPr>
          <p:cNvGrpSpPr/>
          <p:nvPr/>
        </p:nvGrpSpPr>
        <p:grpSpPr>
          <a:xfrm>
            <a:off x="3048000" y="1904039"/>
            <a:ext cx="5424868" cy="3875414"/>
            <a:chOff x="6762835" y="2536181"/>
            <a:chExt cx="5424868" cy="38754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10C505-7A8E-26E9-D4B5-9536C0411A54}"/>
                </a:ext>
              </a:extLst>
            </p:cNvPr>
            <p:cNvGrpSpPr/>
            <p:nvPr/>
          </p:nvGrpSpPr>
          <p:grpSpPr>
            <a:xfrm>
              <a:off x="6762835" y="2536181"/>
              <a:ext cx="5424868" cy="3875414"/>
              <a:chOff x="6727392" y="2578261"/>
              <a:chExt cx="5424868" cy="387541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EC150F3-DA7F-63EE-8AA8-9D4F56830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3888" y="2657604"/>
                <a:ext cx="0" cy="379607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667322A-0D0B-6B96-936C-2EFEF9F5D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5739" y="5070729"/>
                <a:ext cx="4746018" cy="4603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07787E-F6C6-5476-A467-EADFD42E1B62}"/>
                  </a:ext>
                </a:extLst>
              </p:cNvPr>
              <p:cNvSpPr txBox="1"/>
              <p:nvPr/>
            </p:nvSpPr>
            <p:spPr>
              <a:xfrm>
                <a:off x="9892070" y="3155516"/>
                <a:ext cx="619106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500" baseline="-250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28CB50-BBBF-D290-412E-3B37FFE21496}"/>
                  </a:ext>
                </a:extLst>
              </p:cNvPr>
              <p:cNvSpPr txBox="1"/>
              <p:nvPr/>
            </p:nvSpPr>
            <p:spPr>
              <a:xfrm>
                <a:off x="7727212" y="2578261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500" baseline="-250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4EAB9A-5879-8927-C51B-DA0CC85C50B8}"/>
                  </a:ext>
                </a:extLst>
              </p:cNvPr>
              <p:cNvSpPr txBox="1"/>
              <p:nvPr/>
            </p:nvSpPr>
            <p:spPr>
              <a:xfrm>
                <a:off x="7953279" y="5058696"/>
                <a:ext cx="95232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>
                    <a:latin typeface="Arial" panose="020B0604020202020204" pitchFamily="34" charset="0"/>
                    <a:cs typeface="Times New Roman" panose="02020603050405020304" pitchFamily="18" charset="0"/>
                  </a:rPr>
                  <a:t>0</a:t>
                </a:r>
                <a:endParaRPr lang="en-US" sz="3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A7DA79-0240-5B7E-B22C-A2DD6AFDA58E}"/>
                  </a:ext>
                </a:extLst>
              </p:cNvPr>
              <p:cNvSpPr txBox="1"/>
              <p:nvPr/>
            </p:nvSpPr>
            <p:spPr>
              <a:xfrm>
                <a:off x="11199931" y="5193179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3</a:t>
                </a:r>
                <a:endParaRPr lang="en-US" sz="25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B91072-F6BE-7884-66F2-53865277D6B3}"/>
                  </a:ext>
                </a:extLst>
              </p:cNvPr>
              <p:cNvSpPr txBox="1"/>
              <p:nvPr/>
            </p:nvSpPr>
            <p:spPr>
              <a:xfrm>
                <a:off x="6727392" y="5124900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4</a:t>
                </a:r>
                <a:endParaRPr lang="en-US" sz="2500" baseline="-250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0095ED-4717-8D12-E1F6-8772B6194DDB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E1568F7-3038-6348-416D-D25312ED359E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641328-2413-9F70-24F2-9DFD3130A4CC}"/>
              </a:ext>
            </a:extLst>
          </p:cNvPr>
          <p:cNvGrpSpPr/>
          <p:nvPr/>
        </p:nvGrpSpPr>
        <p:grpSpPr>
          <a:xfrm>
            <a:off x="6931738" y="2054779"/>
            <a:ext cx="1504078" cy="1460956"/>
            <a:chOff x="3860800" y="2711197"/>
            <a:chExt cx="3270114" cy="3831009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C6659D4-8356-0E46-56B0-F10D1535C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2254E0-050B-D78E-A870-1CD4387D0193}"/>
                </a:ext>
              </a:extLst>
            </p:cNvPr>
            <p:cNvSpPr txBox="1"/>
            <p:nvPr/>
          </p:nvSpPr>
          <p:spPr>
            <a:xfrm>
              <a:off x="5094434" y="2711197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6213F-DAD1-94D7-DBC5-15D3F65647EE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932E21-FC9B-0FC1-4EED-6B49361FC307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F73BA9-EC24-AF8A-C178-DFE895D7C3C7}"/>
                </a:ext>
              </a:extLst>
            </p:cNvPr>
            <p:cNvSpPr txBox="1"/>
            <p:nvPr/>
          </p:nvSpPr>
          <p:spPr>
            <a:xfrm>
              <a:off x="3860800" y="4243458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307F09-5186-7DB6-6A88-CD5094D5DC03}"/>
              </a:ext>
            </a:extLst>
          </p:cNvPr>
          <p:cNvCxnSpPr/>
          <p:nvPr/>
        </p:nvCxnSpPr>
        <p:spPr>
          <a:xfrm>
            <a:off x="6012784" y="4328239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E61BDE-37B8-4195-3542-23599005E100}"/>
              </a:ext>
            </a:extLst>
          </p:cNvPr>
          <p:cNvCxnSpPr/>
          <p:nvPr/>
        </p:nvCxnSpPr>
        <p:spPr>
          <a:xfrm>
            <a:off x="7029365" y="4350833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B6ED98-D5B0-F1AF-E8ED-A9C3514F680B}"/>
              </a:ext>
            </a:extLst>
          </p:cNvPr>
          <p:cNvCxnSpPr/>
          <p:nvPr/>
        </p:nvCxnSpPr>
        <p:spPr>
          <a:xfrm flipV="1">
            <a:off x="5000149" y="3050182"/>
            <a:ext cx="1522082" cy="13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653718-6FF9-35B1-765C-A48477478D7E}"/>
              </a:ext>
            </a:extLst>
          </p:cNvPr>
          <p:cNvCxnSpPr>
            <a:cxnSpLocks/>
          </p:cNvCxnSpPr>
          <p:nvPr/>
        </p:nvCxnSpPr>
        <p:spPr>
          <a:xfrm>
            <a:off x="5702568" y="3659782"/>
            <a:ext cx="129417" cy="1669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1F256F5-A74C-76E3-1383-25F9AFA2812C}"/>
              </a:ext>
            </a:extLst>
          </p:cNvPr>
          <p:cNvSpPr txBox="1"/>
          <p:nvPr/>
        </p:nvSpPr>
        <p:spPr>
          <a:xfrm>
            <a:off x="2300830" y="5984500"/>
            <a:ext cx="6134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100 m </a:t>
            </a:r>
            <a:endParaRPr lang="en-US" sz="2600" b="1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73132" y="762361"/>
            <a:ext cx="11275469" cy="94195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842538"/>
            <a:ext cx="10784784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 ô tô đi từ điểm A đến điểm B như hình. Hãy cho biết đâu là độ dịch chuyển và đâu là quãng đường đi được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379575" y="556137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398806" y="556137"/>
            <a:ext cx="480281" cy="442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4812C3-752C-4732-BCD3-323CBB8ABDBA}"/>
              </a:ext>
            </a:extLst>
          </p:cNvPr>
          <p:cNvGrpSpPr/>
          <p:nvPr/>
        </p:nvGrpSpPr>
        <p:grpSpPr>
          <a:xfrm>
            <a:off x="1371600" y="1837295"/>
            <a:ext cx="9665881" cy="4866893"/>
            <a:chOff x="104081" y="434578"/>
            <a:chExt cx="12110956" cy="6437277"/>
          </a:xfrm>
        </p:grpSpPr>
        <p:pic>
          <p:nvPicPr>
            <p:cNvPr id="14" name="Picture 13" descr="A picture containing tree, outdoor, forest&#10;&#10;Description automatically generated">
              <a:extLst>
                <a:ext uri="{FF2B5EF4-FFF2-40B4-BE49-F238E27FC236}">
                  <a16:creationId xmlns:a16="http://schemas.microsoft.com/office/drawing/2014/main" id="{F0B5F5AD-971E-A899-F0B0-0F7E3CF7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8887" r="-373" b="20571"/>
            <a:stretch/>
          </p:blipFill>
          <p:spPr>
            <a:xfrm>
              <a:off x="104081" y="434578"/>
              <a:ext cx="12110956" cy="64372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47C943-9AE1-A642-5C8F-E5072D461E1E}"/>
                </a:ext>
              </a:extLst>
            </p:cNvPr>
            <p:cNvSpPr/>
            <p:nvPr/>
          </p:nvSpPr>
          <p:spPr>
            <a:xfrm>
              <a:off x="5257800" y="4191000"/>
              <a:ext cx="5410201" cy="762000"/>
            </a:xfrm>
            <a:custGeom>
              <a:avLst/>
              <a:gdLst>
                <a:gd name="connsiteX0" fmla="*/ 5475767 w 5475767"/>
                <a:gd name="connsiteY0" fmla="*/ 818707 h 885324"/>
                <a:gd name="connsiteX1" fmla="*/ 4423144 w 5475767"/>
                <a:gd name="connsiteY1" fmla="*/ 861237 h 885324"/>
                <a:gd name="connsiteX2" fmla="*/ 3051544 w 5475767"/>
                <a:gd name="connsiteY2" fmla="*/ 871870 h 885324"/>
                <a:gd name="connsiteX3" fmla="*/ 1594883 w 5475767"/>
                <a:gd name="connsiteY3" fmla="*/ 669851 h 885324"/>
                <a:gd name="connsiteX4" fmla="*/ 0 w 5475767"/>
                <a:gd name="connsiteY4" fmla="*/ 0 h 8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767" h="885324">
                  <a:moveTo>
                    <a:pt x="5475767" y="818707"/>
                  </a:moveTo>
                  <a:cubicBezTo>
                    <a:pt x="5151474" y="835542"/>
                    <a:pt x="4827181" y="852377"/>
                    <a:pt x="4423144" y="861237"/>
                  </a:cubicBezTo>
                  <a:cubicBezTo>
                    <a:pt x="4019107" y="870097"/>
                    <a:pt x="3522921" y="903768"/>
                    <a:pt x="3051544" y="871870"/>
                  </a:cubicBezTo>
                  <a:cubicBezTo>
                    <a:pt x="2580167" y="839972"/>
                    <a:pt x="2103473" y="815163"/>
                    <a:pt x="1594883" y="669851"/>
                  </a:cubicBezTo>
                  <a:cubicBezTo>
                    <a:pt x="1086293" y="524539"/>
                    <a:pt x="543146" y="262269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D3D7AC-4307-1AF1-3AB6-02FE5F68F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5399" y="4114800"/>
              <a:ext cx="5562602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908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10134599" cy="541687"/>
            <a:chOff x="74035" y="2231322"/>
            <a:chExt cx="10071805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815309" cy="708275"/>
              <a:chOff x="587623" y="3377549"/>
              <a:chExt cx="505442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05442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biệt độ dịch chuyển và quãng đường đi được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1185530"/>
            <a:ext cx="5246598" cy="45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85801" y="1497954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Xét ví dụ để giúp chúng ta phân biệt độ dịch chuyển và quãng đường đi được.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 đi xe máy (1)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bộ (2)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ô tô (3) 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 khởi hành từ siêu thị A để đi đến bưu điện B.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84B2515-D942-C808-4D82-E4036D271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6041299" y="716729"/>
            <a:ext cx="5794744" cy="5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4412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7" y="919101"/>
            <a:ext cx="10784784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so sánh độ lớn của quãng đường đi được và độ dịch chuyển của ba chuyển động ở hình. Theo em, khi nào độ lớn của độ dịch chuyển và quãng đường đi được của một chuyển động bằng nhau?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7" name="Picture 16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3284DB2C-6306-ECC0-E934-D1BAA6885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3158901" y="2322200"/>
            <a:ext cx="4441779" cy="4511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37D874-EFB9-F78D-E8CD-A669B3CCBAB9}"/>
              </a:ext>
            </a:extLst>
          </p:cNvPr>
          <p:cNvSpPr txBox="1"/>
          <p:nvPr/>
        </p:nvSpPr>
        <p:spPr>
          <a:xfrm>
            <a:off x="8534400" y="3839127"/>
            <a:ext cx="220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1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Sơ đồ mô tả quãng đường đi được của người ở xe máy người đi bộ và người đi ô tô</a:t>
            </a:r>
            <a:endParaRPr lang="en-US" sz="1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295" y="754540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75CEEC-AA81-C149-C2A4-A641D9F230CA}"/>
              </a:ext>
            </a:extLst>
          </p:cNvPr>
          <p:cNvSpPr txBox="1"/>
          <p:nvPr/>
        </p:nvSpPr>
        <p:spPr>
          <a:xfrm>
            <a:off x="1271401" y="4457343"/>
            <a:ext cx="87679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buAutoNum type="arabicPeriod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Chọn hệ toạ độ có gốc là vị trí nhà bạn A, trục Ox trùng với đường đi từ nhà bạn A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tới trường. </a:t>
            </a:r>
          </a:p>
          <a:p>
            <a:pPr marL="914400" lvl="1" indent="-457200" algn="just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Tính quãng đường đi được và độ dịch chuyển của bạn A khi đi từ trạm xăng tới siêu thị. </a:t>
            </a:r>
          </a:p>
          <a:p>
            <a:pPr marL="862013" lvl="1" indent="-404813" algn="just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b) Tính quãng đường đi được và độ dịch chuyển của bạn A trong cả chuyến đi trên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95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76289"/>
            <a:ext cx="98613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D7167C4-ECF6-EA5B-35D2-0B06C182A8FB}"/>
              </a:ext>
            </a:extLst>
          </p:cNvPr>
          <p:cNvSpPr txBox="1"/>
          <p:nvPr/>
        </p:nvSpPr>
        <p:spPr>
          <a:xfrm>
            <a:off x="892147" y="4384477"/>
            <a:ext cx="102491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Vẽ bảng 4.1 vào vở và ghi kết quả tính được ở câu 1 vào các ô thích hợp.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BA5B63-8E5A-192C-63AB-D6E74BE64276}"/>
              </a:ext>
            </a:extLst>
          </p:cNvPr>
          <p:cNvSpPr txBox="1"/>
          <p:nvPr/>
        </p:nvSpPr>
        <p:spPr>
          <a:xfrm>
            <a:off x="954885" y="5935722"/>
            <a:ext cx="10172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Dựa vào bảng kết quả cho biết  “</a:t>
            </a:r>
            <a:r>
              <a:rPr lang="en-US" sz="2200" b="1" i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nào độ lớn của độ dịch chuyển và quãng đường đi được của một chuyển động bằng nhau?”</a:t>
            </a:r>
            <a:endParaRPr lang="en-US" sz="22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38887BC-6453-0367-5D31-27B592E53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322188"/>
              </p:ext>
            </p:extLst>
          </p:nvPr>
        </p:nvGraphicFramePr>
        <p:xfrm>
          <a:off x="636106" y="4505751"/>
          <a:ext cx="11080041" cy="12558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527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439766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147106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 động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 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 d(m)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trạm xăng đến siêu thị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 chuyến 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9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" y="728396"/>
            <a:ext cx="11784574" cy="6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1319608" y="813834"/>
            <a:ext cx="107064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 thể dùng phép cộng vectơ để tổng hợp độ dịch chuyển của vật.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0C9DA-33CD-C7B5-98BE-E8CED9BB0090}"/>
              </a:ext>
            </a:extLst>
          </p:cNvPr>
          <p:cNvSpPr txBox="1"/>
          <p:nvPr/>
        </p:nvSpPr>
        <p:spPr>
          <a:xfrm>
            <a:off x="522747" y="1973997"/>
            <a:ext cx="65483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Hai người đi xe đạp từ A đến 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1:  đi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B, rồi B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2:  đi thẳng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C. </a:t>
            </a:r>
          </a:p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Cả hai đều về đích cùng một lúc, 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4BB96-725A-EA0E-EEB9-5F0A00B18D96}"/>
              </a:ext>
            </a:extLst>
          </p:cNvPr>
          <p:cNvSpPr txBox="1"/>
          <p:nvPr/>
        </p:nvSpPr>
        <p:spPr>
          <a:xfrm>
            <a:off x="1905000" y="5613279"/>
            <a:ext cx="74924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</a:t>
            </a:r>
            <a:r>
              <a:rPr lang="en-US" sz="25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 và người 2. So sánh và nhận xét kết quả.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64F764D-6F75-9BAA-6F3A-5A36791AB2A2}"/>
              </a:ext>
            </a:extLst>
          </p:cNvPr>
          <p:cNvGrpSpPr/>
          <p:nvPr/>
        </p:nvGrpSpPr>
        <p:grpSpPr>
          <a:xfrm>
            <a:off x="6373917" y="1362627"/>
            <a:ext cx="4881350" cy="3532595"/>
            <a:chOff x="6373917" y="1362627"/>
            <a:chExt cx="4881350" cy="35325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513EA0-BCEC-E7C9-3473-84DE59A75071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9B8697B-DE58-D986-D6FC-2DCA6A66BDD7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2212F5-ACBA-6C69-D88A-EB818C860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1C1DEA-9850-9016-5D0E-E640FA57080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4BFF8B75-A08B-9714-FF10-48D4458A3F41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1E6BA0D-8270-5980-C9F9-4AB8ABBFA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8E84C18-A8BD-A119-CCBD-CC3D9220FDF6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4182DE2-E1ED-EE3C-4FF2-25B219086281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9BD462C7-BF08-103C-8571-ABEAFF401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A28DA3B-3BCD-DD05-1812-9E42BD945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E8FAF7-02B9-B5D3-0C04-4919E230859F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23EEBE-D8A6-B9ED-AE0E-0DAC427564B5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D1C7884-4B0B-5521-9F00-AFE7BF8DF862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1316646-3DBA-DA7C-EDDC-6B74F45D205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FDC2E7D-AE73-CEAF-56F9-49ED68156A6C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84F9962E-1419-0740-9CFB-018C7E716D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01723E16-10E3-3766-AA67-6D5521AE76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A3713F4-8FA9-0435-C137-44740A9528D3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C1F182EC-594F-9E7D-1D88-6FDCEA967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D6013CA-CA2F-80F0-85BC-07713815E4ED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D8868-C27E-99C3-8570-AE0348D1CCF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4B65170-AA67-9CEC-9B9D-635CFAF8196A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6C3FBB-DFD7-DBCF-2272-6BF9E98A8BE8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7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5CC32B-85C1-4789-B9D6-CC32309698EC}"/>
              </a:ext>
            </a:extLst>
          </p:cNvPr>
          <p:cNvSpPr txBox="1"/>
          <p:nvPr/>
        </p:nvSpPr>
        <p:spPr>
          <a:xfrm>
            <a:off x="605589" y="1312136"/>
            <a:ext cx="6858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thứ nhất: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2808291" y="754531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189A8-4D0E-D938-7409-2602E8D90AE1}"/>
              </a:ext>
            </a:extLst>
          </p:cNvPr>
          <p:cNvSpPr txBox="1"/>
          <p:nvPr/>
        </p:nvSpPr>
        <p:spPr>
          <a:xfrm>
            <a:off x="561473" y="2521046"/>
            <a:ext cx="685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ABC là tam giác vuông nên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của độ dịch chuyển AC của người 1: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469BE4-2B3B-E71C-B951-863E6FE98D0C}"/>
              </a:ext>
            </a:extLst>
          </p:cNvPr>
          <p:cNvGrpSpPr/>
          <p:nvPr/>
        </p:nvGrpSpPr>
        <p:grpSpPr>
          <a:xfrm>
            <a:off x="1066046" y="1847597"/>
            <a:ext cx="5327535" cy="650800"/>
            <a:chOff x="1073265" y="2232815"/>
            <a:chExt cx="5327535" cy="541971"/>
          </a:xfrm>
        </p:grpSpPr>
        <p:pic>
          <p:nvPicPr>
            <p:cNvPr id="24" name="Picture 5" descr="empty-blue-rectangle">
              <a:extLst>
                <a:ext uri="{FF2B5EF4-FFF2-40B4-BE49-F238E27FC236}">
                  <a16:creationId xmlns:a16="http://schemas.microsoft.com/office/drawing/2014/main" id="{71BC4056-4177-BED4-FE70-595329438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265" y="2232815"/>
              <a:ext cx="532753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17CBBF-07D4-56ED-1049-3DD1A1C8B626}"/>
                </a:ext>
              </a:extLst>
            </p:cNvPr>
            <p:cNvSpPr txBox="1"/>
            <p:nvPr/>
          </p:nvSpPr>
          <p:spPr>
            <a:xfrm>
              <a:off x="1452212" y="2297732"/>
              <a:ext cx="447542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 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 AB + BC = 4 + 4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8 km</a:t>
              </a:r>
              <a:endParaRPr lang="en-US" sz="25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696727-DC2D-B7F1-54EF-5C7520CCB575}"/>
              </a:ext>
            </a:extLst>
          </p:cNvPr>
          <p:cNvGrpSpPr/>
          <p:nvPr/>
        </p:nvGrpSpPr>
        <p:grpSpPr>
          <a:xfrm>
            <a:off x="5341597" y="5726789"/>
            <a:ext cx="6363982" cy="672869"/>
            <a:chOff x="6781801" y="4766168"/>
            <a:chExt cx="5867527" cy="536950"/>
          </a:xfrm>
        </p:grpSpPr>
        <p:pic>
          <p:nvPicPr>
            <p:cNvPr id="29" name="Picture 5" descr="empty-blue-rectangle">
              <a:extLst>
                <a:ext uri="{FF2B5EF4-FFF2-40B4-BE49-F238E27FC236}">
                  <a16:creationId xmlns:a16="http://schemas.microsoft.com/office/drawing/2014/main" id="{27335C20-50AD-8620-2FCE-C3AD6777A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EB44D4-FB81-D4AE-8DFC-B3C23755968B}"/>
                </a:ext>
              </a:extLst>
            </p:cNvPr>
            <p:cNvSpPr txBox="1"/>
            <p:nvPr/>
          </p:nvSpPr>
          <p:spPr>
            <a:xfrm>
              <a:off x="7111593" y="4826064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/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Vì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ABC vuông cân: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45</a:t>
                </a:r>
                <a:r>
                  <a:rPr lang="en-US" sz="2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Hướng của độ dịch chuyển: 45° Đông - Bắc</a:t>
                </a:r>
                <a:endParaRPr lang="en-US" sz="25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blipFill>
                <a:blip r:embed="rId5"/>
                <a:stretch>
                  <a:fillRect l="-1132" t="-4167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D9DA2E7-E142-6E94-5CDE-2D74D8D41EDB}"/>
              </a:ext>
            </a:extLst>
          </p:cNvPr>
          <p:cNvSpPr txBox="1"/>
          <p:nvPr/>
        </p:nvSpPr>
        <p:spPr>
          <a:xfrm>
            <a:off x="652561" y="5798294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1: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0B723E-3FDD-41FC-C7BC-81471BBC78E4}"/>
              </a:ext>
            </a:extLst>
          </p:cNvPr>
          <p:cNvGrpSpPr/>
          <p:nvPr/>
        </p:nvGrpSpPr>
        <p:grpSpPr>
          <a:xfrm>
            <a:off x="1051044" y="3752526"/>
            <a:ext cx="6092768" cy="724300"/>
            <a:chOff x="1370821" y="2904035"/>
            <a:chExt cx="6092768" cy="550925"/>
          </a:xfrm>
        </p:grpSpPr>
        <p:pic>
          <p:nvPicPr>
            <p:cNvPr id="41" name="Picture 5" descr="empty-blue-rectangle">
              <a:extLst>
                <a:ext uri="{FF2B5EF4-FFF2-40B4-BE49-F238E27FC236}">
                  <a16:creationId xmlns:a16="http://schemas.microsoft.com/office/drawing/2014/main" id="{ED772C37-BB6A-6FBF-1BD0-7E78C84D0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21" y="2904035"/>
              <a:ext cx="609276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/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</a:t>
                  </a:r>
                  <a:r>
                    <a:rPr lang="en-US" sz="25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5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5,7 km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blipFill>
                  <a:blip r:embed="rId6"/>
                  <a:stretch>
                    <a:fillRect l="-1889" t="-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9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3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C9863A-21AA-6156-A302-CBAA0DB784AB}"/>
              </a:ext>
            </a:extLst>
          </p:cNvPr>
          <p:cNvSpPr txBox="1"/>
          <p:nvPr/>
        </p:nvSpPr>
        <p:spPr>
          <a:xfrm>
            <a:off x="523142" y="1255581"/>
            <a:ext cx="56428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8E58FE-2423-C9FD-E5E4-AEF634622E26}"/>
              </a:ext>
            </a:extLst>
          </p:cNvPr>
          <p:cNvGrpSpPr/>
          <p:nvPr/>
        </p:nvGrpSpPr>
        <p:grpSpPr>
          <a:xfrm>
            <a:off x="1276185" y="1796005"/>
            <a:ext cx="3789541" cy="789775"/>
            <a:chOff x="4902468" y="5822435"/>
            <a:chExt cx="3789541" cy="526586"/>
          </a:xfrm>
        </p:grpSpPr>
        <p:pic>
          <p:nvPicPr>
            <p:cNvPr id="26" name="Picture 5" descr="empty-blue-rectangle">
              <a:extLst>
                <a:ext uri="{FF2B5EF4-FFF2-40B4-BE49-F238E27FC236}">
                  <a16:creationId xmlns:a16="http://schemas.microsoft.com/office/drawing/2014/main" id="{665D3420-8A99-53AE-E9A2-DCC54FD6D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468" y="5822435"/>
              <a:ext cx="332713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68D84B-E63E-F6BC-1FD2-9EC7402B245E}"/>
                </a:ext>
              </a:extLst>
            </p:cNvPr>
            <p:cNvSpPr txBox="1"/>
            <p:nvPr/>
          </p:nvSpPr>
          <p:spPr>
            <a:xfrm>
              <a:off x="5235136" y="5871967"/>
              <a:ext cx="345687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600"/>
                </a:spcBef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AC = 5,7 km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BE21E8-6D9D-C3D2-32C9-38B008DFDAF3}"/>
              </a:ext>
            </a:extLst>
          </p:cNvPr>
          <p:cNvGrpSpPr/>
          <p:nvPr/>
        </p:nvGrpSpPr>
        <p:grpSpPr>
          <a:xfrm>
            <a:off x="779566" y="3138410"/>
            <a:ext cx="6019800" cy="676721"/>
            <a:chOff x="6781801" y="4766168"/>
            <a:chExt cx="5737436" cy="530508"/>
          </a:xfrm>
        </p:grpSpPr>
        <p:pic>
          <p:nvPicPr>
            <p:cNvPr id="45" name="Picture 5" descr="empty-blue-rectangle">
              <a:extLst>
                <a:ext uri="{FF2B5EF4-FFF2-40B4-BE49-F238E27FC236}">
                  <a16:creationId xmlns:a16="http://schemas.microsoft.com/office/drawing/2014/main" id="{117E239B-C84B-6999-5D06-E77FCDD87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FBA102-AA7E-98CE-9C38-A313142973BC}"/>
                </a:ext>
              </a:extLst>
            </p:cNvPr>
            <p:cNvSpPr txBox="1"/>
            <p:nvPr/>
          </p:nvSpPr>
          <p:spPr>
            <a:xfrm>
              <a:off x="6981502" y="4819622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12B2BF-A7A6-9C56-36D9-92CB318FAC6D}"/>
              </a:ext>
            </a:extLst>
          </p:cNvPr>
          <p:cNvSpPr txBox="1"/>
          <p:nvPr/>
        </p:nvSpPr>
        <p:spPr>
          <a:xfrm>
            <a:off x="536520" y="2565816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2: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DF79C13-7991-4DAB-62ED-5940F82E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687104"/>
              </p:ext>
            </p:extLst>
          </p:nvPr>
        </p:nvGraphicFramePr>
        <p:xfrm>
          <a:off x="1276185" y="4479749"/>
          <a:ext cx="9130054" cy="1798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2752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02923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348067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nhất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8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7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6558E1-33E6-48A8-35B4-AF24DFB71EE9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BEA85D92-FD49-E45A-3734-259781FC0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6F61673A-8FC0-22F3-B7DB-2A0F22F21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F8E78C7C-187F-C3D4-836A-E768E0D77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8EB15A-5C3B-8DDC-C6C6-5BCB4EE0F0E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DA6530D9-39E1-EAAD-DA70-ABD1641F9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9F5BE4-A055-BEBD-B82A-5B4862663F97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5" descr="empty-blue-rectangle">
            <a:extLst>
              <a:ext uri="{FF2B5EF4-FFF2-40B4-BE49-F238E27FC236}">
                <a16:creationId xmlns:a16="http://schemas.microsoft.com/office/drawing/2014/main" id="{F12AE1D0-6896-6555-5A9F-F736F54E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4" y="1237810"/>
            <a:ext cx="6915580" cy="432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CCAF4-1785-BBF0-18F6-114F63EDF1E9}"/>
              </a:ext>
            </a:extLst>
          </p:cNvPr>
          <p:cNvSpPr txBox="1"/>
          <p:nvPr/>
        </p:nvSpPr>
        <p:spPr>
          <a:xfrm>
            <a:off x="485427" y="1461280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sự dịch chuyển vị trí của người 1 và người 2 như nhau đều từ A đến C, nên hai người có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cùng độ dịch chuyển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038B45-A947-3633-5E08-61A72EF59220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592E43-447A-1F2A-61C2-A96C7EF14C79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EE23BA-8B49-EBDA-8FBE-661C6F3742B0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B1B3A32-BB3A-FAC5-0CAB-5A7B5D19F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A1D0A98-F953-15AE-A5C1-3760F042487A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01BC4B2-FCBD-D26C-51D3-85347D28F0B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83AB00F-4477-5B63-87F5-3705DDD96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370DF8-6C08-694E-10F4-DE7202DF9B7C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125A3-C587-178E-1D29-85540C758E1C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182770B-2332-4632-D343-355A0143EA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6BEA0767-B277-DF66-62E5-64F8B5B11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AF48D5-828F-3463-4EBC-D9B4A2828A79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BB7A974-95BC-792D-0714-C098164F07E6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10AEA0-5FD6-D618-ABE1-1E0A266C83EA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1FE555-0411-02E9-DE60-4E1EDF92B5F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002639E-B92E-ECD1-EA61-8DD7E27CD959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504067AA-B9F0-9DAF-2756-87A47FED5C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5D5CC5A7-4006-9D3A-23E3-5694A3378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64C17-1EBC-37C0-2097-837165F422CB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3708947-5DA8-9DC9-BC02-364C80145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11A5C3-2FEA-E8E3-2346-1FA2CCE0F929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296022-9FA1-C708-11BC-8B21413DA033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525F35-649F-0EF2-B9F6-543817078AF4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5829EF-A697-3C58-A780-4C5B89DE2D4B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F05B599-F4B2-BE5F-E7EC-B4E9A82D80AE}"/>
              </a:ext>
            </a:extLst>
          </p:cNvPr>
          <p:cNvSpPr txBox="1"/>
          <p:nvPr/>
        </p:nvSpPr>
        <p:spPr>
          <a:xfrm>
            <a:off x="437279" y="2712921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về đích cùng một lúc nhưng người 1 đi nhanh hơn vì phải đi quãng đường dài hơn. </a:t>
            </a:r>
            <a:endParaRPr lang="en-US" sz="25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F7FDC7-B5A2-1854-2BE5-0AE4B6F2E47B}"/>
              </a:ext>
            </a:extLst>
          </p:cNvPr>
          <p:cNvSpPr txBox="1"/>
          <p:nvPr/>
        </p:nvSpPr>
        <p:spPr>
          <a:xfrm>
            <a:off x="464162" y="4082375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nhiên nếu chỉ chú ý đến sự thay đổi vị trí thì phải coi cả hai đều thay đổi vị trí nhanh như nhau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9297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95810" y="1950833"/>
            <a:ext cx="4920877" cy="39616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4" y="2211585"/>
            <a:ext cx="4434306" cy="36317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ô tô đi tới điểm O của một ngã tư đường có 4 hướng: Đông, Tây, Nam, Bắc với tốc độ không đổi 36 km/h. Nếu ô tô đi tiếp thì sau 10s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a) Quãng đường đi tiếp của ô tô là bao nhiêu mét? 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46944" y="159938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6489D-B8F0-6B9B-7494-340C47BD1A53}"/>
              </a:ext>
            </a:extLst>
          </p:cNvPr>
          <p:cNvGrpSpPr/>
          <p:nvPr/>
        </p:nvGrpSpPr>
        <p:grpSpPr>
          <a:xfrm>
            <a:off x="5668171" y="711769"/>
            <a:ext cx="6389150" cy="5880417"/>
            <a:chOff x="3619500" y="2625456"/>
            <a:chExt cx="4305300" cy="4040358"/>
          </a:xfrm>
        </p:grpSpPr>
        <p:pic>
          <p:nvPicPr>
            <p:cNvPr id="4" name="Picture 3" descr="Calendar&#10;&#10;Description automatically generated">
              <a:extLst>
                <a:ext uri="{FF2B5EF4-FFF2-40B4-BE49-F238E27FC236}">
                  <a16:creationId xmlns:a16="http://schemas.microsoft.com/office/drawing/2014/main" id="{6E76FD5D-83F1-7982-D8A3-1E8F22AA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8" name="Picture 17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BBE94B5-96E7-8375-1C76-C46E0F894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CDC988-8AC0-A530-5A33-15DDDDF74EFF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EAB58D-C8B5-4911-B8B9-053DFF98F9B0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98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27147"/>
            <a:ext cx="10972800" cy="20026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51" y="732659"/>
            <a:ext cx="1016335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lái ô tô: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 thẳng 6 km theo hướng Tây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 đó rẽ trái đi thẳng theo hướng Nam 4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ồi quay sang hướng Đông đi 3 km. </a:t>
            </a:r>
          </a:p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quãng đường đi được và độ dịch chuyển của ô tô.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17D6AA-FFAC-92F9-DBC4-5D73A3ED92DF}"/>
              </a:ext>
            </a:extLst>
          </p:cNvPr>
          <p:cNvGrpSpPr/>
          <p:nvPr/>
        </p:nvGrpSpPr>
        <p:grpSpPr>
          <a:xfrm>
            <a:off x="1182485" y="3174908"/>
            <a:ext cx="1199278" cy="1369398"/>
            <a:chOff x="3860800" y="2711197"/>
            <a:chExt cx="3270114" cy="406721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53C6EE4-1CAD-B52E-D7A9-66A0B1D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FEE04-5B44-1FF3-C1C1-60010AB79AC0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7AACC6-3C7F-E7CE-0FE0-2ED0E5CE05E6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49865D-F8B0-33F6-F8FA-E28E2D58FD01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EFEE2C-E805-25F0-7624-897E8F9626C0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AC6CC4-5A46-E77A-69D0-8E21EF3D33A2}"/>
              </a:ext>
            </a:extLst>
          </p:cNvPr>
          <p:cNvGrpSpPr/>
          <p:nvPr/>
        </p:nvGrpSpPr>
        <p:grpSpPr>
          <a:xfrm>
            <a:off x="2417686" y="3323563"/>
            <a:ext cx="5221633" cy="3272704"/>
            <a:chOff x="8353714" y="3239306"/>
            <a:chExt cx="3034115" cy="21591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8C567E-C3C8-848B-F862-7A81E6A16780}"/>
                </a:ext>
              </a:extLst>
            </p:cNvPr>
            <p:cNvGrpSpPr/>
            <p:nvPr/>
          </p:nvGrpSpPr>
          <p:grpSpPr>
            <a:xfrm>
              <a:off x="8353714" y="3239306"/>
              <a:ext cx="3034115" cy="2159101"/>
              <a:chOff x="-2113082" y="3087342"/>
              <a:chExt cx="3034115" cy="2159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31ACEC0-3BF7-FBE4-AB9C-E9735DD2D5A9}"/>
                  </a:ext>
                </a:extLst>
              </p:cNvPr>
              <p:cNvGrpSpPr/>
              <p:nvPr/>
            </p:nvGrpSpPr>
            <p:grpSpPr>
              <a:xfrm>
                <a:off x="-2113082" y="3419909"/>
                <a:ext cx="3034115" cy="1292162"/>
                <a:chOff x="-2078510" y="4450065"/>
                <a:chExt cx="3034115" cy="881050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03735B-DDF0-F9CC-010D-7699ADA8A6F8}"/>
                    </a:ext>
                  </a:extLst>
                </p:cNvPr>
                <p:cNvSpPr txBox="1"/>
                <p:nvPr/>
              </p:nvSpPr>
              <p:spPr>
                <a:xfrm>
                  <a:off x="-2078510" y="4758060"/>
                  <a:ext cx="1402235" cy="325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AB3011C-93AB-5053-1445-8449DDCD6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82405" y="4450065"/>
                  <a:ext cx="2038010" cy="4867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7CE52380-4DA3-4A03-A5FF-40FBCAB36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4459684"/>
                  <a:ext cx="0" cy="8666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844CC73-8494-4B79-50FA-A40FC50D3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5331115"/>
                  <a:ext cx="996106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526410-7422-842C-143D-14680DBA1F92}"/>
                  </a:ext>
                </a:extLst>
              </p:cNvPr>
              <p:cNvSpPr txBox="1"/>
              <p:nvPr/>
            </p:nvSpPr>
            <p:spPr>
              <a:xfrm>
                <a:off x="-714965" y="3087342"/>
                <a:ext cx="108428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 km</a:t>
                </a:r>
                <a:endParaRPr lang="en-US" sz="25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C81364-79B0-B9F7-3831-5BA6481CBC58}"/>
                  </a:ext>
                </a:extLst>
              </p:cNvPr>
              <p:cNvSpPr txBox="1"/>
              <p:nvPr/>
            </p:nvSpPr>
            <p:spPr>
              <a:xfrm>
                <a:off x="-1094078" y="4769389"/>
                <a:ext cx="1124021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km</a:t>
                </a:r>
                <a:endParaRPr lang="en-US" sz="2500"/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1AF78B8-15EE-9F88-3D18-BEF476D47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8824" y="3592950"/>
              <a:ext cx="984976" cy="1264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8CD33AC8-091B-80A6-5C37-4984804824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>
            <a:off x="7630856" y="3324308"/>
            <a:ext cx="1941142" cy="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69128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2" y="810252"/>
            <a:ext cx="1043190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</a:p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50m.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erso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5B1B816C-C3DE-139A-F83C-210BD2FC7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3" b="18136"/>
          <a:stretch/>
        </p:blipFill>
        <p:spPr>
          <a:xfrm>
            <a:off x="969094" y="2432950"/>
            <a:ext cx="6972299" cy="379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C978090-00F3-A4A4-18F6-117BA40867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2738" r="95833">
                        <a14:foregroundMark x1="7381" y1="47730" x2="7381" y2="47730"/>
                        <a14:foregroundMark x1="2857" y1="49825" x2="2857" y2="49825"/>
                        <a14:foregroundMark x1="95833" y1="53318" x2="95833" y2="53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4636" r="884" b="33416"/>
          <a:stretch/>
        </p:blipFill>
        <p:spPr>
          <a:xfrm rot="16033253">
            <a:off x="8084566" y="3681801"/>
            <a:ext cx="803998" cy="1930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B4D0-BD29-DEF9-B43A-BE78F6B7F04F}"/>
              </a:ext>
            </a:extLst>
          </p:cNvPr>
          <p:cNvGrpSpPr/>
          <p:nvPr/>
        </p:nvGrpSpPr>
        <p:grpSpPr>
          <a:xfrm rot="5400000">
            <a:off x="7879727" y="2968710"/>
            <a:ext cx="3638794" cy="2852152"/>
            <a:chOff x="6629400" y="1578858"/>
            <a:chExt cx="4751784" cy="2383542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1A21C1DF-464A-5F47-FD79-AED13C51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8982" r="20028" b="15236"/>
            <a:stretch/>
          </p:blipFill>
          <p:spPr>
            <a:xfrm rot="16200000">
              <a:off x="7813521" y="394737"/>
              <a:ext cx="2383542" cy="47517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5E30A2-72A9-A8BC-6435-E064AB5B68DD}"/>
                </a:ext>
              </a:extLst>
            </p:cNvPr>
            <p:cNvSpPr txBox="1"/>
            <p:nvPr/>
          </p:nvSpPr>
          <p:spPr>
            <a:xfrm rot="16200000">
              <a:off x="8351645" y="2184284"/>
              <a:ext cx="1048006" cy="82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10409A-8F27-01D8-BBC2-CFB67CC99B93}"/>
                </a:ext>
              </a:extLst>
            </p:cNvPr>
            <p:cNvSpPr txBox="1"/>
            <p:nvPr/>
          </p:nvSpPr>
          <p:spPr>
            <a:xfrm>
              <a:off x="8921077" y="1620998"/>
              <a:ext cx="1456918" cy="5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 m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1A6D99-47D3-4CC9-1D7D-AE370D1BD109}"/>
              </a:ext>
            </a:extLst>
          </p:cNvPr>
          <p:cNvCxnSpPr>
            <a:cxnSpLocks/>
          </p:cNvCxnSpPr>
          <p:nvPr/>
        </p:nvCxnSpPr>
        <p:spPr>
          <a:xfrm>
            <a:off x="9067800" y="4554577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D3585F-7ED9-864F-DE8D-A1001BD0CA48}"/>
              </a:ext>
            </a:extLst>
          </p:cNvPr>
          <p:cNvCxnSpPr>
            <a:cxnSpLocks/>
          </p:cNvCxnSpPr>
          <p:nvPr/>
        </p:nvCxnSpPr>
        <p:spPr>
          <a:xfrm>
            <a:off x="10426858" y="4553262"/>
            <a:ext cx="0" cy="108553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8481DE-E4FA-BA5A-AF85-351F76EEC21D}"/>
              </a:ext>
            </a:extLst>
          </p:cNvPr>
          <p:cNvCxnSpPr>
            <a:cxnSpLocks/>
          </p:cNvCxnSpPr>
          <p:nvPr/>
        </p:nvCxnSpPr>
        <p:spPr>
          <a:xfrm>
            <a:off x="9067800" y="4534524"/>
            <a:ext cx="1359058" cy="1104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929039-C8E0-CC0B-0025-2C6997FD68AA}"/>
              </a:ext>
            </a:extLst>
          </p:cNvPr>
          <p:cNvSpPr txBox="1"/>
          <p:nvPr/>
        </p:nvSpPr>
        <p:spPr>
          <a:xfrm>
            <a:off x="11249759" y="3735315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11245-2EED-6539-2972-C480E802EDC5}"/>
              </a:ext>
            </a:extLst>
          </p:cNvPr>
          <p:cNvSpPr txBox="1"/>
          <p:nvPr/>
        </p:nvSpPr>
        <p:spPr>
          <a:xfrm>
            <a:off x="7774473" y="3202127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E4EE52-6F0A-B5DA-B3F8-2080B756F1F1}"/>
              </a:ext>
            </a:extLst>
          </p:cNvPr>
          <p:cNvGrpSpPr/>
          <p:nvPr/>
        </p:nvGrpSpPr>
        <p:grpSpPr>
          <a:xfrm>
            <a:off x="10933640" y="2744301"/>
            <a:ext cx="1199278" cy="1369398"/>
            <a:chOff x="3860800" y="2711197"/>
            <a:chExt cx="3270114" cy="406721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328C4ED-DFDB-2143-CF19-26736D7A1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B755C1-DD6B-608F-48CA-19BD04E29527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899376-8D29-CC50-7945-E679FA112DC5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F4EB74-9240-EC37-B64B-B41E42FB7B0E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999A54-6F49-4B19-0714-04DE377396EC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820CFF-4DB6-128F-53DC-E692A18CDE26}"/>
              </a:ext>
            </a:extLst>
          </p:cNvPr>
          <p:cNvCxnSpPr>
            <a:cxnSpLocks/>
          </p:cNvCxnSpPr>
          <p:nvPr/>
        </p:nvCxnSpPr>
        <p:spPr>
          <a:xfrm>
            <a:off x="9448800" y="2770970"/>
            <a:ext cx="0" cy="6310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9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4BF5096-ECDF-4580-86D3-7EE111E1302B}"/>
              </a:ext>
            </a:extLst>
          </p:cNvPr>
          <p:cNvSpPr txBox="1"/>
          <p:nvPr/>
        </p:nvSpPr>
        <p:spPr>
          <a:xfrm>
            <a:off x="760996" y="6083649"/>
            <a:ext cx="494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(4 m) đi từ TP HCM đến Đà Lạt (308 km) được xem là chất điểm. 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ounter, different, various, bunch&#10;&#10;Description automatically generated">
            <a:extLst>
              <a:ext uri="{FF2B5EF4-FFF2-40B4-BE49-F238E27FC236}">
                <a16:creationId xmlns:a16="http://schemas.microsoft.com/office/drawing/2014/main" id="{9197EFDD-CFCA-491E-B7CC-1999D310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48" y="2824295"/>
            <a:ext cx="5970813" cy="336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6C50D-3799-4915-B352-3BD2FC24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/>
          <a:stretch/>
        </p:blipFill>
        <p:spPr>
          <a:xfrm>
            <a:off x="685583" y="2824294"/>
            <a:ext cx="4948316" cy="33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414AC-746E-4C3E-8F5F-A3A3930A6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048" r="97857">
                        <a14:foregroundMark x1="5952" y1="54133" x2="5952" y2="54133"/>
                        <a14:foregroundMark x1="4048" y1="50291" x2="4048" y2="50291"/>
                        <a14:foregroundMark x1="7738" y1="53085" x2="7738" y2="53085"/>
                        <a14:foregroundMark x1="4524" y1="51455" x2="4524" y2="51455"/>
                        <a14:foregroundMark x1="93452" y1="57625" x2="93452" y2="57625"/>
                        <a14:foregroundMark x1="97857" y1="58673" x2="97857" y2="58673"/>
                        <a14:foregroundMark x1="45476" y1="45518" x2="45476" y2="45518"/>
                        <a14:foregroundMark x1="41548" y1="45867" x2="41548" y2="45867"/>
                        <a14:foregroundMark x1="41905" y1="45052" x2="41905" y2="4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9" y="4786293"/>
            <a:ext cx="1910255" cy="1649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EEB32-6BAC-4703-B621-86B6B59288DC}"/>
              </a:ext>
            </a:extLst>
          </p:cNvPr>
          <p:cNvSpPr txBox="1"/>
          <p:nvPr/>
        </p:nvSpPr>
        <p:spPr>
          <a:xfrm>
            <a:off x="6187966" y="6079759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Cũng xe đó (4m) khi di chuyển trong </a:t>
            </a:r>
            <a:r>
              <a:rPr lang="en-US" altLang="en-US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alt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(10m) thì không được xem là chất điểm.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56">
            <a:extLst>
              <a:ext uri="{FF2B5EF4-FFF2-40B4-BE49-F238E27FC236}">
                <a16:creationId xmlns:a16="http://schemas.microsoft.com/office/drawing/2014/main" id="{72727506-6B04-32E4-9142-9EF6168AA715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57">
              <a:extLst>
                <a:ext uri="{FF2B5EF4-FFF2-40B4-BE49-F238E27FC236}">
                  <a16:creationId xmlns:a16="http://schemas.microsoft.com/office/drawing/2014/main" id="{738626A0-C2BE-F552-A117-04A991D2B1B8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E81FB129-5138-75DC-6587-072C18A714D1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  <p:pic>
        <p:nvPicPr>
          <p:cNvPr id="23" name="Picture 5" descr="empty-blue-rectangle">
            <a:extLst>
              <a:ext uri="{FF2B5EF4-FFF2-40B4-BE49-F238E27FC236}">
                <a16:creationId xmlns:a16="http://schemas.microsoft.com/office/drawing/2014/main" id="{3ECFB911-21F1-9C7C-F033-D14F4A80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779796"/>
            <a:ext cx="11887200" cy="204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5CCB6D-15DD-9BCE-0B7F-3B24D7DDD844}"/>
              </a:ext>
            </a:extLst>
          </p:cNvPr>
          <p:cNvSpPr txBox="1"/>
          <p:nvPr/>
        </p:nvSpPr>
        <p:spPr>
          <a:xfrm>
            <a:off x="808537" y="779797"/>
            <a:ext cx="1031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 học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 phần vật lý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nghiên cứu chuyển động của vật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 không đề cập đến tác dụng của lực lên chuyển động.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E2BEF-A5F1-F06B-9AD4-C60C2B88FD48}"/>
              </a:ext>
            </a:extLst>
          </p:cNvPr>
          <p:cNvSpPr txBox="1"/>
          <p:nvPr/>
        </p:nvSpPr>
        <p:spPr>
          <a:xfrm>
            <a:off x="831673" y="1534642"/>
            <a:ext cx="105031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kích thước của vật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so với độ dài của quãng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 vật được coi là </a:t>
            </a: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 điểm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(Ở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chương này chúng ta chỉ tìm hiểu chuyển động của chất điểm)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2ACA01AC-516F-E79E-45BA-7BB4EAADC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" y="395076"/>
            <a:ext cx="557940" cy="5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710559"/>
            <a:ext cx="11200778" cy="22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00624" y="81602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hi vận chuyển động thì vị trí của vật so với vật được chọn làm mốc thay đổi theo thời gian.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617487" y="3974453"/>
            <a:ext cx="63304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nếu tỉ lệ là 1/1000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trí điểm A: (x = 10 m; y = 20 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B: là (x= - 10 m;y = 20 m).</a:t>
            </a:r>
            <a:endParaRPr lang="en-US" sz="25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CF5120-D6A0-8E54-7406-5207C3E6A8C3}"/>
              </a:ext>
            </a:extLst>
          </p:cNvPr>
          <p:cNvSpPr txBox="1"/>
          <p:nvPr/>
        </p:nvSpPr>
        <p:spPr>
          <a:xfrm>
            <a:off x="6057014" y="6266982"/>
            <a:ext cx="6134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 m </a:t>
            </a: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275AA8-065F-18BA-12A6-2EF757E02FBE}"/>
              </a:ext>
            </a:extLst>
          </p:cNvPr>
          <p:cNvGrpSpPr/>
          <p:nvPr/>
        </p:nvGrpSpPr>
        <p:grpSpPr>
          <a:xfrm>
            <a:off x="7315200" y="3195573"/>
            <a:ext cx="3962401" cy="3236398"/>
            <a:chOff x="7315200" y="3195573"/>
            <a:chExt cx="3962401" cy="32363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30C7AA-561B-CA53-0EA2-CE7C87D2EC9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5859549"/>
              <a:ext cx="37908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A7CEDE-FAB2-ED9C-CFDB-9BD35CFB1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4388" y="3319799"/>
              <a:ext cx="0" cy="263050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7B5E23-F894-F66E-FF8B-34934157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67" y="4169392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00F510-F546-876B-89C1-2B902DC87D7A}"/>
                </a:ext>
              </a:extLst>
            </p:cNvPr>
            <p:cNvSpPr txBox="1"/>
            <p:nvPr/>
          </p:nvSpPr>
          <p:spPr>
            <a:xfrm>
              <a:off x="8887952" y="3195573"/>
              <a:ext cx="10793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500" baseline="-25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BCF07E-773E-3A59-2025-4DC8BE6B5E4F}"/>
                </a:ext>
              </a:extLst>
            </p:cNvPr>
            <p:cNvSpPr txBox="1"/>
            <p:nvPr/>
          </p:nvSpPr>
          <p:spPr>
            <a:xfrm>
              <a:off x="10439409" y="5954917"/>
              <a:ext cx="8381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04E67B-A654-F77B-6002-D2EB7448F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0" y="4199895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BE5B7F-D181-D95E-30D3-2F259AF481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6673" y="4149890"/>
              <a:ext cx="2035429" cy="1950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6EA635-40B4-E5A0-320C-04FA49C8C454}"/>
                </a:ext>
              </a:extLst>
            </p:cNvPr>
            <p:cNvSpPr/>
            <p:nvPr/>
          </p:nvSpPr>
          <p:spPr>
            <a:xfrm>
              <a:off x="8026766" y="407521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EECB30-79E5-3B45-FB45-60203BDDC6A6}"/>
                </a:ext>
              </a:extLst>
            </p:cNvPr>
            <p:cNvSpPr/>
            <p:nvPr/>
          </p:nvSpPr>
          <p:spPr>
            <a:xfrm>
              <a:off x="9987323" y="411540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F475CA-C325-3845-6FDF-F1BA85FB6F54}"/>
                </a:ext>
              </a:extLst>
            </p:cNvPr>
            <p:cNvSpPr txBox="1"/>
            <p:nvPr/>
          </p:nvSpPr>
          <p:spPr>
            <a:xfrm>
              <a:off x="7717213" y="5847602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52F37-7196-0AF3-4627-D4B3A6003499}"/>
                </a:ext>
              </a:extLst>
            </p:cNvPr>
            <p:cNvSpPr txBox="1"/>
            <p:nvPr/>
          </p:nvSpPr>
          <p:spPr>
            <a:xfrm>
              <a:off x="8490821" y="477422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3B7155-76A1-53E4-56E3-95068625C1A5}"/>
                </a:ext>
              </a:extLst>
            </p:cNvPr>
            <p:cNvSpPr txBox="1"/>
            <p:nvPr/>
          </p:nvSpPr>
          <p:spPr>
            <a:xfrm>
              <a:off x="9756899" y="589528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452D9F-2DF8-FFFD-1586-5AE7A8B34258}"/>
                </a:ext>
              </a:extLst>
            </p:cNvPr>
            <p:cNvSpPr txBox="1"/>
            <p:nvPr/>
          </p:nvSpPr>
          <p:spPr>
            <a:xfrm>
              <a:off x="7785358" y="360305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500" baseline="-25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F46791-4401-7A82-E3B4-8569C8E992B3}"/>
                </a:ext>
              </a:extLst>
            </p:cNvPr>
            <p:cNvSpPr txBox="1"/>
            <p:nvPr/>
          </p:nvSpPr>
          <p:spPr>
            <a:xfrm>
              <a:off x="10034920" y="365733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 baseline="-250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847A268-1774-259E-26A1-115B21ECDFAB}"/>
                </a:ext>
              </a:extLst>
            </p:cNvPr>
            <p:cNvCxnSpPr/>
            <p:nvPr/>
          </p:nvCxnSpPr>
          <p:spPr>
            <a:xfrm flipH="1">
              <a:off x="8976922" y="4991698"/>
              <a:ext cx="1949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9EE64B-5896-D049-E450-4C3A7CBF5148}"/>
                </a:ext>
              </a:extLst>
            </p:cNvPr>
            <p:cNvSpPr txBox="1"/>
            <p:nvPr/>
          </p:nvSpPr>
          <p:spPr>
            <a:xfrm>
              <a:off x="8578399" y="3735926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500" baseline="-2500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5DF7F04-61CF-E2C7-A8A6-448B0869F6FD}"/>
              </a:ext>
            </a:extLst>
          </p:cNvPr>
          <p:cNvSpPr txBox="1"/>
          <p:nvPr/>
        </p:nvSpPr>
        <p:spPr>
          <a:xfrm>
            <a:off x="956852" y="187091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Để xác định vị trí của vật, người ta dùng hệ toạ độ có gốc là vị trí của vật mốc, trục hoành Ox và trục tung Oy</a:t>
            </a:r>
          </a:p>
        </p:txBody>
      </p: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710559"/>
            <a:ext cx="11887200" cy="192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756073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Thực tế, thường chọn hệ toạ độ trùng với hệ toạ độ địa lí có: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là vị trí của vật mốc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1074960" y="3101036"/>
            <a:ext cx="555986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 OA = 2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ỉ lệ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1/1000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ị trí của điểm A cách điểm gốc 20 m theo hướng 45° Đông - Bắc: </a:t>
            </a:r>
          </a:p>
          <a:p>
            <a:pPr marL="0" marR="0" algn="ctr">
              <a:spcBef>
                <a:spcPts val="0"/>
              </a:spcBef>
            </a:pPr>
            <a:r>
              <a:rPr lang="en-US" sz="24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(d = 20 m; 45° Đông - Bắc).</a:t>
            </a:r>
            <a:endParaRPr lang="en-US" sz="2400" b="1" i="1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28F14D-ADB3-5F40-C06A-5D80D9384BFC}"/>
              </a:ext>
            </a:extLst>
          </p:cNvPr>
          <p:cNvGrpSpPr/>
          <p:nvPr/>
        </p:nvGrpSpPr>
        <p:grpSpPr>
          <a:xfrm>
            <a:off x="7457498" y="2983554"/>
            <a:ext cx="3918430" cy="3758236"/>
            <a:chOff x="6858000" y="3099764"/>
            <a:chExt cx="3918430" cy="375823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E1FDC0-94EC-EF9B-CA11-88364BCD1F3E}"/>
                </a:ext>
              </a:extLst>
            </p:cNvPr>
            <p:cNvGrpSpPr/>
            <p:nvPr/>
          </p:nvGrpSpPr>
          <p:grpSpPr>
            <a:xfrm>
              <a:off x="6858000" y="3099764"/>
              <a:ext cx="3918430" cy="3758236"/>
              <a:chOff x="6822557" y="3141844"/>
              <a:chExt cx="3918430" cy="375823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C86322E-0DCA-9CD8-4729-5916D3A93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3388" y="4171713"/>
                <a:ext cx="952329" cy="93325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9F7DBC6-2DFC-D175-D68A-C0D398E8CC32}"/>
                  </a:ext>
                </a:extLst>
              </p:cNvPr>
              <p:cNvGrpSpPr/>
              <p:nvPr/>
            </p:nvGrpSpPr>
            <p:grpSpPr>
              <a:xfrm>
                <a:off x="6822557" y="3141844"/>
                <a:ext cx="3918430" cy="3758236"/>
                <a:chOff x="6822557" y="3141844"/>
                <a:chExt cx="3918430" cy="3758236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BC16BABE-755C-44F8-6CC8-78AA63D80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3888" y="3554275"/>
                  <a:ext cx="0" cy="28994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9975259-C84E-D190-B089-602E01531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5739" y="5070729"/>
                  <a:ext cx="3196298" cy="28963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1337FEA-3BAF-BEE9-7A31-F2DAC02E8041}"/>
                    </a:ext>
                  </a:extLst>
                </p:cNvPr>
                <p:cNvSpPr/>
                <p:nvPr/>
              </p:nvSpPr>
              <p:spPr>
                <a:xfrm>
                  <a:off x="9613209" y="4091359"/>
                  <a:ext cx="142154" cy="1493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092CCE7-1FE6-7CCD-55EC-63D61484ADF4}"/>
                    </a:ext>
                  </a:extLst>
                </p:cNvPr>
                <p:cNvSpPr txBox="1"/>
                <p:nvPr/>
              </p:nvSpPr>
              <p:spPr>
                <a:xfrm>
                  <a:off x="9613209" y="3696506"/>
                  <a:ext cx="619106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US" sz="2500" baseline="-2500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F149601-2269-65AA-3654-8747665BFF80}"/>
                    </a:ext>
                  </a:extLst>
                </p:cNvPr>
                <p:cNvSpPr txBox="1"/>
                <p:nvPr/>
              </p:nvSpPr>
              <p:spPr>
                <a:xfrm>
                  <a:off x="8217223" y="3141844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Bắc</a:t>
                  </a:r>
                  <a:endParaRPr lang="en-US" sz="2500" baseline="-2500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16FB5B7-4DD1-F028-B3AA-84AA99EAEE82}"/>
                    </a:ext>
                  </a:extLst>
                </p:cNvPr>
                <p:cNvSpPr txBox="1"/>
                <p:nvPr/>
              </p:nvSpPr>
              <p:spPr>
                <a:xfrm>
                  <a:off x="8339452" y="6423026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Nam</a:t>
                  </a:r>
                  <a:endParaRPr lang="en-US" sz="2500" baseline="-250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97FFB69-A664-3CDD-E0CA-8735A7E10E8B}"/>
                    </a:ext>
                  </a:extLst>
                </p:cNvPr>
                <p:cNvSpPr txBox="1"/>
                <p:nvPr/>
              </p:nvSpPr>
              <p:spPr>
                <a:xfrm>
                  <a:off x="9788658" y="5256018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Đông</a:t>
                  </a:r>
                  <a:endParaRPr lang="en-US" sz="25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043161E-3260-CC79-26A0-133ACA4264DF}"/>
                    </a:ext>
                  </a:extLst>
                </p:cNvPr>
                <p:cNvSpPr txBox="1"/>
                <p:nvPr/>
              </p:nvSpPr>
              <p:spPr>
                <a:xfrm>
                  <a:off x="6822557" y="5212817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Tây</a:t>
                  </a:r>
                  <a:endParaRPr lang="en-US" sz="25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273471-A5E9-261A-B7DF-AF0880B007BA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8F2042A-0BA6-8BA1-A795-88CD47A6F81B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5E6B8F2-433F-509A-2645-B3812F7F81F1}"/>
              </a:ext>
            </a:extLst>
          </p:cNvPr>
          <p:cNvSpPr txBox="1"/>
          <p:nvPr/>
        </p:nvSpPr>
        <p:spPr>
          <a:xfrm>
            <a:off x="689775" y="1564577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Đông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Nam.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49" y="737758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dùng bản đồ Việt Nam và hệ toạ độ địa lí, xác định vị trí của thành phố Hải Phòng so với vị trí của Thủ đô Hà Nội.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1D7A80-91DE-B2BE-872B-4B3AAB0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3333" r="2850" b="1850"/>
          <a:stretch/>
        </p:blipFill>
        <p:spPr>
          <a:xfrm>
            <a:off x="685800" y="1752600"/>
            <a:ext cx="3522545" cy="49278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47BD8F-0DE6-C02A-3AB6-E45FC6CA058B}"/>
              </a:ext>
            </a:extLst>
          </p:cNvPr>
          <p:cNvGrpSpPr/>
          <p:nvPr/>
        </p:nvGrpSpPr>
        <p:grpSpPr>
          <a:xfrm>
            <a:off x="838199" y="2057400"/>
            <a:ext cx="10702352" cy="4401831"/>
            <a:chOff x="838199" y="2057400"/>
            <a:chExt cx="10702352" cy="4401831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3FAF9783-DD7A-6410-782B-41C4E7A87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13239" r="55169" b="68896"/>
            <a:stretch/>
          </p:blipFill>
          <p:spPr>
            <a:xfrm>
              <a:off x="4701018" y="2057400"/>
              <a:ext cx="6839533" cy="4401831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D7FBD6-80F4-D838-B154-2CA04D0CC6B5}"/>
                </a:ext>
              </a:extLst>
            </p:cNvPr>
            <p:cNvSpPr/>
            <p:nvPr/>
          </p:nvSpPr>
          <p:spPr>
            <a:xfrm>
              <a:off x="838199" y="2285332"/>
              <a:ext cx="1219201" cy="9150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916911B-365E-D799-80E0-A7E23CA15104}"/>
                </a:ext>
              </a:extLst>
            </p:cNvPr>
            <p:cNvCxnSpPr/>
            <p:nvPr/>
          </p:nvCxnSpPr>
          <p:spPr>
            <a:xfrm flipV="1">
              <a:off x="2057400" y="2057400"/>
              <a:ext cx="2590800" cy="2279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34928F-F219-0F7E-A7A1-B9DAED65D7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3730" y="3199064"/>
              <a:ext cx="2694693" cy="32601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E7EBF-E5D2-08F2-D004-52FFA6F67F63}"/>
              </a:ext>
            </a:extLst>
          </p:cNvPr>
          <p:cNvGrpSpPr/>
          <p:nvPr/>
        </p:nvGrpSpPr>
        <p:grpSpPr>
          <a:xfrm>
            <a:off x="9808967" y="2125858"/>
            <a:ext cx="1642394" cy="1506464"/>
            <a:chOff x="9808967" y="2125858"/>
            <a:chExt cx="1642394" cy="15064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A3EFD9-D076-67C3-83E1-DBF01AC8C18C}"/>
                </a:ext>
              </a:extLst>
            </p:cNvPr>
            <p:cNvSpPr/>
            <p:nvPr/>
          </p:nvSpPr>
          <p:spPr>
            <a:xfrm>
              <a:off x="9808967" y="2125858"/>
              <a:ext cx="1642394" cy="14987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AD4E14-9860-D048-2964-2E72F38E7AB6}"/>
                </a:ext>
              </a:extLst>
            </p:cNvPr>
            <p:cNvGrpSpPr/>
            <p:nvPr/>
          </p:nvGrpSpPr>
          <p:grpSpPr>
            <a:xfrm>
              <a:off x="9849723" y="2171366"/>
              <a:ext cx="1504078" cy="1460956"/>
              <a:chOff x="3860800" y="2711197"/>
              <a:chExt cx="3270114" cy="3831009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1534DA1-9A97-5A28-E3E1-10F0485E5E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704207-E749-7FAB-69D5-F9CFC35183AA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8026BA-1CD8-D26D-4BD3-6E0A3E3FE70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B6BE9CB-4074-69CA-BDE8-6BCB17B698B8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40FDA3-F8F5-5007-D5BA-C0B47E0ED036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10004" cy="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858339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 xác định thời điểm, người ta phải chọn một mốc thời gian, đo khoảng thời gian từ thời điểm được chọn làm mốc đến thời điểm cần xác định.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3C91E-90B5-EA58-A4A7-6B3D665A52ED}"/>
              </a:ext>
            </a:extLst>
          </p:cNvPr>
          <p:cNvSpPr txBox="1"/>
          <p:nvPr/>
        </p:nvSpPr>
        <p:spPr>
          <a:xfrm>
            <a:off x="878341" y="4554758"/>
            <a:ext cx="10287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*Chú ý: Khi vật chuyển động trên đường thẳng thì chỉ cần dùng hệ toạ độ có điểm gốc O (vị trí của vật mốc) và trục Ox trùng với quỹ đạo chuyển động của vật</a:t>
            </a:r>
            <a:endParaRPr lang="en-US" sz="22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8825C3-7E73-AD56-813D-071AD9946E5E}"/>
              </a:ext>
            </a:extLst>
          </p:cNvPr>
          <p:cNvSpPr txBox="1"/>
          <p:nvPr/>
        </p:nvSpPr>
        <p:spPr>
          <a:xfrm>
            <a:off x="917736" y="1842345"/>
            <a:ext cx="6804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i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họn gốc thời gian: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8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gian chuyển động: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2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điểm kết thúc chuyển động: t =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10h</a:t>
            </a:r>
            <a:endParaRPr lang="en-US" sz="2200" i="1"/>
          </a:p>
        </p:txBody>
      </p:sp>
      <p:pic>
        <p:nvPicPr>
          <p:cNvPr id="27" name="Picture 26" descr="empty-red-rectangle">
            <a:extLst>
              <a:ext uri="{FF2B5EF4-FFF2-40B4-BE49-F238E27FC236}">
                <a16:creationId xmlns:a16="http://schemas.microsoft.com/office/drawing/2014/main" id="{9E29B886-8250-BC42-E03E-309EB95D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6" y="5454924"/>
            <a:ext cx="10493545" cy="11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1AF917-5A92-1571-6C4C-2C5ADB92B6B1}"/>
              </a:ext>
            </a:extLst>
          </p:cNvPr>
          <p:cNvSpPr txBox="1"/>
          <p:nvPr/>
        </p:nvSpPr>
        <p:spPr>
          <a:xfrm>
            <a:off x="1397129" y="5585115"/>
            <a:ext cx="92501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toạ độ kết hợp với mốc thời gian và đồng hồ đo thời gian được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quy chiếu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9885BE-2CCA-FDE6-989A-F91EC22B9009}"/>
              </a:ext>
            </a:extLst>
          </p:cNvPr>
          <p:cNvGrpSpPr/>
          <p:nvPr/>
        </p:nvGrpSpPr>
        <p:grpSpPr>
          <a:xfrm>
            <a:off x="2201540" y="3117398"/>
            <a:ext cx="7925936" cy="1459685"/>
            <a:chOff x="2089505" y="3131595"/>
            <a:chExt cx="9059657" cy="149917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C28C57C-DE6B-3844-3A01-E1660E788AF9}"/>
                </a:ext>
              </a:extLst>
            </p:cNvPr>
            <p:cNvGrpSpPr/>
            <p:nvPr/>
          </p:nvGrpSpPr>
          <p:grpSpPr>
            <a:xfrm>
              <a:off x="2539684" y="3575786"/>
              <a:ext cx="8609478" cy="1054988"/>
              <a:chOff x="2539684" y="3575786"/>
              <a:chExt cx="8609478" cy="105498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C0CE015-7DBC-DE66-6C65-1024459AA5C4}"/>
                  </a:ext>
                </a:extLst>
              </p:cNvPr>
              <p:cNvGrpSpPr/>
              <p:nvPr/>
            </p:nvGrpSpPr>
            <p:grpSpPr>
              <a:xfrm>
                <a:off x="2650679" y="3575786"/>
                <a:ext cx="7573549" cy="370960"/>
                <a:chOff x="609600" y="5600170"/>
                <a:chExt cx="10820400" cy="38969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0CE37DB-1260-8BD9-DA1E-4152A3669E3D}"/>
                    </a:ext>
                  </a:extLst>
                </p:cNvPr>
                <p:cNvGrpSpPr/>
                <p:nvPr/>
              </p:nvGrpSpPr>
              <p:grpSpPr>
                <a:xfrm>
                  <a:off x="609600" y="5600170"/>
                  <a:ext cx="7269376" cy="389698"/>
                  <a:chOff x="1112624" y="5697203"/>
                  <a:chExt cx="7269376" cy="38969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0289D49D-89DF-4B63-2B1E-BF9F0F998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749" y="5889335"/>
                    <a:ext cx="7269251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2778D497-D05D-11FE-A0E4-AFAE22F1A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624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E9C872F-C374-3992-61D8-70A9AA0171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59033" y="5697203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2EFE0113-A5BB-80F0-312F-368B5A8A6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0C147443-541A-E9B5-6FAD-2B67C8712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532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3D44E6D-99F1-466E-9A93-1B1EBF478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820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BE2514D-B496-7B46-486B-A52601FC3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5774029"/>
                  <a:ext cx="10820400" cy="2099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23825BE-B76C-6B38-7813-A86CDA44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7400" y="5642149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8772AD-A0DC-D491-B4D7-AE81B2F6B6BE}"/>
                  </a:ext>
                </a:extLst>
              </p:cNvPr>
              <p:cNvSpPr txBox="1"/>
              <p:nvPr/>
            </p:nvSpPr>
            <p:spPr>
              <a:xfrm>
                <a:off x="9265428" y="3934971"/>
                <a:ext cx="1883734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 (km)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57B0C5-F56C-4AAF-90BF-02DA66F722F3}"/>
                  </a:ext>
                </a:extLst>
              </p:cNvPr>
              <p:cNvSpPr txBox="1"/>
              <p:nvPr/>
            </p:nvSpPr>
            <p:spPr>
              <a:xfrm>
                <a:off x="2539684" y="4153720"/>
                <a:ext cx="188373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 km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37E3594-2AC0-B69A-6B2B-821E2FB3E7BD}"/>
                  </a:ext>
                </a:extLst>
              </p:cNvPr>
              <p:cNvGrpSpPr/>
              <p:nvPr/>
            </p:nvGrpSpPr>
            <p:grpSpPr>
              <a:xfrm>
                <a:off x="2662127" y="4018626"/>
                <a:ext cx="1300114" cy="355191"/>
                <a:chOff x="2662127" y="4018626"/>
                <a:chExt cx="1300114" cy="355191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2A19160-6D04-8BEA-3F81-FC9410C9B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5978" y="4184126"/>
                  <a:ext cx="1267063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B5EB62D-2163-3555-D99E-4D502F14B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241" y="4018626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27139EA-AD86-CAF0-8550-1DA36853E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127" y="4042818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220461-E33B-C938-2D16-D072126ABEE3}"/>
                </a:ext>
              </a:extLst>
            </p:cNvPr>
            <p:cNvSpPr txBox="1"/>
            <p:nvPr/>
          </p:nvSpPr>
          <p:spPr>
            <a:xfrm>
              <a:off x="2089505" y="3131595"/>
              <a:ext cx="188373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n-US" sz="2500" baseline="-25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0</a:t>
              </a:r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8 h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E725A4-834D-D4BA-0716-F7806B122DE0}"/>
                </a:ext>
              </a:extLst>
            </p:cNvPr>
            <p:cNvSpPr txBox="1"/>
            <p:nvPr/>
          </p:nvSpPr>
          <p:spPr>
            <a:xfrm>
              <a:off x="2096535" y="3489352"/>
              <a:ext cx="8863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0924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87200" cy="1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909349"/>
            <a:ext cx="101923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 b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Q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cho biết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 cách giữa điểm đầu và điểm cuối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 chuyển động, nhưng chưa đủ để xác định vị trí của vật. 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7391400" y="2446014"/>
            <a:ext cx="4305300" cy="4040358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F792EB-459E-80E3-F0BE-12B3E3D44E28}"/>
              </a:ext>
            </a:extLst>
          </p:cNvPr>
          <p:cNvSpPr txBox="1"/>
          <p:nvPr/>
        </p:nvSpPr>
        <p:spPr>
          <a:xfrm>
            <a:off x="848579" y="5149038"/>
            <a:ext cx="49550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 biết ô tô </a:t>
            </a:r>
            <a:r>
              <a:rPr lang="en-US" sz="2500">
                <a:solidFill>
                  <a:srgbClr val="7030A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đi 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theo hướng Bắc thì dễ dàng xác định được vị trí của ô tô là điểm B trên bản đồ. </a:t>
            </a:r>
            <a:endParaRPr lang="en-US" sz="2500">
              <a:solidFill>
                <a:srgbClr val="7030A0"/>
              </a:solidFill>
            </a:endParaRP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69FD335F-5EF5-4A01-8942-A44AD303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12" y="2705788"/>
            <a:ext cx="6319790" cy="20159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VD: Một ô tô đi tới điểm 0 của một ngã tư đường có 4 hướng: Đông, Tây, Nam, Bắc với tốc độ không đổi 36 km/h. Nếu ô tô đi tiếp thì sau 10s</a:t>
            </a:r>
          </a:p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ED6C5-B99E-EBAF-7DBF-D6E12A781315}"/>
              </a:ext>
            </a:extLst>
          </p:cNvPr>
          <p:cNvSpPr txBox="1"/>
          <p:nvPr/>
        </p:nvSpPr>
        <p:spPr>
          <a:xfrm>
            <a:off x="1053832" y="1753663"/>
            <a:ext cx="10979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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để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xác định vị trí của vật phải biết </a:t>
            </a:r>
            <a:r>
              <a:rPr lang="en-US" sz="2500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hướng của chuyển động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304"/>
            <a:ext cx="12192000" cy="18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533400" y="834657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 lượng vừa cho biết độ dài vừa cho biết hướng của sự thay đổi vị trí của vật gọi là 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5943600" y="2625430"/>
            <a:ext cx="4453270" cy="3994107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027DB6-AFD6-C84F-19CE-044271B68445}"/>
              </a:ext>
            </a:extLst>
          </p:cNvPr>
          <p:cNvSpPr txBox="1"/>
          <p:nvPr/>
        </p:nvSpPr>
        <p:spPr>
          <a:xfrm>
            <a:off x="196666" y="2932660"/>
            <a:ext cx="5293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i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100 m (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n-US" sz="2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474E-5A70-DAD8-A087-58D995091C7B}"/>
              </a:ext>
            </a:extLst>
          </p:cNvPr>
          <p:cNvSpPr txBox="1"/>
          <p:nvPr/>
        </p:nvSpPr>
        <p:spPr>
          <a:xfrm>
            <a:off x="679142" y="4666022"/>
            <a:ext cx="3740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*Một đại lượng vừa cho biết độ lớn, vừa cho biết hướng như độ dịch chuyển gọi là đại lượng vectơ.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01B7-1EDE-CB30-498E-1E7830DC78B9}"/>
              </a:ext>
            </a:extLst>
          </p:cNvPr>
          <p:cNvSpPr txBox="1"/>
          <p:nvPr/>
        </p:nvSpPr>
        <p:spPr>
          <a:xfrm>
            <a:off x="499431" y="1668215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(kí hiệu </a:t>
            </a:r>
            <a:r>
              <a:rPr lang="en-US" sz="2500" b="1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 biểu diễn bằng một mũi tên nối vị trí đầu và vị trí cuối của chuyển động, có độ dài tỉ lệ với độ lớn của độ dịch chuyển.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971AE-13EF-2A29-5A67-165DC0396C88}"/>
              </a:ext>
            </a:extLst>
          </p:cNvPr>
          <p:cNvGrpSpPr/>
          <p:nvPr/>
        </p:nvGrpSpPr>
        <p:grpSpPr>
          <a:xfrm>
            <a:off x="7465332" y="3731050"/>
            <a:ext cx="1059402" cy="1143266"/>
            <a:chOff x="1113331" y="2641639"/>
            <a:chExt cx="1210938" cy="2178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734B7-8716-9187-C090-838DA863E126}"/>
                </a:ext>
              </a:extLst>
            </p:cNvPr>
            <p:cNvGrpSpPr/>
            <p:nvPr/>
          </p:nvGrpSpPr>
          <p:grpSpPr>
            <a:xfrm>
              <a:off x="1812881" y="2974467"/>
              <a:ext cx="201999" cy="1425657"/>
              <a:chOff x="1812881" y="2974467"/>
              <a:chExt cx="201999" cy="142565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1031900-8539-2C06-97D6-264EC80FB73B}"/>
                  </a:ext>
                </a:extLst>
              </p:cNvPr>
              <p:cNvGrpSpPr/>
              <p:nvPr/>
            </p:nvGrpSpPr>
            <p:grpSpPr>
              <a:xfrm>
                <a:off x="1824213" y="2974467"/>
                <a:ext cx="190667" cy="1425657"/>
                <a:chOff x="-571180" y="4968481"/>
                <a:chExt cx="272408" cy="149767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B0744FE-DF29-A5B5-88DE-5D251D22A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1180" y="5756422"/>
                  <a:ext cx="272408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F9333450-9046-C634-BC00-1B7EDCF86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34977" y="4968481"/>
                  <a:ext cx="0" cy="1497671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A9C1E8-35F2-B892-099B-829C37732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2881" y="4400124"/>
                <a:ext cx="19520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F4C3D4-7C08-A80B-FEDD-AF7B7E885298}"/>
                </a:ext>
              </a:extLst>
            </p:cNvPr>
            <p:cNvSpPr txBox="1"/>
            <p:nvPr/>
          </p:nvSpPr>
          <p:spPr>
            <a:xfrm>
              <a:off x="1113331" y="2641639"/>
              <a:ext cx="1170856" cy="489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B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F2ACDC-154B-4BB5-DB18-D0438B6DF105}"/>
                </a:ext>
              </a:extLst>
            </p:cNvPr>
            <p:cNvSpPr txBox="1"/>
            <p:nvPr/>
          </p:nvSpPr>
          <p:spPr>
            <a:xfrm>
              <a:off x="1437969" y="4266559"/>
              <a:ext cx="886300" cy="553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2BD4CD-A36D-A9F1-8640-1270143ADBAF}"/>
              </a:ext>
            </a:extLst>
          </p:cNvPr>
          <p:cNvSpPr txBox="1"/>
          <p:nvPr/>
        </p:nvSpPr>
        <p:spPr>
          <a:xfrm>
            <a:off x="10514987" y="3913368"/>
            <a:ext cx="13791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xích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 cm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</a:t>
            </a:r>
            <a:endParaRPr lang="en-US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4489</TotalTime>
  <Words>1871</Words>
  <PresentationFormat>Widescreen</PresentationFormat>
  <Paragraphs>263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dcterms:created xsi:type="dcterms:W3CDTF">2007-10-27T08:09:53Z</dcterms:created>
  <dcterms:modified xsi:type="dcterms:W3CDTF">2022-08-03T02:47:51Z</dcterms:modified>
</cp:coreProperties>
</file>