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81" r:id="rId7"/>
    <p:sldId id="273" r:id="rId8"/>
    <p:sldId id="274" r:id="rId9"/>
    <p:sldId id="283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a Nghiêm" initials="NN" lastIdx="1" clrIdx="0">
    <p:extLst>
      <p:ext uri="{19B8F6BF-5375-455C-9EA6-DF929625EA0E}">
        <p15:presenceInfo xmlns:p15="http://schemas.microsoft.com/office/powerpoint/2012/main" userId="340eeb2a8b151f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0T14:08:57.317" idx="1">
    <p:pos x="4020" y="235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8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8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252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4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4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8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8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1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3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9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5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EBD5-A0FC-47A6-B55C-D90CBE69328E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1B3EBC-B793-41D8-BCA3-2E415F9F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8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E4F1-16C6-F7BB-7CED-A5B1C4EB8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5697297" cy="13223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A3DA5-661F-0288-C260-D8FB7636E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5697297" cy="895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549D3-E1B6-9F56-8B34-7A45DB37F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1" t="2020" r="21168" b="4041"/>
          <a:stretch/>
        </p:blipFill>
        <p:spPr>
          <a:xfrm>
            <a:off x="1631756" y="0"/>
            <a:ext cx="70411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255"/>
            <a:ext cx="11790217" cy="140263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302133"/>
              </p:ext>
            </p:extLst>
          </p:nvPr>
        </p:nvGraphicFramePr>
        <p:xfrm>
          <a:off x="277092" y="1205346"/>
          <a:ext cx="1140194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644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8823303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54863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Theo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bức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này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xây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dạng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  <a:p>
                      <a:endParaRPr lang="en-US" sz="2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Nêu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dạng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II.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hiện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dạng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1.Hội mùa xuân (Chu Thị Thánh, 1979, tranh lụa)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Nghỉ chân bên đồi (Tô Ngọc Vân, 1953, sơn mài)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Lò nồi thủ công (Kim Đồng, 1958, tranh sơn mài)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Khi nào em sẽ kết hôn (Pôn Gô-ganh, 1892,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Ba nhạc công (Páp-lô Pi-cát-xô, 1921, tranh sơn dầu)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2EB7B38-B231-5E99-DCB3-17BABA636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2" r="78278"/>
          <a:stretch/>
        </p:blipFill>
        <p:spPr>
          <a:xfrm>
            <a:off x="3043960" y="3701359"/>
            <a:ext cx="1881245" cy="291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595DF-3A83-07DC-0CB0-99627EAB4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1" r="72298" b="1"/>
          <a:stretch/>
        </p:blipFill>
        <p:spPr>
          <a:xfrm>
            <a:off x="5065290" y="3701360"/>
            <a:ext cx="1766710" cy="2911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A5F121-E913-CF05-B577-8CEE0B2FD4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3" t="-10218" r="68830" b="23465"/>
          <a:stretch/>
        </p:blipFill>
        <p:spPr>
          <a:xfrm>
            <a:off x="6972085" y="3282675"/>
            <a:ext cx="2135771" cy="3103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7CB859-10F1-AEEA-01F8-7EA76A4AB0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46" r="69813"/>
          <a:stretch/>
        </p:blipFill>
        <p:spPr>
          <a:xfrm>
            <a:off x="8883110" y="1313183"/>
            <a:ext cx="2745546" cy="2280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A17337-28ED-8DDD-1D0F-9B301ED5C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948" y="3701360"/>
            <a:ext cx="2135771" cy="26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7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255"/>
            <a:ext cx="11790217" cy="140263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756424"/>
              </p:ext>
            </p:extLst>
          </p:nvPr>
        </p:nvGraphicFramePr>
        <p:xfrm>
          <a:off x="277092" y="1205346"/>
          <a:ext cx="1140194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781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7952166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54863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II. </a:t>
                      </a:r>
                      <a:r>
                        <a:rPr lang="en-US" sz="2400" dirty="0" err="1"/>
                        <a:t>Thể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hiện</a:t>
                      </a:r>
                      <a:r>
                        <a:rPr lang="en-US" sz="2400" dirty="0"/>
                        <a:t>:</a:t>
                      </a:r>
                    </a:p>
                    <a:p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dạng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endParaRPr lang="en-US" sz="24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nguyên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đậm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nhạt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hoà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nguyên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nhịp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điệu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giúp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gắn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chặt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chẽ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hoà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yếu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nằm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vị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trí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,...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dạng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tròn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tam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ê-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líp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xây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sĩ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sắp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xếp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vị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trí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mối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giữa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,...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2EB7B38-B231-5E99-DCB3-17BABA636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2" r="78278"/>
          <a:stretch/>
        </p:blipFill>
        <p:spPr>
          <a:xfrm>
            <a:off x="385047" y="3297096"/>
            <a:ext cx="1499171" cy="1822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595DF-3A83-07DC-0CB0-99627EAB4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1" r="72298" b="1"/>
          <a:stretch/>
        </p:blipFill>
        <p:spPr>
          <a:xfrm>
            <a:off x="2047250" y="3244456"/>
            <a:ext cx="1502555" cy="1940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A5F121-E913-CF05-B577-8CEE0B2FD4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3" t="-10218" r="68830" b="23465"/>
          <a:stretch/>
        </p:blipFill>
        <p:spPr>
          <a:xfrm>
            <a:off x="385047" y="4825057"/>
            <a:ext cx="1551025" cy="1655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7CB859-10F1-AEEA-01F8-7EA76A4AB0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46" r="69813"/>
          <a:stretch/>
        </p:blipFill>
        <p:spPr>
          <a:xfrm>
            <a:off x="440124" y="1445254"/>
            <a:ext cx="2940385" cy="1864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A17337-28ED-8DDD-1D0F-9B301ED5C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4027" y="5254218"/>
            <a:ext cx="1505777" cy="129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13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255"/>
            <a:ext cx="11790217" cy="140263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144065"/>
              </p:ext>
            </p:extLst>
          </p:nvPr>
        </p:nvGraphicFramePr>
        <p:xfrm>
          <a:off x="725714" y="1205346"/>
          <a:ext cx="10953325" cy="548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126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7196199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54863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Sắp xếp các bước vẽ đúng thứ tự? </a:t>
                      </a:r>
                    </a:p>
                    <a:p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Cần lưu ý gì về hình vẽ và màu sắc của nhóm chính và nhóm phụ?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II.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hiện</a:t>
                      </a:r>
                      <a:r>
                        <a:rPr lang="en-US" dirty="0"/>
                        <a:t>:</a:t>
                      </a:r>
                    </a:p>
                    <a:p>
                      <a:endParaRPr lang="en-US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035A209-8C3B-130B-0550-7C692983A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36133" b="-1361"/>
          <a:stretch/>
        </p:blipFill>
        <p:spPr>
          <a:xfrm>
            <a:off x="6563165" y="1474471"/>
            <a:ext cx="4762925" cy="2474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4A451-4BA9-2493-18D7-A54E32EF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65" y="3856336"/>
            <a:ext cx="7575398" cy="27957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318556-2A2D-07F1-D89B-E33631372B45}"/>
              </a:ext>
            </a:extLst>
          </p:cNvPr>
          <p:cNvSpPr/>
          <p:nvPr/>
        </p:nvSpPr>
        <p:spPr>
          <a:xfrm>
            <a:off x="8203529" y="3001664"/>
            <a:ext cx="527461" cy="57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BD4B0A-22C5-0763-5906-47253B7DF8E6}"/>
              </a:ext>
            </a:extLst>
          </p:cNvPr>
          <p:cNvSpPr/>
          <p:nvPr/>
        </p:nvSpPr>
        <p:spPr>
          <a:xfrm>
            <a:off x="10798629" y="3001664"/>
            <a:ext cx="527461" cy="727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BC1E36E9-F756-136A-B03A-37719B9AC167}"/>
              </a:ext>
            </a:extLst>
          </p:cNvPr>
          <p:cNvSpPr/>
          <p:nvPr/>
        </p:nvSpPr>
        <p:spPr>
          <a:xfrm>
            <a:off x="8215085" y="5762171"/>
            <a:ext cx="609599" cy="5357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CE21AA1-6D84-FFB4-711B-7156B042C043}"/>
              </a:ext>
            </a:extLst>
          </p:cNvPr>
          <p:cNvSpPr/>
          <p:nvPr/>
        </p:nvSpPr>
        <p:spPr>
          <a:xfrm>
            <a:off x="10493829" y="5868286"/>
            <a:ext cx="832261" cy="5357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73345" cy="1213779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63773"/>
              </p:ext>
            </p:extLst>
          </p:nvPr>
        </p:nvGraphicFramePr>
        <p:xfrm>
          <a:off x="526472" y="1058773"/>
          <a:ext cx="10997871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858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5390013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65922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II.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hiện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SPMT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1: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Xây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quát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khối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chia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mảng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2: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quát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tỉ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lệ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giữa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3: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chọn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4: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hoàn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thiện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bức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đậm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nhạt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hoàn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035A209-8C3B-130B-0550-7C692983A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36133" b="-1361"/>
          <a:stretch/>
        </p:blipFill>
        <p:spPr>
          <a:xfrm>
            <a:off x="667656" y="4264644"/>
            <a:ext cx="4762925" cy="2474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4A451-4BA9-2493-18D7-A54E32EFC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10" t="-2560" r="38630" b="4339"/>
          <a:stretch/>
        </p:blipFill>
        <p:spPr>
          <a:xfrm>
            <a:off x="667656" y="1638206"/>
            <a:ext cx="4762925" cy="24740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318556-2A2D-07F1-D89B-E33631372B45}"/>
              </a:ext>
            </a:extLst>
          </p:cNvPr>
          <p:cNvSpPr/>
          <p:nvPr/>
        </p:nvSpPr>
        <p:spPr>
          <a:xfrm>
            <a:off x="2287638" y="5799223"/>
            <a:ext cx="527461" cy="57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BD4B0A-22C5-0763-5906-47253B7DF8E6}"/>
              </a:ext>
            </a:extLst>
          </p:cNvPr>
          <p:cNvSpPr/>
          <p:nvPr/>
        </p:nvSpPr>
        <p:spPr>
          <a:xfrm>
            <a:off x="4674920" y="5724176"/>
            <a:ext cx="527461" cy="727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BC1E36E9-F756-136A-B03A-37719B9AC167}"/>
              </a:ext>
            </a:extLst>
          </p:cNvPr>
          <p:cNvSpPr/>
          <p:nvPr/>
        </p:nvSpPr>
        <p:spPr>
          <a:xfrm>
            <a:off x="2439519" y="3152095"/>
            <a:ext cx="609599" cy="5357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CE21AA1-6D84-FFB4-711B-7156B042C043}"/>
              </a:ext>
            </a:extLst>
          </p:cNvPr>
          <p:cNvSpPr/>
          <p:nvPr/>
        </p:nvSpPr>
        <p:spPr>
          <a:xfrm>
            <a:off x="4598320" y="3152095"/>
            <a:ext cx="832261" cy="5357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04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73345" cy="1213779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274949"/>
              </p:ext>
            </p:extLst>
          </p:nvPr>
        </p:nvGraphicFramePr>
        <p:xfrm>
          <a:off x="526472" y="1058773"/>
          <a:ext cx="10997871" cy="659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4983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4042888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65922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trưng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bày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SPMT.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Thảo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luận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 – 4 HS),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vụ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bạn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xây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bối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Vì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sao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GV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mở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rộng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thêm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hỏi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liên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: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trị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thẩm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mĩ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SPMT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ở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yếu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đặt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SPMT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bạn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là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treo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đặt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SPMT ở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đâu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III. </a:t>
                      </a:r>
                      <a:r>
                        <a:rPr lang="en-US" dirty="0" err="1"/>
                        <a:t>Thảo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luận</a:t>
                      </a:r>
                      <a:endParaRPr lang="en-US" dirty="0"/>
                    </a:p>
                    <a:p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035A209-8C3B-130B-0550-7C692983A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61" t="2376" r="36133" b="-1362"/>
          <a:stretch/>
        </p:blipFill>
        <p:spPr>
          <a:xfrm>
            <a:off x="8049491" y="2438400"/>
            <a:ext cx="2327163" cy="24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7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73345" cy="1213779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236340"/>
              </p:ext>
            </p:extLst>
          </p:nvPr>
        </p:nvGraphicFramePr>
        <p:xfrm>
          <a:off x="526472" y="1058773"/>
          <a:ext cx="10997871" cy="579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4983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4042888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57992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Hãy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sưu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tầm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lựa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chọn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yêu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thích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đoạn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giới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thiệu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vẻ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đẹp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lưu</a:t>
                      </a: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ý: 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sưu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tầm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Xác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khoá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kiếm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cũng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tạp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,...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Mĩ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thuật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Nam,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phòng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,...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Khi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liên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,...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đoạn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giới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thiệu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vẻ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đẹp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TPMT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GV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gợi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ý: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Mảng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mảng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hoà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sắp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xếp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bức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thích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bức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nhất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Vì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sao</a:t>
                      </a: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IV. </a:t>
                      </a:r>
                      <a:r>
                        <a:rPr lang="en-US" dirty="0" err="1"/>
                        <a:t>Vận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dụng</a:t>
                      </a:r>
                      <a:endParaRPr lang="en-US" dirty="0"/>
                    </a:p>
                    <a:p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1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517E-B8EB-D3C4-6CBC-653AB2B9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roadway" panose="04040905080B02020502" pitchFamily="82" charset="0"/>
                <a:cs typeface="Times New Roman" panose="02020603050405020304" pitchFamily="18" charset="0"/>
              </a:rPr>
              <a:t>KHỞI ĐỘNG</a:t>
            </a:r>
            <a:br>
              <a:rPr lang="en-US" b="1" dirty="0">
                <a:latin typeface="Broadway" panose="04040905080B02020502" pitchFamily="82" charset="0"/>
                <a:cs typeface="Times New Roman" panose="02020603050405020304" pitchFamily="18" charset="0"/>
              </a:rPr>
            </a:br>
            <a:r>
              <a:rPr lang="en-US" b="1" dirty="0">
                <a:latin typeface="Broadway" panose="04040905080B02020502" pitchFamily="82" charset="0"/>
                <a:cs typeface="Times New Roman" panose="02020603050405020304" pitchFamily="18" charset="0"/>
              </a:rPr>
              <a:t>TRÒ CHƠI TIẾP SỨC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6CBDB-537A-62CD-8CD4-BD13E97C3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sz="4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3D610E-F703-9DB2-2E0C-703DF792C861}"/>
              </a:ext>
            </a:extLst>
          </p:cNvPr>
          <p:cNvGraphicFramePr>
            <a:graphicFrameLocks noGrp="1"/>
          </p:cNvGraphicFramePr>
          <p:nvPr/>
        </p:nvGraphicFramePr>
        <p:xfrm>
          <a:off x="4981433" y="363030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7908620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316236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398B995-7BE4-B54E-9A07-61F06C21C8FE}"/>
              </a:ext>
            </a:extLst>
          </p:cNvPr>
          <p:cNvSpPr/>
          <p:nvPr/>
        </p:nvSpPr>
        <p:spPr>
          <a:xfrm>
            <a:off x="3939162" y="3750404"/>
            <a:ext cx="2292822" cy="2115403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7607633828420650591">
            <a:hlinkClick r:id="" action="ppaction://media"/>
            <a:extLst>
              <a:ext uri="{FF2B5EF4-FFF2-40B4-BE49-F238E27FC236}">
                <a16:creationId xmlns:a16="http://schemas.microsoft.com/office/drawing/2014/main" id="{CCB1CEDF-3D88-EE75-5A17-C86A39CB78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9162" y="3750404"/>
            <a:ext cx="2301491" cy="21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9393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255"/>
            <a:ext cx="11790217" cy="140263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673441"/>
              </p:ext>
            </p:extLst>
          </p:nvPr>
        </p:nvGraphicFramePr>
        <p:xfrm>
          <a:off x="573205" y="1399309"/>
          <a:ext cx="11494104" cy="5834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66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7424038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58346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 :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dưới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đây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gợi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ý: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nét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khối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sắc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 :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tả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dáng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phía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dưới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Gợi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ý: NV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dáng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đứng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ngồi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Dáng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mềm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mại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uyển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nhịp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nhàng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khỏe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khoắn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thay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đổi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dáng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 :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sẽ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khai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thác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fr-FR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(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chép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dáng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sưu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tầm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chụp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nhớ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liên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tưởng</a:t>
                      </a:r>
                      <a:r>
                        <a:rPr lang="fr-FR" sz="18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....)</a:t>
                      </a:r>
                      <a:endParaRPr lang="en-US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D70E2B-3843-FE4D-438B-64A62007D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64" y="1898073"/>
            <a:ext cx="11388438" cy="460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71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255"/>
            <a:ext cx="11790217" cy="140263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435291"/>
              </p:ext>
            </p:extLst>
          </p:nvPr>
        </p:nvGraphicFramePr>
        <p:xfrm>
          <a:off x="573205" y="1399309"/>
          <a:ext cx="11494104" cy="5834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559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5472545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58346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TPMT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yếu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khối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nghệ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sĩ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Giữ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vị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trí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tâm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tâm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bức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yếu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D70E2B-3843-FE4D-438B-64A62007D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81" b="1755"/>
          <a:stretch/>
        </p:blipFill>
        <p:spPr>
          <a:xfrm>
            <a:off x="808732" y="2679205"/>
            <a:ext cx="5624625" cy="36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255"/>
            <a:ext cx="11790217" cy="140263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218802"/>
              </p:ext>
            </p:extLst>
          </p:nvPr>
        </p:nvGraphicFramePr>
        <p:xfrm>
          <a:off x="573205" y="1399309"/>
          <a:ext cx="11494104" cy="5834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559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5472545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58346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chợ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Tết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Nguyễn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Chung):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toàn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thân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gái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mảnh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thướt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đầy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sức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áo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dài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duyên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chợ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xuân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mùa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xuân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phiên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chợ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/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nữ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Bắc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Kỳ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(Nam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Sơn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quá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thân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gái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nét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đẹp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mẽ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kiên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cường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cũng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rất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dã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nông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miền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Bắc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Nam.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D70E2B-3843-FE4D-438B-64A62007D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81" b="1755"/>
          <a:stretch/>
        </p:blipFill>
        <p:spPr>
          <a:xfrm>
            <a:off x="808732" y="2679205"/>
            <a:ext cx="5624625" cy="36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55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CFAD-1DCE-E830-C009-3B1424F3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2C33B9-B542-5A53-BAA0-193DC7769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664641"/>
              </p:ext>
            </p:extLst>
          </p:nvPr>
        </p:nvGraphicFramePr>
        <p:xfrm>
          <a:off x="-138544" y="1"/>
          <a:ext cx="11581390" cy="868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227">
                  <a:extLst>
                    <a:ext uri="{9D8B030D-6E8A-4147-A177-3AD203B41FA5}">
                      <a16:colId xmlns:a16="http://schemas.microsoft.com/office/drawing/2014/main" val="2500724257"/>
                    </a:ext>
                  </a:extLst>
                </a:gridCol>
                <a:gridCol w="8962163">
                  <a:extLst>
                    <a:ext uri="{9D8B030D-6E8A-4147-A177-3AD203B41FA5}">
                      <a16:colId xmlns:a16="http://schemas.microsoft.com/office/drawing/2014/main" val="1390059400"/>
                    </a:ext>
                  </a:extLst>
                </a:gridCol>
              </a:tblGrid>
              <a:tr h="86860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họa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sĩ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Nguyễn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Chung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chợ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tết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4572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C44EF92-7EFC-1A8A-3559-EC18FD37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345" y="249382"/>
            <a:ext cx="447501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255"/>
            <a:ext cx="11790217" cy="140263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350368"/>
              </p:ext>
            </p:extLst>
          </p:nvPr>
        </p:nvGraphicFramePr>
        <p:xfrm>
          <a:off x="789709" y="166255"/>
          <a:ext cx="10764982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589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8330393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6525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1.Quan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chợ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Tết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Nguyễn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Chung (1914 – 1976)</a:t>
                      </a:r>
                    </a:p>
                    <a:p>
                      <a:pPr lvl="0"/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nghiệp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Mỹ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thuật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Đông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Dương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khóa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XI (1936-1941).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ông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xoay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chủ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nông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nông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thiếu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nữ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/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“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chợ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Tết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họa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sĩ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Nguyễn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Chung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năm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1940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nhìn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hoài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cổ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phối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gần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hòa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quyện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giữa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vẻ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đẹp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thiên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nhiên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con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uyển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mềm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tính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nhạc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tiết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tấu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nhịp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nhàng</a:t>
                      </a:r>
                      <a:r>
                        <a:rPr lang="en-US" sz="2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D70E2B-3843-FE4D-438B-64A62007D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" t="-271" r="71340" b="-1812"/>
          <a:stretch/>
        </p:blipFill>
        <p:spPr>
          <a:xfrm>
            <a:off x="1016551" y="1123390"/>
            <a:ext cx="2211559" cy="32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255"/>
            <a:ext cx="11790217" cy="140263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644632"/>
              </p:ext>
            </p:extLst>
          </p:nvPr>
        </p:nvGraphicFramePr>
        <p:xfrm>
          <a:off x="277092" y="1205346"/>
          <a:ext cx="11401947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644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8823303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5181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dirty="0" err="1"/>
                        <a:t>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biết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gì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họa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sĩ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Nguyễn</a:t>
                      </a:r>
                      <a:r>
                        <a:rPr lang="en-US" sz="3200" dirty="0"/>
                        <a:t> Nam </a:t>
                      </a:r>
                      <a:r>
                        <a:rPr lang="en-US" sz="3200" dirty="0" err="1"/>
                        <a:t>Sơn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và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tác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phẩm</a:t>
                      </a:r>
                      <a:r>
                        <a:rPr lang="en-US" sz="3200" dirty="0"/>
                        <a:t> “</a:t>
                      </a:r>
                      <a:r>
                        <a:rPr lang="en-US" sz="3200" dirty="0" err="1"/>
                        <a:t>Thôn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nữ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Bắc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Kỳ</a:t>
                      </a:r>
                      <a:r>
                        <a:rPr lang="en-US" sz="3200" dirty="0"/>
                        <a:t>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ACEE80B-26E4-099B-4A13-EB8EF26AA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4156364" y="1427018"/>
            <a:ext cx="5417127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87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58D-C491-DA11-C113-01E378E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255"/>
            <a:ext cx="11790217" cy="140263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HÌNH TƯỢNG CON NGƯỜI TRONG MĨ THUẬT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MỘT SỐ DẠNG BỐ CỤC TRONG TRANH SINH HOẠT (2 TIẾT)</a:t>
            </a:r>
            <a:r>
              <a:rPr lang="en-US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829A2-2362-EE5A-BD90-26B8528191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092" y="1205346"/>
          <a:ext cx="1140194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644">
                  <a:extLst>
                    <a:ext uri="{9D8B030D-6E8A-4147-A177-3AD203B41FA5}">
                      <a16:colId xmlns:a16="http://schemas.microsoft.com/office/drawing/2014/main" val="3737660216"/>
                    </a:ext>
                  </a:extLst>
                </a:gridCol>
                <a:gridCol w="8823303">
                  <a:extLst>
                    <a:ext uri="{9D8B030D-6E8A-4147-A177-3AD203B41FA5}">
                      <a16:colId xmlns:a16="http://schemas.microsoft.com/office/drawing/2014/main" val="429711852"/>
                    </a:ext>
                  </a:extLst>
                </a:gridCol>
              </a:tblGrid>
              <a:tr h="5181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  <a:p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nữ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Bắc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Kỳ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”:</a:t>
                      </a:r>
                    </a:p>
                    <a:p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Nguyễn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Sơn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(1890 – 1973)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lên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ở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sĩ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 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tiên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nền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đương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pPr lvl="0"/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ông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khuynh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cổ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châu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hưởng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bởi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Quốc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pPr lvl="0"/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Toàn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bức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nữ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Bắc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Kỳ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chủ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yếu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cây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sang lam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mềm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dạng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trẻo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đứng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gương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xắn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vấn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tóc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chiếc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áo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lộ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mảnh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yếm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đào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Đằng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nữ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áo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tơi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buộc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khăn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mỏ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quạ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nhấn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thêm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vẻ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lạnh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20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46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ACEE80B-26E4-099B-4A13-EB8EF26AA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512961" y="2091321"/>
            <a:ext cx="2332045" cy="30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0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</TotalTime>
  <Words>1267</Words>
  <PresentationFormat>Widescreen</PresentationFormat>
  <Paragraphs>141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Broadway</vt:lpstr>
      <vt:lpstr>Calibri</vt:lpstr>
      <vt:lpstr>Calibri Light</vt:lpstr>
      <vt:lpstr>Times New Roman</vt:lpstr>
      <vt:lpstr>Trebuchet MS</vt:lpstr>
      <vt:lpstr>Wingdings 3</vt:lpstr>
      <vt:lpstr>Facet</vt:lpstr>
      <vt:lpstr>PowerPoint Presentation</vt:lpstr>
      <vt:lpstr>KHỞI ĐỘNG TRÒ CHƠI TIẾP SỨC</vt:lpstr>
      <vt:lpstr>CHỦ ĐỀ 1: HÌNH TƯỢNG CON NGƯỜI TRONG MĨ THUẬT  BÀI 2 : MỘT SỐ DẠNG BỐ CỤC TRONG TRANH SINH HOẠT (2 TIẾT)    </vt:lpstr>
      <vt:lpstr>CHỦ ĐỀ 1: HÌNH TƯỢNG CON NGƯỜI TRONG MĨ THUẬT  BÀI 2 : MỘT SỐ DẠNG BỐ CỤC TRONG TRANH SINH HOẠT (2 TIẾT)    </vt:lpstr>
      <vt:lpstr>CHỦ ĐỀ 1: HÌNH TƯỢNG CON NGƯỜI TRONG MĨ THUẬT  BÀI 2 : MỘT SỐ DẠNG BỐ CỤC TRONG TRANH SINH HOẠT (2 TIẾT)    </vt:lpstr>
      <vt:lpstr>PowerPoint Presentation</vt:lpstr>
      <vt:lpstr>CHỦ ĐỀ 1: HÌNH TƯỢNG CON NGƯỜI TRONG MĨ THUẬT  BÀI 2 : MỘT SỐ DẠNG BỐ CỤC TRONG TRANH SINH HOẠT (2 TIẾT)    </vt:lpstr>
      <vt:lpstr>CHỦ ĐỀ 1: HÌNH TƯỢNG CON NGƯỜI TRONG MĨ THUẬT  BÀI 2 : MỘT SỐ DẠNG BỐ CỤC TRONG TRANH SINH HOẠT (2 TIẾT)    </vt:lpstr>
      <vt:lpstr>CHỦ ĐỀ 1: HÌNH TƯỢNG CON NGƯỜI TRONG MĨ THUẬT  BÀI 2 : MỘT SỐ DẠNG BỐ CỤC TRONG TRANH SINH HOẠT (2 TIẾT)    </vt:lpstr>
      <vt:lpstr>CHỦ ĐỀ 1: HÌNH TƯỢNG CON NGƯỜI TRONG MĨ THUẬT  BÀI 2 : MỘT SỐ DẠNG BỐ CỤC TRONG TRANH SINH HOẠT (2 TIẾT)    </vt:lpstr>
      <vt:lpstr>CHỦ ĐỀ 1: HÌNH TƯỢNG CON NGƯỜI TRONG MĨ THUẬT  BÀI 2 : MỘT SỐ DẠNG BỐ CỤC TRONG TRANH SINH HOẠT (2 TIẾT)    </vt:lpstr>
      <vt:lpstr>CHỦ ĐỀ 1: HÌNH TƯỢNG CON NGƯỜI TRONG MĨ THUẬT  BÀI 2 : MỘT SỐ DẠNG BỐ CỤC TRONG TRANH SINH HOẠT (2 TIẾT)    </vt:lpstr>
      <vt:lpstr>CHỦ ĐỀ 1: HÌNH TƯỢNG CON NGƯỜI TRONG MĨ THUẬT  BÀI 2 : MỘT SỐ DẠNG BỐ CỤC TRONG TRANH SINH HOẠT (2 TIẾT)    </vt:lpstr>
      <vt:lpstr>CHỦ ĐỀ 1: HÌNH TƯỢNG CON NGƯỜI TRONG MĨ THUẬT  BÀI 2 : MỘT SỐ DẠNG BỐ CỤC TRONG TRANH SINH HOẠT (2 TIẾT)    </vt:lpstr>
      <vt:lpstr>CHỦ ĐỀ 1: HÌNH TƯỢNG CON NGƯỜI TRONG MĨ THUẬT  BÀI 2 : MỘT SỐ DẠNG BỐ CỤC TRONG TRANH SINH HOẠT (2 TIẾT)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2023-07-20T06:08:16Z</dcterms:created>
  <dcterms:modified xsi:type="dcterms:W3CDTF">2023-07-29T07:27:41Z</dcterms:modified>
</cp:coreProperties>
</file>