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858000" cy="9144000"/>
  <p:embeddedFontLst>
    <p:embeddedFont>
      <p:font typeface="Robo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jVI8ZgqrqG4DEhpVPi+wsT1cyI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45B74D-F0D7-4AEE-8A16-74B23E72A06D}">
  <a:tblStyle styleId="{2D45B74D-F0D7-4AEE-8A16-74B23E72A06D}"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DF4"/>
          </a:solidFill>
        </a:fill>
      </a:tcStyle>
    </a:wholeTbl>
    <a:band1H>
      <a:tcTxStyle/>
      <a:tcStyle>
        <a:fill>
          <a:solidFill>
            <a:srgbClr val="D0DAE9"/>
          </a:solidFill>
        </a:fill>
      </a:tcStyle>
    </a:band1H>
    <a:band2H>
      <a:tcTxStyle/>
    </a:band2H>
    <a:band1V>
      <a:tcTxStyle/>
      <a:tcStyle>
        <a:fill>
          <a:solidFill>
            <a:srgbClr val="D0DAE9"/>
          </a:solidFill>
        </a:fill>
      </a:tcStyle>
    </a:band1V>
    <a:band2V>
      <a:tcTxStyle/>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regular.fntdata"/><Relationship Id="rId50" Type="http://schemas.openxmlformats.org/officeDocument/2006/relationships/slide" Target="slides/slide45.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72" name="Google Shape;472;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descr="图片8" id="17" name="Google Shape;17;p47"/>
          <p:cNvSpPr/>
          <p:nvPr/>
        </p:nvSpPr>
        <p:spPr>
          <a:xfrm>
            <a:off x="1"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8" name="Google Shape;18;p47"/>
          <p:cNvSpPr txBox="1"/>
          <p:nvPr>
            <p:ph type="ctrTitle"/>
          </p:nvPr>
        </p:nvSpPr>
        <p:spPr>
          <a:xfrm>
            <a:off x="914401" y="1557341"/>
            <a:ext cx="10363200" cy="646331"/>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1"/>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 name="Google Shape;19;p47"/>
          <p:cNvSpPr txBox="1"/>
          <p:nvPr>
            <p:ph idx="1" type="subTitle"/>
          </p:nvPr>
        </p:nvSpPr>
        <p:spPr>
          <a:xfrm>
            <a:off x="1871133" y="2428875"/>
            <a:ext cx="8534401" cy="523220"/>
          </a:xfrm>
          <a:prstGeom prst="rect">
            <a:avLst/>
          </a:prstGeom>
          <a:noFill/>
          <a:ln>
            <a:noFill/>
          </a:ln>
        </p:spPr>
        <p:txBody>
          <a:bodyPr anchorCtr="0" anchor="t" bIns="45700" lIns="91425" spcFirstLastPara="1" rIns="91425" wrap="square" tIns="45700">
            <a:spAutoFit/>
          </a:bodyPr>
          <a:lstStyle>
            <a:lvl1pPr lvl="0" algn="ctr">
              <a:spcBef>
                <a:spcPts val="560"/>
              </a:spcBef>
              <a:spcAft>
                <a:spcPts val="0"/>
              </a:spcAft>
              <a:buClr>
                <a:schemeClr val="dk1"/>
              </a:buClr>
              <a:buSzPts val="28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20" name="Google Shape;20;p47"/>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7"/>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7"/>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56"/>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6" name="Google Shape;76;p56"/>
          <p:cNvSpPr txBox="1"/>
          <p:nvPr>
            <p:ph idx="1" type="body"/>
          </p:nvPr>
        </p:nvSpPr>
        <p:spPr>
          <a:xfrm rot="5400000">
            <a:off x="3698086" y="-1875472"/>
            <a:ext cx="4824412" cy="1097248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6"/>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6"/>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6"/>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57"/>
          <p:cNvSpPr txBox="1"/>
          <p:nvPr>
            <p:ph type="title"/>
          </p:nvPr>
        </p:nvSpPr>
        <p:spPr>
          <a:xfrm rot="5400000">
            <a:off x="8085284" y="2511211"/>
            <a:ext cx="5730875" cy="1292662"/>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2" name="Google Shape;82;p57"/>
          <p:cNvSpPr txBox="1"/>
          <p:nvPr>
            <p:ph idx="1" type="body"/>
          </p:nvPr>
        </p:nvSpPr>
        <p:spPr>
          <a:xfrm rot="5400000">
            <a:off x="1772180" y="-855658"/>
            <a:ext cx="573087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57"/>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7"/>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7"/>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8"/>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5" name="Google Shape;25;p48"/>
          <p:cNvSpPr txBox="1"/>
          <p:nvPr>
            <p:ph idx="1" type="body"/>
          </p:nvPr>
        </p:nvSpPr>
        <p:spPr>
          <a:xfrm>
            <a:off x="624051" y="1198563"/>
            <a:ext cx="10972482" cy="482441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8"/>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8"/>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8"/>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49"/>
          <p:cNvSpPr txBox="1"/>
          <p:nvPr>
            <p:ph type="title"/>
          </p:nvPr>
        </p:nvSpPr>
        <p:spPr>
          <a:xfrm>
            <a:off x="963084" y="4406902"/>
            <a:ext cx="10363200" cy="707886"/>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SzPts val="1400"/>
              <a:buNone/>
              <a:defRPr b="1" sz="4000" cap="none"/>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1" name="Google Shape;31;p4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32" name="Google Shape;32;p49"/>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9"/>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9"/>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50"/>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7" name="Google Shape;37;p50"/>
          <p:cNvSpPr txBox="1"/>
          <p:nvPr>
            <p:ph idx="1" type="body"/>
          </p:nvPr>
        </p:nvSpPr>
        <p:spPr>
          <a:xfrm>
            <a:off x="624418" y="1198563"/>
            <a:ext cx="5384800" cy="482441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38" name="Google Shape;38;p50"/>
          <p:cNvSpPr txBox="1"/>
          <p:nvPr>
            <p:ph idx="2" type="body"/>
          </p:nvPr>
        </p:nvSpPr>
        <p:spPr>
          <a:xfrm>
            <a:off x="6212417" y="1198563"/>
            <a:ext cx="5384800" cy="482441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39" name="Google Shape;39;p50"/>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0"/>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0"/>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51"/>
          <p:cNvSpPr txBox="1"/>
          <p:nvPr>
            <p:ph type="title"/>
          </p:nvPr>
        </p:nvSpPr>
        <p:spPr>
          <a:xfrm>
            <a:off x="609600" y="274641"/>
            <a:ext cx="10972801" cy="646331"/>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4" name="Google Shape;44;p5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5" name="Google Shape;45;p5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46" name="Google Shape;46;p51"/>
          <p:cNvSpPr txBox="1"/>
          <p:nvPr>
            <p:ph idx="3" type="body"/>
          </p:nvPr>
        </p:nvSpPr>
        <p:spPr>
          <a:xfrm>
            <a:off x="6193367"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7" name="Google Shape;47;p51"/>
          <p:cNvSpPr txBox="1"/>
          <p:nvPr>
            <p:ph idx="4" type="body"/>
          </p:nvPr>
        </p:nvSpPr>
        <p:spPr>
          <a:xfrm>
            <a:off x="6193367"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48" name="Google Shape;48;p51"/>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1"/>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1"/>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52"/>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3" name="Google Shape;53;p52"/>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2"/>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2"/>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53"/>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3"/>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3"/>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54"/>
          <p:cNvSpPr txBox="1"/>
          <p:nvPr>
            <p:ph type="title"/>
          </p:nvPr>
        </p:nvSpPr>
        <p:spPr>
          <a:xfrm>
            <a:off x="609602" y="273050"/>
            <a:ext cx="4011084" cy="40011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SzPts val="1400"/>
              <a:buNone/>
              <a:defRPr b="1" sz="20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2" name="Google Shape;62;p54"/>
          <p:cNvSpPr txBox="1"/>
          <p:nvPr>
            <p:ph idx="1" type="body"/>
          </p:nvPr>
        </p:nvSpPr>
        <p:spPr>
          <a:xfrm>
            <a:off x="4766733" y="273054"/>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63" name="Google Shape;63;p54"/>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64" name="Google Shape;64;p54"/>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4"/>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4"/>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55"/>
          <p:cNvSpPr txBox="1"/>
          <p:nvPr>
            <p:ph type="title"/>
          </p:nvPr>
        </p:nvSpPr>
        <p:spPr>
          <a:xfrm>
            <a:off x="2389718" y="4800600"/>
            <a:ext cx="7315200" cy="40011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SzPts val="1400"/>
              <a:buNone/>
              <a:defRPr b="1" sz="20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9" name="Google Shape;69;p55"/>
          <p:cNvSpPr/>
          <p:nvPr>
            <p:ph idx="2" type="pic"/>
          </p:nvPr>
        </p:nvSpPr>
        <p:spPr>
          <a:xfrm>
            <a:off x="2389718" y="612775"/>
            <a:ext cx="7315200" cy="4114800"/>
          </a:xfrm>
          <a:prstGeom prst="rect">
            <a:avLst/>
          </a:prstGeom>
          <a:noFill/>
          <a:ln>
            <a:noFill/>
          </a:ln>
        </p:spPr>
      </p:sp>
      <p:sp>
        <p:nvSpPr>
          <p:cNvPr id="70" name="Google Shape;70;p55"/>
          <p:cNvSpPr txBox="1"/>
          <p:nvPr>
            <p:ph idx="1" type="body"/>
          </p:nvPr>
        </p:nvSpPr>
        <p:spPr>
          <a:xfrm>
            <a:off x="2389718"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71" name="Google Shape;71;p55"/>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5"/>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5"/>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descr="图片9" id="10" name="Google Shape;10;p46"/>
          <p:cNvSpPr/>
          <p:nvPr/>
        </p:nvSpPr>
        <p:spPr>
          <a:xfrm>
            <a:off x="1" y="0"/>
            <a:ext cx="12192000" cy="6858000"/>
          </a:xfrm>
          <a:prstGeom prst="rect">
            <a:avLst/>
          </a:prstGeom>
          <a:blipFill rotWithShape="1">
            <a:blip r:embed="rId1">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1" name="Google Shape;11;p46"/>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lvl1pPr lvl="0" marR="0" rtl="0" algn="r">
              <a:spcBef>
                <a:spcPts val="0"/>
              </a:spcBef>
              <a:spcAft>
                <a:spcPts val="0"/>
              </a:spcAft>
              <a:buSzPts val="1400"/>
              <a:buNone/>
              <a:defRPr b="0" i="0" sz="3600" u="none" cap="none" strike="noStrike">
                <a:solidFill>
                  <a:schemeClr val="dk2"/>
                </a:solidFill>
                <a:latin typeface="Times New Roman"/>
                <a:ea typeface="Times New Roman"/>
                <a:cs typeface="Times New Roman"/>
                <a:sym typeface="Times New Roman"/>
              </a:defRPr>
            </a:lvl1pPr>
            <a:lvl2pPr lvl="1" marR="0" rtl="0" algn="r">
              <a:spcBef>
                <a:spcPts val="0"/>
              </a:spcBef>
              <a:spcAft>
                <a:spcPts val="0"/>
              </a:spcAft>
              <a:buSzPts val="1400"/>
              <a:buNone/>
              <a:defRPr b="0" i="0" sz="3600" u="none" cap="none" strike="noStrike">
                <a:solidFill>
                  <a:schemeClr val="dk2"/>
                </a:solidFill>
                <a:latin typeface="Arial"/>
                <a:ea typeface="Arial"/>
                <a:cs typeface="Arial"/>
                <a:sym typeface="Arial"/>
              </a:defRPr>
            </a:lvl2pPr>
            <a:lvl3pPr lvl="2" marR="0" rtl="0" algn="r">
              <a:spcBef>
                <a:spcPts val="0"/>
              </a:spcBef>
              <a:spcAft>
                <a:spcPts val="0"/>
              </a:spcAft>
              <a:buSzPts val="1400"/>
              <a:buNone/>
              <a:defRPr b="0" i="0" sz="3600" u="none" cap="none" strike="noStrike">
                <a:solidFill>
                  <a:schemeClr val="dk2"/>
                </a:solidFill>
                <a:latin typeface="Arial"/>
                <a:ea typeface="Arial"/>
                <a:cs typeface="Arial"/>
                <a:sym typeface="Arial"/>
              </a:defRPr>
            </a:lvl3pPr>
            <a:lvl4pPr lvl="3" marR="0" rtl="0" algn="r">
              <a:spcBef>
                <a:spcPts val="0"/>
              </a:spcBef>
              <a:spcAft>
                <a:spcPts val="0"/>
              </a:spcAft>
              <a:buSzPts val="1400"/>
              <a:buNone/>
              <a:defRPr b="0" i="0" sz="3600" u="none" cap="none" strike="noStrike">
                <a:solidFill>
                  <a:schemeClr val="dk2"/>
                </a:solidFill>
                <a:latin typeface="Arial"/>
                <a:ea typeface="Arial"/>
                <a:cs typeface="Arial"/>
                <a:sym typeface="Arial"/>
              </a:defRPr>
            </a:lvl4pPr>
            <a:lvl5pPr lvl="4" marR="0" rtl="0" algn="r">
              <a:spcBef>
                <a:spcPts val="0"/>
              </a:spcBef>
              <a:spcAft>
                <a:spcPts val="0"/>
              </a:spcAft>
              <a:buSzPts val="1400"/>
              <a:buNone/>
              <a:defRPr b="0" i="0" sz="3600" u="none" cap="none" strike="noStrike">
                <a:solidFill>
                  <a:schemeClr val="dk2"/>
                </a:solidFill>
                <a:latin typeface="Arial"/>
                <a:ea typeface="Arial"/>
                <a:cs typeface="Arial"/>
                <a:sym typeface="Arial"/>
              </a:defRPr>
            </a:lvl5pPr>
            <a:lvl6pPr lvl="5" marR="0" rtl="0" algn="r">
              <a:spcBef>
                <a:spcPts val="0"/>
              </a:spcBef>
              <a:spcAft>
                <a:spcPts val="0"/>
              </a:spcAft>
              <a:buSzPts val="1400"/>
              <a:buNone/>
              <a:defRPr b="0" i="0" sz="3600" u="none" cap="none" strike="noStrike">
                <a:solidFill>
                  <a:schemeClr val="dk2"/>
                </a:solidFill>
                <a:latin typeface="Arial"/>
                <a:ea typeface="Arial"/>
                <a:cs typeface="Arial"/>
                <a:sym typeface="Arial"/>
              </a:defRPr>
            </a:lvl6pPr>
            <a:lvl7pPr lvl="6" marR="0" rtl="0" algn="r">
              <a:spcBef>
                <a:spcPts val="0"/>
              </a:spcBef>
              <a:spcAft>
                <a:spcPts val="0"/>
              </a:spcAft>
              <a:buSzPts val="1400"/>
              <a:buNone/>
              <a:defRPr b="0" i="0" sz="3600" u="none" cap="none" strike="noStrike">
                <a:solidFill>
                  <a:schemeClr val="dk2"/>
                </a:solidFill>
                <a:latin typeface="Arial"/>
                <a:ea typeface="Arial"/>
                <a:cs typeface="Arial"/>
                <a:sym typeface="Arial"/>
              </a:defRPr>
            </a:lvl7pPr>
            <a:lvl8pPr lvl="7" marR="0" rtl="0" algn="r">
              <a:spcBef>
                <a:spcPts val="0"/>
              </a:spcBef>
              <a:spcAft>
                <a:spcPts val="0"/>
              </a:spcAft>
              <a:buSzPts val="1400"/>
              <a:buNone/>
              <a:defRPr b="0" i="0" sz="3600" u="none" cap="none" strike="noStrike">
                <a:solidFill>
                  <a:schemeClr val="dk2"/>
                </a:solidFill>
                <a:latin typeface="Arial"/>
                <a:ea typeface="Arial"/>
                <a:cs typeface="Arial"/>
                <a:sym typeface="Arial"/>
              </a:defRPr>
            </a:lvl8pPr>
            <a:lvl9pPr lvl="8" marR="0" rtl="0" algn="r">
              <a:spcBef>
                <a:spcPts val="0"/>
              </a:spcBef>
              <a:spcAft>
                <a:spcPts val="0"/>
              </a:spcAft>
              <a:buSzPts val="1400"/>
              <a:buNone/>
              <a:defRPr b="0" i="0" sz="3600" u="none" cap="none" strike="noStrike">
                <a:solidFill>
                  <a:schemeClr val="dk2"/>
                </a:solidFill>
                <a:latin typeface="Arial"/>
                <a:ea typeface="Arial"/>
                <a:cs typeface="Arial"/>
                <a:sym typeface="Arial"/>
              </a:defRPr>
            </a:lvl9pPr>
          </a:lstStyle>
          <a:p/>
        </p:txBody>
      </p:sp>
      <p:sp>
        <p:nvSpPr>
          <p:cNvPr id="12" name="Google Shape;12;p46"/>
          <p:cNvSpPr txBox="1"/>
          <p:nvPr>
            <p:ph idx="1" type="body"/>
          </p:nvPr>
        </p:nvSpPr>
        <p:spPr>
          <a:xfrm>
            <a:off x="624051" y="1198563"/>
            <a:ext cx="10972482" cy="482441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13" name="Google Shape;13;p46"/>
          <p:cNvSpPr txBox="1"/>
          <p:nvPr>
            <p:ph idx="10" type="dt"/>
          </p:nvPr>
        </p:nvSpPr>
        <p:spPr>
          <a:xfrm>
            <a:off x="609761" y="6245225"/>
            <a:ext cx="2843954"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6"/>
          <p:cNvSpPr txBox="1"/>
          <p:nvPr>
            <p:ph idx="11" type="ftr"/>
          </p:nvPr>
        </p:nvSpPr>
        <p:spPr>
          <a:xfrm>
            <a:off x="4165098" y="6245225"/>
            <a:ext cx="3861806"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46"/>
          <p:cNvSpPr txBox="1"/>
          <p:nvPr>
            <p:ph idx="12" type="sldNum"/>
          </p:nvPr>
        </p:nvSpPr>
        <p:spPr>
          <a:xfrm>
            <a:off x="8738290" y="6245225"/>
            <a:ext cx="2843952"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5.png"/><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26.jpg"/><Relationship Id="rId5"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26.jpg"/><Relationship Id="rId5"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jp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jp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914401" y="1328336"/>
            <a:ext cx="10363200" cy="1104341"/>
          </a:xfrm>
          <a:prstGeom prst="rect">
            <a:avLst/>
          </a:prstGeom>
          <a:noFill/>
          <a:ln>
            <a:noFill/>
          </a:ln>
        </p:spPr>
        <p:txBody>
          <a:bodyPr anchorCtr="0" anchor="ctr" bIns="45700" lIns="91425" spcFirstLastPara="1" rIns="91425" wrap="square" tIns="45700">
            <a:spAutoFit/>
          </a:bodyPr>
          <a:lstStyle/>
          <a:p>
            <a:pPr indent="0" lvl="0" marL="0" rtl="0" algn="ctr">
              <a:lnSpc>
                <a:spcPct val="107000"/>
              </a:lnSpc>
              <a:spcBef>
                <a:spcPts val="0"/>
              </a:spcBef>
              <a:spcAft>
                <a:spcPts val="0"/>
              </a:spcAft>
              <a:buNone/>
            </a:pPr>
            <a:r>
              <a:rPr b="1" lang="en-US" sz="3200">
                <a:solidFill>
                  <a:srgbClr val="C00000"/>
                </a:solidFill>
                <a:latin typeface="Arial"/>
                <a:ea typeface="Arial"/>
                <a:cs typeface="Arial"/>
                <a:sym typeface="Arial"/>
              </a:rPr>
              <a:t>BÀI 11.      PHƯƠNG PHÁP TÁCH BIỆT </a:t>
            </a:r>
            <a:br>
              <a:rPr b="1" lang="en-US" sz="3200">
                <a:solidFill>
                  <a:srgbClr val="C00000"/>
                </a:solidFill>
                <a:latin typeface="Arial"/>
                <a:ea typeface="Arial"/>
                <a:cs typeface="Arial"/>
                <a:sym typeface="Arial"/>
              </a:rPr>
            </a:br>
            <a:r>
              <a:rPr b="1" lang="en-US" sz="3200">
                <a:solidFill>
                  <a:srgbClr val="C00000"/>
                </a:solidFill>
                <a:latin typeface="Arial"/>
                <a:ea typeface="Arial"/>
                <a:cs typeface="Arial"/>
                <a:sym typeface="Arial"/>
              </a:rPr>
              <a:t>VÀ TINH CHẾ  HỢP CHẤT HỮU CƠ</a:t>
            </a:r>
            <a:endParaRPr sz="3200"/>
          </a:p>
        </p:txBody>
      </p:sp>
      <p:sp>
        <p:nvSpPr>
          <p:cNvPr id="91" name="Google Shape;91;p1"/>
          <p:cNvSpPr txBox="1"/>
          <p:nvPr>
            <p:ph idx="1" type="subTitle"/>
          </p:nvPr>
        </p:nvSpPr>
        <p:spPr>
          <a:xfrm>
            <a:off x="1688253" y="3759835"/>
            <a:ext cx="8534401" cy="52322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2800"/>
              <a:buFont typeface="Times New Roman"/>
              <a:buNone/>
            </a:pPr>
            <a:r>
              <a:rPr lang="en-US"/>
              <a:t>Giáo viên:</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sp>
        <p:nvSpPr>
          <p:cNvPr id="199" name="Google Shape;199;p10"/>
          <p:cNvSpPr txBox="1"/>
          <p:nvPr>
            <p:ph idx="1" type="body"/>
          </p:nvPr>
        </p:nvSpPr>
        <p:spPr>
          <a:xfrm>
            <a:off x="3865091" y="1117283"/>
            <a:ext cx="34704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Times New Roman"/>
              <a:buNone/>
            </a:pPr>
            <a:r>
              <a:rPr lang="en-US"/>
              <a:t>Ứng dụng thực tế</a:t>
            </a:r>
            <a:endParaRPr/>
          </a:p>
          <a:p>
            <a:pPr indent="0" lvl="0" marL="0" rtl="0" algn="l">
              <a:spcBef>
                <a:spcPts val="560"/>
              </a:spcBef>
              <a:spcAft>
                <a:spcPts val="0"/>
              </a:spcAft>
              <a:buClr>
                <a:schemeClr val="dk1"/>
              </a:buClr>
              <a:buSzPts val="2800"/>
              <a:buFont typeface="Times New Roman"/>
              <a:buNone/>
            </a:pPr>
            <a:r>
              <a:t/>
            </a:r>
            <a:endParaRPr/>
          </a:p>
        </p:txBody>
      </p:sp>
      <p:pic>
        <p:nvPicPr>
          <p:cNvPr descr="Diagram&#10;&#10;Description automatically generated" id="200" name="Google Shape;200;p10"/>
          <p:cNvPicPr preferRelativeResize="0"/>
          <p:nvPr/>
        </p:nvPicPr>
        <p:blipFill rotWithShape="1">
          <a:blip r:embed="rId3">
            <a:alphaModFix/>
          </a:blip>
          <a:srcRect b="0" l="0" r="0" t="0"/>
          <a:stretch/>
        </p:blipFill>
        <p:spPr>
          <a:xfrm>
            <a:off x="1699078" y="1702058"/>
            <a:ext cx="8151648" cy="45871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sp>
        <p:nvSpPr>
          <p:cNvPr id="206" name="Google Shape;206;p11"/>
          <p:cNvSpPr txBox="1"/>
          <p:nvPr>
            <p:ph idx="1" type="body"/>
          </p:nvPr>
        </p:nvSpPr>
        <p:spPr>
          <a:xfrm>
            <a:off x="4070706" y="1093153"/>
            <a:ext cx="34704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Times New Roman"/>
              <a:buNone/>
            </a:pPr>
            <a:r>
              <a:rPr lang="en-US"/>
              <a:t>Ứng dụng thực tế</a:t>
            </a:r>
            <a:endParaRPr/>
          </a:p>
          <a:p>
            <a:pPr indent="0" lvl="0" marL="0" rtl="0" algn="l">
              <a:spcBef>
                <a:spcPts val="560"/>
              </a:spcBef>
              <a:spcAft>
                <a:spcPts val="0"/>
              </a:spcAft>
              <a:buClr>
                <a:schemeClr val="dk1"/>
              </a:buClr>
              <a:buSzPts val="2800"/>
              <a:buFont typeface="Times New Roman"/>
              <a:buNone/>
            </a:pPr>
            <a:r>
              <a:t/>
            </a:r>
            <a:endParaRPr/>
          </a:p>
        </p:txBody>
      </p:sp>
      <p:pic>
        <p:nvPicPr>
          <p:cNvPr descr="A picture containing fruit, fruit drink, sliced, kiwi&#10;&#10;Description automatically generated" id="207" name="Google Shape;207;p11"/>
          <p:cNvPicPr preferRelativeResize="0"/>
          <p:nvPr/>
        </p:nvPicPr>
        <p:blipFill rotWithShape="1">
          <a:blip r:embed="rId3">
            <a:alphaModFix/>
          </a:blip>
          <a:srcRect b="0" l="0" r="0" t="0"/>
          <a:stretch/>
        </p:blipFill>
        <p:spPr>
          <a:xfrm>
            <a:off x="216464" y="2448310"/>
            <a:ext cx="3181058" cy="2144010"/>
          </a:xfrm>
          <a:prstGeom prst="rect">
            <a:avLst/>
          </a:prstGeom>
          <a:noFill/>
          <a:ln>
            <a:noFill/>
          </a:ln>
        </p:spPr>
      </p:pic>
      <p:pic>
        <p:nvPicPr>
          <p:cNvPr descr="A picture containing orange, oranges, decorated, sliced&#10;&#10;Description automatically generated" id="208" name="Google Shape;208;p11"/>
          <p:cNvPicPr preferRelativeResize="0"/>
          <p:nvPr/>
        </p:nvPicPr>
        <p:blipFill rotWithShape="1">
          <a:blip r:embed="rId4">
            <a:alphaModFix/>
          </a:blip>
          <a:srcRect b="0" l="0" r="0" t="0"/>
          <a:stretch/>
        </p:blipFill>
        <p:spPr>
          <a:xfrm>
            <a:off x="3659476" y="1994445"/>
            <a:ext cx="3881659" cy="3875189"/>
          </a:xfrm>
          <a:prstGeom prst="rect">
            <a:avLst/>
          </a:prstGeom>
          <a:noFill/>
          <a:ln>
            <a:noFill/>
          </a:ln>
        </p:spPr>
      </p:pic>
      <p:pic>
        <p:nvPicPr>
          <p:cNvPr id="209" name="Google Shape;209;p11"/>
          <p:cNvPicPr preferRelativeResize="0"/>
          <p:nvPr/>
        </p:nvPicPr>
        <p:blipFill rotWithShape="1">
          <a:blip r:embed="rId5">
            <a:alphaModFix/>
          </a:blip>
          <a:srcRect b="0" l="0" r="0" t="0"/>
          <a:stretch/>
        </p:blipFill>
        <p:spPr>
          <a:xfrm>
            <a:off x="8036560" y="2609856"/>
            <a:ext cx="3288736" cy="22084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2"/>
          <p:cNvSpPr txBox="1"/>
          <p:nvPr>
            <p:ph type="title"/>
          </p:nvPr>
        </p:nvSpPr>
        <p:spPr>
          <a:xfrm>
            <a:off x="4017491" y="779783"/>
            <a:ext cx="4750589" cy="646113"/>
          </a:xfrm>
          <a:prstGeom prst="rect">
            <a:avLst/>
          </a:prstGeom>
          <a:solidFill>
            <a:srgbClr val="FFFF00"/>
          </a:solid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latin typeface="Times New Roman"/>
                <a:ea typeface="Times New Roman"/>
                <a:cs typeface="Times New Roman"/>
                <a:sym typeface="Times New Roman"/>
              </a:rPr>
              <a:t>Đây là hình ảnh gì?</a:t>
            </a:r>
            <a:endParaRPr/>
          </a:p>
        </p:txBody>
      </p:sp>
      <p:pic>
        <p:nvPicPr>
          <p:cNvPr descr="A picture containing bottle, beverage, alcohol&#10;&#10;Description automatically generated" id="215" name="Google Shape;215;p12"/>
          <p:cNvPicPr preferRelativeResize="0"/>
          <p:nvPr/>
        </p:nvPicPr>
        <p:blipFill rotWithShape="1">
          <a:blip r:embed="rId3">
            <a:alphaModFix/>
          </a:blip>
          <a:srcRect b="0" l="0" r="0" t="0"/>
          <a:stretch/>
        </p:blipFill>
        <p:spPr>
          <a:xfrm>
            <a:off x="2622867" y="1676400"/>
            <a:ext cx="7394893" cy="49472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A picture containing bottle, beverage, alcohol&#10;&#10;Description automatically generated" id="220" name="Google Shape;220;p13"/>
          <p:cNvPicPr preferRelativeResize="0"/>
          <p:nvPr/>
        </p:nvPicPr>
        <p:blipFill rotWithShape="1">
          <a:blip r:embed="rId3">
            <a:alphaModFix/>
          </a:blip>
          <a:srcRect b="0" l="0" r="0" t="0"/>
          <a:stretch/>
        </p:blipFill>
        <p:spPr>
          <a:xfrm>
            <a:off x="2602547" y="2113280"/>
            <a:ext cx="7394893" cy="4672962"/>
          </a:xfrm>
          <a:prstGeom prst="rect">
            <a:avLst/>
          </a:prstGeom>
          <a:noFill/>
          <a:ln>
            <a:noFill/>
          </a:ln>
        </p:spPr>
      </p:pic>
      <p:sp>
        <p:nvSpPr>
          <p:cNvPr id="221" name="Google Shape;221;p13"/>
          <p:cNvSpPr/>
          <p:nvPr/>
        </p:nvSpPr>
        <p:spPr>
          <a:xfrm>
            <a:off x="4175760" y="71758"/>
            <a:ext cx="6278880" cy="1889122"/>
          </a:xfrm>
          <a:prstGeom prst="cloudCallout">
            <a:avLst>
              <a:gd fmla="val -55040" name="adj1"/>
              <a:gd fmla="val 68878"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Người ta đã dùng phương pháp nào để tách các chất trong nấm, nhân sâm?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FF0000"/>
              </a:buClr>
              <a:buSzPts val="2800"/>
              <a:buFont typeface="Times New Roman"/>
              <a:buAutoNum type="arabicPeriod"/>
            </a:pPr>
            <a:r>
              <a:rPr lang="en-US">
                <a:solidFill>
                  <a:srgbClr val="FF0000"/>
                </a:solidFill>
              </a:rPr>
              <a:t>Nguyên tắc</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227" name="Google Shape;227;p14"/>
          <p:cNvSpPr/>
          <p:nvPr/>
        </p:nvSpPr>
        <p:spPr>
          <a:xfrm>
            <a:off x="4003040" y="2448560"/>
            <a:ext cx="3962400" cy="1574800"/>
          </a:xfrm>
          <a:prstGeom prst="cloudCallout">
            <a:avLst>
              <a:gd fmla="val -71707" name="adj1"/>
              <a:gd fmla="val -86606"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Chiết là gì?</a:t>
            </a:r>
            <a:endParaRPr/>
          </a:p>
        </p:txBody>
      </p:sp>
      <p:sp>
        <p:nvSpPr>
          <p:cNvPr id="228" name="Google Shape;228;p14"/>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229" name="Google Shape;229;p14"/>
          <p:cNvSpPr txBox="1"/>
          <p:nvPr/>
        </p:nvSpPr>
        <p:spPr>
          <a:xfrm>
            <a:off x="624051" y="221172"/>
            <a:ext cx="52179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 PHƯƠNG PHÁP CHIẾT</a:t>
            </a:r>
            <a:endParaRPr b="0" i="0" sz="3200" u="none">
              <a:solidFill>
                <a:schemeClr val="dk2"/>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FF0000"/>
              </a:buClr>
              <a:buSzPts val="2800"/>
              <a:buFont typeface="Times New Roman"/>
              <a:buAutoNum type="arabicPeriod"/>
            </a:pPr>
            <a:r>
              <a:rPr lang="en-US">
                <a:solidFill>
                  <a:srgbClr val="FF0000"/>
                </a:solidFill>
              </a:rPr>
              <a:t>Nguyên tắc</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235" name="Google Shape;235;p15"/>
          <p:cNvSpPr txBox="1"/>
          <p:nvPr/>
        </p:nvSpPr>
        <p:spPr>
          <a:xfrm>
            <a:off x="1300480" y="2074354"/>
            <a:ext cx="9773920" cy="1512126"/>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Times New Roman"/>
              <a:buNone/>
            </a:pPr>
            <a:r>
              <a:rPr lang="en-US" sz="2800">
                <a:solidFill>
                  <a:srgbClr val="FF0000"/>
                </a:solidFill>
                <a:latin typeface="Times New Roman"/>
                <a:ea typeface="Times New Roman"/>
                <a:cs typeface="Times New Roman"/>
                <a:sym typeface="Times New Roman"/>
              </a:rPr>
              <a:t>Chiết </a:t>
            </a:r>
            <a:r>
              <a:rPr lang="en-US" sz="2800">
                <a:solidFill>
                  <a:schemeClr val="dk1"/>
                </a:solidFill>
                <a:latin typeface="Times New Roman"/>
                <a:ea typeface="Times New Roman"/>
                <a:cs typeface="Times New Roman"/>
                <a:sym typeface="Times New Roman"/>
              </a:rPr>
              <a:t>là phương pháp </a:t>
            </a:r>
            <a:r>
              <a:rPr lang="en-US" sz="2800">
                <a:solidFill>
                  <a:srgbClr val="FF0000"/>
                </a:solidFill>
                <a:latin typeface="Times New Roman"/>
                <a:ea typeface="Times New Roman"/>
                <a:cs typeface="Times New Roman"/>
                <a:sym typeface="Times New Roman"/>
              </a:rPr>
              <a:t>tách biệt và tinh chế </a:t>
            </a:r>
            <a:r>
              <a:rPr lang="en-US" sz="2800">
                <a:solidFill>
                  <a:schemeClr val="dk1"/>
                </a:solidFill>
                <a:latin typeface="Times New Roman"/>
                <a:ea typeface="Times New Roman"/>
                <a:cs typeface="Times New Roman"/>
                <a:sym typeface="Times New Roman"/>
              </a:rPr>
              <a:t>hỗn hợp các chất dựa vào </a:t>
            </a:r>
            <a:r>
              <a:rPr lang="en-US" sz="2800">
                <a:solidFill>
                  <a:srgbClr val="FF0000"/>
                </a:solidFill>
                <a:latin typeface="Times New Roman"/>
                <a:ea typeface="Times New Roman"/>
                <a:cs typeface="Times New Roman"/>
                <a:sym typeface="Times New Roman"/>
              </a:rPr>
              <a:t>sự hòa tan khác nhau </a:t>
            </a:r>
            <a:r>
              <a:rPr lang="en-US" sz="2800">
                <a:solidFill>
                  <a:schemeClr val="dk1"/>
                </a:solidFill>
                <a:latin typeface="Times New Roman"/>
                <a:ea typeface="Times New Roman"/>
                <a:cs typeface="Times New Roman"/>
                <a:sym typeface="Times New Roman"/>
              </a:rPr>
              <a:t>của chúng trong hai môi trường không trộn lẫn vào nhau.</a:t>
            </a:r>
            <a:endParaRPr/>
          </a:p>
        </p:txBody>
      </p:sp>
      <p:sp>
        <p:nvSpPr>
          <p:cNvPr id="236" name="Google Shape;236;p15"/>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237" name="Google Shape;237;p15"/>
          <p:cNvSpPr txBox="1"/>
          <p:nvPr/>
        </p:nvSpPr>
        <p:spPr>
          <a:xfrm>
            <a:off x="624051" y="221172"/>
            <a:ext cx="52179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 PHƯƠNG PHÁP CHIẾT</a:t>
            </a:r>
            <a:endParaRPr b="0" i="0" sz="3200" u="none">
              <a:solidFill>
                <a:schemeClr val="dk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6"/>
          <p:cNvSpPr txBox="1"/>
          <p:nvPr>
            <p:ph idx="1" type="body"/>
          </p:nvPr>
        </p:nvSpPr>
        <p:spPr>
          <a:xfrm>
            <a:off x="624051" y="1198563"/>
            <a:ext cx="32672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2. Cách tiến hành</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243" name="Google Shape;243;p16"/>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244" name="Google Shape;244;p16"/>
          <p:cNvSpPr txBox="1"/>
          <p:nvPr/>
        </p:nvSpPr>
        <p:spPr>
          <a:xfrm>
            <a:off x="624051" y="271972"/>
            <a:ext cx="52179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 PHƯƠNG PHÁP CHIẾT</a:t>
            </a:r>
            <a:endParaRPr b="0" i="0" sz="3200" u="none">
              <a:solidFill>
                <a:schemeClr val="dk2"/>
              </a:solidFill>
              <a:latin typeface="Times New Roman"/>
              <a:ea typeface="Times New Roman"/>
              <a:cs typeface="Times New Roman"/>
              <a:sym typeface="Times New Roman"/>
            </a:endParaRPr>
          </a:p>
        </p:txBody>
      </p:sp>
      <p:sp>
        <p:nvSpPr>
          <p:cNvPr id="245" name="Google Shape;245;p16"/>
          <p:cNvSpPr txBox="1"/>
          <p:nvPr/>
        </p:nvSpPr>
        <p:spPr>
          <a:xfrm>
            <a:off x="701040" y="1893856"/>
            <a:ext cx="285496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a. Chiết lỏng-lỏng  </a:t>
            </a:r>
            <a:endParaRPr/>
          </a:p>
        </p:txBody>
      </p:sp>
      <p:sp>
        <p:nvSpPr>
          <p:cNvPr id="246" name="Google Shape;246;p16"/>
          <p:cNvSpPr txBox="1"/>
          <p:nvPr/>
        </p:nvSpPr>
        <p:spPr>
          <a:xfrm>
            <a:off x="701040" y="2527594"/>
            <a:ext cx="285496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b. Chiết lỏng-rắn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txBox="1"/>
          <p:nvPr>
            <p:ph idx="1" type="body"/>
          </p:nvPr>
        </p:nvSpPr>
        <p:spPr>
          <a:xfrm>
            <a:off x="624051" y="1198563"/>
            <a:ext cx="32672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2. Cách tiến hành</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252" name="Google Shape;252;p17"/>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253" name="Google Shape;253;p17"/>
          <p:cNvSpPr txBox="1"/>
          <p:nvPr/>
        </p:nvSpPr>
        <p:spPr>
          <a:xfrm>
            <a:off x="624051" y="271972"/>
            <a:ext cx="52179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 PHƯƠNG PHÁP CHIẾT</a:t>
            </a:r>
            <a:endParaRPr b="0" i="0" sz="3200" u="none">
              <a:solidFill>
                <a:schemeClr val="dk2"/>
              </a:solidFill>
              <a:latin typeface="Times New Roman"/>
              <a:ea typeface="Times New Roman"/>
              <a:cs typeface="Times New Roman"/>
              <a:sym typeface="Times New Roman"/>
            </a:endParaRPr>
          </a:p>
        </p:txBody>
      </p:sp>
      <p:sp>
        <p:nvSpPr>
          <p:cNvPr id="254" name="Google Shape;254;p17"/>
          <p:cNvSpPr txBox="1"/>
          <p:nvPr/>
        </p:nvSpPr>
        <p:spPr>
          <a:xfrm>
            <a:off x="701040" y="1836714"/>
            <a:ext cx="285496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a. Chiết lỏng-lỏng  </a:t>
            </a:r>
            <a:endParaRPr/>
          </a:p>
        </p:txBody>
      </p:sp>
      <p:pic>
        <p:nvPicPr>
          <p:cNvPr descr="Chart&#10;&#10;Description automatically generated" id="255" name="Google Shape;255;p17"/>
          <p:cNvPicPr preferRelativeResize="0"/>
          <p:nvPr/>
        </p:nvPicPr>
        <p:blipFill rotWithShape="1">
          <a:blip r:embed="rId3">
            <a:alphaModFix/>
          </a:blip>
          <a:srcRect b="0" l="0" r="0" t="0"/>
          <a:stretch/>
        </p:blipFill>
        <p:spPr>
          <a:xfrm>
            <a:off x="3383280" y="1608094"/>
            <a:ext cx="6924815" cy="39392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ph idx="1" type="body"/>
          </p:nvPr>
        </p:nvSpPr>
        <p:spPr>
          <a:xfrm>
            <a:off x="624051" y="1198563"/>
            <a:ext cx="32672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2. Cách tiến hành</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261" name="Google Shape;261;p18"/>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262" name="Google Shape;262;p18"/>
          <p:cNvSpPr txBox="1"/>
          <p:nvPr/>
        </p:nvSpPr>
        <p:spPr>
          <a:xfrm>
            <a:off x="624051" y="271972"/>
            <a:ext cx="52179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 PHƯƠNG PHÁP CHIẾT</a:t>
            </a:r>
            <a:endParaRPr b="0" i="0" sz="3200" u="none">
              <a:solidFill>
                <a:schemeClr val="dk2"/>
              </a:solidFill>
              <a:latin typeface="Times New Roman"/>
              <a:ea typeface="Times New Roman"/>
              <a:cs typeface="Times New Roman"/>
              <a:sym typeface="Times New Roman"/>
            </a:endParaRPr>
          </a:p>
        </p:txBody>
      </p:sp>
      <p:sp>
        <p:nvSpPr>
          <p:cNvPr id="263" name="Google Shape;263;p18"/>
          <p:cNvSpPr txBox="1"/>
          <p:nvPr/>
        </p:nvSpPr>
        <p:spPr>
          <a:xfrm>
            <a:off x="701040" y="1836714"/>
            <a:ext cx="285496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b. Chiết lỏng-rắn  </a:t>
            </a:r>
            <a:endParaRPr/>
          </a:p>
        </p:txBody>
      </p:sp>
      <p:sp>
        <p:nvSpPr>
          <p:cNvPr id="264" name="Google Shape;264;p18"/>
          <p:cNvSpPr txBox="1"/>
          <p:nvPr/>
        </p:nvSpPr>
        <p:spPr>
          <a:xfrm>
            <a:off x="1483360" y="2744914"/>
            <a:ext cx="9773920" cy="646113"/>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Dùng </a:t>
            </a:r>
            <a:r>
              <a:rPr lang="en-US" sz="2800">
                <a:solidFill>
                  <a:srgbClr val="FF0000"/>
                </a:solidFill>
                <a:latin typeface="Times New Roman"/>
                <a:ea typeface="Times New Roman"/>
                <a:cs typeface="Times New Roman"/>
                <a:sym typeface="Times New Roman"/>
              </a:rPr>
              <a:t>dung môi lỏng </a:t>
            </a:r>
            <a:r>
              <a:rPr lang="en-US" sz="2800">
                <a:solidFill>
                  <a:schemeClr val="dk1"/>
                </a:solidFill>
                <a:latin typeface="Times New Roman"/>
                <a:ea typeface="Times New Roman"/>
                <a:cs typeface="Times New Roman"/>
                <a:sym typeface="Times New Roman"/>
              </a:rPr>
              <a:t>để hòa tan các </a:t>
            </a:r>
            <a:r>
              <a:rPr lang="en-US" sz="2800">
                <a:solidFill>
                  <a:srgbClr val="FF0000"/>
                </a:solidFill>
                <a:latin typeface="Times New Roman"/>
                <a:ea typeface="Times New Roman"/>
                <a:cs typeface="Times New Roman"/>
                <a:sym typeface="Times New Roman"/>
              </a:rPr>
              <a:t>chất hữu cơ ở dạng rắn</a:t>
            </a:r>
            <a:endParaRPr sz="2800">
              <a:solidFill>
                <a:srgbClr val="FF0000"/>
              </a:solidFill>
              <a:latin typeface="Times New Roman"/>
              <a:ea typeface="Times New Roman"/>
              <a:cs typeface="Times New Roman"/>
              <a:sym typeface="Times New Roman"/>
            </a:endParaRPr>
          </a:p>
        </p:txBody>
      </p:sp>
      <p:pic>
        <p:nvPicPr>
          <p:cNvPr descr="A picture containing bottle, beverage, alcohol&#10;&#10;Description automatically generated" id="265" name="Google Shape;265;p18"/>
          <p:cNvPicPr preferRelativeResize="0"/>
          <p:nvPr/>
        </p:nvPicPr>
        <p:blipFill rotWithShape="1">
          <a:blip r:embed="rId3">
            <a:alphaModFix/>
          </a:blip>
          <a:srcRect b="0" l="0" r="0" t="0"/>
          <a:stretch/>
        </p:blipFill>
        <p:spPr>
          <a:xfrm>
            <a:off x="3891280" y="3466974"/>
            <a:ext cx="4489133" cy="31567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Times New Roman"/>
              <a:buNone/>
            </a:pPr>
            <a:r>
              <a:rPr lang="en-US"/>
              <a:t>3. </a:t>
            </a:r>
            <a:r>
              <a:rPr lang="en-US">
                <a:solidFill>
                  <a:srgbClr val="FF0000"/>
                </a:solidFill>
              </a:rPr>
              <a:t>Ứng dụng</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271" name="Google Shape;271;p19"/>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272" name="Google Shape;272;p19"/>
          <p:cNvSpPr txBox="1"/>
          <p:nvPr/>
        </p:nvSpPr>
        <p:spPr>
          <a:xfrm>
            <a:off x="624051" y="271972"/>
            <a:ext cx="52179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 PHƯƠNG PHÁP CHIẾT</a:t>
            </a:r>
            <a:endParaRPr b="0" i="0" sz="3200" u="none">
              <a:solidFill>
                <a:schemeClr val="dk2"/>
              </a:solidFill>
              <a:latin typeface="Times New Roman"/>
              <a:ea typeface="Times New Roman"/>
              <a:cs typeface="Times New Roman"/>
              <a:sym typeface="Times New Roman"/>
            </a:endParaRPr>
          </a:p>
        </p:txBody>
      </p:sp>
      <p:sp>
        <p:nvSpPr>
          <p:cNvPr id="273" name="Google Shape;273;p19"/>
          <p:cNvSpPr txBox="1"/>
          <p:nvPr/>
        </p:nvSpPr>
        <p:spPr>
          <a:xfrm>
            <a:off x="701040" y="1836714"/>
            <a:ext cx="11094720" cy="954107"/>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Chiết lỏng-lỏng: </a:t>
            </a:r>
            <a:r>
              <a:rPr lang="en-US" sz="2800">
                <a:solidFill>
                  <a:schemeClr val="dk1"/>
                </a:solidFill>
                <a:latin typeface="Times New Roman"/>
                <a:ea typeface="Times New Roman"/>
                <a:cs typeface="Times New Roman"/>
                <a:sym typeface="Times New Roman"/>
              </a:rPr>
              <a:t>tách chất hữu cơ ở dạng nhũ tương hoặc huyền phù trong nước  </a:t>
            </a:r>
            <a:endParaRPr/>
          </a:p>
        </p:txBody>
      </p:sp>
      <p:sp>
        <p:nvSpPr>
          <p:cNvPr id="274" name="Google Shape;274;p19"/>
          <p:cNvSpPr txBox="1"/>
          <p:nvPr/>
        </p:nvSpPr>
        <p:spPr>
          <a:xfrm>
            <a:off x="701040" y="3113073"/>
            <a:ext cx="11094720" cy="954107"/>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Chiết lỏng-rắn: </a:t>
            </a:r>
            <a:r>
              <a:rPr lang="en-US" sz="2800">
                <a:solidFill>
                  <a:schemeClr val="dk1"/>
                </a:solidFill>
                <a:latin typeface="Times New Roman"/>
                <a:ea typeface="Times New Roman"/>
                <a:cs typeface="Times New Roman"/>
                <a:sym typeface="Times New Roman"/>
              </a:rPr>
              <a:t>tách chất hữu cơ ở dạng rắn: </a:t>
            </a:r>
            <a:r>
              <a:rPr lang="en-US" sz="2800">
                <a:solidFill>
                  <a:srgbClr val="FF0000"/>
                </a:solidFill>
                <a:latin typeface="Times New Roman"/>
                <a:ea typeface="Times New Roman"/>
                <a:cs typeface="Times New Roman"/>
                <a:sym typeface="Times New Roman"/>
              </a:rPr>
              <a:t>ngâm rượu, </a:t>
            </a:r>
            <a:r>
              <a:rPr lang="en-US" sz="2800">
                <a:solidFill>
                  <a:schemeClr val="dk1"/>
                </a:solidFill>
                <a:latin typeface="Times New Roman"/>
                <a:ea typeface="Times New Roman"/>
                <a:cs typeface="Times New Roman"/>
                <a:sym typeface="Times New Roman"/>
              </a:rPr>
              <a:t>phân tích </a:t>
            </a:r>
            <a:r>
              <a:rPr lang="en-US" sz="2800">
                <a:solidFill>
                  <a:srgbClr val="FF0000"/>
                </a:solidFill>
                <a:latin typeface="Times New Roman"/>
                <a:ea typeface="Times New Roman"/>
                <a:cs typeface="Times New Roman"/>
                <a:sym typeface="Times New Roman"/>
              </a:rPr>
              <a:t>thổ nhưỡng, </a:t>
            </a:r>
            <a:r>
              <a:rPr lang="en-US" sz="2800">
                <a:solidFill>
                  <a:schemeClr val="dk1"/>
                </a:solidFill>
                <a:latin typeface="Times New Roman"/>
                <a:ea typeface="Times New Roman"/>
                <a:cs typeface="Times New Roman"/>
                <a:sym typeface="Times New Roman"/>
              </a:rPr>
              <a:t>phân tích </a:t>
            </a:r>
            <a:r>
              <a:rPr lang="en-US" sz="2800">
                <a:solidFill>
                  <a:srgbClr val="FF0000"/>
                </a:solidFill>
                <a:latin typeface="Times New Roman"/>
                <a:ea typeface="Times New Roman"/>
                <a:cs typeface="Times New Roman"/>
                <a:sym typeface="Times New Roman"/>
              </a:rPr>
              <a:t>dư lượng thuốc bảo vệ thực vật </a:t>
            </a:r>
            <a:r>
              <a:rPr lang="en-US" sz="2800">
                <a:solidFill>
                  <a:schemeClr val="dk1"/>
                </a:solidFill>
                <a:latin typeface="Times New Roman"/>
                <a:ea typeface="Times New Roman"/>
                <a:cs typeface="Times New Roman"/>
                <a:sym typeface="Times New Roman"/>
              </a:rPr>
              <a:t>trong nông sản…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sp>
        <p:nvSpPr>
          <p:cNvPr id="97" name="Google Shape;97;p2"/>
          <p:cNvSpPr txBox="1"/>
          <p:nvPr/>
        </p:nvSpPr>
        <p:spPr>
          <a:xfrm>
            <a:off x="894080" y="1233146"/>
            <a:ext cx="2682240" cy="52322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Chưng cất rượu:</a:t>
            </a:r>
            <a:endParaRPr/>
          </a:p>
        </p:txBody>
      </p:sp>
      <p:grpSp>
        <p:nvGrpSpPr>
          <p:cNvPr id="98" name="Google Shape;98;p2"/>
          <p:cNvGrpSpPr/>
          <p:nvPr/>
        </p:nvGrpSpPr>
        <p:grpSpPr>
          <a:xfrm>
            <a:off x="2211616" y="2081965"/>
            <a:ext cx="7892320" cy="3043788"/>
            <a:chOff x="2211616" y="2081965"/>
            <a:chExt cx="7892320" cy="3043788"/>
          </a:xfrm>
        </p:grpSpPr>
        <p:pic>
          <p:nvPicPr>
            <p:cNvPr descr="A picture containing chart&#10;&#10;Description automatically generated" id="99" name="Google Shape;99;p2"/>
            <p:cNvPicPr preferRelativeResize="0"/>
            <p:nvPr/>
          </p:nvPicPr>
          <p:blipFill rotWithShape="1">
            <a:blip r:embed="rId3">
              <a:alphaModFix/>
            </a:blip>
            <a:srcRect b="0" l="0" r="0" t="0"/>
            <a:stretch/>
          </p:blipFill>
          <p:spPr>
            <a:xfrm>
              <a:off x="2211616" y="2081965"/>
              <a:ext cx="7768768" cy="2736887"/>
            </a:xfrm>
            <a:prstGeom prst="rect">
              <a:avLst/>
            </a:prstGeom>
            <a:noFill/>
            <a:ln>
              <a:noFill/>
            </a:ln>
          </p:spPr>
        </p:pic>
        <p:sp>
          <p:nvSpPr>
            <p:cNvPr id="100" name="Google Shape;100;p2"/>
            <p:cNvSpPr txBox="1"/>
            <p:nvPr/>
          </p:nvSpPr>
          <p:spPr>
            <a:xfrm>
              <a:off x="7528560" y="4748130"/>
              <a:ext cx="1371600" cy="36933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Đun nóng</a:t>
              </a:r>
              <a:endParaRPr sz="1800">
                <a:solidFill>
                  <a:schemeClr val="dk1"/>
                </a:solidFill>
                <a:latin typeface="Arial"/>
                <a:ea typeface="Arial"/>
                <a:cs typeface="Arial"/>
                <a:sym typeface="Arial"/>
              </a:endParaRPr>
            </a:p>
          </p:txBody>
        </p:sp>
        <p:sp>
          <p:nvSpPr>
            <p:cNvPr id="101" name="Google Shape;101;p2"/>
            <p:cNvSpPr txBox="1"/>
            <p:nvPr/>
          </p:nvSpPr>
          <p:spPr>
            <a:xfrm>
              <a:off x="8945696" y="4756421"/>
              <a:ext cx="1158240" cy="369332"/>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Làm lạnh</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0"/>
          <p:cNvSpPr txBox="1"/>
          <p:nvPr>
            <p:ph idx="1" type="body"/>
          </p:nvPr>
        </p:nvSpPr>
        <p:spPr>
          <a:xfrm>
            <a:off x="847571" y="1198563"/>
            <a:ext cx="417146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latin typeface="Times New Roman"/>
                <a:ea typeface="Times New Roman"/>
                <a:cs typeface="Times New Roman"/>
                <a:sym typeface="Times New Roman"/>
              </a:rPr>
              <a:t>4. Thí nghiệm</a:t>
            </a:r>
            <a:endParaRPr>
              <a:solidFill>
                <a:srgbClr val="FF0000"/>
              </a:solidFill>
              <a:latin typeface="Times New Roman"/>
              <a:ea typeface="Times New Roman"/>
              <a:cs typeface="Times New Roman"/>
              <a:sym typeface="Times New Roman"/>
            </a:endParaRPr>
          </a:p>
          <a:p>
            <a:pPr indent="0" lvl="0" marL="0" rtl="0" algn="l">
              <a:spcBef>
                <a:spcPts val="560"/>
              </a:spcBef>
              <a:spcAft>
                <a:spcPts val="0"/>
              </a:spcAft>
              <a:buClr>
                <a:schemeClr val="dk1"/>
              </a:buClr>
              <a:buSzPts val="2800"/>
              <a:buFont typeface="Times New Roman"/>
              <a:buNone/>
            </a:pPr>
            <a:r>
              <a:t/>
            </a:r>
            <a:endParaRPr/>
          </a:p>
        </p:txBody>
      </p:sp>
      <p:sp>
        <p:nvSpPr>
          <p:cNvPr id="280" name="Google Shape;280;p20"/>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281" name="Google Shape;281;p20"/>
          <p:cNvSpPr txBox="1"/>
          <p:nvPr/>
        </p:nvSpPr>
        <p:spPr>
          <a:xfrm>
            <a:off x="624051" y="271972"/>
            <a:ext cx="52179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 PHƯƠNG PHÁP CHIẾT</a:t>
            </a:r>
            <a:endParaRPr b="0" i="0" sz="3200" u="none">
              <a:solidFill>
                <a:schemeClr val="dk2"/>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aphicFrame>
        <p:nvGraphicFramePr>
          <p:cNvPr id="286" name="Google Shape;286;p21"/>
          <p:cNvGraphicFramePr/>
          <p:nvPr/>
        </p:nvGraphicFramePr>
        <p:xfrm>
          <a:off x="1798320" y="538556"/>
          <a:ext cx="3000000" cy="3000000"/>
        </p:xfrm>
        <a:graphic>
          <a:graphicData uri="http://schemas.openxmlformats.org/drawingml/2006/table">
            <a:tbl>
              <a:tblPr bandRow="1" firstCol="1" firstRow="1">
                <a:noFill/>
                <a:tableStyleId>{2D45B74D-F0D7-4AEE-8A16-74B23E72A06D}</a:tableStyleId>
              </a:tblPr>
              <a:tblGrid>
                <a:gridCol w="2725175"/>
                <a:gridCol w="5727950"/>
              </a:tblGrid>
              <a:tr h="749075">
                <a:tc>
                  <a:txBody>
                    <a:bodyPr/>
                    <a:lstStyle/>
                    <a:p>
                      <a:pPr indent="0" lvl="0" marL="0" marR="0" rtl="0" algn="ctr">
                        <a:lnSpc>
                          <a:spcPct val="150000"/>
                        </a:lnSpc>
                        <a:spcBef>
                          <a:spcPts val="0"/>
                        </a:spcBef>
                        <a:spcAft>
                          <a:spcPts val="0"/>
                        </a:spcAft>
                        <a:buNone/>
                      </a:pPr>
                      <a:r>
                        <a:rPr lang="en-US" sz="1600" u="none" cap="none" strike="noStrike"/>
                        <a:t>Thí nghiệm</a:t>
                      </a:r>
                      <a:endParaRPr sz="1600" u="none" cap="none" strike="noStrike">
                        <a:latin typeface="Calibri"/>
                        <a:ea typeface="Calibri"/>
                        <a:cs typeface="Calibri"/>
                        <a:sym typeface="Calibri"/>
                      </a:endParaRPr>
                    </a:p>
                  </a:txBody>
                  <a:tcPr marT="0" marB="0" marR="59075" marL="59075" anchor="ctr"/>
                </a:tc>
                <a:tc>
                  <a:txBody>
                    <a:bodyPr/>
                    <a:lstStyle/>
                    <a:p>
                      <a:pPr indent="0" lvl="0" marL="0" marR="0" rtl="0" algn="l">
                        <a:spcBef>
                          <a:spcPts val="0"/>
                        </a:spcBef>
                        <a:spcAft>
                          <a:spcPts val="0"/>
                        </a:spcAft>
                        <a:buNone/>
                      </a:pPr>
                      <a:r>
                        <a:t/>
                      </a:r>
                      <a:endParaRPr sz="1800"/>
                    </a:p>
                  </a:txBody>
                  <a:tcPr marT="0" marB="0" marR="59075" marL="59075" anchor="ctr"/>
                </a:tc>
              </a:tr>
              <a:tr h="1056775">
                <a:tc>
                  <a:txBody>
                    <a:bodyPr/>
                    <a:lstStyle/>
                    <a:p>
                      <a:pPr indent="0" lvl="0" marL="0" marR="0" rtl="0" algn="ctr">
                        <a:lnSpc>
                          <a:spcPct val="150000"/>
                        </a:lnSpc>
                        <a:spcBef>
                          <a:spcPts val="0"/>
                        </a:spcBef>
                        <a:spcAft>
                          <a:spcPts val="0"/>
                        </a:spcAft>
                        <a:buNone/>
                      </a:pPr>
                      <a:r>
                        <a:rPr lang="en-US" sz="1600"/>
                        <a:t>Chuẩn bị </a:t>
                      </a:r>
                      <a:endParaRPr sz="1600">
                        <a:latin typeface="Calibri"/>
                        <a:ea typeface="Calibri"/>
                        <a:cs typeface="Calibri"/>
                        <a:sym typeface="Calibri"/>
                      </a:endParaRPr>
                    </a:p>
                  </a:txBody>
                  <a:tcPr marT="0" marB="0" marR="59075" marL="59075" anchor="ctr"/>
                </a:tc>
                <a:tc>
                  <a:txBody>
                    <a:bodyPr/>
                    <a:lstStyle/>
                    <a:p>
                      <a:pPr indent="0" lvl="0" marL="0" marR="0" rtl="0" algn="just">
                        <a:lnSpc>
                          <a:spcPct val="150000"/>
                        </a:lnSpc>
                        <a:spcBef>
                          <a:spcPts val="0"/>
                        </a:spcBef>
                        <a:spcAft>
                          <a:spcPts val="0"/>
                        </a:spcAft>
                        <a:buNone/>
                      </a:pPr>
                      <a:r>
                        <a:rPr lang="en-US" sz="1600"/>
                        <a:t>             Nước ép cà rốt, hexane, bình tam giác 100mL, bình tam giác 100mL, phễu chiết 60mL, giá thí nghiệm    </a:t>
                      </a:r>
                      <a:endParaRPr sz="1600">
                        <a:latin typeface="Calibri"/>
                        <a:ea typeface="Calibri"/>
                        <a:cs typeface="Calibri"/>
                        <a:sym typeface="Calibri"/>
                      </a:endParaRPr>
                    </a:p>
                  </a:txBody>
                  <a:tcPr marT="0" marB="0" marR="59075" marL="59075"/>
                </a:tc>
              </a:tr>
              <a:tr h="1056775">
                <a:tc>
                  <a:txBody>
                    <a:bodyPr/>
                    <a:lstStyle/>
                    <a:p>
                      <a:pPr indent="0" lvl="0" marL="0" marR="0" rtl="0" algn="ctr">
                        <a:lnSpc>
                          <a:spcPct val="150000"/>
                        </a:lnSpc>
                        <a:spcBef>
                          <a:spcPts val="0"/>
                        </a:spcBef>
                        <a:spcAft>
                          <a:spcPts val="0"/>
                        </a:spcAft>
                        <a:buNone/>
                      </a:pPr>
                      <a:r>
                        <a:rPr lang="en-US" sz="1600"/>
                        <a:t>Tiến hành</a:t>
                      </a:r>
                      <a:endParaRPr sz="1600">
                        <a:latin typeface="Calibri"/>
                        <a:ea typeface="Calibri"/>
                        <a:cs typeface="Calibri"/>
                        <a:sym typeface="Calibri"/>
                      </a:endParaRPr>
                    </a:p>
                  </a:txBody>
                  <a:tcPr marT="0" marB="0" marR="59075" marL="59075" anchor="ctr"/>
                </a:tc>
                <a:tc>
                  <a:txBody>
                    <a:bodyPr/>
                    <a:lstStyle/>
                    <a:p>
                      <a:pPr indent="0" lvl="0" marL="0" marR="0" rtl="0" algn="just">
                        <a:lnSpc>
                          <a:spcPct val="150000"/>
                        </a:lnSpc>
                        <a:spcBef>
                          <a:spcPts val="0"/>
                        </a:spcBef>
                        <a:spcAft>
                          <a:spcPts val="0"/>
                        </a:spcAft>
                        <a:buNone/>
                      </a:pPr>
                      <a:r>
                        <a:rPr lang="en-US" sz="1600"/>
                        <a:t>                  </a:t>
                      </a:r>
                      <a:endParaRPr sz="1600">
                        <a:latin typeface="Calibri"/>
                        <a:ea typeface="Calibri"/>
                        <a:cs typeface="Calibri"/>
                        <a:sym typeface="Calibri"/>
                      </a:endParaRPr>
                    </a:p>
                  </a:txBody>
                  <a:tcPr marT="0" marB="0" marR="59075" marL="59075"/>
                </a:tc>
              </a:tr>
              <a:tr h="1261375">
                <a:tc>
                  <a:txBody>
                    <a:bodyPr/>
                    <a:lstStyle/>
                    <a:p>
                      <a:pPr indent="0" lvl="0" marL="0" marR="0" rtl="0" algn="ctr">
                        <a:lnSpc>
                          <a:spcPct val="150000"/>
                        </a:lnSpc>
                        <a:spcBef>
                          <a:spcPts val="0"/>
                        </a:spcBef>
                        <a:spcAft>
                          <a:spcPts val="0"/>
                        </a:spcAft>
                        <a:buNone/>
                      </a:pPr>
                      <a:r>
                        <a:rPr lang="en-US" sz="1600"/>
                        <a:t>Nhận xét màu sắc của lớp hexane trước và sau khi chiết.</a:t>
                      </a:r>
                      <a:endParaRPr sz="1600">
                        <a:latin typeface="Calibri"/>
                        <a:ea typeface="Calibri"/>
                        <a:cs typeface="Calibri"/>
                        <a:sym typeface="Calibri"/>
                      </a:endParaRPr>
                    </a:p>
                  </a:txBody>
                  <a:tcPr marT="0" marB="0" marR="59075" marL="59075" anchor="ctr"/>
                </a:tc>
                <a:tc>
                  <a:txBody>
                    <a:bodyPr/>
                    <a:lstStyle/>
                    <a:p>
                      <a:pPr indent="0" lvl="0" marL="0" marR="0" rtl="0" algn="just">
                        <a:lnSpc>
                          <a:spcPct val="150000"/>
                        </a:lnSpc>
                        <a:spcBef>
                          <a:spcPts val="0"/>
                        </a:spcBef>
                        <a:spcAft>
                          <a:spcPts val="0"/>
                        </a:spcAft>
                        <a:buNone/>
                      </a:pPr>
                      <a:r>
                        <a:rPr lang="en-US" sz="1600"/>
                        <a:t> </a:t>
                      </a:r>
                      <a:endParaRPr sz="1600"/>
                    </a:p>
                    <a:p>
                      <a:pPr indent="0" lvl="0" marL="0" marR="0" rtl="0" algn="just">
                        <a:lnSpc>
                          <a:spcPct val="150000"/>
                        </a:lnSpc>
                        <a:spcBef>
                          <a:spcPts val="800"/>
                        </a:spcBef>
                        <a:spcAft>
                          <a:spcPts val="0"/>
                        </a:spcAft>
                        <a:buNone/>
                      </a:pPr>
                      <a:r>
                        <a:rPr lang="en-US" sz="1600"/>
                        <a:t>..............................................................................</a:t>
                      </a:r>
                      <a:endParaRPr/>
                    </a:p>
                    <a:p>
                      <a:pPr indent="0" lvl="0" marL="0" marR="0" rtl="0" algn="just">
                        <a:lnSpc>
                          <a:spcPct val="150000"/>
                        </a:lnSpc>
                        <a:spcBef>
                          <a:spcPts val="800"/>
                        </a:spcBef>
                        <a:spcAft>
                          <a:spcPts val="0"/>
                        </a:spcAft>
                        <a:buNone/>
                      </a:pPr>
                      <a:r>
                        <a:rPr lang="en-US" sz="1600"/>
                        <a:t>..............................................................................</a:t>
                      </a:r>
                      <a:endParaRPr sz="1600">
                        <a:latin typeface="Calibri"/>
                        <a:ea typeface="Calibri"/>
                        <a:cs typeface="Calibri"/>
                        <a:sym typeface="Calibri"/>
                      </a:endParaRPr>
                    </a:p>
                  </a:txBody>
                  <a:tcPr marT="0" marB="0" marR="59075" marL="59075"/>
                </a:tc>
              </a:tr>
              <a:tr h="2196075">
                <a:tc>
                  <a:txBody>
                    <a:bodyPr/>
                    <a:lstStyle/>
                    <a:p>
                      <a:pPr indent="0" lvl="0" marL="0" marR="0" rtl="0" algn="l">
                        <a:spcBef>
                          <a:spcPts val="0"/>
                        </a:spcBef>
                        <a:spcAft>
                          <a:spcPts val="0"/>
                        </a:spcAft>
                        <a:buNone/>
                      </a:pPr>
                      <a:r>
                        <a:t/>
                      </a:r>
                      <a:endParaRPr sz="1800"/>
                    </a:p>
                  </a:txBody>
                  <a:tcPr marT="0" marB="0" marR="59075" marL="59075" anchor="ctr"/>
                </a:tc>
                <a:tc>
                  <a:txBody>
                    <a:bodyPr/>
                    <a:lstStyle/>
                    <a:p>
                      <a:pPr indent="0" lvl="0" marL="0" marR="0" rtl="0" algn="just">
                        <a:lnSpc>
                          <a:spcPct val="150000"/>
                        </a:lnSpc>
                        <a:spcBef>
                          <a:spcPts val="0"/>
                        </a:spcBef>
                        <a:spcAft>
                          <a:spcPts val="0"/>
                        </a:spcAft>
                        <a:buNone/>
                      </a:pPr>
                      <a:r>
                        <a:rPr lang="en-US" sz="1600"/>
                        <a:t> </a:t>
                      </a:r>
                      <a:endParaRPr sz="1600"/>
                    </a:p>
                    <a:p>
                      <a:pPr indent="0" lvl="0" marL="0" marR="0" rtl="0" algn="just">
                        <a:lnSpc>
                          <a:spcPct val="150000"/>
                        </a:lnSpc>
                        <a:spcBef>
                          <a:spcPts val="800"/>
                        </a:spcBef>
                        <a:spcAft>
                          <a:spcPts val="0"/>
                        </a:spcAft>
                        <a:buNone/>
                      </a:pPr>
                      <a:r>
                        <a:rPr lang="en-US" sz="1600"/>
                        <a:t>..............................................................................</a:t>
                      </a:r>
                      <a:endParaRPr/>
                    </a:p>
                    <a:p>
                      <a:pPr indent="0" lvl="0" marL="0" marR="0" rtl="0" algn="just">
                        <a:lnSpc>
                          <a:spcPct val="150000"/>
                        </a:lnSpc>
                        <a:spcBef>
                          <a:spcPts val="800"/>
                        </a:spcBef>
                        <a:spcAft>
                          <a:spcPts val="0"/>
                        </a:spcAft>
                        <a:buNone/>
                      </a:pPr>
                      <a:r>
                        <a:rPr lang="en-US" sz="1600"/>
                        <a:t>..............................................................................</a:t>
                      </a:r>
                      <a:endParaRPr/>
                    </a:p>
                    <a:p>
                      <a:pPr indent="0" lvl="0" marL="0" marR="0" rtl="0" algn="just">
                        <a:lnSpc>
                          <a:spcPct val="150000"/>
                        </a:lnSpc>
                        <a:spcBef>
                          <a:spcPts val="800"/>
                        </a:spcBef>
                        <a:spcAft>
                          <a:spcPts val="0"/>
                        </a:spcAft>
                        <a:buNone/>
                      </a:pPr>
                      <a:r>
                        <a:rPr lang="en-US" sz="1600"/>
                        <a:t>..............................................................................</a:t>
                      </a:r>
                      <a:endParaRPr/>
                    </a:p>
                    <a:p>
                      <a:pPr indent="0" lvl="0" marL="0" marR="0" rtl="0" algn="just">
                        <a:lnSpc>
                          <a:spcPct val="150000"/>
                        </a:lnSpc>
                        <a:spcBef>
                          <a:spcPts val="800"/>
                        </a:spcBef>
                        <a:spcAft>
                          <a:spcPts val="0"/>
                        </a:spcAft>
                        <a:buNone/>
                      </a:pPr>
                      <a:r>
                        <a:rPr lang="en-US" sz="1600"/>
                        <a:t>..............................................................................</a:t>
                      </a:r>
                      <a:endParaRPr sz="1600">
                        <a:latin typeface="Calibri"/>
                        <a:ea typeface="Calibri"/>
                        <a:cs typeface="Calibri"/>
                        <a:sym typeface="Calibri"/>
                      </a:endParaRPr>
                    </a:p>
                  </a:txBody>
                  <a:tcPr marT="0" marB="0" marR="59075" marL="59075"/>
                </a:tc>
              </a:tr>
            </a:tbl>
          </a:graphicData>
        </a:graphic>
      </p:graphicFrame>
      <p:pic>
        <p:nvPicPr>
          <p:cNvPr descr="A picture containing text, device&#10;&#10;Description automatically generated" id="287" name="Google Shape;287;p21"/>
          <p:cNvPicPr preferRelativeResize="0"/>
          <p:nvPr/>
        </p:nvPicPr>
        <p:blipFill rotWithShape="1">
          <a:blip r:embed="rId3">
            <a:alphaModFix/>
          </a:blip>
          <a:srcRect b="0" l="0" r="0" t="0"/>
          <a:stretch/>
        </p:blipFill>
        <p:spPr>
          <a:xfrm>
            <a:off x="7792720" y="2084208"/>
            <a:ext cx="2458720" cy="1728374"/>
          </a:xfrm>
          <a:prstGeom prst="rect">
            <a:avLst/>
          </a:prstGeom>
          <a:noFill/>
          <a:ln>
            <a:noFill/>
          </a:ln>
        </p:spPr>
      </p:pic>
      <p:sp>
        <p:nvSpPr>
          <p:cNvPr id="288" name="Google Shape;288;p21"/>
          <p:cNvSpPr/>
          <p:nvPr/>
        </p:nvSpPr>
        <p:spPr>
          <a:xfrm flipH="1">
            <a:off x="2744726" y="15336"/>
            <a:ext cx="7294512" cy="52322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800"/>
              <a:buFont typeface="Times New Roman"/>
              <a:buNone/>
            </a:pPr>
            <a:r>
              <a:rPr b="0" i="0" lang="en-US" sz="2800" u="none" cap="none" strike="noStrike">
                <a:solidFill>
                  <a:srgbClr val="FF0000"/>
                </a:solidFill>
                <a:latin typeface="Times New Roman"/>
                <a:ea typeface="Times New Roman"/>
                <a:cs typeface="Times New Roman"/>
                <a:sym typeface="Times New Roman"/>
              </a:rPr>
              <a:t> Thực hiện thí nghiệm và hoàn thành bảng sau</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294" name="Google Shape;294;p22"/>
          <p:cNvSpPr txBox="1"/>
          <p:nvPr/>
        </p:nvSpPr>
        <p:spPr>
          <a:xfrm>
            <a:off x="624051" y="271972"/>
            <a:ext cx="52179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 PHƯƠNG PHÁP CHIẾT</a:t>
            </a:r>
            <a:endParaRPr b="0" i="0" sz="3200" u="none">
              <a:solidFill>
                <a:schemeClr val="dk2"/>
              </a:solidFill>
              <a:latin typeface="Times New Roman"/>
              <a:ea typeface="Times New Roman"/>
              <a:cs typeface="Times New Roman"/>
              <a:sym typeface="Times New Roman"/>
            </a:endParaRPr>
          </a:p>
        </p:txBody>
      </p:sp>
      <p:sp>
        <p:nvSpPr>
          <p:cNvPr id="295" name="Google Shape;295;p22"/>
          <p:cNvSpPr/>
          <p:nvPr/>
        </p:nvSpPr>
        <p:spPr>
          <a:xfrm>
            <a:off x="2137732" y="2225040"/>
            <a:ext cx="6894508" cy="3083560"/>
          </a:xfrm>
          <a:prstGeom prst="cloudCallout">
            <a:avLst>
              <a:gd fmla="val -23774" name="adj1"/>
              <a:gd fmla="val -82229"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Em đã sử dụng phương pháp chiết nào trong thực tế?</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3"/>
          <p:cNvSpPr txBox="1"/>
          <p:nvPr>
            <p:ph type="title"/>
          </p:nvPr>
        </p:nvSpPr>
        <p:spPr>
          <a:xfrm>
            <a:off x="3499331" y="850903"/>
            <a:ext cx="4750589" cy="646113"/>
          </a:xfrm>
          <a:prstGeom prst="rect">
            <a:avLst/>
          </a:prstGeom>
          <a:solidFill>
            <a:srgbClr val="FFFF00"/>
          </a:solid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latin typeface="Times New Roman"/>
                <a:ea typeface="Times New Roman"/>
                <a:cs typeface="Times New Roman"/>
                <a:sym typeface="Times New Roman"/>
              </a:rPr>
              <a:t>Đây là hình ảnh gì?</a:t>
            </a:r>
            <a:endParaRPr/>
          </a:p>
        </p:txBody>
      </p:sp>
      <p:pic>
        <p:nvPicPr>
          <p:cNvPr descr="A picture containing invertebrate, coelenterate, jellyfish, hydrozoan&#10;&#10;Description automatically generated" id="301" name="Google Shape;301;p23"/>
          <p:cNvPicPr preferRelativeResize="0"/>
          <p:nvPr/>
        </p:nvPicPr>
        <p:blipFill rotWithShape="1">
          <a:blip r:embed="rId3">
            <a:alphaModFix/>
          </a:blip>
          <a:srcRect b="0" l="0" r="0" t="0"/>
          <a:stretch/>
        </p:blipFill>
        <p:spPr>
          <a:xfrm>
            <a:off x="7347902" y="1612617"/>
            <a:ext cx="3294674" cy="4394480"/>
          </a:xfrm>
          <a:prstGeom prst="rect">
            <a:avLst/>
          </a:prstGeom>
          <a:noFill/>
          <a:ln>
            <a:noFill/>
          </a:ln>
        </p:spPr>
      </p:pic>
      <p:pic>
        <p:nvPicPr>
          <p:cNvPr descr="A green leaf on a white surface&#10;&#10;Description automatically generated with low confidence" id="302" name="Google Shape;302;p23"/>
          <p:cNvPicPr preferRelativeResize="0"/>
          <p:nvPr/>
        </p:nvPicPr>
        <p:blipFill rotWithShape="1">
          <a:blip r:embed="rId4">
            <a:alphaModFix/>
          </a:blip>
          <a:srcRect b="0" l="0" r="0" t="0"/>
          <a:stretch/>
        </p:blipFill>
        <p:spPr>
          <a:xfrm>
            <a:off x="4053228" y="1608537"/>
            <a:ext cx="3294674" cy="4398560"/>
          </a:xfrm>
          <a:prstGeom prst="rect">
            <a:avLst/>
          </a:prstGeom>
          <a:noFill/>
          <a:ln>
            <a:noFill/>
          </a:ln>
        </p:spPr>
      </p:pic>
      <p:pic>
        <p:nvPicPr>
          <p:cNvPr descr="A blue flower on a white surface&#10;&#10;Description automatically generated with medium confidence" id="303" name="Google Shape;303;p23"/>
          <p:cNvPicPr preferRelativeResize="0"/>
          <p:nvPr/>
        </p:nvPicPr>
        <p:blipFill rotWithShape="1">
          <a:blip r:embed="rId5">
            <a:alphaModFix/>
          </a:blip>
          <a:srcRect b="0" l="0" r="0" t="0"/>
          <a:stretch/>
        </p:blipFill>
        <p:spPr>
          <a:xfrm>
            <a:off x="832221" y="1608537"/>
            <a:ext cx="3294675" cy="43944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A picture containing invertebrate, coelenterate, jellyfish, hydrozoan&#10;&#10;Description automatically generated" id="308" name="Google Shape;308;p24"/>
          <p:cNvPicPr preferRelativeResize="0"/>
          <p:nvPr/>
        </p:nvPicPr>
        <p:blipFill rotWithShape="1">
          <a:blip r:embed="rId3">
            <a:alphaModFix/>
          </a:blip>
          <a:srcRect b="0" l="0" r="0" t="0"/>
          <a:stretch/>
        </p:blipFill>
        <p:spPr>
          <a:xfrm>
            <a:off x="7347902" y="1612617"/>
            <a:ext cx="3294674" cy="4394480"/>
          </a:xfrm>
          <a:prstGeom prst="rect">
            <a:avLst/>
          </a:prstGeom>
          <a:noFill/>
          <a:ln>
            <a:noFill/>
          </a:ln>
        </p:spPr>
      </p:pic>
      <p:pic>
        <p:nvPicPr>
          <p:cNvPr descr="A green leaf on a white surface&#10;&#10;Description automatically generated with low confidence" id="309" name="Google Shape;309;p24"/>
          <p:cNvPicPr preferRelativeResize="0"/>
          <p:nvPr/>
        </p:nvPicPr>
        <p:blipFill rotWithShape="1">
          <a:blip r:embed="rId4">
            <a:alphaModFix/>
          </a:blip>
          <a:srcRect b="0" l="0" r="0" t="0"/>
          <a:stretch/>
        </p:blipFill>
        <p:spPr>
          <a:xfrm>
            <a:off x="4053228" y="1608537"/>
            <a:ext cx="3294674" cy="4398560"/>
          </a:xfrm>
          <a:prstGeom prst="rect">
            <a:avLst/>
          </a:prstGeom>
          <a:noFill/>
          <a:ln>
            <a:noFill/>
          </a:ln>
        </p:spPr>
      </p:pic>
      <p:pic>
        <p:nvPicPr>
          <p:cNvPr descr="A blue flower on a white surface&#10;&#10;Description automatically generated with medium confidence" id="310" name="Google Shape;310;p24"/>
          <p:cNvPicPr preferRelativeResize="0"/>
          <p:nvPr/>
        </p:nvPicPr>
        <p:blipFill rotWithShape="1">
          <a:blip r:embed="rId5">
            <a:alphaModFix/>
          </a:blip>
          <a:srcRect b="0" l="0" r="0" t="0"/>
          <a:stretch/>
        </p:blipFill>
        <p:spPr>
          <a:xfrm>
            <a:off x="842381" y="1608537"/>
            <a:ext cx="3294675" cy="4394480"/>
          </a:xfrm>
          <a:prstGeom prst="rect">
            <a:avLst/>
          </a:prstGeom>
          <a:noFill/>
          <a:ln>
            <a:noFill/>
          </a:ln>
        </p:spPr>
      </p:pic>
      <p:sp>
        <p:nvSpPr>
          <p:cNvPr id="311" name="Google Shape;311;p24"/>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12" name="Google Shape;312;p24"/>
          <p:cNvSpPr/>
          <p:nvPr/>
        </p:nvSpPr>
        <p:spPr>
          <a:xfrm>
            <a:off x="3626508" y="33785"/>
            <a:ext cx="6827520" cy="1485902"/>
          </a:xfrm>
          <a:prstGeom prst="cloudCallout">
            <a:avLst>
              <a:gd fmla="val -48492" name="adj1"/>
              <a:gd fmla="val 61357"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Làm thế nào để tạo ra chúng?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FF0000"/>
              </a:buClr>
              <a:buSzPts val="2800"/>
              <a:buFont typeface="Times New Roman"/>
              <a:buAutoNum type="arabicPeriod"/>
            </a:pPr>
            <a:r>
              <a:rPr lang="en-US">
                <a:solidFill>
                  <a:srgbClr val="FF0000"/>
                </a:solidFill>
              </a:rPr>
              <a:t>Nguyên tắc</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318" name="Google Shape;318;p25"/>
          <p:cNvSpPr/>
          <p:nvPr/>
        </p:nvSpPr>
        <p:spPr>
          <a:xfrm>
            <a:off x="4003040" y="2448560"/>
            <a:ext cx="3962400" cy="1574800"/>
          </a:xfrm>
          <a:prstGeom prst="cloudCallout">
            <a:avLst>
              <a:gd fmla="val -71707" name="adj1"/>
              <a:gd fmla="val -86606"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Kết tinh là gì?</a:t>
            </a:r>
            <a:endParaRPr/>
          </a:p>
        </p:txBody>
      </p:sp>
      <p:sp>
        <p:nvSpPr>
          <p:cNvPr id="319" name="Google Shape;319;p25"/>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20" name="Google Shape;320;p25"/>
          <p:cNvSpPr txBox="1"/>
          <p:nvPr/>
        </p:nvSpPr>
        <p:spPr>
          <a:xfrm>
            <a:off x="624051" y="221172"/>
            <a:ext cx="58783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III. PHƯƠNG PHÁP KẾT TINH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6"/>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FF0000"/>
              </a:buClr>
              <a:buSzPts val="2800"/>
              <a:buFont typeface="Times New Roman"/>
              <a:buAutoNum type="arabicPeriod"/>
            </a:pPr>
            <a:r>
              <a:rPr lang="en-US">
                <a:solidFill>
                  <a:srgbClr val="FF0000"/>
                </a:solidFill>
              </a:rPr>
              <a:t>Nguyên tắc</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326" name="Google Shape;326;p26"/>
          <p:cNvSpPr txBox="1"/>
          <p:nvPr/>
        </p:nvSpPr>
        <p:spPr>
          <a:xfrm>
            <a:off x="1300480" y="2074354"/>
            <a:ext cx="9773920" cy="1512126"/>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Times New Roman"/>
              <a:buNone/>
            </a:pPr>
            <a:r>
              <a:rPr lang="en-US" sz="2800">
                <a:solidFill>
                  <a:srgbClr val="FF0000"/>
                </a:solidFill>
                <a:latin typeface="Times New Roman"/>
                <a:ea typeface="Times New Roman"/>
                <a:cs typeface="Times New Roman"/>
                <a:sym typeface="Times New Roman"/>
              </a:rPr>
              <a:t>Kết tinh </a:t>
            </a:r>
            <a:r>
              <a:rPr lang="en-US" sz="2800">
                <a:solidFill>
                  <a:schemeClr val="dk1"/>
                </a:solidFill>
                <a:latin typeface="Times New Roman"/>
                <a:ea typeface="Times New Roman"/>
                <a:cs typeface="Times New Roman"/>
                <a:sym typeface="Times New Roman"/>
              </a:rPr>
              <a:t>là phương pháp </a:t>
            </a:r>
            <a:r>
              <a:rPr lang="en-US" sz="2800">
                <a:solidFill>
                  <a:srgbClr val="FF0000"/>
                </a:solidFill>
                <a:latin typeface="Times New Roman"/>
                <a:ea typeface="Times New Roman"/>
                <a:cs typeface="Times New Roman"/>
                <a:sym typeface="Times New Roman"/>
              </a:rPr>
              <a:t>tách biệt và tinh chế </a:t>
            </a:r>
            <a:r>
              <a:rPr lang="en-US" sz="2800">
                <a:solidFill>
                  <a:schemeClr val="dk1"/>
                </a:solidFill>
                <a:latin typeface="Times New Roman"/>
                <a:ea typeface="Times New Roman"/>
                <a:cs typeface="Times New Roman"/>
                <a:sym typeface="Times New Roman"/>
              </a:rPr>
              <a:t>hỗn hợp các chất rắn dựa vào </a:t>
            </a:r>
            <a:r>
              <a:rPr lang="en-US" sz="2800">
                <a:solidFill>
                  <a:srgbClr val="FF0000"/>
                </a:solidFill>
                <a:latin typeface="Times New Roman"/>
                <a:ea typeface="Times New Roman"/>
                <a:cs typeface="Times New Roman"/>
                <a:sym typeface="Times New Roman"/>
              </a:rPr>
              <a:t>độ tan khác nhau </a:t>
            </a:r>
            <a:r>
              <a:rPr lang="en-US" sz="2800">
                <a:solidFill>
                  <a:schemeClr val="dk1"/>
                </a:solidFill>
                <a:latin typeface="Times New Roman"/>
                <a:ea typeface="Times New Roman"/>
                <a:cs typeface="Times New Roman"/>
                <a:sym typeface="Times New Roman"/>
              </a:rPr>
              <a:t>và sự thay đổi độ tan của chúng theo nhiệt độ.</a:t>
            </a:r>
            <a:endParaRPr/>
          </a:p>
        </p:txBody>
      </p:sp>
      <p:sp>
        <p:nvSpPr>
          <p:cNvPr id="327" name="Google Shape;327;p26"/>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28" name="Google Shape;328;p26"/>
          <p:cNvSpPr txBox="1"/>
          <p:nvPr/>
        </p:nvSpPr>
        <p:spPr>
          <a:xfrm>
            <a:off x="624051" y="221172"/>
            <a:ext cx="58783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III. PHƯƠNG PHÁP KẾT TINH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ph idx="1" type="body"/>
          </p:nvPr>
        </p:nvSpPr>
        <p:spPr>
          <a:xfrm>
            <a:off x="624051" y="1198563"/>
            <a:ext cx="32672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2. Cách tiến hành</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334" name="Google Shape;334;p27"/>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35" name="Google Shape;335;p27"/>
          <p:cNvSpPr txBox="1"/>
          <p:nvPr/>
        </p:nvSpPr>
        <p:spPr>
          <a:xfrm>
            <a:off x="624051" y="271972"/>
            <a:ext cx="58783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III. PHƯƠNG PHÁP KẾT TINH</a:t>
            </a:r>
            <a:endParaRPr/>
          </a:p>
        </p:txBody>
      </p:sp>
      <p:pic>
        <p:nvPicPr>
          <p:cNvPr descr="A picture containing text, linedrawing&#10;&#10;Description automatically generated" id="336" name="Google Shape;336;p27"/>
          <p:cNvPicPr preferRelativeResize="0"/>
          <p:nvPr/>
        </p:nvPicPr>
        <p:blipFill rotWithShape="1">
          <a:blip r:embed="rId3">
            <a:alphaModFix/>
          </a:blip>
          <a:srcRect b="0" l="0" r="0" t="0"/>
          <a:stretch/>
        </p:blipFill>
        <p:spPr>
          <a:xfrm>
            <a:off x="1864092" y="1871856"/>
            <a:ext cx="8492400" cy="45824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8"/>
          <p:cNvSpPr txBox="1"/>
          <p:nvPr>
            <p:ph idx="1" type="body"/>
          </p:nvPr>
        </p:nvSpPr>
        <p:spPr>
          <a:xfrm>
            <a:off x="624051" y="1198563"/>
            <a:ext cx="32672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2. Cách tiến hành</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342" name="Google Shape;342;p28"/>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43" name="Google Shape;343;p28"/>
          <p:cNvSpPr txBox="1"/>
          <p:nvPr/>
        </p:nvSpPr>
        <p:spPr>
          <a:xfrm>
            <a:off x="624051" y="271972"/>
            <a:ext cx="58783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III. PHƯƠNG PHÁP KẾT TINH</a:t>
            </a:r>
            <a:endParaRPr/>
          </a:p>
        </p:txBody>
      </p:sp>
      <p:pic>
        <p:nvPicPr>
          <p:cNvPr descr="A picture containing text, linedrawing&#10;&#10;Description automatically generated" id="344" name="Google Shape;344;p28"/>
          <p:cNvPicPr preferRelativeResize="0"/>
          <p:nvPr/>
        </p:nvPicPr>
        <p:blipFill rotWithShape="1">
          <a:blip r:embed="rId3">
            <a:alphaModFix/>
          </a:blip>
          <a:srcRect b="0" l="0" r="0" t="0"/>
          <a:stretch/>
        </p:blipFill>
        <p:spPr>
          <a:xfrm>
            <a:off x="6837680" y="2043685"/>
            <a:ext cx="4870092" cy="4548373"/>
          </a:xfrm>
          <a:prstGeom prst="rect">
            <a:avLst/>
          </a:prstGeom>
          <a:noFill/>
          <a:ln>
            <a:noFill/>
          </a:ln>
        </p:spPr>
      </p:pic>
      <p:sp>
        <p:nvSpPr>
          <p:cNvPr id="345" name="Google Shape;345;p28"/>
          <p:cNvSpPr txBox="1"/>
          <p:nvPr/>
        </p:nvSpPr>
        <p:spPr>
          <a:xfrm>
            <a:off x="819508" y="2043685"/>
            <a:ext cx="5770880" cy="440120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a:solidFill>
                  <a:srgbClr val="FF0000"/>
                </a:solidFill>
                <a:latin typeface="Times New Roman"/>
                <a:ea typeface="Times New Roman"/>
                <a:cs typeface="Times New Roman"/>
                <a:sym typeface="Times New Roman"/>
              </a:rPr>
              <a:t>Trình tự các bước tiến hành kết tinh là:</a:t>
            </a:r>
            <a:endParaRPr/>
          </a:p>
          <a:p>
            <a:pPr indent="0" lvl="0" marL="0" marR="0" rtl="0" algn="just">
              <a:spcBef>
                <a:spcPts val="0"/>
              </a:spcBef>
              <a:spcAft>
                <a:spcPts val="0"/>
              </a:spcAft>
              <a:buNone/>
            </a:pPr>
            <a:r>
              <a:t/>
            </a:r>
            <a:endParaRPr b="0" i="0" sz="28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a:solidFill>
                  <a:srgbClr val="333333"/>
                </a:solidFill>
                <a:latin typeface="Times New Roman"/>
                <a:ea typeface="Times New Roman"/>
                <a:cs typeface="Times New Roman"/>
                <a:sym typeface="Times New Roman"/>
              </a:rPr>
              <a:t>a) Hoà tan bão hoà hỗn hợp chất rắn ở nhiệt độ sôi của dung môi</a:t>
            </a:r>
            <a:endParaRPr b="0" i="0" sz="2800">
              <a:solidFill>
                <a:srgbClr val="333333"/>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a:solidFill>
                <a:srgbClr val="333333"/>
              </a:solidFill>
              <a:latin typeface="Roboto"/>
              <a:ea typeface="Roboto"/>
              <a:cs typeface="Roboto"/>
              <a:sym typeface="Roboto"/>
            </a:endParaRPr>
          </a:p>
          <a:p>
            <a:pPr indent="0" lvl="0" marL="0" marR="0" rtl="0" algn="just">
              <a:spcBef>
                <a:spcPts val="0"/>
              </a:spcBef>
              <a:spcAft>
                <a:spcPts val="0"/>
              </a:spcAft>
              <a:buNone/>
            </a:pPr>
            <a:r>
              <a:rPr b="0" i="0" lang="en-US" sz="2800">
                <a:solidFill>
                  <a:srgbClr val="333333"/>
                </a:solidFill>
                <a:latin typeface="Times New Roman"/>
                <a:ea typeface="Times New Roman"/>
                <a:cs typeface="Times New Roman"/>
                <a:sym typeface="Times New Roman"/>
              </a:rPr>
              <a:t>b) Lọc nóng loại bỏ chất không tan.</a:t>
            </a:r>
            <a:endParaRPr b="0" i="0" sz="2800">
              <a:solidFill>
                <a:srgbClr val="333333"/>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a:solidFill>
                <a:srgbClr val="333333"/>
              </a:solidFill>
              <a:latin typeface="Roboto"/>
              <a:ea typeface="Roboto"/>
              <a:cs typeface="Roboto"/>
              <a:sym typeface="Roboto"/>
            </a:endParaRPr>
          </a:p>
          <a:p>
            <a:pPr indent="0" lvl="0" marL="0" marR="0" rtl="0" algn="just">
              <a:spcBef>
                <a:spcPts val="0"/>
              </a:spcBef>
              <a:spcAft>
                <a:spcPts val="0"/>
              </a:spcAft>
              <a:buNone/>
            </a:pPr>
            <a:r>
              <a:rPr b="0" i="0" lang="en-US" sz="2800">
                <a:solidFill>
                  <a:srgbClr val="333333"/>
                </a:solidFill>
                <a:latin typeface="Times New Roman"/>
                <a:ea typeface="Times New Roman"/>
                <a:cs typeface="Times New Roman"/>
                <a:sym typeface="Times New Roman"/>
              </a:rPr>
              <a:t>c) Để nguội cho kết tinh.</a:t>
            </a:r>
            <a:endParaRPr b="0" i="0" sz="2800">
              <a:solidFill>
                <a:srgbClr val="333333"/>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a:solidFill>
                <a:srgbClr val="333333"/>
              </a:solidFill>
              <a:latin typeface="Roboto"/>
              <a:ea typeface="Roboto"/>
              <a:cs typeface="Roboto"/>
              <a:sym typeface="Roboto"/>
            </a:endParaRPr>
          </a:p>
          <a:p>
            <a:pPr indent="0" lvl="0" marL="0" marR="0" rtl="0" algn="just">
              <a:spcBef>
                <a:spcPts val="0"/>
              </a:spcBef>
              <a:spcAft>
                <a:spcPts val="0"/>
              </a:spcAft>
              <a:buNone/>
            </a:pPr>
            <a:r>
              <a:rPr b="0" i="0" lang="en-US" sz="2800">
                <a:solidFill>
                  <a:srgbClr val="333333"/>
                </a:solidFill>
                <a:latin typeface="Times New Roman"/>
                <a:ea typeface="Times New Roman"/>
                <a:cs typeface="Times New Roman"/>
                <a:sym typeface="Times New Roman"/>
              </a:rPr>
              <a:t>d) Lọc hút để thu tinh thể.</a:t>
            </a:r>
            <a:endParaRPr b="0" i="0" sz="2800">
              <a:solidFill>
                <a:srgbClr val="333333"/>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9"/>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3. Ứng dụng</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351" name="Google Shape;351;p29"/>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52" name="Google Shape;352;p29"/>
          <p:cNvSpPr txBox="1"/>
          <p:nvPr/>
        </p:nvSpPr>
        <p:spPr>
          <a:xfrm>
            <a:off x="1828800" y="1804556"/>
            <a:ext cx="8534400" cy="523220"/>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Phương pháp chiết </a:t>
            </a:r>
            <a:r>
              <a:rPr lang="en-US" sz="2800">
                <a:solidFill>
                  <a:schemeClr val="dk1"/>
                </a:solidFill>
                <a:latin typeface="Times New Roman"/>
                <a:ea typeface="Times New Roman"/>
                <a:cs typeface="Times New Roman"/>
                <a:sym typeface="Times New Roman"/>
              </a:rPr>
              <a:t>dùng để tách và tinh chế các </a:t>
            </a:r>
            <a:r>
              <a:rPr lang="en-US" sz="2800">
                <a:solidFill>
                  <a:srgbClr val="FF0000"/>
                </a:solidFill>
                <a:latin typeface="Times New Roman"/>
                <a:ea typeface="Times New Roman"/>
                <a:cs typeface="Times New Roman"/>
                <a:sym typeface="Times New Roman"/>
              </a:rPr>
              <a:t>chất rắn</a:t>
            </a:r>
            <a:endParaRPr sz="2800">
              <a:solidFill>
                <a:srgbClr val="FF0000"/>
              </a:solidFill>
              <a:latin typeface="Times New Roman"/>
              <a:ea typeface="Times New Roman"/>
              <a:cs typeface="Times New Roman"/>
              <a:sym typeface="Times New Roman"/>
            </a:endParaRPr>
          </a:p>
        </p:txBody>
      </p:sp>
      <p:sp>
        <p:nvSpPr>
          <p:cNvPr id="353" name="Google Shape;353;p29"/>
          <p:cNvSpPr txBox="1"/>
          <p:nvPr/>
        </p:nvSpPr>
        <p:spPr>
          <a:xfrm>
            <a:off x="624051" y="221172"/>
            <a:ext cx="58783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III. PHƯƠNG PHÁP KẾT TINH</a:t>
            </a:r>
            <a:endParaRPr/>
          </a:p>
        </p:txBody>
      </p:sp>
      <p:pic>
        <p:nvPicPr>
          <p:cNvPr descr="A picture containing food, bowl&#10;&#10;Description automatically generated" id="354" name="Google Shape;354;p29"/>
          <p:cNvPicPr preferRelativeResize="0"/>
          <p:nvPr/>
        </p:nvPicPr>
        <p:blipFill rotWithShape="1">
          <a:blip r:embed="rId3">
            <a:alphaModFix/>
          </a:blip>
          <a:srcRect b="0" l="0" r="0" t="0"/>
          <a:stretch/>
        </p:blipFill>
        <p:spPr>
          <a:xfrm>
            <a:off x="5517931" y="2681836"/>
            <a:ext cx="4340646" cy="3546244"/>
          </a:xfrm>
          <a:prstGeom prst="rect">
            <a:avLst/>
          </a:prstGeom>
          <a:noFill/>
          <a:ln>
            <a:noFill/>
          </a:ln>
        </p:spPr>
      </p:pic>
      <p:pic>
        <p:nvPicPr>
          <p:cNvPr id="355" name="Google Shape;355;p29"/>
          <p:cNvPicPr preferRelativeResize="0"/>
          <p:nvPr/>
        </p:nvPicPr>
        <p:blipFill rotWithShape="1">
          <a:blip r:embed="rId4">
            <a:alphaModFix/>
          </a:blip>
          <a:srcRect b="0" l="0" r="0" t="0"/>
          <a:stretch/>
        </p:blipFill>
        <p:spPr>
          <a:xfrm>
            <a:off x="1098689" y="2681836"/>
            <a:ext cx="4042271" cy="3546244"/>
          </a:xfrm>
          <a:prstGeom prst="rect">
            <a:avLst/>
          </a:prstGeom>
          <a:noFill/>
          <a:ln>
            <a:noFill/>
          </a:ln>
        </p:spPr>
      </p:pic>
      <p:sp>
        <p:nvSpPr>
          <p:cNvPr id="356" name="Google Shape;356;p29"/>
          <p:cNvSpPr txBox="1"/>
          <p:nvPr/>
        </p:nvSpPr>
        <p:spPr>
          <a:xfrm>
            <a:off x="7226697" y="6336622"/>
            <a:ext cx="1249680"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Muối ăn</a:t>
            </a:r>
            <a:endParaRPr sz="1800">
              <a:solidFill>
                <a:schemeClr val="dk1"/>
              </a:solidFill>
              <a:latin typeface="Arial"/>
              <a:ea typeface="Arial"/>
              <a:cs typeface="Arial"/>
              <a:sym typeface="Arial"/>
            </a:endParaRPr>
          </a:p>
        </p:txBody>
      </p:sp>
      <p:sp>
        <p:nvSpPr>
          <p:cNvPr id="357" name="Google Shape;357;p29"/>
          <p:cNvSpPr txBox="1"/>
          <p:nvPr/>
        </p:nvSpPr>
        <p:spPr>
          <a:xfrm>
            <a:off x="2494984" y="6383017"/>
            <a:ext cx="1249680"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Đường</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grpSp>
        <p:nvGrpSpPr>
          <p:cNvPr id="107" name="Google Shape;107;p3"/>
          <p:cNvGrpSpPr/>
          <p:nvPr/>
        </p:nvGrpSpPr>
        <p:grpSpPr>
          <a:xfrm>
            <a:off x="2149840" y="1137085"/>
            <a:ext cx="7892320" cy="3043788"/>
            <a:chOff x="2211616" y="2081965"/>
            <a:chExt cx="7892320" cy="3043788"/>
          </a:xfrm>
        </p:grpSpPr>
        <p:pic>
          <p:nvPicPr>
            <p:cNvPr descr="A picture containing chart&#10;&#10;Description automatically generated" id="108" name="Google Shape;108;p3"/>
            <p:cNvPicPr preferRelativeResize="0"/>
            <p:nvPr/>
          </p:nvPicPr>
          <p:blipFill rotWithShape="1">
            <a:blip r:embed="rId3">
              <a:alphaModFix/>
            </a:blip>
            <a:srcRect b="0" l="0" r="0" t="0"/>
            <a:stretch/>
          </p:blipFill>
          <p:spPr>
            <a:xfrm>
              <a:off x="2211616" y="2081965"/>
              <a:ext cx="7768768" cy="2736887"/>
            </a:xfrm>
            <a:prstGeom prst="rect">
              <a:avLst/>
            </a:prstGeom>
            <a:noFill/>
            <a:ln>
              <a:noFill/>
            </a:ln>
          </p:spPr>
        </p:pic>
        <p:sp>
          <p:nvSpPr>
            <p:cNvPr id="109" name="Google Shape;109;p3"/>
            <p:cNvSpPr txBox="1"/>
            <p:nvPr/>
          </p:nvSpPr>
          <p:spPr>
            <a:xfrm>
              <a:off x="7528560" y="4748130"/>
              <a:ext cx="1371600" cy="36933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Đun nóng</a:t>
              </a:r>
              <a:endParaRPr sz="1800">
                <a:solidFill>
                  <a:schemeClr val="dk1"/>
                </a:solidFill>
                <a:latin typeface="Arial"/>
                <a:ea typeface="Arial"/>
                <a:cs typeface="Arial"/>
                <a:sym typeface="Arial"/>
              </a:endParaRPr>
            </a:p>
          </p:txBody>
        </p:sp>
        <p:sp>
          <p:nvSpPr>
            <p:cNvPr id="110" name="Google Shape;110;p3"/>
            <p:cNvSpPr txBox="1"/>
            <p:nvPr/>
          </p:nvSpPr>
          <p:spPr>
            <a:xfrm>
              <a:off x="8945696" y="4756421"/>
              <a:ext cx="1158240" cy="369332"/>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Làm lạnh</a:t>
              </a:r>
              <a:endParaRPr sz="1800">
                <a:solidFill>
                  <a:schemeClr val="dk1"/>
                </a:solidFill>
                <a:latin typeface="Arial"/>
                <a:ea typeface="Arial"/>
                <a:cs typeface="Arial"/>
                <a:sym typeface="Arial"/>
              </a:endParaRPr>
            </a:p>
          </p:txBody>
        </p:sp>
      </p:grpSp>
      <p:sp>
        <p:nvSpPr>
          <p:cNvPr id="111" name="Google Shape;111;p3"/>
          <p:cNvSpPr/>
          <p:nvPr/>
        </p:nvSpPr>
        <p:spPr>
          <a:xfrm>
            <a:off x="1534160" y="4572000"/>
            <a:ext cx="4155440" cy="1574800"/>
          </a:xfrm>
          <a:prstGeom prst="cloudCallout">
            <a:avLst>
              <a:gd fmla="val 124984" name="adj1"/>
              <a:gd fmla="val -88542" name="adj2"/>
            </a:avLst>
          </a:prstGeom>
          <a:solidFill>
            <a:schemeClr val="lt1"/>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Times New Roman"/>
                <a:ea typeface="Times New Roman"/>
                <a:cs typeface="Times New Roman"/>
                <a:sym typeface="Times New Roman"/>
              </a:rPr>
              <a:t>Tại sao phải đun nóng cơm rượu đã ủ?</a:t>
            </a:r>
            <a:endParaRPr/>
          </a:p>
        </p:txBody>
      </p:sp>
      <p:sp>
        <p:nvSpPr>
          <p:cNvPr id="112" name="Google Shape;112;p3"/>
          <p:cNvSpPr/>
          <p:nvPr/>
        </p:nvSpPr>
        <p:spPr>
          <a:xfrm>
            <a:off x="7304040" y="4775200"/>
            <a:ext cx="4155440" cy="1574800"/>
          </a:xfrm>
          <a:prstGeom prst="cloudCallout">
            <a:avLst>
              <a:gd fmla="val -933" name="adj1"/>
              <a:gd fmla="val -80800" name="adj2"/>
            </a:avLst>
          </a:prstGeom>
          <a:solidFill>
            <a:schemeClr val="lt1"/>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Tại sao phải dẫn hơi rượu qua bình nước lạnh?</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1"/>
                                        </p:tgtEl>
                                      </p:cBhvr>
                                    </p:animEffect>
                                    <p:set>
                                      <p:cBhvr>
                                        <p:cTn dur="1" fill="hold">
                                          <p:stCondLst>
                                            <p:cond delay="500"/>
                                          </p:stCondLst>
                                        </p:cTn>
                                        <p:tgtEl>
                                          <p:spTgt spid="1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2"/>
                                        </p:tgtEl>
                                      </p:cBhvr>
                                    </p:animEffect>
                                    <p:set>
                                      <p:cBhvr>
                                        <p:cTn dur="1" fill="hold">
                                          <p:stCondLst>
                                            <p:cond delay="500"/>
                                          </p:stCondLst>
                                        </p:cTn>
                                        <p:tgtEl>
                                          <p:spTgt spid="1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0"/>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63" name="Google Shape;363;p30"/>
          <p:cNvSpPr/>
          <p:nvPr/>
        </p:nvSpPr>
        <p:spPr>
          <a:xfrm>
            <a:off x="2770745" y="2905760"/>
            <a:ext cx="6894508" cy="3083560"/>
          </a:xfrm>
          <a:prstGeom prst="cloudCallout">
            <a:avLst>
              <a:gd fmla="val -14933" name="adj1"/>
              <a:gd fmla="val -94749"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Em đã sử dụng phương pháp kết tinh  trong thực tế chưa?</a:t>
            </a:r>
            <a:endParaRPr/>
          </a:p>
        </p:txBody>
      </p:sp>
      <p:sp>
        <p:nvSpPr>
          <p:cNvPr id="364" name="Google Shape;364;p30"/>
          <p:cNvSpPr txBox="1"/>
          <p:nvPr/>
        </p:nvSpPr>
        <p:spPr>
          <a:xfrm>
            <a:off x="735811" y="353441"/>
            <a:ext cx="587834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III. PHƯƠNG PHÁP KẾT TINH</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1"/>
          <p:cNvSpPr txBox="1"/>
          <p:nvPr>
            <p:ph type="title"/>
          </p:nvPr>
        </p:nvSpPr>
        <p:spPr>
          <a:xfrm>
            <a:off x="3499331" y="850903"/>
            <a:ext cx="4750589" cy="646113"/>
          </a:xfrm>
          <a:prstGeom prst="rect">
            <a:avLst/>
          </a:prstGeom>
          <a:solidFill>
            <a:srgbClr val="FFFF00"/>
          </a:solid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latin typeface="Times New Roman"/>
                <a:ea typeface="Times New Roman"/>
                <a:cs typeface="Times New Roman"/>
                <a:sym typeface="Times New Roman"/>
              </a:rPr>
              <a:t>Đây là hình ảnh gì?</a:t>
            </a:r>
            <a:endParaRPr/>
          </a:p>
        </p:txBody>
      </p:sp>
      <p:pic>
        <p:nvPicPr>
          <p:cNvPr descr="Diagram&#10;&#10;Description automatically generated" id="370" name="Google Shape;370;p31"/>
          <p:cNvPicPr preferRelativeResize="0"/>
          <p:nvPr/>
        </p:nvPicPr>
        <p:blipFill rotWithShape="1">
          <a:blip r:embed="rId3">
            <a:alphaModFix/>
          </a:blip>
          <a:srcRect b="0" l="0" r="0" t="0"/>
          <a:stretch/>
        </p:blipFill>
        <p:spPr>
          <a:xfrm>
            <a:off x="1309687" y="1606550"/>
            <a:ext cx="4014153" cy="4762500"/>
          </a:xfrm>
          <a:prstGeom prst="rect">
            <a:avLst/>
          </a:prstGeom>
          <a:noFill/>
          <a:ln>
            <a:noFill/>
          </a:ln>
        </p:spPr>
      </p:pic>
      <p:pic>
        <p:nvPicPr>
          <p:cNvPr descr="A picture containing device&#10;&#10;Description automatically generated" id="371" name="Google Shape;371;p31"/>
          <p:cNvPicPr preferRelativeResize="0"/>
          <p:nvPr/>
        </p:nvPicPr>
        <p:blipFill rotWithShape="1">
          <a:blip r:embed="rId4">
            <a:alphaModFix/>
          </a:blip>
          <a:srcRect b="0" l="0" r="0" t="0"/>
          <a:stretch/>
        </p:blipFill>
        <p:spPr>
          <a:xfrm>
            <a:off x="7020562" y="2041456"/>
            <a:ext cx="2641598" cy="4165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Diagram&#10;&#10;Description automatically generated" id="376" name="Google Shape;376;p32"/>
          <p:cNvPicPr preferRelativeResize="0"/>
          <p:nvPr/>
        </p:nvPicPr>
        <p:blipFill rotWithShape="1">
          <a:blip r:embed="rId3">
            <a:alphaModFix/>
          </a:blip>
          <a:srcRect b="0" l="0" r="0" t="0"/>
          <a:stretch/>
        </p:blipFill>
        <p:spPr>
          <a:xfrm>
            <a:off x="2081847" y="1657350"/>
            <a:ext cx="3912553" cy="4762500"/>
          </a:xfrm>
          <a:prstGeom prst="rect">
            <a:avLst/>
          </a:prstGeom>
          <a:noFill/>
          <a:ln>
            <a:noFill/>
          </a:ln>
        </p:spPr>
      </p:pic>
      <p:sp>
        <p:nvSpPr>
          <p:cNvPr id="377" name="Google Shape;377;p32"/>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78" name="Google Shape;378;p32"/>
          <p:cNvSpPr/>
          <p:nvPr/>
        </p:nvSpPr>
        <p:spPr>
          <a:xfrm>
            <a:off x="4175760" y="-142240"/>
            <a:ext cx="6827520" cy="1574800"/>
          </a:xfrm>
          <a:prstGeom prst="cloudCallout">
            <a:avLst>
              <a:gd fmla="val -55040" name="adj1"/>
              <a:gd fmla="val 68878"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Người ta ứng dụng chúng để làm gì?</a:t>
            </a:r>
            <a:endParaRPr/>
          </a:p>
        </p:txBody>
      </p:sp>
      <p:pic>
        <p:nvPicPr>
          <p:cNvPr descr="A picture containing device&#10;&#10;Description automatically generated" id="379" name="Google Shape;379;p32"/>
          <p:cNvPicPr preferRelativeResize="0"/>
          <p:nvPr/>
        </p:nvPicPr>
        <p:blipFill rotWithShape="1">
          <a:blip r:embed="rId4">
            <a:alphaModFix/>
          </a:blip>
          <a:srcRect b="0" l="0" r="0" t="0"/>
          <a:stretch/>
        </p:blipFill>
        <p:spPr>
          <a:xfrm>
            <a:off x="7172962" y="1955992"/>
            <a:ext cx="2641598" cy="416521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3"/>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85" name="Google Shape;385;p33"/>
          <p:cNvSpPr txBox="1"/>
          <p:nvPr>
            <p:ph idx="1" type="body"/>
          </p:nvPr>
        </p:nvSpPr>
        <p:spPr>
          <a:xfrm>
            <a:off x="624051" y="1198563"/>
            <a:ext cx="10972482" cy="4824412"/>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chemeClr val="dk1"/>
              </a:buClr>
              <a:buSzPts val="2800"/>
              <a:buFont typeface="Times New Roman"/>
              <a:buNone/>
            </a:pPr>
            <a:r>
              <a:t/>
            </a:r>
            <a:endParaRPr/>
          </a:p>
        </p:txBody>
      </p:sp>
      <p:pic>
        <p:nvPicPr>
          <p:cNvPr descr="Diagram&#10;&#10;Description automatically generated" id="386" name="Google Shape;386;p33"/>
          <p:cNvPicPr preferRelativeResize="0"/>
          <p:nvPr/>
        </p:nvPicPr>
        <p:blipFill rotWithShape="1">
          <a:blip r:embed="rId3">
            <a:alphaModFix/>
          </a:blip>
          <a:srcRect b="0" l="0" r="0" t="0"/>
          <a:stretch/>
        </p:blipFill>
        <p:spPr>
          <a:xfrm>
            <a:off x="1766887" y="1047750"/>
            <a:ext cx="3739833" cy="4762500"/>
          </a:xfrm>
          <a:prstGeom prst="rect">
            <a:avLst/>
          </a:prstGeom>
          <a:noFill/>
          <a:ln>
            <a:noFill/>
          </a:ln>
        </p:spPr>
      </p:pic>
      <p:pic>
        <p:nvPicPr>
          <p:cNvPr descr="A picture containing device&#10;&#10;Description automatically generated" id="387" name="Google Shape;387;p33"/>
          <p:cNvPicPr preferRelativeResize="0"/>
          <p:nvPr/>
        </p:nvPicPr>
        <p:blipFill rotWithShape="1">
          <a:blip r:embed="rId4">
            <a:alphaModFix/>
          </a:blip>
          <a:srcRect b="0" l="0" r="0" t="0"/>
          <a:stretch/>
        </p:blipFill>
        <p:spPr>
          <a:xfrm>
            <a:off x="7305042" y="1431856"/>
            <a:ext cx="2641598" cy="4165216"/>
          </a:xfrm>
          <a:prstGeom prst="rect">
            <a:avLst/>
          </a:prstGeom>
          <a:noFill/>
          <a:ln>
            <a:noFill/>
          </a:ln>
        </p:spPr>
      </p:pic>
      <p:sp>
        <p:nvSpPr>
          <p:cNvPr id="388" name="Google Shape;388;p33"/>
          <p:cNvSpPr txBox="1"/>
          <p:nvPr/>
        </p:nvSpPr>
        <p:spPr>
          <a:xfrm>
            <a:off x="7691120" y="5625584"/>
            <a:ext cx="1432562" cy="36933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Sắc kí cột</a:t>
            </a:r>
            <a:endParaRPr sz="1800">
              <a:solidFill>
                <a:schemeClr val="dk1"/>
              </a:solidFill>
              <a:latin typeface="Arial"/>
              <a:ea typeface="Arial"/>
              <a:cs typeface="Arial"/>
              <a:sym typeface="Arial"/>
            </a:endParaRPr>
          </a:p>
        </p:txBody>
      </p:sp>
      <p:sp>
        <p:nvSpPr>
          <p:cNvPr id="389" name="Google Shape;389;p33"/>
          <p:cNvSpPr txBox="1"/>
          <p:nvPr/>
        </p:nvSpPr>
        <p:spPr>
          <a:xfrm>
            <a:off x="3459480" y="5771631"/>
            <a:ext cx="1432562" cy="36933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Sắc kí giấy</a:t>
            </a:r>
            <a:endParaRPr sz="18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4"/>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FF0000"/>
              </a:buClr>
              <a:buSzPts val="2800"/>
              <a:buFont typeface="Times New Roman"/>
              <a:buAutoNum type="arabicPeriod"/>
            </a:pPr>
            <a:r>
              <a:rPr lang="en-US">
                <a:solidFill>
                  <a:srgbClr val="FF0000"/>
                </a:solidFill>
              </a:rPr>
              <a:t>Nguyên tắc</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395" name="Google Shape;395;p34"/>
          <p:cNvSpPr/>
          <p:nvPr/>
        </p:nvSpPr>
        <p:spPr>
          <a:xfrm>
            <a:off x="4003040" y="2448560"/>
            <a:ext cx="3962400" cy="1574800"/>
          </a:xfrm>
          <a:prstGeom prst="cloudCallout">
            <a:avLst>
              <a:gd fmla="val -71707" name="adj1"/>
              <a:gd fmla="val -86606"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Sắc kí cột là gì?</a:t>
            </a:r>
            <a:endParaRPr/>
          </a:p>
        </p:txBody>
      </p:sp>
      <p:sp>
        <p:nvSpPr>
          <p:cNvPr id="396" name="Google Shape;396;p34"/>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397" name="Google Shape;397;p34"/>
          <p:cNvSpPr txBox="1"/>
          <p:nvPr/>
        </p:nvSpPr>
        <p:spPr>
          <a:xfrm>
            <a:off x="644371" y="170372"/>
            <a:ext cx="387682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IV.  SẮC KÍ CỘT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5"/>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FF0000"/>
              </a:buClr>
              <a:buSzPts val="2800"/>
              <a:buFont typeface="Times New Roman"/>
              <a:buAutoNum type="arabicPeriod"/>
            </a:pPr>
            <a:r>
              <a:rPr lang="en-US">
                <a:solidFill>
                  <a:srgbClr val="FF0000"/>
                </a:solidFill>
              </a:rPr>
              <a:t>Nguyên tắc</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403" name="Google Shape;403;p35"/>
          <p:cNvSpPr txBox="1"/>
          <p:nvPr/>
        </p:nvSpPr>
        <p:spPr>
          <a:xfrm>
            <a:off x="1229360" y="2155634"/>
            <a:ext cx="10241280" cy="1512126"/>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Times New Roman"/>
              <a:buNone/>
            </a:pPr>
            <a:r>
              <a:rPr lang="en-US" sz="2800">
                <a:solidFill>
                  <a:srgbClr val="FF0000"/>
                </a:solidFill>
                <a:latin typeface="Times New Roman"/>
                <a:ea typeface="Times New Roman"/>
                <a:cs typeface="Times New Roman"/>
                <a:sym typeface="Times New Roman"/>
              </a:rPr>
              <a:t>Sắc kí cột </a:t>
            </a:r>
            <a:r>
              <a:rPr lang="en-US" sz="2800">
                <a:solidFill>
                  <a:schemeClr val="dk1"/>
                </a:solidFill>
                <a:latin typeface="Times New Roman"/>
                <a:ea typeface="Times New Roman"/>
                <a:cs typeface="Times New Roman"/>
                <a:sym typeface="Times New Roman"/>
              </a:rPr>
              <a:t>là phương pháp </a:t>
            </a:r>
            <a:r>
              <a:rPr lang="en-US" sz="2800">
                <a:solidFill>
                  <a:srgbClr val="FF0000"/>
                </a:solidFill>
                <a:latin typeface="Times New Roman"/>
                <a:ea typeface="Times New Roman"/>
                <a:cs typeface="Times New Roman"/>
                <a:sym typeface="Times New Roman"/>
              </a:rPr>
              <a:t>tách biệt và tinh chế </a:t>
            </a:r>
            <a:r>
              <a:rPr lang="en-US" sz="2800">
                <a:solidFill>
                  <a:schemeClr val="dk1"/>
                </a:solidFill>
                <a:latin typeface="Times New Roman"/>
                <a:ea typeface="Times New Roman"/>
                <a:cs typeface="Times New Roman"/>
                <a:sym typeface="Times New Roman"/>
              </a:rPr>
              <a:t>hỗn hợp các chất rắn dựa vào </a:t>
            </a:r>
            <a:r>
              <a:rPr lang="en-US" sz="2800">
                <a:solidFill>
                  <a:srgbClr val="FF0000"/>
                </a:solidFill>
                <a:latin typeface="Times New Roman"/>
                <a:ea typeface="Times New Roman"/>
                <a:cs typeface="Times New Roman"/>
                <a:sym typeface="Times New Roman"/>
              </a:rPr>
              <a:t>sự phân bố khác nhau </a:t>
            </a:r>
            <a:r>
              <a:rPr lang="en-US" sz="2800">
                <a:solidFill>
                  <a:schemeClr val="dk1"/>
                </a:solidFill>
                <a:latin typeface="Times New Roman"/>
                <a:ea typeface="Times New Roman"/>
                <a:cs typeface="Times New Roman"/>
                <a:sym typeface="Times New Roman"/>
              </a:rPr>
              <a:t>của chúng giữa pha động và pha tĩnh.</a:t>
            </a:r>
            <a:endParaRPr/>
          </a:p>
        </p:txBody>
      </p:sp>
      <p:sp>
        <p:nvSpPr>
          <p:cNvPr id="404" name="Google Shape;404;p35"/>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405" name="Google Shape;405;p35"/>
          <p:cNvSpPr txBox="1"/>
          <p:nvPr/>
        </p:nvSpPr>
        <p:spPr>
          <a:xfrm>
            <a:off x="644371" y="170372"/>
            <a:ext cx="387682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IV.  SẮC KÍ CỘT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6"/>
          <p:cNvSpPr txBox="1"/>
          <p:nvPr>
            <p:ph idx="1" type="body"/>
          </p:nvPr>
        </p:nvSpPr>
        <p:spPr>
          <a:xfrm>
            <a:off x="624051" y="1198563"/>
            <a:ext cx="32672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2. Cách tiến hành</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411" name="Google Shape;411;p36"/>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412" name="Google Shape;412;p36"/>
          <p:cNvSpPr txBox="1"/>
          <p:nvPr/>
        </p:nvSpPr>
        <p:spPr>
          <a:xfrm>
            <a:off x="778868" y="2043685"/>
            <a:ext cx="6688732" cy="3970318"/>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a:solidFill>
                  <a:srgbClr val="FF0000"/>
                </a:solidFill>
                <a:latin typeface="Times New Roman"/>
                <a:ea typeface="Times New Roman"/>
                <a:cs typeface="Times New Roman"/>
                <a:sym typeface="Times New Roman"/>
              </a:rPr>
              <a:t>Trình tự các bước tiến hành sắc kí cột là:</a:t>
            </a:r>
            <a:endParaRPr/>
          </a:p>
          <a:p>
            <a:pPr indent="0" lvl="0" marL="0" marR="0" rtl="0" algn="just">
              <a:spcBef>
                <a:spcPts val="0"/>
              </a:spcBef>
              <a:spcAft>
                <a:spcPts val="0"/>
              </a:spcAft>
              <a:buNone/>
            </a:pPr>
            <a:r>
              <a:rPr b="0" i="0" lang="en-US" sz="2800">
                <a:solidFill>
                  <a:srgbClr val="333333"/>
                </a:solidFill>
                <a:latin typeface="Times New Roman"/>
                <a:ea typeface="Times New Roman"/>
                <a:cs typeface="Times New Roman"/>
                <a:sym typeface="Times New Roman"/>
              </a:rPr>
              <a:t>a) Sử dụng cột sắc kí có chứa các chất hấp phụ dạng bột: Al</a:t>
            </a:r>
            <a:r>
              <a:rPr b="0" baseline="-25000" i="0" lang="en-US" sz="2800">
                <a:solidFill>
                  <a:srgbClr val="333333"/>
                </a:solidFill>
                <a:latin typeface="Times New Roman"/>
                <a:ea typeface="Times New Roman"/>
                <a:cs typeface="Times New Roman"/>
                <a:sym typeface="Times New Roman"/>
              </a:rPr>
              <a:t>2</a:t>
            </a:r>
            <a:r>
              <a:rPr b="0" i="0" lang="en-US" sz="2800">
                <a:solidFill>
                  <a:srgbClr val="333333"/>
                </a:solidFill>
                <a:latin typeface="Times New Roman"/>
                <a:ea typeface="Times New Roman"/>
                <a:cs typeface="Times New Roman"/>
                <a:sym typeface="Times New Roman"/>
              </a:rPr>
              <a:t>O</a:t>
            </a:r>
            <a:r>
              <a:rPr b="0" baseline="-25000" i="0" lang="en-US" sz="2800">
                <a:solidFill>
                  <a:srgbClr val="333333"/>
                </a:solidFill>
                <a:latin typeface="Times New Roman"/>
                <a:ea typeface="Times New Roman"/>
                <a:cs typeface="Times New Roman"/>
                <a:sym typeface="Times New Roman"/>
              </a:rPr>
              <a:t>3</a:t>
            </a:r>
            <a:r>
              <a:rPr b="0" i="0" lang="en-US" sz="2800">
                <a:solidFill>
                  <a:srgbClr val="333333"/>
                </a:solidFill>
                <a:latin typeface="Times New Roman"/>
                <a:ea typeface="Times New Roman"/>
                <a:cs typeface="Times New Roman"/>
                <a:sym typeface="Times New Roman"/>
              </a:rPr>
              <a:t>, silicagel…</a:t>
            </a:r>
            <a:endParaRPr/>
          </a:p>
          <a:p>
            <a:pPr indent="0" lvl="0" marL="0" marR="0" rtl="0" algn="just">
              <a:spcBef>
                <a:spcPts val="0"/>
              </a:spcBef>
              <a:spcAft>
                <a:spcPts val="0"/>
              </a:spcAft>
              <a:buNone/>
            </a:pPr>
            <a:r>
              <a:t/>
            </a:r>
            <a:endParaRPr b="0" i="0" sz="2800">
              <a:solidFill>
                <a:srgbClr val="333333"/>
              </a:solidFill>
              <a:latin typeface="Roboto"/>
              <a:ea typeface="Roboto"/>
              <a:cs typeface="Roboto"/>
              <a:sym typeface="Roboto"/>
            </a:endParaRPr>
          </a:p>
          <a:p>
            <a:pPr indent="0" lvl="0" marL="0" marR="0" rtl="0" algn="just">
              <a:spcBef>
                <a:spcPts val="0"/>
              </a:spcBef>
              <a:spcAft>
                <a:spcPts val="0"/>
              </a:spcAft>
              <a:buNone/>
            </a:pPr>
            <a:r>
              <a:rPr b="0" i="0" lang="en-US" sz="2800">
                <a:solidFill>
                  <a:srgbClr val="333333"/>
                </a:solidFill>
                <a:latin typeface="Times New Roman"/>
                <a:ea typeface="Times New Roman"/>
                <a:cs typeface="Times New Roman"/>
                <a:sym typeface="Times New Roman"/>
              </a:rPr>
              <a:t>b) </a:t>
            </a:r>
            <a:r>
              <a:rPr lang="en-US" sz="2800">
                <a:solidFill>
                  <a:srgbClr val="333333"/>
                </a:solidFill>
                <a:latin typeface="Times New Roman"/>
                <a:ea typeface="Times New Roman"/>
                <a:cs typeface="Times New Roman"/>
                <a:sym typeface="Times New Roman"/>
              </a:rPr>
              <a:t>Cho hỗn hợp cần tách lên cột sắc kí</a:t>
            </a:r>
            <a:endParaRPr b="0" i="0" sz="2800">
              <a:solidFill>
                <a:srgbClr val="333333"/>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a:solidFill>
                <a:srgbClr val="333333"/>
              </a:solidFill>
              <a:latin typeface="Roboto"/>
              <a:ea typeface="Roboto"/>
              <a:cs typeface="Roboto"/>
              <a:sym typeface="Roboto"/>
            </a:endParaRPr>
          </a:p>
          <a:p>
            <a:pPr indent="0" lvl="0" marL="0" marR="0" rtl="0" algn="just">
              <a:spcBef>
                <a:spcPts val="0"/>
              </a:spcBef>
              <a:spcAft>
                <a:spcPts val="0"/>
              </a:spcAft>
              <a:buNone/>
            </a:pPr>
            <a:r>
              <a:rPr b="0" i="0" lang="en-US" sz="2800">
                <a:solidFill>
                  <a:srgbClr val="333333"/>
                </a:solidFill>
                <a:latin typeface="Times New Roman"/>
                <a:ea typeface="Times New Roman"/>
                <a:cs typeface="Times New Roman"/>
                <a:sym typeface="Times New Roman"/>
              </a:rPr>
              <a:t>c) </a:t>
            </a:r>
            <a:r>
              <a:rPr lang="en-US" sz="2800">
                <a:solidFill>
                  <a:srgbClr val="333333"/>
                </a:solidFill>
                <a:latin typeface="Times New Roman"/>
                <a:ea typeface="Times New Roman"/>
                <a:cs typeface="Times New Roman"/>
                <a:sym typeface="Times New Roman"/>
              </a:rPr>
              <a:t>Cho dung môi chảy liên tục qua cột sắc kí</a:t>
            </a:r>
            <a:endParaRPr b="0" i="0" sz="2800">
              <a:solidFill>
                <a:srgbClr val="333333"/>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a:solidFill>
                <a:srgbClr val="333333"/>
              </a:solidFill>
              <a:latin typeface="Roboto"/>
              <a:ea typeface="Roboto"/>
              <a:cs typeface="Roboto"/>
              <a:sym typeface="Roboto"/>
            </a:endParaRPr>
          </a:p>
          <a:p>
            <a:pPr indent="0" lvl="0" marL="0" marR="0" rtl="0" algn="just">
              <a:spcBef>
                <a:spcPts val="0"/>
              </a:spcBef>
              <a:spcAft>
                <a:spcPts val="0"/>
              </a:spcAft>
              <a:buNone/>
            </a:pPr>
            <a:r>
              <a:rPr b="0" i="0" lang="en-US" sz="2800">
                <a:solidFill>
                  <a:srgbClr val="333333"/>
                </a:solidFill>
                <a:latin typeface="Times New Roman"/>
                <a:ea typeface="Times New Roman"/>
                <a:cs typeface="Times New Roman"/>
                <a:sym typeface="Times New Roman"/>
              </a:rPr>
              <a:t>d) Loại bỏ dung môi thu được chất cần tách</a:t>
            </a:r>
            <a:endParaRPr b="0" i="0" sz="2800">
              <a:solidFill>
                <a:srgbClr val="333333"/>
              </a:solidFill>
              <a:latin typeface="Roboto"/>
              <a:ea typeface="Roboto"/>
              <a:cs typeface="Roboto"/>
              <a:sym typeface="Roboto"/>
            </a:endParaRPr>
          </a:p>
        </p:txBody>
      </p:sp>
      <p:pic>
        <p:nvPicPr>
          <p:cNvPr descr="A picture containing device&#10;&#10;Description automatically generated" id="413" name="Google Shape;413;p36"/>
          <p:cNvPicPr preferRelativeResize="0"/>
          <p:nvPr/>
        </p:nvPicPr>
        <p:blipFill rotWithShape="1">
          <a:blip r:embed="rId3">
            <a:alphaModFix/>
          </a:blip>
          <a:srcRect b="0" l="0" r="0" t="0"/>
          <a:stretch/>
        </p:blipFill>
        <p:spPr>
          <a:xfrm>
            <a:off x="7833362" y="1881830"/>
            <a:ext cx="2641598" cy="4165216"/>
          </a:xfrm>
          <a:prstGeom prst="rect">
            <a:avLst/>
          </a:prstGeom>
          <a:noFill/>
          <a:ln>
            <a:noFill/>
          </a:ln>
        </p:spPr>
      </p:pic>
      <p:sp>
        <p:nvSpPr>
          <p:cNvPr id="414" name="Google Shape;414;p36"/>
          <p:cNvSpPr txBox="1"/>
          <p:nvPr/>
        </p:nvSpPr>
        <p:spPr>
          <a:xfrm>
            <a:off x="8219440" y="6075558"/>
            <a:ext cx="1432562" cy="36933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Sắc kí cột</a:t>
            </a:r>
            <a:endParaRPr sz="1800">
              <a:solidFill>
                <a:schemeClr val="dk1"/>
              </a:solidFill>
              <a:latin typeface="Arial"/>
              <a:ea typeface="Arial"/>
              <a:cs typeface="Arial"/>
              <a:sym typeface="Arial"/>
            </a:endParaRPr>
          </a:p>
        </p:txBody>
      </p:sp>
      <p:sp>
        <p:nvSpPr>
          <p:cNvPr id="415" name="Google Shape;415;p36"/>
          <p:cNvSpPr txBox="1"/>
          <p:nvPr/>
        </p:nvSpPr>
        <p:spPr>
          <a:xfrm>
            <a:off x="644371" y="170372"/>
            <a:ext cx="387682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IV.  SẮC KÍ CỘT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7"/>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3. Ứng dụng</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421" name="Google Shape;421;p37"/>
          <p:cNvSpPr txBox="1"/>
          <p:nvPr>
            <p:ph type="title"/>
          </p:nvPr>
        </p:nvSpPr>
        <p:spPr>
          <a:xfrm>
            <a:off x="624051" y="292103"/>
            <a:ext cx="10972482" cy="646113"/>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r>
              <a:t/>
            </a:r>
            <a:endParaRPr/>
          </a:p>
        </p:txBody>
      </p:sp>
      <p:sp>
        <p:nvSpPr>
          <p:cNvPr id="422" name="Google Shape;422;p37"/>
          <p:cNvSpPr txBox="1"/>
          <p:nvPr/>
        </p:nvSpPr>
        <p:spPr>
          <a:xfrm>
            <a:off x="908213" y="2280316"/>
            <a:ext cx="10688320" cy="954107"/>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Phương pháp sắc kí cột </a:t>
            </a:r>
            <a:r>
              <a:rPr lang="en-US" sz="2800">
                <a:solidFill>
                  <a:schemeClr val="dk1"/>
                </a:solidFill>
                <a:latin typeface="Times New Roman"/>
                <a:ea typeface="Times New Roman"/>
                <a:cs typeface="Times New Roman"/>
                <a:sym typeface="Times New Roman"/>
              </a:rPr>
              <a:t>dùng để tách các chất hữu cơ với </a:t>
            </a:r>
            <a:r>
              <a:rPr lang="en-US" sz="2800">
                <a:solidFill>
                  <a:srgbClr val="FF0000"/>
                </a:solidFill>
                <a:latin typeface="Times New Roman"/>
                <a:ea typeface="Times New Roman"/>
                <a:cs typeface="Times New Roman"/>
                <a:sym typeface="Times New Roman"/>
              </a:rPr>
              <a:t>hàm lượng nhỏ </a:t>
            </a:r>
            <a:r>
              <a:rPr lang="en-US" sz="2800">
                <a:solidFill>
                  <a:schemeClr val="dk1"/>
                </a:solidFill>
                <a:latin typeface="Times New Roman"/>
                <a:ea typeface="Times New Roman"/>
                <a:cs typeface="Times New Roman"/>
                <a:sym typeface="Times New Roman"/>
              </a:rPr>
              <a:t>ra khỏi nhau.</a:t>
            </a:r>
            <a:endParaRPr sz="2800">
              <a:solidFill>
                <a:srgbClr val="FF0000"/>
              </a:solidFill>
              <a:latin typeface="Times New Roman"/>
              <a:ea typeface="Times New Roman"/>
              <a:cs typeface="Times New Roman"/>
              <a:sym typeface="Times New Roman"/>
            </a:endParaRPr>
          </a:p>
        </p:txBody>
      </p:sp>
      <p:sp>
        <p:nvSpPr>
          <p:cNvPr id="423" name="Google Shape;423;p37"/>
          <p:cNvSpPr txBox="1"/>
          <p:nvPr/>
        </p:nvSpPr>
        <p:spPr>
          <a:xfrm>
            <a:off x="644371" y="170372"/>
            <a:ext cx="3876829" cy="584775"/>
          </a:xfrm>
          <a:prstGeom prst="rect">
            <a:avLst/>
          </a:prstGeom>
          <a:solidFill>
            <a:srgbClr val="F2F2F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3200" u="none">
                <a:solidFill>
                  <a:schemeClr val="dk2"/>
                </a:solidFill>
                <a:latin typeface="Times New Roman"/>
                <a:ea typeface="Times New Roman"/>
                <a:cs typeface="Times New Roman"/>
                <a:sym typeface="Times New Roman"/>
              </a:rPr>
              <a:t>IV.  SẮC KÍ CỘT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8"/>
          <p:cNvSpPr txBox="1"/>
          <p:nvPr>
            <p:ph type="title"/>
          </p:nvPr>
        </p:nvSpPr>
        <p:spPr>
          <a:xfrm>
            <a:off x="3103091" y="188912"/>
            <a:ext cx="4963949" cy="64611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t>LUYỆN TẬP</a:t>
            </a:r>
            <a:endParaRPr/>
          </a:p>
        </p:txBody>
      </p:sp>
      <p:sp>
        <p:nvSpPr>
          <p:cNvPr id="429" name="Google Shape;429;p38"/>
          <p:cNvSpPr txBox="1"/>
          <p:nvPr>
            <p:ph idx="1" type="body"/>
          </p:nvPr>
        </p:nvSpPr>
        <p:spPr>
          <a:xfrm>
            <a:off x="624051" y="1198563"/>
            <a:ext cx="10972482" cy="4824412"/>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Chọn đáp án đúng cho mỗi câu hỏi sau</a:t>
            </a:r>
            <a:endParaRPr>
              <a:latin typeface="Calibri"/>
              <a:ea typeface="Calibri"/>
              <a:cs typeface="Calibri"/>
              <a:sym typeface="Calibri"/>
            </a:endParaRPr>
          </a:p>
          <a:p>
            <a:pPr indent="0" lvl="0" marL="0" rtl="0" algn="l">
              <a:spcBef>
                <a:spcPts val="80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Câu 1:</a:t>
            </a:r>
            <a:r>
              <a:rPr b="1" lang="en-US">
                <a:latin typeface="Times New Roman"/>
                <a:ea typeface="Times New Roman"/>
                <a:cs typeface="Times New Roman"/>
                <a:sym typeface="Times New Roman"/>
              </a:rPr>
              <a:t> </a:t>
            </a:r>
            <a:r>
              <a:rPr lang="en-US">
                <a:solidFill>
                  <a:srgbClr val="000000"/>
                </a:solidFill>
                <a:latin typeface="Times New Roman"/>
                <a:ea typeface="Times New Roman"/>
                <a:cs typeface="Times New Roman"/>
                <a:sym typeface="Times New Roman"/>
              </a:rPr>
              <a:t>Từ thời Thượng cổ con người đã biết sơ chế hợp chất hữu cơ. Hãy cho biết các cách làm sau đây thực chất thuộc vào loại phương pháp tách biệt và tinh chế nào ?</a:t>
            </a:r>
            <a:endParaRPr>
              <a:latin typeface="Times New Roman"/>
              <a:ea typeface="Times New Roman"/>
              <a:cs typeface="Times New Roman"/>
              <a:sym typeface="Times New Roman"/>
            </a:endParaRPr>
          </a:p>
          <a:p>
            <a:pPr indent="0" lvl="0" marL="0" rtl="0" algn="l">
              <a:spcBef>
                <a:spcPts val="0"/>
              </a:spcBef>
              <a:spcAft>
                <a:spcPts val="0"/>
              </a:spcAft>
              <a:buClr>
                <a:srgbClr val="000000"/>
              </a:buClr>
              <a:buSzPts val="2800"/>
              <a:buFont typeface="Times New Roman"/>
              <a:buNone/>
            </a:pPr>
            <a:r>
              <a:rPr b="1" lang="en-US">
                <a:solidFill>
                  <a:srgbClr val="000000"/>
                </a:solidFill>
                <a:latin typeface="Times New Roman"/>
                <a:ea typeface="Times New Roman"/>
                <a:cs typeface="Times New Roman"/>
                <a:sym typeface="Times New Roman"/>
              </a:rPr>
              <a:t>A.</a:t>
            </a:r>
            <a:r>
              <a:rPr lang="en-US">
                <a:solidFill>
                  <a:srgbClr val="000000"/>
                </a:solidFill>
                <a:latin typeface="Times New Roman"/>
                <a:ea typeface="Times New Roman"/>
                <a:cs typeface="Times New Roman"/>
                <a:sym typeface="Times New Roman"/>
              </a:rPr>
              <a:t>  Giã lá cây chàm, cho vào nước, lọc lấy dung dịch màu để nhuộm vải, sợi.</a:t>
            </a:r>
            <a:endParaRPr>
              <a:latin typeface="Calibri"/>
              <a:ea typeface="Calibri"/>
              <a:cs typeface="Calibri"/>
              <a:sym typeface="Calibri"/>
            </a:endParaRPr>
          </a:p>
          <a:p>
            <a:pPr indent="0" lvl="0" marL="0" rtl="0" algn="l">
              <a:spcBef>
                <a:spcPts val="800"/>
              </a:spcBef>
              <a:spcAft>
                <a:spcPts val="0"/>
              </a:spcAft>
              <a:buClr>
                <a:srgbClr val="000000"/>
              </a:buClr>
              <a:buSzPts val="2800"/>
              <a:buFont typeface="Times New Roman"/>
              <a:buNone/>
            </a:pPr>
            <a:r>
              <a:rPr b="1" lang="en-US">
                <a:solidFill>
                  <a:srgbClr val="000000"/>
                </a:solidFill>
                <a:latin typeface="Times New Roman"/>
                <a:ea typeface="Times New Roman"/>
                <a:cs typeface="Times New Roman"/>
                <a:sym typeface="Times New Roman"/>
              </a:rPr>
              <a:t>B.</a:t>
            </a:r>
            <a:r>
              <a:rPr lang="en-US">
                <a:solidFill>
                  <a:srgbClr val="000000"/>
                </a:solidFill>
                <a:latin typeface="Times New Roman"/>
                <a:ea typeface="Times New Roman"/>
                <a:cs typeface="Times New Roman"/>
                <a:sym typeface="Times New Roman"/>
              </a:rPr>
              <a:t>  Nấu rượu uống.</a:t>
            </a:r>
            <a:endParaRPr>
              <a:latin typeface="Calibri"/>
              <a:ea typeface="Calibri"/>
              <a:cs typeface="Calibri"/>
              <a:sym typeface="Calibri"/>
            </a:endParaRPr>
          </a:p>
          <a:p>
            <a:pPr indent="0" lvl="0" marL="0" rtl="0" algn="l">
              <a:spcBef>
                <a:spcPts val="800"/>
              </a:spcBef>
              <a:spcAft>
                <a:spcPts val="0"/>
              </a:spcAft>
              <a:buClr>
                <a:srgbClr val="000000"/>
              </a:buClr>
              <a:buSzPts val="2800"/>
              <a:buFont typeface="Times New Roman"/>
              <a:buNone/>
            </a:pPr>
            <a:r>
              <a:rPr b="1" lang="en-US">
                <a:solidFill>
                  <a:srgbClr val="000000"/>
                </a:solidFill>
                <a:latin typeface="Times New Roman"/>
                <a:ea typeface="Times New Roman"/>
                <a:cs typeface="Times New Roman"/>
                <a:sym typeface="Times New Roman"/>
              </a:rPr>
              <a:t>C.</a:t>
            </a:r>
            <a:r>
              <a:rPr lang="en-US">
                <a:solidFill>
                  <a:srgbClr val="000000"/>
                </a:solidFill>
                <a:latin typeface="Times New Roman"/>
                <a:ea typeface="Times New Roman"/>
                <a:cs typeface="Times New Roman"/>
                <a:sym typeface="Times New Roman"/>
              </a:rPr>
              <a:t>  Ngâm rượu thuốc, rượu rắn.</a:t>
            </a:r>
            <a:endParaRPr>
              <a:latin typeface="Calibri"/>
              <a:ea typeface="Calibri"/>
              <a:cs typeface="Calibri"/>
              <a:sym typeface="Calibri"/>
            </a:endParaRPr>
          </a:p>
          <a:p>
            <a:pPr indent="0" lvl="0" marL="0" rtl="0" algn="l">
              <a:spcBef>
                <a:spcPts val="800"/>
              </a:spcBef>
              <a:spcAft>
                <a:spcPts val="0"/>
              </a:spcAft>
              <a:buClr>
                <a:srgbClr val="000000"/>
              </a:buClr>
              <a:buSzPts val="2800"/>
              <a:buFont typeface="Times New Roman"/>
              <a:buNone/>
            </a:pPr>
            <a:r>
              <a:rPr b="1" lang="en-US">
                <a:solidFill>
                  <a:srgbClr val="000000"/>
                </a:solidFill>
                <a:latin typeface="Times New Roman"/>
                <a:ea typeface="Times New Roman"/>
                <a:cs typeface="Times New Roman"/>
                <a:sym typeface="Times New Roman"/>
              </a:rPr>
              <a:t>D.</a:t>
            </a:r>
            <a:r>
              <a:rPr lang="en-US">
                <a:solidFill>
                  <a:srgbClr val="000000"/>
                </a:solidFill>
                <a:latin typeface="Times New Roman"/>
                <a:ea typeface="Times New Roman"/>
                <a:cs typeface="Times New Roman"/>
                <a:sym typeface="Times New Roman"/>
              </a:rPr>
              <a:t>  Làm đường cát, đường phèn từ nước mía.</a:t>
            </a:r>
            <a:endParaRPr>
              <a:latin typeface="Calibri"/>
              <a:ea typeface="Calibri"/>
              <a:cs typeface="Calibri"/>
              <a:sym typeface="Calibri"/>
            </a:endParaRPr>
          </a:p>
          <a:p>
            <a:pPr indent="-165100" lvl="0" marL="342900" rtl="0" algn="l">
              <a:spcBef>
                <a:spcPts val="1360"/>
              </a:spcBef>
              <a:spcAft>
                <a:spcPts val="0"/>
              </a:spcAft>
              <a:buClr>
                <a:schemeClr val="dk1"/>
              </a:buClr>
              <a:buSzPts val="2800"/>
              <a:buFont typeface="Times New Roman"/>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9"/>
          <p:cNvSpPr txBox="1"/>
          <p:nvPr>
            <p:ph type="title"/>
          </p:nvPr>
        </p:nvSpPr>
        <p:spPr>
          <a:xfrm>
            <a:off x="4373091" y="434343"/>
            <a:ext cx="3023389" cy="64611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t>Đáp số câu 1</a:t>
            </a:r>
            <a:endParaRPr/>
          </a:p>
        </p:txBody>
      </p:sp>
      <p:sp>
        <p:nvSpPr>
          <p:cNvPr id="435" name="Google Shape;435;p39"/>
          <p:cNvSpPr txBox="1"/>
          <p:nvPr>
            <p:ph idx="1" type="body"/>
          </p:nvPr>
        </p:nvSpPr>
        <p:spPr>
          <a:xfrm>
            <a:off x="624051" y="1198563"/>
            <a:ext cx="10972482" cy="4824412"/>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Chọn đáp án đúng cho mỗi câu hỏi sau</a:t>
            </a:r>
            <a:endParaRPr>
              <a:latin typeface="Calibri"/>
              <a:ea typeface="Calibri"/>
              <a:cs typeface="Calibri"/>
              <a:sym typeface="Calibri"/>
            </a:endParaRPr>
          </a:p>
          <a:p>
            <a:pPr indent="0" lvl="0" marL="0" rtl="0" algn="l">
              <a:spcBef>
                <a:spcPts val="80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Câu 1:</a:t>
            </a:r>
            <a:r>
              <a:rPr b="1" lang="en-US">
                <a:latin typeface="Times New Roman"/>
                <a:ea typeface="Times New Roman"/>
                <a:cs typeface="Times New Roman"/>
                <a:sym typeface="Times New Roman"/>
              </a:rPr>
              <a:t> </a:t>
            </a:r>
            <a:r>
              <a:rPr lang="en-US">
                <a:solidFill>
                  <a:srgbClr val="000000"/>
                </a:solidFill>
                <a:latin typeface="Times New Roman"/>
                <a:ea typeface="Times New Roman"/>
                <a:cs typeface="Times New Roman"/>
                <a:sym typeface="Times New Roman"/>
              </a:rPr>
              <a:t>Từ thời Thượng cổ con người đã biết sơ chế hợp chất hữu cơ. Hãy cho biết các cách làm sau đây thực chất thuộc vào loại phương pháp tách biệt và tinh chế nào ?</a:t>
            </a:r>
            <a:endParaRPr>
              <a:latin typeface="Times New Roman"/>
              <a:ea typeface="Times New Roman"/>
              <a:cs typeface="Times New Roman"/>
              <a:sym typeface="Times New Roman"/>
            </a:endParaRPr>
          </a:p>
          <a:p>
            <a:pPr indent="0" lvl="0" marL="0" rtl="0" algn="l">
              <a:spcBef>
                <a:spcPts val="0"/>
              </a:spcBef>
              <a:spcAft>
                <a:spcPts val="0"/>
              </a:spcAft>
              <a:buClr>
                <a:srgbClr val="000000"/>
              </a:buClr>
              <a:buSzPts val="2800"/>
              <a:buFont typeface="Times New Roman"/>
              <a:buNone/>
            </a:pPr>
            <a:r>
              <a:rPr b="1" lang="en-US">
                <a:solidFill>
                  <a:srgbClr val="000000"/>
                </a:solidFill>
                <a:latin typeface="Times New Roman"/>
                <a:ea typeface="Times New Roman"/>
                <a:cs typeface="Times New Roman"/>
                <a:sym typeface="Times New Roman"/>
              </a:rPr>
              <a:t>A.</a:t>
            </a:r>
            <a:r>
              <a:rPr lang="en-US">
                <a:solidFill>
                  <a:srgbClr val="000000"/>
                </a:solidFill>
                <a:latin typeface="Times New Roman"/>
                <a:ea typeface="Times New Roman"/>
                <a:cs typeface="Times New Roman"/>
                <a:sym typeface="Times New Roman"/>
              </a:rPr>
              <a:t>  Giã lá cây chàm, cho vào nước, lọc lấy dung dịch màu để nhuộm vải, sợi.                                 </a:t>
            </a:r>
            <a:r>
              <a:rPr lang="en-US">
                <a:solidFill>
                  <a:srgbClr val="FF0000"/>
                </a:solidFill>
                <a:latin typeface="Times New Roman"/>
                <a:ea typeface="Times New Roman"/>
                <a:cs typeface="Times New Roman"/>
                <a:sym typeface="Times New Roman"/>
              </a:rPr>
              <a:t>Phương pháp chiết</a:t>
            </a:r>
            <a:endParaRPr>
              <a:latin typeface="Calibri"/>
              <a:ea typeface="Calibri"/>
              <a:cs typeface="Calibri"/>
              <a:sym typeface="Calibri"/>
            </a:endParaRPr>
          </a:p>
          <a:p>
            <a:pPr indent="0" lvl="0" marL="0" rtl="0" algn="l">
              <a:spcBef>
                <a:spcPts val="800"/>
              </a:spcBef>
              <a:spcAft>
                <a:spcPts val="0"/>
              </a:spcAft>
              <a:buClr>
                <a:srgbClr val="000000"/>
              </a:buClr>
              <a:buSzPts val="2800"/>
              <a:buFont typeface="Times New Roman"/>
              <a:buNone/>
            </a:pPr>
            <a:r>
              <a:rPr b="1" lang="en-US">
                <a:solidFill>
                  <a:srgbClr val="000000"/>
                </a:solidFill>
                <a:latin typeface="Times New Roman"/>
                <a:ea typeface="Times New Roman"/>
                <a:cs typeface="Times New Roman"/>
                <a:sym typeface="Times New Roman"/>
              </a:rPr>
              <a:t>B.</a:t>
            </a:r>
            <a:r>
              <a:rPr lang="en-US">
                <a:solidFill>
                  <a:srgbClr val="000000"/>
                </a:solidFill>
                <a:latin typeface="Times New Roman"/>
                <a:ea typeface="Times New Roman"/>
                <a:cs typeface="Times New Roman"/>
                <a:sym typeface="Times New Roman"/>
              </a:rPr>
              <a:t>  Nấu rượu uống.                   </a:t>
            </a:r>
            <a:r>
              <a:rPr lang="en-US">
                <a:solidFill>
                  <a:srgbClr val="FF0000"/>
                </a:solidFill>
                <a:latin typeface="Times New Roman"/>
                <a:ea typeface="Times New Roman"/>
                <a:cs typeface="Times New Roman"/>
                <a:sym typeface="Times New Roman"/>
              </a:rPr>
              <a:t>Phương pháp chưng cất</a:t>
            </a:r>
            <a:endParaRPr>
              <a:latin typeface="Calibri"/>
              <a:ea typeface="Calibri"/>
              <a:cs typeface="Calibri"/>
              <a:sym typeface="Calibri"/>
            </a:endParaRPr>
          </a:p>
          <a:p>
            <a:pPr indent="0" lvl="0" marL="0" rtl="0" algn="l">
              <a:spcBef>
                <a:spcPts val="800"/>
              </a:spcBef>
              <a:spcAft>
                <a:spcPts val="0"/>
              </a:spcAft>
              <a:buClr>
                <a:srgbClr val="000000"/>
              </a:buClr>
              <a:buSzPts val="2800"/>
              <a:buFont typeface="Times New Roman"/>
              <a:buNone/>
            </a:pPr>
            <a:r>
              <a:rPr b="1" lang="en-US">
                <a:solidFill>
                  <a:srgbClr val="000000"/>
                </a:solidFill>
                <a:latin typeface="Times New Roman"/>
                <a:ea typeface="Times New Roman"/>
                <a:cs typeface="Times New Roman"/>
                <a:sym typeface="Times New Roman"/>
              </a:rPr>
              <a:t>C.</a:t>
            </a:r>
            <a:r>
              <a:rPr lang="en-US">
                <a:solidFill>
                  <a:srgbClr val="000000"/>
                </a:solidFill>
                <a:latin typeface="Times New Roman"/>
                <a:ea typeface="Times New Roman"/>
                <a:cs typeface="Times New Roman"/>
                <a:sym typeface="Times New Roman"/>
              </a:rPr>
              <a:t>  Ngâm rượu thuốc, rượu rắn.                  </a:t>
            </a:r>
            <a:r>
              <a:rPr lang="en-US">
                <a:solidFill>
                  <a:srgbClr val="FF0000"/>
                </a:solidFill>
                <a:latin typeface="Times New Roman"/>
                <a:ea typeface="Times New Roman"/>
                <a:cs typeface="Times New Roman"/>
                <a:sym typeface="Times New Roman"/>
              </a:rPr>
              <a:t>Phương pháp chiết</a:t>
            </a:r>
            <a:endParaRPr>
              <a:latin typeface="Calibri"/>
              <a:ea typeface="Calibri"/>
              <a:cs typeface="Calibri"/>
              <a:sym typeface="Calibri"/>
            </a:endParaRPr>
          </a:p>
          <a:p>
            <a:pPr indent="0" lvl="0" marL="0" rtl="0" algn="l">
              <a:spcBef>
                <a:spcPts val="800"/>
              </a:spcBef>
              <a:spcAft>
                <a:spcPts val="0"/>
              </a:spcAft>
              <a:buClr>
                <a:srgbClr val="000000"/>
              </a:buClr>
              <a:buSzPts val="2800"/>
              <a:buFont typeface="Times New Roman"/>
              <a:buNone/>
            </a:pPr>
            <a:r>
              <a:rPr b="1" lang="en-US">
                <a:solidFill>
                  <a:srgbClr val="000000"/>
                </a:solidFill>
                <a:latin typeface="Times New Roman"/>
                <a:ea typeface="Times New Roman"/>
                <a:cs typeface="Times New Roman"/>
                <a:sym typeface="Times New Roman"/>
              </a:rPr>
              <a:t>D.</a:t>
            </a:r>
            <a:r>
              <a:rPr lang="en-US">
                <a:solidFill>
                  <a:srgbClr val="000000"/>
                </a:solidFill>
                <a:latin typeface="Times New Roman"/>
                <a:ea typeface="Times New Roman"/>
                <a:cs typeface="Times New Roman"/>
                <a:sym typeface="Times New Roman"/>
              </a:rPr>
              <a:t>  Làm đường cát, đường phèn từ nước mía.    </a:t>
            </a:r>
            <a:r>
              <a:rPr lang="en-US">
                <a:solidFill>
                  <a:srgbClr val="FF0000"/>
                </a:solidFill>
                <a:latin typeface="Times New Roman"/>
                <a:ea typeface="Times New Roman"/>
                <a:cs typeface="Times New Roman"/>
                <a:sym typeface="Times New Roman"/>
              </a:rPr>
              <a:t>Phương pháp kết tinh</a:t>
            </a:r>
            <a:endParaRPr>
              <a:latin typeface="Calibri"/>
              <a:ea typeface="Calibri"/>
              <a:cs typeface="Calibri"/>
              <a:sym typeface="Calibri"/>
            </a:endParaRPr>
          </a:p>
          <a:p>
            <a:pPr indent="-165100" lvl="0" marL="342900" rtl="0" algn="l">
              <a:spcBef>
                <a:spcPts val="1360"/>
              </a:spcBef>
              <a:spcAft>
                <a:spcPts val="0"/>
              </a:spcAft>
              <a:buClr>
                <a:schemeClr val="dk1"/>
              </a:buClr>
              <a:buSzPts val="2800"/>
              <a:buFont typeface="Times New Roman"/>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sp>
        <p:nvSpPr>
          <p:cNvPr id="118" name="Google Shape;118;p4"/>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800"/>
              <a:buFont typeface="Times New Roman"/>
              <a:buAutoNum type="arabicPeriod"/>
            </a:pPr>
            <a:r>
              <a:rPr lang="en-US"/>
              <a:t>Nguyên tắc</a:t>
            </a:r>
            <a:endParaRPr/>
          </a:p>
          <a:p>
            <a:pPr indent="0" lvl="0" marL="0" rtl="0" algn="l">
              <a:spcBef>
                <a:spcPts val="560"/>
              </a:spcBef>
              <a:spcAft>
                <a:spcPts val="0"/>
              </a:spcAft>
              <a:buClr>
                <a:schemeClr val="dk1"/>
              </a:buClr>
              <a:buSzPts val="2800"/>
              <a:buFont typeface="Times New Roman"/>
              <a:buNone/>
            </a:pPr>
            <a:r>
              <a:t/>
            </a:r>
            <a:endParaRPr/>
          </a:p>
        </p:txBody>
      </p:sp>
      <p:sp>
        <p:nvSpPr>
          <p:cNvPr id="119" name="Google Shape;119;p4"/>
          <p:cNvSpPr/>
          <p:nvPr/>
        </p:nvSpPr>
        <p:spPr>
          <a:xfrm>
            <a:off x="4003040" y="2448560"/>
            <a:ext cx="3962400" cy="1574800"/>
          </a:xfrm>
          <a:prstGeom prst="cloudCallout">
            <a:avLst>
              <a:gd fmla="val -71707" name="adj1"/>
              <a:gd fmla="val -86606" name="adj2"/>
            </a:avLst>
          </a:prstGeom>
          <a:solidFill>
            <a:srgbClr val="FFFF00"/>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Chưng cất là gì?</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0"/>
          <p:cNvSpPr txBox="1"/>
          <p:nvPr>
            <p:ph type="title"/>
          </p:nvPr>
        </p:nvSpPr>
        <p:spPr>
          <a:xfrm>
            <a:off x="3103091" y="188912"/>
            <a:ext cx="4963949" cy="64611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t>LUYỆN TẬP</a:t>
            </a:r>
            <a:endParaRPr/>
          </a:p>
        </p:txBody>
      </p:sp>
      <p:sp>
        <p:nvSpPr>
          <p:cNvPr id="441" name="Google Shape;441;p40"/>
          <p:cNvSpPr txBox="1"/>
          <p:nvPr>
            <p:ph idx="1" type="body"/>
          </p:nvPr>
        </p:nvSpPr>
        <p:spPr>
          <a:xfrm>
            <a:off x="609759" y="1188402"/>
            <a:ext cx="10972482" cy="536479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Chọn đáp án đúng cho mỗi câu hỏi sau</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Câu 2: </a:t>
            </a:r>
            <a:r>
              <a:rPr lang="en-US">
                <a:latin typeface="Times New Roman"/>
                <a:ea typeface="Times New Roman"/>
                <a:cs typeface="Times New Roman"/>
                <a:sym typeface="Times New Roman"/>
              </a:rPr>
              <a:t> Để tạo ra  các sản phẩm như tinh dầu cam, tinh dầu bưởi… người ta đã dùng phương pháp nào?</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A.</a:t>
            </a:r>
            <a:r>
              <a:rPr lang="en-US">
                <a:latin typeface="Times New Roman"/>
                <a:ea typeface="Times New Roman"/>
                <a:cs typeface="Times New Roman"/>
                <a:sym typeface="Times New Roman"/>
              </a:rPr>
              <a:t> phương pháp chiết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B.</a:t>
            </a:r>
            <a:r>
              <a:rPr lang="en-US">
                <a:latin typeface="Times New Roman"/>
                <a:ea typeface="Times New Roman"/>
                <a:cs typeface="Times New Roman"/>
                <a:sym typeface="Times New Roman"/>
              </a:rPr>
              <a:t> phương pháp kết tinh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C.</a:t>
            </a:r>
            <a:r>
              <a:rPr lang="en-US">
                <a:latin typeface="Times New Roman"/>
                <a:ea typeface="Times New Roman"/>
                <a:cs typeface="Times New Roman"/>
                <a:sym typeface="Times New Roman"/>
              </a:rPr>
              <a:t> phương pháp chưng cất và chiết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D.</a:t>
            </a:r>
            <a:r>
              <a:rPr lang="en-US">
                <a:latin typeface="Times New Roman"/>
                <a:ea typeface="Times New Roman"/>
                <a:cs typeface="Times New Roman"/>
                <a:sym typeface="Times New Roman"/>
              </a:rPr>
              <a:t> phương pháp chưng cất và kết tinh</a:t>
            </a:r>
            <a:endParaRPr>
              <a:latin typeface="Calibri"/>
              <a:ea typeface="Calibri"/>
              <a:cs typeface="Calibri"/>
              <a:sym typeface="Calibri"/>
            </a:endParaRPr>
          </a:p>
          <a:p>
            <a:pPr indent="-165100" lvl="0" marL="342900" rtl="0" algn="l">
              <a:spcBef>
                <a:spcPts val="1360"/>
              </a:spcBef>
              <a:spcAft>
                <a:spcPts val="0"/>
              </a:spcAft>
              <a:buClr>
                <a:schemeClr val="dk1"/>
              </a:buClr>
              <a:buSzPts val="2800"/>
              <a:buFont typeface="Times New Roman"/>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1"/>
          <p:cNvSpPr txBox="1"/>
          <p:nvPr>
            <p:ph type="title"/>
          </p:nvPr>
        </p:nvSpPr>
        <p:spPr>
          <a:xfrm>
            <a:off x="3103091" y="188912"/>
            <a:ext cx="4963949" cy="64611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t>LUYỆN TẬP</a:t>
            </a:r>
            <a:endParaRPr/>
          </a:p>
        </p:txBody>
      </p:sp>
      <p:sp>
        <p:nvSpPr>
          <p:cNvPr id="447" name="Google Shape;447;p41"/>
          <p:cNvSpPr txBox="1"/>
          <p:nvPr>
            <p:ph idx="1" type="body"/>
          </p:nvPr>
        </p:nvSpPr>
        <p:spPr>
          <a:xfrm>
            <a:off x="624051" y="1198563"/>
            <a:ext cx="10972482" cy="4824412"/>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Chọn đáp án đúng cho mỗi câu hỏi sau</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Câu 3: </a:t>
            </a:r>
            <a:r>
              <a:rPr lang="en-US">
                <a:latin typeface="Times New Roman"/>
                <a:ea typeface="Times New Roman"/>
                <a:cs typeface="Times New Roman"/>
                <a:sym typeface="Times New Roman"/>
              </a:rPr>
              <a:t> Để tạo ra  các sản phẩm tinh khiết như đường trắng, đường phèn người ta đã dùng phương pháp nào?</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A.</a:t>
            </a:r>
            <a:r>
              <a:rPr lang="en-US">
                <a:latin typeface="Times New Roman"/>
                <a:ea typeface="Times New Roman"/>
                <a:cs typeface="Times New Roman"/>
                <a:sym typeface="Times New Roman"/>
              </a:rPr>
              <a:t> phương pháp chiết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B.</a:t>
            </a:r>
            <a:r>
              <a:rPr lang="en-US">
                <a:latin typeface="Times New Roman"/>
                <a:ea typeface="Times New Roman"/>
                <a:cs typeface="Times New Roman"/>
                <a:sym typeface="Times New Roman"/>
              </a:rPr>
              <a:t> phương pháp kết tinh </a:t>
            </a:r>
            <a:r>
              <a:rPr lang="en-US" u="sng">
                <a:latin typeface="Times New Roman"/>
                <a:ea typeface="Times New Roman"/>
                <a:cs typeface="Times New Roman"/>
                <a:sym typeface="Times New Roman"/>
              </a:rPr>
              <a:t>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C.</a:t>
            </a:r>
            <a:r>
              <a:rPr lang="en-US">
                <a:latin typeface="Times New Roman"/>
                <a:ea typeface="Times New Roman"/>
                <a:cs typeface="Times New Roman"/>
                <a:sym typeface="Times New Roman"/>
              </a:rPr>
              <a:t> phương pháp chưng cất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D.</a:t>
            </a:r>
            <a:r>
              <a:rPr lang="en-US">
                <a:latin typeface="Times New Roman"/>
                <a:ea typeface="Times New Roman"/>
                <a:cs typeface="Times New Roman"/>
                <a:sym typeface="Times New Roman"/>
              </a:rPr>
              <a:t> phương pháp sắc kí cột.</a:t>
            </a:r>
            <a:endParaRPr>
              <a:latin typeface="Calibri"/>
              <a:ea typeface="Calibri"/>
              <a:cs typeface="Calibri"/>
              <a:sym typeface="Calibri"/>
            </a:endParaRPr>
          </a:p>
          <a:p>
            <a:pPr indent="-165100" lvl="0" marL="342900" rtl="0" algn="l">
              <a:spcBef>
                <a:spcPts val="1360"/>
              </a:spcBef>
              <a:spcAft>
                <a:spcPts val="0"/>
              </a:spcAft>
              <a:buClr>
                <a:schemeClr val="dk1"/>
              </a:buClr>
              <a:buSzPts val="2800"/>
              <a:buFont typeface="Times New Roman"/>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2"/>
          <p:cNvSpPr txBox="1"/>
          <p:nvPr>
            <p:ph type="title"/>
          </p:nvPr>
        </p:nvSpPr>
        <p:spPr>
          <a:xfrm>
            <a:off x="3103091" y="188912"/>
            <a:ext cx="4963949" cy="64611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t>LUYỆN TẬP</a:t>
            </a:r>
            <a:endParaRPr/>
          </a:p>
        </p:txBody>
      </p:sp>
      <p:sp>
        <p:nvSpPr>
          <p:cNvPr id="453" name="Google Shape;453;p42"/>
          <p:cNvSpPr txBox="1"/>
          <p:nvPr>
            <p:ph idx="1" type="body"/>
          </p:nvPr>
        </p:nvSpPr>
        <p:spPr>
          <a:xfrm>
            <a:off x="624051" y="1198563"/>
            <a:ext cx="10972482" cy="4824412"/>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Chọn đáp án đúng cho mỗi câu hỏi sau</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i="1" lang="en-US">
                <a:latin typeface="Times New Roman"/>
                <a:ea typeface="Times New Roman"/>
                <a:cs typeface="Times New Roman"/>
                <a:sym typeface="Times New Roman"/>
              </a:rPr>
              <a:t>Câu 4: </a:t>
            </a:r>
            <a:r>
              <a:rPr lang="en-US">
                <a:latin typeface="Times New Roman"/>
                <a:ea typeface="Times New Roman"/>
                <a:cs typeface="Times New Roman"/>
                <a:sym typeface="Times New Roman"/>
              </a:rPr>
              <a:t> Khi làm bếp vô tình em đổ nước vào dầu ăn, em sẽ dùng phương pháp nào để thu được dầu ăn không có lẫn nước?</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A.</a:t>
            </a:r>
            <a:r>
              <a:rPr lang="en-US">
                <a:latin typeface="Times New Roman"/>
                <a:ea typeface="Times New Roman"/>
                <a:cs typeface="Times New Roman"/>
                <a:sym typeface="Times New Roman"/>
              </a:rPr>
              <a:t> phương pháp chiết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B.</a:t>
            </a:r>
            <a:r>
              <a:rPr lang="en-US">
                <a:latin typeface="Times New Roman"/>
                <a:ea typeface="Times New Roman"/>
                <a:cs typeface="Times New Roman"/>
                <a:sym typeface="Times New Roman"/>
              </a:rPr>
              <a:t> phương pháp kết tinh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C.</a:t>
            </a:r>
            <a:r>
              <a:rPr lang="en-US">
                <a:latin typeface="Times New Roman"/>
                <a:ea typeface="Times New Roman"/>
                <a:cs typeface="Times New Roman"/>
                <a:sym typeface="Times New Roman"/>
              </a:rPr>
              <a:t> phương pháp chưng cất	</a:t>
            </a:r>
            <a:endParaRPr>
              <a:latin typeface="Calibri"/>
              <a:ea typeface="Calibri"/>
              <a:cs typeface="Calibri"/>
              <a:sym typeface="Calibri"/>
            </a:endParaRPr>
          </a:p>
          <a:p>
            <a:pPr indent="0" lvl="0" marL="0" rtl="0" algn="just">
              <a:lnSpc>
                <a:spcPct val="150000"/>
              </a:lnSpc>
              <a:spcBef>
                <a:spcPts val="1360"/>
              </a:spcBef>
              <a:spcAft>
                <a:spcPts val="0"/>
              </a:spcAft>
              <a:buClr>
                <a:schemeClr val="dk1"/>
              </a:buClr>
              <a:buSzPts val="2800"/>
              <a:buFont typeface="Times New Roman"/>
              <a:buNone/>
            </a:pPr>
            <a:r>
              <a:rPr b="1" lang="en-US">
                <a:latin typeface="Times New Roman"/>
                <a:ea typeface="Times New Roman"/>
                <a:cs typeface="Times New Roman"/>
                <a:sym typeface="Times New Roman"/>
              </a:rPr>
              <a:t>D.</a:t>
            </a:r>
            <a:r>
              <a:rPr lang="en-US">
                <a:latin typeface="Times New Roman"/>
                <a:ea typeface="Times New Roman"/>
                <a:cs typeface="Times New Roman"/>
                <a:sym typeface="Times New Roman"/>
              </a:rPr>
              <a:t> phương pháp sắc kí cột.</a:t>
            </a:r>
            <a:endParaRPr>
              <a:latin typeface="Calibri"/>
              <a:ea typeface="Calibri"/>
              <a:cs typeface="Calibri"/>
              <a:sym typeface="Calibri"/>
            </a:endParaRPr>
          </a:p>
          <a:p>
            <a:pPr indent="0" lvl="0" marL="0" rtl="0" algn="l">
              <a:spcBef>
                <a:spcPts val="1360"/>
              </a:spcBef>
              <a:spcAft>
                <a:spcPts val="0"/>
              </a:spcAft>
              <a:buClr>
                <a:schemeClr val="dk1"/>
              </a:buClr>
              <a:buSzPts val="2800"/>
              <a:buFont typeface="Times New Roman"/>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3"/>
          <p:cNvSpPr txBox="1"/>
          <p:nvPr>
            <p:ph type="title"/>
          </p:nvPr>
        </p:nvSpPr>
        <p:spPr>
          <a:xfrm>
            <a:off x="3103091" y="188912"/>
            <a:ext cx="4963949" cy="64611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t>LUYỆN TẬP</a:t>
            </a:r>
            <a:endParaRPr/>
          </a:p>
        </p:txBody>
      </p:sp>
      <p:sp>
        <p:nvSpPr>
          <p:cNvPr id="459" name="Google Shape;459;p43"/>
          <p:cNvSpPr txBox="1"/>
          <p:nvPr/>
        </p:nvSpPr>
        <p:spPr>
          <a:xfrm>
            <a:off x="1051034" y="835025"/>
            <a:ext cx="10551686" cy="59195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400">
                <a:solidFill>
                  <a:srgbClr val="000000"/>
                </a:solidFill>
                <a:latin typeface="Times New Roman"/>
                <a:ea typeface="Times New Roman"/>
                <a:cs typeface="Times New Roman"/>
                <a:sym typeface="Times New Roman"/>
              </a:rPr>
              <a:t>Câu 5: </a:t>
            </a:r>
            <a:r>
              <a:rPr lang="en-US" sz="2400">
                <a:solidFill>
                  <a:srgbClr val="000000"/>
                </a:solidFill>
                <a:latin typeface="Times New Roman"/>
                <a:ea typeface="Times New Roman"/>
                <a:cs typeface="Times New Roman"/>
                <a:sym typeface="Times New Roman"/>
              </a:rPr>
              <a:t> </a:t>
            </a:r>
            <a:r>
              <a:rPr lang="en-US" sz="2400">
                <a:solidFill>
                  <a:srgbClr val="333333"/>
                </a:solidFill>
                <a:latin typeface="Times New Roman"/>
                <a:ea typeface="Times New Roman"/>
                <a:cs typeface="Times New Roman"/>
                <a:sym typeface="Times New Roman"/>
              </a:rPr>
              <a:t>Kết tinh là một trong những phương pháp phổ biến để tách biệt và tinh chế hợp chất hữu cơ. Hình bên mô tả các bước tiến hành kết tinh:</a:t>
            </a:r>
            <a:endParaRPr sz="2400">
              <a:solidFill>
                <a:srgbClr val="333333"/>
              </a:solidFill>
              <a:latin typeface="Times New Roman"/>
              <a:ea typeface="Times New Roman"/>
              <a:cs typeface="Times New Roman"/>
              <a:sym typeface="Times New Roman"/>
            </a:endParaRPr>
          </a:p>
          <a:p>
            <a:pPr indent="0" lvl="0" marL="0" marR="0" rtl="0" algn="just">
              <a:spcBef>
                <a:spcPts val="800"/>
              </a:spcBef>
              <a:spcAft>
                <a:spcPts val="0"/>
              </a:spcAft>
              <a:buNone/>
            </a:pPr>
            <a:r>
              <a:t/>
            </a:r>
            <a:endParaRPr sz="2400">
              <a:solidFill>
                <a:srgbClr val="333333"/>
              </a:solidFill>
              <a:latin typeface="Times New Roman"/>
              <a:ea typeface="Times New Roman"/>
              <a:cs typeface="Times New Roman"/>
              <a:sym typeface="Times New Roman"/>
            </a:endParaRPr>
          </a:p>
          <a:p>
            <a:pPr indent="0" lvl="0" marL="0" marR="0" rtl="0" algn="just">
              <a:spcBef>
                <a:spcPts val="800"/>
              </a:spcBef>
              <a:spcAft>
                <a:spcPts val="0"/>
              </a:spcAft>
              <a:buNone/>
            </a:pPr>
            <a:r>
              <a:t/>
            </a:r>
            <a:endParaRPr sz="2400">
              <a:solidFill>
                <a:srgbClr val="333333"/>
              </a:solidFill>
              <a:latin typeface="Times New Roman"/>
              <a:ea typeface="Times New Roman"/>
              <a:cs typeface="Times New Roman"/>
              <a:sym typeface="Times New Roman"/>
            </a:endParaRPr>
          </a:p>
          <a:p>
            <a:pPr indent="0" lvl="0" marL="0" marR="0" rtl="0" algn="just">
              <a:spcBef>
                <a:spcPts val="800"/>
              </a:spcBef>
              <a:spcAft>
                <a:spcPts val="0"/>
              </a:spcAft>
              <a:buNone/>
            </a:pPr>
            <a:r>
              <a:t/>
            </a:r>
            <a:endParaRPr sz="2400">
              <a:solidFill>
                <a:srgbClr val="333333"/>
              </a:solidFill>
              <a:latin typeface="Times New Roman"/>
              <a:ea typeface="Times New Roman"/>
              <a:cs typeface="Times New Roman"/>
              <a:sym typeface="Times New Roman"/>
            </a:endParaRPr>
          </a:p>
          <a:p>
            <a:pPr indent="0" lvl="0" marL="0" marR="0" rtl="0" algn="just">
              <a:spcBef>
                <a:spcPts val="800"/>
              </a:spcBef>
              <a:spcAft>
                <a:spcPts val="0"/>
              </a:spcAft>
              <a:buNone/>
            </a:pPr>
            <a:r>
              <a:t/>
            </a:r>
            <a:endParaRPr sz="2400">
              <a:solidFill>
                <a:srgbClr val="333333"/>
              </a:solidFill>
              <a:latin typeface="Times New Roman"/>
              <a:ea typeface="Times New Roman"/>
              <a:cs typeface="Times New Roman"/>
              <a:sym typeface="Times New Roman"/>
            </a:endParaRPr>
          </a:p>
          <a:p>
            <a:pPr indent="0" lvl="0" marL="0" marR="0" rtl="0" algn="just">
              <a:spcBef>
                <a:spcPts val="800"/>
              </a:spcBef>
              <a:spcAft>
                <a:spcPts val="0"/>
              </a:spcAft>
              <a:buNone/>
            </a:pPr>
            <a:r>
              <a:rPr lang="en-US" sz="2400">
                <a:solidFill>
                  <a:srgbClr val="333333"/>
                </a:solidFill>
                <a:latin typeface="Times New Roman"/>
                <a:ea typeface="Times New Roman"/>
                <a:cs typeface="Times New Roman"/>
                <a:sym typeface="Times New Roman"/>
              </a:rPr>
              <a:t>1. Hoà tan bão hoà hỗn hợp chất rắn ở nhiệt độ sôi của dung môi</a:t>
            </a:r>
            <a:endParaRPr sz="2400">
              <a:solidFill>
                <a:schemeClr val="dk1"/>
              </a:solidFill>
              <a:latin typeface="Calibri"/>
              <a:ea typeface="Calibri"/>
              <a:cs typeface="Calibri"/>
              <a:sym typeface="Calibri"/>
            </a:endParaRPr>
          </a:p>
          <a:p>
            <a:pPr indent="0" lvl="0" marL="0" marR="0" rtl="0" algn="just">
              <a:spcBef>
                <a:spcPts val="800"/>
              </a:spcBef>
              <a:spcAft>
                <a:spcPts val="0"/>
              </a:spcAft>
              <a:buNone/>
            </a:pPr>
            <a:r>
              <a:rPr lang="en-US" sz="2400">
                <a:solidFill>
                  <a:srgbClr val="333333"/>
                </a:solidFill>
                <a:latin typeface="Times New Roman"/>
                <a:ea typeface="Times New Roman"/>
                <a:cs typeface="Times New Roman"/>
                <a:sym typeface="Times New Roman"/>
              </a:rPr>
              <a:t>2.  Lọc nóng loại bỏ chất không tan.</a:t>
            </a:r>
            <a:endParaRPr sz="2400">
              <a:solidFill>
                <a:schemeClr val="dk1"/>
              </a:solidFill>
              <a:latin typeface="Calibri"/>
              <a:ea typeface="Calibri"/>
              <a:cs typeface="Calibri"/>
              <a:sym typeface="Calibri"/>
            </a:endParaRPr>
          </a:p>
          <a:p>
            <a:pPr indent="0" lvl="0" marL="0" marR="0" rtl="0" algn="just">
              <a:spcBef>
                <a:spcPts val="800"/>
              </a:spcBef>
              <a:spcAft>
                <a:spcPts val="0"/>
              </a:spcAft>
              <a:buNone/>
            </a:pPr>
            <a:r>
              <a:rPr lang="en-US" sz="2400">
                <a:solidFill>
                  <a:srgbClr val="333333"/>
                </a:solidFill>
                <a:latin typeface="Times New Roman"/>
                <a:ea typeface="Times New Roman"/>
                <a:cs typeface="Times New Roman"/>
                <a:sym typeface="Times New Roman"/>
              </a:rPr>
              <a:t>3. Để nguội cho kết tinh.</a:t>
            </a:r>
            <a:r>
              <a:rPr b="1" lang="en-US" sz="2400">
                <a:solidFill>
                  <a:schemeClr val="dk1"/>
                </a:solidFill>
                <a:latin typeface="Times New Roman"/>
                <a:ea typeface="Times New Roman"/>
                <a:cs typeface="Times New Roman"/>
                <a:sym typeface="Times New Roman"/>
              </a:rPr>
              <a:t> </a:t>
            </a:r>
            <a:endParaRPr sz="2400">
              <a:solidFill>
                <a:schemeClr val="dk1"/>
              </a:solidFill>
              <a:latin typeface="Calibri"/>
              <a:ea typeface="Calibri"/>
              <a:cs typeface="Calibri"/>
              <a:sym typeface="Calibri"/>
            </a:endParaRPr>
          </a:p>
          <a:p>
            <a:pPr indent="0" lvl="0" marL="0" marR="0" rtl="0" algn="just">
              <a:spcBef>
                <a:spcPts val="800"/>
              </a:spcBef>
              <a:spcAft>
                <a:spcPts val="0"/>
              </a:spcAft>
              <a:buNone/>
            </a:pPr>
            <a:r>
              <a:rPr lang="en-US" sz="2400">
                <a:solidFill>
                  <a:srgbClr val="333333"/>
                </a:solidFill>
                <a:latin typeface="Times New Roman"/>
                <a:ea typeface="Times New Roman"/>
                <a:cs typeface="Times New Roman"/>
                <a:sym typeface="Times New Roman"/>
              </a:rPr>
              <a:t>4. Lọc hút để thu tinh thể.</a:t>
            </a:r>
            <a:endParaRPr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rgbClr val="333333"/>
                </a:solidFill>
                <a:latin typeface="Times New Roman"/>
                <a:ea typeface="Times New Roman"/>
                <a:cs typeface="Times New Roman"/>
                <a:sym typeface="Times New Roman"/>
              </a:rPr>
              <a:t>Trình tự các bước tiến hành kết tinh đúng là</a:t>
            </a:r>
            <a:r>
              <a:rPr lang="en-US" sz="2400">
                <a:solidFill>
                  <a:schemeClr val="dk1"/>
                </a:solidFill>
                <a:latin typeface="Calibri"/>
                <a:ea typeface="Calibri"/>
                <a:cs typeface="Calibri"/>
                <a:sym typeface="Calibri"/>
              </a:rPr>
              <a:t>:</a:t>
            </a:r>
            <a:endParaRPr/>
          </a:p>
          <a:p>
            <a:pPr indent="0" lvl="0" marL="0" marR="0" rtl="0" algn="just">
              <a:spcBef>
                <a:spcPts val="800"/>
              </a:spcBef>
              <a:spcAft>
                <a:spcPts val="0"/>
              </a:spcAft>
              <a:buNone/>
            </a:pPr>
            <a:r>
              <a:rPr b="1" lang="en-US" sz="2400">
                <a:solidFill>
                  <a:schemeClr val="dk1"/>
                </a:solidFill>
                <a:latin typeface="Times New Roman"/>
                <a:ea typeface="Times New Roman"/>
                <a:cs typeface="Times New Roman"/>
                <a:sym typeface="Times New Roman"/>
              </a:rPr>
              <a:t>A.</a:t>
            </a:r>
            <a:r>
              <a:rPr lang="en-US" sz="2400">
                <a:solidFill>
                  <a:schemeClr val="dk1"/>
                </a:solidFill>
                <a:latin typeface="Times New Roman"/>
                <a:ea typeface="Times New Roman"/>
                <a:cs typeface="Times New Roman"/>
                <a:sym typeface="Times New Roman"/>
              </a:rPr>
              <a:t>  1,2,3,4		</a:t>
            </a:r>
            <a:r>
              <a:rPr b="1" lang="en-US" sz="2400">
                <a:solidFill>
                  <a:schemeClr val="dk1"/>
                </a:solidFill>
                <a:latin typeface="Times New Roman"/>
                <a:ea typeface="Times New Roman"/>
                <a:cs typeface="Times New Roman"/>
                <a:sym typeface="Times New Roman"/>
              </a:rPr>
              <a:t>B.</a:t>
            </a:r>
            <a:r>
              <a:rPr lang="en-US" sz="2400">
                <a:solidFill>
                  <a:schemeClr val="dk1"/>
                </a:solidFill>
                <a:latin typeface="Times New Roman"/>
                <a:ea typeface="Times New Roman"/>
                <a:cs typeface="Times New Roman"/>
                <a:sym typeface="Times New Roman"/>
              </a:rPr>
              <a:t>  4,3,2,1                           </a:t>
            </a:r>
            <a:endParaRPr sz="2400">
              <a:solidFill>
                <a:schemeClr val="dk1"/>
              </a:solidFill>
              <a:latin typeface="Calibri"/>
              <a:ea typeface="Calibri"/>
              <a:cs typeface="Calibri"/>
              <a:sym typeface="Calibri"/>
            </a:endParaRPr>
          </a:p>
          <a:p>
            <a:pPr indent="0" lvl="0" marL="0" marR="0" rtl="0" algn="just">
              <a:spcBef>
                <a:spcPts val="800"/>
              </a:spcBef>
              <a:spcAft>
                <a:spcPts val="0"/>
              </a:spcAft>
              <a:buNone/>
            </a:pPr>
            <a:r>
              <a:rPr b="1" lang="en-US" sz="2400">
                <a:solidFill>
                  <a:schemeClr val="dk1"/>
                </a:solidFill>
                <a:latin typeface="Times New Roman"/>
                <a:ea typeface="Times New Roman"/>
                <a:cs typeface="Times New Roman"/>
                <a:sym typeface="Times New Roman"/>
              </a:rPr>
              <a:t>C.</a:t>
            </a:r>
            <a:r>
              <a:rPr lang="en-US" sz="2400">
                <a:solidFill>
                  <a:schemeClr val="dk1"/>
                </a:solidFill>
                <a:latin typeface="Times New Roman"/>
                <a:ea typeface="Times New Roman"/>
                <a:cs typeface="Times New Roman"/>
                <a:sym typeface="Times New Roman"/>
              </a:rPr>
              <a:t>  2,1,3,4	</a:t>
            </a:r>
            <a:r>
              <a:rPr lang="en-US" sz="2400">
                <a:solidFill>
                  <a:schemeClr val="dk1"/>
                </a:solidFill>
                <a:latin typeface="Calibri"/>
                <a:ea typeface="Calibri"/>
                <a:cs typeface="Calibri"/>
                <a:sym typeface="Calibri"/>
              </a:rPr>
              <a:t>             </a:t>
            </a:r>
            <a:r>
              <a:rPr b="1" lang="en-US" sz="2400">
                <a:solidFill>
                  <a:schemeClr val="dk1"/>
                </a:solidFill>
                <a:latin typeface="Times New Roman"/>
                <a:ea typeface="Times New Roman"/>
                <a:cs typeface="Times New Roman"/>
                <a:sym typeface="Times New Roman"/>
              </a:rPr>
              <a:t>D.</a:t>
            </a:r>
            <a:r>
              <a:rPr lang="en-US" sz="2400">
                <a:solidFill>
                  <a:schemeClr val="dk1"/>
                </a:solidFill>
                <a:latin typeface="Times New Roman"/>
                <a:ea typeface="Times New Roman"/>
                <a:cs typeface="Times New Roman"/>
                <a:sym typeface="Times New Roman"/>
              </a:rPr>
              <a:t>  1,2,4,3</a:t>
            </a:r>
            <a:endParaRPr sz="1400">
              <a:solidFill>
                <a:schemeClr val="dk1"/>
              </a:solidFill>
              <a:latin typeface="Calibri"/>
              <a:ea typeface="Calibri"/>
              <a:cs typeface="Calibri"/>
              <a:sym typeface="Calibri"/>
            </a:endParaRPr>
          </a:p>
        </p:txBody>
      </p:sp>
      <p:pic>
        <p:nvPicPr>
          <p:cNvPr descr="A picture containing text, linedrawing&#10;&#10;Description automatically generated" id="460" name="Google Shape;460;p43"/>
          <p:cNvPicPr preferRelativeResize="0"/>
          <p:nvPr/>
        </p:nvPicPr>
        <p:blipFill rotWithShape="1">
          <a:blip r:embed="rId3">
            <a:alphaModFix/>
          </a:blip>
          <a:srcRect b="0" l="0" r="0" t="0"/>
          <a:stretch/>
        </p:blipFill>
        <p:spPr>
          <a:xfrm>
            <a:off x="4512400" y="1638177"/>
            <a:ext cx="3717199" cy="2005762"/>
          </a:xfrm>
          <a:prstGeom prst="rect">
            <a:avLst/>
          </a:prstGeom>
          <a:noFill/>
          <a:ln>
            <a:noFill/>
          </a:ln>
        </p:spPr>
      </p:pic>
      <p:sp>
        <p:nvSpPr>
          <p:cNvPr id="461" name="Google Shape;461;p43"/>
          <p:cNvSpPr txBox="1"/>
          <p:nvPr/>
        </p:nvSpPr>
        <p:spPr>
          <a:xfrm>
            <a:off x="1051034" y="5761662"/>
            <a:ext cx="19664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A.</a:t>
            </a:r>
            <a:r>
              <a:rPr lang="en-US" sz="2400">
                <a:solidFill>
                  <a:srgbClr val="FF0000"/>
                </a:solidFill>
                <a:latin typeface="Times New Roman"/>
                <a:ea typeface="Times New Roman"/>
                <a:cs typeface="Times New Roman"/>
                <a:sym typeface="Times New Roman"/>
              </a:rPr>
              <a:t>  1,2,3,4</a:t>
            </a:r>
            <a:endParaRPr sz="24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4"/>
          <p:cNvSpPr txBox="1"/>
          <p:nvPr>
            <p:ph type="title"/>
          </p:nvPr>
        </p:nvSpPr>
        <p:spPr>
          <a:xfrm>
            <a:off x="3859835" y="167891"/>
            <a:ext cx="4963949" cy="64611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a:t>LUYỆN TẬP</a:t>
            </a:r>
            <a:endParaRPr/>
          </a:p>
        </p:txBody>
      </p:sp>
      <p:sp>
        <p:nvSpPr>
          <p:cNvPr id="467" name="Google Shape;467;p44"/>
          <p:cNvSpPr txBox="1"/>
          <p:nvPr>
            <p:ph idx="1" type="body"/>
          </p:nvPr>
        </p:nvSpPr>
        <p:spPr>
          <a:xfrm>
            <a:off x="609759" y="710882"/>
            <a:ext cx="10972482" cy="614711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2400"/>
              <a:buFont typeface="Times New Roman"/>
              <a:buNone/>
            </a:pPr>
            <a:r>
              <a:rPr b="1" i="1" lang="en-US" sz="2400">
                <a:solidFill>
                  <a:srgbClr val="000000"/>
                </a:solidFill>
                <a:latin typeface="Times New Roman"/>
                <a:ea typeface="Times New Roman"/>
                <a:cs typeface="Times New Roman"/>
                <a:sym typeface="Times New Roman"/>
              </a:rPr>
              <a:t>Câu 6: </a:t>
            </a:r>
            <a:r>
              <a:rPr lang="en-US" sz="2400">
                <a:solidFill>
                  <a:srgbClr val="000000"/>
                </a:solidFill>
                <a:latin typeface="Times New Roman"/>
                <a:ea typeface="Times New Roman"/>
                <a:cs typeface="Times New Roman"/>
                <a:sym typeface="Times New Roman"/>
              </a:rPr>
              <a:t> </a:t>
            </a:r>
            <a:r>
              <a:rPr lang="en-US" sz="2400">
                <a:solidFill>
                  <a:srgbClr val="333333"/>
                </a:solidFill>
                <a:latin typeface="Times New Roman"/>
                <a:ea typeface="Times New Roman"/>
                <a:cs typeface="Times New Roman"/>
                <a:sym typeface="Times New Roman"/>
              </a:rPr>
              <a:t>Sắc kí cột là một trong những phương pháp để tách biệt và tinh chế hợp chất hữu cơ. Hình bên mô tả sắc kí cột:</a:t>
            </a:r>
            <a:endParaRPr sz="2400">
              <a:latin typeface="Calibri"/>
              <a:ea typeface="Calibri"/>
              <a:cs typeface="Calibri"/>
              <a:sym typeface="Calibri"/>
            </a:endParaRPr>
          </a:p>
          <a:p>
            <a:pPr indent="0" lvl="0" marL="0" rtl="0" algn="l">
              <a:spcBef>
                <a:spcPts val="0"/>
              </a:spcBef>
              <a:spcAft>
                <a:spcPts val="0"/>
              </a:spcAft>
              <a:buClr>
                <a:schemeClr val="dk1"/>
              </a:buClr>
              <a:buSzPts val="2400"/>
              <a:buFont typeface="Times New Roman"/>
              <a:buNone/>
            </a:pPr>
            <a:r>
              <a:t/>
            </a:r>
            <a:endParaRPr sz="2400"/>
          </a:p>
          <a:p>
            <a:pPr indent="0" lvl="0" marL="0" rtl="0" algn="just">
              <a:spcBef>
                <a:spcPts val="0"/>
              </a:spcBef>
              <a:spcAft>
                <a:spcPts val="0"/>
              </a:spcAft>
              <a:buClr>
                <a:srgbClr val="333333"/>
              </a:buClr>
              <a:buSzPts val="2400"/>
              <a:buFont typeface="Times New Roman"/>
              <a:buNone/>
            </a:pPr>
            <a:r>
              <a:rPr lang="en-US" sz="2400">
                <a:solidFill>
                  <a:srgbClr val="333333"/>
                </a:solidFill>
                <a:latin typeface="Times New Roman"/>
                <a:ea typeface="Times New Roman"/>
                <a:cs typeface="Times New Roman"/>
                <a:sym typeface="Times New Roman"/>
              </a:rPr>
              <a:t>1.  Cho hỗn hợp cần tách lên cột sắc kí</a:t>
            </a:r>
            <a:endParaRPr sz="2400">
              <a:latin typeface="Times New Roman"/>
              <a:ea typeface="Times New Roman"/>
              <a:cs typeface="Times New Roman"/>
              <a:sym typeface="Times New Roman"/>
            </a:endParaRPr>
          </a:p>
          <a:p>
            <a:pPr indent="0" lvl="0" marL="0" rtl="0" algn="just">
              <a:spcBef>
                <a:spcPts val="0"/>
              </a:spcBef>
              <a:spcAft>
                <a:spcPts val="0"/>
              </a:spcAft>
              <a:buClr>
                <a:srgbClr val="333333"/>
              </a:buClr>
              <a:buSzPts val="2400"/>
              <a:buFont typeface="Times New Roman"/>
              <a:buNone/>
            </a:pPr>
            <a:r>
              <a:rPr lang="en-US" sz="2400">
                <a:solidFill>
                  <a:srgbClr val="333333"/>
                </a:solidFill>
                <a:latin typeface="Times New Roman"/>
                <a:ea typeface="Times New Roman"/>
                <a:cs typeface="Times New Roman"/>
                <a:sym typeface="Times New Roman"/>
              </a:rPr>
              <a:t>2. Sử dụng cột sắc kí có chứa các chất hấp phụ </a:t>
            </a:r>
            <a:endParaRPr/>
          </a:p>
          <a:p>
            <a:pPr indent="0" lvl="0" marL="0" rtl="0" algn="just">
              <a:spcBef>
                <a:spcPts val="0"/>
              </a:spcBef>
              <a:spcAft>
                <a:spcPts val="0"/>
              </a:spcAft>
              <a:buClr>
                <a:srgbClr val="333333"/>
              </a:buClr>
              <a:buSzPts val="2400"/>
              <a:buFont typeface="Times New Roman"/>
              <a:buNone/>
            </a:pPr>
            <a:r>
              <a:rPr lang="en-US" sz="2400">
                <a:solidFill>
                  <a:srgbClr val="333333"/>
                </a:solidFill>
                <a:latin typeface="Times New Roman"/>
                <a:ea typeface="Times New Roman"/>
                <a:cs typeface="Times New Roman"/>
                <a:sym typeface="Times New Roman"/>
              </a:rPr>
              <a:t>dạng bột: Al</a:t>
            </a:r>
            <a:r>
              <a:rPr baseline="-25000" lang="en-US" sz="2400">
                <a:solidFill>
                  <a:srgbClr val="333333"/>
                </a:solidFill>
                <a:latin typeface="Times New Roman"/>
                <a:ea typeface="Times New Roman"/>
                <a:cs typeface="Times New Roman"/>
                <a:sym typeface="Times New Roman"/>
              </a:rPr>
              <a:t>2</a:t>
            </a:r>
            <a:r>
              <a:rPr lang="en-US" sz="2400">
                <a:solidFill>
                  <a:srgbClr val="333333"/>
                </a:solidFill>
                <a:latin typeface="Times New Roman"/>
                <a:ea typeface="Times New Roman"/>
                <a:cs typeface="Times New Roman"/>
                <a:sym typeface="Times New Roman"/>
              </a:rPr>
              <a:t>O</a:t>
            </a:r>
            <a:r>
              <a:rPr baseline="-25000" lang="en-US" sz="2400">
                <a:solidFill>
                  <a:srgbClr val="333333"/>
                </a:solidFill>
                <a:latin typeface="Times New Roman"/>
                <a:ea typeface="Times New Roman"/>
                <a:cs typeface="Times New Roman"/>
                <a:sym typeface="Times New Roman"/>
              </a:rPr>
              <a:t>3</a:t>
            </a:r>
            <a:r>
              <a:rPr lang="en-US" sz="2400">
                <a:solidFill>
                  <a:srgbClr val="333333"/>
                </a:solidFill>
                <a:latin typeface="Times New Roman"/>
                <a:ea typeface="Times New Roman"/>
                <a:cs typeface="Times New Roman"/>
                <a:sym typeface="Times New Roman"/>
              </a:rPr>
              <a:t>, silicagel…</a:t>
            </a:r>
            <a:endParaRPr sz="2400">
              <a:latin typeface="Times New Roman"/>
              <a:ea typeface="Times New Roman"/>
              <a:cs typeface="Times New Roman"/>
              <a:sym typeface="Times New Roman"/>
            </a:endParaRPr>
          </a:p>
          <a:p>
            <a:pPr indent="0" lvl="0" marL="0" rtl="0" algn="just">
              <a:spcBef>
                <a:spcPts val="0"/>
              </a:spcBef>
              <a:spcAft>
                <a:spcPts val="0"/>
              </a:spcAft>
              <a:buClr>
                <a:srgbClr val="333333"/>
              </a:buClr>
              <a:buSzPts val="2400"/>
              <a:buFont typeface="Times New Roman"/>
              <a:buNone/>
            </a:pPr>
            <a:r>
              <a:rPr lang="en-US" sz="2400">
                <a:solidFill>
                  <a:srgbClr val="333333"/>
                </a:solidFill>
                <a:latin typeface="Times New Roman"/>
                <a:ea typeface="Times New Roman"/>
                <a:cs typeface="Times New Roman"/>
                <a:sym typeface="Times New Roman"/>
              </a:rPr>
              <a:t>3.  Cho dung môi chảy liên tục qua cột sắc kí</a:t>
            </a:r>
            <a:endParaRPr sz="2400">
              <a:latin typeface="Times New Roman"/>
              <a:ea typeface="Times New Roman"/>
              <a:cs typeface="Times New Roman"/>
              <a:sym typeface="Times New Roman"/>
            </a:endParaRPr>
          </a:p>
          <a:p>
            <a:pPr indent="0" lvl="0" marL="0" rtl="0" algn="just">
              <a:spcBef>
                <a:spcPts val="0"/>
              </a:spcBef>
              <a:spcAft>
                <a:spcPts val="0"/>
              </a:spcAft>
              <a:buClr>
                <a:srgbClr val="333333"/>
              </a:buClr>
              <a:buSzPts val="2400"/>
              <a:buFont typeface="Times New Roman"/>
              <a:buNone/>
            </a:pPr>
            <a:r>
              <a:rPr lang="en-US" sz="2400">
                <a:solidFill>
                  <a:srgbClr val="333333"/>
                </a:solidFill>
                <a:latin typeface="Times New Roman"/>
                <a:ea typeface="Times New Roman"/>
                <a:cs typeface="Times New Roman"/>
                <a:sym typeface="Times New Roman"/>
              </a:rPr>
              <a:t>4 Loại bỏ dung môi thu được chất cần tách</a:t>
            </a:r>
            <a:endParaRPr sz="2400">
              <a:latin typeface="Times New Roman"/>
              <a:ea typeface="Times New Roman"/>
              <a:cs typeface="Times New Roman"/>
              <a:sym typeface="Times New Roman"/>
            </a:endParaRPr>
          </a:p>
          <a:p>
            <a:pPr indent="0" lvl="0" marL="0" rtl="0" algn="just">
              <a:spcBef>
                <a:spcPts val="0"/>
              </a:spcBef>
              <a:spcAft>
                <a:spcPts val="0"/>
              </a:spcAft>
              <a:buClr>
                <a:srgbClr val="333333"/>
              </a:buClr>
              <a:buSzPts val="2400"/>
              <a:buFont typeface="Times New Roman"/>
              <a:buNone/>
            </a:pPr>
            <a:r>
              <a:rPr lang="en-US" sz="2400">
                <a:solidFill>
                  <a:srgbClr val="333333"/>
                </a:solidFill>
                <a:latin typeface="Times New Roman"/>
                <a:ea typeface="Times New Roman"/>
                <a:cs typeface="Times New Roman"/>
                <a:sym typeface="Times New Roman"/>
              </a:rPr>
              <a:t>Trình tự các bước tiến hành sắc kí cột đúng là</a:t>
            </a:r>
            <a:r>
              <a:rPr lang="en-US" sz="2400">
                <a:latin typeface="Calibri"/>
                <a:ea typeface="Calibri"/>
                <a:cs typeface="Calibri"/>
                <a:sym typeface="Calibri"/>
              </a:rPr>
              <a:t>:</a:t>
            </a:r>
            <a:endParaRPr/>
          </a:p>
          <a:p>
            <a:pPr indent="0" lvl="0" marL="0" rtl="0" algn="just">
              <a:spcBef>
                <a:spcPts val="80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A.</a:t>
            </a:r>
            <a:r>
              <a:rPr lang="en-US" sz="2400">
                <a:latin typeface="Times New Roman"/>
                <a:ea typeface="Times New Roman"/>
                <a:cs typeface="Times New Roman"/>
                <a:sym typeface="Times New Roman"/>
              </a:rPr>
              <a:t>  1,2,3,4		</a:t>
            </a:r>
            <a:endParaRPr sz="2400">
              <a:latin typeface="Calibri"/>
              <a:ea typeface="Calibri"/>
              <a:cs typeface="Calibri"/>
              <a:sym typeface="Calibri"/>
            </a:endParaRPr>
          </a:p>
          <a:p>
            <a:pPr indent="0" lvl="0" marL="0" rtl="0" algn="just">
              <a:spcBef>
                <a:spcPts val="80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B.</a:t>
            </a:r>
            <a:r>
              <a:rPr lang="en-US" sz="2400">
                <a:latin typeface="Times New Roman"/>
                <a:ea typeface="Times New Roman"/>
                <a:cs typeface="Times New Roman"/>
                <a:sym typeface="Times New Roman"/>
              </a:rPr>
              <a:t>  2,1,3,4      </a:t>
            </a:r>
            <a:r>
              <a:rPr lang="en-US" sz="2400" u="sng">
                <a:latin typeface="Times New Roman"/>
                <a:ea typeface="Times New Roman"/>
                <a:cs typeface="Times New Roman"/>
                <a:sym typeface="Times New Roman"/>
              </a:rPr>
              <a:t>                     </a:t>
            </a:r>
            <a:endParaRPr sz="2400">
              <a:latin typeface="Calibri"/>
              <a:ea typeface="Calibri"/>
              <a:cs typeface="Calibri"/>
              <a:sym typeface="Calibri"/>
            </a:endParaRPr>
          </a:p>
          <a:p>
            <a:pPr indent="0" lvl="0" marL="0" rtl="0" algn="just">
              <a:spcBef>
                <a:spcPts val="80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C.</a:t>
            </a:r>
            <a:r>
              <a:rPr lang="en-US" sz="2400">
                <a:latin typeface="Times New Roman"/>
                <a:ea typeface="Times New Roman"/>
                <a:cs typeface="Times New Roman"/>
                <a:sym typeface="Times New Roman"/>
              </a:rPr>
              <a:t>  3,2,1,4	</a:t>
            </a:r>
            <a:endParaRPr sz="2400">
              <a:latin typeface="Calibri"/>
              <a:ea typeface="Calibri"/>
              <a:cs typeface="Calibri"/>
              <a:sym typeface="Calibri"/>
            </a:endParaRPr>
          </a:p>
          <a:p>
            <a:pPr indent="0" lvl="0" marL="0" rtl="0" algn="just">
              <a:spcBef>
                <a:spcPts val="80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D.</a:t>
            </a:r>
            <a:r>
              <a:rPr lang="en-US" sz="2400">
                <a:latin typeface="Times New Roman"/>
                <a:ea typeface="Times New Roman"/>
                <a:cs typeface="Times New Roman"/>
                <a:sym typeface="Times New Roman"/>
              </a:rPr>
              <a:t>  2,3,1,4</a:t>
            </a:r>
            <a:endParaRPr sz="2400">
              <a:latin typeface="Calibri"/>
              <a:ea typeface="Calibri"/>
              <a:cs typeface="Calibri"/>
              <a:sym typeface="Calibri"/>
            </a:endParaRPr>
          </a:p>
          <a:p>
            <a:pPr indent="-165100" lvl="0" marL="342900" rtl="0" algn="l">
              <a:spcBef>
                <a:spcPts val="1360"/>
              </a:spcBef>
              <a:spcAft>
                <a:spcPts val="0"/>
              </a:spcAft>
              <a:buClr>
                <a:schemeClr val="dk1"/>
              </a:buClr>
              <a:buSzPts val="2800"/>
              <a:buFont typeface="Times New Roman"/>
              <a:buNone/>
            </a:pPr>
            <a:r>
              <a:t/>
            </a:r>
            <a:endParaRPr/>
          </a:p>
        </p:txBody>
      </p:sp>
      <p:pic>
        <p:nvPicPr>
          <p:cNvPr descr="A picture containing device&#10;&#10;Description automatically generated" id="468" name="Google Shape;468;p44"/>
          <p:cNvPicPr preferRelativeResize="0"/>
          <p:nvPr/>
        </p:nvPicPr>
        <p:blipFill rotWithShape="1">
          <a:blip r:embed="rId3">
            <a:alphaModFix/>
          </a:blip>
          <a:srcRect b="0" l="0" r="0" t="0"/>
          <a:stretch/>
        </p:blipFill>
        <p:spPr>
          <a:xfrm>
            <a:off x="7029734" y="1207091"/>
            <a:ext cx="2366514" cy="373146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5"/>
          <p:cNvSpPr txBox="1"/>
          <p:nvPr/>
        </p:nvSpPr>
        <p:spPr>
          <a:xfrm>
            <a:off x="990601" y="1981200"/>
            <a:ext cx="10210800" cy="198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03177B"/>
                </a:solidFill>
                <a:latin typeface="Arial"/>
                <a:ea typeface="Arial"/>
                <a:cs typeface="Arial"/>
                <a:sym typeface="Arial"/>
              </a:rPr>
              <a:t>Cảm ơn các em đã lắng nghe!!</a:t>
            </a:r>
            <a:endParaRPr/>
          </a:p>
        </p:txBody>
      </p:sp>
    </p:spTree>
  </p:cSld>
  <p:clrMapOvr>
    <a:masterClrMapping/>
  </p:clrMapOvr>
  <p:transition spd="slow" p14:dur="1600">
    <p:blinds dir="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sp>
        <p:nvSpPr>
          <p:cNvPr id="125" name="Google Shape;125;p5"/>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FF0000"/>
              </a:buClr>
              <a:buSzPts val="2800"/>
              <a:buFont typeface="Times New Roman"/>
              <a:buAutoNum type="arabicPeriod"/>
            </a:pPr>
            <a:r>
              <a:rPr lang="en-US">
                <a:solidFill>
                  <a:srgbClr val="FF0000"/>
                </a:solidFill>
              </a:rPr>
              <a:t>Nguyên tắc</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126" name="Google Shape;126;p5"/>
          <p:cNvSpPr txBox="1"/>
          <p:nvPr/>
        </p:nvSpPr>
        <p:spPr>
          <a:xfrm>
            <a:off x="1300480" y="2074354"/>
            <a:ext cx="9773920" cy="1512126"/>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Times New Roman"/>
              <a:buNone/>
            </a:pPr>
            <a:r>
              <a:rPr lang="en-US" sz="2800">
                <a:solidFill>
                  <a:srgbClr val="FF0000"/>
                </a:solidFill>
                <a:latin typeface="Times New Roman"/>
                <a:ea typeface="Times New Roman"/>
                <a:cs typeface="Times New Roman"/>
                <a:sym typeface="Times New Roman"/>
              </a:rPr>
              <a:t>Chưng cất </a:t>
            </a:r>
            <a:r>
              <a:rPr lang="en-US" sz="2800">
                <a:solidFill>
                  <a:schemeClr val="dk1"/>
                </a:solidFill>
                <a:latin typeface="Times New Roman"/>
                <a:ea typeface="Times New Roman"/>
                <a:cs typeface="Times New Roman"/>
                <a:sym typeface="Times New Roman"/>
              </a:rPr>
              <a:t>là phương pháp </a:t>
            </a:r>
            <a:r>
              <a:rPr lang="en-US" sz="2800">
                <a:solidFill>
                  <a:srgbClr val="FF0000"/>
                </a:solidFill>
                <a:latin typeface="Times New Roman"/>
                <a:ea typeface="Times New Roman"/>
                <a:cs typeface="Times New Roman"/>
                <a:sym typeface="Times New Roman"/>
              </a:rPr>
              <a:t>tách chất </a:t>
            </a:r>
            <a:r>
              <a:rPr lang="en-US" sz="2800">
                <a:solidFill>
                  <a:schemeClr val="dk1"/>
                </a:solidFill>
                <a:latin typeface="Times New Roman"/>
                <a:ea typeface="Times New Roman"/>
                <a:cs typeface="Times New Roman"/>
                <a:sym typeface="Times New Roman"/>
              </a:rPr>
              <a:t>dựa trên </a:t>
            </a:r>
            <a:r>
              <a:rPr lang="en-US" sz="2800">
                <a:solidFill>
                  <a:srgbClr val="FF0000"/>
                </a:solidFill>
                <a:latin typeface="Times New Roman"/>
                <a:ea typeface="Times New Roman"/>
                <a:cs typeface="Times New Roman"/>
                <a:sym typeface="Times New Roman"/>
              </a:rPr>
              <a:t>sự khác nhau về nhiệt độ sôi </a:t>
            </a:r>
            <a:r>
              <a:rPr lang="en-US" sz="2800">
                <a:solidFill>
                  <a:schemeClr val="dk1"/>
                </a:solidFill>
                <a:latin typeface="Times New Roman"/>
                <a:ea typeface="Times New Roman"/>
                <a:cs typeface="Times New Roman"/>
                <a:sym typeface="Times New Roman"/>
              </a:rPr>
              <a:t>của các chất trong hỗn hợp ở một nhiệt độ xác định.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sp>
        <p:nvSpPr>
          <p:cNvPr id="132" name="Google Shape;132;p6"/>
          <p:cNvSpPr txBox="1"/>
          <p:nvPr>
            <p:ph idx="1" type="body"/>
          </p:nvPr>
        </p:nvSpPr>
        <p:spPr>
          <a:xfrm>
            <a:off x="624051" y="1198563"/>
            <a:ext cx="326722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2. Cách tiến hành</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133" name="Google Shape;133;p6"/>
          <p:cNvSpPr txBox="1"/>
          <p:nvPr/>
        </p:nvSpPr>
        <p:spPr>
          <a:xfrm>
            <a:off x="1320800" y="3271520"/>
            <a:ext cx="1595120" cy="523220"/>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Chất lỏng</a:t>
            </a:r>
            <a:endParaRPr sz="2800">
              <a:solidFill>
                <a:srgbClr val="FF0000"/>
              </a:solidFill>
              <a:latin typeface="Times New Roman"/>
              <a:ea typeface="Times New Roman"/>
              <a:cs typeface="Times New Roman"/>
              <a:sym typeface="Times New Roman"/>
            </a:endParaRPr>
          </a:p>
        </p:txBody>
      </p:sp>
      <p:sp>
        <p:nvSpPr>
          <p:cNvPr id="134" name="Google Shape;134;p6"/>
          <p:cNvSpPr/>
          <p:nvPr/>
        </p:nvSpPr>
        <p:spPr>
          <a:xfrm>
            <a:off x="3017520" y="3421370"/>
            <a:ext cx="1076960" cy="259060"/>
          </a:xfrm>
          <a:prstGeom prst="rightArrow">
            <a:avLst>
              <a:gd fmla="val 50000" name="adj1"/>
              <a:gd fmla="val 50000" name="adj2"/>
            </a:avLst>
          </a:prstGeom>
          <a:solidFill>
            <a:srgbClr val="CCECFF"/>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 name="Google Shape;135;p6"/>
          <p:cNvSpPr txBox="1"/>
          <p:nvPr/>
        </p:nvSpPr>
        <p:spPr>
          <a:xfrm>
            <a:off x="4196080" y="3289290"/>
            <a:ext cx="1076960" cy="523220"/>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Hơi</a:t>
            </a:r>
            <a:endParaRPr sz="2800">
              <a:solidFill>
                <a:schemeClr val="dk1"/>
              </a:solidFill>
              <a:latin typeface="Times New Roman"/>
              <a:ea typeface="Times New Roman"/>
              <a:cs typeface="Times New Roman"/>
              <a:sym typeface="Times New Roman"/>
            </a:endParaRPr>
          </a:p>
        </p:txBody>
      </p:sp>
      <p:sp>
        <p:nvSpPr>
          <p:cNvPr id="136" name="Google Shape;136;p6"/>
          <p:cNvSpPr/>
          <p:nvPr/>
        </p:nvSpPr>
        <p:spPr>
          <a:xfrm>
            <a:off x="5405122" y="3421370"/>
            <a:ext cx="1076960" cy="259060"/>
          </a:xfrm>
          <a:prstGeom prst="rightArrow">
            <a:avLst>
              <a:gd fmla="val 50000" name="adj1"/>
              <a:gd fmla="val 50000" name="adj2"/>
            </a:avLst>
          </a:prstGeom>
          <a:solidFill>
            <a:srgbClr val="CCECFF"/>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6"/>
          <p:cNvSpPr txBox="1"/>
          <p:nvPr/>
        </p:nvSpPr>
        <p:spPr>
          <a:xfrm>
            <a:off x="6583682" y="3289290"/>
            <a:ext cx="3820158" cy="523220"/>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Ngưng tụ thành </a:t>
            </a:r>
            <a:r>
              <a:rPr lang="en-US" sz="2800">
                <a:solidFill>
                  <a:srgbClr val="FF0000"/>
                </a:solidFill>
                <a:latin typeface="Times New Roman"/>
                <a:ea typeface="Times New Roman"/>
                <a:cs typeface="Times New Roman"/>
                <a:sym typeface="Times New Roman"/>
              </a:rPr>
              <a:t>chất lỏng</a:t>
            </a:r>
            <a:endParaRPr sz="2800">
              <a:solidFill>
                <a:srgbClr val="FF0000"/>
              </a:solidFill>
              <a:latin typeface="Times New Roman"/>
              <a:ea typeface="Times New Roman"/>
              <a:cs typeface="Times New Roman"/>
              <a:sym typeface="Times New Roman"/>
            </a:endParaRPr>
          </a:p>
        </p:txBody>
      </p:sp>
      <p:sp>
        <p:nvSpPr>
          <p:cNvPr id="138" name="Google Shape;138;p6"/>
          <p:cNvSpPr txBox="1"/>
          <p:nvPr/>
        </p:nvSpPr>
        <p:spPr>
          <a:xfrm>
            <a:off x="5476240" y="2335183"/>
            <a:ext cx="107696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Làm lạnh</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sp>
        <p:nvSpPr>
          <p:cNvPr id="144" name="Google Shape;144;p7"/>
          <p:cNvSpPr txBox="1"/>
          <p:nvPr>
            <p:ph idx="1" type="body"/>
          </p:nvPr>
        </p:nvSpPr>
        <p:spPr>
          <a:xfrm>
            <a:off x="624051" y="1198563"/>
            <a:ext cx="292178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rPr>
              <a:t>3. Ứng dụng</a:t>
            </a:r>
            <a:endParaRPr>
              <a:solidFill>
                <a:srgbClr val="FF0000"/>
              </a:solidFill>
            </a:endParaRPr>
          </a:p>
          <a:p>
            <a:pPr indent="0" lvl="0" marL="0" rtl="0" algn="l">
              <a:spcBef>
                <a:spcPts val="560"/>
              </a:spcBef>
              <a:spcAft>
                <a:spcPts val="0"/>
              </a:spcAft>
              <a:buClr>
                <a:schemeClr val="dk1"/>
              </a:buClr>
              <a:buSzPts val="2800"/>
              <a:buFont typeface="Times New Roman"/>
              <a:buNone/>
            </a:pPr>
            <a:r>
              <a:t/>
            </a:r>
            <a:endParaRPr/>
          </a:p>
        </p:txBody>
      </p:sp>
      <p:sp>
        <p:nvSpPr>
          <p:cNvPr id="145" name="Google Shape;145;p7"/>
          <p:cNvSpPr txBox="1"/>
          <p:nvPr/>
        </p:nvSpPr>
        <p:spPr>
          <a:xfrm>
            <a:off x="1300480" y="2074354"/>
            <a:ext cx="9509760" cy="1014286"/>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Phương pháp </a:t>
            </a:r>
            <a:r>
              <a:rPr lang="en-US" sz="2800">
                <a:solidFill>
                  <a:srgbClr val="FF0000"/>
                </a:solidFill>
                <a:latin typeface="Times New Roman"/>
                <a:ea typeface="Times New Roman"/>
                <a:cs typeface="Times New Roman"/>
                <a:sym typeface="Times New Roman"/>
              </a:rPr>
              <a:t>chưng cất </a:t>
            </a:r>
            <a:r>
              <a:rPr lang="en-US" sz="2800">
                <a:solidFill>
                  <a:schemeClr val="dk1"/>
                </a:solidFill>
                <a:latin typeface="Times New Roman"/>
                <a:ea typeface="Times New Roman"/>
                <a:cs typeface="Times New Roman"/>
                <a:sym typeface="Times New Roman"/>
              </a:rPr>
              <a:t>dùng để </a:t>
            </a:r>
            <a:r>
              <a:rPr lang="en-US" sz="2800">
                <a:solidFill>
                  <a:srgbClr val="FF0000"/>
                </a:solidFill>
                <a:latin typeface="Times New Roman"/>
                <a:ea typeface="Times New Roman"/>
                <a:cs typeface="Times New Roman"/>
                <a:sym typeface="Times New Roman"/>
              </a:rPr>
              <a:t>tách chất lỏng </a:t>
            </a:r>
            <a:r>
              <a:rPr lang="en-US" sz="2800">
                <a:solidFill>
                  <a:schemeClr val="dk1"/>
                </a:solidFill>
                <a:latin typeface="Times New Roman"/>
                <a:ea typeface="Times New Roman"/>
                <a:cs typeface="Times New Roman"/>
                <a:sym typeface="Times New Roman"/>
              </a:rPr>
              <a:t>ra khỏi hỗn hợp các chất có sự khác nhau về nhiệt độ sôi </a:t>
            </a:r>
            <a:endParaRPr/>
          </a:p>
        </p:txBody>
      </p:sp>
      <p:sp>
        <p:nvSpPr>
          <p:cNvPr id="146" name="Google Shape;146;p7"/>
          <p:cNvSpPr/>
          <p:nvPr/>
        </p:nvSpPr>
        <p:spPr>
          <a:xfrm rot="5400000">
            <a:off x="5492756" y="3227076"/>
            <a:ext cx="579120" cy="302248"/>
          </a:xfrm>
          <a:prstGeom prst="rightArrow">
            <a:avLst>
              <a:gd fmla="val 50000" name="adj1"/>
              <a:gd fmla="val 50000" name="adj2"/>
            </a:avLst>
          </a:prstGeom>
          <a:solidFill>
            <a:srgbClr val="CCECFF"/>
          </a:solidFill>
          <a:ln cap="flat" cmpd="sng" w="25400">
            <a:solidFill>
              <a:srgbClr val="426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 name="Google Shape;147;p7"/>
          <p:cNvSpPr txBox="1"/>
          <p:nvPr/>
        </p:nvSpPr>
        <p:spPr>
          <a:xfrm>
            <a:off x="3155956" y="3779522"/>
            <a:ext cx="5252719" cy="523220"/>
          </a:xfrm>
          <a:prstGeom prst="rect">
            <a:avLst/>
          </a:prstGeom>
          <a:solidFill>
            <a:srgbClr val="CCEC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Thu được chất lỏng tinh khiết hơn</a:t>
            </a:r>
            <a:endParaRPr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624051" y="322772"/>
            <a:ext cx="6223789" cy="584775"/>
          </a:xfrm>
          <a:prstGeom prst="rect">
            <a:avLst/>
          </a:prstGeom>
          <a:solidFill>
            <a:srgbClr val="F2F2F2"/>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3200">
                <a:latin typeface="Times New Roman"/>
                <a:ea typeface="Times New Roman"/>
                <a:cs typeface="Times New Roman"/>
                <a:sym typeface="Times New Roman"/>
              </a:rPr>
              <a:t>I. PHƯƠNG PHÁP CHƯNG CẤT</a:t>
            </a:r>
            <a:endParaRPr/>
          </a:p>
        </p:txBody>
      </p:sp>
      <p:sp>
        <p:nvSpPr>
          <p:cNvPr id="153" name="Google Shape;153;p8"/>
          <p:cNvSpPr txBox="1"/>
          <p:nvPr>
            <p:ph idx="1" type="body"/>
          </p:nvPr>
        </p:nvSpPr>
        <p:spPr>
          <a:xfrm>
            <a:off x="847571" y="1198563"/>
            <a:ext cx="4171469"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lang="en-US">
                <a:solidFill>
                  <a:srgbClr val="FF0000"/>
                </a:solidFill>
                <a:latin typeface="Times New Roman"/>
                <a:ea typeface="Times New Roman"/>
                <a:cs typeface="Times New Roman"/>
                <a:sym typeface="Times New Roman"/>
              </a:rPr>
              <a:t>4. Thí nghiệm</a:t>
            </a:r>
            <a:endParaRPr>
              <a:solidFill>
                <a:srgbClr val="FF0000"/>
              </a:solidFill>
              <a:latin typeface="Times New Roman"/>
              <a:ea typeface="Times New Roman"/>
              <a:cs typeface="Times New Roman"/>
              <a:sym typeface="Times New Roman"/>
            </a:endParaRPr>
          </a:p>
          <a:p>
            <a:pPr indent="0" lvl="0" marL="0" rtl="0" algn="l">
              <a:spcBef>
                <a:spcPts val="560"/>
              </a:spcBef>
              <a:spcAft>
                <a:spcPts val="0"/>
              </a:spcAft>
              <a:buClr>
                <a:schemeClr val="dk1"/>
              </a:buClr>
              <a:buSzPts val="2800"/>
              <a:buFont typeface="Times New Roman"/>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aphicFrame>
        <p:nvGraphicFramePr>
          <p:cNvPr id="158" name="Google Shape;158;p9"/>
          <p:cNvGraphicFramePr/>
          <p:nvPr/>
        </p:nvGraphicFramePr>
        <p:xfrm>
          <a:off x="1249680" y="620637"/>
          <a:ext cx="3000000" cy="3000000"/>
        </p:xfrm>
        <a:graphic>
          <a:graphicData uri="http://schemas.openxmlformats.org/drawingml/2006/table">
            <a:tbl>
              <a:tblPr bandRow="1" firstCol="1" firstRow="1">
                <a:noFill/>
                <a:tableStyleId>{2D45B74D-F0D7-4AEE-8A16-74B23E72A06D}</a:tableStyleId>
              </a:tblPr>
              <a:tblGrid>
                <a:gridCol w="3253575"/>
                <a:gridCol w="6124100"/>
              </a:tblGrid>
              <a:tr h="285550">
                <a:tc>
                  <a:txBody>
                    <a:bodyPr/>
                    <a:lstStyle/>
                    <a:p>
                      <a:pPr indent="0" lvl="0" marL="0" marR="0" rtl="0" algn="ctr">
                        <a:lnSpc>
                          <a:spcPct val="150000"/>
                        </a:lnSpc>
                        <a:spcBef>
                          <a:spcPts val="0"/>
                        </a:spcBef>
                        <a:spcAft>
                          <a:spcPts val="0"/>
                        </a:spcAft>
                        <a:buNone/>
                      </a:pPr>
                      <a:r>
                        <a:rPr lang="en-US" sz="1600" u="none" cap="none" strike="noStrike"/>
                        <a:t>Thí nghiệm</a:t>
                      </a:r>
                      <a:endParaRPr sz="1600" u="none" cap="none" strike="noStrike">
                        <a:latin typeface="Calibri"/>
                        <a:ea typeface="Calibri"/>
                        <a:cs typeface="Calibri"/>
                        <a:sym typeface="Calibri"/>
                      </a:endParaRPr>
                    </a:p>
                  </a:txBody>
                  <a:tcPr marT="0" marB="0" marR="55600" marL="55600" anchor="ctr"/>
                </a:tc>
                <a:tc>
                  <a:txBody>
                    <a:bodyPr/>
                    <a:lstStyle/>
                    <a:p>
                      <a:pPr indent="0" lvl="0" marL="0" marR="0" rtl="0" algn="ctr">
                        <a:lnSpc>
                          <a:spcPct val="150000"/>
                        </a:lnSpc>
                        <a:spcBef>
                          <a:spcPts val="0"/>
                        </a:spcBef>
                        <a:spcAft>
                          <a:spcPts val="0"/>
                        </a:spcAft>
                        <a:buNone/>
                      </a:pPr>
                      <a:r>
                        <a:rPr lang="en-US" sz="1600" u="none" cap="none" strike="noStrike"/>
                        <a:t>Chưng cất ethanol từ dung dịch ethanol-nước</a:t>
                      </a:r>
                      <a:endParaRPr sz="1600" u="none" cap="none" strike="noStrike">
                        <a:latin typeface="Calibri"/>
                        <a:ea typeface="Calibri"/>
                        <a:cs typeface="Calibri"/>
                        <a:sym typeface="Calibri"/>
                      </a:endParaRPr>
                    </a:p>
                  </a:txBody>
                  <a:tcPr marT="0" marB="0" marR="55600" marL="55600" anchor="ctr"/>
                </a:tc>
              </a:tr>
              <a:tr h="787100">
                <a:tc>
                  <a:txBody>
                    <a:bodyPr/>
                    <a:lstStyle/>
                    <a:p>
                      <a:pPr indent="0" lvl="0" marL="0" marR="0" rtl="0" algn="ctr">
                        <a:lnSpc>
                          <a:spcPct val="150000"/>
                        </a:lnSpc>
                        <a:spcBef>
                          <a:spcPts val="0"/>
                        </a:spcBef>
                        <a:spcAft>
                          <a:spcPts val="0"/>
                        </a:spcAft>
                        <a:buNone/>
                      </a:pPr>
                      <a:r>
                        <a:rPr lang="en-US" sz="1600" u="none" cap="none" strike="noStrike"/>
                        <a:t>Chuẩn bị và tiến hành</a:t>
                      </a:r>
                      <a:endParaRPr sz="1600" u="none" cap="none" strike="noStrike">
                        <a:latin typeface="Calibri"/>
                        <a:ea typeface="Calibri"/>
                        <a:cs typeface="Calibri"/>
                        <a:sym typeface="Calibri"/>
                      </a:endParaRPr>
                    </a:p>
                  </a:txBody>
                  <a:tcPr marT="0" marB="0" marR="55600" marL="55600" anchor="ctr"/>
                </a:tc>
                <a:tc>
                  <a:txBody>
                    <a:bodyPr/>
                    <a:lstStyle/>
                    <a:p>
                      <a:pPr indent="0" lvl="0" marL="0" marR="0" rtl="0" algn="just">
                        <a:lnSpc>
                          <a:spcPct val="150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55600" marL="55600"/>
                </a:tc>
              </a:tr>
              <a:tr h="1103500">
                <a:tc>
                  <a:txBody>
                    <a:bodyPr/>
                    <a:lstStyle/>
                    <a:p>
                      <a:pPr indent="0" lvl="0" marL="0" marR="0" rtl="0" algn="ctr">
                        <a:lnSpc>
                          <a:spcPct val="150000"/>
                        </a:lnSpc>
                        <a:spcBef>
                          <a:spcPts val="0"/>
                        </a:spcBef>
                        <a:spcAft>
                          <a:spcPts val="0"/>
                        </a:spcAft>
                        <a:buNone/>
                      </a:pPr>
                      <a:r>
                        <a:rPr lang="en-US" sz="1600" u="none" cap="none" strike="noStrike"/>
                        <a:t>Nhiệt độ sôi của dung dịch ethanol ban đầu?</a:t>
                      </a:r>
                      <a:endParaRPr sz="1600" u="none" cap="none" strike="noStrike">
                        <a:latin typeface="Calibri"/>
                        <a:ea typeface="Calibri"/>
                        <a:cs typeface="Calibri"/>
                        <a:sym typeface="Calibri"/>
                      </a:endParaRPr>
                    </a:p>
                  </a:txBody>
                  <a:tcPr marT="0" marB="0" marR="55600" marL="55600" anchor="ctr"/>
                </a:tc>
                <a:tc>
                  <a:txBody>
                    <a:bodyPr/>
                    <a:lstStyle/>
                    <a:p>
                      <a:pPr indent="0" lvl="0" marL="0" marR="0" rtl="0" algn="just">
                        <a:lnSpc>
                          <a:spcPct val="150000"/>
                        </a:lnSpc>
                        <a:spcBef>
                          <a:spcPts val="0"/>
                        </a:spcBef>
                        <a:spcAft>
                          <a:spcPts val="0"/>
                        </a:spcAft>
                        <a:buNone/>
                      </a:pPr>
                      <a:r>
                        <a:rPr lang="en-US" sz="1600" u="none" cap="none" strike="noStrike"/>
                        <a:t> </a:t>
                      </a:r>
                      <a:endParaRPr sz="1600" u="none" cap="none" strike="noStrike"/>
                    </a:p>
                    <a:p>
                      <a:pPr indent="0" lvl="0" marL="0" marR="0" rtl="0" algn="just">
                        <a:lnSpc>
                          <a:spcPct val="150000"/>
                        </a:lnSpc>
                        <a:spcBef>
                          <a:spcPts val="800"/>
                        </a:spcBef>
                        <a:spcAft>
                          <a:spcPts val="0"/>
                        </a:spcAft>
                        <a:buNone/>
                      </a:pPr>
                      <a:r>
                        <a:rPr lang="en-US" sz="1600" u="none" cap="none" strike="noStrike"/>
                        <a:t>..............................................................................</a:t>
                      </a:r>
                      <a:endParaRPr/>
                    </a:p>
                    <a:p>
                      <a:pPr indent="0" lvl="0" marL="0" marR="0" rtl="0" algn="just">
                        <a:lnSpc>
                          <a:spcPct val="150000"/>
                        </a:lnSpc>
                        <a:spcBef>
                          <a:spcPts val="800"/>
                        </a:spcBef>
                        <a:spcAft>
                          <a:spcPts val="0"/>
                        </a:spcAft>
                        <a:buNone/>
                      </a:pPr>
                      <a:r>
                        <a:rPr lang="en-US" sz="1600" u="none" cap="none" strike="noStrike"/>
                        <a:t>..............................................................................</a:t>
                      </a:r>
                      <a:endParaRPr sz="1600" u="none" cap="none" strike="noStrike">
                        <a:latin typeface="Calibri"/>
                        <a:ea typeface="Calibri"/>
                        <a:cs typeface="Calibri"/>
                        <a:sym typeface="Calibri"/>
                      </a:endParaRPr>
                    </a:p>
                  </a:txBody>
                  <a:tcPr marT="0" marB="0" marR="55600" marL="55600"/>
                </a:tc>
              </a:tr>
              <a:tr h="1921425">
                <a:tc>
                  <a:txBody>
                    <a:bodyPr/>
                    <a:lstStyle/>
                    <a:p>
                      <a:pPr indent="0" lvl="0" marL="0" marR="0" rtl="0" algn="ctr">
                        <a:lnSpc>
                          <a:spcPct val="150000"/>
                        </a:lnSpc>
                        <a:spcBef>
                          <a:spcPts val="0"/>
                        </a:spcBef>
                        <a:spcAft>
                          <a:spcPts val="0"/>
                        </a:spcAft>
                        <a:buNone/>
                      </a:pPr>
                      <a:r>
                        <a:rPr lang="en-US" sz="1600" u="none" cap="none" strike="noStrike"/>
                        <a:t>So sánh nhiệt độ sôi của dung dịch ethanol ban đầu và ethanol nguyên chất</a:t>
                      </a:r>
                      <a:endParaRPr sz="1600" u="none" cap="none" strike="noStrike">
                        <a:latin typeface="Calibri"/>
                        <a:ea typeface="Calibri"/>
                        <a:cs typeface="Calibri"/>
                        <a:sym typeface="Calibri"/>
                      </a:endParaRPr>
                    </a:p>
                  </a:txBody>
                  <a:tcPr marT="0" marB="0" marR="55600" marL="55600" anchor="ctr"/>
                </a:tc>
                <a:tc>
                  <a:txBody>
                    <a:bodyPr/>
                    <a:lstStyle/>
                    <a:p>
                      <a:pPr indent="0" lvl="0" marL="0" marR="0" rtl="0" algn="just">
                        <a:lnSpc>
                          <a:spcPct val="150000"/>
                        </a:lnSpc>
                        <a:spcBef>
                          <a:spcPts val="0"/>
                        </a:spcBef>
                        <a:spcAft>
                          <a:spcPts val="0"/>
                        </a:spcAft>
                        <a:buNone/>
                      </a:pPr>
                      <a:r>
                        <a:rPr lang="en-US" sz="1600" u="none" cap="none" strike="noStrike"/>
                        <a:t> </a:t>
                      </a:r>
                      <a:endParaRPr sz="1600" u="none" cap="none" strike="noStrike"/>
                    </a:p>
                    <a:p>
                      <a:pPr indent="0" lvl="0" marL="0" marR="0" rtl="0" algn="just">
                        <a:lnSpc>
                          <a:spcPct val="150000"/>
                        </a:lnSpc>
                        <a:spcBef>
                          <a:spcPts val="800"/>
                        </a:spcBef>
                        <a:spcAft>
                          <a:spcPts val="0"/>
                        </a:spcAft>
                        <a:buNone/>
                      </a:pPr>
                      <a:r>
                        <a:rPr lang="en-US" sz="1600" u="none" cap="none" strike="noStrike"/>
                        <a:t>..............................................................................</a:t>
                      </a:r>
                      <a:endParaRPr/>
                    </a:p>
                    <a:p>
                      <a:pPr indent="0" lvl="0" marL="0" marR="0" rtl="0" algn="just">
                        <a:lnSpc>
                          <a:spcPct val="150000"/>
                        </a:lnSpc>
                        <a:spcBef>
                          <a:spcPts val="800"/>
                        </a:spcBef>
                        <a:spcAft>
                          <a:spcPts val="0"/>
                        </a:spcAft>
                        <a:buNone/>
                      </a:pPr>
                      <a:r>
                        <a:rPr lang="en-US" sz="1600" u="none" cap="none" strike="noStrike"/>
                        <a:t>..............................................................................</a:t>
                      </a:r>
                      <a:endParaRPr/>
                    </a:p>
                    <a:p>
                      <a:pPr indent="0" lvl="0" marL="0" marR="0" rtl="0" algn="just">
                        <a:lnSpc>
                          <a:spcPct val="150000"/>
                        </a:lnSpc>
                        <a:spcBef>
                          <a:spcPts val="800"/>
                        </a:spcBef>
                        <a:spcAft>
                          <a:spcPts val="0"/>
                        </a:spcAft>
                        <a:buNone/>
                      </a:pPr>
                      <a:r>
                        <a:rPr lang="en-US" sz="1600" u="none" cap="none" strike="noStrike"/>
                        <a:t>..............................................................................</a:t>
                      </a:r>
                      <a:endParaRPr/>
                    </a:p>
                    <a:p>
                      <a:pPr indent="0" lvl="0" marL="0" marR="0" rtl="0" algn="just">
                        <a:lnSpc>
                          <a:spcPct val="150000"/>
                        </a:lnSpc>
                        <a:spcBef>
                          <a:spcPts val="800"/>
                        </a:spcBef>
                        <a:spcAft>
                          <a:spcPts val="0"/>
                        </a:spcAft>
                        <a:buNone/>
                      </a:pPr>
                      <a:r>
                        <a:rPr lang="en-US" sz="1600" u="none" cap="none" strike="noStrike"/>
                        <a:t>..............................................................................</a:t>
                      </a:r>
                      <a:endParaRPr sz="1600" u="none" cap="none" strike="noStrike">
                        <a:latin typeface="Calibri"/>
                        <a:ea typeface="Calibri"/>
                        <a:cs typeface="Calibri"/>
                        <a:sym typeface="Calibri"/>
                      </a:endParaRPr>
                    </a:p>
                  </a:txBody>
                  <a:tcPr marT="0" marB="0" marR="55600" marL="55600"/>
                </a:tc>
              </a:tr>
              <a:tr h="1679075">
                <a:tc>
                  <a:txBody>
                    <a:bodyPr/>
                    <a:lstStyle/>
                    <a:p>
                      <a:pPr indent="0" lvl="0" marL="0" marR="0" rtl="0" algn="ctr">
                        <a:lnSpc>
                          <a:spcPct val="150000"/>
                        </a:lnSpc>
                        <a:spcBef>
                          <a:spcPts val="0"/>
                        </a:spcBef>
                        <a:spcAft>
                          <a:spcPts val="0"/>
                        </a:spcAft>
                        <a:buNone/>
                      </a:pPr>
                      <a:r>
                        <a:rPr lang="en-US" sz="1600" u="none" cap="none" strike="noStrike"/>
                        <a:t>So sánh độ cồn của sản phẩm thu được và dung dịch ethanol ban đầu? Giải thích</a:t>
                      </a:r>
                      <a:endParaRPr sz="1600" u="none" cap="none" strike="noStrike">
                        <a:latin typeface="Calibri"/>
                        <a:ea typeface="Calibri"/>
                        <a:cs typeface="Calibri"/>
                        <a:sym typeface="Calibri"/>
                      </a:endParaRPr>
                    </a:p>
                  </a:txBody>
                  <a:tcPr marT="0" marB="0" marR="55600" marL="55600" anchor="ctr"/>
                </a:tc>
                <a:tc>
                  <a:txBody>
                    <a:bodyPr/>
                    <a:lstStyle/>
                    <a:p>
                      <a:pPr indent="0" lvl="0" marL="0" marR="0" rtl="0" algn="just">
                        <a:lnSpc>
                          <a:spcPct val="150000"/>
                        </a:lnSpc>
                        <a:spcBef>
                          <a:spcPts val="0"/>
                        </a:spcBef>
                        <a:spcAft>
                          <a:spcPts val="0"/>
                        </a:spcAft>
                        <a:buNone/>
                      </a:pPr>
                      <a:r>
                        <a:rPr lang="en-US" sz="1600" u="none" cap="none" strike="noStrike"/>
                        <a:t> ..............................................................................</a:t>
                      </a:r>
                      <a:endParaRPr/>
                    </a:p>
                    <a:p>
                      <a:pPr indent="0" lvl="0" marL="0" marR="0" rtl="0" algn="just">
                        <a:lnSpc>
                          <a:spcPct val="150000"/>
                        </a:lnSpc>
                        <a:spcBef>
                          <a:spcPts val="800"/>
                        </a:spcBef>
                        <a:spcAft>
                          <a:spcPts val="0"/>
                        </a:spcAft>
                        <a:buNone/>
                      </a:pPr>
                      <a:r>
                        <a:rPr lang="en-US" sz="1600" u="none" cap="none" strike="noStrike"/>
                        <a:t>..............................................................................</a:t>
                      </a:r>
                      <a:endParaRPr/>
                    </a:p>
                    <a:p>
                      <a:pPr indent="0" lvl="0" marL="0" marR="0" rtl="0" algn="just">
                        <a:lnSpc>
                          <a:spcPct val="150000"/>
                        </a:lnSpc>
                        <a:spcBef>
                          <a:spcPts val="800"/>
                        </a:spcBef>
                        <a:spcAft>
                          <a:spcPts val="0"/>
                        </a:spcAft>
                        <a:buNone/>
                      </a:pPr>
                      <a:r>
                        <a:rPr lang="en-US" sz="1600" u="none" cap="none" strike="noStrike"/>
                        <a:t>..............................................................................</a:t>
                      </a:r>
                      <a:endParaRPr/>
                    </a:p>
                    <a:p>
                      <a:pPr indent="0" lvl="0" marL="0" marR="0" rtl="0" algn="just">
                        <a:lnSpc>
                          <a:spcPct val="150000"/>
                        </a:lnSpc>
                        <a:spcBef>
                          <a:spcPts val="800"/>
                        </a:spcBef>
                        <a:spcAft>
                          <a:spcPts val="0"/>
                        </a:spcAft>
                        <a:buNone/>
                      </a:pPr>
                      <a:r>
                        <a:rPr lang="en-US" sz="1600" u="none" cap="none" strike="noStrike"/>
                        <a:t>..............................................................................</a:t>
                      </a:r>
                      <a:endParaRPr sz="1600" u="none" cap="none" strike="noStrike">
                        <a:latin typeface="Calibri"/>
                        <a:ea typeface="Calibri"/>
                        <a:cs typeface="Calibri"/>
                        <a:sym typeface="Calibri"/>
                      </a:endParaRPr>
                    </a:p>
                  </a:txBody>
                  <a:tcPr marT="0" marB="0" marR="55600" marL="55600"/>
                </a:tc>
              </a:tr>
            </a:tbl>
          </a:graphicData>
        </a:graphic>
      </p:graphicFrame>
      <p:grpSp>
        <p:nvGrpSpPr>
          <p:cNvPr id="159" name="Google Shape;159;p9"/>
          <p:cNvGrpSpPr/>
          <p:nvPr/>
        </p:nvGrpSpPr>
        <p:grpSpPr>
          <a:xfrm>
            <a:off x="3406341" y="1445405"/>
            <a:ext cx="387070" cy="222251"/>
            <a:chOff x="0" y="0"/>
            <a:chExt cx="617601" cy="596419"/>
          </a:xfrm>
        </p:grpSpPr>
        <p:grpSp>
          <p:nvGrpSpPr>
            <p:cNvPr id="160" name="Google Shape;160;p9"/>
            <p:cNvGrpSpPr/>
            <p:nvPr/>
          </p:nvGrpSpPr>
          <p:grpSpPr>
            <a:xfrm>
              <a:off x="258454" y="0"/>
              <a:ext cx="359147" cy="596419"/>
              <a:chOff x="258454" y="0"/>
              <a:chExt cx="359147" cy="596419"/>
            </a:xfrm>
          </p:grpSpPr>
          <p:grpSp>
            <p:nvGrpSpPr>
              <p:cNvPr id="161" name="Google Shape;161;p9"/>
              <p:cNvGrpSpPr/>
              <p:nvPr/>
            </p:nvGrpSpPr>
            <p:grpSpPr>
              <a:xfrm>
                <a:off x="265340" y="6555"/>
                <a:ext cx="347294" cy="583119"/>
                <a:chOff x="265340" y="6555"/>
                <a:chExt cx="347294" cy="583119"/>
              </a:xfrm>
            </p:grpSpPr>
            <p:sp>
              <p:nvSpPr>
                <p:cNvPr id="162" name="Google Shape;162;p9"/>
                <p:cNvSpPr/>
                <p:nvPr/>
              </p:nvSpPr>
              <p:spPr>
                <a:xfrm>
                  <a:off x="352145" y="374795"/>
                  <a:ext cx="7816" cy="7816"/>
                </a:xfrm>
                <a:custGeom>
                  <a:rect b="b" l="l" r="r" t="t"/>
                  <a:pathLst>
                    <a:path extrusionOk="0" h="7816" w="7816">
                      <a:moveTo>
                        <a:pt x="7816" y="3908"/>
                      </a:moveTo>
                      <a:cubicBezTo>
                        <a:pt x="7816" y="6066"/>
                        <a:pt x="6066" y="7816"/>
                        <a:pt x="3908" y="7816"/>
                      </a:cubicBezTo>
                      <a:cubicBezTo>
                        <a:pt x="1750" y="7816"/>
                        <a:pt x="0" y="6066"/>
                        <a:pt x="0" y="3908"/>
                      </a:cubicBezTo>
                      <a:cubicBezTo>
                        <a:pt x="0" y="1750"/>
                        <a:pt x="1750" y="0"/>
                        <a:pt x="3908" y="0"/>
                      </a:cubicBezTo>
                      <a:cubicBezTo>
                        <a:pt x="6066" y="0"/>
                        <a:pt x="7816" y="1750"/>
                        <a:pt x="7816" y="390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63" name="Google Shape;163;p9"/>
                <p:cNvGrpSpPr/>
                <p:nvPr/>
              </p:nvGrpSpPr>
              <p:grpSpPr>
                <a:xfrm>
                  <a:off x="265340" y="6555"/>
                  <a:ext cx="347294" cy="583119"/>
                  <a:chOff x="265340" y="6555"/>
                  <a:chExt cx="347294" cy="583119"/>
                </a:xfrm>
              </p:grpSpPr>
              <p:sp>
                <p:nvSpPr>
                  <p:cNvPr id="164" name="Google Shape;164;p9"/>
                  <p:cNvSpPr/>
                  <p:nvPr/>
                </p:nvSpPr>
                <p:spPr>
                  <a:xfrm>
                    <a:off x="438438" y="6555"/>
                    <a:ext cx="174196" cy="583119"/>
                  </a:xfrm>
                  <a:custGeom>
                    <a:rect b="b" l="l" r="r" t="t"/>
                    <a:pathLst>
                      <a:path extrusionOk="0" h="583119" w="174196">
                        <a:moveTo>
                          <a:pt x="158969" y="452830"/>
                        </a:moveTo>
                        <a:lnTo>
                          <a:pt x="44943" y="285918"/>
                        </a:lnTo>
                        <a:cubicBezTo>
                          <a:pt x="41980" y="281632"/>
                          <a:pt x="38765" y="277850"/>
                          <a:pt x="35361" y="274573"/>
                        </a:cubicBezTo>
                        <a:lnTo>
                          <a:pt x="34416" y="41791"/>
                        </a:lnTo>
                        <a:cubicBezTo>
                          <a:pt x="41602" y="40720"/>
                          <a:pt x="47212" y="32841"/>
                          <a:pt x="47149" y="23260"/>
                        </a:cubicBezTo>
                        <a:lnTo>
                          <a:pt x="47149" y="18469"/>
                        </a:lnTo>
                        <a:cubicBezTo>
                          <a:pt x="47086" y="8195"/>
                          <a:pt x="40656" y="-63"/>
                          <a:pt x="32714" y="0"/>
                        </a:cubicBezTo>
                        <a:lnTo>
                          <a:pt x="0" y="189"/>
                        </a:lnTo>
                        <a:lnTo>
                          <a:pt x="0" y="583119"/>
                        </a:lnTo>
                        <a:lnTo>
                          <a:pt x="114090" y="582363"/>
                        </a:lnTo>
                        <a:cubicBezTo>
                          <a:pt x="165903" y="581985"/>
                          <a:pt x="193259" y="503004"/>
                          <a:pt x="158969" y="452830"/>
                        </a:cubicBezTo>
                        <a:close/>
                      </a:path>
                    </a:pathLst>
                  </a:custGeom>
                  <a:solidFill>
                    <a:srgbClr val="E4E6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 name="Google Shape;165;p9"/>
                  <p:cNvSpPr/>
                  <p:nvPr/>
                </p:nvSpPr>
                <p:spPr>
                  <a:xfrm>
                    <a:off x="265340" y="6555"/>
                    <a:ext cx="173286" cy="583119"/>
                  </a:xfrm>
                  <a:custGeom>
                    <a:rect b="b" l="l" r="r" t="t"/>
                    <a:pathLst>
                      <a:path extrusionOk="0" h="583119" w="173286">
                        <a:moveTo>
                          <a:pt x="15137" y="452830"/>
                        </a:moveTo>
                        <a:lnTo>
                          <a:pt x="128533" y="285918"/>
                        </a:lnTo>
                        <a:cubicBezTo>
                          <a:pt x="131432" y="281632"/>
                          <a:pt x="134647" y="277850"/>
                          <a:pt x="138051" y="274573"/>
                        </a:cubicBezTo>
                        <a:lnTo>
                          <a:pt x="138996" y="41791"/>
                        </a:lnTo>
                        <a:cubicBezTo>
                          <a:pt x="131810" y="40720"/>
                          <a:pt x="126263" y="32841"/>
                          <a:pt x="126327" y="23260"/>
                        </a:cubicBezTo>
                        <a:lnTo>
                          <a:pt x="126327" y="18469"/>
                        </a:lnTo>
                        <a:cubicBezTo>
                          <a:pt x="126390" y="8195"/>
                          <a:pt x="132819" y="-63"/>
                          <a:pt x="140698" y="0"/>
                        </a:cubicBezTo>
                        <a:lnTo>
                          <a:pt x="173286" y="189"/>
                        </a:lnTo>
                        <a:lnTo>
                          <a:pt x="173286" y="583119"/>
                        </a:lnTo>
                        <a:lnTo>
                          <a:pt x="59827" y="582363"/>
                        </a:lnTo>
                        <a:cubicBezTo>
                          <a:pt x="8266" y="581985"/>
                          <a:pt x="-18965" y="503004"/>
                          <a:pt x="15137" y="45283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9"/>
                  <p:cNvSpPr/>
                  <p:nvPr/>
                </p:nvSpPr>
                <p:spPr>
                  <a:xfrm>
                    <a:off x="283684" y="347565"/>
                    <a:ext cx="309476" cy="228305"/>
                  </a:xfrm>
                  <a:custGeom>
                    <a:rect b="b" l="l" r="r" t="t"/>
                    <a:pathLst>
                      <a:path extrusionOk="0" h="228305" w="309476">
                        <a:moveTo>
                          <a:pt x="296515" y="121150"/>
                        </a:moveTo>
                        <a:lnTo>
                          <a:pt x="215896" y="0"/>
                        </a:lnTo>
                        <a:lnTo>
                          <a:pt x="92981" y="0"/>
                        </a:lnTo>
                        <a:lnTo>
                          <a:pt x="14505" y="117305"/>
                        </a:lnTo>
                        <a:cubicBezTo>
                          <a:pt x="-16381" y="160923"/>
                          <a:pt x="4861" y="228306"/>
                          <a:pt x="51758" y="228306"/>
                        </a:cubicBezTo>
                        <a:lnTo>
                          <a:pt x="257120" y="228306"/>
                        </a:lnTo>
                        <a:cubicBezTo>
                          <a:pt x="304016" y="228243"/>
                          <a:pt x="325069" y="164895"/>
                          <a:pt x="296515" y="121150"/>
                        </a:cubicBezTo>
                        <a:close/>
                      </a:path>
                    </a:pathLst>
                  </a:custGeom>
                  <a:solidFill>
                    <a:srgbClr val="67C8E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9"/>
                  <p:cNvSpPr/>
                  <p:nvPr/>
                </p:nvSpPr>
                <p:spPr>
                  <a:xfrm>
                    <a:off x="438563" y="347565"/>
                    <a:ext cx="154587" cy="228305"/>
                  </a:xfrm>
                  <a:custGeom>
                    <a:rect b="b" l="l" r="r" t="t"/>
                    <a:pathLst>
                      <a:path extrusionOk="0" h="228305" w="154587">
                        <a:moveTo>
                          <a:pt x="141509" y="121150"/>
                        </a:moveTo>
                        <a:lnTo>
                          <a:pt x="60386" y="0"/>
                        </a:lnTo>
                        <a:lnTo>
                          <a:pt x="0" y="0"/>
                        </a:lnTo>
                        <a:lnTo>
                          <a:pt x="0" y="228306"/>
                        </a:lnTo>
                        <a:lnTo>
                          <a:pt x="101862" y="228306"/>
                        </a:lnTo>
                        <a:cubicBezTo>
                          <a:pt x="149073" y="228243"/>
                          <a:pt x="170316" y="164895"/>
                          <a:pt x="141509" y="121150"/>
                        </a:cubicBezTo>
                        <a:close/>
                      </a:path>
                    </a:pathLst>
                  </a:custGeom>
                  <a:solidFill>
                    <a:srgbClr val="0083C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9"/>
                  <p:cNvSpPr/>
                  <p:nvPr/>
                </p:nvSpPr>
                <p:spPr>
                  <a:xfrm>
                    <a:off x="468504" y="421124"/>
                    <a:ext cx="34038" cy="34037"/>
                  </a:xfrm>
                  <a:custGeom>
                    <a:rect b="b" l="l" r="r" t="t"/>
                    <a:pathLst>
                      <a:path extrusionOk="0" h="34037" w="34038">
                        <a:moveTo>
                          <a:pt x="0" y="17019"/>
                        </a:moveTo>
                        <a:cubicBezTo>
                          <a:pt x="0" y="7627"/>
                          <a:pt x="7627" y="0"/>
                          <a:pt x="17019" y="0"/>
                        </a:cubicBezTo>
                        <a:cubicBezTo>
                          <a:pt x="26411" y="0"/>
                          <a:pt x="34038" y="7627"/>
                          <a:pt x="34038" y="17019"/>
                        </a:cubicBezTo>
                        <a:cubicBezTo>
                          <a:pt x="34038" y="26411"/>
                          <a:pt x="26411" y="34038"/>
                          <a:pt x="17019" y="34038"/>
                        </a:cubicBezTo>
                        <a:cubicBezTo>
                          <a:pt x="7627" y="34038"/>
                          <a:pt x="0" y="26411"/>
                          <a:pt x="0" y="17019"/>
                        </a:cubicBezTo>
                        <a:close/>
                      </a:path>
                    </a:pathLst>
                  </a:custGeom>
                  <a:solidFill>
                    <a:srgbClr val="67C8E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9"/>
                  <p:cNvSpPr/>
                  <p:nvPr/>
                </p:nvSpPr>
                <p:spPr>
                  <a:xfrm>
                    <a:off x="407110" y="374858"/>
                    <a:ext cx="24456" cy="24456"/>
                  </a:xfrm>
                  <a:custGeom>
                    <a:rect b="b" l="l" r="r" t="t"/>
                    <a:pathLst>
                      <a:path extrusionOk="0" h="24456" w="24456">
                        <a:moveTo>
                          <a:pt x="24457" y="12228"/>
                        </a:moveTo>
                        <a:cubicBezTo>
                          <a:pt x="24457" y="18982"/>
                          <a:pt x="18982" y="24457"/>
                          <a:pt x="12228" y="24457"/>
                        </a:cubicBezTo>
                        <a:cubicBezTo>
                          <a:pt x="5475" y="24457"/>
                          <a:pt x="0" y="18982"/>
                          <a:pt x="0" y="12228"/>
                        </a:cubicBezTo>
                        <a:cubicBezTo>
                          <a:pt x="0" y="5475"/>
                          <a:pt x="5475" y="0"/>
                          <a:pt x="12228" y="0"/>
                        </a:cubicBezTo>
                        <a:cubicBezTo>
                          <a:pt x="18982" y="0"/>
                          <a:pt x="24457" y="5475"/>
                          <a:pt x="24457" y="12228"/>
                        </a:cubicBezTo>
                        <a:close/>
                      </a:path>
                    </a:pathLst>
                  </a:custGeom>
                  <a:solidFill>
                    <a:srgbClr val="0083C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9"/>
                  <p:cNvSpPr/>
                  <p:nvPr/>
                </p:nvSpPr>
                <p:spPr>
                  <a:xfrm>
                    <a:off x="365319" y="411921"/>
                    <a:ext cx="15253" cy="15253"/>
                  </a:xfrm>
                  <a:custGeom>
                    <a:rect b="b" l="l" r="r" t="t"/>
                    <a:pathLst>
                      <a:path extrusionOk="0" h="15253" w="15253">
                        <a:moveTo>
                          <a:pt x="0" y="7627"/>
                        </a:moveTo>
                        <a:cubicBezTo>
                          <a:pt x="0" y="3404"/>
                          <a:pt x="3404" y="0"/>
                          <a:pt x="7627" y="0"/>
                        </a:cubicBezTo>
                        <a:cubicBezTo>
                          <a:pt x="11850" y="0"/>
                          <a:pt x="15254" y="3404"/>
                          <a:pt x="15254" y="7627"/>
                        </a:cubicBezTo>
                        <a:cubicBezTo>
                          <a:pt x="15254" y="11850"/>
                          <a:pt x="11850" y="15254"/>
                          <a:pt x="7627" y="15254"/>
                        </a:cubicBezTo>
                        <a:cubicBezTo>
                          <a:pt x="3467" y="15254"/>
                          <a:pt x="0" y="11850"/>
                          <a:pt x="0" y="7627"/>
                        </a:cubicBezTo>
                        <a:close/>
                      </a:path>
                    </a:pathLst>
                  </a:custGeom>
                  <a:solidFill>
                    <a:srgbClr val="0083C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9"/>
                  <p:cNvSpPr/>
                  <p:nvPr/>
                </p:nvSpPr>
                <p:spPr>
                  <a:xfrm>
                    <a:off x="417952" y="296319"/>
                    <a:ext cx="30318" cy="30256"/>
                  </a:xfrm>
                  <a:custGeom>
                    <a:rect b="b" l="l" r="r" t="t"/>
                    <a:pathLst>
                      <a:path extrusionOk="0" h="30256" w="30318">
                        <a:moveTo>
                          <a:pt x="0" y="15128"/>
                        </a:moveTo>
                        <a:cubicBezTo>
                          <a:pt x="0" y="6745"/>
                          <a:pt x="6807" y="0"/>
                          <a:pt x="15191" y="0"/>
                        </a:cubicBezTo>
                        <a:cubicBezTo>
                          <a:pt x="23574" y="0"/>
                          <a:pt x="30319" y="6808"/>
                          <a:pt x="30319" y="15128"/>
                        </a:cubicBezTo>
                        <a:cubicBezTo>
                          <a:pt x="30319" y="23511"/>
                          <a:pt x="23511" y="30256"/>
                          <a:pt x="15191" y="30256"/>
                        </a:cubicBezTo>
                        <a:cubicBezTo>
                          <a:pt x="6807" y="30319"/>
                          <a:pt x="0" y="23511"/>
                          <a:pt x="0" y="15128"/>
                        </a:cubicBezTo>
                        <a:close/>
                      </a:path>
                    </a:pathLst>
                  </a:custGeom>
                  <a:solidFill>
                    <a:srgbClr val="0083C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9"/>
                  <p:cNvSpPr/>
                  <p:nvPr/>
                </p:nvSpPr>
                <p:spPr>
                  <a:xfrm>
                    <a:off x="436484" y="213808"/>
                    <a:ext cx="7816" cy="7816"/>
                  </a:xfrm>
                  <a:custGeom>
                    <a:rect b="b" l="l" r="r" t="t"/>
                    <a:pathLst>
                      <a:path extrusionOk="0" h="7816" w="7816">
                        <a:moveTo>
                          <a:pt x="0" y="3908"/>
                        </a:moveTo>
                        <a:cubicBezTo>
                          <a:pt x="0" y="1765"/>
                          <a:pt x="1765" y="0"/>
                          <a:pt x="3908" y="0"/>
                        </a:cubicBezTo>
                        <a:cubicBezTo>
                          <a:pt x="6051" y="0"/>
                          <a:pt x="7816" y="1765"/>
                          <a:pt x="7816" y="3908"/>
                        </a:cubicBezTo>
                        <a:cubicBezTo>
                          <a:pt x="7816" y="6051"/>
                          <a:pt x="6051" y="7816"/>
                          <a:pt x="3908" y="7816"/>
                        </a:cubicBezTo>
                        <a:cubicBezTo>
                          <a:pt x="1765" y="7816"/>
                          <a:pt x="0" y="6114"/>
                          <a:pt x="0" y="3908"/>
                        </a:cubicBezTo>
                        <a:close/>
                      </a:path>
                    </a:pathLst>
                  </a:custGeom>
                  <a:solidFill>
                    <a:srgbClr val="0083C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9"/>
                  <p:cNvSpPr/>
                  <p:nvPr/>
                </p:nvSpPr>
                <p:spPr>
                  <a:xfrm>
                    <a:off x="416691" y="174097"/>
                    <a:ext cx="14623" cy="14623"/>
                  </a:xfrm>
                  <a:custGeom>
                    <a:rect b="b" l="l" r="r" t="t"/>
                    <a:pathLst>
                      <a:path extrusionOk="0" h="14623" w="14623">
                        <a:moveTo>
                          <a:pt x="0" y="7312"/>
                        </a:moveTo>
                        <a:cubicBezTo>
                          <a:pt x="0" y="3278"/>
                          <a:pt x="3277" y="0"/>
                          <a:pt x="7312" y="0"/>
                        </a:cubicBezTo>
                        <a:cubicBezTo>
                          <a:pt x="11346" y="0"/>
                          <a:pt x="14624" y="3278"/>
                          <a:pt x="14624" y="7312"/>
                        </a:cubicBezTo>
                        <a:cubicBezTo>
                          <a:pt x="14624" y="11346"/>
                          <a:pt x="11346" y="14624"/>
                          <a:pt x="7312" y="14624"/>
                        </a:cubicBezTo>
                        <a:cubicBezTo>
                          <a:pt x="3277" y="14624"/>
                          <a:pt x="0" y="11346"/>
                          <a:pt x="0" y="7312"/>
                        </a:cubicBezTo>
                        <a:close/>
                      </a:path>
                    </a:pathLst>
                  </a:custGeom>
                  <a:solidFill>
                    <a:srgbClr val="0083C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4" name="Google Shape;174;p9"/>
                <p:cNvSpPr/>
                <p:nvPr/>
              </p:nvSpPr>
              <p:spPr>
                <a:xfrm>
                  <a:off x="496623" y="377511"/>
                  <a:ext cx="70711" cy="99397"/>
                </a:xfrm>
                <a:custGeom>
                  <a:rect b="b" l="l" r="r" t="t"/>
                  <a:pathLst>
                    <a:path extrusionOk="0" h="99397" w="70711">
                      <a:moveTo>
                        <a:pt x="64855" y="99397"/>
                      </a:moveTo>
                      <a:cubicBezTo>
                        <a:pt x="62964" y="99397"/>
                        <a:pt x="61073" y="98515"/>
                        <a:pt x="59939" y="96813"/>
                      </a:cubicBezTo>
                      <a:lnTo>
                        <a:pt x="1003" y="9197"/>
                      </a:lnTo>
                      <a:cubicBezTo>
                        <a:pt x="-825" y="6487"/>
                        <a:pt x="-69" y="2831"/>
                        <a:pt x="2579" y="1003"/>
                      </a:cubicBezTo>
                      <a:cubicBezTo>
                        <a:pt x="5289" y="-825"/>
                        <a:pt x="8945" y="-69"/>
                        <a:pt x="10773" y="2579"/>
                      </a:cubicBezTo>
                      <a:lnTo>
                        <a:pt x="69709" y="90195"/>
                      </a:lnTo>
                      <a:cubicBezTo>
                        <a:pt x="71537" y="92905"/>
                        <a:pt x="70780" y="96561"/>
                        <a:pt x="68133" y="98389"/>
                      </a:cubicBezTo>
                      <a:cubicBezTo>
                        <a:pt x="67125" y="99019"/>
                        <a:pt x="65990" y="99397"/>
                        <a:pt x="64855" y="993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9"/>
                <p:cNvSpPr/>
                <p:nvPr/>
              </p:nvSpPr>
              <p:spPr>
                <a:xfrm>
                  <a:off x="514644" y="478421"/>
                  <a:ext cx="13489" cy="13489"/>
                </a:xfrm>
                <a:custGeom>
                  <a:rect b="b" l="l" r="r" t="t"/>
                  <a:pathLst>
                    <a:path extrusionOk="0" h="13489" w="13489">
                      <a:moveTo>
                        <a:pt x="13489" y="6745"/>
                      </a:moveTo>
                      <a:cubicBezTo>
                        <a:pt x="13489" y="10469"/>
                        <a:pt x="10469" y="13489"/>
                        <a:pt x="6745" y="13489"/>
                      </a:cubicBezTo>
                      <a:cubicBezTo>
                        <a:pt x="3020" y="13489"/>
                        <a:pt x="0" y="10469"/>
                        <a:pt x="0" y="6745"/>
                      </a:cubicBezTo>
                      <a:cubicBezTo>
                        <a:pt x="0" y="3020"/>
                        <a:pt x="3020" y="0"/>
                        <a:pt x="6745" y="0"/>
                      </a:cubicBezTo>
                      <a:cubicBezTo>
                        <a:pt x="10469" y="0"/>
                        <a:pt x="13489" y="3020"/>
                        <a:pt x="13489" y="674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6" name="Google Shape;176;p9"/>
              <p:cNvSpPr/>
              <p:nvPr/>
            </p:nvSpPr>
            <p:spPr>
              <a:xfrm>
                <a:off x="258454" y="0"/>
                <a:ext cx="359147" cy="596419"/>
              </a:xfrm>
              <a:custGeom>
                <a:rect b="b" l="l" r="r" t="t"/>
                <a:pathLst>
                  <a:path extrusionOk="0" h="596419" w="359147">
                    <a:moveTo>
                      <a:pt x="292371" y="596419"/>
                    </a:moveTo>
                    <a:lnTo>
                      <a:pt x="66902" y="596419"/>
                    </a:lnTo>
                    <a:cubicBezTo>
                      <a:pt x="44336" y="596419"/>
                      <a:pt x="24229" y="582993"/>
                      <a:pt x="11748" y="559608"/>
                    </a:cubicBezTo>
                    <a:cubicBezTo>
                      <a:pt x="-5397" y="527461"/>
                      <a:pt x="-3632" y="486111"/>
                      <a:pt x="16098" y="456738"/>
                    </a:cubicBezTo>
                    <a:lnTo>
                      <a:pt x="128801" y="289070"/>
                    </a:lnTo>
                    <a:cubicBezTo>
                      <a:pt x="131322" y="285288"/>
                      <a:pt x="134158" y="281821"/>
                      <a:pt x="137121" y="278669"/>
                    </a:cubicBezTo>
                    <a:lnTo>
                      <a:pt x="137121" y="53389"/>
                    </a:lnTo>
                    <a:cubicBezTo>
                      <a:pt x="129557" y="49481"/>
                      <a:pt x="124388" y="40467"/>
                      <a:pt x="124388" y="30067"/>
                    </a:cubicBezTo>
                    <a:lnTo>
                      <a:pt x="124388" y="25339"/>
                    </a:lnTo>
                    <a:cubicBezTo>
                      <a:pt x="124388" y="11346"/>
                      <a:pt x="133843" y="0"/>
                      <a:pt x="145441" y="0"/>
                    </a:cubicBezTo>
                    <a:lnTo>
                      <a:pt x="213706" y="0"/>
                    </a:lnTo>
                    <a:cubicBezTo>
                      <a:pt x="225304" y="0"/>
                      <a:pt x="234759" y="11346"/>
                      <a:pt x="234759" y="25339"/>
                    </a:cubicBezTo>
                    <a:lnTo>
                      <a:pt x="234759" y="30130"/>
                    </a:lnTo>
                    <a:cubicBezTo>
                      <a:pt x="234759" y="40467"/>
                      <a:pt x="229591" y="49544"/>
                      <a:pt x="222027" y="53452"/>
                    </a:cubicBezTo>
                    <a:lnTo>
                      <a:pt x="222027" y="278669"/>
                    </a:lnTo>
                    <a:cubicBezTo>
                      <a:pt x="225052" y="281821"/>
                      <a:pt x="227826" y="285288"/>
                      <a:pt x="230347" y="289070"/>
                    </a:cubicBezTo>
                    <a:lnTo>
                      <a:pt x="343050" y="456738"/>
                    </a:lnTo>
                    <a:cubicBezTo>
                      <a:pt x="362780" y="486111"/>
                      <a:pt x="364544" y="527461"/>
                      <a:pt x="347399" y="559608"/>
                    </a:cubicBezTo>
                    <a:cubicBezTo>
                      <a:pt x="335045" y="582993"/>
                      <a:pt x="314937" y="596419"/>
                      <a:pt x="292371" y="596419"/>
                    </a:cubicBezTo>
                    <a:close/>
                    <a:moveTo>
                      <a:pt x="145504" y="13489"/>
                    </a:moveTo>
                    <a:cubicBezTo>
                      <a:pt x="141911" y="13489"/>
                      <a:pt x="137940" y="18343"/>
                      <a:pt x="137940" y="25339"/>
                    </a:cubicBezTo>
                    <a:lnTo>
                      <a:pt x="137940" y="30130"/>
                    </a:lnTo>
                    <a:cubicBezTo>
                      <a:pt x="137940" y="36811"/>
                      <a:pt x="141533" y="41476"/>
                      <a:pt x="144874" y="41917"/>
                    </a:cubicBezTo>
                    <a:lnTo>
                      <a:pt x="150673" y="42736"/>
                    </a:lnTo>
                    <a:lnTo>
                      <a:pt x="150673" y="284279"/>
                    </a:lnTo>
                    <a:lnTo>
                      <a:pt x="148593" y="286296"/>
                    </a:lnTo>
                    <a:cubicBezTo>
                      <a:pt x="145504" y="289322"/>
                      <a:pt x="142605" y="292789"/>
                      <a:pt x="140020" y="296634"/>
                    </a:cubicBezTo>
                    <a:lnTo>
                      <a:pt x="27317" y="464302"/>
                    </a:lnTo>
                    <a:cubicBezTo>
                      <a:pt x="7651" y="493549"/>
                      <a:pt x="11307" y="530108"/>
                      <a:pt x="23661" y="553304"/>
                    </a:cubicBezTo>
                    <a:cubicBezTo>
                      <a:pt x="33684" y="572151"/>
                      <a:pt x="49505" y="582993"/>
                      <a:pt x="66902" y="582993"/>
                    </a:cubicBezTo>
                    <a:lnTo>
                      <a:pt x="292371" y="582993"/>
                    </a:lnTo>
                    <a:cubicBezTo>
                      <a:pt x="309832" y="582993"/>
                      <a:pt x="325590" y="572151"/>
                      <a:pt x="335612" y="553304"/>
                    </a:cubicBezTo>
                    <a:cubicBezTo>
                      <a:pt x="347967" y="530108"/>
                      <a:pt x="351623" y="493549"/>
                      <a:pt x="331956" y="464302"/>
                    </a:cubicBezTo>
                    <a:lnTo>
                      <a:pt x="219253" y="296634"/>
                    </a:lnTo>
                    <a:cubicBezTo>
                      <a:pt x="216669" y="292789"/>
                      <a:pt x="213769" y="289322"/>
                      <a:pt x="210681" y="286296"/>
                    </a:cubicBezTo>
                    <a:lnTo>
                      <a:pt x="208601" y="284279"/>
                    </a:lnTo>
                    <a:lnTo>
                      <a:pt x="208601" y="42736"/>
                    </a:lnTo>
                    <a:lnTo>
                      <a:pt x="214399" y="41917"/>
                    </a:lnTo>
                    <a:cubicBezTo>
                      <a:pt x="217740" y="41476"/>
                      <a:pt x="221333" y="36811"/>
                      <a:pt x="221333" y="30130"/>
                    </a:cubicBezTo>
                    <a:lnTo>
                      <a:pt x="221333" y="25339"/>
                    </a:lnTo>
                    <a:cubicBezTo>
                      <a:pt x="221333" y="18343"/>
                      <a:pt x="217362" y="13489"/>
                      <a:pt x="213769" y="13489"/>
                    </a:cubicBezTo>
                    <a:lnTo>
                      <a:pt x="145504" y="13489"/>
                    </a:lnTo>
                    <a:close/>
                  </a:path>
                </a:pathLst>
              </a:custGeom>
              <a:solidFill>
                <a:srgbClr val="2320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77" name="Google Shape;177;p9"/>
            <p:cNvGrpSpPr/>
            <p:nvPr/>
          </p:nvGrpSpPr>
          <p:grpSpPr>
            <a:xfrm>
              <a:off x="0" y="130920"/>
              <a:ext cx="359183" cy="462221"/>
              <a:chOff x="0" y="130920"/>
              <a:chExt cx="359183" cy="462221"/>
            </a:xfrm>
          </p:grpSpPr>
          <p:grpSp>
            <p:nvGrpSpPr>
              <p:cNvPr id="178" name="Google Shape;178;p9"/>
              <p:cNvGrpSpPr/>
              <p:nvPr/>
            </p:nvGrpSpPr>
            <p:grpSpPr>
              <a:xfrm>
                <a:off x="7547" y="137538"/>
                <a:ext cx="346574" cy="448921"/>
                <a:chOff x="7547" y="137538"/>
                <a:chExt cx="346574" cy="448921"/>
              </a:xfrm>
            </p:grpSpPr>
            <p:grpSp>
              <p:nvGrpSpPr>
                <p:cNvPr id="179" name="Google Shape;179;p9"/>
                <p:cNvGrpSpPr/>
                <p:nvPr/>
              </p:nvGrpSpPr>
              <p:grpSpPr>
                <a:xfrm>
                  <a:off x="7547" y="137538"/>
                  <a:ext cx="346574" cy="448921"/>
                  <a:chOff x="7547" y="137538"/>
                  <a:chExt cx="346574" cy="448921"/>
                </a:xfrm>
              </p:grpSpPr>
              <p:sp>
                <p:nvSpPr>
                  <p:cNvPr id="180" name="Google Shape;180;p9"/>
                  <p:cNvSpPr/>
                  <p:nvPr/>
                </p:nvSpPr>
                <p:spPr>
                  <a:xfrm>
                    <a:off x="7547" y="137538"/>
                    <a:ext cx="173274" cy="448921"/>
                  </a:xfrm>
                  <a:custGeom>
                    <a:rect b="b" l="l" r="r" t="t"/>
                    <a:pathLst>
                      <a:path extrusionOk="0" h="448921" w="173274">
                        <a:moveTo>
                          <a:pt x="15124" y="348573"/>
                        </a:moveTo>
                        <a:lnTo>
                          <a:pt x="128520" y="220112"/>
                        </a:lnTo>
                        <a:cubicBezTo>
                          <a:pt x="131420" y="216771"/>
                          <a:pt x="134635" y="213871"/>
                          <a:pt x="138039" y="211413"/>
                        </a:cubicBezTo>
                        <a:lnTo>
                          <a:pt x="138984" y="32210"/>
                        </a:lnTo>
                        <a:cubicBezTo>
                          <a:pt x="131798" y="31390"/>
                          <a:pt x="126251" y="25276"/>
                          <a:pt x="126314" y="17901"/>
                        </a:cubicBezTo>
                        <a:lnTo>
                          <a:pt x="126314" y="14245"/>
                        </a:lnTo>
                        <a:cubicBezTo>
                          <a:pt x="126378" y="6366"/>
                          <a:pt x="132807" y="0"/>
                          <a:pt x="140686" y="0"/>
                        </a:cubicBezTo>
                        <a:lnTo>
                          <a:pt x="173274" y="189"/>
                        </a:lnTo>
                        <a:lnTo>
                          <a:pt x="173274" y="448922"/>
                        </a:lnTo>
                        <a:lnTo>
                          <a:pt x="59815" y="448354"/>
                        </a:lnTo>
                        <a:cubicBezTo>
                          <a:pt x="8316" y="448039"/>
                          <a:pt x="-18977" y="387212"/>
                          <a:pt x="15124" y="34857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9"/>
                  <p:cNvSpPr/>
                  <p:nvPr/>
                </p:nvSpPr>
                <p:spPr>
                  <a:xfrm>
                    <a:off x="179624" y="137538"/>
                    <a:ext cx="174497" cy="448921"/>
                  </a:xfrm>
                  <a:custGeom>
                    <a:rect b="b" l="l" r="r" t="t"/>
                    <a:pathLst>
                      <a:path extrusionOk="0" h="448921" w="174497">
                        <a:moveTo>
                          <a:pt x="159284" y="348573"/>
                        </a:moveTo>
                        <a:lnTo>
                          <a:pt x="45068" y="220112"/>
                        </a:lnTo>
                        <a:cubicBezTo>
                          <a:pt x="42106" y="216771"/>
                          <a:pt x="38891" y="213871"/>
                          <a:pt x="35425" y="211413"/>
                        </a:cubicBezTo>
                        <a:lnTo>
                          <a:pt x="34479" y="32210"/>
                        </a:lnTo>
                        <a:cubicBezTo>
                          <a:pt x="41665" y="31390"/>
                          <a:pt x="47275" y="25276"/>
                          <a:pt x="47275" y="17901"/>
                        </a:cubicBezTo>
                        <a:lnTo>
                          <a:pt x="47275" y="14245"/>
                        </a:lnTo>
                        <a:cubicBezTo>
                          <a:pt x="47212" y="6366"/>
                          <a:pt x="40719" y="0"/>
                          <a:pt x="32777" y="0"/>
                        </a:cubicBezTo>
                        <a:lnTo>
                          <a:pt x="0" y="189"/>
                        </a:lnTo>
                        <a:lnTo>
                          <a:pt x="0" y="448922"/>
                        </a:lnTo>
                        <a:lnTo>
                          <a:pt x="114342" y="448354"/>
                        </a:lnTo>
                        <a:cubicBezTo>
                          <a:pt x="166155" y="448039"/>
                          <a:pt x="193574" y="387212"/>
                          <a:pt x="159284" y="348573"/>
                        </a:cubicBezTo>
                        <a:close/>
                      </a:path>
                    </a:pathLst>
                  </a:custGeom>
                  <a:solidFill>
                    <a:srgbClr val="E4E6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9"/>
                  <p:cNvSpPr/>
                  <p:nvPr/>
                </p:nvSpPr>
                <p:spPr>
                  <a:xfrm>
                    <a:off x="27130" y="402971"/>
                    <a:ext cx="304854" cy="169874"/>
                  </a:xfrm>
                  <a:custGeom>
                    <a:rect b="b" l="l" r="r" t="t"/>
                    <a:pathLst>
                      <a:path extrusionOk="0" h="169874" w="304854">
                        <a:moveTo>
                          <a:pt x="299235" y="100727"/>
                        </a:moveTo>
                        <a:lnTo>
                          <a:pt x="210610" y="0"/>
                        </a:lnTo>
                        <a:lnTo>
                          <a:pt x="91856" y="0"/>
                        </a:lnTo>
                        <a:lnTo>
                          <a:pt x="8841" y="96630"/>
                        </a:lnTo>
                        <a:cubicBezTo>
                          <a:pt x="-12779" y="124616"/>
                          <a:pt x="6635" y="169874"/>
                          <a:pt x="52019" y="169874"/>
                        </a:cubicBezTo>
                        <a:lnTo>
                          <a:pt x="250510" y="169874"/>
                        </a:lnTo>
                        <a:cubicBezTo>
                          <a:pt x="295831" y="169874"/>
                          <a:pt x="315434" y="127705"/>
                          <a:pt x="299235" y="100727"/>
                        </a:cubicBezTo>
                        <a:close/>
                      </a:path>
                    </a:pathLst>
                  </a:custGeom>
                  <a:solidFill>
                    <a:srgbClr val="EF68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9"/>
                  <p:cNvSpPr/>
                  <p:nvPr/>
                </p:nvSpPr>
                <p:spPr>
                  <a:xfrm>
                    <a:off x="179498" y="402971"/>
                    <a:ext cx="152502" cy="169874"/>
                  </a:xfrm>
                  <a:custGeom>
                    <a:rect b="b" l="l" r="r" t="t"/>
                    <a:pathLst>
                      <a:path extrusionOk="0" h="169874" w="152502">
                        <a:moveTo>
                          <a:pt x="146867" y="100727"/>
                        </a:moveTo>
                        <a:lnTo>
                          <a:pt x="58054" y="0"/>
                        </a:lnTo>
                        <a:lnTo>
                          <a:pt x="0" y="0"/>
                        </a:lnTo>
                        <a:lnTo>
                          <a:pt x="0" y="169874"/>
                        </a:lnTo>
                        <a:lnTo>
                          <a:pt x="97953" y="169874"/>
                        </a:lnTo>
                        <a:cubicBezTo>
                          <a:pt x="143400" y="169874"/>
                          <a:pt x="163130" y="127705"/>
                          <a:pt x="146867" y="100727"/>
                        </a:cubicBezTo>
                        <a:close/>
                      </a:path>
                    </a:pathLst>
                  </a:custGeom>
                  <a:solidFill>
                    <a:srgbClr val="D940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9"/>
                  <p:cNvSpPr/>
                  <p:nvPr/>
                </p:nvSpPr>
                <p:spPr>
                  <a:xfrm>
                    <a:off x="152961" y="413182"/>
                    <a:ext cx="21683" cy="21683"/>
                  </a:xfrm>
                  <a:custGeom>
                    <a:rect b="b" l="l" r="r" t="t"/>
                    <a:pathLst>
                      <a:path extrusionOk="0" h="21683" w="21683">
                        <a:moveTo>
                          <a:pt x="21683" y="10842"/>
                        </a:moveTo>
                        <a:cubicBezTo>
                          <a:pt x="21683" y="16829"/>
                          <a:pt x="16829" y="21683"/>
                          <a:pt x="10842" y="21683"/>
                        </a:cubicBezTo>
                        <a:cubicBezTo>
                          <a:pt x="4854" y="21683"/>
                          <a:pt x="0" y="16829"/>
                          <a:pt x="0" y="10842"/>
                        </a:cubicBezTo>
                        <a:cubicBezTo>
                          <a:pt x="0" y="4854"/>
                          <a:pt x="4854" y="0"/>
                          <a:pt x="10842" y="0"/>
                        </a:cubicBezTo>
                        <a:cubicBezTo>
                          <a:pt x="16830" y="0"/>
                          <a:pt x="21683" y="4854"/>
                          <a:pt x="21683" y="10842"/>
                        </a:cubicBezTo>
                        <a:close/>
                      </a:path>
                    </a:pathLst>
                  </a:custGeom>
                  <a:solidFill>
                    <a:srgbClr val="D940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9"/>
                  <p:cNvSpPr/>
                  <p:nvPr/>
                </p:nvSpPr>
                <p:spPr>
                  <a:xfrm>
                    <a:off x="195949" y="385195"/>
                    <a:ext cx="21683" cy="21683"/>
                  </a:xfrm>
                  <a:custGeom>
                    <a:rect b="b" l="l" r="r" t="t"/>
                    <a:pathLst>
                      <a:path extrusionOk="0" h="21683" w="21683">
                        <a:moveTo>
                          <a:pt x="0" y="10842"/>
                        </a:moveTo>
                        <a:cubicBezTo>
                          <a:pt x="0" y="4854"/>
                          <a:pt x="4854" y="0"/>
                          <a:pt x="10842" y="0"/>
                        </a:cubicBezTo>
                        <a:cubicBezTo>
                          <a:pt x="16830" y="0"/>
                          <a:pt x="21683" y="4854"/>
                          <a:pt x="21683" y="10842"/>
                        </a:cubicBezTo>
                        <a:cubicBezTo>
                          <a:pt x="21683" y="16830"/>
                          <a:pt x="16830" y="21683"/>
                          <a:pt x="10842" y="21683"/>
                        </a:cubicBezTo>
                        <a:cubicBezTo>
                          <a:pt x="4854" y="21683"/>
                          <a:pt x="0" y="16830"/>
                          <a:pt x="0" y="10842"/>
                        </a:cubicBezTo>
                        <a:close/>
                      </a:path>
                    </a:pathLst>
                  </a:custGeom>
                  <a:solidFill>
                    <a:srgbClr val="EF68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9"/>
                  <p:cNvSpPr/>
                  <p:nvPr/>
                </p:nvSpPr>
                <p:spPr>
                  <a:xfrm>
                    <a:off x="173194" y="326890"/>
                    <a:ext cx="14623" cy="14623"/>
                  </a:xfrm>
                  <a:custGeom>
                    <a:rect b="b" l="l" r="r" t="t"/>
                    <a:pathLst>
                      <a:path extrusionOk="0" h="14623" w="14623">
                        <a:moveTo>
                          <a:pt x="0" y="7312"/>
                        </a:moveTo>
                        <a:cubicBezTo>
                          <a:pt x="0" y="3278"/>
                          <a:pt x="3278" y="0"/>
                          <a:pt x="7312" y="0"/>
                        </a:cubicBezTo>
                        <a:cubicBezTo>
                          <a:pt x="11346" y="0"/>
                          <a:pt x="14624" y="3278"/>
                          <a:pt x="14624" y="7312"/>
                        </a:cubicBezTo>
                        <a:cubicBezTo>
                          <a:pt x="14624" y="11346"/>
                          <a:pt x="11346" y="14624"/>
                          <a:pt x="7312" y="14624"/>
                        </a:cubicBezTo>
                        <a:cubicBezTo>
                          <a:pt x="3278" y="14624"/>
                          <a:pt x="0" y="11346"/>
                          <a:pt x="0" y="7312"/>
                        </a:cubicBezTo>
                        <a:close/>
                      </a:path>
                    </a:pathLst>
                  </a:custGeom>
                  <a:solidFill>
                    <a:srgbClr val="D940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9"/>
                  <p:cNvSpPr/>
                  <p:nvPr/>
                </p:nvSpPr>
                <p:spPr>
                  <a:xfrm>
                    <a:off x="189016" y="287872"/>
                    <a:ext cx="14623" cy="14623"/>
                  </a:xfrm>
                  <a:custGeom>
                    <a:rect b="b" l="l" r="r" t="t"/>
                    <a:pathLst>
                      <a:path extrusionOk="0" h="14623" w="14623">
                        <a:moveTo>
                          <a:pt x="0" y="7312"/>
                        </a:moveTo>
                        <a:cubicBezTo>
                          <a:pt x="0" y="3278"/>
                          <a:pt x="3277" y="0"/>
                          <a:pt x="7312" y="0"/>
                        </a:cubicBezTo>
                        <a:cubicBezTo>
                          <a:pt x="11346" y="0"/>
                          <a:pt x="14624" y="3278"/>
                          <a:pt x="14624" y="7312"/>
                        </a:cubicBezTo>
                        <a:cubicBezTo>
                          <a:pt x="14624" y="11346"/>
                          <a:pt x="11346" y="14624"/>
                          <a:pt x="7312" y="14624"/>
                        </a:cubicBezTo>
                        <a:cubicBezTo>
                          <a:pt x="3277" y="14624"/>
                          <a:pt x="0" y="11346"/>
                          <a:pt x="0" y="7312"/>
                        </a:cubicBezTo>
                        <a:close/>
                      </a:path>
                    </a:pathLst>
                  </a:custGeom>
                  <a:solidFill>
                    <a:srgbClr val="D940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9"/>
                  <p:cNvSpPr/>
                  <p:nvPr/>
                </p:nvSpPr>
                <p:spPr>
                  <a:xfrm>
                    <a:off x="160461" y="240786"/>
                    <a:ext cx="14623" cy="14623"/>
                  </a:xfrm>
                  <a:custGeom>
                    <a:rect b="b" l="l" r="r" t="t"/>
                    <a:pathLst>
                      <a:path extrusionOk="0" h="14623" w="14623">
                        <a:moveTo>
                          <a:pt x="0" y="7312"/>
                        </a:moveTo>
                        <a:cubicBezTo>
                          <a:pt x="0" y="3278"/>
                          <a:pt x="3278" y="0"/>
                          <a:pt x="7312" y="0"/>
                        </a:cubicBezTo>
                        <a:cubicBezTo>
                          <a:pt x="11346" y="0"/>
                          <a:pt x="14624" y="3278"/>
                          <a:pt x="14624" y="7312"/>
                        </a:cubicBezTo>
                        <a:cubicBezTo>
                          <a:pt x="14624" y="11346"/>
                          <a:pt x="11346" y="14624"/>
                          <a:pt x="7312" y="14624"/>
                        </a:cubicBezTo>
                        <a:cubicBezTo>
                          <a:pt x="3278" y="14624"/>
                          <a:pt x="0" y="11346"/>
                          <a:pt x="0" y="7312"/>
                        </a:cubicBezTo>
                        <a:close/>
                      </a:path>
                    </a:pathLst>
                  </a:custGeom>
                  <a:solidFill>
                    <a:srgbClr val="D940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89" name="Google Shape;189;p9"/>
                <p:cNvSpPr/>
                <p:nvPr/>
              </p:nvSpPr>
              <p:spPr>
                <a:xfrm>
                  <a:off x="234673" y="423036"/>
                  <a:ext cx="69230" cy="78518"/>
                </a:xfrm>
                <a:custGeom>
                  <a:rect b="b" l="l" r="r" t="t"/>
                  <a:pathLst>
                    <a:path extrusionOk="0" h="78518" w="69230">
                      <a:moveTo>
                        <a:pt x="63327" y="78518"/>
                      </a:moveTo>
                      <a:cubicBezTo>
                        <a:pt x="61688" y="78518"/>
                        <a:pt x="60049" y="77825"/>
                        <a:pt x="58851" y="76501"/>
                      </a:cubicBezTo>
                      <a:lnTo>
                        <a:pt x="1428" y="9749"/>
                      </a:lnTo>
                      <a:cubicBezTo>
                        <a:pt x="-715" y="7291"/>
                        <a:pt x="-399" y="3572"/>
                        <a:pt x="2059" y="1429"/>
                      </a:cubicBezTo>
                      <a:cubicBezTo>
                        <a:pt x="4517" y="-715"/>
                        <a:pt x="8236" y="-399"/>
                        <a:pt x="10379" y="2059"/>
                      </a:cubicBezTo>
                      <a:lnTo>
                        <a:pt x="67802" y="68811"/>
                      </a:lnTo>
                      <a:cubicBezTo>
                        <a:pt x="69945" y="71269"/>
                        <a:pt x="69630" y="74988"/>
                        <a:pt x="67172" y="77131"/>
                      </a:cubicBezTo>
                      <a:cubicBezTo>
                        <a:pt x="66037" y="78014"/>
                        <a:pt x="64651" y="78518"/>
                        <a:pt x="63327" y="7851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9"/>
                <p:cNvSpPr/>
                <p:nvPr/>
              </p:nvSpPr>
              <p:spPr>
                <a:xfrm>
                  <a:off x="252616" y="502500"/>
                  <a:ext cx="13489" cy="13489"/>
                </a:xfrm>
                <a:custGeom>
                  <a:rect b="b" l="l" r="r" t="t"/>
                  <a:pathLst>
                    <a:path extrusionOk="0" h="13489" w="13489">
                      <a:moveTo>
                        <a:pt x="13489" y="6745"/>
                      </a:moveTo>
                      <a:cubicBezTo>
                        <a:pt x="13489" y="10469"/>
                        <a:pt x="10469" y="13489"/>
                        <a:pt x="6744" y="13489"/>
                      </a:cubicBezTo>
                      <a:cubicBezTo>
                        <a:pt x="3020" y="13489"/>
                        <a:pt x="0" y="10469"/>
                        <a:pt x="0" y="6745"/>
                      </a:cubicBezTo>
                      <a:cubicBezTo>
                        <a:pt x="0" y="3020"/>
                        <a:pt x="3020" y="0"/>
                        <a:pt x="6744" y="0"/>
                      </a:cubicBezTo>
                      <a:cubicBezTo>
                        <a:pt x="10469" y="0"/>
                        <a:pt x="13489" y="3020"/>
                        <a:pt x="13489" y="674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91" name="Google Shape;191;p9"/>
              <p:cNvSpPr/>
              <p:nvPr/>
            </p:nvSpPr>
            <p:spPr>
              <a:xfrm>
                <a:off x="0" y="130920"/>
                <a:ext cx="359183" cy="462221"/>
              </a:xfrm>
              <a:custGeom>
                <a:rect b="b" l="l" r="r" t="t"/>
                <a:pathLst>
                  <a:path extrusionOk="0" h="462221" w="359183">
                    <a:moveTo>
                      <a:pt x="292263" y="462222"/>
                    </a:moveTo>
                    <a:lnTo>
                      <a:pt x="66857" y="462222"/>
                    </a:lnTo>
                    <a:cubicBezTo>
                      <a:pt x="40320" y="462222"/>
                      <a:pt x="17061" y="447220"/>
                      <a:pt x="6093" y="423078"/>
                    </a:cubicBezTo>
                    <a:cubicBezTo>
                      <a:pt x="-4875" y="398936"/>
                      <a:pt x="-840" y="371517"/>
                      <a:pt x="16619" y="351536"/>
                    </a:cubicBezTo>
                    <a:lnTo>
                      <a:pt x="129323" y="222507"/>
                    </a:lnTo>
                    <a:cubicBezTo>
                      <a:pt x="131718" y="219733"/>
                      <a:pt x="134365" y="217212"/>
                      <a:pt x="137139" y="214880"/>
                    </a:cubicBezTo>
                    <a:lnTo>
                      <a:pt x="137139" y="44060"/>
                    </a:lnTo>
                    <a:cubicBezTo>
                      <a:pt x="129575" y="40845"/>
                      <a:pt x="124406" y="33345"/>
                      <a:pt x="124406" y="24709"/>
                    </a:cubicBezTo>
                    <a:lnTo>
                      <a:pt x="124406" y="21053"/>
                    </a:lnTo>
                    <a:cubicBezTo>
                      <a:pt x="124406" y="9455"/>
                      <a:pt x="133861" y="0"/>
                      <a:pt x="145459" y="0"/>
                    </a:cubicBezTo>
                    <a:lnTo>
                      <a:pt x="213724" y="0"/>
                    </a:lnTo>
                    <a:cubicBezTo>
                      <a:pt x="225322" y="0"/>
                      <a:pt x="234777" y="9455"/>
                      <a:pt x="234777" y="21053"/>
                    </a:cubicBezTo>
                    <a:lnTo>
                      <a:pt x="234777" y="24709"/>
                    </a:lnTo>
                    <a:cubicBezTo>
                      <a:pt x="234777" y="33345"/>
                      <a:pt x="229609" y="40845"/>
                      <a:pt x="222044" y="44060"/>
                    </a:cubicBezTo>
                    <a:lnTo>
                      <a:pt x="222044" y="214880"/>
                    </a:lnTo>
                    <a:cubicBezTo>
                      <a:pt x="224818" y="217212"/>
                      <a:pt x="227465" y="219733"/>
                      <a:pt x="229861" y="222507"/>
                    </a:cubicBezTo>
                    <a:lnTo>
                      <a:pt x="342564" y="351536"/>
                    </a:lnTo>
                    <a:cubicBezTo>
                      <a:pt x="360024" y="371517"/>
                      <a:pt x="364058" y="398936"/>
                      <a:pt x="353090" y="423078"/>
                    </a:cubicBezTo>
                    <a:cubicBezTo>
                      <a:pt x="342059" y="447220"/>
                      <a:pt x="318800" y="462222"/>
                      <a:pt x="292263" y="462222"/>
                    </a:cubicBezTo>
                    <a:close/>
                    <a:moveTo>
                      <a:pt x="145396" y="13489"/>
                    </a:moveTo>
                    <a:cubicBezTo>
                      <a:pt x="141236" y="13489"/>
                      <a:pt x="137832" y="16893"/>
                      <a:pt x="137832" y="21053"/>
                    </a:cubicBezTo>
                    <a:lnTo>
                      <a:pt x="137832" y="24709"/>
                    </a:lnTo>
                    <a:cubicBezTo>
                      <a:pt x="137832" y="28554"/>
                      <a:pt x="140732" y="31832"/>
                      <a:pt x="144577" y="32210"/>
                    </a:cubicBezTo>
                    <a:lnTo>
                      <a:pt x="150565" y="32840"/>
                    </a:lnTo>
                    <a:lnTo>
                      <a:pt x="150565" y="221498"/>
                    </a:lnTo>
                    <a:lnTo>
                      <a:pt x="147854" y="223515"/>
                    </a:lnTo>
                    <a:cubicBezTo>
                      <a:pt x="144766" y="225785"/>
                      <a:pt x="141929" y="228432"/>
                      <a:pt x="139408" y="231331"/>
                    </a:cubicBezTo>
                    <a:lnTo>
                      <a:pt x="26705" y="360360"/>
                    </a:lnTo>
                    <a:cubicBezTo>
                      <a:pt x="12775" y="376308"/>
                      <a:pt x="9560" y="398180"/>
                      <a:pt x="18321" y="417405"/>
                    </a:cubicBezTo>
                    <a:cubicBezTo>
                      <a:pt x="27083" y="436693"/>
                      <a:pt x="45678" y="448606"/>
                      <a:pt x="66794" y="448606"/>
                    </a:cubicBezTo>
                    <a:lnTo>
                      <a:pt x="292263" y="448606"/>
                    </a:lnTo>
                    <a:cubicBezTo>
                      <a:pt x="313442" y="448606"/>
                      <a:pt x="331974" y="436630"/>
                      <a:pt x="340736" y="417405"/>
                    </a:cubicBezTo>
                    <a:cubicBezTo>
                      <a:pt x="349497" y="398117"/>
                      <a:pt x="346283" y="376245"/>
                      <a:pt x="332352" y="360360"/>
                    </a:cubicBezTo>
                    <a:lnTo>
                      <a:pt x="219649" y="231331"/>
                    </a:lnTo>
                    <a:cubicBezTo>
                      <a:pt x="217128" y="228432"/>
                      <a:pt x="214292" y="225785"/>
                      <a:pt x="211203" y="223515"/>
                    </a:cubicBezTo>
                    <a:lnTo>
                      <a:pt x="208492" y="221498"/>
                    </a:lnTo>
                    <a:lnTo>
                      <a:pt x="208492" y="32903"/>
                    </a:lnTo>
                    <a:lnTo>
                      <a:pt x="214480" y="32273"/>
                    </a:lnTo>
                    <a:cubicBezTo>
                      <a:pt x="218325" y="31832"/>
                      <a:pt x="221225" y="28617"/>
                      <a:pt x="221225" y="24772"/>
                    </a:cubicBezTo>
                    <a:lnTo>
                      <a:pt x="221225" y="21053"/>
                    </a:lnTo>
                    <a:cubicBezTo>
                      <a:pt x="221225" y="16893"/>
                      <a:pt x="217821" y="13489"/>
                      <a:pt x="213661" y="13489"/>
                    </a:cubicBezTo>
                    <a:lnTo>
                      <a:pt x="145396" y="13489"/>
                    </a:lnTo>
                    <a:close/>
                  </a:path>
                </a:pathLst>
              </a:custGeom>
              <a:solidFill>
                <a:srgbClr val="2320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pic>
        <p:nvPicPr>
          <p:cNvPr id="192" name="Google Shape;192;p9"/>
          <p:cNvPicPr preferRelativeResize="0"/>
          <p:nvPr/>
        </p:nvPicPr>
        <p:blipFill rotWithShape="1">
          <a:blip r:embed="rId3">
            <a:alphaModFix/>
          </a:blip>
          <a:srcRect b="0" l="0" r="0" t="0"/>
          <a:stretch/>
        </p:blipFill>
        <p:spPr>
          <a:xfrm>
            <a:off x="4543621" y="911266"/>
            <a:ext cx="6012619" cy="1442078"/>
          </a:xfrm>
          <a:prstGeom prst="rect">
            <a:avLst/>
          </a:prstGeom>
          <a:solidFill>
            <a:schemeClr val="lt1"/>
          </a:solidFill>
          <a:ln>
            <a:noFill/>
          </a:ln>
        </p:spPr>
      </p:pic>
      <p:sp>
        <p:nvSpPr>
          <p:cNvPr id="193" name="Google Shape;193;p9"/>
          <p:cNvSpPr/>
          <p:nvPr/>
        </p:nvSpPr>
        <p:spPr>
          <a:xfrm flipH="1">
            <a:off x="2876806" y="97416"/>
            <a:ext cx="7294512" cy="52322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800"/>
              <a:buFont typeface="Times New Roman"/>
              <a:buNone/>
            </a:pPr>
            <a:r>
              <a:rPr b="0" i="0" lang="en-US" sz="2800" u="none" cap="none" strike="noStrike">
                <a:solidFill>
                  <a:srgbClr val="FF0000"/>
                </a:solidFill>
                <a:latin typeface="Times New Roman"/>
                <a:ea typeface="Times New Roman"/>
                <a:cs typeface="Times New Roman"/>
                <a:sym typeface="Times New Roman"/>
              </a:rPr>
              <a:t> Thực hiện thí nghiệm và hoàn thành bảng sau</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Theme2">
  <a:themeElements>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2023-04-15T07:02:35Z</dcterms:created>
</cp:coreProperties>
</file>