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850" r:id="rId2"/>
    <p:sldId id="808" r:id="rId3"/>
    <p:sldId id="809" r:id="rId4"/>
    <p:sldId id="870" r:id="rId5"/>
    <p:sldId id="851" r:id="rId6"/>
    <p:sldId id="852" r:id="rId7"/>
    <p:sldId id="815" r:id="rId8"/>
    <p:sldId id="853" r:id="rId9"/>
    <p:sldId id="854" r:id="rId10"/>
    <p:sldId id="855" r:id="rId11"/>
    <p:sldId id="869" r:id="rId12"/>
    <p:sldId id="868" r:id="rId13"/>
    <p:sldId id="871" r:id="rId14"/>
    <p:sldId id="723" r:id="rId15"/>
    <p:sldId id="872" r:id="rId1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70"/>
            <p14:sldId id="851"/>
            <p14:sldId id="852"/>
            <p14:sldId id="815"/>
            <p14:sldId id="853"/>
            <p14:sldId id="854"/>
            <p14:sldId id="855"/>
            <p14:sldId id="869"/>
            <p14:sldId id="868"/>
            <p14:sldId id="871"/>
            <p14:sldId id="723"/>
            <p14:sldId id="8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E3E6E2"/>
    <a:srgbClr val="355216"/>
    <a:srgbClr val="FEF4EC"/>
    <a:srgbClr val="CDD2CC"/>
    <a:srgbClr val="D3DDD1"/>
    <a:srgbClr val="FDEFE3"/>
    <a:srgbClr val="FEF6F0"/>
    <a:srgbClr val="E5F3F7"/>
    <a:srgbClr val="F5E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24"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26.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1.png"/><Relationship Id="rId10"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2" y="2362200"/>
            <a:ext cx="6096000" cy="1275248"/>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147" y="2473199"/>
            <a:ext cx="1067955"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518" t="14112" r="13673" b="32507"/>
          <a:stretch/>
        </p:blipFill>
        <p:spPr>
          <a:xfrm>
            <a:off x="5890057" y="2484783"/>
            <a:ext cx="5056909" cy="773167"/>
          </a:xfrm>
          <a:prstGeom prst="rect">
            <a:avLst/>
          </a:prstGeom>
        </p:spPr>
      </p:pic>
      <p:pic>
        <p:nvPicPr>
          <p:cNvPr id="7577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419" b="27911"/>
          <a:stretch/>
        </p:blipFill>
        <p:spPr bwMode="auto">
          <a:xfrm>
            <a:off x="6170612" y="3023635"/>
            <a:ext cx="4087090" cy="56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742" y="1447800"/>
            <a:ext cx="4912066" cy="94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599" y="3859648"/>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4" name="TextBox 13"/>
              <p:cNvSpPr txBox="1"/>
              <p:nvPr/>
            </p:nvSpPr>
            <p:spPr>
              <a:xfrm>
                <a:off x="836612" y="4191000"/>
                <a:ext cx="11125199" cy="461665"/>
              </a:xfrm>
              <a:prstGeom prst="rect">
                <a:avLst/>
              </a:prstGeom>
              <a:noFill/>
            </p:spPr>
            <p:txBody>
              <a:bodyPr wrap="square" rtlCol="0">
                <a:spAutoFit/>
              </a:bodyPr>
              <a:lstStyle/>
              <a:p>
                <a:r>
                  <a:rPr lang="en-US" b="1" smtClean="0">
                    <a:latin typeface="Arial" pitchFamily="34" charset="0"/>
                    <a:cs typeface="Arial" pitchFamily="34" charset="0"/>
                  </a:rPr>
                  <a:t>Khoảng biến thiên : </a:t>
                </a:r>
                <a14:m>
                  <m:oMath xmlns:m="http://schemas.openxmlformats.org/officeDocument/2006/math">
                    <m:r>
                      <a:rPr lang="en-US" b="1" i="1" smtClean="0">
                        <a:latin typeface="Cambria Math"/>
                        <a:cs typeface="Arial" pitchFamily="34" charset="0"/>
                      </a:rPr>
                      <m:t>𝟏𝟒𝟓</m:t>
                    </m:r>
                    <m:r>
                      <a:rPr lang="en-US" b="1" i="1" smtClean="0">
                        <a:latin typeface="Cambria Math"/>
                        <a:cs typeface="Arial" pitchFamily="34" charset="0"/>
                      </a:rPr>
                      <m:t>−</m:t>
                    </m:r>
                    <m:r>
                      <a:rPr lang="en-US" b="1" i="1" smtClean="0">
                        <a:latin typeface="Cambria Math"/>
                        <a:cs typeface="Arial" pitchFamily="34" charset="0"/>
                      </a:rPr>
                      <m:t>𝟏𝟐𝟗</m:t>
                    </m:r>
                    <m:r>
                      <a:rPr lang="en-US" b="1" i="1" smtClean="0">
                        <a:latin typeface="Cambria Math"/>
                        <a:cs typeface="Arial" pitchFamily="34" charset="0"/>
                      </a:rPr>
                      <m:t>=</m:t>
                    </m:r>
                    <m:r>
                      <a:rPr lang="en-US" b="1" i="1" smtClean="0">
                        <a:solidFill>
                          <a:srgbClr val="C00000"/>
                        </a:solidFill>
                        <a:latin typeface="Cambria Math"/>
                        <a:cs typeface="Arial" pitchFamily="34" charset="0"/>
                      </a:rPr>
                      <m:t>𝟏𝟔</m:t>
                    </m:r>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 Tổng độ dài 6 nhóm là </a:t>
                </a:r>
                <a:r>
                  <a:rPr lang="en-US" b="1" smtClean="0">
                    <a:solidFill>
                      <a:srgbClr val="C00000"/>
                    </a:solidFill>
                    <a:latin typeface="Arial" pitchFamily="34" charset="0"/>
                    <a:cs typeface="Arial" pitchFamily="34" charset="0"/>
                  </a:rPr>
                  <a:t>18</a:t>
                </a:r>
                <a:endParaRPr lang="vi-VN" b="1">
                  <a:solidFill>
                    <a:srgbClr val="C00000"/>
                  </a:solidFill>
                  <a:latin typeface="Arial" pitchFamily="34" charset="0"/>
                  <a:cs typeface="Arial"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836612" y="4191000"/>
                <a:ext cx="11125199" cy="461665"/>
              </a:xfrm>
              <a:prstGeom prst="rect">
                <a:avLst/>
              </a:prstGeom>
              <a:blipFill rotWithShape="1">
                <a:blip r:embed="rId4"/>
                <a:stretch>
                  <a:fillRect l="-822" t="-9333" b="-30667"/>
                </a:stretch>
              </a:blipFill>
            </p:spPr>
            <p:txBody>
              <a:bodyPr/>
              <a:lstStyle/>
              <a:p>
                <a:r>
                  <a:rPr lang="en-US">
                    <a:noFill/>
                  </a:rPr>
                  <a:t> </a:t>
                </a:r>
              </a:p>
            </p:txBody>
          </p:sp>
        </mc:Fallback>
      </mc:AlternateContent>
      <p:grpSp>
        <p:nvGrpSpPr>
          <p:cNvPr id="5" name="Group 4"/>
          <p:cNvGrpSpPr/>
          <p:nvPr/>
        </p:nvGrpSpPr>
        <p:grpSpPr>
          <a:xfrm>
            <a:off x="227012" y="695325"/>
            <a:ext cx="11734799" cy="1666658"/>
            <a:chOff x="227012" y="695325"/>
            <a:chExt cx="11734799" cy="1666658"/>
          </a:xfrm>
        </p:grpSpPr>
        <p:sp>
          <p:nvSpPr>
            <p:cNvPr id="19" name="Rounded Rectangle 18"/>
            <p:cNvSpPr/>
            <p:nvPr/>
          </p:nvSpPr>
          <p:spPr>
            <a:xfrm>
              <a:off x="1714587" y="753153"/>
              <a:ext cx="10044590" cy="1608830"/>
            </a:xfrm>
            <a:prstGeom prst="roundRect">
              <a:avLst>
                <a:gd name="adj" fmla="val 625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953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293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8" name="TextBox 7"/>
            <p:cNvSpPr txBox="1"/>
            <p:nvPr/>
          </p:nvSpPr>
          <p:spPr>
            <a:xfrm>
              <a:off x="1905000" y="761566"/>
              <a:ext cx="10056811" cy="1600416"/>
            </a:xfrm>
            <a:prstGeom prst="rect">
              <a:avLst/>
            </a:prstGeom>
            <a:noFill/>
          </p:spPr>
          <p:txBody>
            <a:bodyPr wrap="square" lIns="121899" tIns="60949" rIns="121899" bIns="60949" rtlCol="0">
              <a:spAutoFit/>
            </a:bodyPr>
            <a:lstStyle/>
            <a:p>
              <a:r>
                <a:rPr lang="vi-VN" b="1">
                  <a:latin typeface="Arial" pitchFamily="34" charset="0"/>
                  <a:cs typeface="Arial" pitchFamily="34" charset="0"/>
                </a:rPr>
                <a:t>Bảng thống kê </a:t>
              </a:r>
              <a:r>
                <a:rPr lang="en-US" b="1" smtClean="0">
                  <a:latin typeface="Arial" pitchFamily="34" charset="0"/>
                  <a:cs typeface="Arial" pitchFamily="34" charset="0"/>
                </a:rPr>
                <a:t>bên dưới</a:t>
              </a:r>
              <a:r>
                <a:rPr lang="vi-VN" b="1" smtClean="0">
                  <a:latin typeface="Arial" pitchFamily="34" charset="0"/>
                  <a:cs typeface="Arial" pitchFamily="34" charset="0"/>
                </a:rPr>
                <a:t> </a:t>
              </a:r>
              <a:r>
                <a:rPr lang="vi-VN" b="1">
                  <a:latin typeface="Arial" pitchFamily="34" charset="0"/>
                  <a:cs typeface="Arial" pitchFamily="34" charset="0"/>
                </a:rPr>
                <a:t>cho biết thời gian chạy </a:t>
              </a:r>
              <a:r>
                <a:rPr lang="en-US" b="1" smtClean="0">
                  <a:latin typeface="Arial" pitchFamily="34" charset="0"/>
                  <a:cs typeface="Arial" pitchFamily="34" charset="0"/>
                </a:rPr>
                <a:t>(</a:t>
              </a:r>
              <a:r>
                <a:rPr lang="vi-VN" b="1" smtClean="0">
                  <a:latin typeface="Arial" pitchFamily="34" charset="0"/>
                  <a:cs typeface="Arial" pitchFamily="34" charset="0"/>
                </a:rPr>
                <a:t>phút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của 30 vận động </a:t>
              </a:r>
              <a:r>
                <a:rPr lang="vi-VN" b="1" smtClean="0">
                  <a:latin typeface="Arial" pitchFamily="34" charset="0"/>
                  <a:cs typeface="Arial" pitchFamily="34" charset="0"/>
                </a:rPr>
                <a:t>viên</a:t>
              </a:r>
              <a:r>
                <a:rPr lang="en-US" b="1" smtClean="0">
                  <a:latin typeface="Arial" pitchFamily="34" charset="0"/>
                  <a:cs typeface="Arial" pitchFamily="34" charset="0"/>
                </a:rPr>
                <a:t> (VĐV)</a:t>
              </a:r>
              <a:r>
                <a:rPr lang="vi-VN" b="1" smtClean="0">
                  <a:latin typeface="Arial" pitchFamily="34" charset="0"/>
                  <a:cs typeface="Arial" pitchFamily="34" charset="0"/>
                </a:rPr>
                <a:t> </a:t>
              </a:r>
              <a:r>
                <a:rPr lang="vi-VN" b="1">
                  <a:latin typeface="Arial" pitchFamily="34" charset="0"/>
                  <a:cs typeface="Arial" pitchFamily="34" charset="0"/>
                </a:rPr>
                <a:t>trong một </a:t>
              </a:r>
              <a:r>
                <a:rPr lang="en-US" b="1" smtClean="0">
                  <a:latin typeface="Arial" pitchFamily="34" charset="0"/>
                  <a:cs typeface="Arial" pitchFamily="34" charset="0"/>
                </a:rPr>
                <a:t>giải</a:t>
              </a:r>
              <a:r>
                <a:rPr lang="vi-VN" b="1" smtClean="0">
                  <a:latin typeface="Arial" pitchFamily="34" charset="0"/>
                  <a:cs typeface="Arial" pitchFamily="34" charset="0"/>
                </a:rPr>
                <a:t> </a:t>
              </a:r>
              <a:r>
                <a:rPr lang="vi-VN" b="1">
                  <a:latin typeface="Arial" pitchFamily="34" charset="0"/>
                  <a:cs typeface="Arial" pitchFamily="34" charset="0"/>
                </a:rPr>
                <a:t>chạy </a:t>
              </a:r>
              <a:r>
                <a:rPr lang="en-US" b="1" smtClean="0">
                  <a:latin typeface="Arial" pitchFamily="34" charset="0"/>
                  <a:cs typeface="Arial" pitchFamily="34" charset="0"/>
                </a:rPr>
                <a:t>M</a:t>
              </a:r>
              <a:r>
                <a:rPr lang="vi-VN" b="1" smtClean="0">
                  <a:latin typeface="Arial" pitchFamily="34" charset="0"/>
                  <a:cs typeface="Arial" pitchFamily="34" charset="0"/>
                </a:rPr>
                <a:t>arathon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H</a:t>
              </a:r>
              <a:r>
                <a:rPr lang="vi-VN" b="1" smtClean="0">
                  <a:latin typeface="Arial" pitchFamily="34" charset="0"/>
                  <a:cs typeface="Arial" pitchFamily="34" charset="0"/>
                </a:rPr>
                <a:t>ãy </a:t>
              </a:r>
              <a:r>
                <a:rPr lang="vi-VN" b="1">
                  <a:latin typeface="Arial" pitchFamily="34" charset="0"/>
                  <a:cs typeface="Arial" pitchFamily="34" charset="0"/>
                </a:rPr>
                <a:t>chuyển mẫu số liệu trên sang mẫu số liệu ghép nhóm gồm 6 nhóm có độ dài bằng nhau và bằng 3 </a:t>
              </a:r>
              <a:endParaRPr lang="vi-VN" b="1" i="1">
                <a:latin typeface="Arial" pitchFamily="34" charset="0"/>
                <a:cs typeface="Arial" pitchFamily="34" charset="0"/>
              </a:endParaRPr>
            </a:p>
          </p:txBody>
        </p:sp>
      </p:grpSp>
      <p:grpSp>
        <p:nvGrpSpPr>
          <p:cNvPr id="3" name="Group 2"/>
          <p:cNvGrpSpPr/>
          <p:nvPr/>
        </p:nvGrpSpPr>
        <p:grpSpPr>
          <a:xfrm>
            <a:off x="2091912" y="2514166"/>
            <a:ext cx="9717500" cy="1295400"/>
            <a:chOff x="2091912" y="2514166"/>
            <a:chExt cx="9717500" cy="1295400"/>
          </a:xfrm>
        </p:grpSpPr>
        <p:pic>
          <p:nvPicPr>
            <p:cNvPr id="8397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7000"/>
                      </a14:imgEffect>
                    </a14:imgLayer>
                  </a14:imgProps>
                </a:ext>
                <a:ext uri="{28A0092B-C50C-407E-A947-70E740481C1C}">
                  <a14:useLocalDpi xmlns:a14="http://schemas.microsoft.com/office/drawing/2010/main" val="0"/>
                </a:ext>
              </a:extLst>
            </a:blip>
            <a:srcRect l="5472" t="29497" r="957" b="26955"/>
            <a:stretch/>
          </p:blipFill>
          <p:spPr bwMode="auto">
            <a:xfrm>
              <a:off x="2091912" y="2514166"/>
              <a:ext cx="97175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110962" y="2590366"/>
              <a:ext cx="9692640" cy="1143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sp>
        <p:nvSpPr>
          <p:cNvPr id="22" name="TextBox 21"/>
          <p:cNvSpPr txBox="1"/>
          <p:nvPr/>
        </p:nvSpPr>
        <p:spPr>
          <a:xfrm>
            <a:off x="836612" y="4649033"/>
            <a:ext cx="11125199" cy="830997"/>
          </a:xfrm>
          <a:prstGeom prst="rect">
            <a:avLst/>
          </a:prstGeom>
          <a:noFill/>
        </p:spPr>
        <p:txBody>
          <a:bodyPr wrap="square" rtlCol="0">
            <a:spAutoFit/>
          </a:bodyPr>
          <a:lstStyle/>
          <a:p>
            <a:r>
              <a:rPr lang="en-US" b="1">
                <a:latin typeface="Arial" pitchFamily="34" charset="0"/>
                <a:cs typeface="Arial" pitchFamily="34" charset="0"/>
              </a:rPr>
              <a:t>Chọn đầu mút bên </a:t>
            </a:r>
            <a:r>
              <a:rPr lang="en-US" b="1" smtClean="0">
                <a:latin typeface="Arial" pitchFamily="34" charset="0"/>
                <a:cs typeface="Arial" pitchFamily="34" charset="0"/>
              </a:rPr>
              <a:t>trái nhóm đầu tiên </a:t>
            </a:r>
            <a:r>
              <a:rPr lang="en-US" b="1">
                <a:latin typeface="Arial" pitchFamily="34" charset="0"/>
                <a:cs typeface="Arial" pitchFamily="34" charset="0"/>
              </a:rPr>
              <a:t>là 27,5 , đầu mút bên </a:t>
            </a:r>
            <a:r>
              <a:rPr lang="en-US" b="1" smtClean="0">
                <a:latin typeface="Arial" pitchFamily="34" charset="0"/>
                <a:cs typeface="Arial" pitchFamily="34" charset="0"/>
              </a:rPr>
              <a:t>phải của nhóm cuối cùng </a:t>
            </a:r>
            <a:r>
              <a:rPr lang="en-US" b="1">
                <a:latin typeface="Arial" pitchFamily="34" charset="0"/>
                <a:cs typeface="Arial" pitchFamily="34" charset="0"/>
              </a:rPr>
              <a:t>là </a:t>
            </a:r>
            <a:r>
              <a:rPr lang="en-US" b="1" smtClean="0">
                <a:latin typeface="Arial" pitchFamily="34" charset="0"/>
                <a:cs typeface="Arial" pitchFamily="34" charset="0"/>
              </a:rPr>
              <a:t>145,5 , ta có mẫu số liệu ghép nhóm như bảng sau :  </a:t>
            </a:r>
            <a:endParaRPr lang="vi-VN" b="1">
              <a:solidFill>
                <a:schemeClr val="accent2">
                  <a:lumMod val="75000"/>
                </a:schemeClr>
              </a:solidFill>
              <a:latin typeface="Arial" pitchFamily="34" charset="0"/>
              <a:cs typeface="Arial" pitchFamily="34" charset="0"/>
            </a:endParaRPr>
          </a:p>
        </p:txBody>
      </p:sp>
      <p:grpSp>
        <p:nvGrpSpPr>
          <p:cNvPr id="4" name="Group 3"/>
          <p:cNvGrpSpPr/>
          <p:nvPr/>
        </p:nvGrpSpPr>
        <p:grpSpPr>
          <a:xfrm>
            <a:off x="1988631" y="5498646"/>
            <a:ext cx="9618882" cy="1206954"/>
            <a:chOff x="1988631" y="5498646"/>
            <a:chExt cx="9618882" cy="1206954"/>
          </a:xfrm>
        </p:grpSpPr>
        <p:pic>
          <p:nvPicPr>
            <p:cNvPr id="83972" name="Picture 4"/>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1988631" y="5498646"/>
              <a:ext cx="9618882" cy="120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015618" y="5530623"/>
              <a:ext cx="9555480" cy="1143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39000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032692" y="140165"/>
            <a:ext cx="9776720" cy="1635696"/>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2" y="1524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08684" y="6883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85314" y="3252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938" y="318534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1" y="175445"/>
                <a:ext cx="9601201" cy="1600416"/>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Cân nặng (kg) của 35 người trưởng thành tại một khu dân cư được cho như bảng bên dưới </a:t>
                </a:r>
                <a:br>
                  <a:rPr lang="en-US" b="1" smtClean="0">
                    <a:latin typeface="Arial" pitchFamily="34" charset="0"/>
                    <a:cs typeface="Arial" pitchFamily="34" charset="0"/>
                  </a:rPr>
                </a:br>
                <a:r>
                  <a:rPr lang="en-US" b="1" smtClean="0">
                    <a:latin typeface="Arial" pitchFamily="34" charset="0"/>
                    <a:cs typeface="Arial" pitchFamily="34" charset="0"/>
                  </a:rPr>
                  <a:t>Chuyển mẫu số liệu trên thành dạng ghép nhóm, các nhóm có độ dài bằng nhau, trong đó có nhóm </a:t>
                </a:r>
                <a14:m>
                  <m:oMath xmlns:m="http://schemas.openxmlformats.org/officeDocument/2006/math">
                    <m:r>
                      <a:rPr lang="en-US" b="1" i="1" smtClean="0">
                        <a:latin typeface="Cambria Math"/>
                        <a:cs typeface="Arial" pitchFamily="34" charset="0"/>
                      </a:rPr>
                      <m:t>[</m:t>
                    </m:r>
                    <m:r>
                      <a:rPr lang="en-US" b="1" i="1" smtClean="0">
                        <a:latin typeface="Cambria Math"/>
                        <a:cs typeface="Arial" pitchFamily="34" charset="0"/>
                      </a:rPr>
                      <m:t>𝟒𝟎</m:t>
                    </m:r>
                    <m:r>
                      <a:rPr lang="en-US" b="1" i="1" smtClean="0">
                        <a:latin typeface="Cambria Math"/>
                        <a:cs typeface="Arial" pitchFamily="34" charset="0"/>
                      </a:rPr>
                      <m:t>;</m:t>
                    </m:r>
                    <m:r>
                      <a:rPr lang="en-US" b="1" i="1" smtClean="0">
                        <a:latin typeface="Cambria Math"/>
                        <a:cs typeface="Arial" pitchFamily="34" charset="0"/>
                      </a:rPr>
                      <m:t>𝟒𝟓</m:t>
                    </m:r>
                    <m:r>
                      <a:rPr lang="en-US" b="1" i="1" smtClean="0">
                        <a:latin typeface="Cambria Math"/>
                        <a:cs typeface="Arial" pitchFamily="34" charset="0"/>
                      </a:rPr>
                      <m:t>)</m:t>
                    </m:r>
                  </m:oMath>
                </a14:m>
                <a:endParaRPr lang="vi-VN"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1" y="175445"/>
                <a:ext cx="9601201" cy="1600416"/>
              </a:xfrm>
              <a:prstGeom prst="rect">
                <a:avLst/>
              </a:prstGeom>
              <a:blipFill rotWithShape="1">
                <a:blip r:embed="rId6"/>
                <a:stretch>
                  <a:fillRect l="-635" t="-1908" b="-7252"/>
                </a:stretch>
              </a:blipFill>
            </p:spPr>
            <p:txBody>
              <a:bodyPr/>
              <a:lstStyle/>
              <a:p>
                <a:r>
                  <a:rPr lang="en-US">
                    <a:noFill/>
                  </a:rPr>
                  <a:t> </a:t>
                </a:r>
              </a:p>
            </p:txBody>
          </p:sp>
        </mc:Fallback>
      </mc:AlternateContent>
      <p:grpSp>
        <p:nvGrpSpPr>
          <p:cNvPr id="3" name="Group 2"/>
          <p:cNvGrpSpPr/>
          <p:nvPr/>
        </p:nvGrpSpPr>
        <p:grpSpPr>
          <a:xfrm>
            <a:off x="1979612" y="2042345"/>
            <a:ext cx="9896161" cy="1066800"/>
            <a:chOff x="1979612" y="2667000"/>
            <a:chExt cx="9896161" cy="1066800"/>
          </a:xfrm>
        </p:grpSpPr>
        <p:sp>
          <p:nvSpPr>
            <p:cNvPr id="12" name="Rectangle 11"/>
            <p:cNvSpPr/>
            <p:nvPr/>
          </p:nvSpPr>
          <p:spPr>
            <a:xfrm>
              <a:off x="1979612" y="2667000"/>
              <a:ext cx="9896161" cy="10668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7000"/>
                      </a14:imgEffect>
                    </a14:imgLayer>
                  </a14:imgProps>
                </a:ext>
                <a:ext uri="{28A0092B-C50C-407E-A947-70E740481C1C}">
                  <a14:useLocalDpi xmlns:a14="http://schemas.microsoft.com/office/drawing/2010/main" val="0"/>
                </a:ext>
              </a:extLst>
            </a:blip>
            <a:srcRect l="17876" t="23419" r="2752" b="41062"/>
            <a:stretch/>
          </p:blipFill>
          <p:spPr bwMode="auto">
            <a:xfrm>
              <a:off x="2055812" y="2697956"/>
              <a:ext cx="9690300" cy="94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684212" y="3490145"/>
            <a:ext cx="11125199" cy="461665"/>
          </a:xfrm>
          <a:prstGeom prst="rect">
            <a:avLst/>
          </a:prstGeom>
          <a:noFill/>
        </p:spPr>
        <p:txBody>
          <a:bodyPr wrap="square" rtlCol="0">
            <a:spAutoFit/>
          </a:bodyPr>
          <a:lstStyle/>
          <a:p>
            <a:pPr marL="457200" indent="-457200">
              <a:buFont typeface="Wingdings" pitchFamily="2" charset="2"/>
              <a:buChar char="v"/>
            </a:pPr>
            <a:r>
              <a:rPr lang="en-US" b="1">
                <a:latin typeface="Arial" pitchFamily="34" charset="0"/>
                <a:cs typeface="Arial" pitchFamily="34" charset="0"/>
              </a:rPr>
              <a:t>Độ dài của mỗi nhóm là 45 – 40 = 5.</a:t>
            </a:r>
            <a:endParaRPr lang="vi-VN" b="1">
              <a:solidFill>
                <a:schemeClr val="accent2">
                  <a:lumMod val="75000"/>
                </a:schemeClr>
              </a:solidFill>
              <a:latin typeface="Arial" pitchFamily="34" charset="0"/>
              <a:cs typeface="Arial" pitchFamily="34" charset="0"/>
            </a:endParaRPr>
          </a:p>
        </p:txBody>
      </p:sp>
      <p:sp>
        <p:nvSpPr>
          <p:cNvPr id="18" name="TextBox 17"/>
          <p:cNvSpPr txBox="1"/>
          <p:nvPr/>
        </p:nvSpPr>
        <p:spPr>
          <a:xfrm>
            <a:off x="1065212" y="3947345"/>
            <a:ext cx="10744198" cy="830997"/>
          </a:xfrm>
          <a:prstGeom prst="rect">
            <a:avLst/>
          </a:prstGeom>
          <a:noFill/>
        </p:spPr>
        <p:txBody>
          <a:bodyPr wrap="square" rtlCol="0">
            <a:spAutoFit/>
          </a:bodyPr>
          <a:lstStyle/>
          <a:p>
            <a:r>
              <a:rPr lang="vi-VN" b="1">
                <a:latin typeface="Arial" pitchFamily="34" charset="0"/>
                <a:cs typeface="Arial" pitchFamily="34" charset="0"/>
              </a:rPr>
              <a:t>Giá trị nhỏ nhất là 40, giá trị lớn nhất là 63, do đó, khoảng biến thiên của mẫu số liệu là 63 – 40 = 23. </a:t>
            </a:r>
            <a:endParaRPr lang="vi-VN" b="1">
              <a:solidFill>
                <a:schemeClr val="accent2">
                  <a:lumMod val="75000"/>
                </a:schemeClr>
              </a:solidFill>
              <a:latin typeface="Arial" pitchFamily="34" charset="0"/>
              <a:cs typeface="Arial" pitchFamily="34" charset="0"/>
            </a:endParaRPr>
          </a:p>
        </p:txBody>
      </p:sp>
      <p:sp>
        <p:nvSpPr>
          <p:cNvPr id="19" name="TextBox 18"/>
          <p:cNvSpPr txBox="1"/>
          <p:nvPr/>
        </p:nvSpPr>
        <p:spPr>
          <a:xfrm>
            <a:off x="1021864" y="4747326"/>
            <a:ext cx="11011360" cy="800219"/>
          </a:xfrm>
          <a:prstGeom prst="rect">
            <a:avLst/>
          </a:prstGeom>
          <a:noFill/>
        </p:spPr>
        <p:txBody>
          <a:bodyPr wrap="square" rtlCol="0">
            <a:spAutoFit/>
          </a:bodyPr>
          <a:lstStyle/>
          <a:p>
            <a:r>
              <a:rPr lang="en-US" sz="2300" b="1" smtClean="0">
                <a:latin typeface="Arial" pitchFamily="34" charset="0"/>
                <a:cs typeface="Arial" pitchFamily="34" charset="0"/>
              </a:rPr>
              <a:t>T</a:t>
            </a:r>
            <a:r>
              <a:rPr lang="vi-VN" sz="2300" b="1" smtClean="0">
                <a:latin typeface="Arial" pitchFamily="34" charset="0"/>
                <a:cs typeface="Arial" pitchFamily="34" charset="0"/>
              </a:rPr>
              <a:t>a </a:t>
            </a:r>
            <a:r>
              <a:rPr lang="vi-VN" sz="2300" b="1">
                <a:latin typeface="Arial" pitchFamily="34" charset="0"/>
                <a:cs typeface="Arial" pitchFamily="34" charset="0"/>
              </a:rPr>
              <a:t>chọn đầu mút trái của nhóm đầu tiên là 40 và đầu mút phải của nhóm cuối cùng là 65, ta được các nhóm là [40; 45), [45; 50), [50; 55), [55; 60), [60; 65). </a:t>
            </a:r>
            <a:endParaRPr lang="vi-VN" sz="23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3486513" y="5621988"/>
            <a:ext cx="5520595" cy="1071849"/>
            <a:chOff x="3486513" y="5621988"/>
            <a:chExt cx="5520595" cy="1071849"/>
          </a:xfrm>
        </p:grpSpPr>
        <p:pic>
          <p:nvPicPr>
            <p:cNvPr id="205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486513" y="5621988"/>
              <a:ext cx="5520595" cy="107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3502727" y="5664993"/>
              <a:ext cx="5504381" cy="10288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7339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999" y="4343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4612" y="76200"/>
            <a:ext cx="12074172" cy="4170618"/>
            <a:chOff x="74612" y="76200"/>
            <a:chExt cx="12074172" cy="4170618"/>
          </a:xfrm>
        </p:grpSpPr>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61809" y="76200"/>
              <a:ext cx="9871534" cy="4170618"/>
            </a:xfrm>
            <a:prstGeom prst="roundRect">
              <a:avLst>
                <a:gd name="adj" fmla="val 416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2132013" y="97991"/>
              <a:ext cx="980133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Một công ty may quần áo đồng phục học sinh cho biết cỡ áo theo chiều cao của học sinh được tính như </a:t>
              </a:r>
              <a:r>
                <a:rPr lang="en-US" sz="2000" b="1" smtClean="0">
                  <a:latin typeface="Arial" pitchFamily="34" charset="0"/>
                  <a:cs typeface="Arial" pitchFamily="34" charset="0"/>
                </a:rPr>
                <a:t>sau :</a:t>
              </a:r>
            </a:p>
          </p:txBody>
        </p:sp>
        <p:pic>
          <p:nvPicPr>
            <p:cNvPr id="12" name="Picture 1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 y="1647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28" y="6498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853" t="17046" r="998" b="60816"/>
            <a:stretch/>
          </p:blipFill>
          <p:spPr bwMode="auto">
            <a:xfrm>
              <a:off x="2640602" y="795243"/>
              <a:ext cx="8443375" cy="9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079271" y="3200400"/>
              <a:ext cx="10069513"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a.</a:t>
              </a:r>
              <a:r>
                <a:rPr lang="vi-VN" sz="2000" b="1" smtClean="0">
                  <a:latin typeface="Arial" pitchFamily="34" charset="0"/>
                  <a:cs typeface="Arial" pitchFamily="34" charset="0"/>
                </a:rPr>
                <a:t> </a:t>
              </a:r>
              <a:r>
                <a:rPr lang="vi-VN" sz="2000" b="1">
                  <a:latin typeface="Arial" pitchFamily="34" charset="0"/>
                  <a:cs typeface="Arial" pitchFamily="34" charset="0"/>
                </a:rPr>
                <a:t>Lập bảng tần số ghép nhóm của mỗi số liệu với các nhóm đã cho ở bảng trên </a:t>
              </a:r>
              <a:r>
                <a:rPr lang="en-US" sz="2000" b="1" smtClean="0">
                  <a:latin typeface="Arial" pitchFamily="34" charset="0"/>
                  <a:cs typeface="Arial" pitchFamily="34" charset="0"/>
                </a:rPr>
                <a:t/>
              </a:r>
              <a:br>
                <a:rPr lang="en-US" sz="2000" b="1" smtClean="0">
                  <a:latin typeface="Arial" pitchFamily="34" charset="0"/>
                  <a:cs typeface="Arial" pitchFamily="34" charset="0"/>
                </a:rPr>
              </a:br>
              <a:r>
                <a:rPr lang="vi-VN" sz="2000" b="1" smtClean="0">
                  <a:latin typeface="Arial" pitchFamily="34" charset="0"/>
                  <a:cs typeface="Arial" pitchFamily="34" charset="0"/>
                </a:rPr>
                <a:t>b</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công ty may 500 áo đồng phục cho học sinh lớp 11 thì nên may số lượng áo theo mỗi cỡ là bao nhiêu chiếc </a:t>
              </a:r>
              <a:r>
                <a:rPr lang="en-US" sz="2000" b="1" smtClean="0">
                  <a:latin typeface="Arial" pitchFamily="34" charset="0"/>
                  <a:cs typeface="Arial" pitchFamily="34" charset="0"/>
                </a:rPr>
                <a:t>?</a:t>
              </a:r>
            </a:p>
          </p:txBody>
        </p:sp>
        <p:pic>
          <p:nvPicPr>
            <p:cNvPr id="860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771" t="52326" r="9840" b="23837"/>
            <a:stretch/>
          </p:blipFill>
          <p:spPr bwMode="auto">
            <a:xfrm>
              <a:off x="4722812" y="2286000"/>
              <a:ext cx="65532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84347" y="1600200"/>
              <a:ext cx="9801330"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C</a:t>
              </a:r>
              <a:r>
                <a:rPr lang="vi-VN" sz="2000" b="1" smtClean="0">
                  <a:latin typeface="Arial" pitchFamily="34" charset="0"/>
                  <a:cs typeface="Arial" pitchFamily="34" charset="0"/>
                </a:rPr>
                <a:t>ông </a:t>
              </a:r>
              <a:r>
                <a:rPr lang="vi-VN" sz="2000" b="1">
                  <a:latin typeface="Arial" pitchFamily="34" charset="0"/>
                  <a:cs typeface="Arial" pitchFamily="34" charset="0"/>
                </a:rPr>
                <a:t>ty muốn ước lượng tỷ lệ các cỡ áo khi may cho học sinh lớp 11 đã đo chiều cao 36 học sinh nam khối 11 của một trường và thu được mẫu số liệu sau </a:t>
              </a:r>
              <a:r>
                <a:rPr lang="en-US" sz="2000" b="1" smtClean="0">
                  <a:latin typeface="Arial" pitchFamily="34" charset="0"/>
                  <a:cs typeface="Arial" pitchFamily="34" charset="0"/>
                </a:rPr>
                <a:t>(</a:t>
              </a:r>
              <a:r>
                <a:rPr lang="vi-VN" sz="2000" b="1" smtClean="0">
                  <a:latin typeface="Arial" pitchFamily="34" charset="0"/>
                  <a:cs typeface="Arial" pitchFamily="34" charset="0"/>
                </a:rPr>
                <a:t>đơn </a:t>
              </a:r>
              <a:r>
                <a:rPr lang="vi-VN" sz="2000" b="1">
                  <a:latin typeface="Arial" pitchFamily="34" charset="0"/>
                  <a:cs typeface="Arial" pitchFamily="34" charset="0"/>
                </a:rPr>
                <a:t>vị là </a:t>
              </a:r>
              <a:r>
                <a:rPr lang="en-US" sz="2000" b="1" smtClean="0">
                  <a:latin typeface="Arial" pitchFamily="34" charset="0"/>
                  <a:cs typeface="Arial" pitchFamily="34" charset="0"/>
                </a:rPr>
                <a:t>cm)</a:t>
              </a:r>
            </a:p>
          </p:txBody>
        </p:sp>
      </p:grpSp>
      <p:sp>
        <p:nvSpPr>
          <p:cNvPr id="13" name="TextBox 12"/>
          <p:cNvSpPr txBox="1"/>
          <p:nvPr/>
        </p:nvSpPr>
        <p:spPr>
          <a:xfrm>
            <a:off x="926206" y="4633281"/>
            <a:ext cx="10744198" cy="830997"/>
          </a:xfrm>
          <a:prstGeom prst="rect">
            <a:avLst/>
          </a:prstGeom>
          <a:noFill/>
        </p:spPr>
        <p:txBody>
          <a:bodyPr wrap="square" rtlCol="0">
            <a:spAutoFit/>
          </a:bodyPr>
          <a:lstStyle/>
          <a:p>
            <a:r>
              <a:rPr lang="vi-VN" b="1">
                <a:latin typeface="Arial" pitchFamily="34" charset="0"/>
                <a:cs typeface="Arial" pitchFamily="34" charset="0"/>
              </a:rPr>
              <a:t>a) Đếm số giá trị thuộc mỗi nhóm, ta lập được bảng tần số ghép nhóm của mẫu số liệu với các nhóm đã cho ở bảng trên như sau:</a:t>
            </a:r>
            <a:endParaRPr lang="vi-VN" b="1">
              <a:solidFill>
                <a:schemeClr val="accent2">
                  <a:lumMod val="75000"/>
                </a:schemeClr>
              </a:solidFill>
              <a:latin typeface="Arial" pitchFamily="34" charset="0"/>
              <a:cs typeface="Arial" pitchFamily="34" charset="0"/>
            </a:endParaRPr>
          </a:p>
        </p:txBody>
      </p:sp>
      <p:grpSp>
        <p:nvGrpSpPr>
          <p:cNvPr id="3" name="Group 2"/>
          <p:cNvGrpSpPr/>
          <p:nvPr/>
        </p:nvGrpSpPr>
        <p:grpSpPr>
          <a:xfrm>
            <a:off x="2641251" y="5561790"/>
            <a:ext cx="6845999" cy="1067610"/>
            <a:chOff x="2641251" y="5470589"/>
            <a:chExt cx="6845999" cy="1067610"/>
          </a:xfrm>
        </p:grpSpPr>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641251" y="5470589"/>
              <a:ext cx="6845999" cy="106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693987" y="5509355"/>
              <a:ext cx="6753225" cy="1028844"/>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6468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612" y="76200"/>
            <a:ext cx="12074172" cy="4170618"/>
            <a:chOff x="74612" y="76200"/>
            <a:chExt cx="12074172" cy="4170618"/>
          </a:xfrm>
        </p:grpSpPr>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61809" y="76200"/>
              <a:ext cx="9871534" cy="4170618"/>
            </a:xfrm>
            <a:prstGeom prst="roundRect">
              <a:avLst>
                <a:gd name="adj" fmla="val 416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2132013" y="97991"/>
              <a:ext cx="9801330" cy="738642"/>
            </a:xfrm>
            <a:prstGeom prst="rect">
              <a:avLst/>
            </a:prstGeom>
            <a:noFill/>
          </p:spPr>
          <p:txBody>
            <a:bodyPr wrap="square" lIns="121899" tIns="60949" rIns="121899" bIns="60949" rtlCol="0">
              <a:spAutoFit/>
            </a:bodyPr>
            <a:lstStyle/>
            <a:p>
              <a:r>
                <a:rPr lang="vi-VN" sz="2000" b="1">
                  <a:latin typeface="Arial" pitchFamily="34" charset="0"/>
                  <a:cs typeface="Arial" pitchFamily="34" charset="0"/>
                </a:rPr>
                <a:t>Một công ty may quần áo đồng phục học sinh cho biết cỡ áo theo chiều cao của học sinh được tính như </a:t>
              </a:r>
              <a:r>
                <a:rPr lang="en-US" sz="2000" b="1" smtClean="0">
                  <a:latin typeface="Arial" pitchFamily="34" charset="0"/>
                  <a:cs typeface="Arial" pitchFamily="34" charset="0"/>
                </a:rPr>
                <a:t>sau :</a:t>
              </a:r>
            </a:p>
          </p:txBody>
        </p:sp>
        <p:pic>
          <p:nvPicPr>
            <p:cNvPr id="12" name="Picture 1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2" y="1647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28" y="6498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53" t="17046" r="998" b="60816"/>
            <a:stretch/>
          </p:blipFill>
          <p:spPr bwMode="auto">
            <a:xfrm>
              <a:off x="2640602" y="795243"/>
              <a:ext cx="8443375" cy="9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079271" y="3200400"/>
              <a:ext cx="10069513"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a.</a:t>
              </a:r>
              <a:r>
                <a:rPr lang="vi-VN" sz="2000" b="1" smtClean="0">
                  <a:latin typeface="Arial" pitchFamily="34" charset="0"/>
                  <a:cs typeface="Arial" pitchFamily="34" charset="0"/>
                </a:rPr>
                <a:t> </a:t>
              </a:r>
              <a:r>
                <a:rPr lang="vi-VN" sz="2000" b="1">
                  <a:latin typeface="Arial" pitchFamily="34" charset="0"/>
                  <a:cs typeface="Arial" pitchFamily="34" charset="0"/>
                </a:rPr>
                <a:t>Lập bảng tần số ghép nhóm của mỗi số liệu với các nhóm đã cho ở bảng trên </a:t>
              </a:r>
              <a:r>
                <a:rPr lang="en-US" sz="2000" b="1" smtClean="0">
                  <a:latin typeface="Arial" pitchFamily="34" charset="0"/>
                  <a:cs typeface="Arial" pitchFamily="34" charset="0"/>
                </a:rPr>
                <a:t/>
              </a:r>
              <a:br>
                <a:rPr lang="en-US" sz="2000" b="1" smtClean="0">
                  <a:latin typeface="Arial" pitchFamily="34" charset="0"/>
                  <a:cs typeface="Arial" pitchFamily="34" charset="0"/>
                </a:rPr>
              </a:br>
              <a:r>
                <a:rPr lang="vi-VN" sz="2000" b="1" smtClean="0">
                  <a:latin typeface="Arial" pitchFamily="34" charset="0"/>
                  <a:cs typeface="Arial" pitchFamily="34" charset="0"/>
                </a:rPr>
                <a:t>b</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công ty may 500 áo đồng phục cho học sinh lớp 11 thì nên may số lượng áo theo mỗi cỡ là bao nhiêu chiếc </a:t>
              </a:r>
              <a:r>
                <a:rPr lang="en-US" sz="2000" b="1" smtClean="0">
                  <a:latin typeface="Arial" pitchFamily="34" charset="0"/>
                  <a:cs typeface="Arial" pitchFamily="34" charset="0"/>
                </a:rPr>
                <a:t>?</a:t>
              </a:r>
            </a:p>
          </p:txBody>
        </p:sp>
        <p:pic>
          <p:nvPicPr>
            <p:cNvPr id="860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771" t="52326" r="9840" b="23837"/>
            <a:stretch/>
          </p:blipFill>
          <p:spPr bwMode="auto">
            <a:xfrm>
              <a:off x="4722812" y="2286000"/>
              <a:ext cx="65532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84347" y="1600200"/>
              <a:ext cx="9801330" cy="1046418"/>
            </a:xfrm>
            <a:prstGeom prst="rect">
              <a:avLst/>
            </a:prstGeom>
            <a:noFill/>
          </p:spPr>
          <p:txBody>
            <a:bodyPr wrap="square" lIns="121899" tIns="60949" rIns="121899" bIns="60949" rtlCol="0">
              <a:spAutoFit/>
            </a:bodyPr>
            <a:lstStyle/>
            <a:p>
              <a:r>
                <a:rPr lang="en-US" sz="2000" b="1" smtClean="0">
                  <a:latin typeface="Arial" pitchFamily="34" charset="0"/>
                  <a:cs typeface="Arial" pitchFamily="34" charset="0"/>
                </a:rPr>
                <a:t>C</a:t>
              </a:r>
              <a:r>
                <a:rPr lang="vi-VN" sz="2000" b="1" smtClean="0">
                  <a:latin typeface="Arial" pitchFamily="34" charset="0"/>
                  <a:cs typeface="Arial" pitchFamily="34" charset="0"/>
                </a:rPr>
                <a:t>ông </a:t>
              </a:r>
              <a:r>
                <a:rPr lang="vi-VN" sz="2000" b="1">
                  <a:latin typeface="Arial" pitchFamily="34" charset="0"/>
                  <a:cs typeface="Arial" pitchFamily="34" charset="0"/>
                </a:rPr>
                <a:t>ty muốn ước lượng tỷ lệ các cỡ áo khi may cho học sinh lớp 11 đã đo chiều cao 36 học sinh nam khối 11 của một trường và thu được mẫu số liệu sau </a:t>
              </a:r>
              <a:r>
                <a:rPr lang="en-US" sz="2000" b="1" smtClean="0">
                  <a:latin typeface="Arial" pitchFamily="34" charset="0"/>
                  <a:cs typeface="Arial" pitchFamily="34" charset="0"/>
                </a:rPr>
                <a:t>(</a:t>
              </a:r>
              <a:r>
                <a:rPr lang="vi-VN" sz="2000" b="1" smtClean="0">
                  <a:latin typeface="Arial" pitchFamily="34" charset="0"/>
                  <a:cs typeface="Arial" pitchFamily="34" charset="0"/>
                </a:rPr>
                <a:t>đơn </a:t>
              </a:r>
              <a:r>
                <a:rPr lang="vi-VN" sz="2000" b="1">
                  <a:latin typeface="Arial" pitchFamily="34" charset="0"/>
                  <a:cs typeface="Arial" pitchFamily="34" charset="0"/>
                </a:rPr>
                <a:t>vị là </a:t>
              </a:r>
              <a:r>
                <a:rPr lang="en-US" sz="2000" b="1" smtClean="0">
                  <a:latin typeface="Arial" pitchFamily="34" charset="0"/>
                  <a:cs typeface="Arial" pitchFamily="34" charset="0"/>
                </a:rPr>
                <a:t>cm)</a:t>
              </a:r>
            </a:p>
          </p:txBody>
        </p:sp>
      </p:grpSp>
      <p:sp>
        <p:nvSpPr>
          <p:cNvPr id="13" name="TextBox 12"/>
          <p:cNvSpPr txBox="1"/>
          <p:nvPr/>
        </p:nvSpPr>
        <p:spPr>
          <a:xfrm>
            <a:off x="669976" y="4343400"/>
            <a:ext cx="11352213" cy="461665"/>
          </a:xfrm>
          <a:prstGeom prst="rect">
            <a:avLst/>
          </a:prstGeom>
          <a:noFill/>
        </p:spPr>
        <p:txBody>
          <a:bodyPr wrap="square" rtlCol="0">
            <a:spAutoFit/>
          </a:bodyPr>
          <a:lstStyle/>
          <a:p>
            <a:r>
              <a:rPr lang="vi-VN" b="1">
                <a:latin typeface="Arial" pitchFamily="34" charset="0"/>
                <a:cs typeface="Arial" pitchFamily="34" charset="0"/>
              </a:rPr>
              <a:t>b) Công ty may 500 áo đồng phục cho học sinh lớp 11 </a:t>
            </a:r>
            <a:r>
              <a:rPr lang="vi-VN" b="1" smtClean="0">
                <a:latin typeface="Arial" pitchFamily="34" charset="0"/>
                <a:cs typeface="Arial" pitchFamily="34" charset="0"/>
              </a:rPr>
              <a:t>theo </a:t>
            </a:r>
            <a:r>
              <a:rPr lang="vi-VN" b="1">
                <a:latin typeface="Arial" pitchFamily="34" charset="0"/>
                <a:cs typeface="Arial" pitchFamily="34" charset="0"/>
              </a:rPr>
              <a:t>mỗi cỡ như sau:</a:t>
            </a:r>
            <a:endParaRPr lang="vi-VN" b="1">
              <a:solidFill>
                <a:schemeClr val="accent2">
                  <a:lumMod val="75000"/>
                </a:schemeClr>
              </a:solidFill>
              <a:latin typeface="Arial" pitchFamily="34" charset="0"/>
              <a:cs typeface="Arial" pitchFamily="34" charset="0"/>
            </a:endParaRPr>
          </a:p>
        </p:txBody>
      </p:sp>
      <p:sp>
        <p:nvSpPr>
          <p:cNvPr id="21" name="TextBox 20"/>
          <p:cNvSpPr txBox="1"/>
          <p:nvPr/>
        </p:nvSpPr>
        <p:spPr>
          <a:xfrm>
            <a:off x="927154" y="4724400"/>
            <a:ext cx="11033176" cy="461665"/>
          </a:xfrm>
          <a:prstGeom prst="rect">
            <a:avLst/>
          </a:prstGeom>
          <a:noFill/>
        </p:spPr>
        <p:txBody>
          <a:bodyPr wrap="square" rtlCol="0">
            <a:spAutoFit/>
          </a:bodyPr>
          <a:lstStyle/>
          <a:p>
            <a:r>
              <a:rPr lang="en-US" b="1" smtClean="0">
                <a:latin typeface="Arial" pitchFamily="34" charset="0"/>
                <a:cs typeface="Arial" pitchFamily="34" charset="0"/>
              </a:rPr>
              <a:t>- </a:t>
            </a:r>
            <a:r>
              <a:rPr lang="vi-VN" b="1" smtClean="0">
                <a:latin typeface="Arial" pitchFamily="34" charset="0"/>
                <a:cs typeface="Arial" pitchFamily="34" charset="0"/>
              </a:rPr>
              <a:t>Không </a:t>
            </a:r>
            <a:r>
              <a:rPr lang="vi-VN" b="1">
                <a:latin typeface="Arial" pitchFamily="34" charset="0"/>
                <a:cs typeface="Arial" pitchFamily="34" charset="0"/>
              </a:rPr>
              <a:t>nên may áo cỡ S và cỡ XXL;</a:t>
            </a:r>
            <a:endParaRPr lang="vi-VN" b="1">
              <a:solidFill>
                <a:schemeClr val="accent2">
                  <a:lumMod val="75000"/>
                </a:schemeClr>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2" name="TextBox 21"/>
              <p:cNvSpPr txBox="1"/>
              <p:nvPr/>
            </p:nvSpPr>
            <p:spPr>
              <a:xfrm>
                <a:off x="927154" y="5102046"/>
                <a:ext cx="11033176" cy="647357"/>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M nên may </a:t>
                </a:r>
                <a:r>
                  <a:rPr lang="vi-VN" b="1" smtClean="0">
                    <a:latin typeface="Arial" pitchFamily="34" charset="0"/>
                    <a:cs typeface="Arial" pitchFamily="34" charset="0"/>
                  </a:rPr>
                  <a:t>là</a:t>
                </a:r>
                <a:r>
                  <a:rPr lang="en-US" b="1" smtClean="0">
                    <a:latin typeface="Arial" pitchFamily="34" charset="0"/>
                    <a:cs typeface="Arial" pitchFamily="34" charset="0"/>
                  </a:rPr>
                  <a:t> </a:t>
                </a:r>
                <a14:m>
                  <m:oMath xmlns:m="http://schemas.openxmlformats.org/officeDocument/2006/math">
                    <m:f>
                      <m:fPr>
                        <m:ctrlPr>
                          <a:rPr lang="en-US" b="1" i="1" smtClean="0">
                            <a:latin typeface="Cambria Math"/>
                            <a:cs typeface="Arial" pitchFamily="34" charset="0"/>
                          </a:rPr>
                        </m:ctrlPr>
                      </m:fPr>
                      <m:num>
                        <m:r>
                          <a:rPr lang="en-US" b="1" i="1" smtClean="0">
                            <a:latin typeface="Cambria Math"/>
                            <a:cs typeface="Arial" pitchFamily="34" charset="0"/>
                          </a:rPr>
                          <m:t>𝟐𝟐</m:t>
                        </m:r>
                      </m:num>
                      <m:den>
                        <m:r>
                          <a:rPr lang="en-US" b="1" i="1" smtClean="0">
                            <a:latin typeface="Cambria Math"/>
                            <a:cs typeface="Arial" pitchFamily="34" charset="0"/>
                          </a:rPr>
                          <m:t>𝟑𝟔</m:t>
                        </m:r>
                      </m:den>
                    </m:f>
                    <m:r>
                      <a:rPr lang="en-US" b="1" i="1" smtClean="0">
                        <a:latin typeface="Cambria Math"/>
                        <a:cs typeface="Arial" pitchFamily="34" charset="0"/>
                      </a:rPr>
                      <m:t>.</m:t>
                    </m:r>
                    <m:r>
                      <a:rPr lang="en-US" b="1" i="1" smtClean="0">
                        <a:latin typeface="Cambria Math"/>
                        <a:cs typeface="Arial" pitchFamily="34" charset="0"/>
                      </a:rPr>
                      <m:t>𝟓𝟎𝟎</m:t>
                    </m:r>
                    <m:r>
                      <a:rPr lang="en-US" b="1" i="1" smtClean="0">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𝟑𝟎𝟔</m:t>
                    </m:r>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(chiếc)</a:t>
                </a:r>
                <a:endParaRPr lang="vi-VN"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27154" y="5102046"/>
                <a:ext cx="11033176" cy="647357"/>
              </a:xfrm>
              <a:prstGeom prst="rect">
                <a:avLst/>
              </a:prstGeom>
              <a:blipFill rotWithShape="1">
                <a:blip r:embed="rId6"/>
                <a:stretch>
                  <a:fillRect l="-829" b="-47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927154" y="5710456"/>
                <a:ext cx="11033176" cy="995144"/>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L nên may </a:t>
                </a:r>
                <a:r>
                  <a:rPr lang="vi-VN" b="1" smtClean="0">
                    <a:latin typeface="Arial" pitchFamily="34" charset="0"/>
                    <a:cs typeface="Arial" pitchFamily="34" charset="0"/>
                  </a:rPr>
                  <a:t>là</a:t>
                </a:r>
                <a:r>
                  <a:rPr lang="en-US" b="1" smtClean="0">
                    <a:latin typeface="Arial" pitchFamily="34" charset="0"/>
                    <a:cs typeface="Arial" pitchFamily="34" charset="0"/>
                  </a:rPr>
                  <a:t> </a:t>
                </a:r>
                <a14:m>
                  <m:oMath xmlns:m="http://schemas.openxmlformats.org/officeDocument/2006/math">
                    <m:f>
                      <m:fPr>
                        <m:ctrlPr>
                          <a:rPr lang="en-US" b="1" i="1">
                            <a:latin typeface="Cambria Math"/>
                            <a:cs typeface="Arial" pitchFamily="34" charset="0"/>
                          </a:rPr>
                        </m:ctrlPr>
                      </m:fPr>
                      <m:num>
                        <m:r>
                          <a:rPr lang="en-US" b="1" i="1" smtClean="0">
                            <a:latin typeface="Cambria Math"/>
                            <a:cs typeface="Arial" pitchFamily="34" charset="0"/>
                          </a:rPr>
                          <m:t>𝟖</m:t>
                        </m:r>
                      </m:num>
                      <m:den>
                        <m:r>
                          <a:rPr lang="en-US" b="1" i="1">
                            <a:latin typeface="Cambria Math"/>
                            <a:cs typeface="Arial" pitchFamily="34" charset="0"/>
                          </a:rPr>
                          <m:t>𝟑𝟔</m:t>
                        </m:r>
                      </m:den>
                    </m:f>
                    <m:r>
                      <a:rPr lang="en-US" b="1" i="1">
                        <a:latin typeface="Cambria Math"/>
                        <a:cs typeface="Arial" pitchFamily="34" charset="0"/>
                      </a:rPr>
                      <m:t>.</m:t>
                    </m:r>
                    <m:r>
                      <a:rPr lang="en-US" b="1" i="1">
                        <a:latin typeface="Cambria Math"/>
                        <a:cs typeface="Arial" pitchFamily="34" charset="0"/>
                      </a:rPr>
                      <m:t>𝟓𝟎𝟎</m:t>
                    </m:r>
                    <m:r>
                      <a:rPr lang="en-US" b="1" i="1">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𝟏𝟏𝟏</m:t>
                    </m:r>
                  </m:oMath>
                </a14:m>
                <a:r>
                  <a:rPr lang="en-US" b="1">
                    <a:solidFill>
                      <a:schemeClr val="accent2">
                        <a:lumMod val="75000"/>
                      </a:schemeClr>
                    </a:solidFill>
                    <a:latin typeface="Arial" pitchFamily="34" charset="0"/>
                    <a:cs typeface="Arial" pitchFamily="34" charset="0"/>
                  </a:rPr>
                  <a:t> </a:t>
                </a:r>
                <a:r>
                  <a:rPr lang="en-US" b="1">
                    <a:latin typeface="Arial" pitchFamily="34" charset="0"/>
                    <a:cs typeface="Arial" pitchFamily="34" charset="0"/>
                  </a:rPr>
                  <a:t>(chiếc)</a:t>
                </a:r>
                <a:endParaRPr lang="vi-VN" b="1">
                  <a:latin typeface="Arial" pitchFamily="34" charset="0"/>
                  <a:cs typeface="Arial" pitchFamily="34" charset="0"/>
                </a:endParaRPr>
              </a:p>
              <a:p>
                <a:endParaRPr lang="vi-VN" b="1">
                  <a:solidFill>
                    <a:schemeClr val="accent2">
                      <a:lumMod val="75000"/>
                    </a:schemeClr>
                  </a:solidFill>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927154" y="5710456"/>
                <a:ext cx="11033176" cy="995144"/>
              </a:xfrm>
              <a:prstGeom prst="rect">
                <a:avLst/>
              </a:prstGeom>
              <a:blipFill rotWithShape="1">
                <a:blip r:embed="rId7"/>
                <a:stretch>
                  <a:fillRect l="-829"/>
                </a:stretch>
              </a:blipFill>
            </p:spPr>
            <p:txBody>
              <a:bodyPr/>
              <a:lstStyle/>
              <a:p>
                <a:r>
                  <a:rPr lang="en-US">
                    <a:noFill/>
                  </a:rPr>
                  <a:t> </a:t>
                </a:r>
              </a:p>
            </p:txBody>
          </p:sp>
        </mc:Fallback>
      </mc:AlternateContent>
      <p:sp>
        <p:nvSpPr>
          <p:cNvPr id="24" name="TextBox 23"/>
          <p:cNvSpPr txBox="1"/>
          <p:nvPr/>
        </p:nvSpPr>
        <p:spPr>
          <a:xfrm>
            <a:off x="927154" y="6320135"/>
            <a:ext cx="11033176" cy="461665"/>
          </a:xfrm>
          <a:prstGeom prst="rect">
            <a:avLst/>
          </a:prstGeom>
          <a:noFill/>
        </p:spPr>
        <p:txBody>
          <a:bodyPr wrap="square" rtlCol="0">
            <a:spAutoFit/>
          </a:bodyPr>
          <a:lstStyle/>
          <a:p>
            <a:r>
              <a:rPr lang="en-US" b="1" smtClean="0">
                <a:latin typeface="Arial" pitchFamily="34" charset="0"/>
                <a:cs typeface="Arial" pitchFamily="34" charset="0"/>
              </a:rPr>
              <a:t>- </a:t>
            </a:r>
            <a:r>
              <a:rPr lang="vi-VN" b="1">
                <a:latin typeface="Arial" pitchFamily="34" charset="0"/>
                <a:cs typeface="Arial" pitchFamily="34" charset="0"/>
              </a:rPr>
              <a:t>Số lượng áo cỡ XL nên may là 500 – 306 – 111 = </a:t>
            </a:r>
            <a:r>
              <a:rPr lang="vi-VN" b="1">
                <a:solidFill>
                  <a:srgbClr val="C00000"/>
                </a:solidFill>
                <a:latin typeface="Arial" pitchFamily="34" charset="0"/>
                <a:cs typeface="Arial" pitchFamily="34" charset="0"/>
              </a:rPr>
              <a:t>83</a:t>
            </a:r>
            <a:r>
              <a:rPr lang="vi-VN" b="1">
                <a:latin typeface="Arial" pitchFamily="34" charset="0"/>
                <a:cs typeface="Arial" pitchFamily="34" charset="0"/>
              </a:rPr>
              <a:t> (chiếc).</a:t>
            </a:r>
            <a:endParaRPr lang="vi-VN"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4006457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048412" y="-36576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47343"/>
            <a:ext cx="11734800" cy="1410057"/>
            <a:chOff x="303212" y="802154"/>
            <a:chExt cx="11734800" cy="1410057"/>
          </a:xfrm>
        </p:grpSpPr>
        <p:sp>
          <p:nvSpPr>
            <p:cNvPr id="3" name="Rounded Rectangle 2"/>
            <p:cNvSpPr/>
            <p:nvPr/>
          </p:nvSpPr>
          <p:spPr>
            <a:xfrm>
              <a:off x="303212" y="802154"/>
              <a:ext cx="11734800" cy="14100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11506200" cy="1200329"/>
            </a:xfrm>
            <a:prstGeom prst="rect">
              <a:avLst/>
            </a:prstGeom>
            <a:noFill/>
          </p:spPr>
          <p:txBody>
            <a:bodyPr wrap="square" rtlCol="0">
              <a:spAutoFit/>
            </a:bodyPr>
            <a:lstStyle/>
            <a:p>
              <a:pPr algn="just"/>
              <a:r>
                <a:rPr lang="en-US" b="1" smtClean="0">
                  <a:latin typeface="Arial" pitchFamily="34" charset="0"/>
                  <a:cs typeface="Arial" pitchFamily="34" charset="0"/>
                </a:rPr>
                <a:t>      Trong kì thi tốt nghiệp THPT năm 2021 đợt 1 có 344 572 thí sinh dự thi cả ba môn Toán, Vật lí, Hoá học . Giả sử điểm thi của các thí sinh này được cho trong bảng số liệu sau :</a:t>
              </a:r>
              <a:endParaRPr lang="vi-VN" sz="2600" b="1">
                <a:latin typeface="Arial" pitchFamily="34" charset="0"/>
                <a:cs typeface="Arial" pitchFamily="34" charset="0"/>
              </a:endParaRPr>
            </a:p>
          </p:txBody>
        </p:sp>
      </p:grpSp>
      <p:grpSp>
        <p:nvGrpSpPr>
          <p:cNvPr id="11" name="Group 10"/>
          <p:cNvGrpSpPr/>
          <p:nvPr/>
        </p:nvGrpSpPr>
        <p:grpSpPr>
          <a:xfrm>
            <a:off x="2181331" y="4419600"/>
            <a:ext cx="7673761" cy="2438400"/>
            <a:chOff x="1598612" y="3962400"/>
            <a:chExt cx="7673761" cy="2438400"/>
          </a:xfrm>
        </p:grpSpPr>
        <p:sp>
          <p:nvSpPr>
            <p:cNvPr id="20" name="AutoShape 26"/>
            <p:cNvSpPr>
              <a:spLocks noChangeArrowheads="1"/>
            </p:cNvSpPr>
            <p:nvPr/>
          </p:nvSpPr>
          <p:spPr bwMode="auto">
            <a:xfrm>
              <a:off x="1598612" y="3962400"/>
              <a:ext cx="7269529" cy="22098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2208838" y="4267200"/>
              <a:ext cx="5817455" cy="1569660"/>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Biểu diễn dãy số liệu về tổng điểm 3 môn của các thí sinh này như thế nào để các trường thấy được bức tranh tổng thể về kết quả thi?</a:t>
              </a:r>
              <a:endParaRPr lang="vi-VN"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08213" y="2238375"/>
            <a:ext cx="7770812" cy="2028825"/>
            <a:chOff x="2208213" y="2238375"/>
            <a:chExt cx="7770812" cy="2028825"/>
          </a:xfrm>
        </p:grpSpPr>
        <p:pic>
          <p:nvPicPr>
            <p:cNvPr id="76803"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2208213" y="2238375"/>
              <a:ext cx="7770812"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67058" y="2238375"/>
              <a:ext cx="7646879" cy="20288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2396192"/>
            <a:chOff x="289088" y="1086760"/>
            <a:chExt cx="11558425" cy="2396192"/>
          </a:xfrm>
        </p:grpSpPr>
        <p:sp>
          <p:nvSpPr>
            <p:cNvPr id="17" name="Rounded Rectangle 16"/>
            <p:cNvSpPr/>
            <p:nvPr/>
          </p:nvSpPr>
          <p:spPr>
            <a:xfrm>
              <a:off x="289088" y="1086760"/>
              <a:ext cx="11558425" cy="239619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055812" y="1086760"/>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Xét dữ liệu cho trong tình huống mở đầu</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543960"/>
              <a:ext cx="11125199" cy="1938992"/>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về </a:t>
              </a:r>
              <a:r>
                <a:rPr lang="en-US" b="1" smtClean="0">
                  <a:latin typeface="Arial" pitchFamily="34" charset="0"/>
                  <a:cs typeface="Arial" pitchFamily="34" charset="0"/>
                </a:rPr>
                <a:t>t</a:t>
              </a:r>
              <a:r>
                <a:rPr lang="vi-VN" b="1" smtClean="0">
                  <a:latin typeface="Arial" pitchFamily="34" charset="0"/>
                  <a:cs typeface="Arial" pitchFamily="34" charset="0"/>
                </a:rPr>
                <a:t>ổng điểm</a:t>
              </a:r>
              <a:r>
                <a:rPr lang="en-US" b="1" smtClean="0">
                  <a:latin typeface="Arial" pitchFamily="34" charset="0"/>
                  <a:cs typeface="Arial" pitchFamily="34" charset="0"/>
                </a:rPr>
                <a:t>,</a:t>
              </a:r>
              <a:r>
                <a:rPr lang="vi-VN" b="1" smtClean="0">
                  <a:latin typeface="Arial" pitchFamily="34" charset="0"/>
                  <a:cs typeface="Arial" pitchFamily="34" charset="0"/>
                </a:rPr>
                <a:t> k</a:t>
              </a:r>
              <a:r>
                <a:rPr lang="en-US" b="1">
                  <a:latin typeface="Arial" pitchFamily="34" charset="0"/>
                  <a:cs typeface="Arial" pitchFamily="34" charset="0"/>
                </a:rPr>
                <a:t>í</a:t>
              </a:r>
              <a:r>
                <a:rPr lang="vi-VN" b="1" smtClean="0">
                  <a:latin typeface="Arial" pitchFamily="34" charset="0"/>
                  <a:cs typeface="Arial" pitchFamily="34" charset="0"/>
                </a:rPr>
                <a:t> </a:t>
              </a:r>
              <a:r>
                <a:rPr lang="vi-VN" b="1">
                  <a:latin typeface="Arial" pitchFamily="34" charset="0"/>
                  <a:cs typeface="Arial" pitchFamily="34" charset="0"/>
                </a:rPr>
                <a:t>hiệu là </a:t>
              </a:r>
              <a:r>
                <a:rPr lang="en-US" b="1" smtClean="0">
                  <a:latin typeface="Arial" pitchFamily="34" charset="0"/>
                  <a:cs typeface="Arial" pitchFamily="34" charset="0"/>
                </a:rPr>
                <a:t>(T)</a:t>
              </a:r>
              <a:r>
                <a:rPr lang="vi-VN" b="1" smtClean="0">
                  <a:latin typeface="Arial" pitchFamily="34" charset="0"/>
                  <a:cs typeface="Arial" pitchFamily="34" charset="0"/>
                </a:rPr>
                <a:t> </a:t>
              </a:r>
              <a:r>
                <a:rPr lang="vi-VN" b="1">
                  <a:latin typeface="Arial" pitchFamily="34" charset="0"/>
                  <a:cs typeface="Arial" pitchFamily="34" charset="0"/>
                </a:rPr>
                <a:t>có bao nhiêu giá </a:t>
              </a:r>
              <a:r>
                <a:rPr lang="vi-VN" b="1" smtClean="0">
                  <a:latin typeface="Arial" pitchFamily="34" charset="0"/>
                  <a:cs typeface="Arial" pitchFamily="34" charset="0"/>
                </a:rPr>
                <a:t>trị</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b. N</a:t>
              </a:r>
              <a:r>
                <a:rPr lang="vi-VN" b="1" smtClean="0">
                  <a:latin typeface="Arial" pitchFamily="34" charset="0"/>
                  <a:cs typeface="Arial" pitchFamily="34" charset="0"/>
                </a:rPr>
                <a:t>ếu </a:t>
              </a:r>
              <a:r>
                <a:rPr lang="vi-VN" b="1">
                  <a:latin typeface="Arial" pitchFamily="34" charset="0"/>
                  <a:cs typeface="Arial" pitchFamily="34" charset="0"/>
                </a:rPr>
                <a:t>lập bảng tần số trong mỗi 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thì có thể hình dung được bức tranh tổng thể về kết quả thi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Vì </a:t>
              </a:r>
              <a:r>
                <a:rPr lang="vi-VN" b="1" smtClean="0">
                  <a:latin typeface="Arial" pitchFamily="34" charset="0"/>
                  <a:cs typeface="Arial" pitchFamily="34" charset="0"/>
                </a:rPr>
                <a:t>sao</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ẫu </a:t>
              </a:r>
              <a:r>
                <a:rPr lang="vi-VN" b="1">
                  <a:latin typeface="Arial" pitchFamily="34" charset="0"/>
                  <a:cs typeface="Arial" pitchFamily="34" charset="0"/>
                </a:rPr>
                <a:t>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được mô tả dưới dạng bảng thống kê </a:t>
              </a:r>
              <a:r>
                <a:rPr lang="vi-VN" b="1" smtClean="0">
                  <a:latin typeface="Arial" pitchFamily="34" charset="0"/>
                  <a:cs typeface="Arial" pitchFamily="34" charset="0"/>
                </a:rPr>
                <a:t>sau</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hãy đọc và giải thích số liệu được biểu diễn trong bảng thống kê </a:t>
              </a: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368200" y="1105810"/>
              <a:ext cx="1582252"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550862" y="3295650"/>
            <a:ext cx="11029950" cy="1113862"/>
            <a:chOff x="531812" y="3569970"/>
            <a:chExt cx="11029950" cy="1113862"/>
          </a:xfrm>
        </p:grpSpPr>
        <p:pic>
          <p:nvPicPr>
            <p:cNvPr id="778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7000"/>
                      </a14:imgEffect>
                    </a14:imgLayer>
                  </a14:imgProps>
                </a:ext>
                <a:ext uri="{28A0092B-C50C-407E-A947-70E740481C1C}">
                  <a14:useLocalDpi xmlns:a14="http://schemas.microsoft.com/office/drawing/2010/main" val="0"/>
                </a:ext>
              </a:extLst>
            </a:blip>
            <a:srcRect l="4820" t="61792" r="2363" b="13730"/>
            <a:stretch/>
          </p:blipFill>
          <p:spPr bwMode="auto">
            <a:xfrm>
              <a:off x="531812" y="3569970"/>
              <a:ext cx="11029950" cy="111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8012" y="3581401"/>
              <a:ext cx="10896600"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186" y="44677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9412" y="4872335"/>
            <a:ext cx="11887200" cy="461665"/>
          </a:xfrm>
          <a:prstGeom prst="rect">
            <a:avLst/>
          </a:prstGeom>
          <a:noFill/>
        </p:spPr>
        <p:txBody>
          <a:bodyPr wrap="square" rtlCol="0">
            <a:spAutoFit/>
          </a:bodyPr>
          <a:lstStyle/>
          <a:p>
            <a:r>
              <a:rPr lang="vi-VN" b="1">
                <a:latin typeface="Arial" pitchFamily="34" charset="0"/>
                <a:cs typeface="Arial" pitchFamily="34" charset="0"/>
              </a:rPr>
              <a:t>a) Có </a:t>
            </a:r>
            <a:r>
              <a:rPr lang="vi-VN" b="1" smtClean="0">
                <a:latin typeface="Arial" pitchFamily="34" charset="0"/>
                <a:cs typeface="Arial" pitchFamily="34" charset="0"/>
              </a:rPr>
              <a:t>344752 </a:t>
            </a:r>
            <a:r>
              <a:rPr lang="vi-VN" b="1">
                <a:latin typeface="Arial" pitchFamily="34" charset="0"/>
                <a:cs typeface="Arial" pitchFamily="34" charset="0"/>
              </a:rPr>
              <a:t>thí sinh dự thi nên mẫu số liệu về tổng điểm (T) có </a:t>
            </a:r>
            <a:r>
              <a:rPr lang="vi-VN" b="1" smtClean="0">
                <a:latin typeface="Arial" pitchFamily="34" charset="0"/>
                <a:cs typeface="Arial" pitchFamily="34" charset="0"/>
              </a:rPr>
              <a:t>344752 </a:t>
            </a:r>
            <a:r>
              <a:rPr lang="vi-VN" b="1">
                <a:latin typeface="Arial" pitchFamily="34" charset="0"/>
                <a:cs typeface="Arial" pitchFamily="34" charset="0"/>
              </a:rPr>
              <a:t>giá trị.</a:t>
            </a:r>
          </a:p>
        </p:txBody>
      </p:sp>
      <p:sp>
        <p:nvSpPr>
          <p:cNvPr id="14" name="TextBox 13"/>
          <p:cNvSpPr txBox="1"/>
          <p:nvPr/>
        </p:nvSpPr>
        <p:spPr>
          <a:xfrm>
            <a:off x="379412" y="5352871"/>
            <a:ext cx="11887200" cy="1200329"/>
          </a:xfrm>
          <a:prstGeom prst="rect">
            <a:avLst/>
          </a:prstGeom>
          <a:noFill/>
        </p:spPr>
        <p:txBody>
          <a:bodyPr wrap="square" rtlCol="0">
            <a:spAutoFit/>
          </a:bodyPr>
          <a:lstStyle/>
          <a:p>
            <a:r>
              <a:rPr lang="vi-VN" b="1">
                <a:latin typeface="Arial" pitchFamily="34" charset="0"/>
                <a:cs typeface="Arial" pitchFamily="34" charset="0"/>
              </a:rPr>
              <a:t>b) Nếu lập bảng tần số cho mẫu số liệu (T) thì không thể hình dung được bức tranh tổng thể về kết quả thi vì tổng điểm thi 3 ba môn của các thí sinh có rất nhiều giá trị khác nhau dẫn đến bảng tần số sẽ dài dòng và phức tạp.</a:t>
            </a: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2396192"/>
            <a:chOff x="289088" y="1086760"/>
            <a:chExt cx="11558425" cy="2396192"/>
          </a:xfrm>
        </p:grpSpPr>
        <p:sp>
          <p:nvSpPr>
            <p:cNvPr id="17" name="Rounded Rectangle 16"/>
            <p:cNvSpPr/>
            <p:nvPr/>
          </p:nvSpPr>
          <p:spPr>
            <a:xfrm>
              <a:off x="289088" y="1086760"/>
              <a:ext cx="11558425" cy="239619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055812" y="1086760"/>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Xét dữ liệu cho trong tình huống mở đầu</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543960"/>
              <a:ext cx="11125199" cy="1938992"/>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về </a:t>
              </a:r>
              <a:r>
                <a:rPr lang="en-US" b="1" smtClean="0">
                  <a:latin typeface="Arial" pitchFamily="34" charset="0"/>
                  <a:cs typeface="Arial" pitchFamily="34" charset="0"/>
                </a:rPr>
                <a:t>t</a:t>
              </a:r>
              <a:r>
                <a:rPr lang="vi-VN" b="1" smtClean="0">
                  <a:latin typeface="Arial" pitchFamily="34" charset="0"/>
                  <a:cs typeface="Arial" pitchFamily="34" charset="0"/>
                </a:rPr>
                <a:t>ổng điểm</a:t>
              </a:r>
              <a:r>
                <a:rPr lang="en-US" b="1" smtClean="0">
                  <a:latin typeface="Arial" pitchFamily="34" charset="0"/>
                  <a:cs typeface="Arial" pitchFamily="34" charset="0"/>
                </a:rPr>
                <a:t>,</a:t>
              </a:r>
              <a:r>
                <a:rPr lang="vi-VN" b="1" smtClean="0">
                  <a:latin typeface="Arial" pitchFamily="34" charset="0"/>
                  <a:cs typeface="Arial" pitchFamily="34" charset="0"/>
                </a:rPr>
                <a:t> k</a:t>
              </a:r>
              <a:r>
                <a:rPr lang="en-US" b="1">
                  <a:latin typeface="Arial" pitchFamily="34" charset="0"/>
                  <a:cs typeface="Arial" pitchFamily="34" charset="0"/>
                </a:rPr>
                <a:t>í</a:t>
              </a:r>
              <a:r>
                <a:rPr lang="vi-VN" b="1" smtClean="0">
                  <a:latin typeface="Arial" pitchFamily="34" charset="0"/>
                  <a:cs typeface="Arial" pitchFamily="34" charset="0"/>
                </a:rPr>
                <a:t> </a:t>
              </a:r>
              <a:r>
                <a:rPr lang="vi-VN" b="1">
                  <a:latin typeface="Arial" pitchFamily="34" charset="0"/>
                  <a:cs typeface="Arial" pitchFamily="34" charset="0"/>
                </a:rPr>
                <a:t>hiệu là </a:t>
              </a:r>
              <a:r>
                <a:rPr lang="en-US" b="1" smtClean="0">
                  <a:latin typeface="Arial" pitchFamily="34" charset="0"/>
                  <a:cs typeface="Arial" pitchFamily="34" charset="0"/>
                </a:rPr>
                <a:t>(T)</a:t>
              </a:r>
              <a:r>
                <a:rPr lang="vi-VN" b="1" smtClean="0">
                  <a:latin typeface="Arial" pitchFamily="34" charset="0"/>
                  <a:cs typeface="Arial" pitchFamily="34" charset="0"/>
                </a:rPr>
                <a:t> </a:t>
              </a:r>
              <a:r>
                <a:rPr lang="vi-VN" b="1">
                  <a:latin typeface="Arial" pitchFamily="34" charset="0"/>
                  <a:cs typeface="Arial" pitchFamily="34" charset="0"/>
                </a:rPr>
                <a:t>có bao nhiêu giá </a:t>
              </a:r>
              <a:r>
                <a:rPr lang="vi-VN" b="1" smtClean="0">
                  <a:latin typeface="Arial" pitchFamily="34" charset="0"/>
                  <a:cs typeface="Arial" pitchFamily="34" charset="0"/>
                </a:rPr>
                <a:t>trị</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b. N</a:t>
              </a:r>
              <a:r>
                <a:rPr lang="vi-VN" b="1" smtClean="0">
                  <a:latin typeface="Arial" pitchFamily="34" charset="0"/>
                  <a:cs typeface="Arial" pitchFamily="34" charset="0"/>
                </a:rPr>
                <a:t>ếu </a:t>
              </a:r>
              <a:r>
                <a:rPr lang="vi-VN" b="1">
                  <a:latin typeface="Arial" pitchFamily="34" charset="0"/>
                  <a:cs typeface="Arial" pitchFamily="34" charset="0"/>
                </a:rPr>
                <a:t>lập bảng tần số trong mỗi 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thì có thể hình dung được bức tranh tổng thể về kết quả thi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Vì </a:t>
              </a:r>
              <a:r>
                <a:rPr lang="vi-VN" b="1" smtClean="0">
                  <a:latin typeface="Arial" pitchFamily="34" charset="0"/>
                  <a:cs typeface="Arial" pitchFamily="34" charset="0"/>
                </a:rPr>
                <a:t>sao</a:t>
              </a:r>
              <a:r>
                <a:rPr lang="en-US" b="1" smtClean="0">
                  <a:latin typeface="Arial" pitchFamily="34" charset="0"/>
                  <a:cs typeface="Arial" pitchFamily="34" charset="0"/>
                </a:rPr>
                <a:t>?</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ẫu </a:t>
              </a:r>
              <a:r>
                <a:rPr lang="vi-VN" b="1">
                  <a:latin typeface="Arial" pitchFamily="34" charset="0"/>
                  <a:cs typeface="Arial" pitchFamily="34" charset="0"/>
                </a:rPr>
                <a:t>số liệu </a:t>
              </a:r>
              <a:r>
                <a:rPr lang="en-US" b="1" smtClean="0">
                  <a:latin typeface="Arial" pitchFamily="34" charset="0"/>
                  <a:cs typeface="Arial" pitchFamily="34" charset="0"/>
                </a:rPr>
                <a:t>(</a:t>
              </a:r>
              <a:r>
                <a:rPr lang="vi-VN" b="1" smtClean="0">
                  <a:latin typeface="Arial" pitchFamily="34" charset="0"/>
                  <a:cs typeface="Arial" pitchFamily="34" charset="0"/>
                </a:rPr>
                <a:t>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được mô tả dưới dạng bảng thống kê </a:t>
              </a:r>
              <a:r>
                <a:rPr lang="vi-VN" b="1" smtClean="0">
                  <a:latin typeface="Arial" pitchFamily="34" charset="0"/>
                  <a:cs typeface="Arial" pitchFamily="34" charset="0"/>
                </a:rPr>
                <a:t>sau</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hãy đọc và giải thích số liệu được biểu diễn trong bảng thống kê </a:t>
              </a: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368200" y="1105810"/>
              <a:ext cx="1582252"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550862" y="3295650"/>
            <a:ext cx="11029950" cy="1113862"/>
            <a:chOff x="531812" y="3569970"/>
            <a:chExt cx="11029950" cy="1113862"/>
          </a:xfrm>
        </p:grpSpPr>
        <p:pic>
          <p:nvPicPr>
            <p:cNvPr id="778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7000"/>
                      </a14:imgEffect>
                    </a14:imgLayer>
                  </a14:imgProps>
                </a:ext>
                <a:ext uri="{28A0092B-C50C-407E-A947-70E740481C1C}">
                  <a14:useLocalDpi xmlns:a14="http://schemas.microsoft.com/office/drawing/2010/main" val="0"/>
                </a:ext>
              </a:extLst>
            </a:blip>
            <a:srcRect l="4820" t="61792" r="2363" b="13730"/>
            <a:stretch/>
          </p:blipFill>
          <p:spPr bwMode="auto">
            <a:xfrm>
              <a:off x="531812" y="3569970"/>
              <a:ext cx="11029950" cy="111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8012" y="3581401"/>
              <a:ext cx="10896600"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79412" y="4495800"/>
            <a:ext cx="11658600" cy="830997"/>
          </a:xfrm>
          <a:prstGeom prst="rect">
            <a:avLst/>
          </a:prstGeom>
          <a:noFill/>
        </p:spPr>
        <p:txBody>
          <a:bodyPr wrap="square" rtlCol="0">
            <a:spAutoFit/>
          </a:bodyPr>
          <a:lstStyle/>
          <a:p>
            <a:r>
              <a:rPr lang="vi-VN" b="1">
                <a:latin typeface="Arial" pitchFamily="34" charset="0"/>
                <a:cs typeface="Arial" pitchFamily="34" charset="0"/>
              </a:rPr>
              <a:t>c) Từ bảng thống kê trên ta có thể thấy số lượng thí sinh đạt tổng điểm 3 môn trong từng nhóm điểm. Chẳng </a:t>
            </a:r>
            <a:r>
              <a:rPr lang="vi-VN" b="1" smtClean="0">
                <a:latin typeface="Arial" pitchFamily="34" charset="0"/>
                <a:cs typeface="Arial" pitchFamily="34" charset="0"/>
              </a:rPr>
              <a:t>hạn</a:t>
            </a:r>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14" name="TextBox 13"/>
          <p:cNvSpPr txBox="1"/>
          <p:nvPr/>
        </p:nvSpPr>
        <p:spPr>
          <a:xfrm>
            <a:off x="911684" y="5262265"/>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nhỏ hơn 6 là </a:t>
            </a:r>
            <a:r>
              <a:rPr lang="vi-VN" b="1">
                <a:solidFill>
                  <a:srgbClr val="C00000"/>
                </a:solidFill>
                <a:latin typeface="Arial" pitchFamily="34" charset="0"/>
                <a:cs typeface="Arial" pitchFamily="34" charset="0"/>
              </a:rPr>
              <a:t>23</a:t>
            </a:r>
            <a:r>
              <a:rPr lang="vi-VN" b="1">
                <a:latin typeface="Arial" pitchFamily="34" charset="0"/>
                <a:cs typeface="Arial" pitchFamily="34" charset="0"/>
              </a:rPr>
              <a:t> thí sinh;</a:t>
            </a:r>
          </a:p>
        </p:txBody>
      </p:sp>
      <p:sp>
        <p:nvSpPr>
          <p:cNvPr id="16" name="TextBox 15"/>
          <p:cNvSpPr txBox="1"/>
          <p:nvPr/>
        </p:nvSpPr>
        <p:spPr>
          <a:xfrm>
            <a:off x="912812" y="5723930"/>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từ 6 đến dưới 7 điểm là </a:t>
            </a:r>
            <a:r>
              <a:rPr lang="vi-VN" b="1">
                <a:solidFill>
                  <a:srgbClr val="C00000"/>
                </a:solidFill>
                <a:latin typeface="Arial" pitchFamily="34" charset="0"/>
                <a:cs typeface="Arial" pitchFamily="34" charset="0"/>
              </a:rPr>
              <a:t>69</a:t>
            </a:r>
            <a:r>
              <a:rPr lang="vi-VN" b="1">
                <a:latin typeface="Arial" pitchFamily="34" charset="0"/>
                <a:cs typeface="Arial" pitchFamily="34" charset="0"/>
              </a:rPr>
              <a:t> thí </a:t>
            </a:r>
            <a:r>
              <a:rPr lang="vi-VN" b="1" smtClean="0">
                <a:latin typeface="Arial" pitchFamily="34" charset="0"/>
                <a:cs typeface="Arial" pitchFamily="34" charset="0"/>
              </a:rPr>
              <a:t>sinh</a:t>
            </a:r>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19" name="TextBox 18"/>
          <p:cNvSpPr txBox="1"/>
          <p:nvPr/>
        </p:nvSpPr>
        <p:spPr>
          <a:xfrm>
            <a:off x="912812" y="6250632"/>
            <a:ext cx="10935829" cy="461665"/>
          </a:xfrm>
          <a:prstGeom prst="rect">
            <a:avLst/>
          </a:prstGeom>
          <a:noFill/>
        </p:spPr>
        <p:txBody>
          <a:bodyPr wrap="square" rtlCol="0">
            <a:spAutoFit/>
          </a:bodyPr>
          <a:lstStyle/>
          <a:p>
            <a:r>
              <a:rPr lang="vi-VN" b="1">
                <a:latin typeface="Arial" pitchFamily="34" charset="0"/>
                <a:cs typeface="Arial" pitchFamily="34" charset="0"/>
              </a:rPr>
              <a:t>-  Số thí sinh có tổng điểm 3 môn từ 29 đến 30 điểm là </a:t>
            </a:r>
            <a:r>
              <a:rPr lang="vi-VN" b="1">
                <a:solidFill>
                  <a:srgbClr val="C00000"/>
                </a:solidFill>
                <a:latin typeface="Arial" pitchFamily="34" charset="0"/>
                <a:cs typeface="Arial" pitchFamily="34" charset="0"/>
              </a:rPr>
              <a:t>12</a:t>
            </a:r>
            <a:r>
              <a:rPr lang="vi-VN" b="1">
                <a:latin typeface="Arial" pitchFamily="34" charset="0"/>
                <a:cs typeface="Arial" pitchFamily="34" charset="0"/>
              </a:rPr>
              <a:t> thí sinh.</a:t>
            </a:r>
          </a:p>
        </p:txBody>
      </p:sp>
    </p:spTree>
    <p:extLst>
      <p:ext uri="{BB962C8B-B14F-4D97-AF65-F5344CB8AC3E}">
        <p14:creationId xmlns:p14="http://schemas.microsoft.com/office/powerpoint/2010/main" val="4086867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9088" y="762000"/>
            <a:ext cx="11558425" cy="2362200"/>
          </a:xfrm>
          <a:prstGeom prst="roundRect">
            <a:avLst>
              <a:gd name="adj" fmla="val 3662"/>
            </a:avLst>
          </a:prstGeom>
          <a:blipFill dpi="0" rotWithShape="1">
            <a:blip r:embed="rId3">
              <a:extLst>
                <a:ext uri="{28A0092B-C50C-407E-A947-70E740481C1C}">
                  <a14:useLocalDpi xmlns:a14="http://schemas.microsoft.com/office/drawing/2010/main" val="0"/>
                </a:ext>
              </a:extLst>
            </a:blip>
            <a:srcRect/>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1" name="TextBox 10"/>
              <p:cNvSpPr txBox="1"/>
              <p:nvPr/>
            </p:nvSpPr>
            <p:spPr>
              <a:xfrm>
                <a:off x="409115" y="914400"/>
                <a:ext cx="11125199" cy="2092881"/>
              </a:xfrm>
              <a:prstGeom prst="rect">
                <a:avLst/>
              </a:prstGeom>
              <a:noFill/>
            </p:spPr>
            <p:txBody>
              <a:bodyPr wrap="square" rtlCol="0">
                <a:spAutoFit/>
              </a:bodyPr>
              <a:lstStyle/>
              <a:p>
                <a:pPr marL="457200" indent="-457200" algn="just">
                  <a:buFont typeface="Arial" pitchFamily="34" charset="0"/>
                  <a:buChar char="•"/>
                </a:pPr>
                <a:r>
                  <a:rPr lang="vi-VN" sz="2600" b="1" smtClean="0">
                    <a:solidFill>
                      <a:srgbClr val="C00000"/>
                    </a:solidFill>
                    <a:latin typeface="Arial" pitchFamily="34" charset="0"/>
                    <a:cs typeface="Arial" pitchFamily="34" charset="0"/>
                  </a:rPr>
                  <a:t>Mẫu số liệu ghép nhóm </a:t>
                </a:r>
                <a:r>
                  <a:rPr lang="vi-VN" sz="2600" b="1">
                    <a:latin typeface="Arial" pitchFamily="34" charset="0"/>
                    <a:cs typeface="Arial" pitchFamily="34" charset="0"/>
                  </a:rPr>
                  <a:t>là mẫu số liệu cho dưới dạng bảng tần số của các nhóm số </a:t>
                </a:r>
                <a:r>
                  <a:rPr lang="vi-VN" sz="2600" b="1" smtClean="0">
                    <a:latin typeface="Arial" pitchFamily="34" charset="0"/>
                    <a:cs typeface="Arial" pitchFamily="34" charset="0"/>
                  </a:rPr>
                  <a:t>liệu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M</a:t>
                </a:r>
                <a:r>
                  <a:rPr lang="vi-VN" sz="2600" b="1" smtClean="0">
                    <a:latin typeface="Arial" pitchFamily="34" charset="0"/>
                    <a:cs typeface="Arial" pitchFamily="34" charset="0"/>
                  </a:rPr>
                  <a:t>ỗi </a:t>
                </a:r>
                <a:r>
                  <a:rPr lang="vi-VN" sz="2600" b="1">
                    <a:latin typeface="Arial" pitchFamily="34" charset="0"/>
                    <a:cs typeface="Arial" pitchFamily="34" charset="0"/>
                  </a:rPr>
                  <a:t>nhóm số liệu là tập hợp gồm các giá trị của số liệu được ghép nhóm theo </a:t>
                </a:r>
                <a:r>
                  <a:rPr lang="vi-VN" sz="2600" b="1" smtClean="0">
                    <a:latin typeface="Arial" pitchFamily="34" charset="0"/>
                    <a:cs typeface="Arial" pitchFamily="34" charset="0"/>
                  </a:rPr>
                  <a:t>m</a:t>
                </a:r>
                <a:r>
                  <a:rPr lang="en-US" sz="2600" b="1" smtClean="0">
                    <a:latin typeface="Arial" pitchFamily="34" charset="0"/>
                    <a:cs typeface="Arial" pitchFamily="34" charset="0"/>
                  </a:rPr>
                  <a:t>ột</a:t>
                </a:r>
                <a:r>
                  <a:rPr lang="vi-VN" sz="2600" b="1" smtClean="0">
                    <a:latin typeface="Arial" pitchFamily="34" charset="0"/>
                    <a:cs typeface="Arial" pitchFamily="34" charset="0"/>
                  </a:rPr>
                  <a:t> </a:t>
                </a:r>
                <a:r>
                  <a:rPr lang="vi-VN" sz="2600" b="1">
                    <a:latin typeface="Arial" pitchFamily="34" charset="0"/>
                    <a:cs typeface="Arial" pitchFamily="34" charset="0"/>
                  </a:rPr>
                  <a:t>tiêu chí xác </a:t>
                </a:r>
                <a:r>
                  <a:rPr lang="vi-VN" sz="2600" b="1" smtClean="0">
                    <a:latin typeface="Arial" pitchFamily="34" charset="0"/>
                    <a:cs typeface="Arial" pitchFamily="34" charset="0"/>
                  </a:rPr>
                  <a:t>định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N</a:t>
                </a:r>
                <a:r>
                  <a:rPr lang="vi-VN" sz="2600" b="1" smtClean="0">
                    <a:latin typeface="Arial" pitchFamily="34" charset="0"/>
                    <a:cs typeface="Arial" pitchFamily="34" charset="0"/>
                  </a:rPr>
                  <a:t>hóm </a:t>
                </a:r>
                <a:r>
                  <a:rPr lang="vi-VN" sz="2600" b="1">
                    <a:latin typeface="Arial" pitchFamily="34" charset="0"/>
                    <a:cs typeface="Arial" pitchFamily="34" charset="0"/>
                  </a:rPr>
                  <a:t>số liệu thường được cho dưới dạng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oMath>
                </a14:m>
                <a:r>
                  <a:rPr lang="vi-VN" sz="2600" b="1" smtClean="0">
                    <a:latin typeface="Arial" pitchFamily="34" charset="0"/>
                    <a:cs typeface="Arial" pitchFamily="34" charset="0"/>
                  </a:rPr>
                  <a:t> </a:t>
                </a:r>
                <a:r>
                  <a:rPr lang="vi-VN" sz="2600" b="1">
                    <a:latin typeface="Arial" pitchFamily="34" charset="0"/>
                    <a:cs typeface="Arial" pitchFamily="34" charset="0"/>
                  </a:rPr>
                  <a:t>trong đó a là đầu </a:t>
                </a:r>
                <a:r>
                  <a:rPr lang="en-US" sz="2600" b="1" smtClean="0">
                    <a:latin typeface="Arial" pitchFamily="34" charset="0"/>
                    <a:cs typeface="Arial" pitchFamily="34" charset="0"/>
                  </a:rPr>
                  <a:t>mú</a:t>
                </a:r>
                <a:r>
                  <a:rPr lang="vi-VN" sz="2600" b="1" smtClean="0">
                    <a:latin typeface="Arial" pitchFamily="34" charset="0"/>
                    <a:cs typeface="Arial" pitchFamily="34" charset="0"/>
                  </a:rPr>
                  <a:t>t trái</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là đầu </a:t>
                </a:r>
                <a:r>
                  <a:rPr lang="vi-VN" sz="2600" b="1" smtClean="0">
                    <a:latin typeface="Arial" pitchFamily="34" charset="0"/>
                    <a:cs typeface="Arial" pitchFamily="34" charset="0"/>
                  </a:rPr>
                  <a:t>mú</a:t>
                </a:r>
                <a:r>
                  <a:rPr lang="en-US" sz="2600" b="1" smtClean="0">
                    <a:latin typeface="Arial" pitchFamily="34" charset="0"/>
                    <a:cs typeface="Arial" pitchFamily="34" charset="0"/>
                  </a:rPr>
                  <a:t>t</a:t>
                </a:r>
                <a:r>
                  <a:rPr lang="vi-VN" sz="2600" b="1" smtClean="0">
                    <a:latin typeface="Arial" pitchFamily="34" charset="0"/>
                    <a:cs typeface="Arial" pitchFamily="34" charset="0"/>
                  </a:rPr>
                  <a:t> phải</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409115" y="914400"/>
                <a:ext cx="11125199" cy="2092881"/>
              </a:xfrm>
              <a:prstGeom prst="rect">
                <a:avLst/>
              </a:prstGeom>
              <a:blipFill rotWithShape="1">
                <a:blip r:embed="rId4"/>
                <a:stretch>
                  <a:fillRect l="-822" t="-2624" r="-1041" b="-6414"/>
                </a:stretch>
              </a:blipFill>
            </p:spPr>
            <p:txBody>
              <a:bodyPr/>
              <a:lstStyle/>
              <a:p>
                <a:r>
                  <a:rPr lang="en-US">
                    <a:noFill/>
                  </a:rPr>
                  <a:t> </a:t>
                </a:r>
              </a:p>
            </p:txBody>
          </p:sp>
        </mc:Fallback>
      </mc:AlternateContent>
      <p:sp>
        <p:nvSpPr>
          <p:cNvPr id="14" name="TextBox 13"/>
          <p:cNvSpPr txBox="1"/>
          <p:nvPr/>
        </p:nvSpPr>
        <p:spPr>
          <a:xfrm>
            <a:off x="1859292" y="3505200"/>
            <a:ext cx="9867901" cy="1692771"/>
          </a:xfrm>
          <a:prstGeom prst="rect">
            <a:avLst/>
          </a:prstGeom>
          <a:noFill/>
        </p:spPr>
        <p:txBody>
          <a:bodyPr wrap="square" rtlCol="0">
            <a:spAutoFit/>
          </a:bodyPr>
          <a:lstStyle/>
          <a:p>
            <a:pPr marL="457200" indent="-457200" algn="just">
              <a:buFont typeface="Arial" pitchFamily="34" charset="0"/>
              <a:buChar char="•"/>
            </a:pPr>
            <a:r>
              <a:rPr lang="vi-VN" sz="2600" b="1">
                <a:solidFill>
                  <a:srgbClr val="C00000"/>
                </a:solidFill>
                <a:latin typeface="Arial" pitchFamily="34" charset="0"/>
                <a:cs typeface="Arial" pitchFamily="34" charset="0"/>
              </a:rPr>
              <a:t>Mẫu số liệu ghép nhóm </a:t>
            </a:r>
            <a:r>
              <a:rPr lang="vi-VN" sz="2600" b="1">
                <a:latin typeface="Arial" pitchFamily="34" charset="0"/>
                <a:cs typeface="Arial" pitchFamily="34" charset="0"/>
              </a:rPr>
              <a:t>được dùng khi ta không thể thu thập được số liệu chính xác hoặc </a:t>
            </a:r>
            <a:r>
              <a:rPr lang="en-US" sz="2600" b="1" smtClean="0">
                <a:latin typeface="Arial" pitchFamily="34" charset="0"/>
                <a:cs typeface="Arial" pitchFamily="34" charset="0"/>
              </a:rPr>
              <a:t>d</a:t>
            </a:r>
            <a:r>
              <a:rPr lang="vi-VN" sz="2600" b="1" smtClean="0">
                <a:latin typeface="Arial" pitchFamily="34" charset="0"/>
                <a:cs typeface="Arial" pitchFamily="34" charset="0"/>
              </a:rPr>
              <a:t>o </a:t>
            </a:r>
            <a:r>
              <a:rPr lang="vi-VN" sz="2600" b="1">
                <a:latin typeface="Arial" pitchFamily="34" charset="0"/>
                <a:cs typeface="Arial" pitchFamily="34" charset="0"/>
              </a:rPr>
              <a:t>yêu cầu của bài toán mà ta phải biểu diễn mẫu số liệu dưới dạng ghép nhóm để thuận lợi cho việc tổ </a:t>
            </a:r>
            <a:r>
              <a:rPr lang="vi-VN" sz="2600" b="1" smtClean="0">
                <a:latin typeface="Arial" pitchFamily="34" charset="0"/>
                <a:cs typeface="Arial" pitchFamily="34" charset="0"/>
              </a:rPr>
              <a:t>chức</a:t>
            </a:r>
            <a:r>
              <a:rPr lang="en-US" sz="2600" b="1" smtClean="0">
                <a:latin typeface="Arial" pitchFamily="34" charset="0"/>
                <a:cs typeface="Arial" pitchFamily="34" charset="0"/>
              </a:rPr>
              <a:t>,</a:t>
            </a:r>
            <a:r>
              <a:rPr lang="vi-VN" sz="2600" b="1" smtClean="0">
                <a:latin typeface="Arial" pitchFamily="34" charset="0"/>
                <a:cs typeface="Arial" pitchFamily="34" charset="0"/>
              </a:rPr>
              <a:t> đ</a:t>
            </a:r>
            <a:r>
              <a:rPr lang="en-US" sz="2600" b="1">
                <a:latin typeface="Arial" pitchFamily="34" charset="0"/>
                <a:cs typeface="Arial" pitchFamily="34" charset="0"/>
              </a:rPr>
              <a:t>ọ</a:t>
            </a:r>
            <a:r>
              <a:rPr lang="vi-VN" sz="2600" b="1" smtClean="0">
                <a:latin typeface="Arial" pitchFamily="34" charset="0"/>
                <a:cs typeface="Arial" pitchFamily="34" charset="0"/>
              </a:rPr>
              <a:t>c </a:t>
            </a:r>
            <a:r>
              <a:rPr lang="vi-VN" sz="2600" b="1">
                <a:latin typeface="Arial" pitchFamily="34" charset="0"/>
                <a:cs typeface="Arial" pitchFamily="34" charset="0"/>
              </a:rPr>
              <a:t>và phân tích </a:t>
            </a:r>
            <a:r>
              <a:rPr lang="vi-VN" sz="2600" b="1" smtClean="0">
                <a:latin typeface="Arial" pitchFamily="34" charset="0"/>
                <a:cs typeface="Arial" pitchFamily="34" charset="0"/>
              </a:rPr>
              <a:t>số liệu</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8" name="TextBox 7"/>
          <p:cNvSpPr txBox="1"/>
          <p:nvPr/>
        </p:nvSpPr>
        <p:spPr>
          <a:xfrm>
            <a:off x="1859292" y="5257800"/>
            <a:ext cx="10159440"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a:t>
            </a:r>
            <a:r>
              <a:rPr lang="vi-VN" sz="2600" b="1" smtClean="0">
                <a:latin typeface="Arial" pitchFamily="34" charset="0"/>
                <a:cs typeface="Arial" pitchFamily="34" charset="0"/>
              </a:rPr>
              <a:t>rong </a:t>
            </a:r>
            <a:r>
              <a:rPr lang="vi-VN" sz="2600" b="1">
                <a:latin typeface="Arial" pitchFamily="34" charset="0"/>
                <a:cs typeface="Arial" pitchFamily="34" charset="0"/>
              </a:rPr>
              <a:t>một số trường </a:t>
            </a:r>
            <a:r>
              <a:rPr lang="vi-VN" sz="2600" b="1" smtClean="0">
                <a:latin typeface="Arial" pitchFamily="34" charset="0"/>
                <a:cs typeface="Arial" pitchFamily="34" charset="0"/>
              </a:rPr>
              <a:t>hợp</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nhóm số liệu cuối cùng có thể lấy đầu mút bên phải </a:t>
            </a:r>
          </a:p>
        </p:txBody>
      </p:sp>
      <p:grpSp>
        <p:nvGrpSpPr>
          <p:cNvPr id="2" name="Group 1"/>
          <p:cNvGrpSpPr/>
          <p:nvPr/>
        </p:nvGrpSpPr>
        <p:grpSpPr>
          <a:xfrm>
            <a:off x="227012" y="3352800"/>
            <a:ext cx="1737735" cy="937972"/>
            <a:chOff x="1760926" y="2822092"/>
            <a:chExt cx="1737735" cy="93797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0926" y="2822092"/>
              <a:ext cx="1737735"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435" y="3105610"/>
              <a:ext cx="1545755" cy="37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50361" y="5791200"/>
            <a:ext cx="1638464" cy="1270839"/>
          </a:xfrm>
          <a:prstGeom prst="rect">
            <a:avLst/>
          </a:prstGeom>
        </p:spPr>
      </p:pic>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3212" y="695325"/>
            <a:ext cx="11506200" cy="2037000"/>
            <a:chOff x="303212" y="695325"/>
            <a:chExt cx="11506200" cy="2037000"/>
          </a:xfrm>
        </p:grpSpPr>
        <p:sp>
          <p:nvSpPr>
            <p:cNvPr id="15" name="Rounded Rectangle 14"/>
            <p:cNvSpPr/>
            <p:nvPr/>
          </p:nvSpPr>
          <p:spPr>
            <a:xfrm>
              <a:off x="1714587" y="753152"/>
              <a:ext cx="10044590" cy="197917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6953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77470" y="11293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762577"/>
              <a:ext cx="9982200" cy="1969748"/>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Mẫu số liệu sau cho biết phân bố theo độ tuổi của dân số Việt Nam năm 2019</a:t>
              </a:r>
              <a:br>
                <a:rPr lang="en-US" b="1" smtClean="0">
                  <a:latin typeface="Arial" pitchFamily="34" charset="0"/>
                  <a:cs typeface="Arial" pitchFamily="34" charset="0"/>
                </a:rPr>
              </a:br>
              <a:r>
                <a:rPr lang="en-US" b="1" smtClean="0">
                  <a:latin typeface="Arial" pitchFamily="34" charset="0"/>
                  <a:cs typeface="Arial" pitchFamily="34" charset="0"/>
                </a:rPr>
                <a:t>a. Mẫu số liệu đã cho có là mẫu số liệu ghép nhóm hay không?</a:t>
              </a:r>
            </a:p>
            <a:p>
              <a:r>
                <a:rPr lang="en-US" b="1" smtClean="0">
                  <a:latin typeface="Arial" pitchFamily="34" charset="0"/>
                  <a:cs typeface="Arial" pitchFamily="34" charset="0"/>
                </a:rPr>
                <a:t>b. Nêu các nhóm và tần số tương ứng. Dân số Việt Nam năm 2019 là bao nhiêu ?</a:t>
              </a:r>
              <a:endParaRPr lang="vi-VN" b="1">
                <a:latin typeface="Arial" pitchFamily="34" charset="0"/>
                <a:cs typeface="Arial" pitchFamily="34" charset="0"/>
              </a:endParaRPr>
            </a:p>
          </p:txBody>
        </p:sp>
      </p:gr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393" y="40886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08012" y="5029200"/>
            <a:ext cx="11277600" cy="1569660"/>
          </a:xfrm>
          <a:prstGeom prst="rect">
            <a:avLst/>
          </a:prstGeom>
          <a:noFill/>
        </p:spPr>
        <p:txBody>
          <a:bodyPr wrap="square" rtlCol="0">
            <a:spAutoFit/>
          </a:bodyPr>
          <a:lstStyle/>
          <a:p>
            <a:pPr algn="just"/>
            <a:r>
              <a:rPr lang="en-US" b="1" smtClean="0">
                <a:latin typeface="Arial" pitchFamily="34" charset="0"/>
                <a:cs typeface="Arial" pitchFamily="34" charset="0"/>
              </a:rPr>
              <a:t>b.</a:t>
            </a:r>
            <a:r>
              <a:rPr lang="vi-VN" b="1" smtClean="0">
                <a:latin typeface="Arial" pitchFamily="34" charset="0"/>
                <a:cs typeface="Arial" pitchFamily="34" charset="0"/>
              </a:rPr>
              <a:t> </a:t>
            </a:r>
            <a:r>
              <a:rPr lang="en-US" b="1" smtClean="0">
                <a:latin typeface="Arial" pitchFamily="34" charset="0"/>
                <a:cs typeface="Arial" pitchFamily="34" charset="0"/>
              </a:rPr>
              <a:t>C</a:t>
            </a:r>
            <a:r>
              <a:rPr lang="vi-VN" b="1" smtClean="0">
                <a:latin typeface="Arial" pitchFamily="34" charset="0"/>
                <a:cs typeface="Arial" pitchFamily="34" charset="0"/>
              </a:rPr>
              <a:t>ó </a:t>
            </a:r>
            <a:r>
              <a:rPr lang="vi-VN" b="1">
                <a:latin typeface="Arial" pitchFamily="34" charset="0"/>
                <a:cs typeface="Arial" pitchFamily="34" charset="0"/>
              </a:rPr>
              <a:t>ba nhóm </a:t>
            </a:r>
            <a:r>
              <a:rPr lang="vi-VN" b="1" smtClean="0">
                <a:latin typeface="Arial" pitchFamily="34" charset="0"/>
                <a:cs typeface="Arial" pitchFamily="34" charset="0"/>
              </a:rPr>
              <a:t>là</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ưới </a:t>
            </a:r>
            <a:r>
              <a:rPr lang="vi-VN" b="1">
                <a:latin typeface="Arial" pitchFamily="34" charset="0"/>
                <a:cs typeface="Arial" pitchFamily="34" charset="0"/>
              </a:rPr>
              <a:t>15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T</a:t>
            </a:r>
            <a:r>
              <a:rPr lang="vi-VN" b="1" smtClean="0">
                <a:latin typeface="Arial" pitchFamily="34" charset="0"/>
                <a:cs typeface="Arial" pitchFamily="34" charset="0"/>
              </a:rPr>
              <a:t>ừ </a:t>
            </a:r>
            <a:r>
              <a:rPr lang="vi-VN" b="1">
                <a:latin typeface="Arial" pitchFamily="34" charset="0"/>
                <a:cs typeface="Arial" pitchFamily="34" charset="0"/>
              </a:rPr>
              <a:t>15 đến dưới 65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T</a:t>
            </a:r>
            <a:r>
              <a:rPr lang="vi-VN" b="1" smtClean="0">
                <a:latin typeface="Arial" pitchFamily="34" charset="0"/>
                <a:cs typeface="Arial" pitchFamily="34" charset="0"/>
              </a:rPr>
              <a:t>ừ </a:t>
            </a:r>
            <a:r>
              <a:rPr lang="vi-VN" b="1">
                <a:latin typeface="Arial" pitchFamily="34" charset="0"/>
                <a:cs typeface="Arial" pitchFamily="34" charset="0"/>
              </a:rPr>
              <a:t>65 tuổi trở </a:t>
            </a:r>
            <a:r>
              <a:rPr lang="vi-VN" b="1" smtClean="0">
                <a:latin typeface="Arial" pitchFamily="34" charset="0"/>
                <a:cs typeface="Arial" pitchFamily="34" charset="0"/>
              </a:rPr>
              <a:t>lên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C</a:t>
            </a:r>
            <a:r>
              <a:rPr lang="vi-VN" b="1" smtClean="0">
                <a:latin typeface="Arial" pitchFamily="34" charset="0"/>
                <a:cs typeface="Arial" pitchFamily="34" charset="0"/>
              </a:rPr>
              <a:t>ó </a:t>
            </a:r>
            <a:r>
              <a:rPr lang="vi-VN" b="1">
                <a:latin typeface="Arial" pitchFamily="34" charset="0"/>
                <a:cs typeface="Arial" pitchFamily="34" charset="0"/>
              </a:rPr>
              <a:t>23</a:t>
            </a:r>
            <a:r>
              <a:rPr lang="en-US" b="1">
                <a:latin typeface="Arial" pitchFamily="34" charset="0"/>
                <a:cs typeface="Arial" pitchFamily="34" charset="0"/>
              </a:rPr>
              <a:t> 3</a:t>
            </a:r>
            <a:r>
              <a:rPr lang="vi-VN" b="1">
                <a:latin typeface="Arial" pitchFamily="34" charset="0"/>
                <a:cs typeface="Arial" pitchFamily="34" charset="0"/>
              </a:rPr>
              <a:t>71</a:t>
            </a:r>
            <a:r>
              <a:rPr lang="en-US" b="1">
                <a:latin typeface="Arial" pitchFamily="34" charset="0"/>
                <a:cs typeface="Arial" pitchFamily="34" charset="0"/>
              </a:rPr>
              <a:t> </a:t>
            </a:r>
            <a:r>
              <a:rPr lang="vi-VN" b="1">
                <a:latin typeface="Arial" pitchFamily="34" charset="0"/>
                <a:cs typeface="Arial" pitchFamily="34" charset="0"/>
              </a:rPr>
              <a:t>882 người dưới 15 </a:t>
            </a:r>
            <a:r>
              <a:rPr lang="vi-VN" b="1" smtClean="0">
                <a:latin typeface="Arial" pitchFamily="34" charset="0"/>
                <a:cs typeface="Arial" pitchFamily="34" charset="0"/>
              </a:rPr>
              <a:t>tuổi</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65</a:t>
            </a:r>
            <a:r>
              <a:rPr lang="en-US" b="1">
                <a:latin typeface="Arial" pitchFamily="34" charset="0"/>
                <a:cs typeface="Arial" pitchFamily="34" charset="0"/>
              </a:rPr>
              <a:t> </a:t>
            </a:r>
            <a:r>
              <a:rPr lang="vi-VN" b="1">
                <a:latin typeface="Arial" pitchFamily="34" charset="0"/>
                <a:cs typeface="Arial" pitchFamily="34" charset="0"/>
              </a:rPr>
              <a:t>420 451 người từ 15 đến dưới 65 tuổi và 7</a:t>
            </a:r>
            <a:r>
              <a:rPr lang="en-US" b="1">
                <a:latin typeface="Arial" pitchFamily="34" charset="0"/>
                <a:cs typeface="Arial" pitchFamily="34" charset="0"/>
              </a:rPr>
              <a:t> </a:t>
            </a:r>
            <a:r>
              <a:rPr lang="vi-VN" b="1">
                <a:latin typeface="Arial" pitchFamily="34" charset="0"/>
                <a:cs typeface="Arial" pitchFamily="34" charset="0"/>
              </a:rPr>
              <a:t>416 651 người từ 65 tuổi trở </a:t>
            </a:r>
            <a:r>
              <a:rPr lang="vi-VN" b="1" smtClean="0">
                <a:latin typeface="Arial" pitchFamily="34" charset="0"/>
                <a:cs typeface="Arial" pitchFamily="34" charset="0"/>
              </a:rPr>
              <a:t>lên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ân </a:t>
            </a:r>
            <a:r>
              <a:rPr lang="vi-VN" b="1">
                <a:latin typeface="Arial" pitchFamily="34" charset="0"/>
                <a:cs typeface="Arial" pitchFamily="34" charset="0"/>
              </a:rPr>
              <a:t>số Việt Nam năm 2019 </a:t>
            </a:r>
            <a:r>
              <a:rPr lang="vi-VN" b="1" smtClean="0">
                <a:latin typeface="Arial" pitchFamily="34" charset="0"/>
                <a:cs typeface="Arial" pitchFamily="34" charset="0"/>
              </a:rPr>
              <a:t>là</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 </a:t>
            </a:r>
            <a:r>
              <a:rPr lang="vi-VN" b="1">
                <a:latin typeface="Arial" pitchFamily="34" charset="0"/>
                <a:cs typeface="Arial" pitchFamily="34" charset="0"/>
              </a:rPr>
              <a:t>23 371 882 + </a:t>
            </a:r>
            <a:r>
              <a:rPr lang="vi-VN" b="1" smtClean="0">
                <a:latin typeface="Arial" pitchFamily="34" charset="0"/>
                <a:cs typeface="Arial" pitchFamily="34" charset="0"/>
              </a:rPr>
              <a:t>65</a:t>
            </a:r>
            <a:r>
              <a:rPr lang="en-US" b="1" smtClean="0">
                <a:latin typeface="Arial" pitchFamily="34" charset="0"/>
                <a:cs typeface="Arial" pitchFamily="34" charset="0"/>
              </a:rPr>
              <a:t> </a:t>
            </a:r>
            <a:r>
              <a:rPr lang="vi-VN" b="1" smtClean="0">
                <a:latin typeface="Arial" pitchFamily="34" charset="0"/>
                <a:cs typeface="Arial" pitchFamily="34" charset="0"/>
              </a:rPr>
              <a:t>420 </a:t>
            </a:r>
            <a:r>
              <a:rPr lang="vi-VN" b="1">
                <a:latin typeface="Arial" pitchFamily="34" charset="0"/>
                <a:cs typeface="Arial" pitchFamily="34" charset="0"/>
              </a:rPr>
              <a:t>451 + </a:t>
            </a:r>
            <a:r>
              <a:rPr lang="vi-VN" b="1" smtClean="0">
                <a:latin typeface="Arial" pitchFamily="34" charset="0"/>
                <a:cs typeface="Arial" pitchFamily="34" charset="0"/>
              </a:rPr>
              <a:t>7</a:t>
            </a:r>
            <a:r>
              <a:rPr lang="en-US" b="1" smtClean="0">
                <a:latin typeface="Arial" pitchFamily="34" charset="0"/>
                <a:cs typeface="Arial" pitchFamily="34" charset="0"/>
              </a:rPr>
              <a:t> </a:t>
            </a:r>
            <a:r>
              <a:rPr lang="vi-VN" b="1" smtClean="0">
                <a:latin typeface="Arial" pitchFamily="34" charset="0"/>
                <a:cs typeface="Arial" pitchFamily="34" charset="0"/>
              </a:rPr>
              <a:t>416 </a:t>
            </a:r>
            <a:r>
              <a:rPr lang="vi-VN" b="1">
                <a:latin typeface="Arial" pitchFamily="34" charset="0"/>
                <a:cs typeface="Arial" pitchFamily="34" charset="0"/>
              </a:rPr>
              <a:t>651 </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smtClean="0">
                <a:solidFill>
                  <a:srgbClr val="C00000"/>
                </a:solidFill>
                <a:latin typeface="Arial" pitchFamily="34" charset="0"/>
                <a:cs typeface="Arial" pitchFamily="34" charset="0"/>
              </a:rPr>
              <a:t>96</a:t>
            </a:r>
            <a:r>
              <a:rPr lang="en-US" b="1" smtClean="0">
                <a:solidFill>
                  <a:srgbClr val="C00000"/>
                </a:solidFill>
                <a:latin typeface="Arial" pitchFamily="34" charset="0"/>
                <a:cs typeface="Arial" pitchFamily="34" charset="0"/>
              </a:rPr>
              <a:t> </a:t>
            </a:r>
            <a:r>
              <a:rPr lang="vi-VN" b="1" smtClean="0">
                <a:solidFill>
                  <a:srgbClr val="C00000"/>
                </a:solidFill>
                <a:latin typeface="Arial" pitchFamily="34" charset="0"/>
                <a:cs typeface="Arial" pitchFamily="34" charset="0"/>
              </a:rPr>
              <a:t>208 </a:t>
            </a:r>
            <a:r>
              <a:rPr lang="vi-VN" b="1">
                <a:solidFill>
                  <a:srgbClr val="C00000"/>
                </a:solidFill>
                <a:latin typeface="Arial" pitchFamily="34" charset="0"/>
                <a:cs typeface="Arial" pitchFamily="34" charset="0"/>
              </a:rPr>
              <a:t>984 </a:t>
            </a:r>
            <a:r>
              <a:rPr lang="vi-VN" b="1">
                <a:latin typeface="Arial" pitchFamily="34" charset="0"/>
                <a:cs typeface="Arial" pitchFamily="34" charset="0"/>
              </a:rPr>
              <a:t>người </a:t>
            </a:r>
          </a:p>
        </p:txBody>
      </p:sp>
      <p:grpSp>
        <p:nvGrpSpPr>
          <p:cNvPr id="3" name="Group 2"/>
          <p:cNvGrpSpPr/>
          <p:nvPr/>
        </p:nvGrpSpPr>
        <p:grpSpPr>
          <a:xfrm>
            <a:off x="821005" y="2895600"/>
            <a:ext cx="11140807" cy="1143000"/>
            <a:chOff x="676408" y="2819400"/>
            <a:chExt cx="11140807" cy="1143000"/>
          </a:xfrm>
        </p:grpSpPr>
        <p:pic>
          <p:nvPicPr>
            <p:cNvPr id="798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40" t="19742" r="933" b="44635"/>
            <a:stretch/>
          </p:blipFill>
          <p:spPr bwMode="auto">
            <a:xfrm>
              <a:off x="676408" y="2819400"/>
              <a:ext cx="111408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4508" y="2874169"/>
              <a:ext cx="11056804" cy="10144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38309" y="4526340"/>
            <a:ext cx="11277600" cy="461665"/>
          </a:xfrm>
          <a:prstGeom prst="rect">
            <a:avLst/>
          </a:prstGeom>
          <a:noFill/>
        </p:spPr>
        <p:txBody>
          <a:bodyPr wrap="square" rtlCol="0">
            <a:spAutoFit/>
          </a:bodyPr>
          <a:lstStyle/>
          <a:p>
            <a:r>
              <a:rPr lang="en-US" b="1" smtClean="0">
                <a:latin typeface="Arial" pitchFamily="34" charset="0"/>
                <a:cs typeface="Arial" pitchFamily="34" charset="0"/>
              </a:rPr>
              <a:t>a. M</a:t>
            </a:r>
            <a:r>
              <a:rPr lang="vi-VN" b="1" smtClean="0">
                <a:latin typeface="Arial" pitchFamily="34" charset="0"/>
                <a:cs typeface="Arial" pitchFamily="34" charset="0"/>
              </a:rPr>
              <a:t>ẫu </a:t>
            </a:r>
            <a:r>
              <a:rPr lang="vi-VN" b="1">
                <a:latin typeface="Arial" pitchFamily="34" charset="0"/>
                <a:cs typeface="Arial" pitchFamily="34" charset="0"/>
              </a:rPr>
              <a:t>số liệu đã cho là mẫu số liệu ghép </a:t>
            </a:r>
            <a:r>
              <a:rPr lang="vi-VN" b="1" smtClean="0">
                <a:latin typeface="Arial" pitchFamily="34" charset="0"/>
                <a:cs typeface="Arial" pitchFamily="34" charset="0"/>
              </a:rPr>
              <a:t>nhóm</a:t>
            </a:r>
            <a:endParaRPr lang="vi-VN" b="1">
              <a:latin typeface="Arial" pitchFamily="34" charset="0"/>
              <a:cs typeface="Arial" pitchFamily="34" charset="0"/>
            </a:endParaRPr>
          </a:p>
        </p:txBody>
      </p:sp>
      <p:sp>
        <p:nvSpPr>
          <p:cNvPr id="20"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40" y="3352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6062" y="723900"/>
            <a:ext cx="11563350" cy="1426433"/>
            <a:chOff x="246062" y="723900"/>
            <a:chExt cx="11563350" cy="1426433"/>
          </a:xfrm>
        </p:grpSpPr>
        <p:sp>
          <p:nvSpPr>
            <p:cNvPr id="23" name="Rounded Rectangle 22"/>
            <p:cNvSpPr/>
            <p:nvPr/>
          </p:nvSpPr>
          <p:spPr>
            <a:xfrm>
              <a:off x="2032692" y="749765"/>
              <a:ext cx="9776720" cy="1365565"/>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2" y="7239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808684" y="12598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85314" y="8967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746946"/>
              <a:ext cx="9448801" cy="132341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mẫu số liệu ghép nhóm về thời gian (phút) đi từ nhà đến nơi làm việc của các nhân viên một công ty như sau :</a:t>
              </a:r>
              <a:br>
                <a:rPr lang="en-US" sz="2600" b="1" smtClean="0">
                  <a:latin typeface="Arial" pitchFamily="34" charset="0"/>
                  <a:cs typeface="Arial" pitchFamily="34" charset="0"/>
                </a:rPr>
              </a:br>
              <a:r>
                <a:rPr lang="en-US" sz="2600" b="1" smtClean="0">
                  <a:latin typeface="Arial" pitchFamily="34" charset="0"/>
                  <a:cs typeface="Arial" pitchFamily="34" charset="0"/>
                </a:rPr>
                <a:t>Đọc và giải thích mẫu số liệu này.</a:t>
              </a:r>
              <a:endParaRPr lang="vi-VN" sz="2600" b="1">
                <a:latin typeface="Arial" pitchFamily="34" charset="0"/>
                <a:cs typeface="Arial" pitchFamily="34" charset="0"/>
              </a:endParaRPr>
            </a:p>
          </p:txBody>
        </p:sp>
      </p:grpSp>
      <p:grpSp>
        <p:nvGrpSpPr>
          <p:cNvPr id="2" name="Group 1"/>
          <p:cNvGrpSpPr/>
          <p:nvPr/>
        </p:nvGrpSpPr>
        <p:grpSpPr>
          <a:xfrm>
            <a:off x="1674812" y="2286000"/>
            <a:ext cx="10362885" cy="990600"/>
            <a:chOff x="1674812" y="2514600"/>
            <a:chExt cx="10362885" cy="990600"/>
          </a:xfrm>
        </p:grpSpPr>
        <p:pic>
          <p:nvPicPr>
            <p:cNvPr id="808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7" t="39541" r="1656" b="20919"/>
            <a:stretch/>
          </p:blipFill>
          <p:spPr bwMode="auto">
            <a:xfrm>
              <a:off x="1674812" y="2514600"/>
              <a:ext cx="1035336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684336" y="2545556"/>
              <a:ext cx="10353361" cy="94059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utoShape 4"/>
          <p:cNvSpPr>
            <a:spLocks noChangeArrowheads="1"/>
          </p:cNvSpPr>
          <p:nvPr/>
        </p:nvSpPr>
        <p:spPr bwMode="gray">
          <a:xfrm>
            <a:off x="401178" y="95249"/>
            <a:ext cx="59980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GIỚI THIỆU VỀ MẪU SỐ LIỆU GHÉP NHÓM</a:t>
            </a:r>
            <a:endParaRPr lang="vi-VN" sz="1800" b="1">
              <a:solidFill>
                <a:schemeClr val="bg1"/>
              </a:solidFill>
              <a:latin typeface="Arial" pitchFamily="34" charset="0"/>
              <a:cs typeface="Arial" pitchFamily="34" charset="0"/>
            </a:endParaRPr>
          </a:p>
        </p:txBody>
      </p:sp>
      <p:sp>
        <p:nvSpPr>
          <p:cNvPr id="17" name="TextBox 16"/>
          <p:cNvSpPr txBox="1"/>
          <p:nvPr/>
        </p:nvSpPr>
        <p:spPr>
          <a:xfrm>
            <a:off x="401178" y="3706690"/>
            <a:ext cx="11580499"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Mẫu số liệu đã cho là mẫu số liệu ghép nhóm gồm 7 nhóm mô tả về thời gian đi từ nhà đến nơi làm việc của các nhân viên một công ty:</a:t>
            </a:r>
          </a:p>
        </p:txBody>
      </p:sp>
      <p:sp>
        <p:nvSpPr>
          <p:cNvPr id="18" name="TextBox 17"/>
          <p:cNvSpPr txBox="1"/>
          <p:nvPr/>
        </p:nvSpPr>
        <p:spPr>
          <a:xfrm>
            <a:off x="989012" y="4537687"/>
            <a:ext cx="10668000" cy="461665"/>
          </a:xfrm>
          <a:prstGeom prst="rect">
            <a:avLst/>
          </a:prstGeom>
          <a:noFill/>
        </p:spPr>
        <p:txBody>
          <a:bodyPr wrap="square" rtlCol="0">
            <a:spAutoFit/>
          </a:bodyPr>
          <a:lstStyle/>
          <a:p>
            <a:r>
              <a:rPr lang="vi-VN" b="1">
                <a:latin typeface="Arial" pitchFamily="34" charset="0"/>
                <a:cs typeface="Arial" pitchFamily="34" charset="0"/>
              </a:rPr>
              <a:t>- Nhóm 1: Thời gian đi từ 15 phút đến dưới 20 phút, có </a:t>
            </a:r>
            <a:r>
              <a:rPr lang="vi-VN" b="1">
                <a:solidFill>
                  <a:srgbClr val="C00000"/>
                </a:solidFill>
                <a:latin typeface="Arial" pitchFamily="34" charset="0"/>
                <a:cs typeface="Arial" pitchFamily="34" charset="0"/>
              </a:rPr>
              <a:t>6</a:t>
            </a:r>
            <a:r>
              <a:rPr lang="vi-VN" b="1">
                <a:latin typeface="Arial" pitchFamily="34" charset="0"/>
                <a:cs typeface="Arial" pitchFamily="34" charset="0"/>
              </a:rPr>
              <a:t> nhân viên;</a:t>
            </a:r>
          </a:p>
        </p:txBody>
      </p:sp>
      <p:sp>
        <p:nvSpPr>
          <p:cNvPr id="19" name="TextBox 18"/>
          <p:cNvSpPr txBox="1"/>
          <p:nvPr/>
        </p:nvSpPr>
        <p:spPr>
          <a:xfrm>
            <a:off x="989012" y="4999352"/>
            <a:ext cx="10668000" cy="461665"/>
          </a:xfrm>
          <a:prstGeom prst="rect">
            <a:avLst/>
          </a:prstGeom>
          <a:noFill/>
        </p:spPr>
        <p:txBody>
          <a:bodyPr wrap="square" rtlCol="0">
            <a:spAutoFit/>
          </a:bodyPr>
          <a:lstStyle/>
          <a:p>
            <a:r>
              <a:rPr lang="vi-VN" b="1">
                <a:latin typeface="Arial" pitchFamily="34" charset="0"/>
                <a:cs typeface="Arial" pitchFamily="34" charset="0"/>
              </a:rPr>
              <a:t>- </a:t>
            </a:r>
            <a:r>
              <a:rPr lang="vi-VN" b="1" smtClean="0">
                <a:latin typeface="Arial" pitchFamily="34" charset="0"/>
                <a:cs typeface="Arial" pitchFamily="34" charset="0"/>
              </a:rPr>
              <a:t>Nhóm </a:t>
            </a:r>
            <a:r>
              <a:rPr lang="vi-VN" b="1">
                <a:latin typeface="Arial" pitchFamily="34" charset="0"/>
                <a:cs typeface="Arial" pitchFamily="34" charset="0"/>
              </a:rPr>
              <a:t>2: Thời gian đi từ 20 phút đến dưới 25 phút, có </a:t>
            </a:r>
            <a:r>
              <a:rPr lang="vi-VN" b="1">
                <a:solidFill>
                  <a:srgbClr val="C00000"/>
                </a:solidFill>
                <a:latin typeface="Arial" pitchFamily="34" charset="0"/>
                <a:cs typeface="Arial" pitchFamily="34" charset="0"/>
              </a:rPr>
              <a:t>14</a:t>
            </a:r>
            <a:r>
              <a:rPr lang="vi-VN" b="1">
                <a:latin typeface="Arial" pitchFamily="34" charset="0"/>
                <a:cs typeface="Arial" pitchFamily="34" charset="0"/>
              </a:rPr>
              <a:t> nhân viên;</a:t>
            </a:r>
          </a:p>
        </p:txBody>
      </p:sp>
      <p:sp>
        <p:nvSpPr>
          <p:cNvPr id="20" name="TextBox 19"/>
          <p:cNvSpPr txBox="1"/>
          <p:nvPr/>
        </p:nvSpPr>
        <p:spPr>
          <a:xfrm>
            <a:off x="989012" y="5334000"/>
            <a:ext cx="10668000" cy="461665"/>
          </a:xfrm>
          <a:prstGeom prst="rect">
            <a:avLst/>
          </a:prstGeom>
          <a:noFill/>
        </p:spPr>
        <p:txBody>
          <a:bodyPr wrap="square" rtlCol="0">
            <a:spAutoFit/>
          </a:bodyPr>
          <a:lstStyle/>
          <a:p>
            <a:r>
              <a:rPr lang="en-US" b="1" smtClean="0">
                <a:latin typeface="Arial" pitchFamily="34" charset="0"/>
                <a:cs typeface="Arial" pitchFamily="34" charset="0"/>
              </a:rPr>
              <a:t>           ………………………………………………………………………</a:t>
            </a:r>
            <a:endParaRPr lang="vi-VN" b="1">
              <a:latin typeface="Arial" pitchFamily="34" charset="0"/>
              <a:cs typeface="Arial" pitchFamily="34" charset="0"/>
            </a:endParaRPr>
          </a:p>
        </p:txBody>
      </p:sp>
      <p:sp>
        <p:nvSpPr>
          <p:cNvPr id="21" name="TextBox 20"/>
          <p:cNvSpPr txBox="1"/>
          <p:nvPr/>
        </p:nvSpPr>
        <p:spPr>
          <a:xfrm>
            <a:off x="989012" y="5846533"/>
            <a:ext cx="10668000" cy="461665"/>
          </a:xfrm>
          <a:prstGeom prst="rect">
            <a:avLst/>
          </a:prstGeom>
          <a:noFill/>
        </p:spPr>
        <p:txBody>
          <a:bodyPr wrap="square" rtlCol="0">
            <a:spAutoFit/>
          </a:bodyPr>
          <a:lstStyle/>
          <a:p>
            <a:r>
              <a:rPr lang="vi-VN" b="1">
                <a:latin typeface="Arial" pitchFamily="34" charset="0"/>
                <a:cs typeface="Arial" pitchFamily="34" charset="0"/>
              </a:rPr>
              <a:t>- Nhóm 6: Thời gian đi từ 40 phút đến dưới 45 phút, có </a:t>
            </a:r>
            <a:r>
              <a:rPr lang="vi-VN" b="1">
                <a:solidFill>
                  <a:srgbClr val="C00000"/>
                </a:solidFill>
                <a:latin typeface="Arial" pitchFamily="34" charset="0"/>
                <a:cs typeface="Arial" pitchFamily="34" charset="0"/>
              </a:rPr>
              <a:t>13</a:t>
            </a:r>
            <a:r>
              <a:rPr lang="vi-VN" b="1">
                <a:latin typeface="Arial" pitchFamily="34" charset="0"/>
                <a:cs typeface="Arial" pitchFamily="34" charset="0"/>
              </a:rPr>
              <a:t> nhân viên</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2" name="TextBox 21"/>
          <p:cNvSpPr txBox="1"/>
          <p:nvPr/>
        </p:nvSpPr>
        <p:spPr>
          <a:xfrm>
            <a:off x="989012" y="6320135"/>
            <a:ext cx="10668000" cy="461665"/>
          </a:xfrm>
          <a:prstGeom prst="rect">
            <a:avLst/>
          </a:prstGeom>
          <a:noFill/>
        </p:spPr>
        <p:txBody>
          <a:bodyPr wrap="square" rtlCol="0">
            <a:spAutoFit/>
          </a:bodyPr>
          <a:lstStyle/>
          <a:p>
            <a:r>
              <a:rPr lang="vi-VN" b="1" smtClean="0">
                <a:latin typeface="Arial" pitchFamily="34" charset="0"/>
                <a:cs typeface="Arial" pitchFamily="34" charset="0"/>
              </a:rPr>
              <a:t>- </a:t>
            </a:r>
            <a:r>
              <a:rPr lang="vi-VN" b="1">
                <a:latin typeface="Arial" pitchFamily="34" charset="0"/>
                <a:cs typeface="Arial" pitchFamily="34" charset="0"/>
              </a:rPr>
              <a:t>Nhóm 7: Thời gian đi từ 45 phút đến dưới 50 phút, có </a:t>
            </a:r>
            <a:r>
              <a:rPr lang="vi-VN" b="1">
                <a:solidFill>
                  <a:srgbClr val="C00000"/>
                </a:solidFill>
                <a:latin typeface="Arial" pitchFamily="34" charset="0"/>
                <a:cs typeface="Arial" pitchFamily="34" charset="0"/>
              </a:rPr>
              <a:t>9</a:t>
            </a:r>
            <a:r>
              <a:rPr lang="vi-VN" b="1">
                <a:latin typeface="Arial" pitchFamily="34" charset="0"/>
                <a:cs typeface="Arial" pitchFamily="34" charset="0"/>
              </a:rPr>
              <a:t> nhân viên.</a:t>
            </a: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087" y="3645348"/>
            <a:ext cx="1379928" cy="32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0"/>
            <a:ext cx="11558425" cy="2830056"/>
            <a:chOff x="289088" y="762000"/>
            <a:chExt cx="11558425" cy="2830056"/>
          </a:xfrm>
        </p:grpSpPr>
        <p:sp>
          <p:nvSpPr>
            <p:cNvPr id="17" name="Rounded Rectangle 16"/>
            <p:cNvSpPr/>
            <p:nvPr/>
          </p:nvSpPr>
          <p:spPr>
            <a:xfrm>
              <a:off x="289088" y="762000"/>
              <a:ext cx="11558425" cy="283005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3" name="TextBox 12"/>
            <p:cNvSpPr txBox="1"/>
            <p:nvPr/>
          </p:nvSpPr>
          <p:spPr>
            <a:xfrm>
              <a:off x="455612" y="857250"/>
              <a:ext cx="11125199" cy="2677656"/>
            </a:xfrm>
            <a:prstGeom prst="rect">
              <a:avLst/>
            </a:prstGeom>
            <a:noFill/>
          </p:spPr>
          <p:txBody>
            <a:bodyPr wrap="square" rtlCol="0">
              <a:spAutoFit/>
            </a:bodyPr>
            <a:lstStyle/>
            <a:p>
              <a:r>
                <a:rPr lang="en-US" b="1" smtClean="0">
                  <a:latin typeface="Arial" pitchFamily="34" charset="0"/>
                  <a:cs typeface="Arial" pitchFamily="34" charset="0"/>
                </a:rPr>
                <a:t>	    </a:t>
              </a:r>
              <a:r>
                <a:rPr lang="vi-VN" b="1" smtClean="0">
                  <a:latin typeface="Arial" pitchFamily="34" charset="0"/>
                  <a:cs typeface="Arial" pitchFamily="34" charset="0"/>
                </a:rPr>
                <a:t>Chỉ </a:t>
              </a:r>
              <a:r>
                <a:rPr lang="vi-VN" b="1">
                  <a:latin typeface="Arial" pitchFamily="34" charset="0"/>
                  <a:cs typeface="Arial" pitchFamily="34" charset="0"/>
                </a:rPr>
                <a:t>số BMI </a:t>
              </a:r>
              <a:r>
                <a:rPr lang="en-US" b="1" smtClean="0">
                  <a:latin typeface="Arial" pitchFamily="34" charset="0"/>
                  <a:cs typeface="Arial" pitchFamily="34" charset="0"/>
                </a:rPr>
                <a:t>(</a:t>
              </a:r>
              <a:r>
                <a:rPr lang="vi-VN" b="1" smtClean="0">
                  <a:latin typeface="Arial" pitchFamily="34" charset="0"/>
                  <a:cs typeface="Arial" pitchFamily="34" charset="0"/>
                </a:rPr>
                <a:t>đo bằng</a:t>
              </a:r>
              <a:r>
                <a:rPr lang="en-US" b="1" smtClean="0">
                  <a:latin typeface="Arial" pitchFamily="34" charset="0"/>
                  <a:cs typeface="Arial" pitchFamily="34" charset="0"/>
                </a:rPr>
                <a:t> w/h</a:t>
              </a:r>
              <a:r>
                <a:rPr lang="en-US" b="1" baseline="30000" smtClean="0">
                  <a:latin typeface="Arial" pitchFamily="34" charset="0"/>
                  <a:cs typeface="Arial" pitchFamily="34" charset="0"/>
                </a:rPr>
                <a:t>2</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trong </a:t>
              </a:r>
              <a:r>
                <a:rPr lang="vi-VN" b="1" smtClean="0">
                  <a:latin typeface="Arial" pitchFamily="34" charset="0"/>
                  <a:cs typeface="Arial" pitchFamily="34" charset="0"/>
                </a:rPr>
                <a:t>đó</a:t>
              </a:r>
              <a:r>
                <a:rPr lang="en-US" b="1" smtClean="0">
                  <a:latin typeface="Arial" pitchFamily="34" charset="0"/>
                  <a:cs typeface="Arial" pitchFamily="34" charset="0"/>
                </a:rPr>
                <a:t> w</a:t>
              </a:r>
              <a:r>
                <a:rPr lang="vi-VN" b="1" smtClean="0">
                  <a:latin typeface="Arial" pitchFamily="34" charset="0"/>
                  <a:cs typeface="Arial" pitchFamily="34" charset="0"/>
                </a:rPr>
                <a:t> </a:t>
              </a:r>
              <a:r>
                <a:rPr lang="vi-VN" b="1">
                  <a:latin typeface="Arial" pitchFamily="34" charset="0"/>
                  <a:cs typeface="Arial" pitchFamily="34" charset="0"/>
                </a:rPr>
                <a:t>là cân </a:t>
              </a:r>
              <a:r>
                <a:rPr lang="vi-VN" b="1" smtClean="0">
                  <a:latin typeface="Arial" pitchFamily="34" charset="0"/>
                  <a:cs typeface="Arial" pitchFamily="34" charset="0"/>
                </a:rPr>
                <a:t>nặng</a:t>
              </a:r>
              <a:r>
                <a:rPr lang="en-US" b="1" smtClean="0">
                  <a:latin typeface="Arial" pitchFamily="34" charset="0"/>
                  <a:cs typeface="Arial" pitchFamily="34" charset="0"/>
                </a:rPr>
                <a:t> -</a:t>
              </a:r>
              <a:r>
                <a:rPr lang="vi-VN" b="1" smtClean="0">
                  <a:latin typeface="Arial" pitchFamily="34" charset="0"/>
                  <a:cs typeface="Arial" pitchFamily="34" charset="0"/>
                </a:rPr>
                <a:t> </a:t>
              </a:r>
              <a:r>
                <a:rPr lang="vi-VN" b="1">
                  <a:latin typeface="Arial" pitchFamily="34" charset="0"/>
                  <a:cs typeface="Arial" pitchFamily="34" charset="0"/>
                </a:rPr>
                <a:t>đơn vị là </a:t>
              </a:r>
              <a:r>
                <a:rPr lang="vi-VN" b="1" smtClean="0">
                  <a:latin typeface="Arial" pitchFamily="34" charset="0"/>
                  <a:cs typeface="Arial" pitchFamily="34" charset="0"/>
                </a:rPr>
                <a:t>kilôgam</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h</a:t>
              </a:r>
              <a:r>
                <a:rPr lang="vi-VN" b="1" smtClean="0">
                  <a:latin typeface="Arial" pitchFamily="34" charset="0"/>
                  <a:cs typeface="Arial" pitchFamily="34" charset="0"/>
                </a:rPr>
                <a:t> </a:t>
              </a:r>
              <a:r>
                <a:rPr lang="vi-VN" b="1">
                  <a:latin typeface="Arial" pitchFamily="34" charset="0"/>
                  <a:cs typeface="Arial" pitchFamily="34" charset="0"/>
                </a:rPr>
                <a:t>là chiều cao </a:t>
              </a:r>
              <a:r>
                <a:rPr lang="en-US" b="1" smtClean="0">
                  <a:latin typeface="Arial" pitchFamily="34" charset="0"/>
                  <a:cs typeface="Arial" pitchFamily="34" charset="0"/>
                </a:rPr>
                <a:t>- </a:t>
              </a:r>
              <a:r>
                <a:rPr lang="vi-VN" b="1" smtClean="0">
                  <a:latin typeface="Arial" pitchFamily="34" charset="0"/>
                  <a:cs typeface="Arial" pitchFamily="34" charset="0"/>
                </a:rPr>
                <a:t>đơn </a:t>
              </a:r>
              <a:r>
                <a:rPr lang="vi-VN" b="1">
                  <a:latin typeface="Arial" pitchFamily="34" charset="0"/>
                  <a:cs typeface="Arial" pitchFamily="34" charset="0"/>
                </a:rPr>
                <a:t>vị là </a:t>
              </a:r>
              <a:r>
                <a:rPr lang="vi-VN" b="1" smtClean="0">
                  <a:latin typeface="Arial" pitchFamily="34" charset="0"/>
                  <a:cs typeface="Arial" pitchFamily="34" charset="0"/>
                </a:rPr>
                <a:t>mét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của các học sinh trong một tổ </a:t>
              </a:r>
              <a:r>
                <a:rPr lang="vi-VN" b="1" smtClean="0">
                  <a:latin typeface="Arial" pitchFamily="34" charset="0"/>
                  <a:cs typeface="Arial" pitchFamily="34" charset="0"/>
                </a:rPr>
                <a:t>được </a:t>
              </a:r>
              <a:r>
                <a:rPr lang="vi-VN" b="1">
                  <a:latin typeface="Arial" pitchFamily="34" charset="0"/>
                  <a:cs typeface="Arial" pitchFamily="34" charset="0"/>
                </a:rPr>
                <a:t>cho như </a:t>
              </a:r>
              <a:r>
                <a:rPr lang="vi-VN" b="1" smtClean="0">
                  <a:latin typeface="Arial" pitchFamily="34" charset="0"/>
                  <a:cs typeface="Arial" pitchFamily="34" charset="0"/>
                </a:rPr>
                <a:t>sau</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19,2    21,1    16,8    23,5    20,6    25,2    18,7    19,1</a:t>
              </a:r>
              <a:br>
                <a:rPr lang="en-US" b="1" smtClean="0">
                  <a:solidFill>
                    <a:srgbClr val="C00000"/>
                  </a:solidFill>
                  <a:latin typeface="Arial" pitchFamily="34" charset="0"/>
                  <a:cs typeface="Arial" pitchFamily="34" charset="0"/>
                </a:rPr>
              </a:br>
              <a:r>
                <a:rPr lang="vi-VN" b="1" smtClean="0">
                  <a:latin typeface="Arial" pitchFamily="34" charset="0"/>
                  <a:cs typeface="Arial" pitchFamily="34" charset="0"/>
                </a:rPr>
                <a:t>Một </a:t>
              </a:r>
              <a:r>
                <a:rPr lang="vi-VN" b="1">
                  <a:latin typeface="Arial" pitchFamily="34" charset="0"/>
                  <a:cs typeface="Arial" pitchFamily="34" charset="0"/>
                </a:rPr>
                <a:t>người có chỉ số BMI nhỏ hơn 18,5 được xem là thiếu </a:t>
              </a:r>
              <a:r>
                <a:rPr lang="vi-VN" b="1" smtClean="0">
                  <a:latin typeface="Arial" pitchFamily="34" charset="0"/>
                  <a:cs typeface="Arial" pitchFamily="34" charset="0"/>
                </a:rPr>
                <a:t>cân</a:t>
              </a:r>
              <a:r>
                <a:rPr lang="en-US" b="1" smtClean="0">
                  <a:latin typeface="Arial" pitchFamily="34" charset="0"/>
                  <a:cs typeface="Arial" pitchFamily="34" charset="0"/>
                </a:rPr>
                <a:t>; </a:t>
              </a:r>
              <a:r>
                <a:rPr lang="vi-VN" b="1" smtClean="0">
                  <a:latin typeface="Arial" pitchFamily="34" charset="0"/>
                  <a:cs typeface="Arial" pitchFamily="34" charset="0"/>
                </a:rPr>
                <a:t>từ </a:t>
              </a:r>
              <a:r>
                <a:rPr lang="vi-VN" b="1">
                  <a:latin typeface="Arial" pitchFamily="34" charset="0"/>
                  <a:cs typeface="Arial" pitchFamily="34" charset="0"/>
                </a:rPr>
                <a:t>18,5 đến dưới 23 là có cân nặng lý tưởng so với chiều </a:t>
              </a:r>
              <a:r>
                <a:rPr lang="vi-VN" b="1" smtClean="0">
                  <a:latin typeface="Arial" pitchFamily="34" charset="0"/>
                  <a:cs typeface="Arial" pitchFamily="34" charset="0"/>
                </a:rPr>
                <a:t>cao</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từ 23 trở lên là thừa cân Hãy lập mẫu số liệu ghép nhóm cho mẫu số liệu trên để biểu diễn tình trạng cân nặng so với chiều cao của các học sinh trong tổ </a:t>
              </a:r>
              <a:r>
                <a:rPr lang="en-US" b="1" smtClean="0">
                  <a:latin typeface="Arial" pitchFamily="34" charset="0"/>
                  <a:cs typeface="Arial" pitchFamily="34" charset="0"/>
                </a:rPr>
                <a:t>.</a:t>
              </a:r>
              <a:endParaRPr lang="vi-VN" b="1">
                <a:latin typeface="Arial" pitchFamily="34" charset="0"/>
                <a:cs typeface="Arial" pitchFamily="34" charset="0"/>
              </a:endParaRPr>
            </a:p>
          </p:txBody>
        </p:sp>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587059" y="771717"/>
              <a:ext cx="1240153" cy="45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509587" y="3978860"/>
            <a:ext cx="11658600" cy="461665"/>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smtClean="0">
                <a:latin typeface="Arial" pitchFamily="34" charset="0"/>
                <a:cs typeface="Arial" pitchFamily="34" charset="0"/>
              </a:rPr>
              <a:t>Có </a:t>
            </a:r>
            <a:r>
              <a:rPr lang="vi-VN" b="1">
                <a:latin typeface="Arial" pitchFamily="34" charset="0"/>
                <a:cs typeface="Arial" pitchFamily="34" charset="0"/>
              </a:rPr>
              <a:t>1 giá trị BMI của học sinh trong tổ nhỏ hơn 18,5, đó là 16,8;</a:t>
            </a:r>
          </a:p>
        </p:txBody>
      </p:sp>
      <p:sp>
        <p:nvSpPr>
          <p:cNvPr id="8" name="TextBox 7"/>
          <p:cNvSpPr txBox="1"/>
          <p:nvPr/>
        </p:nvSpPr>
        <p:spPr>
          <a:xfrm>
            <a:off x="482599" y="4440525"/>
            <a:ext cx="11658600" cy="830997"/>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a:latin typeface="Arial" pitchFamily="34" charset="0"/>
                <a:cs typeface="Arial" pitchFamily="34" charset="0"/>
              </a:rPr>
              <a:t>Có 5 giá trị BMI của học sinh trong tổ thuộc nửa khoảng từ 18,5 đến 23, đó là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19,2</a:t>
            </a:r>
            <a:r>
              <a:rPr lang="vi-VN" b="1">
                <a:latin typeface="Arial" pitchFamily="34" charset="0"/>
                <a:cs typeface="Arial" pitchFamily="34" charset="0"/>
              </a:rPr>
              <a:t>; 21,1; 20,6; 18,7; 19,1;</a:t>
            </a:r>
          </a:p>
        </p:txBody>
      </p:sp>
      <p:sp>
        <p:nvSpPr>
          <p:cNvPr id="9" name="TextBox 8"/>
          <p:cNvSpPr txBox="1"/>
          <p:nvPr/>
        </p:nvSpPr>
        <p:spPr>
          <a:xfrm>
            <a:off x="481012" y="5253335"/>
            <a:ext cx="11658600" cy="461665"/>
          </a:xfrm>
          <a:prstGeom prst="rect">
            <a:avLst/>
          </a:prstGeom>
          <a:noFill/>
        </p:spPr>
        <p:txBody>
          <a:bodyPr wrap="square" rtlCol="0">
            <a:spAutoFit/>
          </a:bodyPr>
          <a:lstStyle/>
          <a:p>
            <a:r>
              <a:rPr lang="vi-VN" b="1">
                <a:latin typeface="Arial" pitchFamily="34" charset="0"/>
                <a:cs typeface="Arial" pitchFamily="34" charset="0"/>
              </a:rPr>
              <a:t> </a:t>
            </a:r>
            <a:r>
              <a:rPr lang="en-US" b="1" smtClean="0">
                <a:latin typeface="Arial" pitchFamily="34" charset="0"/>
                <a:cs typeface="Arial" pitchFamily="34" charset="0"/>
              </a:rPr>
              <a:t>- </a:t>
            </a:r>
            <a:r>
              <a:rPr lang="vi-VN" b="1">
                <a:latin typeface="Arial" pitchFamily="34" charset="0"/>
                <a:cs typeface="Arial" pitchFamily="34" charset="0"/>
              </a:rPr>
              <a:t>Có 2 giá trị BMI của học sinh trong tổ từ 23 trở lên, đó là 23,5; 25,2.</a:t>
            </a:r>
          </a:p>
        </p:txBody>
      </p:sp>
      <p:grpSp>
        <p:nvGrpSpPr>
          <p:cNvPr id="2" name="Group 1"/>
          <p:cNvGrpSpPr/>
          <p:nvPr/>
        </p:nvGrpSpPr>
        <p:grpSpPr>
          <a:xfrm>
            <a:off x="3121364" y="5738812"/>
            <a:ext cx="5647373" cy="995363"/>
            <a:chOff x="3018313" y="5774531"/>
            <a:chExt cx="5647373" cy="995363"/>
          </a:xfrm>
        </p:grpSpPr>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018313" y="5774531"/>
              <a:ext cx="564737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018313" y="5784056"/>
              <a:ext cx="5647373" cy="9858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361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9088" y="762000"/>
            <a:ext cx="11558425" cy="2895600"/>
          </a:xfrm>
          <a:prstGeom prst="roundRect">
            <a:avLst>
              <a:gd name="adj" fmla="val 3662"/>
            </a:avLst>
          </a:prstGeom>
          <a:blipFill dpi="0" rotWithShape="1">
            <a:blip r:embed="rId3">
              <a:extLst>
                <a:ext uri="{28A0092B-C50C-407E-A947-70E740481C1C}">
                  <a14:useLocalDpi xmlns:a14="http://schemas.microsoft.com/office/drawing/2010/main" val="0"/>
                </a:ext>
              </a:extLst>
            </a:blip>
            <a:srcRect/>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409115" y="914400"/>
            <a:ext cx="11125199" cy="1692771"/>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Để chuyển mẫu số liệu không ghép nhóm sang mẫu số liệu ghép nhóm ta làm như </a:t>
            </a:r>
            <a:r>
              <a:rPr lang="vi-VN" sz="2600" b="1" smtClean="0">
                <a:latin typeface="Arial" pitchFamily="34" charset="0"/>
                <a:cs typeface="Arial" pitchFamily="34" charset="0"/>
              </a:rPr>
              <a:t>sau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i="1" smtClean="0">
                <a:solidFill>
                  <a:srgbClr val="C00000"/>
                </a:solidFill>
                <a:latin typeface="Arial" pitchFamily="34" charset="0"/>
                <a:cs typeface="Arial" pitchFamily="34" charset="0"/>
              </a:rPr>
              <a:t>Bước 1</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C</a:t>
            </a:r>
            <a:r>
              <a:rPr lang="vi-VN" sz="2600" b="1" smtClean="0">
                <a:latin typeface="Arial" pitchFamily="34" charset="0"/>
                <a:cs typeface="Arial" pitchFamily="34" charset="0"/>
              </a:rPr>
              <a:t>hia </a:t>
            </a:r>
            <a:r>
              <a:rPr lang="vi-VN" sz="2600" b="1">
                <a:latin typeface="Arial" pitchFamily="34" charset="0"/>
                <a:cs typeface="Arial" pitchFamily="34" charset="0"/>
              </a:rPr>
              <a:t>miền giá trị của mẫu số liệu thành một số nhóm theo tiêu chí cho </a:t>
            </a:r>
            <a:r>
              <a:rPr lang="vi-VN" sz="2600" b="1" smtClean="0">
                <a:latin typeface="Arial" pitchFamily="34" charset="0"/>
                <a:cs typeface="Arial" pitchFamily="34" charset="0"/>
              </a:rPr>
              <a:t>trước</a:t>
            </a:r>
            <a:endParaRPr lang="vi-VN" sz="2600" b="1" i="1">
              <a:latin typeface="Arial" pitchFamily="34" charset="0"/>
              <a:cs typeface="Arial" pitchFamily="34" charset="0"/>
            </a:endParaRPr>
          </a:p>
        </p:txBody>
      </p:sp>
      <p:sp>
        <p:nvSpPr>
          <p:cNvPr id="12" name="TextBox 11"/>
          <p:cNvSpPr txBox="1"/>
          <p:nvPr/>
        </p:nvSpPr>
        <p:spPr>
          <a:xfrm>
            <a:off x="836610" y="2619494"/>
            <a:ext cx="10972802" cy="892552"/>
          </a:xfrm>
          <a:prstGeom prst="rect">
            <a:avLst/>
          </a:prstGeom>
          <a:noFill/>
        </p:spPr>
        <p:txBody>
          <a:bodyPr wrap="square" rtlCol="0">
            <a:spAutoFit/>
          </a:bodyPr>
          <a:lstStyle/>
          <a:p>
            <a:r>
              <a:rPr lang="en-US" sz="2600" b="1" i="1">
                <a:solidFill>
                  <a:srgbClr val="C00000"/>
                </a:solidFill>
                <a:latin typeface="Arial" pitchFamily="34" charset="0"/>
                <a:cs typeface="Arial" pitchFamily="34" charset="0"/>
              </a:rPr>
              <a:t>B</a:t>
            </a:r>
            <a:r>
              <a:rPr lang="vi-VN" sz="2600" b="1" i="1">
                <a:solidFill>
                  <a:srgbClr val="C00000"/>
                </a:solidFill>
                <a:latin typeface="Arial" pitchFamily="34" charset="0"/>
                <a:cs typeface="Arial" pitchFamily="34" charset="0"/>
              </a:rPr>
              <a:t>ước 2</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Đ</a:t>
            </a:r>
            <a:r>
              <a:rPr lang="vi-VN" sz="2600" b="1" smtClean="0">
                <a:latin typeface="Arial" pitchFamily="34" charset="0"/>
                <a:cs typeface="Arial" pitchFamily="34" charset="0"/>
              </a:rPr>
              <a:t>ếm </a:t>
            </a:r>
            <a:r>
              <a:rPr lang="vi-VN" sz="2600" b="1">
                <a:latin typeface="Arial" pitchFamily="34" charset="0"/>
                <a:cs typeface="Arial" pitchFamily="34" charset="0"/>
              </a:rPr>
              <a:t>số giá trị của mẫu số liệu thuộc mỗi nhóm </a:t>
            </a:r>
            <a:r>
              <a:rPr lang="en-US" sz="2600" b="1" smtClean="0">
                <a:latin typeface="Arial" pitchFamily="34" charset="0"/>
                <a:cs typeface="Arial" pitchFamily="34" charset="0"/>
              </a:rPr>
              <a:t>(</a:t>
            </a:r>
            <a:r>
              <a:rPr lang="vi-VN" sz="2600" b="1" smtClean="0">
                <a:latin typeface="Arial" pitchFamily="34" charset="0"/>
                <a:cs typeface="Arial" pitchFamily="34" charset="0"/>
              </a:rPr>
              <a:t>tần số</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và lập bảng thống kê cho mẫu số liệu ghép nhóm </a:t>
            </a:r>
          </a:p>
        </p:txBody>
      </p:sp>
      <mc:AlternateContent xmlns:mc="http://schemas.openxmlformats.org/markup-compatibility/2006" xmlns:a14="http://schemas.microsoft.com/office/drawing/2010/main">
        <mc:Choice Requires="a14">
          <p:sp>
            <p:nvSpPr>
              <p:cNvPr id="8" name="TextBox 7"/>
              <p:cNvSpPr txBox="1"/>
              <p:nvPr/>
            </p:nvSpPr>
            <p:spPr>
              <a:xfrm>
                <a:off x="2132012" y="4038600"/>
                <a:ext cx="6477002" cy="492443"/>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Độ dài của nhóm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oMath>
                </a14:m>
                <a:r>
                  <a:rPr lang="vi-VN" sz="2600" b="1">
                    <a:latin typeface="Arial" pitchFamily="34" charset="0"/>
                    <a:cs typeface="Arial" pitchFamily="34" charset="0"/>
                  </a:rPr>
                  <a:t> là b - </a:t>
                </a:r>
                <a:r>
                  <a:rPr lang="vi-VN" sz="2600" b="1" smtClean="0">
                    <a:latin typeface="Arial" pitchFamily="34" charset="0"/>
                    <a:cs typeface="Arial" pitchFamily="34" charset="0"/>
                  </a:rPr>
                  <a:t>a</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32012" y="4038600"/>
                <a:ext cx="6477002" cy="492443"/>
              </a:xfrm>
              <a:prstGeom prst="rect">
                <a:avLst/>
              </a:prstGeom>
              <a:blipFill rotWithShape="1">
                <a:blip r:embed="rId4"/>
                <a:stretch>
                  <a:fillRect l="-1507" t="-11250" b="-30000"/>
                </a:stretch>
              </a:blipFill>
            </p:spPr>
            <p:txBody>
              <a:bodyPr/>
              <a:lstStyle/>
              <a:p>
                <a:r>
                  <a:rPr lang="en-US">
                    <a:noFill/>
                  </a:rPr>
                  <a:t> </a:t>
                </a:r>
              </a:p>
            </p:txBody>
          </p:sp>
        </mc:Fallback>
      </mc:AlternateContent>
      <p:sp>
        <p:nvSpPr>
          <p:cNvPr id="9" name="TextBox 8"/>
          <p:cNvSpPr txBox="1"/>
          <p:nvPr/>
        </p:nvSpPr>
        <p:spPr>
          <a:xfrm>
            <a:off x="2132012" y="4612058"/>
            <a:ext cx="9792282" cy="129266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K</a:t>
            </a:r>
            <a:r>
              <a:rPr lang="vi-VN" sz="2600" b="1" smtClean="0">
                <a:latin typeface="Arial" pitchFamily="34" charset="0"/>
                <a:cs typeface="Arial" pitchFamily="34" charset="0"/>
              </a:rPr>
              <a:t>hông </a:t>
            </a:r>
            <a:r>
              <a:rPr lang="vi-VN" sz="2600" b="1">
                <a:latin typeface="Arial" pitchFamily="34" charset="0"/>
                <a:cs typeface="Arial" pitchFamily="34" charset="0"/>
              </a:rPr>
              <a:t>nên chia thành quá nhiều nhóm </a:t>
            </a:r>
            <a:r>
              <a:rPr lang="vi-VN" sz="2600" b="1" smtClean="0">
                <a:latin typeface="Arial" pitchFamily="34" charset="0"/>
                <a:cs typeface="Arial" pitchFamily="34" charset="0"/>
              </a:rPr>
              <a:t>họ</a:t>
            </a:r>
            <a:r>
              <a:rPr lang="en-US" sz="2600" b="1">
                <a:latin typeface="Arial" pitchFamily="34" charset="0"/>
                <a:cs typeface="Arial" pitchFamily="34" charset="0"/>
              </a:rPr>
              <a:t>ă</a:t>
            </a:r>
            <a:r>
              <a:rPr lang="vi-VN" sz="2600" b="1" smtClean="0">
                <a:latin typeface="Arial" pitchFamily="34" charset="0"/>
                <a:cs typeface="Arial" pitchFamily="34" charset="0"/>
              </a:rPr>
              <a:t>c </a:t>
            </a:r>
            <a:r>
              <a:rPr lang="vi-VN" sz="2600" b="1">
                <a:latin typeface="Arial" pitchFamily="34" charset="0"/>
                <a:cs typeface="Arial" pitchFamily="34" charset="0"/>
              </a:rPr>
              <a:t>quá ít </a:t>
            </a:r>
            <a:r>
              <a:rPr lang="vi-VN" sz="2600" b="1" smtClean="0">
                <a:latin typeface="Arial" pitchFamily="34" charset="0"/>
                <a:cs typeface="Arial" pitchFamily="34" charset="0"/>
              </a:rPr>
              <a:t>nhóm</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C</a:t>
            </a:r>
            <a:r>
              <a:rPr lang="vi-VN" sz="2600" b="1" smtClean="0">
                <a:latin typeface="Arial" pitchFamily="34" charset="0"/>
                <a:cs typeface="Arial" pitchFamily="34" charset="0"/>
              </a:rPr>
              <a:t>ác </a:t>
            </a:r>
            <a:r>
              <a:rPr lang="vi-VN" sz="2600" b="1">
                <a:latin typeface="Arial" pitchFamily="34" charset="0"/>
                <a:cs typeface="Arial" pitchFamily="34" charset="0"/>
              </a:rPr>
              <a:t>nhóm không giao </a:t>
            </a:r>
            <a:r>
              <a:rPr lang="vi-VN" sz="2600" b="1" smtClean="0">
                <a:latin typeface="Arial" pitchFamily="34" charset="0"/>
                <a:cs typeface="Arial" pitchFamily="34" charset="0"/>
              </a:rPr>
              <a:t>nhau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các nhóm nên có độ dài như nhau và tổng độ dài các nhóm lớn hơn khoảng biến thiên </a:t>
            </a:r>
          </a:p>
        </p:txBody>
      </p:sp>
      <p:grpSp>
        <p:nvGrpSpPr>
          <p:cNvPr id="2" name="Group 1"/>
          <p:cNvGrpSpPr/>
          <p:nvPr/>
        </p:nvGrpSpPr>
        <p:grpSpPr>
          <a:xfrm>
            <a:off x="287596" y="3810000"/>
            <a:ext cx="1737735" cy="937972"/>
            <a:chOff x="696711" y="3968898"/>
            <a:chExt cx="1737735" cy="937972"/>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711" y="3968898"/>
              <a:ext cx="1737735"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12" y="4222012"/>
              <a:ext cx="1265332" cy="43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AutoShape 4"/>
          <p:cNvSpPr>
            <a:spLocks noChangeArrowheads="1"/>
          </p:cNvSpPr>
          <p:nvPr/>
        </p:nvSpPr>
        <p:spPr bwMode="gray">
          <a:xfrm>
            <a:off x="401177" y="95249"/>
            <a:ext cx="4169235"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GHÉP NHÓM MẪU SỐ LIỆU</a:t>
            </a:r>
            <a:endParaRPr lang="vi-VN" sz="1800" b="1">
              <a:solidFill>
                <a:schemeClr val="bg1"/>
              </a:solidFill>
              <a:latin typeface="Arial" pitchFamily="34" charset="0"/>
              <a:cs typeface="Arial" pitchFamily="34"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50361" y="5791200"/>
            <a:ext cx="1638464" cy="1270839"/>
          </a:xfrm>
          <a:prstGeom prst="rect">
            <a:avLst/>
          </a:prstGeom>
        </p:spPr>
      </p:pic>
    </p:spTree>
    <p:extLst>
      <p:ext uri="{BB962C8B-B14F-4D97-AF65-F5344CB8AC3E}">
        <p14:creationId xmlns:p14="http://schemas.microsoft.com/office/powerpoint/2010/main" val="2245905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36264</TotalTime>
  <Words>1400</Words>
  <PresentationFormat>Custom</PresentationFormat>
  <Paragraphs>79</Paragraphs>
  <Slides>15</Slides>
  <Notes>14</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2024-03-12T02:50:27Z</dcterms:modified>
</cp:coreProperties>
</file>