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7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8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9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30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1.xml" ContentType="application/vnd.openxmlformats-officedocument.theme+xml"/>
  <Override PartName="/ppt/slideLayouts/slideLayout373.xml" ContentType="application/vnd.openxmlformats-officedocument.presentationml.slideLayout+xml"/>
  <Override PartName="/ppt/theme/theme32.xml" ContentType="application/vnd.openxmlformats-officedocument.theme+xml"/>
  <Override PartName="/ppt/slideLayouts/slideLayout374.xml" ContentType="application/vnd.openxmlformats-officedocument.presentationml.slideLayout+xml"/>
  <Override PartName="/ppt/theme/theme33.xml" ContentType="application/vnd.openxmlformats-officedocument.theme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theme/theme35.xml" ContentType="application/vnd.openxmlformats-officedocument.theme+xml"/>
  <Override PartName="/ppt/slideLayouts/slideLayout377.xml" ContentType="application/vnd.openxmlformats-officedocument.presentationml.slideLayout+xml"/>
  <Override PartName="/ppt/theme/theme36.xml" ContentType="application/vnd.openxmlformats-officedocument.theme+xml"/>
  <Override PartName="/ppt/slideLayouts/slideLayout378.xml" ContentType="application/vnd.openxmlformats-officedocument.presentationml.slideLayout+xml"/>
  <Override PartName="/ppt/theme/theme37.xml" ContentType="application/vnd.openxmlformats-officedocument.theme+xml"/>
  <Override PartName="/ppt/slideLayouts/slideLayout379.xml" ContentType="application/vnd.openxmlformats-officedocument.presentationml.slideLayout+xml"/>
  <Override PartName="/ppt/theme/theme38.xml" ContentType="application/vnd.openxmlformats-officedocument.theme+xml"/>
  <Override PartName="/ppt/slideLayouts/slideLayout380.xml" ContentType="application/vnd.openxmlformats-officedocument.presentationml.slideLayout+xml"/>
  <Override PartName="/ppt/theme/theme39.xml" ContentType="application/vnd.openxmlformats-officedocument.theme+xml"/>
  <Override PartName="/ppt/slideLayouts/slideLayout381.xml" ContentType="application/vnd.openxmlformats-officedocument.presentationml.slideLayout+xml"/>
  <Override PartName="/ppt/theme/theme40.xml" ContentType="application/vnd.openxmlformats-officedocument.theme+xml"/>
  <Override PartName="/ppt/slideLayouts/slideLayout382.xml" ContentType="application/vnd.openxmlformats-officedocument.presentationml.slideLayout+xml"/>
  <Override PartName="/ppt/theme/theme41.xml" ContentType="application/vnd.openxmlformats-officedocument.theme+xml"/>
  <Override PartName="/ppt/slideLayouts/slideLayout383.xml" ContentType="application/vnd.openxmlformats-officedocument.presentationml.slideLayout+xml"/>
  <Override PartName="/ppt/theme/theme42.xml" ContentType="application/vnd.openxmlformats-officedocument.theme+xml"/>
  <Override PartName="/ppt/slideLayouts/slideLayout384.xml" ContentType="application/vnd.openxmlformats-officedocument.presentationml.slideLayout+xml"/>
  <Override PartName="/ppt/theme/theme43.xml" ContentType="application/vnd.openxmlformats-officedocument.theme+xml"/>
  <Override PartName="/ppt/slideLayouts/slideLayout385.xml" ContentType="application/vnd.openxmlformats-officedocument.presentationml.slideLayout+xml"/>
  <Override PartName="/ppt/theme/theme44.xml" ContentType="application/vnd.openxmlformats-officedocument.theme+xml"/>
  <Override PartName="/ppt/slideLayouts/slideLayout386.xml" ContentType="application/vnd.openxmlformats-officedocument.presentationml.slideLayout+xml"/>
  <Override PartName="/ppt/theme/theme45.xml" ContentType="application/vnd.openxmlformats-officedocument.theme+xml"/>
  <Override PartName="/ppt/slideLayouts/slideLayout387.xml" ContentType="application/vnd.openxmlformats-officedocument.presentationml.slideLayout+xml"/>
  <Override PartName="/ppt/theme/theme46.xml" ContentType="application/vnd.openxmlformats-officedocument.theme+xml"/>
  <Override PartName="/ppt/slideLayouts/slideLayout388.xml" ContentType="application/vnd.openxmlformats-officedocument.presentationml.slideLayout+xml"/>
  <Override PartName="/ppt/theme/theme47.xml" ContentType="application/vnd.openxmlformats-officedocument.theme+xml"/>
  <Override PartName="/ppt/slideLayouts/slideLayout389.xml" ContentType="application/vnd.openxmlformats-officedocument.presentationml.slideLayout+xml"/>
  <Override PartName="/ppt/theme/theme48.xml" ContentType="application/vnd.openxmlformats-officedocument.theme+xml"/>
  <Override PartName="/ppt/slideLayouts/slideLayout390.xml" ContentType="application/vnd.openxmlformats-officedocument.presentationml.slideLayout+xml"/>
  <Override PartName="/ppt/theme/theme49.xml" ContentType="application/vnd.openxmlformats-officedocument.theme+xml"/>
  <Override PartName="/ppt/slideLayouts/slideLayout391.xml" ContentType="application/vnd.openxmlformats-officedocument.presentationml.slideLayout+xml"/>
  <Override PartName="/ppt/theme/theme50.xml" ContentType="application/vnd.openxmlformats-officedocument.theme+xml"/>
  <Override PartName="/ppt/slideLayouts/slideLayout392.xml" ContentType="application/vnd.openxmlformats-officedocument.presentationml.slideLayout+xml"/>
  <Override PartName="/ppt/theme/theme51.xml" ContentType="application/vnd.openxmlformats-officedocument.theme+xml"/>
  <Override PartName="/ppt/theme/theme5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706" r:id="rId3"/>
    <p:sldMasterId id="2147483719" r:id="rId4"/>
    <p:sldMasterId id="2147483732" r:id="rId5"/>
    <p:sldMasterId id="2147483745" r:id="rId6"/>
    <p:sldMasterId id="2147483758" r:id="rId7"/>
    <p:sldMasterId id="2147483771" r:id="rId8"/>
    <p:sldMasterId id="2147483784" r:id="rId9"/>
    <p:sldMasterId id="2147483797" r:id="rId10"/>
    <p:sldMasterId id="2147483810" r:id="rId11"/>
    <p:sldMasterId id="2147483823" r:id="rId12"/>
    <p:sldMasterId id="2147483836" r:id="rId13"/>
    <p:sldMasterId id="2147483849" r:id="rId14"/>
    <p:sldMasterId id="2147483862" r:id="rId15"/>
    <p:sldMasterId id="2147483875" r:id="rId16"/>
    <p:sldMasterId id="2147483888" r:id="rId17"/>
    <p:sldMasterId id="2147483901" r:id="rId18"/>
    <p:sldMasterId id="2147483914" r:id="rId19"/>
    <p:sldMasterId id="2147483927" r:id="rId20"/>
    <p:sldMasterId id="2147483940" r:id="rId21"/>
    <p:sldMasterId id="2147483953" r:id="rId22"/>
    <p:sldMasterId id="2147483966" r:id="rId23"/>
    <p:sldMasterId id="2147483979" r:id="rId24"/>
    <p:sldMasterId id="2147483992" r:id="rId25"/>
    <p:sldMasterId id="2147484005" r:id="rId26"/>
    <p:sldMasterId id="2147484018" r:id="rId27"/>
    <p:sldMasterId id="2147484031" r:id="rId28"/>
    <p:sldMasterId id="2147484044" r:id="rId29"/>
    <p:sldMasterId id="2147484057" r:id="rId30"/>
    <p:sldMasterId id="2147484070" r:id="rId31"/>
    <p:sldMasterId id="2147484083" r:id="rId32"/>
    <p:sldMasterId id="2147484085" r:id="rId33"/>
    <p:sldMasterId id="2147484087" r:id="rId34"/>
    <p:sldMasterId id="2147484089" r:id="rId35"/>
    <p:sldMasterId id="2147484091" r:id="rId36"/>
    <p:sldMasterId id="2147484093" r:id="rId37"/>
    <p:sldMasterId id="2147484095" r:id="rId38"/>
    <p:sldMasterId id="2147484097" r:id="rId39"/>
    <p:sldMasterId id="2147484099" r:id="rId40"/>
    <p:sldMasterId id="2147484101" r:id="rId41"/>
    <p:sldMasterId id="2147484103" r:id="rId42"/>
    <p:sldMasterId id="2147484105" r:id="rId43"/>
    <p:sldMasterId id="2147484107" r:id="rId44"/>
    <p:sldMasterId id="2147484109" r:id="rId45"/>
    <p:sldMasterId id="2147484111" r:id="rId46"/>
    <p:sldMasterId id="2147484113" r:id="rId47"/>
    <p:sldMasterId id="2147484115" r:id="rId48"/>
    <p:sldMasterId id="2147484117" r:id="rId49"/>
    <p:sldMasterId id="2147484119" r:id="rId50"/>
    <p:sldMasterId id="2147484121" r:id="rId51"/>
  </p:sldMasterIdLst>
  <p:notesMasterIdLst>
    <p:notesMasterId r:id="rId119"/>
  </p:notesMasterIdLst>
  <p:sldIdLst>
    <p:sldId id="261" r:id="rId52"/>
    <p:sldId id="288" r:id="rId53"/>
    <p:sldId id="286" r:id="rId54"/>
    <p:sldId id="278" r:id="rId55"/>
    <p:sldId id="279" r:id="rId56"/>
    <p:sldId id="280" r:id="rId57"/>
    <p:sldId id="281" r:id="rId58"/>
    <p:sldId id="282" r:id="rId59"/>
    <p:sldId id="283" r:id="rId60"/>
    <p:sldId id="284" r:id="rId61"/>
    <p:sldId id="285" r:id="rId62"/>
    <p:sldId id="289" r:id="rId63"/>
    <p:sldId id="293" r:id="rId64"/>
    <p:sldId id="342" r:id="rId65"/>
    <p:sldId id="346" r:id="rId66"/>
    <p:sldId id="347" r:id="rId67"/>
    <p:sldId id="345" r:id="rId68"/>
    <p:sldId id="348" r:id="rId69"/>
    <p:sldId id="349" r:id="rId70"/>
    <p:sldId id="350" r:id="rId71"/>
    <p:sldId id="351" r:id="rId72"/>
    <p:sldId id="352" r:id="rId73"/>
    <p:sldId id="353" r:id="rId74"/>
    <p:sldId id="354" r:id="rId75"/>
    <p:sldId id="355" r:id="rId76"/>
    <p:sldId id="356" r:id="rId77"/>
    <p:sldId id="357" r:id="rId78"/>
    <p:sldId id="290" r:id="rId79"/>
    <p:sldId id="358" r:id="rId80"/>
    <p:sldId id="359" r:id="rId81"/>
    <p:sldId id="360" r:id="rId82"/>
    <p:sldId id="361" r:id="rId83"/>
    <p:sldId id="362" r:id="rId84"/>
    <p:sldId id="363" r:id="rId85"/>
    <p:sldId id="364" r:id="rId86"/>
    <p:sldId id="365" r:id="rId87"/>
    <p:sldId id="366" r:id="rId88"/>
    <p:sldId id="367" r:id="rId89"/>
    <p:sldId id="368" r:id="rId90"/>
    <p:sldId id="369" r:id="rId91"/>
    <p:sldId id="370" r:id="rId92"/>
    <p:sldId id="371" r:id="rId93"/>
    <p:sldId id="372" r:id="rId94"/>
    <p:sldId id="373" r:id="rId95"/>
    <p:sldId id="291" r:id="rId96"/>
    <p:sldId id="374" r:id="rId97"/>
    <p:sldId id="375" r:id="rId98"/>
    <p:sldId id="376" r:id="rId99"/>
    <p:sldId id="378" r:id="rId100"/>
    <p:sldId id="379" r:id="rId101"/>
    <p:sldId id="380" r:id="rId102"/>
    <p:sldId id="381" r:id="rId103"/>
    <p:sldId id="382" r:id="rId104"/>
    <p:sldId id="383" r:id="rId105"/>
    <p:sldId id="384" r:id="rId106"/>
    <p:sldId id="385" r:id="rId107"/>
    <p:sldId id="386" r:id="rId108"/>
    <p:sldId id="387" r:id="rId109"/>
    <p:sldId id="388" r:id="rId110"/>
    <p:sldId id="389" r:id="rId111"/>
    <p:sldId id="292" r:id="rId112"/>
    <p:sldId id="390" r:id="rId113"/>
    <p:sldId id="391" r:id="rId114"/>
    <p:sldId id="392" r:id="rId115"/>
    <p:sldId id="393" r:id="rId116"/>
    <p:sldId id="394" r:id="rId117"/>
    <p:sldId id="287" r:id="rId1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6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2.xml"/><Relationship Id="rId68" Type="http://schemas.openxmlformats.org/officeDocument/2006/relationships/slide" Target="slides/slide17.xml"/><Relationship Id="rId84" Type="http://schemas.openxmlformats.org/officeDocument/2006/relationships/slide" Target="slides/slide33.xml"/><Relationship Id="rId89" Type="http://schemas.openxmlformats.org/officeDocument/2006/relationships/slide" Target="slides/slide38.xml"/><Relationship Id="rId112" Type="http://schemas.openxmlformats.org/officeDocument/2006/relationships/slide" Target="slides/slide6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2.xml"/><Relationship Id="rId58" Type="http://schemas.openxmlformats.org/officeDocument/2006/relationships/slide" Target="slides/slide7.xml"/><Relationship Id="rId74" Type="http://schemas.openxmlformats.org/officeDocument/2006/relationships/slide" Target="slides/slide23.xml"/><Relationship Id="rId79" Type="http://schemas.openxmlformats.org/officeDocument/2006/relationships/slide" Target="slides/slide28.xml"/><Relationship Id="rId102" Type="http://schemas.openxmlformats.org/officeDocument/2006/relationships/slide" Target="slides/slide51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9.xml"/><Relationship Id="rId95" Type="http://schemas.openxmlformats.org/officeDocument/2006/relationships/slide" Target="slides/slide4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13.xml"/><Relationship Id="rId69" Type="http://schemas.openxmlformats.org/officeDocument/2006/relationships/slide" Target="slides/slide18.xml"/><Relationship Id="rId113" Type="http://schemas.openxmlformats.org/officeDocument/2006/relationships/slide" Target="slides/slide62.xml"/><Relationship Id="rId118" Type="http://schemas.openxmlformats.org/officeDocument/2006/relationships/slide" Target="slides/slide67.xml"/><Relationship Id="rId80" Type="http://schemas.openxmlformats.org/officeDocument/2006/relationships/slide" Target="slides/slide29.xml"/><Relationship Id="rId85" Type="http://schemas.openxmlformats.org/officeDocument/2006/relationships/slide" Target="slides/slide34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8.xml"/><Relationship Id="rId103" Type="http://schemas.openxmlformats.org/officeDocument/2006/relationships/slide" Target="slides/slide52.xml"/><Relationship Id="rId108" Type="http://schemas.openxmlformats.org/officeDocument/2006/relationships/slide" Target="slides/slide57.xml"/><Relationship Id="rId54" Type="http://schemas.openxmlformats.org/officeDocument/2006/relationships/slide" Target="slides/slide3.xml"/><Relationship Id="rId70" Type="http://schemas.openxmlformats.org/officeDocument/2006/relationships/slide" Target="slides/slide19.xml"/><Relationship Id="rId75" Type="http://schemas.openxmlformats.org/officeDocument/2006/relationships/slide" Target="slides/slide24.xml"/><Relationship Id="rId91" Type="http://schemas.openxmlformats.org/officeDocument/2006/relationships/slide" Target="slides/slide40.xml"/><Relationship Id="rId96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63.xml"/><Relationship Id="rId119" Type="http://schemas.openxmlformats.org/officeDocument/2006/relationships/notesMaster" Target="notesMasters/notesMaster1.xml"/><Relationship Id="rId44" Type="http://schemas.openxmlformats.org/officeDocument/2006/relationships/slideMaster" Target="slideMasters/slideMaster44.xml"/><Relationship Id="rId60" Type="http://schemas.openxmlformats.org/officeDocument/2006/relationships/slide" Target="slides/slide9.xml"/><Relationship Id="rId65" Type="http://schemas.openxmlformats.org/officeDocument/2006/relationships/slide" Target="slides/slide14.xml"/><Relationship Id="rId81" Type="http://schemas.openxmlformats.org/officeDocument/2006/relationships/slide" Target="slides/slide30.xml"/><Relationship Id="rId86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8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4.xml"/><Relationship Id="rId76" Type="http://schemas.openxmlformats.org/officeDocument/2006/relationships/slide" Target="slides/slide25.xml"/><Relationship Id="rId97" Type="http://schemas.openxmlformats.org/officeDocument/2006/relationships/slide" Target="slides/slide46.xml"/><Relationship Id="rId104" Type="http://schemas.openxmlformats.org/officeDocument/2006/relationships/slide" Target="slides/slide53.xml"/><Relationship Id="rId12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0.xml"/><Relationship Id="rId92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5.xml"/><Relationship Id="rId87" Type="http://schemas.openxmlformats.org/officeDocument/2006/relationships/slide" Target="slides/slide36.xml"/><Relationship Id="rId110" Type="http://schemas.openxmlformats.org/officeDocument/2006/relationships/slide" Target="slides/slide59.xml"/><Relationship Id="rId115" Type="http://schemas.openxmlformats.org/officeDocument/2006/relationships/slide" Target="slides/slide64.xml"/><Relationship Id="rId61" Type="http://schemas.openxmlformats.org/officeDocument/2006/relationships/slide" Target="slides/slide10.xml"/><Relationship Id="rId82" Type="http://schemas.openxmlformats.org/officeDocument/2006/relationships/slide" Target="slides/slide3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5.xml"/><Relationship Id="rId77" Type="http://schemas.openxmlformats.org/officeDocument/2006/relationships/slide" Target="slides/slide26.xml"/><Relationship Id="rId100" Type="http://schemas.openxmlformats.org/officeDocument/2006/relationships/slide" Target="slides/slide49.xml"/><Relationship Id="rId105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21.xml"/><Relationship Id="rId93" Type="http://schemas.openxmlformats.org/officeDocument/2006/relationships/slide" Target="slides/slide42.xml"/><Relationship Id="rId98" Type="http://schemas.openxmlformats.org/officeDocument/2006/relationships/slide" Target="slides/slide47.xml"/><Relationship Id="rId12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16.xml"/><Relationship Id="rId116" Type="http://schemas.openxmlformats.org/officeDocument/2006/relationships/slide" Target="slides/slide6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1.xml"/><Relationship Id="rId83" Type="http://schemas.openxmlformats.org/officeDocument/2006/relationships/slide" Target="slides/slide32.xml"/><Relationship Id="rId88" Type="http://schemas.openxmlformats.org/officeDocument/2006/relationships/slide" Target="slides/slide37.xml"/><Relationship Id="rId111" Type="http://schemas.openxmlformats.org/officeDocument/2006/relationships/slide" Target="slides/slide60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" Target="slides/slide6.xml"/><Relationship Id="rId106" Type="http://schemas.openxmlformats.org/officeDocument/2006/relationships/slide" Target="slides/slide5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1.xml"/><Relationship Id="rId73" Type="http://schemas.openxmlformats.org/officeDocument/2006/relationships/slide" Target="slides/slide22.xml"/><Relationship Id="rId78" Type="http://schemas.openxmlformats.org/officeDocument/2006/relationships/slide" Target="slides/slide27.xml"/><Relationship Id="rId94" Type="http://schemas.openxmlformats.org/officeDocument/2006/relationships/slide" Target="slides/slide43.xml"/><Relationship Id="rId99" Type="http://schemas.openxmlformats.org/officeDocument/2006/relationships/slide" Target="slides/slide48.xml"/><Relationship Id="rId101" Type="http://schemas.openxmlformats.org/officeDocument/2006/relationships/slide" Target="slides/slide50.xml"/><Relationship Id="rId1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5AFCC-92C1-40CD-A695-245B3BF784DF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244DA-F8B3-4B37-9DB4-C5255BD77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5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244DA-F8B3-4B37-9DB4-C5255BD77C2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6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230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74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949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328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875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61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772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204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739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9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56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054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087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21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147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262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67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324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833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19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262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901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448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218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868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030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888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12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160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9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436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695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680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121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886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765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363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390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415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111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9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786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690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692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652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526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289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406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95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592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352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02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456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93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006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004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612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080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299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132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132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5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9305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72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686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802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746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0761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474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6661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060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7610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94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6013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2632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777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29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220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1399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6368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7839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3985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716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07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715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4900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821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4130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313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7608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352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9692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124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5076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49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7385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7664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6796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571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2387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1346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44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9287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4937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643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5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0240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821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4885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056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191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3245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5555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1634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8857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5714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39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695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7799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841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5149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0916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0271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717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9119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3962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2305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44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3559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5693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9441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8909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6420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3619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2881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6015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6225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3792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78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2044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1675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1996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037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8892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3374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1528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442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8603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277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23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4631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625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99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6223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5135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902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2410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0694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1998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984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1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216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8941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5322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4185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4260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0516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0241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9627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2383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570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79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290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0545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840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8370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2896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492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6419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7707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8150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3581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22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006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6894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6118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3996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3385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4144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333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7022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506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9073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31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5878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0905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3941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1668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134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2888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6127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4933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4805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7631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23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9991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4217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7934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3257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5543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3837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8012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9347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6318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2274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1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5120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4394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2126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6764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7634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7931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5082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8387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9305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8873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95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6008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9114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522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786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9875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9580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4173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738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4664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7960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73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6528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2949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8189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972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5934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9240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7810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7304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1818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1005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19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9666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6731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4897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2623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0660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4348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4210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5119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4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7060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46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9889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1696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0201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265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4698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6764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4157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8635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1886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5536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37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6829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332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5702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4838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8284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9818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1319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9252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8310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4218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58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88218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4544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3264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6877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757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52587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2050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5379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35397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5863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73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879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4810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89988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4092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2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6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9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62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27849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5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8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9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4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3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4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5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4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2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5911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0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0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0A2BA235-4CB0-4BAD-892E-8CF4D3980248}" type="datetimeFigureOut">
              <a:rPr lang="en-US" sz="2000" smtClean="0">
                <a:solidFill>
                  <a:prstClr val="black"/>
                </a:solidFill>
              </a:rPr>
              <a:pPr defTabSz="1034809"/>
              <a:t>2/24/2020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4809"/>
            <a:fld id="{8BFE668E-8CFA-45C8-8AEB-487C92FD7261}" type="slidenum">
              <a:rPr lang="en-US" sz="2000" smtClean="0">
                <a:solidFill>
                  <a:prstClr val="black"/>
                </a:solidFill>
              </a:rPr>
              <a:pPr defTabSz="1034809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1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09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127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44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73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99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647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714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04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722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5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16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97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39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24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22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107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78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737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44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6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52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32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47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20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798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169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437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773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85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6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419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431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904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29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314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573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910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671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364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3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873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825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671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354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178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086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374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86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798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10" indent="0">
              <a:buNone/>
              <a:defRPr sz="1778" b="1"/>
            </a:lvl2pPr>
            <a:lvl3pPr marL="812821" indent="0">
              <a:buNone/>
              <a:defRPr sz="1600" b="1"/>
            </a:lvl3pPr>
            <a:lvl4pPr marL="1219230" indent="0">
              <a:buNone/>
              <a:defRPr sz="1422" b="1"/>
            </a:lvl4pPr>
            <a:lvl5pPr marL="1625641" indent="0">
              <a:buNone/>
              <a:defRPr sz="1422" b="1"/>
            </a:lvl5pPr>
            <a:lvl6pPr marL="2032051" indent="0">
              <a:buNone/>
              <a:defRPr sz="1422" b="1"/>
            </a:lvl6pPr>
            <a:lvl7pPr marL="2438461" indent="0">
              <a:buNone/>
              <a:defRPr sz="1422" b="1"/>
            </a:lvl7pPr>
            <a:lvl8pPr marL="2844871" indent="0">
              <a:buNone/>
              <a:defRPr sz="1422" b="1"/>
            </a:lvl8pPr>
            <a:lvl9pPr marL="325128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2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424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204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411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10" indent="0">
              <a:buNone/>
              <a:defRPr sz="2489"/>
            </a:lvl2pPr>
            <a:lvl3pPr marL="812821" indent="0">
              <a:buNone/>
              <a:defRPr sz="2133"/>
            </a:lvl3pPr>
            <a:lvl4pPr marL="1219230" indent="0">
              <a:buNone/>
              <a:defRPr sz="1778"/>
            </a:lvl4pPr>
            <a:lvl5pPr marL="1625641" indent="0">
              <a:buNone/>
              <a:defRPr sz="1778"/>
            </a:lvl5pPr>
            <a:lvl6pPr marL="2032051" indent="0">
              <a:buNone/>
              <a:defRPr sz="1778"/>
            </a:lvl6pPr>
            <a:lvl7pPr marL="2438461" indent="0">
              <a:buNone/>
              <a:defRPr sz="1778"/>
            </a:lvl7pPr>
            <a:lvl8pPr marL="2844871" indent="0">
              <a:buNone/>
              <a:defRPr sz="1778"/>
            </a:lvl8pPr>
            <a:lvl9pPr marL="3251281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10" indent="0">
              <a:buNone/>
              <a:defRPr sz="1245"/>
            </a:lvl2pPr>
            <a:lvl3pPr marL="812821" indent="0">
              <a:buNone/>
              <a:defRPr sz="1067"/>
            </a:lvl3pPr>
            <a:lvl4pPr marL="1219230" indent="0">
              <a:buNone/>
              <a:defRPr sz="889"/>
            </a:lvl4pPr>
            <a:lvl5pPr marL="1625641" indent="0">
              <a:buNone/>
              <a:defRPr sz="889"/>
            </a:lvl5pPr>
            <a:lvl6pPr marL="2032051" indent="0">
              <a:buNone/>
              <a:defRPr sz="889"/>
            </a:lvl6pPr>
            <a:lvl7pPr marL="2438461" indent="0">
              <a:buNone/>
              <a:defRPr sz="889"/>
            </a:lvl7pPr>
            <a:lvl8pPr marL="2844871" indent="0">
              <a:buNone/>
              <a:defRPr sz="889"/>
            </a:lvl8pPr>
            <a:lvl9pPr marL="3251281" indent="0">
              <a:buNone/>
              <a:defRPr sz="8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200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272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254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27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10" indent="0" algn="ctr">
              <a:buNone/>
              <a:defRPr sz="1778"/>
            </a:lvl2pPr>
            <a:lvl3pPr marL="812821" indent="0" algn="ctr">
              <a:buNone/>
              <a:defRPr sz="1600"/>
            </a:lvl3pPr>
            <a:lvl4pPr marL="1219230" indent="0" algn="ctr">
              <a:buNone/>
              <a:defRPr sz="1422"/>
            </a:lvl4pPr>
            <a:lvl5pPr marL="1625641" indent="0" algn="ctr">
              <a:buNone/>
              <a:defRPr sz="1422"/>
            </a:lvl5pPr>
            <a:lvl6pPr marL="2032051" indent="0" algn="ctr">
              <a:buNone/>
              <a:defRPr sz="1422"/>
            </a:lvl6pPr>
            <a:lvl7pPr marL="2438461" indent="0" algn="ctr">
              <a:buNone/>
              <a:defRPr sz="1422"/>
            </a:lvl7pPr>
            <a:lvl8pPr marL="2844871" indent="0" algn="ctr">
              <a:buNone/>
              <a:defRPr sz="1422"/>
            </a:lvl8pPr>
            <a:lvl9pPr marL="325128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110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419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0641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8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23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6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205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84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87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128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0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2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73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74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75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76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77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78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79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8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381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382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383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384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385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386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387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388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389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3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391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3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5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1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3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3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4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2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0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6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9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2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3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9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5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5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1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0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9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6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9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6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9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2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2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9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8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0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1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0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5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2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2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1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0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4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2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5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" y="1613"/>
            <a:ext cx="12210774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578171" y="161309"/>
            <a:ext cx="4965205" cy="600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3299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CÂU HỎI TRẮC NGHIỆM</a:t>
            </a:r>
            <a:endParaRPr lang="en-US" sz="329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86548" y="199781"/>
            <a:ext cx="88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</a:p>
          <a:p>
            <a:pPr algn="ctr" defTabSz="1034809"/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endParaRPr lang="en-US" sz="1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4465" y="92824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>
              <a:lnSpc>
                <a:spcPts val="2250"/>
              </a:lnSpc>
            </a:pPr>
            <a:r>
              <a:rPr lang="en-US" sz="14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34809">
              <a:lnSpc>
                <a:spcPts val="2250"/>
              </a:lnSpc>
            </a:pPr>
            <a:r>
              <a:rPr lang="en-US" sz="24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770220" y="247363"/>
            <a:ext cx="75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34809"/>
            <a:r>
              <a:rPr lang="en-US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vi-VN" sz="1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8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6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</p:sldLayoutIdLst>
  <p:timing>
    <p:tnLst>
      <p:par>
        <p:cTn id="1" dur="indefinite" restart="never" nodeType="tmRoot"/>
      </p:par>
    </p:tnLst>
  </p:timing>
  <p:txStyles>
    <p:titleStyle>
      <a:lvl1pPr algn="ctr" defTabSz="1088229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86" indent="-408086" algn="l" defTabSz="1088229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86" indent="-340072" algn="l" defTabSz="1088229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2" indent="-272058" algn="l" defTabSz="108822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17" indent="-272058" algn="l" defTabSz="108822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7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1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76" indent="-272058" algn="l" defTabSz="10882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5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59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4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8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3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18" algn="l" defTabSz="1088229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9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1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4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1917B-D0B3-40BF-83D8-871655A0A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1FCC-645D-41E0-AB9A-37684C77A6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9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defTabSz="812821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5" indent="-203205" algn="l" defTabSz="812821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1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602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43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5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6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7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86" indent="-203205" algn="l" defTabSz="812821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1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2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30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4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5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6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7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81" algn="l" defTabSz="812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4.xml"/><Relationship Id="rId18" Type="http://schemas.openxmlformats.org/officeDocument/2006/relationships/slide" Target="slide2.xml"/><Relationship Id="rId3" Type="http://schemas.openxmlformats.org/officeDocument/2006/relationships/slide" Target="slide25.xml"/><Relationship Id="rId7" Type="http://schemas.openxmlformats.org/officeDocument/2006/relationships/slide" Target="slide20.xml"/><Relationship Id="rId12" Type="http://schemas.openxmlformats.org/officeDocument/2006/relationships/slide" Target="slide15.xml"/><Relationship Id="rId17" Type="http://schemas.openxmlformats.org/officeDocument/2006/relationships/slide" Target="slide13.xml"/><Relationship Id="rId2" Type="http://schemas.openxmlformats.org/officeDocument/2006/relationships/slide" Target="slide24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16.xml"/><Relationship Id="rId5" Type="http://schemas.openxmlformats.org/officeDocument/2006/relationships/slide" Target="slide27.xml"/><Relationship Id="rId15" Type="http://schemas.openxmlformats.org/officeDocument/2006/relationships/slide" Target="slide18.xml"/><Relationship Id="rId10" Type="http://schemas.openxmlformats.org/officeDocument/2006/relationships/slide" Target="slide17.xml"/><Relationship Id="rId4" Type="http://schemas.openxmlformats.org/officeDocument/2006/relationships/slide" Target="slide26.xml"/><Relationship Id="rId9" Type="http://schemas.openxmlformats.org/officeDocument/2006/relationships/slide" Target="slide22.xml"/><Relationship Id="rId1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2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4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6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45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6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8.xml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0.xml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2.xml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4.xml"/><Relationship Id="rId4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6.xml"/><Relationship Id="rId4" Type="http://schemas.openxmlformats.org/officeDocument/2006/relationships/slide" Target="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8.xml"/><Relationship Id="rId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0.xml"/><Relationship Id="rId4" Type="http://schemas.openxmlformats.org/officeDocument/2006/relationships/slide" Target="slide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30.xml"/><Relationship Id="rId3" Type="http://schemas.openxmlformats.org/officeDocument/2006/relationships/slide" Target="slide42.xml"/><Relationship Id="rId7" Type="http://schemas.openxmlformats.org/officeDocument/2006/relationships/slide" Target="slide36.xml"/><Relationship Id="rId12" Type="http://schemas.openxmlformats.org/officeDocument/2006/relationships/slide" Target="slide31.xml"/><Relationship Id="rId17" Type="http://schemas.openxmlformats.org/officeDocument/2006/relationships/slide" Target="slide2.xml"/><Relationship Id="rId2" Type="http://schemas.openxmlformats.org/officeDocument/2006/relationships/slide" Target="slide40.xml"/><Relationship Id="rId16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32.xml"/><Relationship Id="rId5" Type="http://schemas.openxmlformats.org/officeDocument/2006/relationships/slide" Target="slide44.xml"/><Relationship Id="rId15" Type="http://schemas.openxmlformats.org/officeDocument/2006/relationships/slide" Target="slide34.xml"/><Relationship Id="rId10" Type="http://schemas.openxmlformats.org/officeDocument/2006/relationships/slide" Target="slide33.xml"/><Relationship Id="rId4" Type="http://schemas.openxmlformats.org/officeDocument/2006/relationships/slide" Target="slide43.xml"/><Relationship Id="rId9" Type="http://schemas.openxmlformats.org/officeDocument/2006/relationships/slide" Target="slide38.xml"/><Relationship Id="rId14" Type="http://schemas.openxmlformats.org/officeDocument/2006/relationships/slide" Target="slide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2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4.xml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6.xml"/><Relationship Id="rId4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8.xml"/><Relationship Id="rId4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0.xml"/><Relationship Id="rId4" Type="http://schemas.openxmlformats.org/officeDocument/2006/relationships/slide" Target="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2.xml"/><Relationship Id="rId4" Type="http://schemas.openxmlformats.org/officeDocument/2006/relationships/slide" Target="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4.xml"/><Relationship Id="rId4" Type="http://schemas.openxmlformats.org/officeDocument/2006/relationships/slide" Target="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6.xml"/><Relationship Id="rId4" Type="http://schemas.openxmlformats.org/officeDocument/2006/relationships/slide" Target="slide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88.xml"/><Relationship Id="rId4" Type="http://schemas.openxmlformats.org/officeDocument/2006/relationships/slide" Target="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00.xml"/><Relationship Id="rId4" Type="http://schemas.openxmlformats.org/officeDocument/2006/relationships/slide" Target="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2.xml"/><Relationship Id="rId4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24.xml"/><Relationship Id="rId4" Type="http://schemas.openxmlformats.org/officeDocument/2006/relationships/slide" Target="slide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48.xml"/><Relationship Id="rId4" Type="http://schemas.openxmlformats.org/officeDocument/2006/relationships/slide" Target="slide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60.xml"/><Relationship Id="rId4" Type="http://schemas.openxmlformats.org/officeDocument/2006/relationships/slide" Target="slide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72.xml"/><Relationship Id="rId4" Type="http://schemas.openxmlformats.org/officeDocument/2006/relationships/slide" Target="slide2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47.xml"/><Relationship Id="rId3" Type="http://schemas.openxmlformats.org/officeDocument/2006/relationships/slide" Target="slide58.xml"/><Relationship Id="rId7" Type="http://schemas.openxmlformats.org/officeDocument/2006/relationships/slide" Target="slide53.xml"/><Relationship Id="rId12" Type="http://schemas.openxmlformats.org/officeDocument/2006/relationships/slide" Target="slide48.xml"/><Relationship Id="rId17" Type="http://schemas.openxmlformats.org/officeDocument/2006/relationships/slide" Target="slide2.xml"/><Relationship Id="rId2" Type="http://schemas.openxmlformats.org/officeDocument/2006/relationships/slide" Target="slide57.xml"/><Relationship Id="rId16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11" Type="http://schemas.openxmlformats.org/officeDocument/2006/relationships/slide" Target="slide49.xml"/><Relationship Id="rId5" Type="http://schemas.openxmlformats.org/officeDocument/2006/relationships/slide" Target="slide60.xml"/><Relationship Id="rId15" Type="http://schemas.openxmlformats.org/officeDocument/2006/relationships/slide" Target="slide51.xml"/><Relationship Id="rId10" Type="http://schemas.openxmlformats.org/officeDocument/2006/relationships/slide" Target="slide50.xml"/><Relationship Id="rId4" Type="http://schemas.openxmlformats.org/officeDocument/2006/relationships/slide" Target="slide59.xml"/><Relationship Id="rId9" Type="http://schemas.openxmlformats.org/officeDocument/2006/relationships/slide" Target="slide55.xml"/><Relationship Id="rId14" Type="http://schemas.openxmlformats.org/officeDocument/2006/relationships/slide" Target="slide5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.png"/><Relationship Id="rId7" Type="http://schemas.openxmlformats.org/officeDocument/2006/relationships/image" Target="../media/image64.png"/><Relationship Id="rId12" Type="http://schemas.openxmlformats.org/officeDocument/2006/relationships/slide" Target="slide3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73.xml"/><Relationship Id="rId6" Type="http://schemas.openxmlformats.org/officeDocument/2006/relationships/image" Target="../media/image63.png"/><Relationship Id="rId11" Type="http://schemas.openxmlformats.org/officeDocument/2006/relationships/slide" Target="slide45.xm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4.xml"/><Relationship Id="rId6" Type="http://schemas.openxmlformats.org/officeDocument/2006/relationships/slide" Target="slide3.xml"/><Relationship Id="rId5" Type="http://schemas.openxmlformats.org/officeDocument/2006/relationships/slide" Target="slide45.xml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75.xml"/><Relationship Id="rId6" Type="http://schemas.openxmlformats.org/officeDocument/2006/relationships/image" Target="../media/image19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7.xml"/><Relationship Id="rId5" Type="http://schemas.openxmlformats.org/officeDocument/2006/relationships/slide" Target="slide3.xml"/><Relationship Id="rId4" Type="http://schemas.openxmlformats.org/officeDocument/2006/relationships/slide" Target="sl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3.png"/><Relationship Id="rId7" Type="http://schemas.openxmlformats.org/officeDocument/2006/relationships/slide" Target="slide45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78.xml"/><Relationship Id="rId6" Type="http://schemas.openxmlformats.org/officeDocument/2006/relationships/image" Target="../media/image27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9.xml"/><Relationship Id="rId5" Type="http://schemas.openxmlformats.org/officeDocument/2006/relationships/slide" Target="slide3.xml"/><Relationship Id="rId4" Type="http://schemas.openxmlformats.org/officeDocument/2006/relationships/slide" Target="slide4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slide" Target="slide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0.xml"/><Relationship Id="rId5" Type="http://schemas.openxmlformats.org/officeDocument/2006/relationships/slide" Target="slide3.xml"/><Relationship Id="rId4" Type="http://schemas.openxmlformats.org/officeDocument/2006/relationships/slide" Target="slid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81.xml"/><Relationship Id="rId5" Type="http://schemas.openxmlformats.org/officeDocument/2006/relationships/slide" Target="slide3.xml"/><Relationship Id="rId4" Type="http://schemas.openxmlformats.org/officeDocument/2006/relationships/slide" Target="slide4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82.xml"/><Relationship Id="rId5" Type="http://schemas.openxmlformats.org/officeDocument/2006/relationships/slide" Target="slide3.xml"/><Relationship Id="rId4" Type="http://schemas.openxmlformats.org/officeDocument/2006/relationships/slide" Target="slide4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8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slide" Target="slide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8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slide" Target="slide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385.xml"/><Relationship Id="rId5" Type="http://schemas.openxmlformats.org/officeDocument/2006/relationships/slide" Target="slide3.xml"/><Relationship Id="rId4" Type="http://schemas.openxmlformats.org/officeDocument/2006/relationships/slide" Target="slide4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86.xml"/><Relationship Id="rId5" Type="http://schemas.openxmlformats.org/officeDocument/2006/relationships/slide" Target="slide3.xml"/><Relationship Id="rId4" Type="http://schemas.openxmlformats.org/officeDocument/2006/relationships/slide" Target="slide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slide" Target="slide3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87.xml"/><Relationship Id="rId6" Type="http://schemas.openxmlformats.org/officeDocument/2006/relationships/slide" Target="slide4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7" Type="http://schemas.openxmlformats.org/officeDocument/2006/relationships/slide" Target="slide2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5" Type="http://schemas.openxmlformats.org/officeDocument/2006/relationships/slide" Target="slide63.xml"/><Relationship Id="rId4" Type="http://schemas.openxmlformats.org/officeDocument/2006/relationships/slide" Target="slide6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slide" Target="slide3.xml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388.xml"/><Relationship Id="rId6" Type="http://schemas.openxmlformats.org/officeDocument/2006/relationships/slide" Target="slide61.xml"/><Relationship Id="rId5" Type="http://schemas.openxmlformats.org/officeDocument/2006/relationships/image" Target="../media/image630.png"/><Relationship Id="rId4" Type="http://schemas.openxmlformats.org/officeDocument/2006/relationships/image" Target="../media/image83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38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5.png"/><Relationship Id="rId10" Type="http://schemas.openxmlformats.org/officeDocument/2006/relationships/slide" Target="slide3.xml"/><Relationship Id="rId4" Type="http://schemas.openxmlformats.org/officeDocument/2006/relationships/image" Target="../media/image640.png"/><Relationship Id="rId9" Type="http://schemas.openxmlformats.org/officeDocument/2006/relationships/slide" Target="slide6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slide" Target="slide3.xml"/><Relationship Id="rId2" Type="http://schemas.openxmlformats.org/officeDocument/2006/relationships/image" Target="../media/image641.png"/><Relationship Id="rId1" Type="http://schemas.openxmlformats.org/officeDocument/2006/relationships/slideLayout" Target="../slideLayouts/slideLayout390.xml"/><Relationship Id="rId6" Type="http://schemas.openxmlformats.org/officeDocument/2006/relationships/slide" Target="slide61.xml"/><Relationship Id="rId5" Type="http://schemas.openxmlformats.org/officeDocument/2006/relationships/image" Target="../media/image660.png"/><Relationship Id="rId4" Type="http://schemas.openxmlformats.org/officeDocument/2006/relationships/image" Target="../media/image6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391.xml"/><Relationship Id="rId6" Type="http://schemas.openxmlformats.org/officeDocument/2006/relationships/slide" Target="slide3.xml"/><Relationship Id="rId5" Type="http://schemas.openxmlformats.org/officeDocument/2006/relationships/slide" Target="slide61.xml"/><Relationship Id="rId4" Type="http://schemas.openxmlformats.org/officeDocument/2006/relationships/image" Target="../media/image8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730.png"/><Relationship Id="rId7" Type="http://schemas.openxmlformats.org/officeDocument/2006/relationships/image" Target="../media/image710.png"/><Relationship Id="rId2" Type="http://schemas.openxmlformats.org/officeDocument/2006/relationships/slideLayout" Target="../slideLayouts/slideLayout39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9.png"/><Relationship Id="rId5" Type="http://schemas.openxmlformats.org/officeDocument/2006/relationships/image" Target="../media/image84.wmf"/><Relationship Id="rId4" Type="http://schemas.openxmlformats.org/officeDocument/2006/relationships/oleObject" Target="../embeddings/oleObject2.bin"/><Relationship Id="rId9" Type="http://schemas.openxmlformats.org/officeDocument/2006/relationships/slide" Target="slide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4637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>
                <a:latin typeface="Times New Roman" pitchFamily="18" charset="0"/>
                <a:cs typeface="Times New Roman" pitchFamily="18" charset="0"/>
                <a:sym typeface="Wingdings 2"/>
              </a:rPr>
              <a:t></a:t>
            </a:r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Casio: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570ES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f(x)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cận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*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radian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2153" y="2138084"/>
            <a:ext cx="3336925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7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8691" y="817418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  <a:sym typeface="Wingdings 2"/>
              </a:rPr>
              <a:t>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1700" y="1915418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cận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4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vi-VN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 biết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 action="ppaction://noaction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" action="ppaction://noaction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" action="ppaction://noaction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" action="ppaction://noaction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" action="ppaction://noaction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" action="ppaction://noaction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" action="ppaction://noaction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" action="ppaction://noaction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ction Button: Back or Previous 19">
            <a:hlinkClick r:id="rId18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3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BÀI TẬP VẬN DỤNG: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646967"/>
                <a:ext cx="10249619" cy="3748856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15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1.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/>
                      </a:rPr>
                      <m:t>𝐼</m:t>
                    </m:r>
                    <m:r>
                      <a:rPr lang="en-US" sz="2133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133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2133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133" i="1">
                        <a:latin typeface="Cambria Math"/>
                      </a:rPr>
                      <m:t>+</m:t>
                    </m:r>
                    <m:r>
                      <a:rPr lang="en-US" sz="2133" i="1">
                        <a:latin typeface="Cambria Math"/>
                      </a:rPr>
                      <m:t>𝑥</m:t>
                    </m:r>
                    <m:r>
                      <a:rPr lang="en-US" sz="2133" i="1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133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133" i="1">
                        <a:latin typeface="Cambria Math"/>
                      </a:rPr>
                      <m:t>(2</m:t>
                    </m:r>
                    <m:r>
                      <a:rPr lang="en-US" sz="2133" i="1">
                        <a:latin typeface="Cambria Math"/>
                      </a:rPr>
                      <m:t>𝑥</m:t>
                    </m:r>
                    <m:r>
                      <a:rPr lang="en-US" sz="2133" i="1">
                        <a:latin typeface="Cambria Math"/>
                      </a:rPr>
                      <m:t>+1)</m:t>
                    </m:r>
                    <m:r>
                      <a:rPr lang="en-US" sz="2133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chọn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/>
                      </a:rPr>
                      <m:t>𝑡</m:t>
                    </m:r>
                    <m:r>
                      <a:rPr lang="en-US" sz="2133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/>
                      </a:rPr>
                      <m:t>+</m:t>
                    </m:r>
                    <m:r>
                      <a:rPr lang="en-US" sz="2133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133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133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B.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/>
                      </a:rPr>
                      <m:t>𝑡</m:t>
                    </m:r>
                    <m:r>
                      <a:rPr lang="en-US" sz="2133" i="1">
                        <a:latin typeface="Cambria Math"/>
                      </a:rPr>
                      <m:t>=2</m:t>
                    </m:r>
                    <m:r>
                      <a:rPr lang="en-US" sz="2133" i="1">
                        <a:latin typeface="Cambria Math"/>
                      </a:rPr>
                      <m:t>𝑥</m:t>
                    </m:r>
                    <m:r>
                      <a:rPr lang="en-US" sz="2133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</a:t>
                </a:r>
              </a:p>
              <a:p>
                <a:pPr marL="0" indent="0">
                  <a:buNone/>
                </a:pP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C.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/>
                      </a:rPr>
                      <m:t>𝑡</m:t>
                    </m:r>
                    <m:r>
                      <a:rPr lang="en-US" sz="2133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/>
                      </a:rPr>
                      <m:t>+</m:t>
                    </m:r>
                    <m:r>
                      <a:rPr lang="en-US" sz="2133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133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133" i="1">
                        <a:latin typeface="Cambria Math"/>
                      </a:rPr>
                      <m:t>(2</m:t>
                    </m:r>
                    <m:r>
                      <a:rPr lang="en-US" sz="2133" i="1">
                        <a:latin typeface="Cambria Math"/>
                      </a:rPr>
                      <m:t>𝑥</m:t>
                    </m:r>
                    <m:r>
                      <a:rPr lang="en-US" sz="2133" i="1">
                        <a:latin typeface="Cambria Math"/>
                      </a:rPr>
                      <m:t>+1)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/>
                      </a:rPr>
                      <m:t>𝑡</m:t>
                    </m:r>
                    <m:r>
                      <a:rPr lang="en-US" sz="2133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/>
                      </a:rPr>
                      <m:t>+</m:t>
                    </m:r>
                    <m:r>
                      <a:rPr lang="en-US" sz="2133" i="1">
                        <a:latin typeface="Cambria Math"/>
                      </a:rPr>
                      <m:t>𝑥</m:t>
                    </m:r>
                    <m:r>
                      <a:rPr lang="en-US" sz="2133" i="1">
                        <a:latin typeface="Cambria Math"/>
                      </a:rPr>
                      <m:t>+2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</a:t>
                </a:r>
              </a:p>
              <a:p>
                <a:pPr marL="0" indent="0" algn="ctr">
                  <a:buNone/>
                </a:pPr>
                <a:r>
                  <a:rPr lang="en-US" sz="2133" b="1" u="sng" dirty="0" err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133" b="1" u="sng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33" b="1" u="sng" dirty="0" err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2133" b="1" u="sng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</a:p>
              <a:p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/>
                      </a:rPr>
                      <m:t>+</m:t>
                    </m:r>
                    <m:r>
                      <a:rPr lang="en-US" sz="2133" i="1">
                        <a:latin typeface="Cambria Math"/>
                      </a:rPr>
                      <m:t>𝑥</m:t>
                    </m:r>
                    <m:r>
                      <a:rPr lang="en-US" sz="2133" i="1">
                        <a:latin typeface="Cambria Math"/>
                      </a:rPr>
                      <m:t>+2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𝑑𝑡</m:t>
                    </m:r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133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33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133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133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33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33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133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33" i="1" dirty="0">
                                <a:latin typeface="Cambria Math"/>
                              </a:rPr>
                              <m:t>+</m:t>
                            </m:r>
                            <m:r>
                              <a:rPr lang="en-US" sz="2133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133" i="1" dirty="0"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133" i="1" dirty="0">
                            <a:latin typeface="Cambria Math"/>
                          </a:rPr>
                          <m:t>5</m:t>
                        </m:r>
                      </m:sup>
                    </m:sSup>
                    <m:d>
                      <m:dPr>
                        <m:ctrlPr>
                          <a:rPr lang="en-US" sz="2133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 dirty="0">
                            <a:latin typeface="Cambria Math"/>
                          </a:rPr>
                          <m:t>2</m:t>
                        </m:r>
                        <m:r>
                          <a:rPr lang="en-US" sz="2133" i="1" dirty="0">
                            <a:latin typeface="Cambria Math"/>
                          </a:rPr>
                          <m:t>𝑥</m:t>
                        </m:r>
                        <m:r>
                          <a:rPr lang="en-US" sz="2133" i="1" dirty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133" i="1" dirty="0">
                        <a:latin typeface="Cambria Math"/>
                      </a:rPr>
                      <m:t>𝑑𝑥</m:t>
                    </m:r>
                    <m:r>
                      <a:rPr lang="en-US" sz="2133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133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 dirty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133" i="1" dirty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133" i="1" dirty="0">
                        <a:latin typeface="Cambria Math"/>
                      </a:rPr>
                      <m:t>𝑑𝑡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57300" y="1898950"/>
                <a:ext cx="15374428" cy="5623284"/>
              </a:xfrm>
              <a:blipFill rotWithShape="0">
                <a:blip r:embed="rId2"/>
                <a:stretch>
                  <a:fillRect l="-991" t="-2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25570" y="1036608"/>
                <a:ext cx="11202837" cy="391064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133" b="1" dirty="0">
                    <a:latin typeface="Times New Roman" panose="02020603050405020304" pitchFamily="18" charset="0"/>
                    <a:cs typeface="Times New Roman" pitchFamily="18" charset="0"/>
                  </a:rPr>
                  <a:t>Câu  2.</a:t>
                </a:r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Tính </a:t>
                </a:r>
                <a:r>
                  <a:rPr lang="en-US" sz="2133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33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/>
                      </a:rPr>
                      <m:t>𝐼</m:t>
                    </m:r>
                    <m:r>
                      <a:rPr lang="en-US" sz="2133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133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/>
                          </a:rPr>
                          <m:t>1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/>
                              </a:rPr>
                              <m:t>+1</m:t>
                            </m:r>
                          </m:e>
                        </m:rad>
                      </m:e>
                    </m:nary>
                    <m:r>
                      <a:rPr lang="en-US" sz="2133" i="1">
                        <a:latin typeface="Cambria Math"/>
                      </a:rPr>
                      <m:t>(5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133" i="1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/>
                      </a:rPr>
                      <m:t>)</m:t>
                    </m:r>
                    <m:r>
                      <a:rPr lang="en-US" sz="2133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33" dirty="0" err="1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33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33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33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33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33" dirty="0" err="1">
                    <a:latin typeface="Times New Roman" pitchFamily="18" charset="0"/>
                    <a:cs typeface="Times New Roman" pitchFamily="18" charset="0"/>
                  </a:rPr>
                  <a:t>lí</a:t>
                </a:r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33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? 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   	</a:t>
                </a:r>
                <a:r>
                  <a:rPr lang="en-US" sz="2133" b="1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/>
                      </a:rPr>
                      <m:t>𝑡</m:t>
                    </m:r>
                    <m:r>
                      <a:rPr lang="en-US" sz="2133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sz="2133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133" i="1">
                        <a:latin typeface="Cambria Math"/>
                      </a:rPr>
                      <m:t>𝑑𝑥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itchFamily="18" charset="0"/>
                  </a:rPr>
                  <a:t>B.</a:t>
                </a:r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/>
                      </a:rPr>
                      <m:t>𝑡</m:t>
                    </m:r>
                    <m:r>
                      <a:rPr lang="en-US" sz="2133" i="1">
                        <a:latin typeface="Cambria Math"/>
                      </a:rPr>
                      <m:t>=5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133" i="1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.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itchFamily="18" charset="0"/>
                  </a:rPr>
                  <a:t>C.</a:t>
                </a:r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/>
                      </a:rPr>
                      <m:t>𝑡</m:t>
                    </m:r>
                    <m:r>
                      <a:rPr lang="en-US" sz="2133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sz="2133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133" i="1">
                            <a:latin typeface="Cambria Math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 .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itchFamily="18" charset="0"/>
                  </a:rPr>
                  <a:t>D.</a:t>
                </a:r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/>
                      </a:rPr>
                      <m:t>𝑡</m:t>
                    </m:r>
                    <m:r>
                      <a:rPr lang="en-US" sz="2133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sz="2133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sz="2133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133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 marL="0" indent="0" algn="ctr">
                  <a:buNone/>
                </a:pPr>
                <a:r>
                  <a:rPr lang="en-US" sz="2133" b="1" dirty="0" err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133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C</a:t>
                </a:r>
              </a:p>
              <a:p>
                <a:pPr marL="230310" lvl="1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𝑡𝑑𝑡</m:t>
                    </m:r>
                    <m:r>
                      <a:rPr lang="en-US" i="1" dirty="0">
                        <a:latin typeface="Cambria Math"/>
                      </a:rPr>
                      <m:t>=(5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𝑑𝑥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  =&gt;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sz="2133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133" i="1">
                            <a:latin typeface="Cambria Math"/>
                          </a:rPr>
                          <m:t>+1</m:t>
                        </m:r>
                      </m:e>
                    </m:rad>
                    <m:d>
                      <m:dPr>
                        <m:ctrlPr>
                          <a:rPr lang="en-US" sz="2133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133" i="1">
                            <a:latin typeface="Cambria Math"/>
                          </a:rPr>
                          <m:t>+3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133" i="1" dirty="0">
                        <a:latin typeface="Cambria Math"/>
                      </a:rPr>
                      <m:t>𝑑𝑥</m:t>
                    </m:r>
                    <m:r>
                      <a:rPr lang="en-US" sz="2133" i="1" dirty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2133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 dirty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133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133" i="1" dirty="0">
                        <a:latin typeface="Cambria Math"/>
                      </a:rPr>
                      <m:t>𝑑𝑡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2133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133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8355" y="983411"/>
                <a:ext cx="16804256" cy="5865963"/>
              </a:xfrm>
              <a:blipFill rotWithShape="0">
                <a:blip r:embed="rId2"/>
                <a:stretch>
                  <a:fillRect l="-943" t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11215" y="1821875"/>
                <a:ext cx="10213675" cy="799501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</a:t>
                </a:r>
                <a:r>
                  <a:rPr lang="en-US" sz="2133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4 </m:t>
                            </m:r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den>
                        </m:f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2133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133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2133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133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D. </a:t>
                </a:r>
                <a14:m>
                  <m:oMath xmlns:m="http://schemas.openxmlformats.org/officeDocument/2006/math">
                    <m:r>
                      <a:rPr lang="en-US" sz="2133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+2.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66822" y="2161312"/>
                <a:ext cx="15320513" cy="1199251"/>
              </a:xfrm>
              <a:blipFill rotWithShape="0">
                <a:blip r:embed="rId2"/>
                <a:stretch>
                  <a:fillRect l="-1035" t="-28061" b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84695" y="2621376"/>
                <a:ext cx="8416507" cy="219178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→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77042" y="3360564"/>
                <a:ext cx="12624761" cy="3287677"/>
              </a:xfrm>
              <a:blipFill rotWithShape="0">
                <a:blip r:embed="rId3"/>
                <a:stretch>
                  <a:fillRect t="-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81178" y="1876481"/>
                <a:ext cx="9684589" cy="667691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4: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p>
                      <m:e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𝑙𝑛𝑥</m:t>
                    </m:r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𝑙𝑛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21766" y="2243220"/>
                <a:ext cx="14526883" cy="1001537"/>
              </a:xfrm>
              <a:blipFill rotWithShape="0">
                <a:blip r:embed="rId2"/>
                <a:stretch>
                  <a:fillRect l="-1049" t="-21341" b="-2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81178" y="2621376"/>
                <a:ext cx="8520025" cy="219178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33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2133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21766" y="3360564"/>
                <a:ext cx="12780037" cy="3287677"/>
              </a:xfrm>
              <a:blipFill rotWithShape="0">
                <a:blip r:embed="rId3"/>
                <a:stretch>
                  <a:fillRect t="-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5: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33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8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66159" y="1027546"/>
                <a:ext cx="10639245" cy="1089891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6: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   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3+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49238" y="969819"/>
                <a:ext cx="15958868" cy="1634836"/>
              </a:xfrm>
              <a:blipFill rotWithShape="0">
                <a:blip r:embed="rId2"/>
                <a:stretch>
                  <a:fillRect l="-993" t="-1866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66159" y="2302166"/>
                <a:ext cx="8635041" cy="251099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49238" y="2881748"/>
                <a:ext cx="12952562" cy="3766493"/>
              </a:xfrm>
              <a:blipFill rotWithShape="0">
                <a:blip r:embed="rId3"/>
                <a:stretch>
                  <a:fillRect t="-3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38687" y="622540"/>
                <a:ext cx="9880120" cy="1930867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7: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𝑥𝑐𝑜𝑠𝑥𝑑𝑥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33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  <m:r>
                      <a:rPr lang="en-US" sz="2133" i="1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33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08031" y="362309"/>
                <a:ext cx="14820180" cy="2896301"/>
              </a:xfrm>
              <a:blipFill rotWithShape="0">
                <a:blip r:embed="rId2"/>
                <a:stretch>
                  <a:fillRect l="-1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20947" y="2183574"/>
                <a:ext cx="10515600" cy="38678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𝑐𝑜𝑠𝑥𝑑𝑥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𝑐𝑜𝑠𝑥𝑑𝑥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31421" y="2703861"/>
                <a:ext cx="15773400" cy="5801784"/>
              </a:xfrm>
              <a:blipFill rotWithShape="0">
                <a:blip r:embed="rId3"/>
                <a:stretch>
                  <a:fillRect t="-2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" action="ppaction://noaction"/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  <a:hlinkClick r:id="rId4" action="ppaction://hlinksldjump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" action="ppaction://noaction"/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  <a:hlinkClick r:id="rId5" action="ppaction://hlinksldjump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" action="ppaction://noaction"/>
            <a:extLst>
              <a:ext uri="{FF2B5EF4-FFF2-40B4-BE49-F238E27FC236}">
                <a16:creationId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  <a:hlinkClick r:id="rId6" action="ppaction://hlinksldjump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hlinkClick r:id="" action="ppaction://noaction"/>
            <a:extLst>
              <a:ext uri="{FF2B5EF4-FFF2-40B4-BE49-F238E27FC236}">
                <a16:creationId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  <a:hlinkClick r:id="rId7" action="ppaction://hlinksldjump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2">
            <a:hlinkClick r:id="" action="ppaction://noaction"/>
            <a:extLst>
              <a:ext uri="{FF2B5EF4-FFF2-40B4-BE49-F238E27FC236}">
                <a16:creationId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CĐ2_TÍCH PHÂN ĐỔI BIẾN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99713" y="829574"/>
                <a:ext cx="9051985" cy="1601901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8: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𝑠𝑖𝑛𝑥𝑑𝑥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B.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33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49569" y="672860"/>
                <a:ext cx="13577977" cy="2402851"/>
              </a:xfrm>
              <a:blipFill rotWithShape="0">
                <a:blip r:embed="rId2"/>
                <a:stretch>
                  <a:fillRect l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41717" y="2314329"/>
                <a:ext cx="10515600" cy="38678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𝑠𝑖𝑛𝑥𝑑𝑥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𝑠𝑖𝑛𝑥𝑑𝑥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12576" y="2899993"/>
                <a:ext cx="15773400" cy="5801784"/>
              </a:xfrm>
              <a:blipFill rotWithShape="0">
                <a:blip r:embed="rId3"/>
                <a:stretch>
                  <a:fillRect t="-2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1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00664" y="967597"/>
                <a:ext cx="9592574" cy="1583951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9: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𝑡𝑎𝑛𝑥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00995" y="879895"/>
                <a:ext cx="14388861" cy="2375926"/>
              </a:xfrm>
              <a:blipFill rotWithShape="0">
                <a:blip r:embed="rId2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49702" y="2551547"/>
                <a:ext cx="10515600" cy="38678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33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74553" y="3255821"/>
                <a:ext cx="15773400" cy="5801784"/>
              </a:xfrm>
              <a:blipFill rotWithShape="0">
                <a:blip r:embed="rId3"/>
                <a:stretch>
                  <a:fillRect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07698" y="611038"/>
                <a:ext cx="9765102" cy="1914660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10: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b>
                      <m:sup>
                        <m:eqArr>
                          <m:eqArr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sup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   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𝑐𝑜𝑡𝑥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1547" y="345057"/>
                <a:ext cx="14647653" cy="2871990"/>
              </a:xfrm>
              <a:blipFill rotWithShape="0">
                <a:blip r:embed="rId2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2449" y="2525698"/>
                <a:ext cx="10515600" cy="38678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𝑐𝑜𝑡𝑥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133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𝑐𝑜𝑡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48673" y="3217047"/>
                <a:ext cx="15773400" cy="5801784"/>
              </a:xfrm>
              <a:blipFill rotWithShape="0">
                <a:blip r:embed="rId3"/>
                <a:stretch>
                  <a:fillRect t="-2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414732" y="944593"/>
                <a:ext cx="9466053" cy="1608815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11: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𝑥𝑑𝑥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33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 </m:t>
                        </m:r>
                      </m:e>
                    </m:func>
                    <m:r>
                      <a:rPr lang="en-US" sz="2133" i="1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D.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33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22097" y="845389"/>
                <a:ext cx="14199080" cy="2413223"/>
              </a:xfrm>
              <a:blipFill rotWithShape="0">
                <a:blip r:embed="rId2"/>
                <a:stretch>
                  <a:fillRect l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14732" y="2553408"/>
                <a:ext cx="8297305" cy="219178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𝑐𝑜𝑠𝑥𝑑𝑥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22097" y="3258612"/>
                <a:ext cx="12445957" cy="3287677"/>
              </a:xfrm>
              <a:blipFill rotWithShape="0">
                <a:blip r:embed="rId3"/>
                <a:stretch>
                  <a:fillRect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12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√3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33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  <m:r>
                      <a:rPr lang="en-US" sz="2133" i="1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⟹2</m:t>
                    </m:r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𝑡𝑑𝑡</m:t>
                    </m:r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𝑥𝑑𝑥</m:t>
                    </m:r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6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13: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+3.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 dirty="0">
                        <a:latin typeface="Cambria Math" panose="02040503050406030204" pitchFamily="18" charset="0"/>
                      </a:rPr>
                      <m:t>𝑡𝑎𝑛𝑡</m:t>
                    </m:r>
                    <m:r>
                      <a:rPr lang="en-US" sz="2133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33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func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+3.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966" b="-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35170" y="2686031"/>
                <a:ext cx="8750757" cy="219178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𝑡𝑎𝑛𝑡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52755" y="3457546"/>
                <a:ext cx="13126136" cy="3287677"/>
              </a:xfrm>
              <a:blipFill rotWithShape="0">
                <a:blip r:embed="rId3"/>
                <a:stretch>
                  <a:fillRect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14: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=4−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𝑡𝑎𝑛𝑡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33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 </m:t>
                        </m:r>
                      </m:e>
                    </m:func>
                    <m:r>
                      <a:rPr lang="en-US" sz="21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966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𝑐𝑜𝑠𝑡𝑑𝑡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ra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.2</m:t>
                    </m:r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𝑐𝑜𝑠𝑡𝑑𝑡</m:t>
                    </m:r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d>
                      <m:dPr>
                        <m:begChr m:val="|"/>
                        <m:endChr m:val="|"/>
                        <m:ctrlPr>
                          <a:rPr lang="en-US" sz="2133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𝑐𝑜𝑠𝑡</m:t>
                        </m:r>
                      </m:e>
                    </m:d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𝑐𝑜𝑠𝑡𝑑𝑡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=0→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 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d>
                      <m:dPr>
                        <m:begChr m:val="|"/>
                        <m:endChr m:val="|"/>
                        <m:ctrlPr>
                          <a:rPr lang="en-US" sz="2133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𝑐𝑜𝑠𝑡</m:t>
                        </m:r>
                      </m:e>
                    </m:d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𝑐𝑜𝑠𝑡𝑑𝑡</m:t>
                    </m:r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133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133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𝑡𝑑𝑡</m:t>
                    </m:r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133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133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2133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133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6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15: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9−</m:t>
                            </m:r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=9−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𝑡𝑎𝑛𝑡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33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 </m:t>
                        </m:r>
                      </m:e>
                    </m:func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966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𝑠𝑖𝑛𝑡𝑑𝑡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ad>
                        <m:radPr>
                          <m:degHide m:val="on"/>
                          <m:ctrlPr>
                            <a:rPr lang="en-US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9−</m:t>
                          </m:r>
                          <m:sSup>
                            <m:sSupPr>
                              <m:ctrlPr>
                                <a:rPr lang="en-US" sz="2133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33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133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  <m:r>
                        <a:rPr lang="en-US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133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33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133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  <m:r>
                        <a:rPr lang="en-US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.3</m:t>
                      </m:r>
                      <m:r>
                        <a:rPr lang="en-US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𝑠𝑖𝑛𝑡𝑑𝑡</m:t>
                      </m:r>
                      <m:r>
                        <a:rPr lang="en-US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𝑠𝑖𝑛𝑡</m:t>
                          </m:r>
                        </m:e>
                      </m:d>
                      <m:r>
                        <a:rPr lang="en-US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𝑠𝑖𝑛𝑡𝑑𝑡</m:t>
                      </m:r>
                      <m:r>
                        <a:rPr lang="en-US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13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𝑡𝑑𝑡</m:t>
                      </m:r>
                      <m:r>
                        <a:rPr lang="en-US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vi-VN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 action="ppaction://noaction"/>
          </p:cNvPr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" action="ppaction://noaction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" action="ppaction://noaction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" action="ppaction://noaction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" action="ppaction://noaction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" action="ppaction://noaction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" action="ppaction://noaction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" action="ppaction://noaction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" action="ppaction://noaction"/>
          </p:cNvPr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ction Button: Back or Previous 19">
            <a:hlinkClick r:id="rId17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77661" y="565031"/>
                <a:ext cx="9604075" cy="2272844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2. 15 </a:t>
                </a:r>
                <a:r>
                  <a:rPr lang="en-US" sz="2133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133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133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b="1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hiểu</a:t>
                </a:r>
                <a:r>
                  <a:rPr lang="en-US" sz="2133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br>
                  <a:rPr lang="en-US" sz="2133" b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 .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6.                      </m:t>
                    </m:r>
                  </m:oMath>
                </a14:m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133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C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9.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10.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6491" y="276046"/>
                <a:ext cx="14406113" cy="3409266"/>
              </a:xfrm>
              <a:blipFill rotWithShape="0">
                <a:blip r:embed="rId2"/>
                <a:stretch>
                  <a:fillRect l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71578" y="2600865"/>
                <a:ext cx="9348158" cy="242879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𝑥𝑑𝑥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=0⟶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  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=2⟶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  <m:e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nary>
                  </m:oMath>
                </a14:m>
                <a:endParaRPr lang="en-US" sz="2133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07366" y="3329796"/>
                <a:ext cx="14022237" cy="3643193"/>
              </a:xfrm>
              <a:blipFill rotWithShape="0">
                <a:blip r:embed="rId3"/>
                <a:stretch>
                  <a:fillRect t="-3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2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09135" y="2079171"/>
            <a:ext cx="6871416" cy="12893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50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50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50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50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Action Button: Back or Previous 4">
            <a:hlinkClick r:id="rId2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66158" y="726057"/>
                <a:ext cx="9903125" cy="1964035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ad>
                          <m:rad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133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133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3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𝑡𝑑𝑡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3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2133" i="1" dirty="0">
                        <a:latin typeface="Cambria Math" panose="02040503050406030204" pitchFamily="18" charset="0"/>
                      </a:rPr>
                      <m:t>3</m:t>
                    </m:r>
                    <m:nary>
                      <m:naryPr>
                        <m:ctrlPr>
                          <a:rPr lang="en-US" sz="2133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133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133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133" i="1" dirty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sz="2133" i="1" dirty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49237" y="517585"/>
                <a:ext cx="14854687" cy="2946052"/>
              </a:xfrm>
              <a:blipFill rotWithShape="0">
                <a:blip r:embed="rId2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57222" y="2843048"/>
                <a:ext cx="8741434" cy="219178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133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⟹3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=0⟶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 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⟶=1⟶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133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rad>
                          <m:rad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133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35833" y="3693072"/>
                <a:ext cx="13112151" cy="3287677"/>
              </a:xfrm>
              <a:blipFill rotWithShape="0">
                <a:blip r:embed="rId3"/>
                <a:stretch>
                  <a:fillRect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6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133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133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133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√2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1. 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−2.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 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2.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966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⟹2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𝑥𝑑𝑥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=0⟶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  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=1⟶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133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ad>
                          <m:radPr>
                            <m:degHide m:val="on"/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d>
                      <m:dPr>
                        <m:begChr m:val="|"/>
                        <m:endChr m:val=""/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√2</m:t>
                            </m:r>
                          </m:e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⟹</m:t>
                      </m:r>
                      <m:r>
                        <a:rPr lang="en-US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133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=−1.  </m:t>
                      </m:r>
                    </m:oMath>
                  </m:oMathPara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7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54657" y="553528"/>
                <a:ext cx="9316528" cy="1450250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4: 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𝑠𝑖𝑛𝑥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𝑐𝑜𝑠𝑥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𝑎𝑙𝑛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5+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𝑏𝑙𝑛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31985" y="258792"/>
                <a:ext cx="13974792" cy="2175375"/>
              </a:xfrm>
              <a:blipFill rotWithShape="0">
                <a:blip r:embed="rId2"/>
                <a:stretch>
                  <a:fillRect l="-1134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133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133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+2⟹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𝑠𝑖𝑛𝑥𝑑𝑥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133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/>
                  <a:t>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5−2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2.</m:t>
                    </m:r>
                  </m:oMath>
                </a14:m>
                <a:endParaRPr lang="en-US" sz="2133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⟹2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sz="2133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133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1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01070" y="838812"/>
                <a:ext cx="10313269" cy="943970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5: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nary>
                    <m:r>
                      <a:rPr lang="en-US" sz="2133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𝑐𝑜𝑠𝑥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𝑠𝑖𝑛𝑥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1            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  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.3.           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7.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51605" y="686717"/>
                <a:ext cx="15469904" cy="1415955"/>
              </a:xfrm>
              <a:blipFill rotWithShape="0">
                <a:blip r:embed="rId2"/>
                <a:stretch>
                  <a:fillRect l="-1025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07153" y="2782402"/>
                <a:ext cx="8700131" cy="2191785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=0⟶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 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=7.</m:t>
                        </m:r>
                      </m:e>
                    </m:nary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07153" y="2782402"/>
                <a:ext cx="8700131" cy="2191785"/>
              </a:xfrm>
              <a:blipFill rotWithShape="0">
                <a:blip r:embed="rId3"/>
                <a:stretch>
                  <a:fillRect t="-44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99536"/>
                <a:ext cx="10949796" cy="999041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6: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𝑐𝑜𝑠𝑥</m:t>
                            </m:r>
                          </m:e>
                        </m:d>
                        <m:func>
                          <m:func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33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𝑥𝑑𝑥</m:t>
                            </m:r>
                          </m:e>
                        </m:func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−12.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133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C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133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D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−6.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57300" y="327804"/>
                <a:ext cx="16424694" cy="1498561"/>
              </a:xfrm>
              <a:blipFill rotWithShape="0">
                <a:blip r:embed="rId2"/>
                <a:stretch>
                  <a:fillRect l="-928" t="-13008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𝑠𝑖𝑛𝑥𝑑𝑥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 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/>
                  <a:t>             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=6.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5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95010" y="381000"/>
                <a:ext cx="10413911" cy="1275261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7: 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√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=4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𝑠𝑖𝑛𝑥</m:t>
                            </m:r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𝑐𝑜𝑠𝑥𝑑𝑥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=6.   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133" b="1" i="1">
                        <a:latin typeface="Cambria Math" panose="02040503050406030204" pitchFamily="18" charset="0"/>
                      </a:rPr>
                      <m:t>.    </m:t>
                    </m:r>
                  </m:oMath>
                </a14:m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D.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=10.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42515" y="0"/>
                <a:ext cx="15620866" cy="1912891"/>
              </a:xfrm>
              <a:blipFill rotWithShape="0">
                <a:blip r:embed="rId2"/>
                <a:stretch>
                  <a:fillRect l="-1015" b="-7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8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8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8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8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8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8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</a:p>
              <a:p>
                <a:pPr marL="0" indent="0">
                  <a:buNone/>
                </a:pPr>
                <a:r>
                  <a:rPr lang="en-US" sz="218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</a:t>
                </a:r>
                <a:r>
                  <a:rPr lang="en-US" sz="218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8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8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8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f>
                          <m:fPr>
                            <m:ctrlPr>
                              <a:rPr lang="en-US" sz="218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8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18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18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18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√</m:t>
                            </m:r>
                            <m: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18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80" i="1">
                            <a:latin typeface="Cambria Math" panose="02040503050406030204" pitchFamily="18" charset="0"/>
                          </a:rPr>
                          <m:t>=4</m:t>
                        </m:r>
                      </m:e>
                    </m:nary>
                    <m:r>
                      <a:rPr lang="en-US" sz="218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↔2</m:t>
                    </m:r>
                    <m:nary>
                      <m:naryPr>
                        <m:ctrlP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218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=4↔</m:t>
                    </m:r>
                    <m:nary>
                      <m:naryPr>
                        <m:ctrlP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</m:e>
                    </m:nary>
                    <m:r>
                      <a:rPr lang="en-US" sz="218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</m:oMath>
                </a14:m>
                <a:endParaRPr lang="en-US" sz="218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80" dirty="0"/>
                  <a:t>	+)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8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8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18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8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en-US" sz="218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8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80" i="1">
                                <a:latin typeface="Cambria Math" panose="02040503050406030204" pitchFamily="18" charset="0"/>
                              </a:rPr>
                              <m:t>𝑠𝑖𝑛𝑥</m:t>
                            </m:r>
                          </m:e>
                        </m:d>
                        <m:r>
                          <a:rPr lang="en-US" sz="2180" i="1">
                            <a:latin typeface="Cambria Math" panose="02040503050406030204" pitchFamily="18" charset="0"/>
                          </a:rPr>
                          <m:t>𝑐𝑜𝑠𝑥𝑑𝑥</m:t>
                        </m:r>
                        <m:r>
                          <a:rPr lang="en-US" sz="2180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nary>
                    <m:r>
                      <a:rPr lang="en-US" sz="218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nary>
                      <m:naryPr>
                        <m:ctrlP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𝑠𝑖𝑛𝑥</m:t>
                            </m:r>
                          </m:e>
                        </m:d>
                        <m: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𝑑𝑠𝑖𝑛𝑥</m:t>
                        </m:r>
                        <m: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</m:e>
                    </m:nary>
                    <m:r>
                      <a:rPr lang="en-US" sz="218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nary>
                      <m:naryPr>
                        <m:ctrlP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8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eqArr>
                          <m:eqArrPr>
                            <m:ctrlP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18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8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sz="218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=2.</m:t>
                            </m:r>
                          </m:e>
                          <m:e/>
                        </m:eqArr>
                      </m:e>
                    </m:nary>
                  </m:oMath>
                </a14:m>
                <a:endParaRPr lang="en-US" sz="218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180" dirty="0"/>
                  <a:t>	 </a:t>
                </a:r>
                <a14:m>
                  <m:oMath xmlns:m="http://schemas.openxmlformats.org/officeDocument/2006/math">
                    <m:r>
                      <a:rPr lang="en-US" sz="218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180" i="1">
                        <a:latin typeface="Cambria Math" panose="02040503050406030204" pitchFamily="18" charset="0"/>
                      </a:rPr>
                      <m:t>ậ</m:t>
                    </m:r>
                    <m:r>
                      <a:rPr lang="en-US" sz="218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18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18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8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8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8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8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18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8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8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18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8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sz="218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8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8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sz="218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8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8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18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80" i="1">
                        <a:latin typeface="Cambria Math" panose="02040503050406030204" pitchFamily="18" charset="0"/>
                      </a:rPr>
                      <m:t>=2+2=4.</m:t>
                    </m:r>
                  </m:oMath>
                </a14:m>
                <a:endParaRPr lang="en-US" sz="218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4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8: 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𝑎𝑒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B.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            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            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4.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966" b="-6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+) I=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133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133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133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33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 dirty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133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133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8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1" y="553528"/>
                <a:ext cx="10422147" cy="1450250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9: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1+3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𝑙𝑛𝑥</m:t>
                        </m:r>
                      </m:e>
                    </m:rad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  <m:e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𝑙𝑛𝑥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1+3</m:t>
                                </m:r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𝑙𝑛𝑥</m:t>
                                </m:r>
                              </m:e>
                            </m:rad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33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133" i="1" dirty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133" i="1" dirty="0">
                        <a:latin typeface="Cambria Math" panose="02040503050406030204" pitchFamily="18" charset="0"/>
                      </a:rPr>
                      <m:t>. </m:t>
                    </m:r>
                    <m:nary>
                      <m:naryPr>
                        <m:ctrlPr>
                          <a:rPr lang="en-US" sz="2133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2133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133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133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33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133" i="1" dirty="0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sz="2133" i="1" dirty="0">
                            <a:latin typeface="Cambria Math" panose="02040503050406030204" pitchFamily="18" charset="0"/>
                          </a:rPr>
                          <m:t>. </m:t>
                        </m:r>
                      </m:e>
                    </m:nary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2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57300" y="258792"/>
                <a:ext cx="15633221" cy="2175375"/>
              </a:xfrm>
              <a:blipFill rotWithShape="0">
                <a:blip r:embed="rId2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1+3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𝑙𝑛𝑥</m:t>
                        </m:r>
                      </m:e>
                    </m:ra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𝑢𝑑𝑢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=1→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 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  <m:e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𝑙𝑛𝑥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1+3</m:t>
                                </m:r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𝑙𝑛𝑥</m:t>
                                </m:r>
                              </m:e>
                            </m:rad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21102" y="864080"/>
                <a:ext cx="10501223" cy="1689329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10: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  <m:e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1+3</m:t>
                                </m:r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𝑙𝑛𝑥</m:t>
                                </m:r>
                              </m:e>
                            </m:rad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1+3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𝑙𝑛𝑥</m:t>
                        </m:r>
                      </m:e>
                    </m:rad>
                    <m:r>
                      <a:rPr lang="en-US" sz="2133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begChr m:val="⌊"/>
                        <m:endChr m:val="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𝑡𝑑𝑡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31653" y="724619"/>
                <a:ext cx="15751834" cy="2533993"/>
              </a:xfrm>
              <a:blipFill rotWithShape="0">
                <a:blip r:embed="rId2"/>
                <a:stretch>
                  <a:fillRect l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1102" y="2816635"/>
                <a:ext cx="9523562" cy="219178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1+3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𝑙𝑛𝑥</m:t>
                        </m:r>
                      </m:e>
                    </m:ra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=1→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/>
                  <a:t>	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31653" y="3653452"/>
                <a:ext cx="14285343" cy="3287677"/>
              </a:xfrm>
              <a:blipFill rotWithShape="0">
                <a:blip r:embed="rId3"/>
                <a:stretch>
                  <a:fillRect t="-4074" b="-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11: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  <m:e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𝑙𝑛𝑥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𝑙𝑛𝑥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+2)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𝑎𝑙𝑛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33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33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133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133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Mênh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A.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2133" b="1" dirty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133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133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33" i="1" dirty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33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133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133">
                        <a:latin typeface="Cambria Math" panose="02040503050406030204" pitchFamily="18" charset="0"/>
                      </a:rPr>
                      <m:t>lnx</m:t>
                    </m:r>
                    <m:r>
                      <a:rPr lang="en-US" sz="2133">
                        <a:latin typeface="Cambria Math" panose="02040503050406030204" pitchFamily="18" charset="0"/>
                      </a:rPr>
                      <m:t>+2→</m:t>
                    </m:r>
                    <m:r>
                      <m:rPr>
                        <m:sty m:val="p"/>
                      </m:rPr>
                      <a:rPr lang="en-US" sz="2133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dt</m:t>
                    </m:r>
                    <m:r>
                      <a:rPr lang="en-US" sz="2133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133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133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33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133">
                        <a:latin typeface="Cambria Math" panose="02040503050406030204" pitchFamily="18" charset="0"/>
                      </a:rPr>
                      <m:t>=1→</m:t>
                    </m:r>
                    <m:r>
                      <m:rPr>
                        <m:sty m:val="p"/>
                      </m:rPr>
                      <a:rPr lang="en-US" sz="2133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sz="2133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</m:t>
                    </m:r>
                    <m:r>
                      <m:rPr>
                        <m:sty m:val="p"/>
                      </m:rPr>
                      <a:rPr lang="en-US" sz="2133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133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133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sz="2133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133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sz="2133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+)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33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133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133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en-US" sz="2133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133" dirty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133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133" dirty="0">
                                <a:latin typeface="Cambria Math" panose="02040503050406030204" pitchFamily="18" charset="0"/>
                              </a:rPr>
                              <m:t>t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133" dirty="0">
                            <a:latin typeface="Cambria Math" panose="02040503050406030204" pitchFamily="18" charset="0"/>
                          </a:rPr>
                          <m:t>dt</m:t>
                        </m:r>
                      </m:e>
                    </m:nary>
                    <m:r>
                      <a:rPr lang="en-US" sz="2133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133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sz="2133" dirty="0">
                            <a:latin typeface="Cambria Math" panose="02040503050406030204" pitchFamily="18" charset="0"/>
                          </a:rPr>
                          <m:t>(1−</m:t>
                        </m:r>
                        <m:f>
                          <m:fPr>
                            <m:ctrlPr>
                              <a:rPr lang="en-US" sz="2133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133" dirty="0">
                                <a:latin typeface="Cambria Math" panose="02040503050406030204" pitchFamily="18" charset="0"/>
                              </a:rPr>
                              <m:t>t</m:t>
                            </m:r>
                          </m:den>
                        </m:f>
                      </m:e>
                    </m:nary>
                    <m:r>
                      <a:rPr lang="en-US" sz="2133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2133" dirty="0">
                        <a:latin typeface="Cambria Math" panose="02040503050406030204" pitchFamily="18" charset="0"/>
                      </a:rPr>
                      <m:t>dt</m:t>
                    </m:r>
                    <m:r>
                      <a:rPr lang="en-US" sz="2133" dirty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sz="2133" dirty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133" dirty="0">
                        <a:latin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2133" dirty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begChr m:val="|"/>
                        <m:endChr m:val="|"/>
                        <m:ctrlPr>
                          <a:rPr lang="en-US" sz="2133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33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133" dirty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|"/>
                        <m:endChr m:val=""/>
                        <m:ctrlPr>
                          <a:rPr lang="en-US" sz="2133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33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133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2133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  <m:r>
                          <a:rPr lang="en-US" sz="2133" dirty="0">
                            <a:latin typeface="Cambria Math" panose="02040503050406030204" pitchFamily="18" charset="0"/>
                          </a:rPr>
                          <m:t>=1−2</m:t>
                        </m:r>
                        <m:r>
                          <m:rPr>
                            <m:sty m:val="p"/>
                          </m:rPr>
                          <a:rPr lang="en-US" sz="2133" dirty="0">
                            <a:latin typeface="Cambria Math" panose="02040503050406030204" pitchFamily="18" charset="0"/>
                          </a:rPr>
                          <m:t>ln</m:t>
                        </m:r>
                        <m:f>
                          <m:fPr>
                            <m:ctrlPr>
                              <a:rPr lang="en-US" sz="2133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133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33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133">
                        <a:latin typeface="Cambria Math" panose="02040503050406030204" pitchFamily="18" charset="0"/>
                      </a:rPr>
                      <m:t>=−2, </m:t>
                    </m:r>
                    <m:r>
                      <m:rPr>
                        <m:sty m:val="p"/>
                      </m:rPr>
                      <a:rPr lang="en-US" sz="2133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133">
                        <a:latin typeface="Cambria Math" panose="02040503050406030204" pitchFamily="18" charset="0"/>
                      </a:rPr>
                      <m:t>=1→</m:t>
                    </m:r>
                    <m:r>
                      <m:rPr>
                        <m:sty m:val="p"/>
                      </m:rPr>
                      <a:rPr lang="en-US" sz="2133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133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2133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133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52401"/>
            <a:ext cx="891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TÍCH PHÂN BẰNG PHƯƠNG PHÁP ĐỔI BIẾN SỐ 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900" y="744102"/>
            <a:ext cx="7086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u="sng" dirty="0">
                <a:latin typeface="Times New Roman" pitchFamily="18" charset="0"/>
                <a:cs typeface="Times New Roman" pitchFamily="18" charset="0"/>
                <a:sym typeface="Wingdings 2"/>
              </a:rPr>
              <a:t>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1236545"/>
                <a:ext cx="9067800" cy="3061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[</m:t>
                    </m:r>
                    <m:r>
                      <a:rPr lang="en-US" sz="2600" i="1">
                        <a:latin typeface="Cambria Math"/>
                      </a:rPr>
                      <m:t>𝑎</m:t>
                    </m:r>
                    <m:r>
                      <a:rPr lang="en-US" sz="2600" i="1">
                        <a:latin typeface="Cambria Math"/>
                      </a:rPr>
                      <m:t>;</m:t>
                    </m:r>
                    <m:r>
                      <a:rPr lang="en-US" sz="2600" i="1">
                        <a:latin typeface="Cambria Math"/>
                      </a:rPr>
                      <m:t>𝑏</m:t>
                    </m:r>
                    <m:r>
                      <a:rPr lang="en-US" sz="2600" i="1">
                        <a:latin typeface="Cambria Math"/>
                      </a:rPr>
                      <m:t>].</m:t>
                    </m:r>
                  </m:oMath>
                </a14:m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𝑢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𝑢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[</m:t>
                    </m:r>
                    <m:r>
                      <a:rPr lang="en-US" sz="2600" i="1">
                        <a:latin typeface="Cambria Math"/>
                      </a:rPr>
                      <m:t>𝑎</m:t>
                    </m:r>
                    <m:r>
                      <a:rPr lang="en-US" sz="2600" i="1">
                        <a:latin typeface="Cambria Math"/>
                      </a:rPr>
                      <m:t>;</m:t>
                    </m:r>
                    <m:r>
                      <a:rPr lang="en-US" sz="2600" i="1">
                        <a:latin typeface="Cambria Math"/>
                      </a:rPr>
                      <m:t>𝑏</m:t>
                    </m:r>
                    <m:r>
                      <a:rPr lang="en-US" sz="26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𝛼</m:t>
                    </m:r>
                    <m:r>
                      <a:rPr lang="en-US" sz="2600" i="1">
                        <a:latin typeface="Cambria Math"/>
                      </a:rPr>
                      <m:t>≤</m:t>
                    </m:r>
                    <m:r>
                      <a:rPr lang="en-US" sz="2600" i="1">
                        <a:latin typeface="Cambria Math"/>
                      </a:rPr>
                      <m:t>𝑢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)≤</m:t>
                    </m:r>
                    <m:r>
                      <a:rPr lang="en-US" sz="2600" i="1">
                        <a:latin typeface="Cambria Math"/>
                      </a:rPr>
                      <m:t>𝛽</m:t>
                    </m:r>
                    <m:r>
                      <a:rPr lang="en-US" sz="26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𝑓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)=</m:t>
                    </m:r>
                    <m:r>
                      <a:rPr lang="en-US" sz="2600" i="1">
                        <a:latin typeface="Cambria Math"/>
                      </a:rPr>
                      <m:t>𝑔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r>
                      <a:rPr lang="en-US" sz="2600" i="1">
                        <a:latin typeface="Cambria Math"/>
                      </a:rPr>
                      <m:t>𝑢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))</m:t>
                    </m:r>
                    <m:r>
                      <a:rPr lang="en-US" sz="2600" i="1">
                        <a:latin typeface="Cambria Math"/>
                      </a:rPr>
                      <m:t>𝑢</m:t>
                    </m:r>
                    <m:r>
                      <a:rPr lang="en-US" sz="2600" i="1">
                        <a:latin typeface="Cambria Math"/>
                      </a:rPr>
                      <m:t>′(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),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en-US" sz="2600" i="1">
                        <a:latin typeface="Cambria Math"/>
                      </a:rPr>
                      <m:t>∈[</m:t>
                    </m:r>
                    <m:r>
                      <a:rPr lang="en-US" sz="2600" i="1">
                        <a:latin typeface="Cambria Math"/>
                      </a:rPr>
                      <m:t>𝑎</m:t>
                    </m:r>
                    <m:r>
                      <a:rPr lang="en-US" sz="2600" i="1">
                        <a:latin typeface="Cambria Math"/>
                      </a:rPr>
                      <m:t>;</m:t>
                    </m:r>
                    <m:r>
                      <a:rPr lang="en-US" sz="2600" i="1">
                        <a:latin typeface="Cambria Math"/>
                      </a:rPr>
                      <m:t>𝑏</m:t>
                    </m:r>
                    <m:r>
                      <a:rPr lang="en-US" sz="2600" i="1">
                        <a:latin typeface="Cambria Math"/>
                      </a:rPr>
                      <m:t>],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[</m:t>
                    </m:r>
                    <m:r>
                      <a:rPr lang="en-US" sz="2600" i="1">
                        <a:latin typeface="Cambria Math"/>
                      </a:rPr>
                      <m:t>𝛼</m:t>
                    </m:r>
                    <m:r>
                      <a:rPr lang="en-US" sz="2600" i="1">
                        <a:latin typeface="Cambria Math"/>
                      </a:rPr>
                      <m:t>;</m:t>
                    </m:r>
                    <m:r>
                      <a:rPr lang="en-US" sz="2600" i="1">
                        <a:latin typeface="Cambria Math"/>
                      </a:rPr>
                      <m:t>𝛽</m:t>
                    </m:r>
                    <m:r>
                      <a:rPr lang="en-US" sz="2600" i="1">
                        <a:latin typeface="Cambria Math"/>
                      </a:rPr>
                      <m:t>].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</a:rPr>
                        <m:t>𝐼</m:t>
                      </m:r>
                      <m:r>
                        <a:rPr lang="en-US" sz="26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6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600" i="1">
                              <a:latin typeface="Cambria Math"/>
                            </a:rPr>
                            <m:t>𝑓</m:t>
                          </m:r>
                          <m:r>
                            <a:rPr lang="en-US" sz="2600" i="1"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  <m:r>
                            <a:rPr lang="en-US" sz="2600" i="1">
                              <a:latin typeface="Cambria Math"/>
                            </a:rPr>
                            <m:t>)</m:t>
                          </m:r>
                          <m:r>
                            <a:rPr lang="en-US" sz="26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6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6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600" i="1">
                              <a:latin typeface="Cambria Math"/>
                            </a:rPr>
                            <m:t>𝑔</m:t>
                          </m:r>
                          <m:r>
                            <a:rPr lang="en-US" sz="2600" i="1"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latin typeface="Cambria Math"/>
                            </a:rPr>
                            <m:t>𝑢</m:t>
                          </m:r>
                          <m:r>
                            <a:rPr lang="en-US" sz="2600" i="1"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  <m:r>
                            <a:rPr lang="en-US" sz="2600" i="1">
                              <a:latin typeface="Cambria Math"/>
                            </a:rPr>
                            <m:t>))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600" i="1"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  <m:r>
                            <a:rPr lang="en-US" sz="2600" i="1">
                              <a:latin typeface="Cambria Math"/>
                            </a:rPr>
                            <m:t>)</m:t>
                          </m:r>
                          <m:r>
                            <a:rPr lang="en-US" sz="26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6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i="1">
                              <a:latin typeface="Cambria Math"/>
                            </a:rPr>
                            <m:t>𝑢</m:t>
                          </m:r>
                          <m:r>
                            <a:rPr lang="en-US" sz="2600" i="1"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latin typeface="Cambria Math"/>
                            </a:rPr>
                            <m:t>𝑎</m:t>
                          </m:r>
                          <m:r>
                            <a:rPr lang="en-US" sz="2600" i="1"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en-US" sz="2600" i="1">
                              <a:latin typeface="Cambria Math"/>
                            </a:rPr>
                            <m:t>𝑢</m:t>
                          </m:r>
                          <m:r>
                            <a:rPr lang="en-US" sz="2600" i="1"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latin typeface="Cambria Math"/>
                            </a:rPr>
                            <m:t>𝑏</m:t>
                          </m:r>
                          <m:r>
                            <a:rPr lang="en-US" sz="2600" i="1">
                              <a:latin typeface="Cambria Math"/>
                            </a:rPr>
                            <m:t>)</m:t>
                          </m:r>
                        </m:sup>
                        <m:e>
                          <m:r>
                            <a:rPr lang="en-US" sz="2600" i="1">
                              <a:latin typeface="Cambria Math"/>
                            </a:rPr>
                            <m:t>𝑔</m:t>
                          </m:r>
                          <m:r>
                            <a:rPr lang="en-US" sz="2600" i="1">
                              <a:latin typeface="Cambria Math"/>
                            </a:rPr>
                            <m:t>(</m:t>
                          </m:r>
                          <m:r>
                            <a:rPr lang="en-US" sz="2600" i="1">
                              <a:latin typeface="Cambria Math"/>
                            </a:rPr>
                            <m:t>𝑢</m:t>
                          </m:r>
                          <m:r>
                            <a:rPr lang="en-US" sz="2600" i="1">
                              <a:latin typeface="Cambria Math"/>
                            </a:rPr>
                            <m:t>)</m:t>
                          </m:r>
                          <m:r>
                            <a:rPr lang="en-US" sz="2600" i="1">
                              <a:latin typeface="Cambria Math"/>
                            </a:rPr>
                            <m:t>𝑑𝑢</m:t>
                          </m:r>
                        </m:e>
                      </m:nary>
                      <m:r>
                        <a:rPr lang="en-US" sz="26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36544"/>
                <a:ext cx="9067800" cy="3061607"/>
              </a:xfrm>
              <a:prstGeom prst="rect">
                <a:avLst/>
              </a:prstGeom>
              <a:blipFill rotWithShape="1">
                <a:blip r:embed="rId2"/>
                <a:stretch>
                  <a:fillRect l="-1210" t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00200" y="3868579"/>
            <a:ext cx="906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>
                <a:latin typeface="Times New Roman" pitchFamily="18" charset="0"/>
                <a:cs typeface="Times New Roman" pitchFamily="18" charset="0"/>
                <a:sym typeface="Wingdings 2"/>
              </a:rPr>
              <a:t></a:t>
            </a:r>
            <a:r>
              <a:rPr lang="nl-NL" sz="2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0" y="4361021"/>
                <a:ext cx="9144000" cy="272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f(x)dx = g[u(x)]u'(x)dx = g[u(x)]d[u(x)].</a:t>
                </a:r>
              </a:p>
              <a:p>
                <a:pPr lvl="1"/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          -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u = u(x).</a:t>
                </a:r>
              </a:p>
              <a:p>
                <a:r>
                  <a:rPr lang="en-US" sz="26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2.Thực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: -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x = a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u = u(a).</a:t>
                </a:r>
              </a:p>
              <a:p>
                <a:pPr lvl="1"/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-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x = b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u = u(b).</a:t>
                </a:r>
              </a:p>
              <a:p>
                <a:r>
                  <a:rPr lang="en-US" sz="26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6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3.Khi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𝑢</m:t>
                            </m:r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𝑢</m:t>
                            </m:r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𝑏</m:t>
                            </m:r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  <m:e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2600" i="1">
                                <a:latin typeface="Cambria Math"/>
                                <a:cs typeface="Times New Roman" pitchFamily="18" charset="0"/>
                              </a:rPr>
                              <m:t>𝑑𝑢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61021"/>
                <a:ext cx="9144000" cy="2722990"/>
              </a:xfrm>
              <a:prstGeom prst="rect">
                <a:avLst/>
              </a:prstGeom>
              <a:blipFill rotWithShape="1">
                <a:blip r:embed="rId3"/>
                <a:stretch>
                  <a:fillRect l="-1133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362200" y="2895600"/>
            <a:ext cx="7543800" cy="972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rId4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45081" y="507521"/>
                <a:ext cx="10555855" cy="918703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12: 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sup>
                        </m:sSup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𝑏𝑒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33" i="1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133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133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133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133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67621" y="189782"/>
                <a:ext cx="15833783" cy="1378054"/>
              </a:xfrm>
              <a:blipFill rotWithShape="0">
                <a:blip r:embed="rId2"/>
                <a:stretch>
                  <a:fillRect l="-962" b="-7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+12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=0→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	        +)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sup>
                        </m:sSup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begChr m:val="|"/>
                        <m:endChr m:val="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=2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+)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=2+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</a:rPr>
                      <m:t>+0=0.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45081" y="507521"/>
                <a:ext cx="10555855" cy="918703"/>
              </a:xfrm>
            </p:spPr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12: 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sup>
                        </m:sSup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𝑏𝑒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33" i="1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133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133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133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133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67621" y="189782"/>
                <a:ext cx="15833783" cy="1378054"/>
              </a:xfrm>
              <a:blipFill rotWithShape="0">
                <a:blip r:embed="rId2"/>
                <a:stretch>
                  <a:fillRect l="-962" b="-7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+12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=0→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	        +)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sup>
                        </m:sSup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begChr m:val="|"/>
                        <m:endChr m:val="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=2</m:t>
                        </m:r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+)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=2+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</a:rPr>
                      <m:t>+0=0.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" action="ppaction://noaction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noaction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3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13: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𝑙𝑛𝑥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=8.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	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=16.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133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Ta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𝑙𝑛𝑥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sSup>
                          <m:sSup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𝑙𝑛𝑥</m:t>
                            </m:r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𝑙𝑛𝑥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14: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3+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𝑏𝑙𝑛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5,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4.                  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133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		   C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0.            	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5.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966" b="-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𝑡𝑑𝑡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=1∗→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+)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3−</m:t>
                        </m:r>
                      </m:e>
                    </m:d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ln5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+2.(−1)+3.</m:t>
                    </m:r>
                    <m:sSup>
                      <m:sSup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33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9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15: 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=−3.</m:t>
                        </m:r>
                      </m:e>
                    </m:nary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133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	B.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133" i="1">
                        <a:latin typeface="Cambria Math" panose="02040503050406030204" pitchFamily="18" charset="0"/>
                      </a:rPr>
                      <m:t>.    </m:t>
                    </m:r>
                  </m:oMath>
                </a14:m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	 </a:t>
                </a:r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133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133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	D</a:t>
                </a: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133" i="1">
                        <a:latin typeface="Cambria Math" panose="02040503050406030204" pitchFamily="18" charset="0"/>
                      </a:rPr>
                      <m:t>5.    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133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33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33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33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en-US" sz="2133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33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</a:p>
              <a:p>
                <a:pPr marL="0" indent="0">
                  <a:buNone/>
                </a:pPr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+)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133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133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.2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=2</m:t>
                    </m:r>
                    <m:nary>
                      <m:nary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1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33" i="1">
                        <a:latin typeface="Cambria Math" panose="02040503050406030204" pitchFamily="18" charset="0"/>
                      </a:rPr>
                      <m:t>=2.</m:t>
                    </m:r>
                    <m:d>
                      <m:dPr>
                        <m:ctrlPr>
                          <a:rPr lang="en-US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</a:rPr>
                      <m:t>=−6.</m:t>
                    </m:r>
                  </m:oMath>
                </a14:m>
                <a:endPara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318135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5219700" y="41909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7162800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 action="ppaction://noaction"/>
          </p:cNvPr>
          <p:cNvSpPr txBox="1"/>
          <p:nvPr/>
        </p:nvSpPr>
        <p:spPr>
          <a:xfrm>
            <a:off x="9256713" y="41910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" action="ppaction://noaction"/>
          </p:cNvPr>
          <p:cNvSpPr txBox="1"/>
          <p:nvPr/>
        </p:nvSpPr>
        <p:spPr>
          <a:xfrm>
            <a:off x="318135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5219699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7162800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>
            <a:off x="9190038" y="3232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" action="ppaction://noaction"/>
          </p:cNvPr>
          <p:cNvSpPr txBox="1"/>
          <p:nvPr/>
        </p:nvSpPr>
        <p:spPr>
          <a:xfrm>
            <a:off x="9175751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" action="ppaction://noaction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" action="ppaction://noaction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" action="ppaction://noaction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" action="ppaction://noaction"/>
          </p:cNvPr>
          <p:cNvSpPr txBox="1"/>
          <p:nvPr/>
        </p:nvSpPr>
        <p:spPr>
          <a:xfrm>
            <a:off x="1123950" y="42100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" action="ppaction://noaction"/>
          </p:cNvPr>
          <p:cNvSpPr txBox="1"/>
          <p:nvPr/>
        </p:nvSpPr>
        <p:spPr>
          <a:xfrm>
            <a:off x="1123950" y="32203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" action="ppaction://noaction"/>
          </p:cNvPr>
          <p:cNvSpPr txBox="1"/>
          <p:nvPr/>
        </p:nvSpPr>
        <p:spPr>
          <a:xfrm>
            <a:off x="1095375" y="22230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ction Button: Back or Previous 19">
            <a:hlinkClick r:id="rId17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47994" y="1690188"/>
            <a:ext cx="11330553" cy="633310"/>
            <a:chOff x="534987" y="1647866"/>
            <a:chExt cx="22664057" cy="1266784"/>
          </a:xfrm>
        </p:grpSpPr>
        <p:sp>
          <p:nvSpPr>
            <p:cNvPr id="97" name="Rounded Rectangle 96"/>
            <p:cNvSpPr/>
            <p:nvPr/>
          </p:nvSpPr>
          <p:spPr bwMode="auto">
            <a:xfrm>
              <a:off x="755651" y="1720891"/>
              <a:ext cx="22443393" cy="1193759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421">
                <a:defRPr/>
              </a:pPr>
              <a:endParaRPr 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99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Pentagon 99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1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4" name="Freeform 103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04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Rectangle 106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Rectangle 107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Rectangle 108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Rectangle 109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2" name="Chevron 101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TextBox 13"/>
              <p:cNvSpPr txBox="1">
                <a:spLocks noChangeArrowheads="1"/>
              </p:cNvSpPr>
              <p:nvPr/>
            </p:nvSpPr>
            <p:spPr bwMode="auto">
              <a:xfrm>
                <a:off x="1732711" y="1826035"/>
                <a:ext cx="1969386" cy="861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1034809" eaLnBrk="1" hangingPunct="1"/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1152545" y="2866970"/>
            <a:ext cx="1591092" cy="721931"/>
            <a:chOff x="1765249" y="3163074"/>
            <a:chExt cx="2431575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780910" y="3241571"/>
              <a:ext cx="951065" cy="73923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1181740" y="2984348"/>
            <a:ext cx="566070" cy="5589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en-US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20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928970" y="2921039"/>
                <a:ext cx="527709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970" y="2921039"/>
                <a:ext cx="527709" cy="6705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63382" y="2918979"/>
                <a:ext cx="18822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20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US" sz="20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0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𝒃𝒊</m:t>
                      </m:r>
                      <m:r>
                        <a:rPr lang="en-US" sz="20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20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8602" y="5837826"/>
                <a:ext cx="3579826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517" r="-715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017449" y="2900555"/>
                <a:ext cx="1723998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20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0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0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0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7506" y="5800972"/>
                <a:ext cx="3261726" cy="721801"/>
              </a:xfrm>
              <a:prstGeom prst="rect">
                <a:avLst/>
              </a:prstGeom>
              <a:blipFill rotWithShape="1">
                <a:blip r:embed="rId4"/>
                <a:stretch>
                  <a:fillRect t="-12712" r="-7850" b="-3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254595" y="851737"/>
            <a:ext cx="11328171" cy="596802"/>
            <a:chOff x="539751" y="1942730"/>
            <a:chExt cx="22659293" cy="1193759"/>
          </a:xfrm>
        </p:grpSpPr>
        <p:grpSp>
          <p:nvGrpSpPr>
            <p:cNvPr id="37" name="Group 36"/>
            <p:cNvGrpSpPr/>
            <p:nvPr/>
          </p:nvGrpSpPr>
          <p:grpSpPr>
            <a:xfrm>
              <a:off x="539751" y="1942730"/>
              <a:ext cx="22659293" cy="1193759"/>
              <a:chOff x="539751" y="1720891"/>
              <a:chExt cx="22659293" cy="1193759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39751" y="1771634"/>
                <a:ext cx="932874" cy="1052569"/>
                <a:chOff x="539751" y="1771634"/>
                <a:chExt cx="932874" cy="1052569"/>
              </a:xfrm>
            </p:grpSpPr>
            <p:sp>
              <p:nvSpPr>
                <p:cNvPr id="41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3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46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" name="Freeform 4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4" name="Chevron 4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8" name="Rectangle 37"/>
            <p:cNvSpPr/>
            <p:nvPr/>
          </p:nvSpPr>
          <p:spPr>
            <a:xfrm>
              <a:off x="4040187" y="2118091"/>
              <a:ext cx="18468975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r>
                <a:rPr lang="vi-VN" sz="22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15 câu vận dụng – 5 câu vận dụng cao tích phân đổi biến số</a:t>
              </a:r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04584" y="1717625"/>
                <a:ext cx="3491777" cy="607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690" y="3434804"/>
                <a:ext cx="6984463" cy="1299587"/>
              </a:xfrm>
              <a:prstGeom prst="rect">
                <a:avLst/>
              </a:prstGeom>
              <a:blipFill rotWithShape="1">
                <a:blip r:embed="rId5"/>
                <a:stretch>
                  <a:fillRect l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4123958" y="2895670"/>
            <a:ext cx="1591092" cy="721931"/>
            <a:chOff x="1765249" y="3163074"/>
            <a:chExt cx="2431575" cy="817728"/>
          </a:xfrm>
        </p:grpSpPr>
        <p:sp>
          <p:nvSpPr>
            <p:cNvPr id="55" name="Rectangle 54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780910" y="3241571"/>
              <a:ext cx="951065" cy="73923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vi-VN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76951" y="2895669"/>
            <a:ext cx="1591092" cy="721931"/>
            <a:chOff x="1765249" y="3163074"/>
            <a:chExt cx="2431575" cy="817728"/>
          </a:xfrm>
        </p:grpSpPr>
        <p:sp>
          <p:nvSpPr>
            <p:cNvPr id="58" name="Rectangle 57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80910" y="3241571"/>
              <a:ext cx="951065" cy="73923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vi-VN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076313" y="2895670"/>
            <a:ext cx="1591092" cy="721931"/>
            <a:chOff x="1765249" y="3163074"/>
            <a:chExt cx="2431575" cy="817728"/>
          </a:xfrm>
        </p:grpSpPr>
        <p:sp>
          <p:nvSpPr>
            <p:cNvPr id="63" name="Rectangle 62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780910" y="3241571"/>
              <a:ext cx="951065" cy="73923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vi-VN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019915" y="2960716"/>
                <a:ext cx="570477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b="1">
                          <a:solidFill>
                            <a:schemeClr val="bg1"/>
                          </a:solidFill>
                        </a:rPr>
                        <m:t>	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915" y="2960716"/>
                <a:ext cx="570477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391232" y="2961277"/>
                <a:ext cx="527709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232" y="2961277"/>
                <a:ext cx="527709" cy="669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0017449" y="2950386"/>
                <a:ext cx="527709" cy="668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449" y="2950386"/>
                <a:ext cx="527709" cy="6683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296952" y="4190901"/>
            <a:ext cx="11307409" cy="756352"/>
            <a:chOff x="593981" y="5410200"/>
            <a:chExt cx="22617763" cy="1512900"/>
          </a:xfrm>
        </p:grpSpPr>
        <p:grpSp>
          <p:nvGrpSpPr>
            <p:cNvPr id="67" name="Group 66"/>
            <p:cNvGrpSpPr/>
            <p:nvPr/>
          </p:nvGrpSpPr>
          <p:grpSpPr>
            <a:xfrm>
              <a:off x="593981" y="5410200"/>
              <a:ext cx="22617763" cy="1512900"/>
              <a:chOff x="1270510" y="5267367"/>
              <a:chExt cx="22617763" cy="1512900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1284909" y="5638801"/>
                <a:ext cx="22603364" cy="1141466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1270510" y="5267367"/>
                <a:ext cx="4643604" cy="888414"/>
                <a:chOff x="1224541" y="6322796"/>
                <a:chExt cx="4643604" cy="888414"/>
              </a:xfrm>
            </p:grpSpPr>
            <p:sp>
              <p:nvSpPr>
                <p:cNvPr id="71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2296330" y="6349325"/>
                  <a:ext cx="3495643" cy="861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Round Diagonal Corner Rectangle 72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Freeform 73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8" name="Rectangle 67"/>
            <p:cNvSpPr/>
            <p:nvPr/>
          </p:nvSpPr>
          <p:spPr>
            <a:xfrm>
              <a:off x="5411786" y="5902906"/>
              <a:ext cx="11040142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08889" y="1815313"/>
                <a:ext cx="46371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a+b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004" y="3630205"/>
                <a:ext cx="9022983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2365" t="-15517" r="-310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57855" y="4403336"/>
                <a:ext cx="7476452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vi-VN" sz="2000" dirty="0" err="1">
                    <a:solidFill>
                      <a:prstClr val="black"/>
                    </a:solidFill>
                  </a:rPr>
                  <a:t>Đ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ặt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428" y="8806925"/>
                <a:ext cx="14954850" cy="1013547"/>
              </a:xfrm>
              <a:prstGeom prst="rect">
                <a:avLst/>
              </a:prstGeom>
              <a:blipFill rotWithShape="1">
                <a:blip r:embed="rId10"/>
                <a:stretch>
                  <a:fillRect l="-1468" b="-1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ction Button: Back or Previous 64">
            <a:hlinkClick r:id="rId11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ction Button: Forward or Next 74">
            <a:hlinkClick r:id="rId12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7" grpId="0"/>
      <p:bldP spid="8" grpId="0"/>
      <p:bldP spid="4" grpId="0"/>
      <p:bldP spid="5" grpId="0"/>
      <p:bldP spid="6" grpId="0"/>
      <p:bldP spid="10" grpId="0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3678907" y="2374642"/>
            <a:ext cx="2069348" cy="521028"/>
            <a:chOff x="1380347" y="3163074"/>
            <a:chExt cx="3247742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628924" y="3163074"/>
              <a:ext cx="299916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751302" y="2298452"/>
            <a:ext cx="1867959" cy="521028"/>
            <a:chOff x="1380347" y="3163074"/>
            <a:chExt cx="29316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643973" y="3163074"/>
              <a:ext cx="266804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823697" y="2298452"/>
            <a:ext cx="1815908" cy="521028"/>
            <a:chOff x="1380347" y="3163074"/>
            <a:chExt cx="2849980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647864" y="3163074"/>
              <a:ext cx="258246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330553" cy="1009911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88727" y="1700171"/>
                  <a:ext cx="1969386" cy="5404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40187" y="2118091"/>
              <a:ext cx="18468977" cy="540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06512" y="2412737"/>
            <a:ext cx="2052590" cy="521028"/>
            <a:chOff x="1380347" y="3163074"/>
            <a:chExt cx="3221442" cy="817728"/>
          </a:xfrm>
        </p:grpSpPr>
        <p:sp>
          <p:nvSpPr>
            <p:cNvPr id="60" name="Rectangle 59"/>
            <p:cNvSpPr/>
            <p:nvPr/>
          </p:nvSpPr>
          <p:spPr>
            <a:xfrm>
              <a:off x="1630175" y="3163074"/>
              <a:ext cx="29716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608294" y="2470745"/>
            <a:ext cx="459406" cy="4222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2398" y="2493028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I = 6.</a:t>
            </a:r>
            <a:endParaRPr lang="en-US" sz="2000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56544" y="2438529"/>
                <a:ext cx="896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b="1" i="1">
                          <a:solidFill>
                            <a:prstClr val="white"/>
                          </a:solidFill>
                          <a:latin typeface="Cambria Math"/>
                        </a:rPr>
                        <m:t>𝑰</m:t>
                      </m:r>
                      <m:r>
                        <a:rPr lang="vi-VN" sz="2000" b="1" i="1">
                          <a:solidFill>
                            <a:prstClr val="white"/>
                          </a:solidFill>
                          <a:latin typeface="Cambria Math"/>
                        </a:rPr>
                        <m:t>=</m:t>
                      </m:r>
                      <m:r>
                        <a:rPr lang="vi-VN" sz="2000" b="1" i="1">
                          <a:solidFill>
                            <a:prstClr val="white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248" y="4876800"/>
                <a:ext cx="1602939" cy="707886"/>
              </a:xfrm>
              <a:prstGeom prst="rect">
                <a:avLst/>
              </a:prstGeom>
              <a:blipFill rotWithShape="1">
                <a:blip r:embed="rId2"/>
                <a:stretch>
                  <a:fillRect t="-15517" r="-1711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582692" y="2389392"/>
            <a:ext cx="68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I = 3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82987" y="2389392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I = 1.</a:t>
            </a:r>
            <a:endParaRPr lang="en-US" sz="2000" b="1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7459" y="3656644"/>
            <a:ext cx="11307409" cy="2395814"/>
            <a:chOff x="593981" y="5410198"/>
            <a:chExt cx="22617763" cy="1808762"/>
          </a:xfrm>
        </p:grpSpPr>
        <p:grpSp>
          <p:nvGrpSpPr>
            <p:cNvPr id="36" name="Group 35"/>
            <p:cNvGrpSpPr/>
            <p:nvPr/>
          </p:nvGrpSpPr>
          <p:grpSpPr>
            <a:xfrm>
              <a:off x="593981" y="5410198"/>
              <a:ext cx="22617763" cy="1808762"/>
              <a:chOff x="1270510" y="5267365"/>
              <a:chExt cx="22617763" cy="1808762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1284910" y="5267365"/>
                <a:ext cx="22603363" cy="1808762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270510" y="5267366"/>
                <a:ext cx="4724915" cy="794484"/>
                <a:chOff x="1224541" y="6322795"/>
                <a:chExt cx="4724915" cy="794484"/>
              </a:xfrm>
            </p:grpSpPr>
            <p:sp>
              <p:nvSpPr>
                <p:cNvPr id="39" name="Freeform 20"/>
                <p:cNvSpPr>
                  <a:spLocks/>
                </p:cNvSpPr>
                <p:nvPr/>
              </p:nvSpPr>
              <p:spPr bwMode="auto">
                <a:xfrm rot="16200000" flipV="1">
                  <a:off x="3660390" y="4458656"/>
                  <a:ext cx="424926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296331" y="6349326"/>
                  <a:ext cx="3653125" cy="225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Round Diagonal Corner Rectangle 40"/>
                <p:cNvSpPr/>
                <p:nvPr/>
              </p:nvSpPr>
              <p:spPr>
                <a:xfrm flipV="1">
                  <a:off x="1224541" y="6322797"/>
                  <a:ext cx="903518" cy="424923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Freeform 41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51" name="Rectangle 50"/>
            <p:cNvSpPr/>
            <p:nvPr/>
          </p:nvSpPr>
          <p:spPr>
            <a:xfrm>
              <a:off x="5411786" y="5902905"/>
              <a:ext cx="11040142" cy="22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06653" y="923948"/>
                <a:ext cx="8733274" cy="1059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liên tục trên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và các tích phân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𝑡𝑎𝑛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=2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 T</a:t>
                </a:r>
                <a:r>
                  <a:rPr lang="vi-VN" sz="2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ính tích phân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062" y="1847243"/>
                <a:ext cx="17468822" cy="2042547"/>
              </a:xfrm>
              <a:prstGeom prst="rect">
                <a:avLst/>
              </a:prstGeom>
              <a:blipFill rotWithShape="1">
                <a:blip r:embed="rId3"/>
                <a:stretch>
                  <a:fillRect l="-1257" b="-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037035" y="3841193"/>
                <a:ext cx="7428533" cy="1933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1+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Đổi cận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=0⇒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Do</a:t>
                </a:r>
                <a:r>
                  <a:rPr lang="en-US" sz="2000" dirty="0">
                    <a:solidFill>
                      <a:prstClr val="black"/>
                    </a:solidFill>
                  </a:rPr>
                  <a:t> 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𝑡𝑎𝑛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=4⇒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𝑑𝑡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=4⇒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=4+2⇔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=6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035" y="3841193"/>
                <a:ext cx="7428533" cy="1933927"/>
              </a:xfrm>
              <a:prstGeom prst="rect">
                <a:avLst/>
              </a:prstGeom>
              <a:blipFill>
                <a:blip r:embed="rId4"/>
                <a:stretch>
                  <a:fillRect l="-820" b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ction Button: Back or Previous 46">
            <a:hlinkClick r:id="rId5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Forward or Next 48">
            <a:hlinkClick r:id="rId6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3" grpId="0"/>
      <p:bldP spid="7" grpId="0"/>
      <p:bldP spid="8" grpId="0"/>
      <p:bldP spid="9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3678907" y="1838878"/>
            <a:ext cx="1982486" cy="521028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751302" y="1838878"/>
            <a:ext cx="2211773" cy="521028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823697" y="1838878"/>
            <a:ext cx="2033536" cy="521028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330553" cy="633310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88727" y="1700171"/>
                  <a:ext cx="1969386" cy="861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40187" y="2118089"/>
              <a:ext cx="18468977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06512" y="1838878"/>
            <a:ext cx="1794561" cy="521028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606512" y="1877010"/>
            <a:ext cx="459406" cy="4222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en-US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20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509445" y="1911669"/>
                <a:ext cx="553485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445" y="1911669"/>
                <a:ext cx="553485" cy="4364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235667" y="1867103"/>
                <a:ext cx="888513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667" y="1867103"/>
                <a:ext cx="888513" cy="436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627184" y="1867103"/>
                <a:ext cx="696153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184" y="1867103"/>
                <a:ext cx="696153" cy="436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0263767" y="1925722"/>
                <a:ext cx="989349" cy="423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vi-VN" sz="20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767" y="1925722"/>
                <a:ext cx="989349" cy="423129"/>
              </a:xfrm>
              <a:prstGeom prst="rect">
                <a:avLst/>
              </a:prstGeom>
              <a:blipFill>
                <a:blip r:embed="rId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290603" y="3143983"/>
            <a:ext cx="11307409" cy="3358419"/>
            <a:chOff x="593981" y="5410199"/>
            <a:chExt cx="22617763" cy="2529614"/>
          </a:xfrm>
        </p:grpSpPr>
        <p:grpSp>
          <p:nvGrpSpPr>
            <p:cNvPr id="37" name="Group 36"/>
            <p:cNvGrpSpPr/>
            <p:nvPr/>
          </p:nvGrpSpPr>
          <p:grpSpPr>
            <a:xfrm>
              <a:off x="593981" y="5410199"/>
              <a:ext cx="22617763" cy="2529614"/>
              <a:chOff x="1270510" y="5267366"/>
              <a:chExt cx="22617763" cy="252961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284910" y="5267366"/>
                <a:ext cx="22603363" cy="252961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1270510" y="5267366"/>
                <a:ext cx="4724915" cy="434388"/>
                <a:chOff x="1224541" y="6322795"/>
                <a:chExt cx="4724915" cy="434388"/>
              </a:xfrm>
            </p:grpSpPr>
            <p:sp>
              <p:nvSpPr>
                <p:cNvPr id="41" name="Freeform 20"/>
                <p:cNvSpPr>
                  <a:spLocks/>
                </p:cNvSpPr>
                <p:nvPr/>
              </p:nvSpPr>
              <p:spPr bwMode="auto">
                <a:xfrm rot="16200000" flipV="1">
                  <a:off x="3660390" y="4458656"/>
                  <a:ext cx="424926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296331" y="6349326"/>
                  <a:ext cx="3653125" cy="187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Round Diagonal Corner Rectangle 42"/>
                <p:cNvSpPr/>
                <p:nvPr/>
              </p:nvSpPr>
              <p:spPr>
                <a:xfrm flipV="1">
                  <a:off x="1224541" y="6322799"/>
                  <a:ext cx="903518" cy="42492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1403700" y="6378164"/>
                  <a:ext cx="545197" cy="37901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8" name="Rectangle 37"/>
            <p:cNvSpPr/>
            <p:nvPr/>
          </p:nvSpPr>
          <p:spPr>
            <a:xfrm>
              <a:off x="5411786" y="5902905"/>
              <a:ext cx="11040142" cy="18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01073" y="904930"/>
                <a:ext cx="9196939" cy="599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fr-FR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den>
                            </m:f>
                          </m:e>
                        </m:func>
                      </m:e>
                    </m:nary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abc là 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770" y="1809202"/>
                <a:ext cx="18396274" cy="1106841"/>
              </a:xfrm>
              <a:prstGeom prst="rect">
                <a:avLst/>
              </a:prstGeom>
              <a:blipFill rotWithShape="1">
                <a:blip r:embed="rId6"/>
                <a:stretch>
                  <a:fillRect l="-1193"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162682" y="3191431"/>
                <a:ext cx="8435330" cy="2834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=4−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𝑡𝑑𝑡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𝑥𝑑𝑥</m:t>
                    </m:r>
                  </m:oMath>
                </a14:m>
                <a:endParaRPr lang="vi-VN" sz="20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vi-VN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𝑡𝑑𝑡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−4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𝑙𝑛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−2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+2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  <m:e/>
                          </m:eqAr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r>
                  <a:rPr lang="en-US" sz="20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𝑎𝑏𝑐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(2−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)(2+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)=−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682" y="3191431"/>
                <a:ext cx="8435330" cy="2834302"/>
              </a:xfrm>
              <a:prstGeom prst="rect">
                <a:avLst/>
              </a:prstGeom>
              <a:blipFill>
                <a:blip r:embed="rId7"/>
                <a:stretch>
                  <a:fillRect l="-795" b="-3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ction Button: Back or Previous 46">
            <a:hlinkClick r:id="rId8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Forward or Next 48">
            <a:hlinkClick r:id="rId9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3" grpId="0"/>
      <p:bldP spid="7" grpId="0"/>
      <p:bldP spid="8" grpId="0"/>
      <p:bldP spid="9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3678907" y="2069882"/>
            <a:ext cx="1982486" cy="521028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751302" y="2069882"/>
            <a:ext cx="2211773" cy="521028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823697" y="2031787"/>
            <a:ext cx="2033536" cy="521028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330553" cy="903701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88727" y="1700170"/>
                  <a:ext cx="1969386" cy="6040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77868" y="2118089"/>
              <a:ext cx="18468977" cy="60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06512" y="2038764"/>
            <a:ext cx="1794561" cy="521028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606512" y="2092452"/>
            <a:ext cx="459406" cy="4222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en-US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690" y="2098837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1.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2773" y="2153447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2.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6494" y="2157150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7.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27776" y="2115987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9.</a:t>
            </a:r>
            <a:endParaRPr lang="en-US" sz="2000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84173" y="980849"/>
                <a:ext cx="8984223" cy="859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4+2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</a:p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vi-VN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019" y="1961060"/>
                <a:ext cx="17970785" cy="1637243"/>
              </a:xfrm>
              <a:prstGeom prst="rect">
                <a:avLst/>
              </a:prstGeom>
              <a:blipFill rotWithShape="1">
                <a:blip r:embed="rId2"/>
                <a:stretch>
                  <a:fillRect l="-1221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290603" y="3143983"/>
            <a:ext cx="11307409" cy="3714018"/>
            <a:chOff x="593981" y="5410199"/>
            <a:chExt cx="22617763" cy="2805914"/>
          </a:xfrm>
        </p:grpSpPr>
        <p:grpSp>
          <p:nvGrpSpPr>
            <p:cNvPr id="38" name="Group 37"/>
            <p:cNvGrpSpPr/>
            <p:nvPr/>
          </p:nvGrpSpPr>
          <p:grpSpPr>
            <a:xfrm>
              <a:off x="593981" y="5410199"/>
              <a:ext cx="22617763" cy="2805914"/>
              <a:chOff x="1270510" y="5267366"/>
              <a:chExt cx="22617763" cy="2805914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284910" y="5267366"/>
                <a:ext cx="22603363" cy="280591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270510" y="5267366"/>
                <a:ext cx="4724915" cy="434388"/>
                <a:chOff x="1224541" y="6322795"/>
                <a:chExt cx="4724915" cy="434388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16200000" flipV="1">
                  <a:off x="3660390" y="4458656"/>
                  <a:ext cx="424926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96331" y="6349326"/>
                  <a:ext cx="3653125" cy="187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ound Diagonal Corner Rectangle 43"/>
                <p:cNvSpPr/>
                <p:nvPr/>
              </p:nvSpPr>
              <p:spPr>
                <a:xfrm flipV="1">
                  <a:off x="1224541" y="6322799"/>
                  <a:ext cx="903518" cy="42492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403700" y="6378164"/>
                  <a:ext cx="545197" cy="37901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9" name="Rectangle 38"/>
            <p:cNvSpPr/>
            <p:nvPr/>
          </p:nvSpPr>
          <p:spPr>
            <a:xfrm>
              <a:off x="5411786" y="5902905"/>
              <a:ext cx="11040142" cy="18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900303" y="3238525"/>
                <a:ext cx="8567097" cy="3624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+1⇒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−1⇒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𝑡𝑑𝑡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=0⇒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=3⇒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4+2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𝑡𝑑𝑡</m:t>
                          </m:r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+3−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+2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−6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𝑙𝑛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−12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+6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=7</m:t>
                            </m:r>
                          </m:e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=−12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=6</m:t>
                            </m:r>
                          </m:e>
                        </m:eqAr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361" y="6477000"/>
                <a:ext cx="17136425" cy="6666569"/>
              </a:xfrm>
              <a:prstGeom prst="rect">
                <a:avLst/>
              </a:prstGeom>
              <a:blipFill rotWithShape="1">
                <a:blip r:embed="rId3"/>
                <a:stretch>
                  <a:fillRect l="-1281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ction Button: Back or Previous 46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Forward or Next 48">
            <a:hlinkClick r:id="rId5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3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00200" y="762001"/>
              <a:ext cx="8991600" cy="6019801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24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748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Dấu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hiệu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thể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đặt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511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748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𝑎𝑥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𝑎𝑥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300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770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à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hoặc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biểu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thức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chứa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748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hoặc biểu thức chứa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0748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0748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7770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𝑑𝑥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𝑐𝑜𝑠</m:t>
                                          </m:r>
                                        </m:e>
                                        <m:sup>
                                          <m:r>
                                            <a:rPr lang="en-US" sz="28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lang="en-US" sz="280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𝑡𝑎𝑛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7902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b="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𝑑𝑥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𝑠𝑖𝑛</m:t>
                                          </m:r>
                                        </m:e>
                                        <m:sup>
                                          <m:r>
                                            <a:rPr lang="en-US" sz="28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𝑐𝑜𝑡</m:t>
                                  </m:r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9707588"/>
                  </p:ext>
                </p:extLst>
              </p:nvPr>
            </p:nvGraphicFramePr>
            <p:xfrm>
              <a:off x="76200" y="762000"/>
              <a:ext cx="8991600" cy="6019801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457200"/>
                    <a:gridCol w="2209800"/>
                    <a:gridCol w="6324600"/>
                  </a:tblGrid>
                  <a:tr h="50748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Dấu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hiệu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  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thể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đặt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1511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937" t="-95050" r="-285675" b="-8039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334" t="-95050" b="-803960"/>
                          </a:stretch>
                        </a:blipFill>
                      </a:tcPr>
                    </a:tc>
                  </a:tr>
                  <a:tr h="50748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937" t="-234524" r="-285675" b="-8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334" t="-234524" b="-866667"/>
                          </a:stretch>
                        </a:blipFill>
                      </a:tcPr>
                    </a:tc>
                  </a:tr>
                  <a:tr h="52300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937" t="-330588" r="-285675" b="-75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334" t="-330588" b="-756471"/>
                          </a:stretch>
                        </a:blipFill>
                      </a:tcPr>
                    </a:tc>
                  </a:tr>
                  <a:tr h="7770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937" t="-285938" r="-285675" b="-402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334" t="-285938" b="-402344"/>
                          </a:stretch>
                        </a:blipFill>
                      </a:tcPr>
                    </a:tc>
                  </a:tr>
                  <a:tr h="50748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937" t="-595181" r="-285675" b="-520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334" t="-595181" b="-520482"/>
                          </a:stretch>
                        </a:blipFill>
                      </a:tcPr>
                    </a:tc>
                  </a:tr>
                  <a:tr h="50748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937" t="-695181" r="-285675" b="-420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334" t="-695181" b="-420482"/>
                          </a:stretch>
                        </a:blipFill>
                      </a:tcPr>
                    </a:tc>
                  </a:tr>
                  <a:tr h="50748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937" t="-785714" r="-285675" b="-315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334" t="-785714" b="-315476"/>
                          </a:stretch>
                        </a:blipFill>
                      </a:tcPr>
                    </a:tc>
                  </a:tr>
                  <a:tr h="77700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937" t="-585827" r="-285675" b="-1086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2334" t="-585827" b="-108661"/>
                          </a:stretch>
                        </a:blipFill>
                      </a:tcPr>
                    </a:tc>
                  </a:tr>
                  <a:tr h="7902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720090" algn="l"/>
                              <a:tab pos="3150870" algn="l"/>
                            </a:tabLst>
                          </a:pP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9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937" t="-670000" r="-285675" b="-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2334" t="-670000" b="-61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95400" y="-1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0725" algn="l"/>
                <a:tab pos="3151188" algn="l"/>
              </a:tabLst>
            </a:pP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3678907" y="1875784"/>
            <a:ext cx="1982486" cy="867505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751302" y="1838878"/>
            <a:ext cx="2211773" cy="828337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823697" y="1838878"/>
            <a:ext cx="2033536" cy="828337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695177" cy="633310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19426" y="1700171"/>
                  <a:ext cx="1907986" cy="861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40187" y="2118089"/>
              <a:ext cx="18468975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1311" y="1867103"/>
            <a:ext cx="1794561" cy="813169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3693747" y="1982022"/>
            <a:ext cx="459406" cy="6469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20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541070" y="1942739"/>
                <a:ext cx="567784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2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prstClr val="white"/>
                    </a:solidFill>
                  </a:rPr>
                  <a:t>.</a:t>
                </a:r>
                <a:endParaRPr lang="en-US" sz="2400" b="1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070" y="1942739"/>
                <a:ext cx="567784" cy="625812"/>
              </a:xfrm>
              <a:prstGeom prst="rect">
                <a:avLst/>
              </a:prstGeom>
              <a:blipFill>
                <a:blip r:embed="rId2"/>
                <a:stretch>
                  <a:fillRect r="-1505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794318" y="1911196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400" b="1" dirty="0">
                <a:solidFill>
                  <a:prstClr val="white"/>
                </a:solidFill>
              </a:rPr>
              <a:t>-2.</a:t>
            </a:r>
            <a:endParaRPr lang="en-US" sz="2400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0630295" y="1925722"/>
                <a:ext cx="622286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𝟔𝟕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295" y="1925722"/>
                <a:ext cx="622286" cy="784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993851" y="997053"/>
                <a:ext cx="9994012" cy="546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Biết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rad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35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hữu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tỷ</a:t>
                </a:r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tính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−7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851" y="997053"/>
                <a:ext cx="9994012" cy="546881"/>
              </a:xfrm>
              <a:prstGeom prst="rect">
                <a:avLst/>
              </a:prstGeom>
              <a:blipFill>
                <a:blip r:embed="rId4"/>
                <a:stretch>
                  <a:fillRect r="-488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525580" y="2004684"/>
                <a:ext cx="538930" cy="624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𝟖𝟔</m:t>
                        </m:r>
                      </m:num>
                      <m:den>
                        <m:r>
                          <a:rPr lang="vi-VN" sz="24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prstClr val="white"/>
                    </a:solidFill>
                  </a:rPr>
                  <a:t>.</a:t>
                </a:r>
                <a:endParaRPr lang="en-US" sz="2400" b="1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0" y="2004684"/>
                <a:ext cx="538930" cy="624466"/>
              </a:xfrm>
              <a:prstGeom prst="rect">
                <a:avLst/>
              </a:prstGeom>
              <a:blipFill>
                <a:blip r:embed="rId5"/>
                <a:stretch>
                  <a:fillRect r="-1685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502954" y="3163743"/>
            <a:ext cx="11307409" cy="3497397"/>
            <a:chOff x="593981" y="5410199"/>
            <a:chExt cx="22617763" cy="2996963"/>
          </a:xfrm>
        </p:grpSpPr>
        <p:grpSp>
          <p:nvGrpSpPr>
            <p:cNvPr id="39" name="Group 38"/>
            <p:cNvGrpSpPr/>
            <p:nvPr/>
          </p:nvGrpSpPr>
          <p:grpSpPr>
            <a:xfrm>
              <a:off x="593981" y="5410199"/>
              <a:ext cx="22617763" cy="2996963"/>
              <a:chOff x="1270510" y="5267366"/>
              <a:chExt cx="22617763" cy="2996963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284910" y="5267366"/>
                <a:ext cx="22603363" cy="2996963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70510" y="5267366"/>
                <a:ext cx="4724915" cy="434388"/>
                <a:chOff x="1224541" y="6322795"/>
                <a:chExt cx="4724915" cy="434388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16200000" flipV="1">
                  <a:off x="3660390" y="4458656"/>
                  <a:ext cx="424926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96331" y="6349326"/>
                  <a:ext cx="3653125" cy="187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ound Diagonal Corner Rectangle 44"/>
                <p:cNvSpPr/>
                <p:nvPr/>
              </p:nvSpPr>
              <p:spPr>
                <a:xfrm flipV="1">
                  <a:off x="1224541" y="6322799"/>
                  <a:ext cx="903518" cy="42492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403700" y="6378164"/>
                  <a:ext cx="545197" cy="37901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5411786" y="5902905"/>
              <a:ext cx="11040142" cy="18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65103" y="3159732"/>
                <a:ext cx="8945260" cy="3304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rad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9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ra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9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ra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=7−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9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ra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9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ra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vi-VN" sz="2000">
                        <a:solidFill>
                          <a:prstClr val="black"/>
                        </a:solidFill>
                        <a:latin typeface="Cambria Math"/>
                      </a:rPr>
                      <m:t>  Đ</m:t>
                    </m:r>
                  </m:oMath>
                </a14:m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ặt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⇒9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−1=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𝑥𝑑𝑥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𝑡𝑑𝑡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35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9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ra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sub>
                      <m:sup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35</m:t>
                            </m:r>
                          </m:e>
                        </m:rad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𝑡𝑑𝑡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9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27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sub>
                          <m:sup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35</m:t>
                                </m:r>
                              </m:e>
                            </m:rad>
                          </m:sup>
                        </m:sSubSup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35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 ra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rad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=7−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35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=7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−7=7+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32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27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−7=−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952" y="6319395"/>
                <a:ext cx="17892849" cy="6517233"/>
              </a:xfrm>
              <a:prstGeom prst="rect">
                <a:avLst/>
              </a:prstGeom>
              <a:blipFill rotWithShape="1">
                <a:blip r:embed="rId6"/>
                <a:stretch>
                  <a:fillRect l="-1193" r="-613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ction Button: Back or Previous 46">
            <a:hlinkClick r:id="rId7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Forward or Next 48">
            <a:hlinkClick r:id="rId8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4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3678907" y="1955596"/>
            <a:ext cx="1982486" cy="521028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751302" y="1955596"/>
            <a:ext cx="2211773" cy="521028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823697" y="1993691"/>
            <a:ext cx="2033536" cy="521028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330553" cy="903701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88727" y="1700170"/>
                  <a:ext cx="1969386" cy="6040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40187" y="2118089"/>
              <a:ext cx="18468977" cy="60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06512" y="1993691"/>
            <a:ext cx="1794561" cy="521028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9839240" y="2016261"/>
            <a:ext cx="459406" cy="4222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6025" y="2046537"/>
            <a:ext cx="927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= 44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5533" y="2008442"/>
            <a:ext cx="927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= 42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3725" y="2008442"/>
            <a:ext cx="997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P = 46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1234" y="2046537"/>
            <a:ext cx="927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= 48</a:t>
            </a:r>
            <a:endParaRPr lang="en-US" sz="2000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01073" y="955312"/>
                <a:ext cx="9196939" cy="87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</m:rad>
                  </m:oMath>
                </a14:m>
                <a:r>
                  <a:rPr lang="de-DE" sz="2000" dirty="0">
                    <a:solidFill>
                      <a:prstClr val="black"/>
                    </a:solidFill>
                  </a:rPr>
                  <a:t> </a:t>
                </a:r>
                <a:r>
                  <a:rPr lang="de-DE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de-DE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de-DE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de-DE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các số nguyên dương. Tính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de-DE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770" y="1909980"/>
                <a:ext cx="18396274" cy="1671420"/>
              </a:xfrm>
              <a:prstGeom prst="rect">
                <a:avLst/>
              </a:prstGeom>
              <a:blipFill rotWithShape="1">
                <a:blip r:embed="rId2"/>
                <a:stretch>
                  <a:fillRect l="-1193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433067" y="3048050"/>
            <a:ext cx="11424166" cy="3849085"/>
            <a:chOff x="593981" y="5410199"/>
            <a:chExt cx="22617763" cy="2960200"/>
          </a:xfrm>
        </p:grpSpPr>
        <p:grpSp>
          <p:nvGrpSpPr>
            <p:cNvPr id="39" name="Group 38"/>
            <p:cNvGrpSpPr/>
            <p:nvPr/>
          </p:nvGrpSpPr>
          <p:grpSpPr>
            <a:xfrm>
              <a:off x="593981" y="5410199"/>
              <a:ext cx="22617763" cy="2960200"/>
              <a:chOff x="1270510" y="5267366"/>
              <a:chExt cx="22617763" cy="2960200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284909" y="5267366"/>
                <a:ext cx="22603364" cy="2960200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70510" y="5267366"/>
                <a:ext cx="4724915" cy="434388"/>
                <a:chOff x="1224541" y="6322795"/>
                <a:chExt cx="4724915" cy="434388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16200000" flipV="1">
                  <a:off x="3660390" y="4458656"/>
                  <a:ext cx="424926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96331" y="6349326"/>
                  <a:ext cx="3653125" cy="171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ound Diagonal Corner Rectangle 44"/>
                <p:cNvSpPr/>
                <p:nvPr/>
              </p:nvSpPr>
              <p:spPr>
                <a:xfrm flipV="1">
                  <a:off x="1224541" y="6322799"/>
                  <a:ext cx="903517" cy="42492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37901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5411788" y="5902905"/>
              <a:ext cx="11040141" cy="17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34112" y="3069164"/>
                <a:ext cx="8577794" cy="3827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de-DE" sz="2000" dirty="0">
                    <a:solidFill>
                      <a:prstClr val="black"/>
                    </a:solidFill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</m:rad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rad>
                              </m:e>
                            </m:d>
                          </m:den>
                        </m:f>
                      </m:e>
                    </m:nary>
                  </m:oMath>
                </a14:m>
                <a:r>
                  <a:rPr lang="de-DE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de-DE" sz="2000" dirty="0">
                    <a:solidFill>
                      <a:prstClr val="black"/>
                    </a:solidFill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ra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de-DE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de-DE" sz="2000" dirty="0">
                    <a:solidFill>
                      <a:prstClr val="black"/>
                    </a:solidFill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de-DE" sz="2000" dirty="0">
                    <a:solidFill>
                      <a:prstClr val="black"/>
                    </a:solidFill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de-DE" sz="2000" dirty="0">
                    <a:solidFill>
                      <a:prstClr val="black"/>
                    </a:solidFill>
                  </a:rPr>
                  <a:t>, khi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de-DE" sz="2000" dirty="0">
                    <a:solidFill>
                      <a:prstClr val="black"/>
                    </a:solidFill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de-DE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rad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=2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−2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000" i="1" dirty="0">
                  <a:solidFill>
                    <a:prstClr val="black"/>
                  </a:solidFill>
                </a:endParaRPr>
              </a:p>
              <a:p>
                <a:pPr defTabSz="1034809"/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−2=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32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=32</m:t>
                    </m:r>
                  </m:oMath>
                </a14:m>
                <a:r>
                  <a:rPr lang="de-DE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=12</m:t>
                    </m:r>
                  </m:oMath>
                </a14:m>
                <a:r>
                  <a:rPr lang="de-DE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de-DE" sz="2000" dirty="0">
                    <a:solidFill>
                      <a:prstClr val="black"/>
                    </a:solidFill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=48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987" y="6138234"/>
                <a:ext cx="17157822" cy="7425366"/>
              </a:xfrm>
              <a:prstGeom prst="rect">
                <a:avLst/>
              </a:prstGeom>
              <a:blipFill rotWithShape="1">
                <a:blip r:embed="rId3"/>
                <a:stretch>
                  <a:fillRect l="-1279" b="-2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ction Button: Back or Previous 46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Forward or Next 48">
            <a:hlinkClick r:id="rId5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3" grpId="0"/>
      <p:bldP spid="7" grpId="0"/>
      <p:bldP spid="8" grpId="0"/>
      <p:bldP spid="9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7459" y="935177"/>
            <a:ext cx="11330553" cy="903701"/>
            <a:chOff x="534987" y="1869705"/>
            <a:chExt cx="22664057" cy="1266784"/>
          </a:xfrm>
        </p:grpSpPr>
        <p:grpSp>
          <p:nvGrpSpPr>
            <p:cNvPr id="3" name="Group 2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Pentagon 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2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" name="Freeform 1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" name="Chevron 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88727" y="1700170"/>
                  <a:ext cx="1969386" cy="6040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" name="Rectangle 3"/>
            <p:cNvSpPr/>
            <p:nvPr/>
          </p:nvSpPr>
          <p:spPr>
            <a:xfrm>
              <a:off x="4040187" y="2118089"/>
              <a:ext cx="18468977" cy="60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34116" y="985099"/>
                <a:ext cx="9159136" cy="602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pt-BR" sz="2000" dirty="0">
                    <a:solidFill>
                      <a:prstClr val="black"/>
                    </a:solidFill>
                  </a:rPr>
                  <a:t>Cho</a:t>
                </a:r>
                <a:r>
                  <a:rPr lang="vi-VN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−5</m:t>
                            </m:r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+6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den>
                            </m:f>
                          </m:e>
                        </m:func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</m:e>
                    </m:nary>
                  </m:oMath>
                </a14:m>
                <a:r>
                  <a:rPr lang="pt-BR" sz="2000" dirty="0">
                    <a:solidFill>
                      <a:prstClr val="black"/>
                    </a:solidFill>
                  </a:rPr>
                  <a:t>tính tổng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pt-BR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1969561"/>
                <a:ext cx="18320657" cy="1123321"/>
              </a:xfrm>
              <a:prstGeom prst="rect">
                <a:avLst/>
              </a:prstGeom>
              <a:blipFill rotWithShape="1">
                <a:blip r:embed="rId2"/>
                <a:stretch>
                  <a:fillRect l="-1164" b="-9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606512" y="1993691"/>
            <a:ext cx="1794561" cy="521028"/>
            <a:chOff x="1380347" y="3163074"/>
            <a:chExt cx="2816477" cy="817728"/>
          </a:xfrm>
        </p:grpSpPr>
        <p:sp>
          <p:nvSpPr>
            <p:cNvPr id="21" name="Rectangle 20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91252" y="2095674"/>
            <a:ext cx="1794561" cy="521028"/>
            <a:chOff x="1380347" y="3163074"/>
            <a:chExt cx="2816477" cy="817728"/>
          </a:xfrm>
        </p:grpSpPr>
        <p:sp>
          <p:nvSpPr>
            <p:cNvPr id="24" name="Rectangle 23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vi-VN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6000" y="2133769"/>
            <a:ext cx="1794561" cy="521028"/>
            <a:chOff x="1380347" y="3163074"/>
            <a:chExt cx="2816477" cy="817728"/>
          </a:xfrm>
        </p:grpSpPr>
        <p:sp>
          <p:nvSpPr>
            <p:cNvPr id="27" name="Rectangle 26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vi-VN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029318" y="2133769"/>
            <a:ext cx="1794561" cy="521028"/>
            <a:chOff x="1380347" y="3163074"/>
            <a:chExt cx="2816477" cy="817728"/>
          </a:xfrm>
        </p:grpSpPr>
        <p:sp>
          <p:nvSpPr>
            <p:cNvPr id="30" name="Rectangle 2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vi-VN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401947" y="2077892"/>
                <a:ext cx="8611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257" y="4155433"/>
                <a:ext cx="1522789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517" r="-1800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115058" y="2179875"/>
                <a:ext cx="732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</a:rPr>
                  <a:t>4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87" y="4359424"/>
                <a:ext cx="1266501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17241" r="-25000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668574" y="2217970"/>
                <a:ext cx="732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</a:rPr>
                  <a:t>0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9665" y="4435624"/>
                <a:ext cx="1266501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17241" r="-25121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857901" y="2217970"/>
                <a:ext cx="732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</a:rPr>
                  <a:t>3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7587" y="4435624"/>
                <a:ext cx="1266501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17241" r="-25000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3406795" y="2149599"/>
            <a:ext cx="459406" cy="4222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2000" dirty="0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02954" y="3163743"/>
            <a:ext cx="11307409" cy="3497399"/>
            <a:chOff x="593981" y="5410199"/>
            <a:chExt cx="22617763" cy="3088758"/>
          </a:xfrm>
        </p:grpSpPr>
        <p:grpSp>
          <p:nvGrpSpPr>
            <p:cNvPr id="38" name="Group 37"/>
            <p:cNvGrpSpPr/>
            <p:nvPr/>
          </p:nvGrpSpPr>
          <p:grpSpPr>
            <a:xfrm>
              <a:off x="593981" y="5410199"/>
              <a:ext cx="22617763" cy="3088758"/>
              <a:chOff x="1270510" y="5267366"/>
              <a:chExt cx="22617763" cy="3088758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284910" y="5267366"/>
                <a:ext cx="22603363" cy="3088758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270510" y="5267366"/>
                <a:ext cx="4724915" cy="434388"/>
                <a:chOff x="1224541" y="6322795"/>
                <a:chExt cx="4724915" cy="434388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16200000" flipV="1">
                  <a:off x="3660390" y="4458656"/>
                  <a:ext cx="424926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96331" y="6349326"/>
                  <a:ext cx="3653125" cy="187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ound Diagonal Corner Rectangle 43"/>
                <p:cNvSpPr/>
                <p:nvPr/>
              </p:nvSpPr>
              <p:spPr>
                <a:xfrm flipV="1">
                  <a:off x="1224541" y="6322799"/>
                  <a:ext cx="903518" cy="42492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Freeform 44"/>
                <p:cNvSpPr>
                  <a:spLocks noEditPoints="1"/>
                </p:cNvSpPr>
                <p:nvPr/>
              </p:nvSpPr>
              <p:spPr bwMode="auto">
                <a:xfrm>
                  <a:off x="1403700" y="6378164"/>
                  <a:ext cx="545197" cy="37901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9" name="Rectangle 38"/>
            <p:cNvSpPr/>
            <p:nvPr/>
          </p:nvSpPr>
          <p:spPr>
            <a:xfrm>
              <a:off x="5411786" y="5902905"/>
              <a:ext cx="11040142" cy="18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179358" y="3238525"/>
                <a:ext cx="6095206" cy="32551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Đặt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=0⇒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−5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+6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−5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</a:rPr>
                            <m:t>dt</m:t>
                          </m:r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−3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</a:rPr>
                            <m:t>dt</m:t>
                          </m:r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𝑙𝑛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=1,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0,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=3⇒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43" y="6477000"/>
                <a:ext cx="12192000" cy="6280694"/>
              </a:xfrm>
              <a:prstGeom prst="rect">
                <a:avLst/>
              </a:prstGeom>
              <a:blipFill rotWithShape="1">
                <a:blip r:embed="rId7"/>
                <a:stretch>
                  <a:fillRect l="-1750" t="-1748" b="-3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ction Button: Back or Previous 46">
            <a:hlinkClick r:id="rId8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Forward or Next 47">
            <a:hlinkClick r:id="rId9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3678907" y="1875784"/>
            <a:ext cx="1982486" cy="867505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751302" y="1838878"/>
            <a:ext cx="2211773" cy="828337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823697" y="1838878"/>
            <a:ext cx="2033536" cy="828337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695177" cy="903701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19426" y="1700170"/>
                  <a:ext cx="1907986" cy="6040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40187" y="2118089"/>
              <a:ext cx="18468975" cy="60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1311" y="1867103"/>
            <a:ext cx="1794561" cy="813169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3693747" y="1982022"/>
            <a:ext cx="459406" cy="6469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6009" y="2008442"/>
            <a:ext cx="915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T =  0.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34087" y="197034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T = 2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0295" y="2008442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T = 1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5581" y="2004684"/>
            <a:ext cx="930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T = - 1</a:t>
            </a:r>
            <a:endParaRPr lang="en-US" sz="2000" b="1" dirty="0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02954" y="3163745"/>
            <a:ext cx="11307409" cy="3694256"/>
            <a:chOff x="593981" y="5410199"/>
            <a:chExt cx="22617763" cy="3074369"/>
          </a:xfrm>
        </p:grpSpPr>
        <p:grpSp>
          <p:nvGrpSpPr>
            <p:cNvPr id="39" name="Group 38"/>
            <p:cNvGrpSpPr/>
            <p:nvPr/>
          </p:nvGrpSpPr>
          <p:grpSpPr>
            <a:xfrm>
              <a:off x="593981" y="5410199"/>
              <a:ext cx="22617763" cy="3074369"/>
              <a:chOff x="1270510" y="5267366"/>
              <a:chExt cx="22617763" cy="3074369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284910" y="5267366"/>
                <a:ext cx="22603363" cy="3074369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70510" y="5267366"/>
                <a:ext cx="4724915" cy="434388"/>
                <a:chOff x="1224541" y="6322795"/>
                <a:chExt cx="4724915" cy="434388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16200000" flipV="1">
                  <a:off x="3660390" y="4458656"/>
                  <a:ext cx="424926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96331" y="6349326"/>
                  <a:ext cx="3653125" cy="187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ound Diagonal Corner Rectangle 44"/>
                <p:cNvSpPr/>
                <p:nvPr/>
              </p:nvSpPr>
              <p:spPr>
                <a:xfrm flipV="1">
                  <a:off x="1224541" y="6322799"/>
                  <a:ext cx="903518" cy="42492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403700" y="6378164"/>
                  <a:ext cx="545197" cy="37901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5411786" y="5902905"/>
              <a:ext cx="11040142" cy="18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38877" y="935177"/>
                <a:ext cx="9523759" cy="879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Biết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tích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phân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+3</m:t>
                                </m:r>
                              </m:e>
                            </m:rad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nguyên</a:t>
                </a:r>
                <a:r>
                  <a:rPr lang="en-US" sz="2000" dirty="0">
                    <a:solidFill>
                      <a:prstClr val="black"/>
                    </a:solidFill>
                  </a:rPr>
                  <a:t>.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Tính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1869705"/>
                <a:ext cx="19049999" cy="1656672"/>
              </a:xfrm>
              <a:prstGeom prst="rect">
                <a:avLst/>
              </a:prstGeom>
              <a:blipFill rotWithShape="1">
                <a:blip r:embed="rId2"/>
                <a:stretch>
                  <a:fillRect l="-1120" b="-15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24378" y="3291286"/>
                <a:ext cx="6095206" cy="34351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+3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+3⇒2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𝑡𝑑𝑡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Đổi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cận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func>
                          </m: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=3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Suy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ra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+3</m:t>
                                </m:r>
                              </m:e>
                            </m:rad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𝑡𝑑𝑡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vi-VN" sz="2000" i="1" dirty="0">
                  <a:solidFill>
                    <a:prstClr val="black"/>
                  </a:solidFill>
                </a:endParaRPr>
              </a:p>
              <a:p>
                <a:pPr defTabSz="1034809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  <m:func>
                                    <m:func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𝑙𝑛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6−2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</m:func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4−2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func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=2−4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=2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=−4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   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Vậy</a:t>
                </a:r>
                <a14:m>
                  <m:oMath xmlns:m="http://schemas.openxmlformats.org/officeDocument/2006/math">
                    <m:r>
                      <a:rPr lang="vi-VN" sz="200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569" y="6582537"/>
                <a:ext cx="12192000" cy="6111801"/>
              </a:xfrm>
              <a:prstGeom prst="rect">
                <a:avLst/>
              </a:prstGeom>
              <a:blipFill rotWithShape="1">
                <a:blip r:embed="rId3"/>
                <a:stretch>
                  <a:fillRect l="-1750" t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ction Button: Back or Previous 46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Forward or Next 48">
            <a:hlinkClick r:id="rId5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7" grpId="0"/>
      <p:bldP spid="8" grpId="0"/>
      <p:bldP spid="9" grpId="0"/>
      <p:bldP spid="37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3678907" y="1875784"/>
            <a:ext cx="1982486" cy="867505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751302" y="1838878"/>
            <a:ext cx="2211773" cy="828337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823697" y="1838878"/>
            <a:ext cx="2033536" cy="828337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695177" cy="633310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19426" y="1700171"/>
                  <a:ext cx="1907986" cy="861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9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40187" y="2118089"/>
              <a:ext cx="18468975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1311" y="1867103"/>
            <a:ext cx="1794561" cy="813169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9839240" y="1918394"/>
            <a:ext cx="459406" cy="7188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6008" y="2008442"/>
            <a:ext cx="101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P = -1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4318" y="1911196"/>
            <a:ext cx="854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 = 0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0296" y="1925722"/>
            <a:ext cx="93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= -2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5581" y="2004684"/>
            <a:ext cx="854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=  1</a:t>
            </a:r>
            <a:endParaRPr lang="en-US" sz="2000" b="1" dirty="0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02954" y="3162336"/>
            <a:ext cx="11307409" cy="3325550"/>
            <a:chOff x="593981" y="5410199"/>
            <a:chExt cx="22617763" cy="2847434"/>
          </a:xfrm>
        </p:grpSpPr>
        <p:grpSp>
          <p:nvGrpSpPr>
            <p:cNvPr id="39" name="Group 38"/>
            <p:cNvGrpSpPr/>
            <p:nvPr/>
          </p:nvGrpSpPr>
          <p:grpSpPr>
            <a:xfrm>
              <a:off x="593981" y="5410199"/>
              <a:ext cx="22617763" cy="2847434"/>
              <a:chOff x="1270510" y="5267366"/>
              <a:chExt cx="22617763" cy="2847434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284910" y="5267366"/>
                <a:ext cx="22603363" cy="284743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70510" y="5267366"/>
                <a:ext cx="4724915" cy="434388"/>
                <a:chOff x="1224541" y="6322795"/>
                <a:chExt cx="4724915" cy="434388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16200000" flipV="1">
                  <a:off x="3660390" y="4458656"/>
                  <a:ext cx="424926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96331" y="6349326"/>
                  <a:ext cx="3653125" cy="190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ound Diagonal Corner Rectangle 44"/>
                <p:cNvSpPr/>
                <p:nvPr/>
              </p:nvSpPr>
              <p:spPr>
                <a:xfrm flipV="1">
                  <a:off x="1224541" y="6322799"/>
                  <a:ext cx="903518" cy="42492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403700" y="6378164"/>
                  <a:ext cx="545197" cy="37901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5411786" y="5902905"/>
              <a:ext cx="11040142" cy="19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76223" y="952374"/>
                <a:ext cx="9886413" cy="584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pt-B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lang="pt-B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pt-B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pt-B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ℤ</m:t>
                    </m:r>
                  </m:oMath>
                </a14:m>
                <a:r>
                  <a:rPr lang="pt-B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pt-B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86" y="1904103"/>
                <a:ext cx="19775401" cy="1096326"/>
              </a:xfrm>
              <a:prstGeom prst="rect">
                <a:avLst/>
              </a:prstGeom>
              <a:blipFill rotWithShape="1">
                <a:blip r:embed="rId2"/>
                <a:stretch>
                  <a:fillRect l="-107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9666" y="3291287"/>
                <a:ext cx="6095206" cy="29615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34809"/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r>
                  <a:rPr lang="fr-FR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+1⇒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r>
                  <a:rPr lang="fr-FR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=0⇒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</a:t>
                </a:r>
                <a:r>
                  <a:rPr lang="fr-FR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sup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</m:func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r>
                  <a:rPr lang="fr-FR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ra: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r>
                  <a:rPr lang="fr-FR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=−2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174" y="6582537"/>
                <a:ext cx="12192000" cy="5812104"/>
              </a:xfrm>
              <a:prstGeom prst="rect">
                <a:avLst/>
              </a:prstGeom>
              <a:blipFill rotWithShape="1">
                <a:blip r:embed="rId3"/>
                <a:stretch>
                  <a:fillRect l="-1750" b="-3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ction Button: Back or Previous 46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Forward or Next 48">
            <a:hlinkClick r:id="rId5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3678907" y="2126004"/>
            <a:ext cx="1982486" cy="837986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758110" y="2037814"/>
            <a:ext cx="2211773" cy="828337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823697" y="1991143"/>
            <a:ext cx="2033536" cy="828337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695177" cy="1009986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45465" y="1700171"/>
                  <a:ext cx="2255909" cy="540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40187" y="2118090"/>
              <a:ext cx="18468975" cy="540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1311" y="2044405"/>
            <a:ext cx="1794561" cy="813169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9827048" y="2024452"/>
            <a:ext cx="459406" cy="7188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6776" y="2273333"/>
            <a:ext cx="101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P = -1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4318" y="2228362"/>
            <a:ext cx="854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 = 0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0296" y="2168827"/>
            <a:ext cx="93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= -2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11926" y="2265093"/>
            <a:ext cx="854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=  1</a:t>
            </a:r>
            <a:endParaRPr lang="en-US" sz="2000" b="1" dirty="0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02954" y="3163740"/>
            <a:ext cx="11307409" cy="3478272"/>
            <a:chOff x="593981" y="5410198"/>
            <a:chExt cx="22617763" cy="1868489"/>
          </a:xfrm>
        </p:grpSpPr>
        <p:grpSp>
          <p:nvGrpSpPr>
            <p:cNvPr id="39" name="Group 38"/>
            <p:cNvGrpSpPr/>
            <p:nvPr/>
          </p:nvGrpSpPr>
          <p:grpSpPr>
            <a:xfrm>
              <a:off x="593981" y="5410198"/>
              <a:ext cx="22617763" cy="1868489"/>
              <a:chOff x="1270510" y="5267365"/>
              <a:chExt cx="22617763" cy="1868489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284910" y="5267366"/>
                <a:ext cx="22603363" cy="1868488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70510" y="5267365"/>
                <a:ext cx="4724915" cy="322994"/>
                <a:chOff x="1224541" y="6322794"/>
                <a:chExt cx="4724915" cy="322994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16200000" flipV="1">
                  <a:off x="3722833" y="4396213"/>
                  <a:ext cx="300041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96331" y="6349326"/>
                  <a:ext cx="3653125" cy="187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ound Diagonal Corner Rectangle 44"/>
                <p:cNvSpPr/>
                <p:nvPr/>
              </p:nvSpPr>
              <p:spPr>
                <a:xfrm flipV="1">
                  <a:off x="1224541" y="6322799"/>
                  <a:ext cx="903518" cy="300037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403700" y="6378164"/>
                  <a:ext cx="545197" cy="267624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5411786" y="5902905"/>
              <a:ext cx="11040142" cy="18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76223" y="952374"/>
                <a:ext cx="9886413" cy="1220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+6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−5</m:t>
                                </m:r>
                              </m:e>
                            </m:rad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dương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4&lt;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&lt;5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r>
                  <a:rPr lang="pt-BR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86" y="1904103"/>
                <a:ext cx="19775401" cy="2347566"/>
              </a:xfrm>
              <a:prstGeom prst="rect">
                <a:avLst/>
              </a:prstGeom>
              <a:blipFill rotWithShape="1">
                <a:blip r:embed="rId2"/>
                <a:stretch>
                  <a:fillRect l="-1079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11543" y="3229446"/>
                <a:ext cx="8898820" cy="3235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fr-FR" sz="2000" dirty="0">
                    <a:solidFill>
                      <a:prstClr val="black"/>
                    </a:solidFill>
                  </a:rPr>
                  <a:t>Ta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+6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−5</m:t>
                                </m:r>
                              </m:e>
                            </m:rad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−3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fr-FR" sz="2000" dirty="0" err="1">
                    <a:solidFill>
                      <a:prstClr val="black"/>
                    </a:solidFill>
                  </a:rPr>
                  <a:t>Đặt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−3=2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func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fr-FR" sz="2000" dirty="0" err="1">
                    <a:solidFill>
                      <a:prstClr val="black"/>
                    </a:solidFill>
                  </a:rPr>
                  <a:t>Đổi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cận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=4⇒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𝑎𝑟𝑐𝑠𝑖𝑛</m:t>
                        </m:r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rad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den>
                        </m:f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4−4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𝑠𝑖𝑛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rad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den>
                        </m:f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b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den>
                        </m:f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</a:rPr>
                  <a:t>Theo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đề</a:t>
                </a:r>
                <a:r>
                  <a:rPr lang="en-US" sz="2000" dirty="0">
                    <a:solidFill>
                      <a:prstClr val="black"/>
                    </a:solidFill>
                  </a:rPr>
                  <a:t> ta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</m:e>
                    </m:func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𝑎𝑟𝑐𝑠𝑖𝑛</m:t>
                        </m:r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rad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ra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+3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</a:rPr>
                  <a:t>Do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=6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843" y="6458839"/>
                <a:ext cx="17799957" cy="5782417"/>
              </a:xfrm>
              <a:prstGeom prst="rect">
                <a:avLst/>
              </a:prstGeom>
              <a:blipFill rotWithShape="1">
                <a:blip r:embed="rId3"/>
                <a:stretch>
                  <a:fillRect l="-1199" r="-925" b="-3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ction Button: Back or Previous 46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Forward or Next 48">
            <a:hlinkClick r:id="rId5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7" grpId="0"/>
      <p:bldP spid="8" grpId="0"/>
      <p:bldP spid="9" grpId="0"/>
      <p:bldP spid="37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3678907" y="1875784"/>
            <a:ext cx="1982486" cy="867505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751302" y="1838878"/>
            <a:ext cx="2211773" cy="828337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823697" y="1838878"/>
            <a:ext cx="2033536" cy="828337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695177" cy="633310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45465" y="1700171"/>
                  <a:ext cx="2255909" cy="861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40187" y="2118089"/>
              <a:ext cx="18468975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1311" y="1867103"/>
            <a:ext cx="1794561" cy="813169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6751302" y="1894639"/>
            <a:ext cx="459406" cy="7188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2000" dirty="0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02954" y="3163742"/>
            <a:ext cx="11307409" cy="3497401"/>
            <a:chOff x="593981" y="5410198"/>
            <a:chExt cx="22617763" cy="1808191"/>
          </a:xfrm>
        </p:grpSpPr>
        <p:grpSp>
          <p:nvGrpSpPr>
            <p:cNvPr id="39" name="Group 38"/>
            <p:cNvGrpSpPr/>
            <p:nvPr/>
          </p:nvGrpSpPr>
          <p:grpSpPr>
            <a:xfrm>
              <a:off x="593981" y="5410198"/>
              <a:ext cx="22617763" cy="1808191"/>
              <a:chOff x="1270510" y="5267365"/>
              <a:chExt cx="22617763" cy="180819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284910" y="5267366"/>
                <a:ext cx="22603363" cy="1808190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70510" y="5267365"/>
                <a:ext cx="4724915" cy="322994"/>
                <a:chOff x="1224541" y="6322794"/>
                <a:chExt cx="4724915" cy="322994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16200000" flipV="1">
                  <a:off x="3722833" y="4396213"/>
                  <a:ext cx="300041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96331" y="6349326"/>
                  <a:ext cx="3653125" cy="187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ound Diagonal Corner Rectangle 44"/>
                <p:cNvSpPr/>
                <p:nvPr/>
              </p:nvSpPr>
              <p:spPr>
                <a:xfrm flipV="1">
                  <a:off x="1224541" y="6322799"/>
                  <a:ext cx="903518" cy="300037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403700" y="6378164"/>
                  <a:ext cx="545197" cy="267624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5411786" y="5902905"/>
              <a:ext cx="11040142" cy="18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90434" y="997053"/>
                <a:ext cx="9672202" cy="594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fr-FR" sz="2000" dirty="0">
                    <a:solidFill>
                      <a:prstClr val="black"/>
                    </a:solidFill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1−2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rad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với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.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Giá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trị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gần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nhất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với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64" y="1993473"/>
                <a:ext cx="19346923" cy="1117614"/>
              </a:xfrm>
              <a:prstGeom prst="rect">
                <a:avLst/>
              </a:prstGeom>
              <a:blipFill rotWithShape="1">
                <a:blip r:embed="rId2"/>
                <a:stretch>
                  <a:fillRect l="-1135" b="-15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1642507" y="1911196"/>
                <a:ext cx="55015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vi-VN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507" y="1911196"/>
                <a:ext cx="550151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7623637" y="1913183"/>
                <a:ext cx="39626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vi-VN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637" y="1913183"/>
                <a:ext cx="396262" cy="670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10838739" y="1911195"/>
                <a:ext cx="564705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000" b="1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8739" y="1911195"/>
                <a:ext cx="564705" cy="4364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4604888" y="2082721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888" y="2082721"/>
                <a:ext cx="39626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65085" y="3323399"/>
                <a:ext cx="11097551" cy="2730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1−2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ra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𝑐𝑜𝑠</m:t>
                                          </m:r>
                                        </m:fName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func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𝑠𝑖𝑛</m:t>
                                          </m:r>
                                        </m:fName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sup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⇔−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nary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𝑡𝑑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nary>
                        <m:nary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sup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+1)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034809"/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func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den>
                        </m:f>
                      </m:sup>
                    </m:sSub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func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den>
                        </m:f>
                      </m:sup>
                    </m:sSub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≈0,175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85" y="3323399"/>
                <a:ext cx="11097551" cy="27302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ction Button: Back or Previous 46">
            <a:hlinkClick r:id="rId8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ction Button: Forward or Next 49">
            <a:hlinkClick r:id="rId9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49" grpId="0"/>
      <p:bldP spid="51" grpId="0"/>
      <p:bldP spid="53" grpId="0"/>
      <p:bldP spid="54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3678907" y="1875784"/>
            <a:ext cx="1982486" cy="867505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751302" y="1838878"/>
            <a:ext cx="2211773" cy="828337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823697" y="1838878"/>
            <a:ext cx="2033536" cy="828337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695177" cy="633310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45465" y="1700171"/>
                  <a:ext cx="2255909" cy="861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40187" y="2118089"/>
              <a:ext cx="18468975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1311" y="1867103"/>
            <a:ext cx="1794561" cy="813169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9839240" y="1918394"/>
            <a:ext cx="459406" cy="7188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20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96008" y="2008442"/>
                <a:ext cx="997389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vi-VN" sz="2000" b="1" dirty="0">
                    <a:solidFill>
                      <a:prstClr val="white"/>
                    </a:solidFill>
                  </a:rPr>
                  <a:t>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vi-VN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2000" b="1" dirty="0">
                    <a:solidFill>
                      <a:prstClr val="white"/>
                    </a:solidFill>
                  </a:rPr>
                  <a:t> </a:t>
                </a:r>
                <a:endParaRPr lang="en-US" sz="20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187" y="4016514"/>
                <a:ext cx="1816523" cy="975588"/>
              </a:xfrm>
              <a:prstGeom prst="rect">
                <a:avLst/>
              </a:prstGeom>
              <a:blipFill rotWithShape="1">
                <a:blip r:embed="rId2"/>
                <a:stretch>
                  <a:fillRect l="-11745" r="-17450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666042" y="2102670"/>
                <a:ext cx="814647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vi-VN" sz="2000" b="1" dirty="0">
                    <a:solidFill>
                      <a:prstClr val="white"/>
                    </a:solidFill>
                  </a:rPr>
                  <a:t>T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vi-VN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0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4079" y="4204995"/>
                <a:ext cx="1449436" cy="981487"/>
              </a:xfrm>
              <a:prstGeom prst="rect">
                <a:avLst/>
              </a:prstGeom>
              <a:blipFill rotWithShape="1">
                <a:blip r:embed="rId3"/>
                <a:stretch>
                  <a:fillRect l="-14706" r="-2184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537787" y="2132588"/>
                <a:ext cx="814647" cy="536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vi-VN" sz="2000" b="1" dirty="0">
                    <a:solidFill>
                      <a:prstClr val="white"/>
                    </a:solidFill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vi-VN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000" b="1" dirty="0">
                    <a:solidFill>
                      <a:prstClr val="white"/>
                    </a:solidFill>
                  </a:rPr>
                  <a:t> </a:t>
                </a:r>
                <a:endParaRPr lang="en-US" sz="20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317" y="4264838"/>
                <a:ext cx="1449436" cy="979820"/>
              </a:xfrm>
              <a:prstGeom prst="rect">
                <a:avLst/>
              </a:prstGeom>
              <a:blipFill rotWithShape="1">
                <a:blip r:embed="rId4"/>
                <a:stretch>
                  <a:fillRect l="-15190" r="-21941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525581" y="2004684"/>
                <a:ext cx="814647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vi-VN" sz="2000" b="1" dirty="0">
                    <a:solidFill>
                      <a:prstClr val="white"/>
                    </a:solidFill>
                  </a:rPr>
                  <a:t>T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b="1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 dirty="0">
                            <a:solidFill>
                              <a:prstClr val="white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vi-VN" sz="2000" b="1" i="1" dirty="0">
                            <a:solidFill>
                              <a:prstClr val="white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0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558" y="4008997"/>
                <a:ext cx="1449436" cy="981487"/>
              </a:xfrm>
              <a:prstGeom prst="rect">
                <a:avLst/>
              </a:prstGeom>
              <a:blipFill rotWithShape="1">
                <a:blip r:embed="rId5"/>
                <a:stretch>
                  <a:fillRect l="-15190" r="-2194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502954" y="3163744"/>
            <a:ext cx="11307409" cy="2926251"/>
            <a:chOff x="593981" y="5410199"/>
            <a:chExt cx="22617763" cy="2325999"/>
          </a:xfrm>
        </p:grpSpPr>
        <p:grpSp>
          <p:nvGrpSpPr>
            <p:cNvPr id="39" name="Group 38"/>
            <p:cNvGrpSpPr/>
            <p:nvPr/>
          </p:nvGrpSpPr>
          <p:grpSpPr>
            <a:xfrm>
              <a:off x="593981" y="5410199"/>
              <a:ext cx="22617763" cy="2325999"/>
              <a:chOff x="1270510" y="5267366"/>
              <a:chExt cx="22617763" cy="2325999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284910" y="5267366"/>
                <a:ext cx="22603363" cy="2325999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70510" y="5267366"/>
                <a:ext cx="4724915" cy="434388"/>
                <a:chOff x="1224541" y="6322795"/>
                <a:chExt cx="4724915" cy="434388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16200000" flipV="1">
                  <a:off x="3660390" y="4458656"/>
                  <a:ext cx="424926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96331" y="6349326"/>
                  <a:ext cx="3653125" cy="187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ound Diagonal Corner Rectangle 44"/>
                <p:cNvSpPr/>
                <p:nvPr/>
              </p:nvSpPr>
              <p:spPr>
                <a:xfrm flipV="1">
                  <a:off x="1224541" y="6322799"/>
                  <a:ext cx="903518" cy="42492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403700" y="6378164"/>
                  <a:ext cx="545197" cy="37901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5411786" y="5902905"/>
              <a:ext cx="11040142" cy="18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9666" y="3291286"/>
                <a:ext cx="6095206" cy="29028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34809"/>
                <a:r>
                  <a:rPr lang="fr-FR" sz="2000" dirty="0">
                    <a:solidFill>
                      <a:prstClr val="black"/>
                    </a:solidFill>
                  </a:rPr>
                  <a:t>Ta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2+3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𝑡𝑎𝑛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rad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​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</a:p>
              <a:p>
                <a:pPr defTabSz="1034809"/>
                <a:r>
                  <a:rPr lang="fr-FR" sz="2000" dirty="0" err="1">
                    <a:solidFill>
                      <a:prstClr val="black"/>
                    </a:solidFill>
                  </a:rPr>
                  <a:t>Đặt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2+3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e>
                    </m:ra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=2+3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fr-FR" sz="2000" dirty="0" err="1">
                    <a:solidFill>
                      <a:prstClr val="black"/>
                    </a:solidFill>
                  </a:rPr>
                  <a:t>Đổi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cận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fr-FR" sz="2000" dirty="0">
                    <a:solidFill>
                      <a:prstClr val="black"/>
                    </a:solidFill>
                  </a:rPr>
                  <a:t>Khi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đó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sub>
                      <m:sup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rad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𝑑𝑢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b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sub>
                      <m:sup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rad>
                      </m:sup>
                    </m:sSub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fr-FR" sz="2000" dirty="0">
                    <a:solidFill>
                      <a:prstClr val="black"/>
                    </a:solidFill>
                  </a:rPr>
                  <a:t>Do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đó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fr-FR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174" y="6582537"/>
                <a:ext cx="12192000" cy="5777031"/>
              </a:xfrm>
              <a:prstGeom prst="rect">
                <a:avLst/>
              </a:prstGeom>
              <a:blipFill rotWithShape="1">
                <a:blip r:embed="rId6"/>
                <a:stretch>
                  <a:fillRect l="-1750" b="-3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480824" y="977060"/>
                <a:ext cx="8482264" cy="909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fr-FR" sz="2000" dirty="0">
                    <a:solidFill>
                      <a:prstClr val="black"/>
                    </a:solidFill>
                  </a:rPr>
                  <a:t>Cho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2+3</m:t>
                                </m:r>
                                <m:r>
                                  <a:rPr lang="fr-FR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𝑡𝑎𝑛𝑥</m:t>
                                </m:r>
                              </m:e>
                            </m:rad>
                          </m:num>
                          <m:den>
                            <m:r>
                              <a:rPr lang="fr-F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fr-F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𝑐𝑜𝑠𝑥</m:t>
                            </m:r>
                          </m:den>
                        </m:f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rad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</a:rPr>
                      <m:t>ớ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Tính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giá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trị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biểu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thức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fr-FR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295" y="1953480"/>
                <a:ext cx="16966736" cy="1107867"/>
              </a:xfrm>
              <a:prstGeom prst="rect">
                <a:avLst/>
              </a:prstGeom>
              <a:blipFill rotWithShape="1">
                <a:blip r:embed="rId7"/>
                <a:stretch>
                  <a:fillRect l="-1258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ction Button: Back or Previous 46">
            <a:hlinkClick r:id="rId8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Forward or Next 48">
            <a:hlinkClick r:id="rId9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3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7" grpId="0"/>
      <p:bldP spid="8" grpId="0"/>
      <p:bldP spid="9" grpId="0"/>
      <p:bldP spid="37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3678907" y="1875784"/>
            <a:ext cx="1982486" cy="867505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751302" y="1838878"/>
            <a:ext cx="2211773" cy="828337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823697" y="1838878"/>
            <a:ext cx="2033536" cy="828337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695177" cy="633310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45465" y="1700171"/>
                  <a:ext cx="2255909" cy="861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40187" y="2118089"/>
              <a:ext cx="18468975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1311" y="1867103"/>
            <a:ext cx="1794561" cy="813169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9839240" y="1918394"/>
            <a:ext cx="459406" cy="7188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6008" y="2008442"/>
            <a:ext cx="101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P = -1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4318" y="1911196"/>
            <a:ext cx="854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 = 0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0296" y="1925722"/>
            <a:ext cx="93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= -2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5581" y="2004684"/>
            <a:ext cx="854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=  1</a:t>
            </a:r>
            <a:endParaRPr lang="en-US" sz="2000" b="1" dirty="0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02954" y="3163743"/>
            <a:ext cx="11307409" cy="3295113"/>
            <a:chOff x="593981" y="5410198"/>
            <a:chExt cx="22617763" cy="2823623"/>
          </a:xfrm>
        </p:grpSpPr>
        <p:grpSp>
          <p:nvGrpSpPr>
            <p:cNvPr id="39" name="Group 38"/>
            <p:cNvGrpSpPr/>
            <p:nvPr/>
          </p:nvGrpSpPr>
          <p:grpSpPr>
            <a:xfrm>
              <a:off x="593981" y="5410198"/>
              <a:ext cx="22617763" cy="2823623"/>
              <a:chOff x="1270510" y="5267365"/>
              <a:chExt cx="22617763" cy="2823623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284910" y="5267365"/>
                <a:ext cx="22603363" cy="2823623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70510" y="5267366"/>
                <a:ext cx="4724915" cy="434388"/>
                <a:chOff x="1224541" y="6322795"/>
                <a:chExt cx="4724915" cy="434388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16200000" flipV="1">
                  <a:off x="3660390" y="4458656"/>
                  <a:ext cx="424926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96331" y="6349326"/>
                  <a:ext cx="3653125" cy="187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ound Diagonal Corner Rectangle 44"/>
                <p:cNvSpPr/>
                <p:nvPr/>
              </p:nvSpPr>
              <p:spPr>
                <a:xfrm flipV="1">
                  <a:off x="1224541" y="6322799"/>
                  <a:ext cx="903518" cy="42492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403700" y="6378164"/>
                  <a:ext cx="545197" cy="37901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5411786" y="5902905"/>
              <a:ext cx="11040142" cy="18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76223" y="952374"/>
                <a:ext cx="9886413" cy="584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pt-BR" sz="2000" dirty="0">
                    <a:solidFill>
                      <a:prstClr val="black"/>
                    </a:solidFill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lang="pt-BR" sz="2000" dirty="0">
                    <a:solidFill>
                      <a:prstClr val="black"/>
                    </a:solidFill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pt-BR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pt-BR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ℤ</m:t>
                    </m:r>
                  </m:oMath>
                </a14:m>
                <a:r>
                  <a:rPr lang="pt-BR" sz="2000" dirty="0">
                    <a:solidFill>
                      <a:prstClr val="black"/>
                    </a:solidFill>
                  </a:rPr>
                  <a:t>. Tính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pt-BR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86" y="1904103"/>
                <a:ext cx="19775401" cy="1096326"/>
              </a:xfrm>
              <a:prstGeom prst="rect">
                <a:avLst/>
              </a:prstGeom>
              <a:blipFill rotWithShape="1">
                <a:blip r:embed="rId2"/>
                <a:stretch>
                  <a:fillRect l="-107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239665" y="3291287"/>
                <a:ext cx="8766947" cy="2500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fr-FR" sz="2000" dirty="0">
                    <a:solidFill>
                      <a:prstClr val="black"/>
                    </a:solidFill>
                  </a:rPr>
                  <a:t>Ta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fr-FR" sz="2000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fr-FR" sz="2000" dirty="0" err="1">
                    <a:solidFill>
                      <a:prstClr val="black"/>
                    </a:solidFill>
                  </a:rPr>
                  <a:t>Đặt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+1⇒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fr-FR" sz="2000" dirty="0" err="1">
                    <a:solidFill>
                      <a:prstClr val="black"/>
                    </a:solidFill>
                  </a:rPr>
                  <a:t>Đổi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cận</a:t>
                </a:r>
                <a:r>
                  <a:rPr lang="fr-FR" sz="2000" dirty="0">
                    <a:solidFill>
                      <a:prstClr val="black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=0⇒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fr-FR" sz="2000" dirty="0">
                    <a:solidFill>
                      <a:prstClr val="black"/>
                    </a:solidFill>
                  </a:rPr>
                  <a:t>Khi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đó</a:t>
                </a:r>
                <a:r>
                  <a:rPr lang="fr-FR" sz="2000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sup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</m:func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fr-FR" sz="2000" dirty="0" err="1">
                    <a:solidFill>
                      <a:prstClr val="black"/>
                    </a:solidFill>
                  </a:rPr>
                  <a:t>Suy</a:t>
                </a:r>
                <a:r>
                  <a:rPr lang="fr-FR" sz="2000" dirty="0">
                    <a:solidFill>
                      <a:prstClr val="black"/>
                    </a:solidFill>
                  </a:rPr>
                  <a:t> ra: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fr-FR" sz="2000" dirty="0" err="1">
                    <a:solidFill>
                      <a:prstClr val="black"/>
                    </a:solidFill>
                  </a:rPr>
                  <a:t>Vậy</a:t>
                </a:r>
                <a:r>
                  <a:rPr lang="fr-FR" sz="2000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+2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=−2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65" y="3291287"/>
                <a:ext cx="8766947" cy="2500877"/>
              </a:xfrm>
              <a:prstGeom prst="rect">
                <a:avLst/>
              </a:prstGeom>
              <a:blipFill>
                <a:blip r:embed="rId3"/>
                <a:stretch>
                  <a:fillRect l="-695" b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ction Button: Back or Previous 46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Forward or Next 48">
            <a:hlinkClick r:id="rId5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0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7" grpId="0"/>
      <p:bldP spid="8" grpId="0"/>
      <p:bldP spid="9" grpId="0"/>
      <p:bldP spid="37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3678907" y="1875784"/>
            <a:ext cx="1982486" cy="867505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751302" y="1838878"/>
            <a:ext cx="2211773" cy="828337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823697" y="1838878"/>
            <a:ext cx="2033536" cy="828337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695177" cy="633310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45465" y="1700171"/>
                  <a:ext cx="2255909" cy="861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40187" y="2118089"/>
              <a:ext cx="18468975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1311" y="1867103"/>
            <a:ext cx="1794561" cy="813169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6766845" y="1943294"/>
            <a:ext cx="459406" cy="7188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6008" y="2008442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0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97385" y="2077109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1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0295" y="2008915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3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5581" y="2004684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2</a:t>
            </a:r>
            <a:endParaRPr lang="en-US" sz="2000" b="1" dirty="0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02954" y="3163744"/>
            <a:ext cx="11307409" cy="3497398"/>
            <a:chOff x="593981" y="5410199"/>
            <a:chExt cx="22617763" cy="2668211"/>
          </a:xfrm>
        </p:grpSpPr>
        <p:grpSp>
          <p:nvGrpSpPr>
            <p:cNvPr id="39" name="Group 38"/>
            <p:cNvGrpSpPr/>
            <p:nvPr/>
          </p:nvGrpSpPr>
          <p:grpSpPr>
            <a:xfrm>
              <a:off x="593981" y="5410199"/>
              <a:ext cx="22617763" cy="2668211"/>
              <a:chOff x="1270510" y="5267366"/>
              <a:chExt cx="22617763" cy="266821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284910" y="5267366"/>
                <a:ext cx="22603363" cy="266821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70510" y="5267366"/>
                <a:ext cx="4724915" cy="434388"/>
                <a:chOff x="1224541" y="6322795"/>
                <a:chExt cx="4724915" cy="434388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16200000" flipV="1">
                  <a:off x="3660390" y="4458656"/>
                  <a:ext cx="424926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96331" y="6349326"/>
                  <a:ext cx="3653125" cy="187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ound Diagonal Corner Rectangle 44"/>
                <p:cNvSpPr/>
                <p:nvPr/>
              </p:nvSpPr>
              <p:spPr>
                <a:xfrm flipV="1">
                  <a:off x="1224541" y="6322799"/>
                  <a:ext cx="903518" cy="42492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403700" y="6378164"/>
                  <a:ext cx="545197" cy="37901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5411786" y="5902905"/>
              <a:ext cx="11040142" cy="18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76223" y="952374"/>
                <a:ext cx="9886413" cy="840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bao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nhiêu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thực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để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defTabSz="1034809"/>
                <a:r>
                  <a:rPr lang="pt-BR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86" y="1904103"/>
                <a:ext cx="19775401" cy="1612814"/>
              </a:xfrm>
              <a:prstGeom prst="rect">
                <a:avLst/>
              </a:prstGeom>
              <a:blipFill rotWithShape="1">
                <a:blip r:embed="rId2"/>
                <a:stretch>
                  <a:fillRect l="-1079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239665" y="3291286"/>
                <a:ext cx="8095991" cy="3389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</a:rPr>
                  <a:t>Đặt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𝑑𝑡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=2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𝑥𝑑𝑥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𝑑𝑡</m:t>
                                </m:r>
                              </m:num>
                              <m:den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𝑥𝑑𝑥</m:t>
                            </m:r>
                          </m:e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=0⇒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=1⇒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=1+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Khi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ta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có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𝑑𝑡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func>
                    <m:d>
                      <m:dPr>
                        <m:begChr m:val="|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</m: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Suy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ra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𝑙𝑛</m:t>
                        </m:r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1+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func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=2⇔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=−1</m:t>
                    </m:r>
                  </m:oMath>
                </a14:m>
                <a:endParaRPr lang="vi-VN" sz="2000" i="1" dirty="0">
                  <a:solidFill>
                    <a:prstClr val="black"/>
                  </a:solidFill>
                </a:endParaRPr>
              </a:p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</a:rPr>
                        <m:t>⇒</m:t>
                      </m:r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vi-VN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</a:rPr>
                        <m:t>∈</m:t>
                      </m:r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65" y="3291286"/>
                <a:ext cx="8095991" cy="3389711"/>
              </a:xfrm>
              <a:prstGeom prst="rect">
                <a:avLst/>
              </a:prstGeom>
              <a:blipFill>
                <a:blip r:embed="rId3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ction Button: Back or Previous 46">
            <a:hlinkClick r:id="rId4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Forward or Next 48">
            <a:hlinkClick r:id="rId5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7" grpId="0"/>
      <p:bldP spid="8" grpId="0"/>
      <p:bldP spid="9" grpId="0"/>
      <p:bldP spid="3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838200"/>
            <a:ext cx="906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  <a:sym typeface="Wingdings 2"/>
              </a:rPr>
              <a:t>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Casio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 ta </a:t>
            </a:r>
            <a:r>
              <a:rPr lang="fr-FR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CASIO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fx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570MS,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MODE 1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          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dx&lt;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f(x) &gt; ,  a  ,  b  ) = .</a:t>
            </a:r>
          </a:p>
        </p:txBody>
      </p:sp>
      <p:sp>
        <p:nvSpPr>
          <p:cNvPr id="5" name="Action Button: Back or Previous 4">
            <a:hlinkClick r:id="rId2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6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3678907" y="1875784"/>
            <a:ext cx="1982486" cy="867505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751302" y="1838878"/>
            <a:ext cx="2211773" cy="828337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823697" y="1838878"/>
            <a:ext cx="2033536" cy="828337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695177" cy="633310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45465" y="1700171"/>
                  <a:ext cx="2255909" cy="861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40187" y="2118089"/>
              <a:ext cx="18468975" cy="86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1311" y="1867103"/>
            <a:ext cx="1794561" cy="813169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9839240" y="1918394"/>
            <a:ext cx="459406" cy="7188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6009" y="2008442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15</a:t>
            </a:r>
            <a:endParaRPr lang="en-US" sz="2000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794318" y="1911196"/>
                <a:ext cx="753924" cy="540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:r>
                  <a:rPr lang="vi-VN" sz="2000" b="1" dirty="0">
                    <a:solidFill>
                      <a:prstClr val="white"/>
                    </a:solidFill>
                  </a:rPr>
                  <a:t>P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vi-VN" sz="2000" b="1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665" y="3821996"/>
                <a:ext cx="1326325" cy="987706"/>
              </a:xfrm>
              <a:prstGeom prst="rect">
                <a:avLst/>
              </a:prstGeom>
              <a:blipFill rotWithShape="1">
                <a:blip r:embed="rId2"/>
                <a:stretch>
                  <a:fillRect l="-16590" r="-23502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630295" y="1925722"/>
            <a:ext cx="997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= 25 </a:t>
            </a:r>
            <a:endParaRPr lang="en-US" sz="2000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525581" y="2004684"/>
                <a:ext cx="550151" cy="674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558" y="4008997"/>
                <a:ext cx="912429" cy="1257332"/>
              </a:xfrm>
              <a:prstGeom prst="rect">
                <a:avLst/>
              </a:prstGeom>
              <a:blipFill rotWithShape="1">
                <a:blip r:embed="rId3"/>
                <a:stretch>
                  <a:fillRect r="-29530"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502954" y="3163744"/>
            <a:ext cx="11307409" cy="3102900"/>
            <a:chOff x="593981" y="5410199"/>
            <a:chExt cx="22617763" cy="2598197"/>
          </a:xfrm>
        </p:grpSpPr>
        <p:grpSp>
          <p:nvGrpSpPr>
            <p:cNvPr id="39" name="Group 38"/>
            <p:cNvGrpSpPr/>
            <p:nvPr/>
          </p:nvGrpSpPr>
          <p:grpSpPr>
            <a:xfrm>
              <a:off x="593981" y="5410199"/>
              <a:ext cx="22617763" cy="2598197"/>
              <a:chOff x="1270510" y="5267366"/>
              <a:chExt cx="22617763" cy="2598197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284910" y="5267366"/>
                <a:ext cx="22603363" cy="2598197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70510" y="5267366"/>
                <a:ext cx="4724915" cy="434388"/>
                <a:chOff x="1224541" y="6322795"/>
                <a:chExt cx="4724915" cy="434388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16200000" flipV="1">
                  <a:off x="3660390" y="4458656"/>
                  <a:ext cx="424926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96331" y="6349326"/>
                  <a:ext cx="3653125" cy="187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ound Diagonal Corner Rectangle 44"/>
                <p:cNvSpPr/>
                <p:nvPr/>
              </p:nvSpPr>
              <p:spPr>
                <a:xfrm flipV="1">
                  <a:off x="1224541" y="6322799"/>
                  <a:ext cx="903518" cy="42492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403700" y="6378164"/>
                  <a:ext cx="545197" cy="37901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5411786" y="5902905"/>
              <a:ext cx="11040142" cy="18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76223" y="952374"/>
                <a:ext cx="9886413" cy="51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Biết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=5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=20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Tính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−3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func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86" y="1904103"/>
                <a:ext cx="19775401" cy="952120"/>
              </a:xfrm>
              <a:prstGeom prst="rect">
                <a:avLst/>
              </a:prstGeom>
              <a:blipFill rotWithShape="1">
                <a:blip r:embed="rId4"/>
                <a:stretch>
                  <a:fillRect l="-1079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9666" y="3291287"/>
                <a:ext cx="6095206" cy="311354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Đặt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−3⇒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thì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−3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𝑑𝑡</m:t>
                            </m:r>
                          </m:e>
                        </m:nary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nary>
                          <m:nary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𝑑𝑡</m:t>
                            </m:r>
                          </m:e>
                        </m:nary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5+20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.</a:t>
                </a: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Đặt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𝑑𝑢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thì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func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𝑑𝑢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.</a:t>
                </a:r>
              </a:p>
              <a:p>
                <a:pPr defTabSz="1034809"/>
                <a:endParaRPr lang="vi-VN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Vậy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defTabSz="1034809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174" y="6582537"/>
                <a:ext cx="12192000" cy="6193362"/>
              </a:xfrm>
              <a:prstGeom prst="rect">
                <a:avLst/>
              </a:prstGeom>
              <a:blipFill rotWithShape="1">
                <a:blip r:embed="rId5"/>
                <a:stretch>
                  <a:fillRect l="-1750" t="-1772" b="-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ction Button: Back or Previous 46">
            <a:hlinkClick r:id="rId6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Forward or Next 48">
            <a:hlinkClick r:id="rId7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1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7" grpId="0"/>
      <p:bldP spid="8" grpId="0"/>
      <p:bldP spid="9" grpId="0"/>
      <p:bldP spid="37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3986212" y="32012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6553200" y="32012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" action="ppaction://noaction"/>
          </p:cNvPr>
          <p:cNvSpPr txBox="1"/>
          <p:nvPr/>
        </p:nvSpPr>
        <p:spPr>
          <a:xfrm>
            <a:off x="71628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" action="ppaction://noaction"/>
          </p:cNvPr>
          <p:cNvSpPr txBox="1"/>
          <p:nvPr/>
        </p:nvSpPr>
        <p:spPr>
          <a:xfrm>
            <a:off x="5219700" y="22346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" action="ppaction://noaction"/>
          </p:cNvPr>
          <p:cNvSpPr txBox="1"/>
          <p:nvPr/>
        </p:nvSpPr>
        <p:spPr>
          <a:xfrm>
            <a:off x="3152775" y="22040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ack or Previous 7">
            <a:hlinkClick r:id="rId7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700759" y="2134033"/>
            <a:ext cx="1739029" cy="482797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14503" y="2746281"/>
            <a:ext cx="1549914" cy="523461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580639" y="2778351"/>
            <a:ext cx="1766258" cy="576638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695177" cy="903701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45465" y="1700170"/>
                  <a:ext cx="2255909" cy="6040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16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40187" y="2118089"/>
              <a:ext cx="18468975" cy="60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98210" y="2071694"/>
            <a:ext cx="1569123" cy="495236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675630" y="2748904"/>
            <a:ext cx="398853" cy="4932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0296" y="1925722"/>
            <a:ext cx="93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= -2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17843" y="2137062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- 2</a:t>
            </a:r>
            <a:endParaRPr lang="en-US" sz="2000" b="1" dirty="0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45526" y="3861967"/>
            <a:ext cx="11307409" cy="2705895"/>
            <a:chOff x="593981" y="5410199"/>
            <a:chExt cx="22617763" cy="2158458"/>
          </a:xfrm>
        </p:grpSpPr>
        <p:grpSp>
          <p:nvGrpSpPr>
            <p:cNvPr id="39" name="Group 38"/>
            <p:cNvGrpSpPr/>
            <p:nvPr/>
          </p:nvGrpSpPr>
          <p:grpSpPr>
            <a:xfrm>
              <a:off x="593981" y="5410199"/>
              <a:ext cx="22617763" cy="2158458"/>
              <a:chOff x="1270510" y="5267366"/>
              <a:chExt cx="22617763" cy="2158458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284910" y="5267366"/>
                <a:ext cx="22603363" cy="2158458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70510" y="5267366"/>
                <a:ext cx="4724915" cy="434388"/>
                <a:chOff x="1224541" y="6322795"/>
                <a:chExt cx="4724915" cy="434388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16200000" flipV="1">
                  <a:off x="3660390" y="4458656"/>
                  <a:ext cx="424926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96331" y="6349326"/>
                  <a:ext cx="3653125" cy="2176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ound Diagonal Corner Rectangle 44"/>
                <p:cNvSpPr/>
                <p:nvPr/>
              </p:nvSpPr>
              <p:spPr>
                <a:xfrm flipV="1">
                  <a:off x="1224541" y="6322799"/>
                  <a:ext cx="903518" cy="42492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403700" y="6378164"/>
                  <a:ext cx="545197" cy="37901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5411786" y="5902905"/>
              <a:ext cx="11040142" cy="21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76223" y="952374"/>
                <a:ext cx="9886413" cy="1123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prstClr val="black"/>
                    </a:solidFill>
                  </a:rPr>
                  <a:t> có đạo hàm liên tục trên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</a:rPr>
                  <a:t> và có đồ thị hình bên. Tính tích phân </a:t>
                </a:r>
                <a14:m>
                  <m:oMath xmlns:m="http://schemas.openxmlformats.org/officeDocument/2006/math">
                    <m:r>
                      <a:rPr lang="vi-VN" sz="2000">
                        <a:solidFill>
                          <a:prstClr val="black"/>
                        </a:solidFill>
                        <a:latin typeface="Cambria Math"/>
                      </a:rPr>
                      <m:t>           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86" y="1904103"/>
                <a:ext cx="19775401" cy="2171300"/>
              </a:xfrm>
              <a:prstGeom prst="rect">
                <a:avLst/>
              </a:prstGeom>
              <a:blipFill rotWithShape="1">
                <a:blip r:embed="rId2"/>
                <a:stretch>
                  <a:fillRect l="-1079" t="-5042" r="-154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01147" y="4682329"/>
                <a:ext cx="6095206" cy="21637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 t = 2x-1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𝑑𝑡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=2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𝑑𝑥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𝑑𝑥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dt</a:t>
                </a:r>
              </a:p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Đổi cận x =1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=1,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=2→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=3</m:t>
                    </m:r>
                  </m:oMath>
                </a14:m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  <a:p>
                <a:pPr defTabSz="103480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075" y="9364985"/>
                <a:ext cx="12192000" cy="4235262"/>
              </a:xfrm>
              <a:prstGeom prst="rect">
                <a:avLst/>
              </a:prstGeom>
              <a:blipFill rotWithShape="1">
                <a:blip r:embed="rId3"/>
                <a:stretch>
                  <a:fillRect l="-1800" b="-5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8873" y="1636575"/>
            <a:ext cx="1967871" cy="202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1343232" y="283300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1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38610" y="2248054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-1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438610" y="2919936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 2</a:t>
            </a:r>
            <a:endParaRPr lang="en-US" sz="2000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958888" y="4087432"/>
                <a:ext cx="5309806" cy="516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</a:rPr>
                  <a:t>Lý thuyết cần nhớ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</m:e>
                    </m:nary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</m:sSubSup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547" y="8175036"/>
                <a:ext cx="10620994" cy="937244"/>
              </a:xfrm>
              <a:prstGeom prst="rect">
                <a:avLst/>
              </a:prstGeom>
              <a:blipFill rotWithShape="1">
                <a:blip r:embed="rId5"/>
                <a:stretch>
                  <a:fillRect l="-2067" b="-18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ction Button: Back or Previous 51">
            <a:hlinkClick r:id="rId6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Forward or Next 53">
            <a:hlinkClick r:id="rId7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1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37" grpId="0"/>
      <p:bldP spid="6" grpId="0"/>
      <p:bldP spid="49" grpId="0"/>
      <p:bldP spid="50" grpId="0"/>
      <p:bldP spid="51" grpId="0"/>
      <p:bldP spid="5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629352" y="1879542"/>
            <a:ext cx="1739029" cy="482797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40520" y="2514719"/>
            <a:ext cx="1549914" cy="523461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602123" y="2433317"/>
            <a:ext cx="1766258" cy="576638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695177" cy="903701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45465" y="1700170"/>
                  <a:ext cx="2255909" cy="6040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17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40187" y="2118089"/>
              <a:ext cx="18468975" cy="60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1312" y="1867103"/>
            <a:ext cx="1569123" cy="495236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711350" y="1911196"/>
            <a:ext cx="398853" cy="4932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6008" y="2008442"/>
            <a:ext cx="101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P = -1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4318" y="1911196"/>
            <a:ext cx="854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 = 0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0296" y="1925722"/>
            <a:ext cx="93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= -2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69722" y="1944581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4</a:t>
            </a:r>
            <a:endParaRPr lang="en-US" sz="2000" b="1" dirty="0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45526" y="3861967"/>
            <a:ext cx="11307409" cy="3021248"/>
            <a:chOff x="593981" y="5410199"/>
            <a:chExt cx="22617763" cy="2696012"/>
          </a:xfrm>
        </p:grpSpPr>
        <p:grpSp>
          <p:nvGrpSpPr>
            <p:cNvPr id="39" name="Group 38"/>
            <p:cNvGrpSpPr/>
            <p:nvPr/>
          </p:nvGrpSpPr>
          <p:grpSpPr>
            <a:xfrm>
              <a:off x="593981" y="5410199"/>
              <a:ext cx="22617763" cy="2696012"/>
              <a:chOff x="1270510" y="5267366"/>
              <a:chExt cx="22617763" cy="2696012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284910" y="5267366"/>
                <a:ext cx="22603363" cy="2696012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70510" y="5267366"/>
                <a:ext cx="4724915" cy="434388"/>
                <a:chOff x="1224541" y="6322795"/>
                <a:chExt cx="4724915" cy="434388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16200000" flipV="1">
                  <a:off x="3660390" y="4458656"/>
                  <a:ext cx="424926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96331" y="6349326"/>
                  <a:ext cx="3653125" cy="2176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ound Diagonal Corner Rectangle 44"/>
                <p:cNvSpPr/>
                <p:nvPr/>
              </p:nvSpPr>
              <p:spPr>
                <a:xfrm flipV="1">
                  <a:off x="1224541" y="6322799"/>
                  <a:ext cx="903518" cy="42492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403700" y="6378164"/>
                  <a:ext cx="545197" cy="37901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5411786" y="5902905"/>
              <a:ext cx="11040142" cy="21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76223" y="952374"/>
                <a:ext cx="9886413" cy="1125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fr-FR" sz="2000" dirty="0">
                    <a:solidFill>
                      <a:prstClr val="black"/>
                    </a:solidFill>
                  </a:rPr>
                  <a:t>Cho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hàm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fr-FR" sz="200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đạo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hàm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và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liên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tục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</a:rPr>
                  <a:t>trên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.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Đồ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thị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</a:rPr>
                  <a:t> 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như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hình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vẽ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bên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dưới</a:t>
                </a:r>
                <a:r>
                  <a:rPr lang="en-US" sz="2000" dirty="0">
                    <a:solidFill>
                      <a:prstClr val="black"/>
                    </a:solidFill>
                  </a:rPr>
                  <a:t>.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Khi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tổng</a:t>
                </a:r>
                <a:r>
                  <a:rPr lang="en-US" sz="2000" dirty="0">
                    <a:solidFill>
                      <a:prstClr val="black"/>
                    </a:solidFill>
                  </a:rPr>
                  <a:t>  </a:t>
                </a:r>
                <a:r>
                  <a:rPr lang="vi-VN" sz="2000" dirty="0">
                    <a:solidFill>
                      <a:prstClr val="black"/>
                    </a:solidFill>
                  </a:rPr>
                  <a:t>I=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nary>
                          <m:nary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′(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+1)</m:t>
                            </m:r>
                          </m:e>
                        </m:nary>
                      </m:e>
                    </m:nary>
                  </m:oMath>
                </a14:m>
                <a:r>
                  <a:rPr lang="vi-VN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bằng</a:t>
                </a:r>
                <a:r>
                  <a:rPr lang="vi-VN" sz="2000" dirty="0">
                    <a:solidFill>
                      <a:prstClr val="black"/>
                    </a:solidFill>
                  </a:rPr>
                  <a:t> 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86" y="1904103"/>
                <a:ext cx="19775401" cy="2210092"/>
              </a:xfrm>
              <a:prstGeom prst="rect">
                <a:avLst/>
              </a:prstGeom>
              <a:blipFill rotWithShape="1">
                <a:blip r:embed="rId4"/>
                <a:stretch>
                  <a:fillRect l="-1079" t="-4959" b="-8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087905" y="3981882"/>
                <a:ext cx="8482264" cy="2371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</a:rPr>
                  <a:t>Lưu ý đặt t = 2x+1, u= x+1 và đổi cận tưởng ứng</a:t>
                </a:r>
              </a:p>
              <a:p>
                <a:pPr defTabSz="1034809"/>
                <a:r>
                  <a:rPr lang="vi-VN" sz="2000" dirty="0" smtClean="0">
                    <a:solidFill>
                      <a:prstClr val="black"/>
                    </a:solidFill>
                  </a:rPr>
                  <a:t>I</a:t>
                </a:r>
                <a:r>
                  <a:rPr lang="vi-VN" sz="20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nary>
                          <m:nary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  <m:e>
                            <m:sSup>
                              <m:sSupPr>
                                <m:ctrlP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nary>
                        <m:nary>
                          <m:nary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sSup>
                              <m:sSupPr>
                                <m:ctrlP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𝑑𝑡</m:t>
                            </m:r>
                          </m:e>
                        </m:nary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</m:e>
                    </m:nary>
                    <m:sSubSup>
                      <m:sSubSup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nary>
                          <m:nary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sSup>
                              <m:sSupPr>
                                <m:ctrlP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𝑑𝑢</m:t>
                            </m:r>
                          </m:e>
                        </m:nary>
                      </m:e>
                      <m:sub/>
                      <m:sup/>
                    </m:sSubSup>
                  </m:oMath>
                </a14:m>
                <a:endParaRPr lang="vi-VN" sz="20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vi-VN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vi-VN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vi-VN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vi-VN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Dựa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vào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đồ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thị</a:t>
                </a:r>
                <a:r>
                  <a:rPr lang="vi-VN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=2,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(−3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</a:rPr>
                  <a:t>) = -2,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, 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và</a:t>
                </a:r>
                <a:r>
                  <a:rPr lang="vi-VN" sz="2000" dirty="0">
                    <a:solidFill>
                      <a:prstClr val="black"/>
                    </a:solidFill>
                  </a:rPr>
                  <a:t>. 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Vậy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vi-VN" sz="2000" dirty="0">
                    <a:solidFill>
                      <a:prstClr val="black"/>
                    </a:solidFill>
                  </a:rPr>
                  <a:t>I=4</a:t>
                </a:r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905" y="3981882"/>
                <a:ext cx="8482264" cy="2371483"/>
              </a:xfrm>
              <a:prstGeom prst="rect">
                <a:avLst/>
              </a:prstGeom>
              <a:blipFill>
                <a:blip r:embed="rId5"/>
                <a:stretch>
                  <a:fillRect l="-791" t="-1028" b="-3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1358789" y="2599501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0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38611" y="1914644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10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463767" y="2569333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 6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176522"/>
            <a:ext cx="92385" cy="35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14" tIns="22857" rIns="45714" bIns="22857" numCol="1" anchor="ctr" anchorCtr="0" compatLnSpc="1">
            <a:prstTxWarp prst="textNoShape">
              <a:avLst/>
            </a:prstTxWarp>
            <a:spAutoFit/>
          </a:bodyPr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-176522"/>
            <a:ext cx="92385" cy="35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14" tIns="22857" rIns="45714" bIns="22857" numCol="1" anchor="ctr" anchorCtr="0" compatLnSpc="1">
            <a:prstTxWarp prst="textNoShape">
              <a:avLst/>
            </a:prstTxWarp>
            <a:spAutoFit/>
          </a:bodyPr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" y="-176522"/>
            <a:ext cx="92385" cy="35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14" tIns="22857" rIns="45714" bIns="22857" numCol="1" anchor="ctr" anchorCtr="0" compatLnSpc="1">
            <a:prstTxWarp prst="textNoShape">
              <a:avLst/>
            </a:prstTxWarp>
            <a:spAutoFit/>
          </a:bodyPr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0" y="447"/>
          <a:ext cx="933328" cy="233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1866900" imgH="469900" progId="Equation.DSMT4">
                  <p:embed/>
                </p:oleObj>
              </mc:Choice>
              <mc:Fallback>
                <p:oleObj name="Equation" r:id="rId6" imgW="1866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7"/>
                        <a:ext cx="933328" cy="2333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56" descr="Description: Description: C:\Users\Win 8.1 Version 2\Desktop\Capture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92" y="1930684"/>
            <a:ext cx="1751718" cy="16939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Action Button: Back or Previous 54">
            <a:hlinkClick r:id="rId9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ction Button: Forward or Next 55">
            <a:hlinkClick r:id="rId10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7" grpId="0"/>
      <p:bldP spid="37" grpId="0"/>
      <p:bldP spid="49" grpId="0"/>
      <p:bldP spid="50" grpId="0"/>
      <p:bldP spid="5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629352" y="1879542"/>
            <a:ext cx="1739029" cy="482797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40520" y="2514719"/>
            <a:ext cx="1549914" cy="523461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602123" y="2433317"/>
            <a:ext cx="1766258" cy="576638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695177" cy="839178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45465" y="1700170"/>
                  <a:ext cx="2255909" cy="6504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18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40187" y="2118090"/>
              <a:ext cx="18468975" cy="65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1312" y="1867103"/>
            <a:ext cx="1569123" cy="495236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663600" y="2460184"/>
            <a:ext cx="398853" cy="4932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6008" y="2008442"/>
            <a:ext cx="101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P = -1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4318" y="1911196"/>
            <a:ext cx="854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 = 0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0296" y="1925722"/>
            <a:ext cx="93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= -2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69722" y="1944581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- 2</a:t>
            </a:r>
            <a:endParaRPr lang="en-US" sz="2000" b="1" dirty="0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13718" y="3849334"/>
            <a:ext cx="11307409" cy="2811808"/>
            <a:chOff x="593981" y="5410199"/>
            <a:chExt cx="22617763" cy="2270531"/>
          </a:xfrm>
        </p:grpSpPr>
        <p:grpSp>
          <p:nvGrpSpPr>
            <p:cNvPr id="39" name="Group 38"/>
            <p:cNvGrpSpPr/>
            <p:nvPr/>
          </p:nvGrpSpPr>
          <p:grpSpPr>
            <a:xfrm>
              <a:off x="593981" y="5410199"/>
              <a:ext cx="22617763" cy="2270531"/>
              <a:chOff x="1270510" y="5267366"/>
              <a:chExt cx="22617763" cy="227053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284910" y="5267366"/>
                <a:ext cx="22603363" cy="227053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70510" y="5267366"/>
                <a:ext cx="4724915" cy="434388"/>
                <a:chOff x="1224541" y="6322795"/>
                <a:chExt cx="4724915" cy="434388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16200000" flipV="1">
                  <a:off x="3660390" y="4458656"/>
                  <a:ext cx="424926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96331" y="6349326"/>
                  <a:ext cx="3653125" cy="2176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ound Diagonal Corner Rectangle 44"/>
                <p:cNvSpPr/>
                <p:nvPr/>
              </p:nvSpPr>
              <p:spPr>
                <a:xfrm flipV="1">
                  <a:off x="1224541" y="6322799"/>
                  <a:ext cx="903518" cy="42492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403700" y="6378164"/>
                  <a:ext cx="545197" cy="37901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5411786" y="5902905"/>
              <a:ext cx="11040142" cy="21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76223" y="952374"/>
                <a:ext cx="9886413" cy="1125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</a:rPr>
                  <a:t>Cho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đạo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liên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tục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trên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en-US" sz="2000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đồ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thị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err="1">
                    <a:solidFill>
                      <a:prstClr val="black"/>
                    </a:solidFill>
                  </a:rPr>
                  <a:t>như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hình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bên</a:t>
                </a:r>
                <a:r>
                  <a:rPr lang="en-US" sz="2000" dirty="0">
                    <a:solidFill>
                      <a:prstClr val="black"/>
                    </a:solidFill>
                  </a:rPr>
                  <a:t>.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Tính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tích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phân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+2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86" y="1904103"/>
                <a:ext cx="19775401" cy="2174250"/>
              </a:xfrm>
              <a:prstGeom prst="rect">
                <a:avLst/>
              </a:prstGeom>
              <a:blipFill rotWithShape="1">
                <a:blip r:embed="rId2"/>
                <a:stretch>
                  <a:fillRect l="-1079" t="-5042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1358789" y="2599501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2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38610" y="1914644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-1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463767" y="2569333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 1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52" name="Picture 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04" y="1914644"/>
            <a:ext cx="1601223" cy="185721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958888" y="4087432"/>
                <a:ext cx="5309806" cy="516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</a:rPr>
                  <a:t>Lý thuyết cần nhớ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</m:e>
                    </m:nary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sup>
                    </m:sSubSup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547" y="8175036"/>
                <a:ext cx="10620994" cy="937244"/>
              </a:xfrm>
              <a:prstGeom prst="rect">
                <a:avLst/>
              </a:prstGeom>
              <a:blipFill rotWithShape="1">
                <a:blip r:embed="rId4"/>
                <a:stretch>
                  <a:fillRect l="-2067" b="-18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001147" y="4558202"/>
                <a:ext cx="6095206" cy="20488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 t = x+2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𝑑𝑡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𝑑𝑥</m:t>
                    </m:r>
                  </m:oMath>
                </a14:m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Đổi cận x =0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=2,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=2→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=4</m:t>
                    </m:r>
                  </m:oMath>
                </a14:m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  <a:p>
                <a:pPr defTabSz="1034809"/>
                <a:endParaRPr lang="vi-VN" sz="20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defTabSz="1034809"/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b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4 - 2=2</a:t>
                </a: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075" y="9116697"/>
                <a:ext cx="12192000" cy="4005455"/>
              </a:xfrm>
              <a:prstGeom prst="rect">
                <a:avLst/>
              </a:prstGeom>
              <a:blipFill rotWithShape="1">
                <a:blip r:embed="rId5"/>
                <a:stretch>
                  <a:fillRect l="-1800" t="-2740" b="-5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ction Button: Back or Previous 54">
            <a:hlinkClick r:id="rId6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ction Button: Forward or Next 55">
            <a:hlinkClick r:id="rId7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2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37" grpId="0"/>
      <p:bldP spid="49" grpId="0"/>
      <p:bldP spid="50" grpId="0"/>
      <p:bldP spid="51" grpId="0"/>
      <p:bldP spid="53" grpId="0"/>
      <p:bldP spid="5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629352" y="1879542"/>
            <a:ext cx="1739029" cy="482797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40520" y="2514719"/>
            <a:ext cx="1549914" cy="523461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602123" y="2433317"/>
            <a:ext cx="1766258" cy="576638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695177" cy="903701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45465" y="1700170"/>
                  <a:ext cx="2255909" cy="6040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19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40187" y="2118089"/>
              <a:ext cx="18468975" cy="60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1312" y="1867103"/>
            <a:ext cx="1569123" cy="495236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663600" y="2460184"/>
            <a:ext cx="398853" cy="4932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6008" y="2008442"/>
            <a:ext cx="101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P = -1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94318" y="1911196"/>
            <a:ext cx="854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 = 0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0296" y="1925722"/>
            <a:ext cx="93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P = -2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69722" y="1944581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1</a:t>
            </a:r>
            <a:endParaRPr lang="en-US" sz="2000" b="1" dirty="0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45526" y="3861965"/>
            <a:ext cx="11307409" cy="3104891"/>
            <a:chOff x="593981" y="5410199"/>
            <a:chExt cx="22617763" cy="2536651"/>
          </a:xfrm>
        </p:grpSpPr>
        <p:grpSp>
          <p:nvGrpSpPr>
            <p:cNvPr id="39" name="Group 38"/>
            <p:cNvGrpSpPr/>
            <p:nvPr/>
          </p:nvGrpSpPr>
          <p:grpSpPr>
            <a:xfrm>
              <a:off x="593981" y="5410199"/>
              <a:ext cx="22617763" cy="2536651"/>
              <a:chOff x="1270510" y="5267366"/>
              <a:chExt cx="22617763" cy="253665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284910" y="5267366"/>
                <a:ext cx="22603363" cy="253665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70510" y="5267366"/>
                <a:ext cx="4724915" cy="434388"/>
                <a:chOff x="1224541" y="6322795"/>
                <a:chExt cx="4724915" cy="434388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16200000" flipV="1">
                  <a:off x="3660390" y="4458656"/>
                  <a:ext cx="424926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96331" y="6349326"/>
                  <a:ext cx="3653125" cy="2176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ound Diagonal Corner Rectangle 44"/>
                <p:cNvSpPr/>
                <p:nvPr/>
              </p:nvSpPr>
              <p:spPr>
                <a:xfrm flipV="1">
                  <a:off x="1224541" y="6322799"/>
                  <a:ext cx="903518" cy="42492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403700" y="6378164"/>
                  <a:ext cx="545197" cy="37901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5411786" y="5902905"/>
              <a:ext cx="11040142" cy="21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76223" y="952374"/>
                <a:ext cx="9886413" cy="814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</a:rPr>
                  <a:t>Biết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đạt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cực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tiểu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tại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đồ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thị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như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hình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vẽ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đường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thẳng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tuyến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đồ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thị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hoành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bằng</a:t>
                </a:r>
                <a:r>
                  <a:rPr lang="en-US" sz="2000" dirty="0">
                    <a:solidFill>
                      <a:prstClr val="black"/>
                    </a:solidFill>
                  </a:rPr>
                  <a:t> 2.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Tích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phân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bằng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86" y="1904103"/>
                <a:ext cx="19775401" cy="1554080"/>
              </a:xfrm>
              <a:prstGeom prst="rect">
                <a:avLst/>
              </a:prstGeom>
              <a:blipFill rotWithShape="1">
                <a:blip r:embed="rId2"/>
                <a:stretch>
                  <a:fillRect l="-1079" t="-7059" b="-1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44480" y="3914498"/>
                <a:ext cx="8878775" cy="3278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 t = x - 2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𝑑𝑡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𝑑𝑥</m:t>
                    </m:r>
                  </m:oMath>
                </a14:m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Đổi cận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=1→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=−1,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=4→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=3</m:t>
                    </m:r>
                  </m:oMath>
                </a14:m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−2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</m:e>
                    </m:nary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vi-VN" sz="2000" dirty="0">
                  <a:solidFill>
                    <a:prstClr val="black"/>
                  </a:solidFill>
                  <a:latin typeface="Times New Roman" pitchFamily="18" charset="0"/>
                </a:endParaRP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Vì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xác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định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đạt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cực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trị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suy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ra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Vì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tuyến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đồ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thị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</a:t>
                </a:r>
                <a:r>
                  <a:rPr lang="en-US" sz="2000" dirty="0">
                    <a:solidFill>
                      <a:prstClr val="black"/>
                    </a:solidFill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0;−3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nên</a:t>
                </a:r>
                <a:r>
                  <a:rPr lang="en-US" sz="2000" dirty="0">
                    <a:solidFill>
                      <a:prstClr val="black"/>
                    </a:solidFill>
                  </a:rPr>
                  <a:t> ta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:3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−3=0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Khi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tọa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tuyến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đồ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thị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do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ta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hệ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tuyến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suy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ra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defTabSz="1034809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ậ</m:t>
                      </m:r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=3−0=3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701" y="7829122"/>
                <a:ext cx="17759862" cy="5848909"/>
              </a:xfrm>
              <a:prstGeom prst="rect">
                <a:avLst/>
              </a:prstGeom>
              <a:blipFill rotWithShape="1">
                <a:blip r:embed="rId3"/>
                <a:stretch>
                  <a:fillRect l="-1201" t="-1875" r="-1750" b="-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1358789" y="2599501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3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38611" y="1914644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2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463767" y="2569333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 4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52" name="Picture 5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71" y="1814257"/>
            <a:ext cx="1841568" cy="215734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Action Button: Back or Previous 52">
            <a:hlinkClick r:id="rId5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Forward or Next 53">
            <a:hlinkClick r:id="rId6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37" grpId="0"/>
      <p:bldP spid="49" grpId="0"/>
      <p:bldP spid="50" grpId="0"/>
      <p:bldP spid="5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2627378" y="2236985"/>
            <a:ext cx="1739029" cy="482797"/>
            <a:chOff x="1380347" y="3163074"/>
            <a:chExt cx="3111416" cy="817728"/>
          </a:xfrm>
        </p:grpSpPr>
        <p:sp>
          <p:nvSpPr>
            <p:cNvPr id="117" name="Rectangle 116"/>
            <p:cNvSpPr/>
            <p:nvPr/>
          </p:nvSpPr>
          <p:spPr>
            <a:xfrm>
              <a:off x="1765249" y="3163074"/>
              <a:ext cx="272651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01990" y="2899742"/>
            <a:ext cx="1549914" cy="523461"/>
            <a:chOff x="1380347" y="3163074"/>
            <a:chExt cx="3471271" cy="817728"/>
          </a:xfrm>
        </p:grpSpPr>
        <p:sp>
          <p:nvSpPr>
            <p:cNvPr id="120" name="Rectangle 11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555482" y="2873153"/>
            <a:ext cx="1766258" cy="576638"/>
            <a:chOff x="1380347" y="3163074"/>
            <a:chExt cx="3191537" cy="817728"/>
          </a:xfrm>
        </p:grpSpPr>
        <p:sp>
          <p:nvSpPr>
            <p:cNvPr id="123" name="Rectangle 122"/>
            <p:cNvSpPr/>
            <p:nvPr/>
          </p:nvSpPr>
          <p:spPr>
            <a:xfrm>
              <a:off x="1765249" y="3163074"/>
              <a:ext cx="280663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7459" y="935177"/>
            <a:ext cx="11695177" cy="1250214"/>
            <a:chOff x="534987" y="1869705"/>
            <a:chExt cx="22664057" cy="1266784"/>
          </a:xfrm>
        </p:grpSpPr>
        <p:grpSp>
          <p:nvGrpSpPr>
            <p:cNvPr id="87" name="Group 86"/>
            <p:cNvGrpSpPr/>
            <p:nvPr/>
          </p:nvGrpSpPr>
          <p:grpSpPr>
            <a:xfrm>
              <a:off x="534987" y="1869705"/>
              <a:ext cx="22664057" cy="1266784"/>
              <a:chOff x="534987" y="1647866"/>
              <a:chExt cx="22664057" cy="1266784"/>
            </a:xfrm>
          </p:grpSpPr>
          <p:sp>
            <p:nvSpPr>
              <p:cNvPr id="97" name="Rounded Rectangle 96"/>
              <p:cNvSpPr/>
              <p:nvPr/>
            </p:nvSpPr>
            <p:spPr bwMode="auto">
              <a:xfrm>
                <a:off x="755651" y="1720891"/>
                <a:ext cx="22443393" cy="119375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421">
                  <a:defRPr/>
                </a:pPr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9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Pentagon 99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1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Freeform 103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105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421">
                      <a:defRPr/>
                    </a:pPr>
                    <a:endParaRPr lang="en-US" sz="20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Chevron 101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421">
                    <a:defRPr/>
                  </a:pPr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45465" y="1700171"/>
                  <a:ext cx="2255909" cy="4365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1034809" eaLnBrk="1" hangingPunct="1"/>
                  <a:r>
                    <a:rPr lang="en-US" sz="22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22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20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040187" y="2118090"/>
              <a:ext cx="18468975" cy="43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71375" y="2265092"/>
            <a:ext cx="1569123" cy="495236"/>
            <a:chOff x="1380347" y="3163074"/>
            <a:chExt cx="2816477" cy="817728"/>
          </a:xfrm>
        </p:grpSpPr>
        <p:sp>
          <p:nvSpPr>
            <p:cNvPr id="60" name="Rectangle 59"/>
            <p:cNvSpPr/>
            <p:nvPr/>
          </p:nvSpPr>
          <p:spPr>
            <a:xfrm>
              <a:off x="1765249" y="3163074"/>
              <a:ext cx="243157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endParaRPr lang="en-US" sz="20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4809"/>
              <a:r>
                <a:rPr lang="en-US" sz="2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686386" y="2222531"/>
            <a:ext cx="398853" cy="4932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4809"/>
            <a:r>
              <a:rPr lang="vi-VN" sz="2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09729" y="2302024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6</a:t>
            </a:r>
            <a:endParaRPr lang="en-US" sz="2000" b="1" dirty="0">
              <a:solidFill>
                <a:prstClr val="white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45526" y="3861967"/>
            <a:ext cx="11307409" cy="2996034"/>
            <a:chOff x="593981" y="5410199"/>
            <a:chExt cx="22617763" cy="2505133"/>
          </a:xfrm>
        </p:grpSpPr>
        <p:grpSp>
          <p:nvGrpSpPr>
            <p:cNvPr id="39" name="Group 38"/>
            <p:cNvGrpSpPr/>
            <p:nvPr/>
          </p:nvGrpSpPr>
          <p:grpSpPr>
            <a:xfrm>
              <a:off x="593981" y="5410199"/>
              <a:ext cx="22617763" cy="2505133"/>
              <a:chOff x="1270510" y="5267366"/>
              <a:chExt cx="22617763" cy="2505133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284910" y="5267366"/>
                <a:ext cx="22603363" cy="2505133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4809"/>
                <a:endParaRPr lang="en-US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70510" y="5267366"/>
                <a:ext cx="4724915" cy="434388"/>
                <a:chOff x="1224541" y="6322795"/>
                <a:chExt cx="4724915" cy="434388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16200000" flipV="1">
                  <a:off x="3660390" y="4458656"/>
                  <a:ext cx="424926" cy="4153204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296331" y="6349326"/>
                  <a:ext cx="3653125" cy="2176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34809"/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2200" b="1" dirty="0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rgbClr val="F79646">
                          <a:lumMod val="50000"/>
                        </a:srgb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2200" b="1" dirty="0">
                    <a:solidFill>
                      <a:srgbClr val="F79646">
                        <a:lumMod val="50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ound Diagonal Corner Rectangle 44"/>
                <p:cNvSpPr/>
                <p:nvPr/>
              </p:nvSpPr>
              <p:spPr>
                <a:xfrm flipV="1">
                  <a:off x="1224541" y="6322799"/>
                  <a:ext cx="903518" cy="42492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4809"/>
                  <a:endParaRPr 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Freeform 45"/>
                <p:cNvSpPr>
                  <a:spLocks noEditPoints="1"/>
                </p:cNvSpPr>
                <p:nvPr/>
              </p:nvSpPr>
              <p:spPr bwMode="auto">
                <a:xfrm>
                  <a:off x="1403700" y="6378164"/>
                  <a:ext cx="545197" cy="379019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34809"/>
                  <a:endParaRPr lang="en-US" sz="20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0" name="Rectangle 39"/>
            <p:cNvSpPr/>
            <p:nvPr/>
          </p:nvSpPr>
          <p:spPr>
            <a:xfrm>
              <a:off x="5411786" y="5902905"/>
              <a:ext cx="11040142" cy="21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just" defTabSz="1034809"/>
              <a:endPara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76223" y="952374"/>
                <a:ext cx="9886413" cy="1181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</a:rPr>
                  <a:t>Cho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đạo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cấp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sz="2000" dirty="0">
                    <a:solidFill>
                      <a:prstClr val="black"/>
                    </a:solidFill>
                  </a:rPr>
                  <a:t> 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liên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tục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trên</a:t>
                </a:r>
                <a:r>
                  <a:rPr lang="en-US" sz="2000" dirty="0">
                    <a:solidFill>
                      <a:prstClr val="black"/>
                    </a:solidFill>
                  </a:rPr>
                  <a:t> 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đồ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thị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như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hình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vẽ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bên</a:t>
                </a:r>
                <a:r>
                  <a:rPr lang="en-US" sz="2000" dirty="0">
                    <a:solidFill>
                      <a:prstClr val="black"/>
                    </a:solidFill>
                  </a:rPr>
                  <a:t>.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Biết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</a:rPr>
                  <a:t> 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đạt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cực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đại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</a:rPr>
                  <a:t> ,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đường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thẳng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tuyến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đồ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thị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hoành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Tích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phân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vi-VN" sz="2000" dirty="0">
                    <a:solidFill>
                      <a:prstClr val="black"/>
                    </a:solidFill>
                  </a:rPr>
                  <a:t>I=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″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bằng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86" y="1904103"/>
                <a:ext cx="19775401" cy="2259080"/>
              </a:xfrm>
              <a:prstGeom prst="rect">
                <a:avLst/>
              </a:prstGeom>
              <a:blipFill rotWithShape="1">
                <a:blip r:embed="rId3"/>
                <a:stretch>
                  <a:fillRect l="-1079" t="-4852" r="-925" b="-4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1409729" y="2984524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3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25914" y="2312633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- 6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417621" y="2984524"/>
            <a:ext cx="623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34809"/>
            <a:r>
              <a:rPr lang="vi-VN" sz="2000" b="1" dirty="0">
                <a:solidFill>
                  <a:prstClr val="white"/>
                </a:solidFill>
              </a:rPr>
              <a:t>  - 3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176522"/>
            <a:ext cx="92385" cy="35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14" tIns="22857" rIns="45714" bIns="22857" numCol="1" anchor="ctr" anchorCtr="0" compatLnSpc="1">
            <a:prstTxWarp prst="textNoShape">
              <a:avLst/>
            </a:prstTxWarp>
            <a:spAutoFit/>
          </a:bodyPr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-176522"/>
            <a:ext cx="92385" cy="35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14" tIns="22857" rIns="45714" bIns="22857" numCol="1" anchor="ctr" anchorCtr="0" compatLnSpc="1">
            <a:prstTxWarp prst="textNoShape">
              <a:avLst/>
            </a:prstTxWarp>
            <a:spAutoFit/>
          </a:bodyPr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" y="-176522"/>
            <a:ext cx="92385" cy="35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14" tIns="22857" rIns="45714" bIns="22857" numCol="1" anchor="ctr" anchorCtr="0" compatLnSpc="1">
            <a:prstTxWarp prst="textNoShape">
              <a:avLst/>
            </a:prstTxWarp>
            <a:spAutoFit/>
          </a:bodyPr>
          <a:lstStyle/>
          <a:p>
            <a:pPr defTabSz="1034809"/>
            <a:endParaRPr lang="en-US" sz="2000">
              <a:solidFill>
                <a:prstClr val="black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0" y="447"/>
          <a:ext cx="933328" cy="233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1866900" imgH="469900" progId="Equation.DSMT4">
                  <p:embed/>
                </p:oleObj>
              </mc:Choice>
              <mc:Fallback>
                <p:oleObj name="Equation" r:id="rId4" imgW="1866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7"/>
                        <a:ext cx="933328" cy="2333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5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468" y="2185391"/>
            <a:ext cx="1295231" cy="151715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844480" y="3914498"/>
                <a:ext cx="8878775" cy="3184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34809"/>
                <a:r>
                  <a:rPr lang="vi-VN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Đặt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⇒2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𝑑𝑡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vi-VN" sz="2000" dirty="0">
                    <a:solidFill>
                      <a:prstClr val="black"/>
                    </a:solidFill>
                  </a:rPr>
                  <a:t>. </a:t>
                </a:r>
                <a:r>
                  <a:rPr lang="vi-VN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Đổi cận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=0→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=1,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𝑙𝑛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3→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=2</m:t>
                    </m:r>
                  </m:oMath>
                </a14:m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″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nary>
                      <m:nary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</m:e>
                    </m:nary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vi-VN" sz="2000" dirty="0">
                  <a:solidFill>
                    <a:prstClr val="black"/>
                  </a:solidFill>
                  <a:latin typeface="Times New Roman" pitchFamily="18" charset="0"/>
                </a:endParaRP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Vì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hàm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xác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định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đạt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cực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trị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suy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ra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Vì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tuyến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đồ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thị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</a:t>
                </a:r>
                <a:r>
                  <a:rPr lang="en-US" sz="2000" dirty="0">
                    <a:solidFill>
                      <a:prstClr val="black"/>
                    </a:solidFill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0;−3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nên</a:t>
                </a:r>
                <a:r>
                  <a:rPr lang="en-US" sz="2000" dirty="0">
                    <a:solidFill>
                      <a:prstClr val="black"/>
                    </a:solidFill>
                  </a:rPr>
                  <a:t> ta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:3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−3=0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defTabSz="1034809"/>
                <a:r>
                  <a:rPr lang="en-US" sz="2000" dirty="0" err="1">
                    <a:solidFill>
                      <a:prstClr val="black"/>
                    </a:solidFill>
                  </a:rPr>
                  <a:t>Khi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tọa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độ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tuyến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đồ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thị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do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ta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hệ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tiếp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tuyến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suy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ra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defTabSz="1034809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ậ</m:t>
                      </m:r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𝐼</m:t>
                      </m:r>
                      <m:r>
                        <a:rPr lang="vi-VN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=2.3−2.0=6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34809"/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701" y="7829122"/>
                <a:ext cx="17759862" cy="5662191"/>
              </a:xfrm>
              <a:prstGeom prst="rect">
                <a:avLst/>
              </a:prstGeom>
              <a:blipFill rotWithShape="1">
                <a:blip r:embed="rId7"/>
                <a:stretch>
                  <a:fillRect l="-1201" r="-1750" b="-3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ction Button: Back or Previous 51">
            <a:hlinkClick r:id="rId8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ction Button: Forward or Next 52">
            <a:hlinkClick r:id="rId9" action="ppaction://hlinksldjump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37" grpId="0"/>
      <p:bldP spid="49" grpId="0"/>
      <p:bldP spid="50" grpId="0"/>
      <p:bldP spid="5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850" y="30860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995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13863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0" y="20963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6849" y="20963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9950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7188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2901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99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68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9925" y="10991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1100" y="31051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1100" y="21154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2525" y="11181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7550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5900" y="59816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32913" y="59817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7550" y="49919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5899" y="49919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66238" y="5023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51951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90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59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8975" y="3994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0150" y="60007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00150" y="50110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1575" y="40137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Back or Previous 34">
            <a:hlinkClick r:id="rId2" action="ppaction://hlinksldjump" highlightClick="1"/>
          </p:cNvPr>
          <p:cNvSpPr/>
          <p:nvPr/>
        </p:nvSpPr>
        <p:spPr>
          <a:xfrm>
            <a:off x="11157856" y="6245529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11655198" y="6245529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0" y="27710"/>
                <a:ext cx="9067800" cy="3413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u="sng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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	Cho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[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].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[</m:t>
                    </m:r>
                    <m:r>
                      <a:rPr lang="en-US" sz="2800" i="1">
                        <a:latin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)=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𝛽</m:t>
                    </m:r>
                    <m:r>
                      <a:rPr lang="en-US" sz="2800" i="1">
                        <a:latin typeface="Cambria Math"/>
                      </a:rPr>
                      <m:t>)=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𝜑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)≤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mọi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∈[</m:t>
                    </m:r>
                    <m:r>
                      <a:rPr lang="en-US" sz="2800" i="1">
                        <a:latin typeface="Cambria Math"/>
                      </a:rPr>
                      <m:t>𝛼</m:t>
                    </m:r>
                    <m:r>
                      <a:rPr lang="en-US" sz="2800" i="1">
                        <a:latin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</a:rPr>
                      <m:t>𝛽</m:t>
                    </m:r>
                    <m:r>
                      <a:rPr lang="en-US" sz="2800" i="1">
                        <a:latin typeface="Cambria Math"/>
                      </a:rPr>
                      <m:t>].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𝛽</m:t>
                            </m:r>
                          </m:sup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𝜑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𝑑𝑡</m:t>
                            </m:r>
                          </m:e>
                        </m:nary>
                      </m:e>
                    </m:nary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</a:b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709"/>
                <a:ext cx="9067800" cy="3413307"/>
              </a:xfrm>
              <a:prstGeom prst="rect">
                <a:avLst/>
              </a:prstGeom>
              <a:blipFill rotWithShape="1">
                <a:blip r:embed="rId2"/>
                <a:stretch>
                  <a:fillRect l="-1344" t="-1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0" y="2697950"/>
                <a:ext cx="9067800" cy="4160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28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I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f(x)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[a; b] 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	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1.Chọn x =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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(t),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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(t)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lựa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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f).</a:t>
                </a:r>
              </a:p>
              <a:p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2.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vi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dx =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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’(t)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dt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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’(t)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3.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lựa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latin typeface="Times New Roman" pitchFamily="18" charset="0"/>
                    <a:cs typeface="Times New Roman" pitchFamily="18" charset="0"/>
                  </a:rPr>
                  <a:t>hướng</a:t>
                </a:r>
                <a:r>
                  <a:rPr lang="fr-FR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97950"/>
                <a:ext cx="9067800" cy="4160050"/>
              </a:xfrm>
              <a:prstGeom prst="rect">
                <a:avLst/>
              </a:prstGeom>
              <a:blipFill rotWithShape="1">
                <a:blip r:embed="rId3"/>
                <a:stretch>
                  <a:fillRect l="-1344" t="-1466" r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953000" y="1828800"/>
            <a:ext cx="5029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4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4782" y="838200"/>
                <a:ext cx="8839200" cy="1770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>
                    <a:latin typeface="Times New Roman" pitchFamily="18" charset="0"/>
                    <a:cs typeface="Times New Roman" pitchFamily="18" charset="0"/>
                  </a:rPr>
                  <a:t>Hướng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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b (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 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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b 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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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))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just"/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           I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𝛽</m:t>
                        </m:r>
                      </m:sup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" y="838200"/>
                <a:ext cx="8839200" cy="1770100"/>
              </a:xfrm>
              <a:prstGeom prst="rect">
                <a:avLst/>
              </a:prstGeom>
              <a:blipFill rotWithShape="1">
                <a:blip r:embed="rId2"/>
                <a:stretch>
                  <a:fillRect l="-1724" t="-4483" r="-1793" b="-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44782" y="3200401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</a:t>
            </a:r>
          </a:p>
        </p:txBody>
      </p:sp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200" y="13856"/>
                <a:ext cx="9067800" cy="4775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Một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    1. 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=|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|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;  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     2.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|</m:t>
                        </m:r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|</m:t>
                        </m:r>
                      </m:num>
                      <m:den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𝑡</m:t>
                            </m:r>
                          </m:e>
                        </m:func>
                      </m:den>
                    </m:f>
                    <m:r>
                      <a:rPr lang="en-US" sz="3200" i="1">
                        <a:latin typeface="Cambria Math"/>
                      </a:rPr>
                      <m:t>;  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>
                        <a:latin typeface="Cambria Math"/>
                      </a:rPr>
                      <m:t>\{0}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    3. 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=|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|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;  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4.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𝑡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3855"/>
                <a:ext cx="9067800" cy="4775603"/>
              </a:xfrm>
              <a:prstGeom prst="rect">
                <a:avLst/>
              </a:prstGeom>
              <a:blipFill rotWithShape="1">
                <a:blip r:embed="rId2"/>
                <a:stretch>
                  <a:fillRect l="-1748"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4191000"/>
                <a:ext cx="8915400" cy="2809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Lưu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ý</a:t>
                </a:r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này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1, 2, 3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x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mũ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chẵn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𝐼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𝐼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1.</a:t>
                </a: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191000"/>
                <a:ext cx="8915400" cy="2967351"/>
              </a:xfrm>
              <a:prstGeom prst="rect">
                <a:avLst/>
              </a:prstGeom>
              <a:blipFill rotWithShape="1">
                <a:blip r:embed="rId3"/>
                <a:stretch>
                  <a:fillRect l="-1436" t="-2058" r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11005458" y="6245528"/>
            <a:ext cx="429277" cy="415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502800" y="6245528"/>
            <a:ext cx="395287" cy="4156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4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5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472</TotalTime>
  <Words>1937</Words>
  <PresentationFormat>Widescreen</PresentationFormat>
  <Paragraphs>715</Paragraphs>
  <Slides>67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129" baseType="lpstr">
      <vt:lpstr>Arial</vt:lpstr>
      <vt:lpstr>AvantGarde-Demi</vt:lpstr>
      <vt:lpstr>Calibri</vt:lpstr>
      <vt:lpstr>Calibri Light</vt:lpstr>
      <vt:lpstr>Cambria Math</vt:lpstr>
      <vt:lpstr>Symbol</vt:lpstr>
      <vt:lpstr>Tahoma</vt:lpstr>
      <vt:lpstr>Times New Roman</vt:lpstr>
      <vt:lpstr>Vani</vt:lpstr>
      <vt:lpstr>Wingdings 2</vt:lpstr>
      <vt:lpstr>Office Theme</vt:lpstr>
      <vt:lpstr>1_Office Theme</vt:lpstr>
      <vt:lpstr>3_Office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BÀI TẬP VẬN DỤNG: </vt:lpstr>
      <vt:lpstr>PowerPoint Presentation</vt:lpstr>
      <vt:lpstr>Câu 3: Tính tích phân I=∫_0^1▒(4 x^3+3x^2)/(x^4+x^3+2)  dx. Chọn cách đổi biến hợp lí nhất.              A.t=1/(x^4+x^3+2).     B.  t=4x^3+3x^2.     C. t=(4x^3+3x^2)/(x^4+x^3+2).        D.  t=x^4+x^3+2. </vt:lpstr>
      <vt:lpstr>Câu 4:  Tính tích phân I=∫_1^e▒〖1/x 〖ln〗^5 x.dx〗.   Chọn cách dđổi biến hợp lí nhất.      A. t=1/x.          B. t=lnx.         C. t=〖ln〗^5 x.           D. t=dx/x.</vt:lpstr>
      <vt:lpstr>Câu 5: Tính tích phân    I=∫_0^1▒〖e^(x^2+x) (2x+1)dx〗. Chọn cách đổi biến hợp lý nhất.    A. t=e^(x^2+x).      B. t=2x+1.       C. t=x^2+x.      D. t=e^(x^2+x) (2x+1). </vt:lpstr>
      <vt:lpstr>Câu 6: Tính tích phân I=∫_0^1▒〖3^(x^2+x) (3x^2+1)dx〗. Chọn cách đổi biến hợp lí nhất.      A. t=3^(x^3+x).         B. t=3x^2+x.     C. t=x^3+x.       D. t=3^(x^(3+x) ) (3x^2+1).</vt:lpstr>
      <vt:lpstr>Câu 7:  Tính tích phân I=∫_0^(π/2)▒〖sin〗^6  xcosxdx. Chọn cách đổi biến hợp lí nhất.        A. t=〖sin〗^6 x.       B. t=sin⁡〖x.〗         C. t=cos⁡〖x.〗       D. t=〖sin〗^6 x.cosx. </vt:lpstr>
      <vt:lpstr>Câu 8: Tính tích phân I=∫_0^(π/2)▒〖〖cos〗^6 x.sinxdx〗.  Chọn cách đổi biến hợp lí nhất.     A. t=〖cos〗^6 x.       B. t=sin⁡〖x.〗    C. t=cosx.     D.  t=〖cos〗^6 x.sinx.</vt:lpstr>
      <vt:lpstr>Câu 9: Tính tích phân I=∫_0^(π/4)▒〖〖tan〗^6 x.1/(〖cos〗^2 x) dx〗.  Chọn cách đổi biến hợp lí nhất.      A. t=〖tan〗^6 x.       B. t=tanx.       C. t=cosx.      D. t=〖cos〗^2 x</vt:lpstr>
      <vt:lpstr>Câu 10: Tính tích phân I=∫_(π/6)^█(π@4)▒〖〖cot〗^6 x.1/(〖sin〗^2 x) dx.〗   Chọn cách đổi biến hợp lí nhất.              A. t=〖cos〗^6 x.       B. t=sinx.     C. t=cotx.     D. t=〖sin〗^2 x.</vt:lpstr>
      <vt:lpstr>Câu 11: Tính tích phân I=∫_0^(π/2)▒〖〖sin〗^6 x.sin2xdx.〗   Chọn cách đổi biến hợp lí nhất.              A. t=〖sin〗^6 x.       B. t=sin⁡〖x. 〗      C. t=cosx.      D. t=sin⁡〖2x.〗</vt:lpstr>
      <vt:lpstr>Câu 12: Tính tích phân I=∫_0^(√3)▒〖x√(x^2+1) dx,〗 chọn cách đổi biến hợp lí nhất.        A. t=x^2.         B. t=x.     C. x=tan⁡〖t.〗        D. t=√(x^1+1).</vt:lpstr>
      <vt:lpstr>Câu 13: Tính tích phân I=∫_0^1▒〖dx/(x^2+3),〗  chọn cách đổi biến hợp lí nhất.        A. t=x^2+3.         B. x=√3 tant.    C. t=√3  sin⁡〖x.〗     D. t=t^2+3.</vt:lpstr>
      <vt:lpstr>Câu 14: Tính tích phân I=∫_0^2▒〖√(4-x^2 ) dx,〗   chọn cách đổi biến hợp lí nhất.              A. t=4-x^2.     B. x=2sint.   C. x=2tant.   D. t=2 sin⁡〖x. 〗  </vt:lpstr>
      <vt:lpstr>Câu 15: Tính tích phân: I=∫_0^3▒〖√(9-x^2 ) dx,〗 chọn cách đổi biến hợp lí nhất.        A. t=9-x^2.       B. x=3cost.      C. x=3tant.     D. t=3 tan⁡〖x. 〗</vt:lpstr>
      <vt:lpstr>PowerPoint Presentation</vt:lpstr>
      <vt:lpstr>2. 15 câu thông hiểu:  Câu 1: Tích phân ∫_0^2▒〖x/(x^2+3) dx=1/2 ln a/b〗  .  Khi đó a+b bằng       A. 6.                      B. 8.                        C. 9.                D. 10.</vt:lpstr>
      <vt:lpstr>Câu 2: Cho tích phân ∫_0^1▒〖∛(1-x) dx,〗 với cách đặt t=∛(1-x)   thì tích phân đã cho bằng       với tích phân nào sau đây ?             A. 3∫_0^1▒〖tdt.〗            B. ∫_0^1▒〖t^3 dt.〗           C. 3∫_0^1▒〖t^2 dt.〗             D.3∫_0^1▒〖t^3 dt.〗</vt:lpstr>
      <vt:lpstr>Câu 3: Cho I=∫_0^1▒〖x/√(x^2+1) dx=a√2〗+b. Giá trị của a.b là        A. 1.                B. -2.                         C. 1.               D. 2.</vt:lpstr>
      <vt:lpstr>Câu 4: Cho tích phân ∫_(π/3)^(π/2)▒〖sinx/(cosx+2) dx〗=aln5+bln2 với a, b∈Z. Mệnh đề nào dưới đây đúng ?      A. 2a+b=0.       B. a-2b=0.    C. 2a-b=0.    D. a+2b=0. </vt:lpstr>
      <vt:lpstr>Câu 5: Cho f(x) là hàm số liên tục thỏa mãn ∫_0^1▒〖f(x)dx=7〗. Tính I=∫_0^(π/2)▒〖cosx.f(sinx)dx〗.              A. 1                         B.9.                 C.3.                        D. 7.</vt:lpstr>
      <vt:lpstr>Câu 6: Cho hàm số f(x) liên tục trên R và ∫_(-1)^1▒〖f(x)〗 dx=12, ∫_(π/3)^(2π/3)▒〖f(2cosx)  sin⁡xdx  〗  bằng        A.-12.               B. 12.                 C. 6.                 D. -6.</vt:lpstr>
      <vt:lpstr>Câu 7: Cho hàm số f(x) liên tục trên R thỏa mãn ∫_1^9▒〖(f(√x))/(√x) dx=4〗  và ∫_0^(π/2)▒〖f(sinx)cosxdx=2〗.                 Tích phân I=∫_0^3▒f(x)dx bằng        A. I=2.      B.  I=6.        C.  I=4.        D. I=10.</vt:lpstr>
      <vt:lpstr>Câu 8: Cho I=∫_0^1▒〖x.e^(1-x^2 ) dx.〗  Biết rằng I=(ae-b)/2. Khi đó a+b bằng                A. 1.                                B. 0.                         C. 2.                          D. 4.</vt:lpstr>
      <vt:lpstr>Câu 9: Với cách đổi biến u=√(1+3lnx) thì tích phân ∫_1^e▒〖lnx/(x√(1+3lnx)) dx〗  trở thành             A. 2/3 ∫_1^2▒〖(u^2-1)du.〗          B.2/9. ∫_1^2▒〖(u^2-1)du. 〗    C. 2∫_1^2▒〖(u^2-1)du.〗  D. 2/9.∫_1^2▒〖(u^2-1)/u du.〗</vt:lpstr>
      <vt:lpstr>Câu 10: Tính tích phân I=∫_1^e▒〖√(1+3lnx)/x dx〗 bằng cách đặt t=√(1+3lnx), mệnh đề nào     dưới đây sai ?     A. I=2/9 t^3 ⌊█(2@1).┤             B. I=2/3.∫_1^2▒〖tdt.〗        C. I=2/3 ∫_1^2▒〖t^2 dt.〗    D. I=14/9.</vt:lpstr>
      <vt:lpstr>Câu 11: Biết I=∫_1^e▒〖lnx/(x(lnx+2)) dx〗=aln 3/2+b, (a,b∈Q). Mênh đề nào sau đây đúng ?                A. a-b=1.   B. 2a+b=1.   C. a^2+b^2=4.       D.   a+2b=0.</vt:lpstr>
      <vt:lpstr>Câu 12: Cho ∫_0^3▒〖e^√(x+1)  dx/√(x+1)〗=ae^2+be+c, với a, b, c là các số nguyên. Tính S=a+b+c.        A. S=1.                   B. S=2.              C. S=0.           D. S=4.</vt:lpstr>
      <vt:lpstr>Câu 12: Cho ∫_0^3▒〖e^√(x+1)  dx/√(x+1)〗=ae^2+be+c, với a, b, c là các số nguyên. Tính S=a+b+c.        A. S=1.                   B. S=2.              C. S=0.           D. S=4.</vt:lpstr>
      <vt:lpstr>Câu 13: Biết ∫_e^(e^4)▒〖f(lnx)1/x dx〗=4. Tính tích phân I=∫_1^4▒〖f(x)dx.〗       A. I=8.            B. I=16.                    C. I=2.            D. I=4.</vt:lpstr>
      <vt:lpstr>Câu 14: Tính tích phân I=∫_1^5▒dx/(x√(3x+1))   được kết quả là aln3+bln5,  với a, b là các số        hữu tỉ. Giá trị của a^2+ab+3b^2 bằng       A.  4.                      B. -1.               C. 0.             D.  5.</vt:lpstr>
      <vt:lpstr>Câu 15: Cho ∫_1^2▒〖f(x)dx=-3.〗 Tính I=∫_2^4▒f(x/2)dx.      A. -6.           B. -3/2.                 C.  -1.              D. 5.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2020-02-24T15:15:19Z</dcterms:modified>
</cp:coreProperties>
</file>