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34"/>
  </p:notesMasterIdLst>
  <p:sldIdLst>
    <p:sldId id="390" r:id="rId12"/>
    <p:sldId id="419" r:id="rId13"/>
    <p:sldId id="437" r:id="rId14"/>
    <p:sldId id="438" r:id="rId15"/>
    <p:sldId id="434" r:id="rId16"/>
    <p:sldId id="293" r:id="rId17"/>
    <p:sldId id="394" r:id="rId18"/>
    <p:sldId id="428" r:id="rId19"/>
    <p:sldId id="439" r:id="rId20"/>
    <p:sldId id="395" r:id="rId21"/>
    <p:sldId id="396" r:id="rId22"/>
    <p:sldId id="440" r:id="rId23"/>
    <p:sldId id="441" r:id="rId24"/>
    <p:sldId id="442" r:id="rId25"/>
    <p:sldId id="415" r:id="rId26"/>
    <p:sldId id="420" r:id="rId27"/>
    <p:sldId id="445" r:id="rId28"/>
    <p:sldId id="446" r:id="rId29"/>
    <p:sldId id="443" r:id="rId30"/>
    <p:sldId id="444" r:id="rId31"/>
    <p:sldId id="421" r:id="rId32"/>
    <p:sldId id="262" r:id="rId33"/>
  </p:sldIdLst>
  <p:sldSz cx="12192000" cy="6858000"/>
  <p:notesSz cx="6858000" cy="9144000"/>
  <p:embeddedFontLst>
    <p:embeddedFont>
      <p:font typeface="Chu Van An" panose="02020503050405090304" charset="0"/>
      <p:regular r:id="rId35"/>
      <p:bold r:id="rId36"/>
      <p:italic r:id="rId37"/>
      <p:boldItalic r:id="rId38"/>
    </p:embeddedFont>
    <p:embeddedFont>
      <p:font typeface="VNI-Times" pitchFamily="2" charset="0"/>
      <p:regular r:id="rId39"/>
      <p:bold r:id="rId40"/>
      <p:italic r:id="rId41"/>
      <p:boldItalic r:id="rId42"/>
    </p:embeddedFon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68" d="100"/>
          <a:sy n="68" d="100"/>
        </p:scale>
        <p:origin x="60"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04/08/2021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7732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8" name="Chỗ dành sẵn cho Chân trang 7">
            <a:extLst>
              <a:ext uri="{FF2B5EF4-FFF2-40B4-BE49-F238E27FC236}">
                <a16:creationId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4" name="Chỗ dành sẵn cho Chân trang 3">
            <a:extLst>
              <a:ext uri="{FF2B5EF4-FFF2-40B4-BE49-F238E27FC236}">
                <a16:creationId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3" name="Chỗ dành sẵn cho Chân trang 2">
            <a:extLst>
              <a:ext uri="{FF2B5EF4-FFF2-40B4-BE49-F238E27FC236}">
                <a16:creationId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6" name="Chỗ dành sẵn cho Chân trang 5">
            <a:extLst>
              <a:ext uri="{FF2B5EF4-FFF2-40B4-BE49-F238E27FC236}">
                <a16:creationId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04/08/2021</a:t>
            </a:fld>
            <a:endParaRPr lang="vi-VN"/>
          </a:p>
        </p:txBody>
      </p:sp>
      <p:sp>
        <p:nvSpPr>
          <p:cNvPr id="5" name="Chỗ dành sẵn cho Chân trang 4">
            <a:extLst>
              <a:ext uri="{FF2B5EF4-FFF2-40B4-BE49-F238E27FC236}">
                <a16:creationId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72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WordArt 4">
            <a:extLst>
              <a:ext uri="{FF2B5EF4-FFF2-40B4-BE49-F238E27FC236}">
                <a16:creationId xmlns:a16="http://schemas.microsoft.com/office/drawing/2014/main" id="{383FD564-9B0C-42D0-96C8-342928917632}"/>
              </a:ext>
            </a:extLst>
          </p:cNvPr>
          <p:cNvSpPr>
            <a:spLocks noChangeArrowheads="1" noChangeShapeType="1" noTextEdit="1"/>
          </p:cNvSpPr>
          <p:nvPr/>
        </p:nvSpPr>
        <p:spPr bwMode="auto">
          <a:xfrm>
            <a:off x="2576946" y="1432611"/>
            <a:ext cx="6858000" cy="1676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ÑEÁN DÖÏ GIÔØ </a:t>
            </a:r>
            <a:r>
              <a:rPr lang="en-US" sz="3600" b="1" kern="1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MOÂN </a:t>
            </a:r>
            <a:r>
              <a:rPr lang="en-US" sz="3600" b="1" kern="10" smtClean="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TIN HỌC </a:t>
            </a:r>
            <a:r>
              <a:rPr lang="en-US" sz="3600" b="1" kern="10" dirty="0" smtClean="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LỚP 6 A</a:t>
            </a:r>
            <a:endPar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endParaRPr>
          </a:p>
        </p:txBody>
      </p:sp>
      <p:sp>
        <p:nvSpPr>
          <p:cNvPr id="7"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1560807" y="318521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dirty="0">
                <a:solidFill>
                  <a:srgbClr val="0000FF"/>
                </a:solidFill>
                <a:latin typeface="VNI-Times" pitchFamily="2" charset="0"/>
              </a:rPr>
              <a:t>CHUÙC CAÙC EM HOÏC TOÁT</a:t>
            </a:r>
          </a:p>
        </p:txBody>
      </p:sp>
      <p:sp>
        <p:nvSpPr>
          <p:cNvPr id="8" name="Rectangle 3">
            <a:extLst>
              <a:ext uri="{FF2B5EF4-FFF2-40B4-BE49-F238E27FC236}">
                <a16:creationId xmlns:a16="http://schemas.microsoft.com/office/drawing/2014/main" id="{B2801ADD-39A9-4313-88C6-528A13508C45}"/>
              </a:ext>
            </a:extLst>
          </p:cNvPr>
          <p:cNvSpPr/>
          <p:nvPr/>
        </p:nvSpPr>
        <p:spPr>
          <a:xfrm>
            <a:off x="0" y="274782"/>
            <a:ext cx="11498731" cy="1752600"/>
          </a:xfrm>
          <a:prstGeom prst="rect">
            <a:avLst/>
          </a:prstGeom>
          <a:noFill/>
        </p:spPr>
        <p:txBody>
          <a:bodyPr wrap="none" lIns="121920" tIns="60960" rIns="121920" bIns="60960" numCol="1">
            <a:prstTxWarp prst="textDeflateBottom">
              <a:avLst/>
            </a:prstTxWarp>
            <a:spAutoFit/>
          </a:bodyPr>
          <a:lstStyle/>
          <a:p>
            <a:pPr algn="ctr"/>
            <a:r>
              <a:rPr lang="en-US" sz="5867" b="1" dirty="0" err="1">
                <a:ln w="1905"/>
                <a:solidFill>
                  <a:srgbClr val="FF0000"/>
                </a:solidFill>
                <a:effectLst>
                  <a:innerShdw blurRad="69850" dist="43180" dir="5400000">
                    <a:srgbClr val="000000">
                      <a:alpha val="65000"/>
                    </a:srgbClr>
                  </a:innerShdw>
                </a:effectLst>
              </a:rPr>
              <a:t>Kính</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chào</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quý</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thầy</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cô</a:t>
            </a:r>
            <a:endParaRPr lang="en-US" sz="5867" b="1" dirty="0">
              <a:ln w="1905"/>
              <a:solidFill>
                <a:srgbClr val="FF0000"/>
              </a:solidFill>
              <a:effectLst>
                <a:innerShdw blurRad="69850" dist="43180" dir="5400000">
                  <a:srgbClr val="000000">
                    <a:alpha val="65000"/>
                  </a:srgbClr>
                </a:innerShdw>
              </a:effectLst>
            </a:endParaRPr>
          </a:p>
        </p:txBody>
      </p:sp>
      <p:sp>
        <p:nvSpPr>
          <p:cNvPr id="9"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0" y="5534561"/>
            <a:ext cx="120950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smtClean="0">
                <a:solidFill>
                  <a:srgbClr val="0000FF"/>
                </a:solidFill>
                <a:latin typeface="Times New Roman" panose="02020603050405020304" pitchFamily="18" charset="0"/>
                <a:cs typeface="Times New Roman" panose="02020603050405020304" pitchFamily="18" charset="0"/>
              </a:rPr>
              <a:t>TRƯỜNG THCS THỌ VĂN</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3200" b="1" dirty="0" err="1" smtClean="0">
                <a:solidFill>
                  <a:srgbClr val="0000FF"/>
                </a:solidFill>
                <a:latin typeface="Times New Roman" panose="02020603050405020304" pitchFamily="18" charset="0"/>
                <a:cs typeface="Times New Roman" panose="02020603050405020304" pitchFamily="18" charset="0"/>
              </a:rPr>
              <a:t>Gv</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thực</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hiện</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Nguyễn</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err="1" smtClean="0">
                <a:solidFill>
                  <a:srgbClr val="0000FF"/>
                </a:solidFill>
                <a:latin typeface="Times New Roman" panose="02020603050405020304" pitchFamily="18" charset="0"/>
                <a:cs typeface="Times New Roman" panose="02020603050405020304" pitchFamily="18" charset="0"/>
              </a:rPr>
              <a:t>Thị</a:t>
            </a:r>
            <a:r>
              <a:rPr lang="en-US" altLang="en-US" sz="3200" b="1" smtClean="0">
                <a:solidFill>
                  <a:srgbClr val="0000FF"/>
                </a:solidFill>
                <a:latin typeface="Times New Roman" panose="02020603050405020304" pitchFamily="18" charset="0"/>
                <a:cs typeface="Times New Roman" panose="02020603050405020304" pitchFamily="18" charset="0"/>
              </a:rPr>
              <a:t> Hồng</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97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Right)">
                                      <p:cBhvr>
                                        <p:cTn id="19" dur="500"/>
                                        <p:tgtEl>
                                          <p:spTgt spid="7">
                                            <p:txEl>
                                              <p:pRg st="0" end="0"/>
                                            </p:txEl>
                                          </p:spTgt>
                                        </p:tgtEl>
                                      </p:cBhvr>
                                    </p:animEffect>
                                  </p:childTnLst>
                                </p:cTn>
                              </p:par>
                            </p:childTnLst>
                          </p:cTn>
                        </p:par>
                        <p:par>
                          <p:cTn id="20" fill="hold">
                            <p:stCondLst>
                              <p:cond delay="2500"/>
                            </p:stCondLst>
                            <p:childTnLst>
                              <p:par>
                                <p:cTn id="21" presetID="6" presetClass="emph" presetSubtype="0" fill="hold" grpId="0" nodeType="afterEffect">
                                  <p:stCondLst>
                                    <p:cond delay="0"/>
                                  </p:stCondLst>
                                  <p:childTnLst>
                                    <p:animScale>
                                      <p:cBhvr>
                                        <p:cTn id="22" dur="2000" fill="hold"/>
                                        <p:tgtEl>
                                          <p:spTgt spid="7">
                                            <p:txEl>
                                              <p:pRg st="0" end="0"/>
                                            </p:txEl>
                                          </p:spTgt>
                                        </p:tgtEl>
                                      </p:cBhvr>
                                      <p:by x="120000" y="120000"/>
                                    </p:animScale>
                                  </p:childTnLst>
                                </p:cTn>
                              </p:par>
                            </p:childTnLst>
                          </p:cTn>
                        </p:par>
                        <p:par>
                          <p:cTn id="23" fill="hold">
                            <p:stCondLst>
                              <p:cond delay="4500"/>
                            </p:stCondLst>
                            <p:childTnLst>
                              <p:par>
                                <p:cTn id="24" presetID="18" presetClass="entr" presetSubtype="6"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strips(downRight)">
                                      <p:cBhvr>
                                        <p:cTn id="26" dur="500"/>
                                        <p:tgtEl>
                                          <p:spTgt spid="9">
                                            <p:txEl>
                                              <p:pRg st="0" end="0"/>
                                            </p:txEl>
                                          </p:spTgt>
                                        </p:tgtEl>
                                      </p:cBhvr>
                                    </p:animEffect>
                                  </p:childTnLst>
                                </p:cTn>
                              </p:par>
                            </p:childTnLst>
                          </p:cTn>
                        </p:par>
                        <p:par>
                          <p:cTn id="27" fill="hold">
                            <p:stCondLst>
                              <p:cond delay="5000"/>
                            </p:stCondLst>
                            <p:childTnLst>
                              <p:par>
                                <p:cTn id="28" presetID="18" presetClass="entr" presetSubtype="6" fill="hold"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trips(downRight)">
                                      <p:cBhvr>
                                        <p:cTn id="30" dur="500"/>
                                        <p:tgtEl>
                                          <p:spTgt spid="9">
                                            <p:txEl>
                                              <p:pRg st="1" end="1"/>
                                            </p:txEl>
                                          </p:spTgt>
                                        </p:tgtEl>
                                      </p:cBhvr>
                                    </p:animEffect>
                                  </p:childTnLst>
                                </p:cTn>
                              </p:par>
                            </p:childTnLst>
                          </p:cTn>
                        </p:par>
                        <p:par>
                          <p:cTn id="31" fill="hold">
                            <p:stCondLst>
                              <p:cond delay="5500"/>
                            </p:stCondLst>
                            <p:childTnLst>
                              <p:par>
                                <p:cTn id="32" presetID="6" presetClass="emph" presetSubtype="0" fill="hold" grpId="0" nodeType="afterEffect">
                                  <p:stCondLst>
                                    <p:cond delay="0"/>
                                  </p:stCondLst>
                                  <p:childTnLst>
                                    <p:animScale>
                                      <p:cBhvr>
                                        <p:cTn id="33" dur="2000" fill="hold"/>
                                        <p:tgtEl>
                                          <p:spTgt spid="9">
                                            <p:txEl>
                                              <p:pRg st="0" end="0"/>
                                            </p:txEl>
                                          </p:spTgt>
                                        </p:tgtEl>
                                      </p:cBhvr>
                                      <p:by x="120000" y="120000"/>
                                    </p:animScale>
                                  </p:childTnLst>
                                </p:cTn>
                              </p:par>
                              <p:par>
                                <p:cTn id="34" presetID="6" presetClass="emph" presetSubtype="0" fill="hold" grpId="0" nodeType="withEffect">
                                  <p:stCondLst>
                                    <p:cond delay="0"/>
                                  </p:stCondLst>
                                  <p:childTnLst>
                                    <p:animScale>
                                      <p:cBhvr>
                                        <p:cTn id="35" dur="2000" fill="hold"/>
                                        <p:tgtEl>
                                          <p:spTgt spid="9">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7172500"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2 1"/>
          <p:cNvSpPr/>
          <p:nvPr/>
        </p:nvSpPr>
        <p:spPr>
          <a:xfrm>
            <a:off x="31864" y="1302107"/>
            <a:ext cx="11792274" cy="4814913"/>
          </a:xfrm>
          <a:prstGeom prst="irregularSeal2">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latin typeface="Times New Roman" pitchFamily="18" charset="0"/>
                <a:cs typeface="Times New Roman" pitchFamily="18" charset="0"/>
              </a:rPr>
              <a:t>Quan sát hình sau các em hãy chỉ ra những thuộc tính nào để định dạng trang văn bản? </a:t>
            </a:r>
            <a:endParaRPr lang="en-US" sz="400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06" y="1310740"/>
            <a:ext cx="4010585" cy="3806623"/>
          </a:xfrm>
          <a:prstGeom prst="rect">
            <a:avLst/>
          </a:prstGeom>
        </p:spPr>
      </p:pic>
      <p:cxnSp>
        <p:nvCxnSpPr>
          <p:cNvPr id="16" name="Straight Arrow Connector 15"/>
          <p:cNvCxnSpPr/>
          <p:nvPr/>
        </p:nvCxnSpPr>
        <p:spPr>
          <a:xfrm flipV="1">
            <a:off x="3373821" y="1576552"/>
            <a:ext cx="1639613" cy="1576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77368" y="2680138"/>
            <a:ext cx="1639613" cy="3762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97174" y="4280851"/>
            <a:ext cx="1639613"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02581" y="4659224"/>
            <a:ext cx="2073092" cy="11403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275673" y="5117363"/>
            <a:ext cx="454646" cy="682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460432" y="4659223"/>
            <a:ext cx="989885" cy="11403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737711" y="4280852"/>
            <a:ext cx="3005379" cy="3783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947628" y="2868268"/>
            <a:ext cx="1944124" cy="188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152103" y="1563928"/>
            <a:ext cx="1960366" cy="126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56745" y="1310740"/>
            <a:ext cx="2861369" cy="89643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trên</a:t>
            </a:r>
            <a:endParaRPr lang="en-US" sz="3600">
              <a:latin typeface="Times New Roman" pitchFamily="18" charset="0"/>
              <a:cs typeface="Times New Roman" pitchFamily="18" charset="0"/>
            </a:endParaRPr>
          </a:p>
        </p:txBody>
      </p:sp>
      <p:sp>
        <p:nvSpPr>
          <p:cNvPr id="38" name="Oval 37"/>
          <p:cNvSpPr/>
          <p:nvPr/>
        </p:nvSpPr>
        <p:spPr>
          <a:xfrm>
            <a:off x="31864" y="231761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Chiều cao</a:t>
            </a:r>
            <a:endParaRPr lang="en-US" sz="3600">
              <a:latin typeface="Times New Roman" pitchFamily="18" charset="0"/>
              <a:cs typeface="Times New Roman" pitchFamily="18" charset="0"/>
            </a:endParaRPr>
          </a:p>
        </p:txBody>
      </p:sp>
      <p:sp>
        <p:nvSpPr>
          <p:cNvPr id="39" name="Oval 38"/>
          <p:cNvSpPr/>
          <p:nvPr/>
        </p:nvSpPr>
        <p:spPr>
          <a:xfrm>
            <a:off x="341212" y="3774065"/>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dưới</a:t>
            </a:r>
            <a:endParaRPr lang="en-US" sz="3600">
              <a:latin typeface="Times New Roman" pitchFamily="18" charset="0"/>
              <a:cs typeface="Times New Roman" pitchFamily="18" charset="0"/>
            </a:endParaRPr>
          </a:p>
        </p:txBody>
      </p:sp>
      <p:sp>
        <p:nvSpPr>
          <p:cNvPr id="40" name="Oval 39"/>
          <p:cNvSpPr/>
          <p:nvPr/>
        </p:nvSpPr>
        <p:spPr>
          <a:xfrm>
            <a:off x="435805" y="527153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trái</a:t>
            </a:r>
          </a:p>
        </p:txBody>
      </p:sp>
      <p:sp>
        <p:nvSpPr>
          <p:cNvPr id="42" name="Oval 41"/>
          <p:cNvSpPr/>
          <p:nvPr/>
        </p:nvSpPr>
        <p:spPr>
          <a:xfrm>
            <a:off x="3582749" y="5475274"/>
            <a:ext cx="2861369" cy="1188209"/>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Chiều rộng</a:t>
            </a:r>
            <a:endParaRPr lang="en-US" sz="3600">
              <a:latin typeface="Times New Roman" pitchFamily="18" charset="0"/>
              <a:cs typeface="Times New Roman" pitchFamily="18" charset="0"/>
            </a:endParaRPr>
          </a:p>
        </p:txBody>
      </p:sp>
      <p:sp>
        <p:nvSpPr>
          <p:cNvPr id="44" name="Oval 43"/>
          <p:cNvSpPr/>
          <p:nvPr/>
        </p:nvSpPr>
        <p:spPr>
          <a:xfrm>
            <a:off x="7132478" y="5373406"/>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phải</a:t>
            </a:r>
            <a:endParaRPr lang="en-US" sz="3600">
              <a:latin typeface="Times New Roman" pitchFamily="18" charset="0"/>
              <a:cs typeface="Times New Roman" pitchFamily="18" charset="0"/>
            </a:endParaRPr>
          </a:p>
        </p:txBody>
      </p:sp>
      <p:sp>
        <p:nvSpPr>
          <p:cNvPr id="45" name="Oval 44"/>
          <p:cNvSpPr/>
          <p:nvPr/>
        </p:nvSpPr>
        <p:spPr>
          <a:xfrm>
            <a:off x="8658250" y="408333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Tiêu đề dưới</a:t>
            </a:r>
            <a:endParaRPr lang="en-US" sz="3600">
              <a:latin typeface="Times New Roman" pitchFamily="18" charset="0"/>
              <a:cs typeface="Times New Roman" pitchFamily="18" charset="0"/>
            </a:endParaRPr>
          </a:p>
        </p:txBody>
      </p:sp>
      <p:sp>
        <p:nvSpPr>
          <p:cNvPr id="46" name="Oval 45"/>
          <p:cNvSpPr/>
          <p:nvPr/>
        </p:nvSpPr>
        <p:spPr>
          <a:xfrm>
            <a:off x="8658249" y="2382121"/>
            <a:ext cx="2861369" cy="154694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Phần nội dung văn bản</a:t>
            </a:r>
            <a:endParaRPr lang="en-US" sz="3600">
              <a:latin typeface="Times New Roman" pitchFamily="18" charset="0"/>
              <a:cs typeface="Times New Roman" pitchFamily="18" charset="0"/>
            </a:endParaRPr>
          </a:p>
        </p:txBody>
      </p:sp>
      <p:sp>
        <p:nvSpPr>
          <p:cNvPr id="47" name="Oval 46"/>
          <p:cNvSpPr/>
          <p:nvPr/>
        </p:nvSpPr>
        <p:spPr>
          <a:xfrm>
            <a:off x="8891752" y="93382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Tiêu đề trên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6540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37" grpId="0" animBg="1"/>
      <p:bldP spid="38" grpId="0" animBg="1"/>
      <p:bldP spid="39" grpId="0" animBg="1"/>
      <p:bldP spid="40" grpId="0" animBg="1"/>
      <p:bldP spid="42"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788275" y="1302108"/>
            <a:ext cx="10152993" cy="4089699"/>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Em hãy quan sát hình sau và tìm hiểu công cụ định dạng trang trong hình?</a:t>
            </a:r>
            <a:endParaRPr lang="en-US" sz="400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297" y="1828800"/>
            <a:ext cx="8008882" cy="3563007"/>
          </a:xfrm>
          <a:prstGeom prst="rect">
            <a:avLst/>
          </a:prstGeom>
        </p:spPr>
      </p:pic>
      <p:cxnSp>
        <p:nvCxnSpPr>
          <p:cNvPr id="13" name="Straight Arrow Connector 12"/>
          <p:cNvCxnSpPr/>
          <p:nvPr/>
        </p:nvCxnSpPr>
        <p:spPr>
          <a:xfrm>
            <a:off x="1734207" y="2490952"/>
            <a:ext cx="1072055" cy="4729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0400" y="2963918"/>
            <a:ext cx="930166" cy="2427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2"/>
          </p:cNvCxnSpPr>
          <p:nvPr/>
        </p:nvCxnSpPr>
        <p:spPr>
          <a:xfrm flipH="1">
            <a:off x="6022427" y="1570500"/>
            <a:ext cx="2301766" cy="8100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324193" y="7604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itchFamily="18" charset="0"/>
                <a:cs typeface="Times New Roman" pitchFamily="18" charset="0"/>
              </a:rPr>
              <a:t>Lệnh chọn khổ giấy</a:t>
            </a:r>
            <a:endParaRPr lang="en-US" sz="3200">
              <a:latin typeface="Times New Roman" pitchFamily="18" charset="0"/>
              <a:cs typeface="Times New Roman" pitchFamily="18" charset="0"/>
            </a:endParaRPr>
          </a:p>
        </p:txBody>
      </p:sp>
      <p:sp>
        <p:nvSpPr>
          <p:cNvPr id="25" name="Oval 24"/>
          <p:cNvSpPr/>
          <p:nvPr/>
        </p:nvSpPr>
        <p:spPr>
          <a:xfrm>
            <a:off x="1" y="1165453"/>
            <a:ext cx="1734206" cy="422635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itchFamily="18" charset="0"/>
                <a:cs typeface="Times New Roman" pitchFamily="18" charset="0"/>
              </a:rPr>
              <a:t>Lệnh căn lề ( lề trên, dưới, trái, phải)</a:t>
            </a:r>
            <a:endParaRPr lang="en-US" sz="3200">
              <a:latin typeface="Times New Roman" pitchFamily="18" charset="0"/>
              <a:cs typeface="Times New Roman" pitchFamily="18" charset="0"/>
            </a:endParaRPr>
          </a:p>
        </p:txBody>
      </p:sp>
      <p:sp>
        <p:nvSpPr>
          <p:cNvPr id="26" name="Oval 25"/>
          <p:cNvSpPr/>
          <p:nvPr/>
        </p:nvSpPr>
        <p:spPr>
          <a:xfrm>
            <a:off x="1087820" y="53918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itchFamily="18" charset="0"/>
                <a:cs typeface="Times New Roman" pitchFamily="18" charset="0"/>
              </a:rPr>
              <a:t>Lệnh chọn hướng giấy</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505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23"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2008651"/>
          </a:xfrm>
          <a:prstGeom prst="rect">
            <a:avLst/>
          </a:prstGeom>
          <a:ln>
            <a:noFill/>
          </a:ln>
        </p:spPr>
        <p:txBody>
          <a:bodyPr vert="horz" wrap="square" lIns="91440" tIns="45720" rIns="91440" bIns="45720" rtlCol="0">
            <a:normAutofit/>
          </a:bodyPr>
          <a:lstStyle/>
          <a:p>
            <a:pPr algn="just"/>
            <a:r>
              <a:rPr lang="en-US" sz="3200">
                <a:solidFill>
                  <a:srgbClr val="FF0000"/>
                </a:solidFill>
                <a:latin typeface="Times New Roman" pitchFamily="18" charset="0"/>
                <a:cs typeface="Times New Roman" pitchFamily="18" charset="0"/>
              </a:rPr>
              <a:t>- Định dạng trang là công việc chủ yếu của trình bày trang văn bản. Định dạng trang là xác định lề trên, lề dưới, lề trái, lề phải của trang văn bản.</a:t>
            </a:r>
          </a:p>
          <a:p>
            <a:pPr algn="just"/>
            <a:endParaRPr lang="en-US" b="1">
              <a:solidFill>
                <a:srgbClr val="0000FF"/>
              </a:solidFill>
            </a:endParaRPr>
          </a:p>
        </p:txBody>
      </p:sp>
      <p:sp>
        <p:nvSpPr>
          <p:cNvPr id="8" name="Oval Callout 7"/>
          <p:cNvSpPr/>
          <p:nvPr/>
        </p:nvSpPr>
        <p:spPr>
          <a:xfrm>
            <a:off x="409903" y="1302109"/>
            <a:ext cx="10941269" cy="4846444"/>
          </a:xfrm>
          <a:prstGeom prst="wedgeEllipse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Vậy để định dạng trang tính ta thực hiện như thế nào? Thầy trò mình cùng hoàn thiện phiếu học tập các bước căn lề nhanh bằng cách chọn lệnh thích hợp cho các ô </a:t>
            </a:r>
            <a:r>
              <a:rPr lang="en-US" sz="4000" smtClean="0"/>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20112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5130223"/>
          </a:xfrm>
          <a:prstGeom prst="rect">
            <a:avLst/>
          </a:prstGeom>
          <a:ln>
            <a:noFill/>
          </a:ln>
        </p:spPr>
        <p:txBody>
          <a:bodyPr vert="horz" wrap="square" lIns="91440" tIns="45720" rIns="91440" bIns="45720" rtlCol="0">
            <a:normAutofit/>
          </a:bodyPr>
          <a:lstStyle/>
          <a:p>
            <a:pPr lvl="0">
              <a:lnSpc>
                <a:spcPct val="150000"/>
              </a:lnSpc>
            </a:pPr>
            <a:r>
              <a:rPr lang="en-US" sz="3600">
                <a:latin typeface="Times New Roman" pitchFamily="18" charset="0"/>
                <a:cs typeface="Times New Roman" pitchFamily="18" charset="0"/>
              </a:rPr>
              <a:t>B1: Đặt con trỏ chuột vào vị trí bất kì trong văn bản</a:t>
            </a:r>
          </a:p>
          <a:p>
            <a:pPr lvl="0">
              <a:lnSpc>
                <a:spcPct val="150000"/>
              </a:lnSpc>
            </a:pPr>
            <a:r>
              <a:rPr lang="en-US" sz="3600">
                <a:latin typeface="Times New Roman" pitchFamily="18" charset="0"/>
                <a:cs typeface="Times New Roman" pitchFamily="18" charset="0"/>
              </a:rPr>
              <a:t>B2: Nháy chuột vào dải </a:t>
            </a:r>
            <a:r>
              <a:rPr lang="en-US" sz="3600" smtClean="0">
                <a:latin typeface="Times New Roman" pitchFamily="18" charset="0"/>
                <a:cs typeface="Times New Roman" pitchFamily="18" charset="0"/>
              </a:rPr>
              <a:t>lệnh   </a:t>
            </a:r>
            <a:endParaRPr lang="en-US" sz="360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B3: Trong nhóm </a:t>
            </a:r>
            <a:r>
              <a:rPr lang="en-US" sz="3600" smtClean="0">
                <a:latin typeface="Times New Roman" pitchFamily="18" charset="0"/>
                <a:cs typeface="Times New Roman" pitchFamily="18" charset="0"/>
              </a:rPr>
              <a:t>lệnh       .                Nháy </a:t>
            </a:r>
            <a:r>
              <a:rPr lang="en-US" sz="3600">
                <a:latin typeface="Times New Roman" pitchFamily="18" charset="0"/>
                <a:cs typeface="Times New Roman" pitchFamily="18" charset="0"/>
              </a:rPr>
              <a:t>chuột vào lệnh căn lề (chọn các lề trên, dưới, trái, phải), lệnh </a:t>
            </a:r>
            <a:r>
              <a:rPr lang="en-US" sz="3600" smtClean="0">
                <a:latin typeface="Times New Roman" pitchFamily="18" charset="0"/>
                <a:cs typeface="Times New Roman" pitchFamily="18" charset="0"/>
              </a:rPr>
              <a:t>                                            và </a:t>
            </a:r>
            <a:r>
              <a:rPr lang="en-US" sz="3600">
                <a:latin typeface="Times New Roman" pitchFamily="18" charset="0"/>
                <a:cs typeface="Times New Roman" pitchFamily="18" charset="0"/>
              </a:rPr>
              <a:t>chọn một mẫu lề phù hợp.</a:t>
            </a:r>
            <a:endParaRPr lang="en-US" sz="3600" b="1">
              <a:latin typeface="Times New Roman" pitchFamily="18" charset="0"/>
              <a:cs typeface="Times New Roman" pitchFamily="18" charset="0"/>
            </a:endParaRPr>
          </a:p>
        </p:txBody>
      </p:sp>
      <p:sp>
        <p:nvSpPr>
          <p:cNvPr id="7" name="Rectangle 6"/>
          <p:cNvSpPr/>
          <p:nvPr/>
        </p:nvSpPr>
        <p:spPr>
          <a:xfrm>
            <a:off x="5486566" y="2234760"/>
            <a:ext cx="4035806" cy="879653"/>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8" name="Rectangle 7"/>
          <p:cNvSpPr/>
          <p:nvPr/>
        </p:nvSpPr>
        <p:spPr>
          <a:xfrm>
            <a:off x="4114965" y="3181419"/>
            <a:ext cx="2243960"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9" name="Rectangle 8"/>
          <p:cNvSpPr/>
          <p:nvPr/>
        </p:nvSpPr>
        <p:spPr>
          <a:xfrm>
            <a:off x="7998453" y="3963851"/>
            <a:ext cx="3920278"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10" name="TextBox 9"/>
          <p:cNvSpPr txBox="1"/>
          <p:nvPr/>
        </p:nvSpPr>
        <p:spPr>
          <a:xfrm>
            <a:off x="5486566" y="2234760"/>
            <a:ext cx="4508772"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4114965" y="3181419"/>
            <a:ext cx="2474938"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2" name="TextBox 11"/>
          <p:cNvSpPr txBox="1"/>
          <p:nvPr/>
        </p:nvSpPr>
        <p:spPr>
          <a:xfrm>
            <a:off x="7409959" y="3835687"/>
            <a:ext cx="4782042" cy="1333363"/>
          </a:xfrm>
          <a:prstGeom prst="rect">
            <a:avLst/>
          </a:prstGeom>
          <a:ln>
            <a:noFill/>
          </a:ln>
        </p:spPr>
        <p:txBody>
          <a:bodyPr vert="horz" wrap="square" lIns="91440" tIns="45720" rIns="91440" bIns="45720" rtlCol="0">
            <a:noAutofit/>
          </a:bodyPr>
          <a:lstStyle/>
          <a:p>
            <a:pPr lvl="0" algn="just"/>
            <a:r>
              <a:rPr lang="en-US" sz="3600" b="1">
                <a:solidFill>
                  <a:srgbClr val="FF0000"/>
                </a:solidFill>
                <a:latin typeface="Times New Roman" pitchFamily="18" charset="0"/>
                <a:cs typeface="Times New Roman" pitchFamily="18" charset="0"/>
              </a:rPr>
              <a:t>chọn hướng giấy in, lệnh chọn khổ </a:t>
            </a:r>
            <a:r>
              <a:rPr lang="en-US" sz="3600" b="1" smtClean="0">
                <a:solidFill>
                  <a:srgbClr val="FF0000"/>
                </a:solidFill>
                <a:latin typeface="Times New Roman" pitchFamily="18" charset="0"/>
                <a:cs typeface="Times New Roman" pitchFamily="18" charset="0"/>
              </a:rPr>
              <a:t>giấy</a:t>
            </a:r>
            <a:endParaRPr lang="en-US" sz="3600" b="1">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91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7" grpId="1" animBg="1"/>
      <p:bldP spid="8" grpId="0" animBg="1"/>
      <p:bldP spid="8" grpId="1" animBg="1"/>
      <p:bldP spid="9" grpId="0" animBg="1"/>
      <p:bldP spid="9" grpId="1"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smtClean="0">
                <a:solidFill>
                  <a:srgbClr val="FF0000"/>
                </a:solidFill>
                <a:latin typeface="Times New Roman" panose="02020603050405020304" pitchFamily="18" charset="0"/>
                <a:cs typeface="Times New Roman" panose="02020603050405020304" pitchFamily="18" charset="0"/>
              </a:rPr>
              <a:t>3. In văn bản</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144110" y="1256711"/>
            <a:ext cx="9017876" cy="2999979"/>
          </a:xfrm>
          <a:prstGeom prst="cloud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Các em quan sát hình sau. Để in văn bản ta thực hiện như thế nào?</a:t>
            </a:r>
            <a:endParaRPr lang="en-US" sz="400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041" y="950088"/>
            <a:ext cx="7409793" cy="5722627"/>
          </a:xfrm>
          <a:prstGeom prst="rect">
            <a:avLst/>
          </a:prstGeom>
        </p:spPr>
      </p:pic>
      <p:sp>
        <p:nvSpPr>
          <p:cNvPr id="8" name="TextBox 7"/>
          <p:cNvSpPr txBox="1"/>
          <p:nvPr/>
        </p:nvSpPr>
        <p:spPr>
          <a:xfrm>
            <a:off x="472966" y="1256711"/>
            <a:ext cx="11161986" cy="5144089"/>
          </a:xfrm>
          <a:prstGeom prst="rect">
            <a:avLst/>
          </a:prstGeom>
          <a:ln>
            <a:noFill/>
          </a:ln>
        </p:spPr>
        <p:txBody>
          <a:bodyPr vert="horz" wrap="square" lIns="91440" tIns="45720" rIns="91440" bIns="45720" rtlCol="0">
            <a:normAutofit/>
          </a:bodyPr>
          <a:lstStyle/>
          <a:p>
            <a:r>
              <a:rPr lang="en-US" sz="3600">
                <a:latin typeface="Times New Roman" pitchFamily="18" charset="0"/>
                <a:cs typeface="Times New Roman" pitchFamily="18" charset="0"/>
              </a:rPr>
              <a:t>Các bước thực hiện in ấn:</a:t>
            </a:r>
          </a:p>
          <a:p>
            <a:r>
              <a:rPr lang="en-US" sz="3600">
                <a:latin typeface="Times New Roman" pitchFamily="18" charset="0"/>
                <a:cs typeface="Times New Roman" pitchFamily="18" charset="0"/>
              </a:rPr>
              <a:t>+ B1: Chọn lệnh </a:t>
            </a:r>
            <a:r>
              <a:rPr lang="en-US" sz="3600" b="1">
                <a:latin typeface="Times New Roman" pitchFamily="18" charset="0"/>
                <a:cs typeface="Times New Roman" pitchFamily="18" charset="0"/>
              </a:rPr>
              <a:t>File</a:t>
            </a:r>
            <a:r>
              <a:rPr lang="en-US" sz="3600">
                <a:latin typeface="Times New Roman" pitchFamily="18" charset="0"/>
                <a:cs typeface="Times New Roman" pitchFamily="18" charset="0"/>
              </a:rPr>
              <a:t> trên thanh công cụ</a:t>
            </a:r>
          </a:p>
          <a:p>
            <a:r>
              <a:rPr lang="en-US" sz="3600">
                <a:latin typeface="Times New Roman" pitchFamily="18" charset="0"/>
                <a:cs typeface="Times New Roman" pitchFamily="18" charset="0"/>
              </a:rPr>
              <a:t>+ B2: Chọn vào lệnh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 B3: Bảng in hiện ra, điền đầy đủ số bản in, chọn tên máy in, phạm vi in, và số bản in của từng trang.</a:t>
            </a:r>
          </a:p>
          <a:p>
            <a:r>
              <a:rPr lang="en-US" sz="3600">
                <a:latin typeface="Times New Roman" pitchFamily="18" charset="0"/>
                <a:cs typeface="Times New Roman" pitchFamily="18" charset="0"/>
              </a:rPr>
              <a:t>+ B4: Ra lệnh in bằng nút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Lưu ý: Để in được văn bản ta phải chọn đúng tên máy in được kết nối với máy tính và có thể chọn thêm tùy chọn khác.</a:t>
            </a:r>
          </a:p>
          <a:p>
            <a:pPr algn="just"/>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17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LUYỆN </a:t>
            </a:r>
            <a:r>
              <a:rPr lang="en-US" sz="6000" dirty="0" smtClean="0">
                <a:solidFill>
                  <a:srgbClr val="FF0000"/>
                </a:solidFill>
                <a:latin typeface="Times New Roman" panose="02020603050405020304" pitchFamily="18" charset="0"/>
                <a:cs typeface="Times New Roman" panose="02020603050405020304" pitchFamily="18" charset="0"/>
              </a:rPr>
              <a:t>TẬP</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67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48908"/>
            <a:ext cx="12081164" cy="1969078"/>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latin typeface="Times New Roman" panose="02020603050405020304" pitchFamily="18" charset="0"/>
                <a:cs typeface="Times New Roman" panose="02020603050405020304" pitchFamily="18" charset="0"/>
              </a:rPr>
              <a:t>Ai nhanh hơn.</a:t>
            </a:r>
          </a:p>
          <a:p>
            <a:r>
              <a:rPr lang="en-US" sz="3200" smtClean="0">
                <a:solidFill>
                  <a:srgbClr val="FF0000"/>
                </a:solidFill>
                <a:latin typeface="Times New Roman" panose="02020603050405020304" pitchFamily="18" charset="0"/>
                <a:cs typeface="Times New Roman" panose="02020603050405020304" pitchFamily="18" charset="0"/>
              </a:rPr>
              <a:t>Luật chơi: Mỗi đội gồm 4 bạn chơi. Các đội trong tay có các đáp án A, B, C, D. Nhiệm vụ của đội đọc câu hỏi, thảo luận và lựa chọn giơ  đáp án lên. Đội nào có đáp án đúng và nhanh nhất sẽ được thưởng.</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2800" dirty="0"/>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Câu hỏi 1:</a:t>
            </a:r>
            <a:endParaRPr lang="en-US" sz="3600">
              <a:solidFill>
                <a:schemeClr val="accent1"/>
              </a:solidFill>
              <a:latin typeface="Times New Roman" pitchFamily="18" charset="0"/>
              <a:cs typeface="Times New Roman" pitchFamily="18" charset="0"/>
            </a:endParaRPr>
          </a:p>
        </p:txBody>
      </p:sp>
      <p:sp>
        <p:nvSpPr>
          <p:cNvPr id="8" name="Rectangle 7"/>
          <p:cNvSpPr/>
          <p:nvPr/>
        </p:nvSpPr>
        <p:spPr>
          <a:xfrm>
            <a:off x="110836" y="1147344"/>
            <a:ext cx="11776363"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Để định dạng đoạn văn em sử dụng hộp thoại nào?</a:t>
            </a:r>
            <a:endParaRPr lang="en-US" sz="3600">
              <a:solidFill>
                <a:schemeClr val="accent1"/>
              </a:solidFill>
              <a:latin typeface="Times New Roman" pitchFamily="18" charset="0"/>
              <a:cs typeface="Times New Roman" pitchFamily="18" charset="0"/>
            </a:endParaRPr>
          </a:p>
        </p:txBody>
      </p:sp>
      <p:sp>
        <p:nvSpPr>
          <p:cNvPr id="9" name="Oval 8"/>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10" name="Rounded Rectangle 9"/>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Home/ Font.</a:t>
            </a:r>
            <a:endParaRPr lang="en-US" sz="3200">
              <a:solidFill>
                <a:srgbClr val="0070C0"/>
              </a:solidFill>
              <a:latin typeface="Times New Roman" pitchFamily="18" charset="0"/>
              <a:cs typeface="Times New Roman" pitchFamily="18" charset="0"/>
            </a:endParaRPr>
          </a:p>
        </p:txBody>
      </p:sp>
      <p:sp>
        <p:nvSpPr>
          <p:cNvPr id="11" name="Oval 10"/>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13" name="Rounded Rectangle 12"/>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Insert/ Paragraph.</a:t>
            </a:r>
            <a:endParaRPr lang="en-US" sz="3200">
              <a:solidFill>
                <a:srgbClr val="0070C0"/>
              </a:solidFill>
              <a:latin typeface="Times New Roman" pitchFamily="18" charset="0"/>
              <a:cs typeface="Times New Roman" pitchFamily="18" charset="0"/>
            </a:endParaRPr>
          </a:p>
        </p:txBody>
      </p:sp>
      <p:sp>
        <p:nvSpPr>
          <p:cNvPr id="14" name="Oval 13"/>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15" name="Rounded Rectangle 14"/>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Home/ Paragraph.</a:t>
            </a:r>
            <a:endParaRPr lang="en-US" sz="3200">
              <a:solidFill>
                <a:srgbClr val="0070C0"/>
              </a:solidFill>
              <a:latin typeface="Times New Roman" pitchFamily="18" charset="0"/>
              <a:cs typeface="Times New Roman" pitchFamily="18" charset="0"/>
            </a:endParaRPr>
          </a:p>
        </p:txBody>
      </p:sp>
      <p:sp>
        <p:nvSpPr>
          <p:cNvPr id="16" name="Oval 15"/>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7" name="Rounded Rectangle 16"/>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File/ Paragraph.</a:t>
            </a:r>
            <a:endParaRPr lang="en-US" sz="32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69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iterate type="lt">
                                    <p:tmPct val="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mph" presetSubtype="0" grpId="1" nodeType="clickEffect">
                                  <p:stCondLst>
                                    <p:cond delay="0"/>
                                  </p:stCondLst>
                                  <p:iterate type="lt">
                                    <p:tmAbs val="25"/>
                                  </p:iterate>
                                  <p:childTnLst>
                                    <p:set>
                                      <p:cBhvr override="childStyle">
                                        <p:cTn id="58" dur="indefinite"/>
                                        <p:tgtEl>
                                          <p:spTgt spid="14"/>
                                        </p:tgtEl>
                                        <p:attrNameLst>
                                          <p:attrName>style.fontWeight</p:attrName>
                                        </p:attrNameLst>
                                      </p:cBhvr>
                                      <p:to>
                                        <p:strVal val="bold"/>
                                      </p:to>
                                    </p:set>
                                  </p:childTnLst>
                                </p:cTn>
                              </p:par>
                              <p:par>
                                <p:cTn id="59" presetID="15" presetClass="emph" presetSubtype="0" grpId="1" nodeType="withEffect">
                                  <p:stCondLst>
                                    <p:cond delay="0"/>
                                  </p:stCondLst>
                                  <p:iterate type="lt">
                                    <p:tmAbs val="25"/>
                                  </p:iterate>
                                  <p:childTnLst>
                                    <p:set>
                                      <p:cBhvr override="childStyle">
                                        <p:cTn id="60" dur="indefinite"/>
                                        <p:tgtEl>
                                          <p:spTgt spid="1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8" grpId="0" animBg="1"/>
      <p:bldP spid="9" grpId="0" animBg="1"/>
      <p:bldP spid="10" grpId="0" animBg="1"/>
      <p:bldP spid="11" grpId="0" animBg="1"/>
      <p:bldP spid="13" grpId="0" animBg="1"/>
      <p:bldP spid="14" grpId="0" animBg="1"/>
      <p:bldP spid="14" grpId="1" animBg="1"/>
      <p:bldP spid="15" grpId="0" animBg="1"/>
      <p:bldP spid="15" grpId="1"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Thay đổi phông chữ.</a:t>
            </a:r>
            <a:endParaRPr lang="en-US" sz="3200">
              <a:solidFill>
                <a:srgbClr val="0070C0"/>
              </a:solidFill>
              <a:latin typeface="Times New Roman" pitchFamily="18" charset="0"/>
              <a:cs typeface="Times New Roman" pitchFamily="18" charset="0"/>
            </a:endParaRP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Thay đổi khoảng cách giữa các dòng.</a:t>
            </a:r>
            <a:endParaRPr lang="en-US" sz="3200">
              <a:solidFill>
                <a:srgbClr val="0070C0"/>
              </a:solidFill>
              <a:latin typeface="Times New Roman" pitchFamily="18" charset="0"/>
              <a:cs typeface="Times New Roman" pitchFamily="18" charset="0"/>
            </a:endParaRP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Đổi kích thước trang giấy.</a:t>
            </a:r>
            <a:endParaRPr lang="en-US" sz="3200">
              <a:solidFill>
                <a:srgbClr val="0070C0"/>
              </a:solidFill>
              <a:latin typeface="Times New Roman" pitchFamily="18" charset="0"/>
              <a:cs typeface="Times New Roman" pitchFamily="18" charset="0"/>
            </a:endParaRP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Sửa lỗi chính tả.</a:t>
            </a:r>
            <a:endParaRPr lang="en-US" sz="3200">
              <a:solidFill>
                <a:srgbClr val="0070C0"/>
              </a:solidFill>
              <a:latin typeface="Times New Roman" pitchFamily="18" charset="0"/>
              <a:cs typeface="Times New Roman" pitchFamily="18" charset="0"/>
            </a:endParaRP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Câu hỏi 2:</a:t>
            </a:r>
            <a:endParaRPr lang="en-US" sz="3600">
              <a:solidFill>
                <a:schemeClr val="accent1"/>
              </a:solidFill>
              <a:latin typeface="Times New Roman" pitchFamily="18" charset="0"/>
              <a:cs typeface="Times New Roman" pitchFamily="18" charset="0"/>
            </a:endParaRPr>
          </a:p>
        </p:txBody>
      </p:sp>
      <p:sp>
        <p:nvSpPr>
          <p:cNvPr id="13" name="Rectangle 12"/>
          <p:cNvSpPr/>
          <p:nvPr/>
        </p:nvSpPr>
        <p:spPr>
          <a:xfrm>
            <a:off x="110836" y="1147344"/>
            <a:ext cx="12081162"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Công việc nào dưới đây không liên quan đến định dạng văn bản?</a:t>
            </a:r>
            <a:endParaRPr lang="en-US" sz="360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472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Căn lề</a:t>
            </a:r>
            <a:endParaRPr lang="en-US" sz="3200">
              <a:solidFill>
                <a:srgbClr val="0070C0"/>
              </a:solidFill>
              <a:latin typeface="Times New Roman" pitchFamily="18" charset="0"/>
              <a:cs typeface="Times New Roman" pitchFamily="18" charset="0"/>
            </a:endParaRP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Thay đổi  lề cả đoạn văn.</a:t>
            </a:r>
            <a:endParaRPr lang="en-US" sz="3200">
              <a:solidFill>
                <a:srgbClr val="0070C0"/>
              </a:solidFill>
              <a:latin typeface="Times New Roman" pitchFamily="18" charset="0"/>
              <a:cs typeface="Times New Roman" pitchFamily="18" charset="0"/>
            </a:endParaRP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Khoảng cách dòng trong đoạn văn.</a:t>
            </a:r>
            <a:endParaRPr lang="en-US" sz="3200">
              <a:solidFill>
                <a:srgbClr val="0070C0"/>
              </a:solidFill>
              <a:latin typeface="Times New Roman" pitchFamily="18" charset="0"/>
              <a:cs typeface="Times New Roman" pitchFamily="18" charset="0"/>
            </a:endParaRP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Tất cả ý trên.</a:t>
            </a:r>
            <a:endParaRPr lang="en-US" sz="3200">
              <a:solidFill>
                <a:srgbClr val="0070C0"/>
              </a:solidFill>
              <a:latin typeface="Times New Roman" pitchFamily="18" charset="0"/>
              <a:cs typeface="Times New Roman" pitchFamily="18" charset="0"/>
            </a:endParaRP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Câu hỏi 3:</a:t>
            </a:r>
            <a:endParaRPr lang="en-US" sz="3600">
              <a:solidFill>
                <a:schemeClr val="accent1"/>
              </a:solidFill>
              <a:latin typeface="Times New Roman" pitchFamily="18" charset="0"/>
              <a:cs typeface="Times New Roman" pitchFamily="18" charset="0"/>
            </a:endParaRPr>
          </a:p>
        </p:txBody>
      </p:sp>
      <p:sp>
        <p:nvSpPr>
          <p:cNvPr id="13" name="Rectangle 12"/>
          <p:cNvSpPr/>
          <p:nvPr/>
        </p:nvSpPr>
        <p:spPr>
          <a:xfrm>
            <a:off x="0" y="1147344"/>
            <a:ext cx="1219200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Các nút lệnh dùng để định dạng đoạn văn bản gồm các nút lệnh nào?</a:t>
            </a:r>
            <a:endParaRPr lang="en-US" sz="360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649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VẬN DỤNG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838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70C5431-9CD3-4BE8-B4C7-6531AB1835DE}"/>
              </a:ext>
            </a:extLst>
          </p:cNvPr>
          <p:cNvSpPr/>
          <p:nvPr/>
        </p:nvSpPr>
        <p:spPr>
          <a:xfrm>
            <a:off x="989215" y="1313411"/>
            <a:ext cx="13784315" cy="1200329"/>
          </a:xfrm>
          <a:prstGeom prst="rect">
            <a:avLst/>
          </a:prstGeom>
          <a:noFill/>
        </p:spPr>
        <p:txBody>
          <a:bodyPr wrap="square" lIns="91440" tIns="45720" rIns="91440" bIns="45720">
            <a:spAutoFit/>
          </a:bodyPr>
          <a:lstStyle/>
          <a:p>
            <a:pPr algn="ctr"/>
            <a:r>
              <a:rPr lang="en-US" sz="7200" b="1" smtClean="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a:t>
            </a: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17715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647998"/>
            <a:ext cx="12081164" cy="1297420"/>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latin typeface="Times New Roman" panose="02020603050405020304" pitchFamily="18" charset="0"/>
                <a:cs typeface="Times New Roman" panose="02020603050405020304" pitchFamily="18" charset="0"/>
              </a:rPr>
              <a:t>Nếu muốn trình bày văn bản sau đây đẹp hơn và sau đó thực hiện in, ta có thể làm thế?</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2800" dirty="0"/>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567559" y="1854760"/>
            <a:ext cx="11098924" cy="5003240"/>
          </a:xfrm>
          <a:prstGeom prst="rect">
            <a:avLst/>
          </a:prstGeom>
        </p:spPr>
      </p:pic>
      <p:sp>
        <p:nvSpPr>
          <p:cNvPr id="6" name="Title 1"/>
          <p:cNvSpPr>
            <a:spLocks noGrp="1"/>
          </p:cNvSpPr>
          <p:nvPr>
            <p:ph type="title"/>
          </p:nvPr>
        </p:nvSpPr>
        <p:spPr>
          <a:xfrm>
            <a:off x="110838" y="252248"/>
            <a:ext cx="11145742" cy="6605751"/>
          </a:xfrm>
        </p:spPr>
        <p:txBody>
          <a:bodyPr numCol="1"/>
          <a:lstStyle/>
          <a:p>
            <a:r>
              <a:rPr lang="nl-NL" sz="3600">
                <a:latin typeface="Times New Roman" pitchFamily="18" charset="0"/>
                <a:cs typeface="Times New Roman" pitchFamily="18" charset="0"/>
              </a:rPr>
              <a:t>- Thực hiện định dạng văn bản như sau:</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Chọn toàn bộ văn bản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để căn biên đều hai bên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và chọn một giá trị nào đó, ví dụ giá trị 1.15 để quy định độ dãn dòng là 1.15 lần dòng đơn.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lại vào lệnh  và chọn dòng  để tăng độ dãn đoạn.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 Để in văn bản, thực hiện các thao tác sau:</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bảng chọn </a:t>
            </a:r>
            <a:r>
              <a:rPr lang="nl-NL" sz="3600" b="1">
                <a:latin typeface="Times New Roman" pitchFamily="18" charset="0"/>
                <a:cs typeface="Times New Roman" pitchFamily="18" charset="0"/>
              </a:rPr>
              <a:t>File</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 </a:t>
            </a:r>
            <a:r>
              <a:rPr lang="nl-NL" sz="3600">
                <a:latin typeface="Times New Roman" pitchFamily="18" charset="0"/>
                <a:cs typeface="Times New Roman" pitchFamily="18" charset="0"/>
              </a:rPr>
              <a:t>để mở vùng các tùy chọn in ấn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chọn các tùy chọn in ấn như số bản in, trang sẽ in, hướng giấy</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a:t>
            </a:r>
            <a:r>
              <a:rPr lang="nl-NL" sz="3600">
                <a:latin typeface="Times New Roman" pitchFamily="18" charset="0"/>
                <a:cs typeface="Times New Roman" pitchFamily="18" charset="0"/>
              </a:rPr>
              <a:t> để in văn bản.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4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29599"/>
            <a:ext cx="11166762" cy="1034183"/>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Hướng </a:t>
            </a:r>
            <a:r>
              <a:rPr lang="en-US" sz="6000" dirty="0" err="1" smtClean="0">
                <a:solidFill>
                  <a:srgbClr val="FF0000"/>
                </a:solidFill>
                <a:latin typeface="Times New Roman" panose="02020603050405020304" pitchFamily="18" charset="0"/>
                <a:cs typeface="Times New Roman" panose="02020603050405020304" pitchFamily="18" charset="0"/>
              </a:rPr>
              <a:t>dẫn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về</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nhà</a:t>
            </a: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8036" y="1163782"/>
            <a:ext cx="10875818" cy="4278094"/>
          </a:xfrm>
          <a:prstGeom prst="rect">
            <a:avLst/>
          </a:prstGeom>
          <a:ln>
            <a:solidFill>
              <a:srgbClr val="FF0000"/>
            </a:solidFill>
          </a:ln>
        </p:spPr>
        <p:txBody>
          <a:bodyPr wrap="square">
            <a:spAutoFit/>
          </a:bodyPr>
          <a:lstStyle/>
          <a:p>
            <a:pPr>
              <a:lnSpc>
                <a:spcPct val="150000"/>
              </a:lnSpc>
            </a:pPr>
            <a:r>
              <a:rPr lang="vi-VN" sz="3200" dirty="0">
                <a:solidFill>
                  <a:srgbClr val="0000FF"/>
                </a:solidFill>
                <a:latin typeface="+mj-lt"/>
              </a:rPr>
              <a:t>- Đọc lại toàn bộ nội dung bài đã học.</a:t>
            </a:r>
          </a:p>
          <a:p>
            <a:pPr>
              <a:lnSpc>
                <a:spcPct val="150000"/>
              </a:lnSpc>
            </a:pPr>
            <a:r>
              <a:rPr lang="vi-VN" sz="3200">
                <a:solidFill>
                  <a:srgbClr val="0000FF"/>
                </a:solidFill>
                <a:latin typeface="+mj-lt"/>
              </a:rPr>
              <a:t>- </a:t>
            </a:r>
            <a:r>
              <a:rPr lang="en-US" sz="3200" smtClean="0">
                <a:solidFill>
                  <a:srgbClr val="0000FF"/>
                </a:solidFill>
                <a:latin typeface="Times New Roman" pitchFamily="18" charset="0"/>
                <a:cs typeface="Times New Roman" pitchFamily="18" charset="0"/>
              </a:rPr>
              <a:t>Đọc phần tóm tắt bài học SGK trang 63</a:t>
            </a:r>
            <a:endParaRPr lang="vi-VN" sz="3200" dirty="0">
              <a:solidFill>
                <a:srgbClr val="0000FF"/>
              </a:solidFill>
              <a:latin typeface="+mj-lt"/>
            </a:endParaRPr>
          </a:p>
          <a:p>
            <a:pPr marL="457200" indent="-457200">
              <a:lnSpc>
                <a:spcPct val="150000"/>
              </a:lnSpc>
              <a:buFontTx/>
              <a:buChar char="-"/>
            </a:pPr>
            <a:r>
              <a:rPr lang="en-US" sz="3200" smtClean="0">
                <a:solidFill>
                  <a:srgbClr val="0000FF"/>
                </a:solidFill>
                <a:latin typeface="Times New Roman" pitchFamily="18" charset="0"/>
                <a:cs typeface="Times New Roman" pitchFamily="18" charset="0"/>
              </a:rPr>
              <a:t>Trả lời câu hỏi tự kiểm tra</a:t>
            </a:r>
            <a:r>
              <a:rPr lang="vi-VN" sz="3200" smtClean="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SGK </a:t>
            </a:r>
            <a:r>
              <a:rPr lang="vi-VN" sz="3200">
                <a:solidFill>
                  <a:srgbClr val="0000FF"/>
                </a:solidFill>
                <a:latin typeface="Times New Roman" pitchFamily="18" charset="0"/>
                <a:cs typeface="Times New Roman" pitchFamily="18" charset="0"/>
              </a:rPr>
              <a:t>trang </a:t>
            </a:r>
            <a:r>
              <a:rPr lang="en-US" sz="3200" smtClean="0">
                <a:solidFill>
                  <a:srgbClr val="0000FF"/>
                </a:solidFill>
                <a:latin typeface="Times New Roman" pitchFamily="18" charset="0"/>
                <a:cs typeface="Times New Roman" pitchFamily="18" charset="0"/>
              </a:rPr>
              <a:t>63</a:t>
            </a:r>
            <a:r>
              <a:rPr lang="vi-VN" sz="3200" smtClean="0">
                <a:solidFill>
                  <a:srgbClr val="0000FF"/>
                </a:solidFill>
                <a:latin typeface="Times New Roman" pitchFamily="18" charset="0"/>
                <a:cs typeface="Times New Roman" pitchFamily="18" charset="0"/>
              </a:rPr>
              <a:t>.</a:t>
            </a:r>
            <a:endParaRPr lang="en-US" sz="3200" smtClean="0">
              <a:solidFill>
                <a:srgbClr val="0000FF"/>
              </a:solidFill>
              <a:latin typeface="Times New Roman" pitchFamily="18" charset="0"/>
              <a:cs typeface="Times New Roman" pitchFamily="18" charset="0"/>
            </a:endParaRPr>
          </a:p>
          <a:p>
            <a:pPr marL="457200" indent="-457200">
              <a:lnSpc>
                <a:spcPct val="150000"/>
              </a:lnSpc>
              <a:buFontTx/>
              <a:buChar char="-"/>
            </a:pPr>
            <a:r>
              <a:rPr lang="en-US" sz="3200" smtClean="0">
                <a:solidFill>
                  <a:srgbClr val="0000FF"/>
                </a:solidFill>
                <a:latin typeface="Times New Roman" pitchFamily="18" charset="0"/>
                <a:cs typeface="Times New Roman" pitchFamily="18" charset="0"/>
              </a:rPr>
              <a:t>Tìm hiểu trước Bài 3 Thực hành tìm kiếm, thay thế và định dạng văn bản.</a:t>
            </a:r>
            <a:endParaRPr lang="en-US" sz="3200" dirty="0" smtClean="0">
              <a:solidFill>
                <a:srgbClr val="0000FF"/>
              </a:solidFill>
              <a:latin typeface="Times New Roman" pitchFamily="18" charset="0"/>
              <a:cs typeface="Times New Roman" pitchFamily="18" charset="0"/>
            </a:endParaRPr>
          </a:p>
          <a:p>
            <a:pPr marL="457200" indent="-457200">
              <a:buFontTx/>
              <a:buChar char="-"/>
            </a:pPr>
            <a:endParaRPr lang="vi-VN" sz="3200" dirty="0">
              <a:latin typeface="+mj-lt"/>
            </a:endParaRPr>
          </a:p>
        </p:txBody>
      </p:sp>
    </p:spTree>
    <p:extLst>
      <p:ext uri="{BB962C8B-B14F-4D97-AF65-F5344CB8AC3E}">
        <p14:creationId xmlns:p14="http://schemas.microsoft.com/office/powerpoint/2010/main" val="31564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C8756FD-2D2A-423D-AD8F-39CE3C5C674F}"/>
              </a:ext>
            </a:extLst>
          </p:cNvPr>
          <p:cNvSpPr/>
          <p:nvPr/>
        </p:nvSpPr>
        <p:spPr>
          <a:xfrm>
            <a:off x="2447029" y="1916832"/>
            <a:ext cx="8501122" cy="2431435"/>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smtClean="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smtClean="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8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10836"/>
            <a:ext cx="12205855" cy="1913907"/>
          </a:xfrm>
        </p:spPr>
        <p:txBody>
          <a:bodyPr/>
          <a:lstStyle/>
          <a:p>
            <a:r>
              <a:rPr lang="en-US" sz="4000" dirty="0" err="1">
                <a:solidFill>
                  <a:srgbClr val="FF0000"/>
                </a:solidFill>
                <a:latin typeface="Times New Roman" panose="02020603050405020304" pitchFamily="18" charset="0"/>
                <a:cs typeface="Times New Roman" panose="02020603050405020304" pitchFamily="18" charset="0"/>
              </a:rPr>
              <a:t>Trò</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a:t>
            </a:r>
            <a:r>
              <a:rPr lang="en-US" sz="4000">
                <a:solidFill>
                  <a:srgbClr val="FF0000"/>
                </a:solidFill>
                <a:latin typeface="Times New Roman" panose="02020603050405020304" pitchFamily="18" charset="0"/>
                <a:cs typeface="Times New Roman" panose="02020603050405020304" pitchFamily="18" charset="0"/>
              </a:rPr>
              <a:t/>
            </a:r>
            <a:br>
              <a:rPr lang="en-US" sz="4000">
                <a:solidFill>
                  <a:srgbClr val="FF0000"/>
                </a:solidFill>
                <a:latin typeface="Times New Roman" panose="02020603050405020304" pitchFamily="18" charset="0"/>
                <a:cs typeface="Times New Roman" panose="02020603050405020304" pitchFamily="18" charset="0"/>
              </a:rPr>
            </a:br>
            <a:r>
              <a:rPr lang="en-US" sz="3200" smtClean="0">
                <a:latin typeface="Times New Roman" panose="02020603050405020304" pitchFamily="18" charset="0"/>
                <a:cs typeface="Times New Roman" panose="02020603050405020304" pitchFamily="18" charset="0"/>
              </a:rPr>
              <a:t>Đề bài: </a:t>
            </a:r>
            <a:r>
              <a:rPr lang="en-US" sz="3200">
                <a:latin typeface="Times New Roman" panose="02020603050405020304" pitchFamily="18" charset="0"/>
                <a:cs typeface="Times New Roman" panose="02020603050405020304" pitchFamily="18" charset="0"/>
              </a:rPr>
              <a:t>Cho 2 đoạn văn bản sau: Các em hãy quan sát, thảo luận nhóm để lựa chọn các đáp án đúng nhất cho phần nhận xét hai </a:t>
            </a:r>
            <a:r>
              <a:rPr lang="en-US" sz="3200" smtClean="0">
                <a:latin typeface="Times New Roman" panose="02020603050405020304" pitchFamily="18" charset="0"/>
                <a:cs typeface="Times New Roman" panose="02020603050405020304" pitchFamily="18" charset="0"/>
              </a:rPr>
              <a:t>văn bản sau?</a:t>
            </a:r>
            <a:r>
              <a:rPr lang="en-US" dirty="0"/>
              <a:t/>
            </a:r>
            <a:br>
              <a:rPr lang="en-US" dirty="0"/>
            </a:br>
            <a:endParaRPr lang="en-US" dirty="0"/>
          </a:p>
        </p:txBody>
      </p:sp>
      <p:sp>
        <p:nvSpPr>
          <p:cNvPr id="12" name="Snip Same Side Corner Rectangle 11"/>
          <p:cNvSpPr/>
          <p:nvPr/>
        </p:nvSpPr>
        <p:spPr>
          <a:xfrm>
            <a:off x="0" y="1755159"/>
            <a:ext cx="12192000" cy="3394363"/>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00FF"/>
                </a:solidFill>
                <a:latin typeface="Times New Roman" panose="02020603050405020304" pitchFamily="18" charset="0"/>
                <a:cs typeface="Times New Roman" panose="02020603050405020304" pitchFamily="18" charset="0"/>
              </a:rPr>
              <a:t>Luật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chơi</a:t>
            </a:r>
            <a:r>
              <a:rPr lang="en-US" sz="4000" dirty="0" smtClean="0">
                <a:solidFill>
                  <a:srgbClr val="0000FF"/>
                </a:solidFill>
                <a:latin typeface="Times New Roman" panose="02020603050405020304" pitchFamily="18" charset="0"/>
                <a:cs typeface="Times New Roman" panose="02020603050405020304" pitchFamily="18" charset="0"/>
              </a:rPr>
              <a:t>:</a:t>
            </a:r>
          </a:p>
          <a:p>
            <a:pPr algn="ct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Mỗi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err="1" smtClean="0">
                <a:solidFill>
                  <a:srgbClr val="0000FF"/>
                </a:solidFill>
                <a:latin typeface="Times New Roman" panose="02020603050405020304" pitchFamily="18" charset="0"/>
                <a:cs typeface="Times New Roman" panose="02020603050405020304" pitchFamily="18" charset="0"/>
              </a:rPr>
              <a:t>gồm</a:t>
            </a:r>
            <a:r>
              <a:rPr lang="en-US" sz="3200" smtClean="0">
                <a:solidFill>
                  <a:srgbClr val="0000FF"/>
                </a:solidFill>
                <a:latin typeface="Times New Roman" panose="02020603050405020304" pitchFamily="18" charset="0"/>
                <a:cs typeface="Times New Roman" panose="02020603050405020304" pitchFamily="18" charset="0"/>
              </a:rPr>
              <a:t> bốn </a:t>
            </a:r>
            <a:r>
              <a:rPr lang="en-US" sz="3200" dirty="0" err="1" smtClean="0">
                <a:solidFill>
                  <a:srgbClr val="0000FF"/>
                </a:solidFill>
                <a:latin typeface="Times New Roman" panose="02020603050405020304" pitchFamily="18" charset="0"/>
                <a:cs typeface="Times New Roman" panose="02020603050405020304" pitchFamily="18" charset="0"/>
              </a:rPr>
              <a:t>bạn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mỗi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chỉ</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một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cây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bút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phụ</a:t>
            </a:r>
            <a:r>
              <a:rPr lang="en-US" sz="3200" dirty="0" smtClean="0">
                <a:solidFill>
                  <a:srgbClr val="0000FF"/>
                </a:solidFill>
                <a:latin typeface="Times New Roman" panose="02020603050405020304" pitchFamily="18" charset="0"/>
                <a:cs typeface="Times New Roman" panose="02020603050405020304" pitchFamily="18" charset="0"/>
              </a:rPr>
              <a:t> ( </a:t>
            </a:r>
            <a:r>
              <a:rPr lang="en-US" sz="3200" dirty="0" err="1" smtClean="0">
                <a:solidFill>
                  <a:srgbClr val="0000FF"/>
                </a:solidFill>
                <a:latin typeface="Times New Roman" panose="02020603050405020304" pitchFamily="18" charset="0"/>
                <a:cs typeface="Times New Roman" panose="02020603050405020304" pitchFamily="18" charset="0"/>
              </a:rPr>
              <a:t>bảng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phụ</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chuẩn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bị</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sẵn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bạn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thay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nhau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cầm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err="1" smtClean="0">
                <a:solidFill>
                  <a:srgbClr val="0000FF"/>
                </a:solidFill>
                <a:latin typeface="Times New Roman" panose="02020603050405020304" pitchFamily="18" charset="0"/>
                <a:cs typeface="Times New Roman" panose="02020603050405020304" pitchFamily="18" charset="0"/>
              </a:rPr>
              <a:t>bút</a:t>
            </a:r>
            <a:r>
              <a:rPr lang="en-US" sz="3200" smtClean="0">
                <a:solidFill>
                  <a:srgbClr val="0000FF"/>
                </a:solidFill>
                <a:latin typeface="Times New Roman" panose="02020603050405020304" pitchFamily="18" charset="0"/>
                <a:cs typeface="Times New Roman" panose="02020603050405020304" pitchFamily="18" charset="0"/>
              </a:rPr>
              <a:t> viết ra các lựa chọn đáp án </a:t>
            </a:r>
            <a:r>
              <a:rPr lang="en-US" sz="3200" dirty="0" err="1" smtClean="0">
                <a:solidFill>
                  <a:srgbClr val="0000FF"/>
                </a:solidFill>
                <a:latin typeface="Times New Roman" panose="02020603050405020304" pitchFamily="18" charset="0"/>
                <a:cs typeface="Times New Roman" panose="02020603050405020304" pitchFamily="18" charset="0"/>
              </a:rPr>
              <a:t>đúng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yêu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err="1" smtClean="0">
                <a:solidFill>
                  <a:srgbClr val="0000FF"/>
                </a:solidFill>
                <a:latin typeface="Times New Roman" panose="02020603050405020304" pitchFamily="18" charset="0"/>
                <a:cs typeface="Times New Roman" panose="02020603050405020304" pitchFamily="18" charset="0"/>
              </a:rPr>
              <a:t>cầu</a:t>
            </a:r>
            <a:r>
              <a:rPr lang="en-US" sz="3200" smtClean="0">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 </a:t>
            </a:r>
            <a:r>
              <a:rPr lang="en-US" sz="3200" smtClean="0">
                <a:solidFill>
                  <a:srgbClr val="0000FF"/>
                </a:solidFill>
                <a:latin typeface="Times New Roman" panose="02020603050405020304" pitchFamily="18" charset="0"/>
                <a:cs typeface="Times New Roman" panose="02020603050405020304" pitchFamily="18" charset="0"/>
              </a:rPr>
              <a:t>đề bài. </a:t>
            </a:r>
            <a:r>
              <a:rPr lang="en-US" sz="3200" dirty="0" err="1" smtClean="0">
                <a:solidFill>
                  <a:srgbClr val="0000FF"/>
                </a:solidFill>
                <a:latin typeface="Times New Roman" panose="02020603050405020304" pitchFamily="18" charset="0"/>
                <a:cs typeface="Times New Roman" panose="02020603050405020304" pitchFamily="18" charset="0"/>
              </a:rPr>
              <a:t>Phần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thưởng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mỗi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điểm</a:t>
            </a:r>
            <a:r>
              <a:rPr lang="en-US" sz="3200" dirty="0" smtClean="0">
                <a:solidFill>
                  <a:srgbClr val="0000FF"/>
                </a:solidFill>
                <a:latin typeface="Times New Roman" panose="02020603050405020304" pitchFamily="18" charset="0"/>
                <a:cs typeface="Times New Roman" panose="02020603050405020304" pitchFamily="18" charset="0"/>
              </a:rPr>
              <a:t> 10, 9, 8 </a:t>
            </a:r>
            <a:r>
              <a:rPr lang="en-US" sz="3200" dirty="0" err="1" smtClean="0">
                <a:solidFill>
                  <a:srgbClr val="0000FF"/>
                </a:solidFill>
                <a:latin typeface="Times New Roman" panose="02020603050405020304" pitchFamily="18" charset="0"/>
                <a:cs typeface="Times New Roman" panose="02020603050405020304" pitchFamily="18" charset="0"/>
              </a:rPr>
              <a:t>theo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thứ</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nhanh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nhất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nhì</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755159"/>
            <a:ext cx="12049125" cy="4818515"/>
          </a:xfrm>
          <a:prstGeom prst="rect">
            <a:avLst/>
          </a:prstGeom>
        </p:spPr>
      </p:pic>
    </p:spTree>
    <p:extLst>
      <p:ext uri="{BB962C8B-B14F-4D97-AF65-F5344CB8AC3E}">
        <p14:creationId xmlns:p14="http://schemas.microsoft.com/office/powerpoint/2010/main" val="39827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79305"/>
            <a:ext cx="12205855" cy="1739735"/>
          </a:xfrm>
        </p:spPr>
        <p:txBody>
          <a:bodyPr/>
          <a:lstStyle/>
          <a:p>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Cho 2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3" name="Oval 2"/>
          <p:cNvSpPr/>
          <p:nvPr/>
        </p:nvSpPr>
        <p:spPr>
          <a:xfrm>
            <a:off x="113568" y="2253837"/>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5" name="Rounded Rectangle 4"/>
          <p:cNvSpPr/>
          <p:nvPr/>
        </p:nvSpPr>
        <p:spPr>
          <a:xfrm>
            <a:off x="1167629" y="2277512"/>
            <a:ext cx="10954031" cy="922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Dòng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tiêu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đề</a:t>
            </a:r>
            <a:r>
              <a:rPr lang="en-US" sz="3200" dirty="0" smtClean="0">
                <a:solidFill>
                  <a:schemeClr val="tx1"/>
                </a:solidFill>
                <a:latin typeface="Times New Roman" pitchFamily="18" charset="0"/>
                <a:cs typeface="Times New Roman" pitchFamily="18" charset="0"/>
              </a:rPr>
              <a:t>  VB1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  VB2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6" name="Oval 5"/>
          <p:cNvSpPr/>
          <p:nvPr/>
        </p:nvSpPr>
        <p:spPr>
          <a:xfrm>
            <a:off x="113567" y="3259578"/>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167628" y="3281361"/>
            <a:ext cx="10954031" cy="817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1,2,3,4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VB1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  VB2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8" name="Oval 7"/>
          <p:cNvSpPr/>
          <p:nvPr/>
        </p:nvSpPr>
        <p:spPr>
          <a:xfrm>
            <a:off x="113566" y="4369050"/>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167627" y="4236084"/>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1,2,3,4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thẳng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0" name="Oval 9"/>
          <p:cNvSpPr/>
          <p:nvPr/>
        </p:nvSpPr>
        <p:spPr>
          <a:xfrm>
            <a:off x="113568" y="5548410"/>
            <a:ext cx="913372" cy="8951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1" name="Rounded Rectangle 10"/>
          <p:cNvSpPr/>
          <p:nvPr/>
        </p:nvSpPr>
        <p:spPr>
          <a:xfrm>
            <a:off x="1139493" y="5381548"/>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latin typeface="Times New Roman" pitchFamily="18" charset="0"/>
                <a:cs typeface="Times New Roman" pitchFamily="18" charset="0"/>
              </a:rPr>
              <a:t>Trong</a:t>
            </a:r>
            <a:r>
              <a:rPr lang="en-US" sz="3200" dirty="0" smtClean="0">
                <a:solidFill>
                  <a:schemeClr val="tx1"/>
                </a:solidFill>
                <a:latin typeface="Times New Roman" pitchFamily="18" charset="0"/>
                <a:cs typeface="Times New Roman" pitchFamily="18" charset="0"/>
              </a:rPr>
              <a:t> VB2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1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2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3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phải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4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thẳng</a:t>
            </a:r>
            <a:r>
              <a:rPr lang="en-US" sz="3200" dirty="0">
                <a:solidFill>
                  <a:schemeClr val="tx1"/>
                </a:solidFill>
                <a:latin typeface="Times New Roman" pitchFamily="18" charset="0"/>
                <a:cs typeface="Times New Roman" pitchFamily="18" charset="0"/>
              </a:rPr>
              <a:t> 2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nhau</a:t>
            </a:r>
            <a:r>
              <a:rPr lang="en-US" sz="3200" dirty="0" smtClean="0">
                <a:solidFill>
                  <a:schemeClr val="tx1"/>
                </a:solidFill>
                <a:latin typeface="Times New Roman" pitchFamily="18" charset="0"/>
                <a:cs typeface="Times New Roman" pitchFamily="18" charset="0"/>
              </a:rPr>
              <a:t> 1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endParaRPr lang="en-US" sz="3200" dirty="0">
              <a:solidFill>
                <a:schemeClr val="tx1"/>
              </a:solidFill>
              <a:latin typeface="Times New Roman" pitchFamily="18" charset="0"/>
              <a:cs typeface="Times New Roman" pitchFamily="18" charset="0"/>
            </a:endParaRPr>
          </a:p>
        </p:txBody>
      </p:sp>
      <p:sp>
        <p:nvSpPr>
          <p:cNvPr id="50" name="Rectangle 49"/>
          <p:cNvSpPr/>
          <p:nvPr/>
        </p:nvSpPr>
        <p:spPr>
          <a:xfrm>
            <a:off x="5102759" y="1489036"/>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accent1"/>
                </a:solidFill>
                <a:latin typeface="Times New Roman" pitchFamily="18" charset="0"/>
                <a:cs typeface="Times New Roman" pitchFamily="18" charset="0"/>
              </a:rPr>
              <a:t>HẾT GIỜ</a:t>
            </a:r>
            <a:endParaRPr lang="en-US" sz="3500" dirty="0">
              <a:solidFill>
                <a:schemeClr val="accent1"/>
              </a:solidFill>
              <a:latin typeface="Times New Roman" pitchFamily="18" charset="0"/>
              <a:cs typeface="Times New Roman" pitchFamily="18" charset="0"/>
            </a:endParaRPr>
          </a:p>
        </p:txBody>
      </p:sp>
      <p:sp>
        <p:nvSpPr>
          <p:cNvPr id="51" name="Rounded Rectangle 5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30</a:t>
            </a:r>
            <a:endParaRPr lang="en-US" sz="2800"/>
          </a:p>
        </p:txBody>
      </p:sp>
      <p:sp>
        <p:nvSpPr>
          <p:cNvPr id="52" name="Rounded Rectangle 5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29</a:t>
            </a:r>
            <a:endParaRPr lang="en-US" sz="2800"/>
          </a:p>
        </p:txBody>
      </p:sp>
      <p:sp>
        <p:nvSpPr>
          <p:cNvPr id="53" name="Rounded Rectangle 5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28</a:t>
            </a:r>
            <a:endParaRPr lang="en-US" sz="2800"/>
          </a:p>
        </p:txBody>
      </p:sp>
      <p:sp>
        <p:nvSpPr>
          <p:cNvPr id="54" name="Rounded Rectangle 5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27</a:t>
            </a:r>
            <a:endParaRPr lang="en-US" sz="2800"/>
          </a:p>
        </p:txBody>
      </p:sp>
      <p:sp>
        <p:nvSpPr>
          <p:cNvPr id="55" name="Rounded Rectangle 5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26</a:t>
            </a:r>
            <a:endParaRPr lang="en-US" sz="2800"/>
          </a:p>
        </p:txBody>
      </p:sp>
      <p:sp>
        <p:nvSpPr>
          <p:cNvPr id="56" name="Rounded Rectangle 5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25</a:t>
            </a:r>
            <a:endParaRPr lang="en-US" sz="2800"/>
          </a:p>
        </p:txBody>
      </p:sp>
      <p:sp>
        <p:nvSpPr>
          <p:cNvPr id="57" name="Rounded Rectangle 5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24</a:t>
            </a:r>
            <a:endParaRPr lang="en-US" sz="2800"/>
          </a:p>
        </p:txBody>
      </p:sp>
      <p:sp>
        <p:nvSpPr>
          <p:cNvPr id="58" name="Rounded Rectangle 5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23</a:t>
            </a:r>
            <a:endParaRPr lang="en-US" sz="2800"/>
          </a:p>
        </p:txBody>
      </p:sp>
      <p:sp>
        <p:nvSpPr>
          <p:cNvPr id="59" name="Rounded Rectangle 5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22</a:t>
            </a:r>
            <a:endParaRPr lang="en-US" sz="2800"/>
          </a:p>
        </p:txBody>
      </p:sp>
      <p:sp>
        <p:nvSpPr>
          <p:cNvPr id="60" name="Rounded Rectangle 5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21</a:t>
            </a:r>
            <a:endParaRPr lang="en-US" sz="2800"/>
          </a:p>
        </p:txBody>
      </p:sp>
      <p:sp>
        <p:nvSpPr>
          <p:cNvPr id="61" name="Rounded Rectangle 6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20</a:t>
            </a:r>
            <a:endParaRPr lang="en-US" sz="2800"/>
          </a:p>
        </p:txBody>
      </p:sp>
      <p:sp>
        <p:nvSpPr>
          <p:cNvPr id="62" name="Rounded Rectangle 6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19</a:t>
            </a:r>
            <a:endParaRPr lang="en-US" sz="2800"/>
          </a:p>
        </p:txBody>
      </p:sp>
      <p:sp>
        <p:nvSpPr>
          <p:cNvPr id="63" name="Rounded Rectangle 6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18</a:t>
            </a:r>
            <a:endParaRPr lang="en-US" sz="2800"/>
          </a:p>
        </p:txBody>
      </p:sp>
      <p:sp>
        <p:nvSpPr>
          <p:cNvPr id="64" name="Rounded Rectangle 6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17</a:t>
            </a:r>
            <a:endParaRPr lang="en-US" sz="2800"/>
          </a:p>
        </p:txBody>
      </p:sp>
      <p:sp>
        <p:nvSpPr>
          <p:cNvPr id="65" name="Rounded Rectangle 6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16</a:t>
            </a:r>
            <a:endParaRPr lang="en-US" sz="2800"/>
          </a:p>
        </p:txBody>
      </p:sp>
      <p:sp>
        <p:nvSpPr>
          <p:cNvPr id="66" name="Rounded Rectangle 6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67" name="Rounded Rectangle 6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68" name="Rounded Rectangle 6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69" name="Rounded Rectangle 6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70" name="Rounded Rectangle 6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71" name="Rounded Rectangle 7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72" name="Rounded Rectangle 7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73" name="Rounded Rectangle 7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74" name="Rounded Rectangle 7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75" name="Rounded Rectangle 7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76" name="Rounded Rectangle 7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77" name="Rounded Rectangle 7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78" name="Rounded Rectangle 7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79" name="Rounded Rectangle 7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80" name="Rounded Rectangle 7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81" name="Rounded Rectangle 80"/>
          <p:cNvSpPr/>
          <p:nvPr/>
        </p:nvSpPr>
        <p:spPr>
          <a:xfrm>
            <a:off x="5100294" y="1489036"/>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sp>
        <p:nvSpPr>
          <p:cNvPr id="82" name="Rectangle 81"/>
          <p:cNvSpPr/>
          <p:nvPr/>
        </p:nvSpPr>
        <p:spPr>
          <a:xfrm>
            <a:off x="5100292" y="1476704"/>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accent1"/>
                </a:solidFill>
                <a:latin typeface="Times New Roman" pitchFamily="18" charset="0"/>
                <a:cs typeface="Times New Roman" pitchFamily="18" charset="0"/>
              </a:rPr>
              <a:t>THỜI GIAN</a:t>
            </a:r>
            <a:endParaRPr lang="en-US" sz="35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1511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2"/>
                                        </p:tgtEl>
                                      </p:cBhvr>
                                    </p:animEffect>
                                    <p:set>
                                      <p:cBhvr>
                                        <p:cTn id="49" dur="1" fill="hold">
                                          <p:stCondLst>
                                            <p:cond delay="499"/>
                                          </p:stCondLst>
                                        </p:cTn>
                                        <p:tgtEl>
                                          <p:spTgt spid="82"/>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999"/>
                                          </p:stCondLst>
                                        </p:cTn>
                                        <p:tgtEl>
                                          <p:spTgt spid="50"/>
                                        </p:tgtEl>
                                        <p:attrNameLst>
                                          <p:attrName>style.visibility</p:attrName>
                                        </p:attrNameLst>
                                      </p:cBhvr>
                                      <p:to>
                                        <p:strVal val="visible"/>
                                      </p:to>
                                    </p:set>
                                  </p:childTnLst>
                                </p:cTn>
                              </p:par>
                            </p:childTnLst>
                          </p:cTn>
                        </p:par>
                        <p:par>
                          <p:cTn id="53" fill="hold">
                            <p:stCondLst>
                              <p:cond delay="1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2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3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4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5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6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7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8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9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10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11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12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13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14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15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16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17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18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19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20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21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22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23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24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25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26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27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28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29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30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31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32500"/>
                            </p:stCondLst>
                            <p:childTnLst>
                              <p:par>
                                <p:cTn id="147" presetID="10" presetClass="entr" presetSubtype="0"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fade">
                                      <p:cBhvr>
                                        <p:cTn id="149" dur="1000"/>
                                        <p:tgtEl>
                                          <p:spTgt spid="5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7" grpId="1" animBg="1"/>
      <p:bldP spid="8" grpId="0" animBg="1"/>
      <p:bldP spid="9" grpId="0" animBg="1"/>
      <p:bldP spid="10" grpId="0" animBg="1"/>
      <p:bldP spid="11" grpId="0" animBg="1"/>
      <p:bldP spid="50" grpId="0" animBg="1"/>
      <p:bldP spid="50" grpId="1"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1862797" y="54797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6000" b="1" dirty="0" smtClean="0">
                <a:solidFill>
                  <a:srgbClr val="FF0066"/>
                </a:solidFill>
                <a:latin typeface="Times New Roman" panose="02020603050405020304" pitchFamily="18" charset="0"/>
                <a:cs typeface="Times New Roman" panose="02020603050405020304" pitchFamily="18" charset="0"/>
              </a:rPr>
              <a:t>TIẾT…. </a:t>
            </a:r>
            <a:endParaRPr lang="en-US" altLang="en-US" sz="6000" b="1" dirty="0">
              <a:solidFill>
                <a:srgbClr val="FF0066"/>
              </a:solidFill>
              <a:latin typeface="Times New Roman" panose="02020603050405020304" pitchFamily="18" charset="0"/>
              <a:cs typeface="Times New Roman" panose="02020603050405020304" pitchFamily="18" charset="0"/>
            </a:endParaRPr>
          </a:p>
        </p:txBody>
      </p:sp>
      <p:sp>
        <p:nvSpPr>
          <p:cNvPr id="7" name="Rectangle 6"/>
          <p:cNvSpPr/>
          <p:nvPr/>
        </p:nvSpPr>
        <p:spPr>
          <a:xfrm>
            <a:off x="794084" y="1563634"/>
            <a:ext cx="11397916" cy="2862322"/>
          </a:xfrm>
          <a:prstGeom prst="rect">
            <a:avLst/>
          </a:prstGeom>
        </p:spPr>
        <p:txBody>
          <a:bodyPr wrap="square">
            <a:spAutoFit/>
          </a:bodyPr>
          <a:lstStyle/>
          <a:p>
            <a:pPr algn="ctr"/>
            <a:r>
              <a:rPr lang="en-US" sz="6000" smtClean="0">
                <a:solidFill>
                  <a:srgbClr val="FF0000"/>
                </a:solidFill>
                <a:latin typeface="Times New Roman" panose="02020603050405020304" pitchFamily="18" charset="0"/>
                <a:cs typeface="Times New Roman" panose="02020603050405020304" pitchFamily="18" charset="0"/>
              </a:rPr>
              <a:t>CHỦ ĐỀ E: ỨNG DỤNG TIN HỌC</a:t>
            </a:r>
          </a:p>
          <a:p>
            <a:pPr algn="ctr"/>
            <a:r>
              <a:rPr lang="en-US" sz="6000" smtClean="0">
                <a:solidFill>
                  <a:srgbClr val="FF0000"/>
                </a:solidFill>
                <a:latin typeface="Times New Roman" panose="02020603050405020304" pitchFamily="18" charset="0"/>
                <a:cs typeface="Times New Roman" panose="02020603050405020304" pitchFamily="18" charset="0"/>
              </a:rPr>
              <a:t>BÀI 2: TRÌNH BÀY TRANG, ĐỊNH DẠNG VÀ INVĂN BẢN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475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31863" y="-6978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3" y="673689"/>
            <a:ext cx="6633632"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1.Khám phá cách định dạng đoạn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457200" y="1357097"/>
            <a:ext cx="11237495" cy="4081177"/>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C00000"/>
                </a:solidFill>
                <a:latin typeface="Times New Roman" panose="02020603050405020304" pitchFamily="18" charset="0"/>
                <a:cs typeface="Times New Roman" panose="02020603050405020304" pitchFamily="18" charset="0"/>
              </a:rPr>
              <a:t>Đoạn văn bản là một hay một số dòng văn bản được viết giữa hai kí tự ngắt dòng. Kí tự ngắt dòng được nhập vào văn bản bằng cách gõ phím Enter. Các thuộc tính định dạng đoạn thường được dùng là kiểu căn lề, độ dãn dòng, độ dãn đoạn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5" name="Cloud 4"/>
          <p:cNvSpPr/>
          <p:nvPr/>
        </p:nvSpPr>
        <p:spPr>
          <a:xfrm>
            <a:off x="2583885" y="1761390"/>
            <a:ext cx="6160169" cy="3272590"/>
          </a:xfrm>
          <a:prstGeom prst="cloud">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latin typeface="Times New Roman" pitchFamily="18" charset="0"/>
                <a:cs typeface="Times New Roman" pitchFamily="18" charset="0"/>
              </a:rPr>
              <a:t>Tại sao ta phải định dạng đoạn văn bản?</a:t>
            </a:r>
            <a:endParaRPr lang="en-US" sz="4000">
              <a:solidFill>
                <a:srgbClr val="FF0000"/>
              </a:solidFill>
              <a:latin typeface="Times New Roman" pitchFamily="18" charset="0"/>
              <a:cs typeface="Times New Roman" pitchFamily="18" charset="0"/>
            </a:endParaRPr>
          </a:p>
        </p:txBody>
      </p:sp>
      <p:sp>
        <p:nvSpPr>
          <p:cNvPr id="9" name="Double Wave 8"/>
          <p:cNvSpPr/>
          <p:nvPr/>
        </p:nvSpPr>
        <p:spPr>
          <a:xfrm>
            <a:off x="1236700" y="1486811"/>
            <a:ext cx="10019879" cy="3747341"/>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C00000"/>
                </a:solidFill>
                <a:latin typeface="Times New Roman" panose="02020603050405020304" pitchFamily="18" charset="0"/>
                <a:cs typeface="Times New Roman" panose="02020603050405020304" pitchFamily="18" charset="0"/>
              </a:rPr>
              <a:t>Định dạng đoạn hợp lí sẽ làm cho văn bản được trình bày đẹp hơn vì các dòng và các đoạn được dãn cách phù hợp, văn bản được căn biên đều hai bên cũng đẹp hơn.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2583885" y="1286934"/>
            <a:ext cx="8383105" cy="5571066"/>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Để định dạng đoạn văn bản ta sẽ tìm hiểu các thuộc tính định dạng đoạn văn sau:</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5" grpId="0" animBg="1"/>
      <p:bldP spid="5" grpId="1" animBg="1"/>
      <p:bldP spid="9" grpId="0" animBg="1"/>
      <p:bldP spid="9"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48" y="1224963"/>
            <a:ext cx="7886406" cy="4142426"/>
          </a:xfrm>
          <a:prstGeom prst="rect">
            <a:avLst/>
          </a:prstGeom>
        </p:spPr>
      </p:pic>
      <p:cxnSp>
        <p:nvCxnSpPr>
          <p:cNvPr id="5" name="Straight Arrow Connector 4"/>
          <p:cNvCxnSpPr/>
          <p:nvPr/>
        </p:nvCxnSpPr>
        <p:spPr>
          <a:xfrm>
            <a:off x="9971314" y="2243886"/>
            <a:ext cx="0" cy="319696"/>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7" idx="0"/>
          </p:cNvCxnSpPr>
          <p:nvPr/>
        </p:nvCxnSpPr>
        <p:spPr>
          <a:xfrm flipV="1">
            <a:off x="6909563" y="5626321"/>
            <a:ext cx="0" cy="207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8" idx="1"/>
          </p:cNvCxnSpPr>
          <p:nvPr/>
        </p:nvCxnSpPr>
        <p:spPr>
          <a:xfrm>
            <a:off x="10602683" y="2512881"/>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64499" y="2334127"/>
            <a:ext cx="643396" cy="24063"/>
          </a:xfrm>
          <a:prstGeom prst="straightConnector1">
            <a:avLst/>
          </a:prstGeom>
          <a:ln w="38100">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86197" y="1203156"/>
            <a:ext cx="0" cy="10828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6273" y="-1"/>
            <a:ext cx="6304547"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thụt vào của dòng đầu đoạn (so với lề trái)</a:t>
            </a:r>
            <a:endParaRPr lang="en-US" sz="4000">
              <a:latin typeface="Times New Roman" pitchFamily="18" charset="0"/>
              <a:cs typeface="Times New Roman" pitchFamily="18" charset="0"/>
            </a:endParaRPr>
          </a:p>
        </p:txBody>
      </p:sp>
      <p:cxnSp>
        <p:nvCxnSpPr>
          <p:cNvPr id="20" name="Straight Arrow Connector 19"/>
          <p:cNvCxnSpPr/>
          <p:nvPr/>
        </p:nvCxnSpPr>
        <p:spPr>
          <a:xfrm>
            <a:off x="3465095" y="3058269"/>
            <a:ext cx="24063" cy="529390"/>
          </a:xfrm>
          <a:prstGeom prst="straightConnector1">
            <a:avLst/>
          </a:prstGeom>
          <a:ln w="38100">
            <a:solidFill>
              <a:srgbClr val="0070C0"/>
            </a:solidFill>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4499" y="3365828"/>
            <a:ext cx="112465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66273" y="2285997"/>
            <a:ext cx="1498226"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dãn đoạn</a:t>
            </a:r>
            <a:endParaRPr lang="en-US" sz="4000">
              <a:latin typeface="Times New Roman" pitchFamily="18" charset="0"/>
              <a:cs typeface="Times New Roman" pitchFamily="18" charset="0"/>
            </a:endParaRPr>
          </a:p>
        </p:txBody>
      </p:sp>
      <p:cxnSp>
        <p:nvCxnSpPr>
          <p:cNvPr id="26" name="Straight Arrow Connector 25"/>
          <p:cNvCxnSpPr/>
          <p:nvPr/>
        </p:nvCxnSpPr>
        <p:spPr>
          <a:xfrm>
            <a:off x="2117558" y="4836695"/>
            <a:ext cx="568639" cy="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364499" y="4836695"/>
            <a:ext cx="37378" cy="9865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54" y="5823284"/>
            <a:ext cx="4721245"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thụt vào của toàn đoạn (so với lề trái)</a:t>
            </a:r>
            <a:endParaRPr lang="en-US" sz="4000">
              <a:latin typeface="Times New Roman" pitchFamily="18" charset="0"/>
              <a:cs typeface="Times New Roman" pitchFamily="18" charset="0"/>
            </a:endParaRPr>
          </a:p>
        </p:txBody>
      </p:sp>
      <p:cxnSp>
        <p:nvCxnSpPr>
          <p:cNvPr id="3" name="Straight Arrow Connector 2"/>
          <p:cNvCxnSpPr/>
          <p:nvPr/>
        </p:nvCxnSpPr>
        <p:spPr>
          <a:xfrm>
            <a:off x="2686197" y="5626321"/>
            <a:ext cx="7564708" cy="0"/>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37961" y="5833597"/>
            <a:ext cx="3943204"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Kiểu căn biên căn đều hai bên</a:t>
            </a:r>
            <a:endParaRPr lang="en-US" sz="4000">
              <a:latin typeface="Times New Roman" pitchFamily="18" charset="0"/>
              <a:cs typeface="Times New Roman" pitchFamily="18" charset="0"/>
            </a:endParaRPr>
          </a:p>
        </p:txBody>
      </p:sp>
      <p:sp>
        <p:nvSpPr>
          <p:cNvPr id="18" name="Rounded Rectangle 17"/>
          <p:cNvSpPr/>
          <p:nvPr/>
        </p:nvSpPr>
        <p:spPr>
          <a:xfrm>
            <a:off x="10602683" y="1363006"/>
            <a:ext cx="1567544"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dãn dòng</a:t>
            </a:r>
            <a:endParaRPr lang="en-US" sz="4000">
              <a:latin typeface="Times New Roman" pitchFamily="18" charset="0"/>
              <a:cs typeface="Times New Roman" pitchFamily="18" charset="0"/>
            </a:endParaRPr>
          </a:p>
        </p:txBody>
      </p:sp>
      <p:cxnSp>
        <p:nvCxnSpPr>
          <p:cNvPr id="12" name="Straight Arrow Connector 11"/>
          <p:cNvCxnSpPr/>
          <p:nvPr/>
        </p:nvCxnSpPr>
        <p:spPr>
          <a:xfrm flipH="1">
            <a:off x="9971314" y="2432310"/>
            <a:ext cx="6313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2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31"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427890" y="536028"/>
            <a:ext cx="7535917" cy="37206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Để định dạng đoạn văn bản ta làm như thế nào?</a:t>
            </a:r>
            <a:endParaRPr lang="en-US" sz="400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531" y="2304542"/>
            <a:ext cx="8734097" cy="3033042"/>
          </a:xfrm>
          <a:prstGeom prst="rect">
            <a:avLst/>
          </a:prstGeom>
        </p:spPr>
      </p:pic>
      <p:sp>
        <p:nvSpPr>
          <p:cNvPr id="6" name="TextBox 5"/>
          <p:cNvSpPr txBox="1"/>
          <p:nvPr/>
        </p:nvSpPr>
        <p:spPr>
          <a:xfrm>
            <a:off x="788274" y="945931"/>
            <a:ext cx="11130455" cy="1938992"/>
          </a:xfrm>
          <a:prstGeom prst="rect">
            <a:avLst/>
          </a:prstGeom>
          <a:noFill/>
        </p:spPr>
        <p:txBody>
          <a:bodyPr wrap="square" rtlCol="0">
            <a:spAutoFit/>
          </a:bodyPr>
          <a:lstStyle/>
          <a:p>
            <a:r>
              <a:rPr lang="en-US" sz="4000" smtClean="0">
                <a:solidFill>
                  <a:srgbClr val="FF0000"/>
                </a:solidFill>
                <a:latin typeface="Times New Roman" pitchFamily="18" charset="0"/>
                <a:cs typeface="Times New Roman" pitchFamily="18" charset="0"/>
              </a:rPr>
              <a:t> </a:t>
            </a:r>
            <a:r>
              <a:rPr lang="en-US" sz="4000">
                <a:solidFill>
                  <a:srgbClr val="FF0000"/>
                </a:solidFill>
                <a:latin typeface="Times New Roman" pitchFamily="18" charset="0"/>
                <a:cs typeface="Times New Roman" pitchFamily="18" charset="0"/>
              </a:rPr>
              <a:t>Để định dạng đoạn: đặt con trỏ soạn thảo nằm trong đoạn đó rồi nháy chuột vào các lệnh định dạng đoạn trong nhóm </a:t>
            </a:r>
            <a:r>
              <a:rPr lang="en-US" sz="4000" b="1">
                <a:solidFill>
                  <a:srgbClr val="FF0000"/>
                </a:solidFill>
                <a:latin typeface="Times New Roman" pitchFamily="18" charset="0"/>
                <a:cs typeface="Times New Roman" pitchFamily="18" charset="0"/>
              </a:rPr>
              <a:t>Paraghrap</a:t>
            </a:r>
            <a:r>
              <a:rPr lang="en-US" sz="4000">
                <a:solidFill>
                  <a:srgbClr val="FF0000"/>
                </a:solidFill>
                <a:latin typeface="Times New Roman" pitchFamily="18" charset="0"/>
                <a:cs typeface="Times New Roman" pitchFamily="18" charset="0"/>
              </a:rPr>
              <a:t> của dải lệnh </a:t>
            </a:r>
            <a:r>
              <a:rPr lang="en-US" sz="4000" b="1">
                <a:solidFill>
                  <a:srgbClr val="FF0000"/>
                </a:solidFill>
                <a:latin typeface="Times New Roman" pitchFamily="18" charset="0"/>
                <a:cs typeface="Times New Roman" pitchFamily="18" charset="0"/>
              </a:rPr>
              <a:t>Home</a:t>
            </a:r>
            <a:r>
              <a:rPr lang="en-US" sz="4000">
                <a:solidFill>
                  <a:srgbClr val="FF0000"/>
                </a:solidFill>
                <a:latin typeface="Times New Roman" pitchFamily="18" charset="0"/>
                <a:cs typeface="Times New Roman" pitchFamily="18" charset="0"/>
              </a:rPr>
              <a:t>.</a:t>
            </a:r>
          </a:p>
        </p:txBody>
      </p:sp>
      <p:cxnSp>
        <p:nvCxnSpPr>
          <p:cNvPr id="8" name="Straight Arrow Connector 7"/>
          <p:cNvCxnSpPr>
            <a:stCxn id="10" idx="4"/>
            <a:endCxn id="6" idx="2"/>
          </p:cNvCxnSpPr>
          <p:nvPr/>
        </p:nvCxnSpPr>
        <p:spPr>
          <a:xfrm>
            <a:off x="4508938" y="1978489"/>
            <a:ext cx="1844564" cy="9064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66648" y="63062"/>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Các lệnh tăng và giảm độ thụt vào của đoạn so với lề trái</a:t>
            </a:r>
            <a:endParaRPr lang="en-US" sz="3600">
              <a:latin typeface="Times New Roman" pitchFamily="18" charset="0"/>
              <a:cs typeface="Times New Roman" pitchFamily="18" charset="0"/>
            </a:endParaRPr>
          </a:p>
        </p:txBody>
      </p:sp>
      <p:cxnSp>
        <p:nvCxnSpPr>
          <p:cNvPr id="17" name="Straight Arrow Connector 16"/>
          <p:cNvCxnSpPr/>
          <p:nvPr/>
        </p:nvCxnSpPr>
        <p:spPr>
          <a:xfrm flipV="1">
            <a:off x="2427890" y="4471988"/>
            <a:ext cx="815373" cy="1221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0361" y="5090972"/>
            <a:ext cx="4619299" cy="136325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Các lệnh chọn kiểu căn biên</a:t>
            </a:r>
            <a:endParaRPr lang="en-US" sz="3600">
              <a:latin typeface="Times New Roman" pitchFamily="18" charset="0"/>
              <a:cs typeface="Times New Roman" pitchFamily="18" charset="0"/>
            </a:endParaRPr>
          </a:p>
        </p:txBody>
      </p:sp>
      <p:cxnSp>
        <p:nvCxnSpPr>
          <p:cNvPr id="26" name="Straight Arrow Connector 25"/>
          <p:cNvCxnSpPr/>
          <p:nvPr/>
        </p:nvCxnSpPr>
        <p:spPr>
          <a:xfrm flipH="1" flipV="1">
            <a:off x="6353502" y="4300045"/>
            <a:ext cx="861686" cy="782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431220" y="4984869"/>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Lệnh tăng, giảm độ dãn dòng</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81794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
                                            <p:bg/>
                                          </p:spTgt>
                                        </p:tgtEl>
                                      </p:cBhvr>
                                    </p:animEffect>
                                    <p:set>
                                      <p:cBhvr>
                                        <p:cTn id="15" dur="1" fill="hold">
                                          <p:stCondLst>
                                            <p:cond delay="499"/>
                                          </p:stCondLst>
                                        </p:cTn>
                                        <p:tgtEl>
                                          <p:spTgt spid="4">
                                            <p:bg/>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p:bldP spid="6" grpId="1"/>
      <p:bldP spid="10" grpId="0" animBg="1"/>
      <p:bldP spid="21" grpId="0" animBg="1"/>
      <p:bldP spid="21" grpId="1" animBg="1"/>
      <p:bldP spid="27"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TotalTime>
  <Words>1264</Words>
  <Application>Microsoft Office PowerPoint</Application>
  <PresentationFormat>Widescreen</PresentationFormat>
  <Paragraphs>236</Paragraphs>
  <Slides>22</Slides>
  <Notes>1</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22</vt:i4>
      </vt:variant>
    </vt:vector>
  </HeadingPairs>
  <TitlesOfParts>
    <vt:vector size="40" baseType="lpstr">
      <vt:lpstr>Chu Van An</vt:lpstr>
      <vt:lpstr>Arial</vt:lpstr>
      <vt:lpstr>VNI-Times</vt:lpstr>
      <vt:lpstr>等线</vt:lpstr>
      <vt:lpstr>Calibri Light</vt:lpstr>
      <vt:lpstr>Times New Roman</vt:lpstr>
      <vt:lpstr>Calibri</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Trò chơi: “Đội nào nhanh hơn” Đề bài: Cho 2 đoạn văn bản sau: Các em hãy quan sát, thảo luận nhóm để lựa chọn các đáp án đúng nhất cho phần nhận xét hai văn bản sau? </vt:lpstr>
      <vt:lpstr>Trò chơi: “Đội nào nhanh hơn” Đề bài: Cho 2 đoạn văn bản sau: Các em hãy quan sát, thảo luận nhóm để lựa chọn các đáp án đúng nhất cho phần nhận xét sự khác nhau giữa hai văn trên?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 Thực hiện định dạng văn bản như sau: Chọn toàn bộ văn bản Nháy chuột vào lệnh để căn biên đều hai bên Nháy chuột vào lệnh  và chọn một giá trị nào đó, ví dụ giá trị 1.15 để quy định độ dãn dòng là 1.15 lần dòng đơn. Nháy chuột lại vào lệnh  và chọn dòng  để tăng độ dãn đoạn. - Để in văn bản, thực hiện các thao tác sau: Nháy chuột vào bảng chọn File Nháy chuột vào lệnh Print để mở vùng các tùy chọn in ấn Nháy chuột chọn các tùy chọn in ấn như số bản in, trang sẽ in, hướng giấy Nháy chuột vào lệnh Print để in văn bản.   </vt:lpstr>
      <vt:lpstr>Hướng dẫn về nhà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Admin</cp:lastModifiedBy>
  <cp:revision>257</cp:revision>
  <dcterms:created xsi:type="dcterms:W3CDTF">2021-06-22T15:39:08Z</dcterms:created>
  <dcterms:modified xsi:type="dcterms:W3CDTF">2021-08-04T15:59:06Z</dcterms:modified>
</cp:coreProperties>
</file>