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67" r:id="rId4"/>
    <p:sldId id="314" r:id="rId5"/>
    <p:sldId id="269" r:id="rId6"/>
    <p:sldId id="317" r:id="rId7"/>
    <p:sldId id="308" r:id="rId8"/>
    <p:sldId id="272" r:id="rId9"/>
    <p:sldId id="310" r:id="rId10"/>
    <p:sldId id="311" r:id="rId11"/>
    <p:sldId id="313" r:id="rId12"/>
    <p:sldId id="319" r:id="rId13"/>
    <p:sldId id="270" r:id="rId14"/>
    <p:sldId id="301" r:id="rId15"/>
    <p:sldId id="320" r:id="rId16"/>
    <p:sldId id="321" r:id="rId17"/>
    <p:sldId id="331" r:id="rId18"/>
    <p:sldId id="329" r:id="rId19"/>
    <p:sldId id="294" r:id="rId20"/>
    <p:sldId id="330" r:id="rId21"/>
    <p:sldId id="296" r:id="rId22"/>
    <p:sldId id="298" r:id="rId23"/>
    <p:sldId id="299" r:id="rId24"/>
    <p:sldId id="3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009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836270" y="44183"/>
            <a:ext cx="330651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Lesson 1.2: Grammar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44863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Unit 4: Disasters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Anh</a:t>
            </a:r>
            <a:r>
              <a:rPr lang="en-US" sz="1600" baseline="0">
                <a:solidFill>
                  <a:schemeClr val="tx1"/>
                </a:solidFill>
                <a:effectLst/>
              </a:rPr>
              <a:t>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69" r:id="rId14"/>
    <p:sldLayoutId id="2147483689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audio" Target="../media/audio13.wav"/><Relationship Id="rId5" Type="http://schemas.openxmlformats.org/officeDocument/2006/relationships/image" Target="../media/image21.png"/><Relationship Id="rId10" Type="http://schemas.openxmlformats.org/officeDocument/2006/relationships/audio" Target="../media/audio12.wav"/><Relationship Id="rId4" Type="http://schemas.openxmlformats.org/officeDocument/2006/relationships/image" Target="../media/image19.png"/><Relationship Id="rId9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1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8.wav"/><Relationship Id="rId7" Type="http://schemas.openxmlformats.org/officeDocument/2006/relationships/audio" Target="../media/audio7.wav"/><Relationship Id="rId12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1.wav"/><Relationship Id="rId10" Type="http://schemas.openxmlformats.org/officeDocument/2006/relationships/audio" Target="../media/audio2.wav"/><Relationship Id="rId4" Type="http://schemas.openxmlformats.org/officeDocument/2006/relationships/audio" Target="../media/audio10.wav"/><Relationship Id="rId9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C3E5E-23DE-2592-D57F-E2DEBA4EF0E6}"/>
              </a:ext>
            </a:extLst>
          </p:cNvPr>
          <p:cNvSpPr/>
          <p:nvPr/>
        </p:nvSpPr>
        <p:spPr>
          <a:xfrm>
            <a:off x="6356839" y="3232118"/>
            <a:ext cx="48352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4: DISASTERS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Lesson 1.2 – </a:t>
            </a:r>
            <a:r>
              <a:rPr lang="en-US" sz="2400" b="1" dirty="0">
                <a:solidFill>
                  <a:srgbClr val="00B050"/>
                </a:solidFill>
                <a:effectLst/>
              </a:rPr>
              <a:t>Grammar</a:t>
            </a:r>
          </a:p>
          <a:p>
            <a:pPr algn="ctr"/>
            <a:r>
              <a:rPr lang="en-US" sz="2400" dirty="0"/>
              <a:t>P</a:t>
            </a:r>
            <a:r>
              <a:rPr lang="en-US" sz="2400" dirty="0" smtClean="0">
                <a:effectLst/>
              </a:rPr>
              <a:t>ages </a:t>
            </a:r>
            <a:r>
              <a:rPr lang="en-US" sz="2400" dirty="0">
                <a:effectLst/>
              </a:rPr>
              <a:t>35 &amp; 36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29285-3113-2167-3CD9-A25187E11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350" y="520198"/>
            <a:ext cx="6781934" cy="5817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33F1D3-9792-5165-3E14-62891A39A1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31959" b="-3922"/>
          <a:stretch/>
        </p:blipFill>
        <p:spPr>
          <a:xfrm>
            <a:off x="395944" y="513094"/>
            <a:ext cx="5574165" cy="614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E71F05-8009-A49F-0FCA-64BB3AC57BA7}"/>
              </a:ext>
            </a:extLst>
          </p:cNvPr>
          <p:cNvSpPr txBox="1"/>
          <p:nvPr/>
        </p:nvSpPr>
        <p:spPr>
          <a:xfrm>
            <a:off x="5153891" y="1339273"/>
            <a:ext cx="489527" cy="2549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98A90-51F9-7950-50DA-C7269600B7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67086" t="495" b="-1"/>
          <a:stretch/>
        </p:blipFill>
        <p:spPr>
          <a:xfrm>
            <a:off x="777633" y="1101177"/>
            <a:ext cx="2805907" cy="61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9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29285-3113-2167-3CD9-A25187E11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350" y="520198"/>
            <a:ext cx="6781934" cy="58176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E71F05-8009-A49F-0FCA-64BB3AC57BA7}"/>
              </a:ext>
            </a:extLst>
          </p:cNvPr>
          <p:cNvSpPr txBox="1"/>
          <p:nvPr/>
        </p:nvSpPr>
        <p:spPr>
          <a:xfrm>
            <a:off x="5153891" y="1339273"/>
            <a:ext cx="489527" cy="2549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5D7AC1-C4A6-B9CB-73F0-E8B28922C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" y="5861529"/>
            <a:ext cx="2159111" cy="476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E1D4C8-F0C3-2CC7-8ACF-1DFA33A80405}"/>
              </a:ext>
            </a:extLst>
          </p:cNvPr>
          <p:cNvSpPr txBox="1"/>
          <p:nvPr/>
        </p:nvSpPr>
        <p:spPr>
          <a:xfrm>
            <a:off x="5423916" y="4113573"/>
            <a:ext cx="1344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Where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CBE7AE-29A7-DC4E-C6CF-883BE24C5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54" y="546205"/>
            <a:ext cx="5164771" cy="1053408"/>
          </a:xfrm>
          <a:prstGeom prst="rect">
            <a:avLst/>
          </a:prstGeom>
        </p:spPr>
      </p:pic>
      <p:pic>
        <p:nvPicPr>
          <p:cNvPr id="10" name="CD1 TRACK 40">
            <a:hlinkClick r:id="" action="ppaction://media"/>
            <a:extLst>
              <a:ext uri="{FF2B5EF4-FFF2-40B4-BE49-F238E27FC236}">
                <a16:creationId xmlns:a16="http://schemas.microsoft.com/office/drawing/2014/main" id="{56A6DC62-3744-87FA-7F5A-917B53325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76688" y="1803322"/>
            <a:ext cx="406400" cy="4064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1" name="Rectangle 36">
            <a:hlinkClick r:id="" action="ppaction://noaction">
              <a:snd r:embed="rId9" name="CD1 TRACK 40.wav"/>
            </a:hlinkClick>
            <a:extLst>
              <a:ext uri="{FF2B5EF4-FFF2-40B4-BE49-F238E27FC236}">
                <a16:creationId xmlns:a16="http://schemas.microsoft.com/office/drawing/2014/main" id="{76D7E6FF-DB54-52A0-0F22-8AE79658DBF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227920" y="518167"/>
            <a:ext cx="811304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sp>
        <p:nvSpPr>
          <p:cNvPr id="12" name="Rectangle 36">
            <a:hlinkClick r:id="" action="ppaction://noaction">
              <a:snd r:embed="rId10" name="CD1 TRACK 40_Segment_0.wav"/>
            </a:hlinkClick>
            <a:extLst>
              <a:ext uri="{FF2B5EF4-FFF2-40B4-BE49-F238E27FC236}">
                <a16:creationId xmlns:a16="http://schemas.microsoft.com/office/drawing/2014/main" id="{D845D735-19DD-7D70-F5A0-CBABA4CDDDB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02003" y="4065960"/>
            <a:ext cx="767220" cy="7078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40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3" name="Rectangle 36">
            <a:hlinkClick r:id="" action="ppaction://noaction">
              <a:snd r:embed="rId11" name="CD1 TRACK 40_Segment_0_001.wav"/>
            </a:hlinkClick>
            <a:extLst>
              <a:ext uri="{FF2B5EF4-FFF2-40B4-BE49-F238E27FC236}">
                <a16:creationId xmlns:a16="http://schemas.microsoft.com/office/drawing/2014/main" id="{BE38A5C0-4A1F-3010-F358-2DCACA3BBF9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060295" y="5428323"/>
            <a:ext cx="767220" cy="70788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40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40A19E-C145-DBF7-70B3-0DFFED842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3320" y="612694"/>
            <a:ext cx="5393804" cy="92734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D83F66-BF0C-FC2E-6A63-0E215E85E493}"/>
              </a:ext>
            </a:extLst>
          </p:cNvPr>
          <p:cNvSpPr txBox="1"/>
          <p:nvPr/>
        </p:nvSpPr>
        <p:spPr>
          <a:xfrm>
            <a:off x="3230887" y="1860417"/>
            <a:ext cx="542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Read the </a:t>
            </a:r>
            <a:r>
              <a:rPr lang="en-US" sz="3600" u="sng" dirty="0" err="1">
                <a:solidFill>
                  <a:srgbClr val="FF0000"/>
                </a:solidFill>
              </a:rPr>
              <a:t>Wh</a:t>
            </a:r>
            <a:r>
              <a:rPr lang="en-US" sz="3600" u="sng" dirty="0">
                <a:solidFill>
                  <a:srgbClr val="FF0000"/>
                </a:solidFill>
              </a:rPr>
              <a:t>-questions.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927D7-9729-5503-964D-B4A3700C8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109" y="9627"/>
            <a:ext cx="5422015" cy="580289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3953662-2F55-BC4D-6EA3-4C65E27237E5}"/>
              </a:ext>
            </a:extLst>
          </p:cNvPr>
          <p:cNvSpPr txBox="1">
            <a:spLocks/>
          </p:cNvSpPr>
          <p:nvPr/>
        </p:nvSpPr>
        <p:spPr>
          <a:xfrm>
            <a:off x="2338937" y="1803476"/>
            <a:ext cx="8710865" cy="5121901"/>
          </a:xfrm>
          <a:prstGeom prst="rect">
            <a:avLst/>
          </a:prstGeom>
          <a:noFill/>
          <a:ln w="38100">
            <a:noFill/>
          </a:ln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6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FF0000"/>
                </a:solidFill>
                <a:latin typeface="UVNAnhHaiBold"/>
              </a:rPr>
              <a:t>What</a:t>
            </a:r>
            <a:r>
              <a:rPr lang="en-US" sz="4000" dirty="0">
                <a:solidFill>
                  <a:srgbClr val="00B0F0"/>
                </a:solidFill>
                <a:latin typeface="UVNAnhHaiBold"/>
              </a:rPr>
              <a:t> was the biggest flood?</a:t>
            </a:r>
            <a:r>
              <a:rPr lang="en-US" sz="4000" dirty="0">
                <a:solidFill>
                  <a:srgbClr val="00B0F0"/>
                </a:solidFill>
              </a:rPr>
              <a:t> </a:t>
            </a: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0000"/>
                </a:solidFill>
                <a:latin typeface="UVNAnhHaiBold"/>
              </a:rPr>
              <a:t>Where</a:t>
            </a:r>
            <a:r>
              <a:rPr lang="en-US" sz="4000" dirty="0">
                <a:solidFill>
                  <a:srgbClr val="00B0F0"/>
                </a:solidFill>
                <a:latin typeface="UVNAnhHaiBold"/>
              </a:rPr>
              <a:t> was the biggest flood?</a:t>
            </a: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0000"/>
                </a:solidFill>
                <a:latin typeface="UVNAnhHaiBold"/>
              </a:rPr>
              <a:t>When</a:t>
            </a:r>
            <a:r>
              <a:rPr lang="en-US" sz="4000" dirty="0">
                <a:solidFill>
                  <a:srgbClr val="00B0F0"/>
                </a:solidFill>
                <a:latin typeface="UVNAnhHaiBold"/>
              </a:rPr>
              <a:t> was the biggest flood?</a:t>
            </a:r>
            <a:endParaRPr lang="en-US" sz="4000" dirty="0">
              <a:solidFill>
                <a:srgbClr val="00B0F0"/>
              </a:solidFill>
            </a:endParaRPr>
          </a:p>
          <a:p>
            <a:pPr marL="0" indent="0">
              <a:lnSpc>
                <a:spcPct val="6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FF0000"/>
                </a:solidFill>
                <a:latin typeface="UVNAnhHaiBold"/>
              </a:rPr>
              <a:t>How</a:t>
            </a:r>
            <a:r>
              <a:rPr lang="en-US" sz="4000" dirty="0">
                <a:solidFill>
                  <a:srgbClr val="00B0F0"/>
                </a:solidFill>
                <a:latin typeface="UVNAnhHaiBold"/>
              </a:rPr>
              <a:t> wide was the typhoon?</a:t>
            </a: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0000"/>
                </a:solidFill>
                <a:latin typeface="UVNAnhHaiBold"/>
              </a:rPr>
              <a:t>How</a:t>
            </a:r>
            <a:r>
              <a:rPr lang="en-US" sz="4000" dirty="0">
                <a:solidFill>
                  <a:srgbClr val="00B0F0"/>
                </a:solidFill>
                <a:latin typeface="UVNAnhHaiBold"/>
              </a:rPr>
              <a:t> tall was the tsunami?</a:t>
            </a: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0000"/>
                </a:solidFill>
                <a:latin typeface="UVNAnhHaiBold"/>
              </a:rPr>
              <a:t>How</a:t>
            </a:r>
            <a:r>
              <a:rPr lang="en-US" sz="4000" dirty="0">
                <a:solidFill>
                  <a:srgbClr val="00B0F0"/>
                </a:solidFill>
                <a:latin typeface="UVNAnhHaiBold"/>
              </a:rPr>
              <a:t> long was the heat wave?</a:t>
            </a: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0000"/>
                </a:solidFill>
                <a:latin typeface="UVNAnhHaiBold"/>
              </a:rPr>
              <a:t>How</a:t>
            </a:r>
            <a:r>
              <a:rPr lang="en-US" sz="4000" dirty="0">
                <a:solidFill>
                  <a:srgbClr val="00B0F0"/>
                </a:solidFill>
                <a:latin typeface="UVNAnhHaiBold"/>
              </a:rPr>
              <a:t> many people died in the flood?</a:t>
            </a:r>
          </a:p>
          <a:p>
            <a:pPr marL="0" indent="0">
              <a:lnSpc>
                <a:spcPct val="6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FF0000"/>
                </a:solidFill>
                <a:latin typeface="UVNAnhHaiBold"/>
              </a:rPr>
              <a:t>How</a:t>
            </a:r>
            <a:r>
              <a:rPr lang="en-US" sz="4000" dirty="0">
                <a:solidFill>
                  <a:srgbClr val="00B0F0"/>
                </a:solidFill>
                <a:latin typeface="UVNAnhHaiBold"/>
              </a:rPr>
              <a:t> much damage did the flood cause?</a:t>
            </a:r>
            <a:endParaRPr lang="en-US" sz="4000" dirty="0">
              <a:solidFill>
                <a:srgbClr val="00B0F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5F8A26-7093-2BE1-274F-FA1E12B9F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353" y="1693811"/>
            <a:ext cx="6769689" cy="443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3678" r="18396"/>
          <a:stretch/>
        </p:blipFill>
        <p:spPr>
          <a:xfrm>
            <a:off x="3264067" y="656360"/>
            <a:ext cx="4560274" cy="51272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1625" y="344347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7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40C919-468D-CB58-37FF-93E0CABC8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0" y="1271312"/>
            <a:ext cx="11455931" cy="4216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9AFEBD-0C4A-3E0B-4D9A-41003229DC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90445"/>
          <a:stretch/>
        </p:blipFill>
        <p:spPr>
          <a:xfrm>
            <a:off x="126079" y="2068047"/>
            <a:ext cx="1501750" cy="3483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C849FD-A1EF-8208-95D7-FDB258C3C0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1423" r="54520"/>
          <a:stretch/>
        </p:blipFill>
        <p:spPr>
          <a:xfrm>
            <a:off x="1564767" y="2068047"/>
            <a:ext cx="4790838" cy="3483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6CD50A-5C7C-0190-13BD-57C667DC59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6500"/>
          <a:stretch/>
        </p:blipFill>
        <p:spPr>
          <a:xfrm>
            <a:off x="6136772" y="2068046"/>
            <a:ext cx="5947621" cy="34830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2CCF7E-28AB-A7F2-6D9C-C0046AFC742C}"/>
              </a:ext>
            </a:extLst>
          </p:cNvPr>
          <p:cNvSpPr txBox="1"/>
          <p:nvPr/>
        </p:nvSpPr>
        <p:spPr>
          <a:xfrm>
            <a:off x="383363" y="952409"/>
            <a:ext cx="1135338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	Work in pairs.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	Ask and answer the </a:t>
            </a:r>
            <a:r>
              <a:rPr lang="en-US" sz="3200" b="1" dirty="0" err="1">
                <a:solidFill>
                  <a:srgbClr val="FF0000"/>
                </a:solidFill>
              </a:rPr>
              <a:t>Wh</a:t>
            </a:r>
            <a:r>
              <a:rPr lang="en-US" sz="3200" b="1" dirty="0">
                <a:solidFill>
                  <a:srgbClr val="FF0000"/>
                </a:solidFill>
              </a:rPr>
              <a:t>-questions.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1CF463-9AC4-394D-D10F-33938BFAFB84}"/>
              </a:ext>
            </a:extLst>
          </p:cNvPr>
          <p:cNvSpPr txBox="1"/>
          <p:nvPr/>
        </p:nvSpPr>
        <p:spPr>
          <a:xfrm>
            <a:off x="293200" y="2518572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How much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5C6C6A-F235-BDAA-941E-CCA363AB121A}"/>
              </a:ext>
            </a:extLst>
          </p:cNvPr>
          <p:cNvSpPr txBox="1"/>
          <p:nvPr/>
        </p:nvSpPr>
        <p:spPr>
          <a:xfrm>
            <a:off x="264327" y="3150684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How long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991D77-1F9C-4E5B-C29D-11CF23D6C157}"/>
              </a:ext>
            </a:extLst>
          </p:cNvPr>
          <p:cNvSpPr txBox="1"/>
          <p:nvPr/>
        </p:nvSpPr>
        <p:spPr>
          <a:xfrm>
            <a:off x="293200" y="3774375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How tall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BCEE0F-D020-5379-C866-F69520B9B460}"/>
              </a:ext>
            </a:extLst>
          </p:cNvPr>
          <p:cNvSpPr txBox="1"/>
          <p:nvPr/>
        </p:nvSpPr>
        <p:spPr>
          <a:xfrm>
            <a:off x="385511" y="4384899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Where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43EFA7-2B56-F75D-3C1C-DBAB9BA06646}"/>
              </a:ext>
            </a:extLst>
          </p:cNvPr>
          <p:cNvSpPr txBox="1"/>
          <p:nvPr/>
        </p:nvSpPr>
        <p:spPr>
          <a:xfrm>
            <a:off x="281971" y="4938890"/>
            <a:ext cx="18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How many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5FAC4A-69EC-C785-550B-5B197F204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262" y="16271"/>
            <a:ext cx="3108898" cy="66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373A9CB-1E4B-9A76-ED02-8137DE10B9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4042" r="-177"/>
          <a:stretch/>
        </p:blipFill>
        <p:spPr>
          <a:xfrm>
            <a:off x="5065100" y="1769990"/>
            <a:ext cx="7032556" cy="3861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7F182D-353D-2AA9-1757-246F56E9BF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r="62492"/>
          <a:stretch/>
        </p:blipFill>
        <p:spPr>
          <a:xfrm>
            <a:off x="93233" y="1699486"/>
            <a:ext cx="4698982" cy="3950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1CF463-9AC4-394D-D10F-33938BFAFB84}"/>
              </a:ext>
            </a:extLst>
          </p:cNvPr>
          <p:cNvSpPr txBox="1"/>
          <p:nvPr/>
        </p:nvSpPr>
        <p:spPr>
          <a:xfrm>
            <a:off x="304348" y="2536404"/>
            <a:ext cx="6379597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000" i="1" spc="-100" dirty="0">
                <a:solidFill>
                  <a:srgbClr val="FF0000"/>
                </a:solidFill>
              </a:rPr>
              <a:t>How many people died in the </a:t>
            </a:r>
            <a:br>
              <a:rPr lang="en-US" sz="3000" i="1" spc="-100" dirty="0">
                <a:solidFill>
                  <a:srgbClr val="FF0000"/>
                </a:solidFill>
              </a:rPr>
            </a:br>
            <a:r>
              <a:rPr lang="en-US" sz="3000" i="1" spc="-100" dirty="0">
                <a:solidFill>
                  <a:srgbClr val="FF0000"/>
                </a:solidFill>
              </a:rPr>
              <a:t>			earthquake?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5C6C6A-F235-BDAA-941E-CCA363AB121A}"/>
              </a:ext>
            </a:extLst>
          </p:cNvPr>
          <p:cNvSpPr txBox="1"/>
          <p:nvPr/>
        </p:nvSpPr>
        <p:spPr>
          <a:xfrm>
            <a:off x="281337" y="3188420"/>
            <a:ext cx="6674603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000" i="1" spc="-100" dirty="0">
                <a:solidFill>
                  <a:srgbClr val="FF0000"/>
                </a:solidFill>
              </a:rPr>
              <a:t>How much damage did the </a:t>
            </a:r>
            <a:br>
              <a:rPr lang="en-US" sz="3000" i="1" spc="-100" dirty="0">
                <a:solidFill>
                  <a:srgbClr val="FF0000"/>
                </a:solidFill>
              </a:rPr>
            </a:br>
            <a:r>
              <a:rPr lang="en-US" sz="3000" i="1" spc="-100" dirty="0">
                <a:solidFill>
                  <a:srgbClr val="FF0000"/>
                </a:solidFill>
              </a:rPr>
              <a:t>		      typhoon cause?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991D77-1F9C-4E5B-C29D-11CF23D6C157}"/>
              </a:ext>
            </a:extLst>
          </p:cNvPr>
          <p:cNvSpPr txBox="1"/>
          <p:nvPr/>
        </p:nvSpPr>
        <p:spPr>
          <a:xfrm>
            <a:off x="270088" y="3705603"/>
            <a:ext cx="5234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Where was the worst heat wave?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BCEE0F-D020-5379-C866-F69520B9B460}"/>
              </a:ext>
            </a:extLst>
          </p:cNvPr>
          <p:cNvSpPr txBox="1"/>
          <p:nvPr/>
        </p:nvSpPr>
        <p:spPr>
          <a:xfrm>
            <a:off x="313584" y="4566237"/>
            <a:ext cx="7603941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000" i="1" spc="-100" dirty="0">
                <a:solidFill>
                  <a:srgbClr val="FF0000"/>
                </a:solidFill>
              </a:rPr>
              <a:t>How deep was the snow in the </a:t>
            </a:r>
            <a:br>
              <a:rPr lang="en-US" sz="3000" i="1" spc="-100" dirty="0">
                <a:solidFill>
                  <a:srgbClr val="FF0000"/>
                </a:solidFill>
              </a:rPr>
            </a:br>
            <a:r>
              <a:rPr lang="en-US" sz="3000" i="1" spc="-100" dirty="0">
                <a:solidFill>
                  <a:srgbClr val="FF0000"/>
                </a:solidFill>
              </a:rPr>
              <a:t>		  1972 Iran Blizzard?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43EFA7-2B56-F75D-3C1C-DBAB9BA06646}"/>
              </a:ext>
            </a:extLst>
          </p:cNvPr>
          <p:cNvSpPr txBox="1"/>
          <p:nvPr/>
        </p:nvSpPr>
        <p:spPr>
          <a:xfrm>
            <a:off x="295112" y="5110442"/>
            <a:ext cx="50034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What was the largest landslide?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5FAC4A-69EC-C785-550B-5B197F204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425" y="5964"/>
            <a:ext cx="3108898" cy="661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B6DC0C-942C-55C0-5FF9-4EE3E75F3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05" y="742496"/>
            <a:ext cx="11003338" cy="56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31CF463-9AC4-394D-D10F-33938BFAFB84}"/>
              </a:ext>
            </a:extLst>
          </p:cNvPr>
          <p:cNvSpPr txBox="1"/>
          <p:nvPr/>
        </p:nvSpPr>
        <p:spPr>
          <a:xfrm>
            <a:off x="2406316" y="1684421"/>
            <a:ext cx="7863843" cy="4175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i="1" spc="-100" dirty="0">
                <a:solidFill>
                  <a:srgbClr val="FF0000"/>
                </a:solidFill>
              </a:rPr>
              <a:t>When was the worst avalanche?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i="1" spc="-100" dirty="0">
                <a:solidFill>
                  <a:srgbClr val="FF0000"/>
                </a:solidFill>
              </a:rPr>
              <a:t>How many people died in the earthquake?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i="1" spc="-100" dirty="0">
                <a:solidFill>
                  <a:srgbClr val="FF0000"/>
                </a:solidFill>
              </a:rPr>
              <a:t>How much damage did the typhoon cause?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i="1" spc="-100" dirty="0">
                <a:solidFill>
                  <a:srgbClr val="FF0000"/>
                </a:solidFill>
              </a:rPr>
              <a:t>Where was the worst heat wave?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i="1" spc="-100" dirty="0">
                <a:solidFill>
                  <a:srgbClr val="FF0000"/>
                </a:solidFill>
              </a:rPr>
              <a:t>How deep was the snow in the 1972 Iran Blizzard?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i="1" spc="-100" dirty="0">
                <a:solidFill>
                  <a:srgbClr val="FF0000"/>
                </a:solidFill>
              </a:rPr>
              <a:t>What was the largest landslide?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5FAC4A-69EC-C785-550B-5B197F204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914" y="5755"/>
            <a:ext cx="3108898" cy="6618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D30115-7903-7D3E-1B9D-3A52112AA06D}"/>
              </a:ext>
            </a:extLst>
          </p:cNvPr>
          <p:cNvSpPr txBox="1"/>
          <p:nvPr/>
        </p:nvSpPr>
        <p:spPr>
          <a:xfrm>
            <a:off x="596766" y="633662"/>
            <a:ext cx="11617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B050"/>
                </a:solidFill>
                <a:effectLst/>
              </a:rPr>
              <a:t>c. In pairs: Study the questions and answers in b. for one minute. 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    </a:t>
            </a:r>
            <a:r>
              <a:rPr lang="en-US" sz="2800" b="1" i="0" dirty="0">
                <a:solidFill>
                  <a:srgbClr val="00B050"/>
                </a:solidFill>
                <a:effectLst/>
              </a:rPr>
              <a:t>Cover the answers and take turns asking and answering the questions.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endParaRPr lang="en-US" sz="2800" b="1" i="1" spc="-1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D6DC7-79F3-0320-34E1-43C48E78B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1" y="1870663"/>
            <a:ext cx="11849709" cy="4121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183A24-AF3F-AFF5-EAB4-7668BED6F5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8953" r="48984" b="10037"/>
          <a:stretch/>
        </p:blipFill>
        <p:spPr>
          <a:xfrm>
            <a:off x="737153" y="788178"/>
            <a:ext cx="5318547" cy="1002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4C03F6-B633-EAB7-F8E1-808203CD8F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6225" t="18990"/>
          <a:stretch/>
        </p:blipFill>
        <p:spPr>
          <a:xfrm>
            <a:off x="6779060" y="893882"/>
            <a:ext cx="4288931" cy="10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3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" presetID="45" presetClass="exit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6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331CF463-9AC4-394D-D10F-33938BFAFB84}"/>
              </a:ext>
            </a:extLst>
          </p:cNvPr>
          <p:cNvSpPr txBox="1"/>
          <p:nvPr/>
        </p:nvSpPr>
        <p:spPr>
          <a:xfrm>
            <a:off x="2406316" y="1684421"/>
            <a:ext cx="7863843" cy="4175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i="1" spc="-100" dirty="0">
                <a:solidFill>
                  <a:srgbClr val="FF0000"/>
                </a:solidFill>
              </a:rPr>
              <a:t>When was the worst avalanche?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i="1" spc="-100" dirty="0">
                <a:solidFill>
                  <a:srgbClr val="FF0000"/>
                </a:solidFill>
              </a:rPr>
              <a:t>How many people died in the earthquake?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i="1" spc="-100" dirty="0">
                <a:solidFill>
                  <a:srgbClr val="FF0000"/>
                </a:solidFill>
              </a:rPr>
              <a:t>How much damage did the typhoon cause?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i="1" spc="-100" dirty="0">
                <a:solidFill>
                  <a:srgbClr val="FF0000"/>
                </a:solidFill>
              </a:rPr>
              <a:t>Where was the worst heat wave?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i="1" spc="-100" dirty="0">
                <a:solidFill>
                  <a:srgbClr val="FF0000"/>
                </a:solidFill>
              </a:rPr>
              <a:t>How deep was the snow in the 1972 Iran Blizzard?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i="1" spc="-100" dirty="0">
                <a:solidFill>
                  <a:srgbClr val="FF0000"/>
                </a:solidFill>
              </a:rPr>
              <a:t>What was the largest landslide?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5FAC4A-69EC-C785-550B-5B197F204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914" y="5755"/>
            <a:ext cx="3108898" cy="661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183A24-AF3F-AFF5-EAB4-7668BED6F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8953" r="48984" b="10037"/>
          <a:stretch/>
        </p:blipFill>
        <p:spPr>
          <a:xfrm>
            <a:off x="737153" y="788178"/>
            <a:ext cx="5318547" cy="1002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4C03F6-B633-EAB7-F8E1-808203CD8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56225" t="18990"/>
          <a:stretch/>
        </p:blipFill>
        <p:spPr>
          <a:xfrm>
            <a:off x="6779060" y="893882"/>
            <a:ext cx="4288931" cy="100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86BCE-FF0B-ABB2-5F36-6C83306D8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11" y="1007550"/>
            <a:ext cx="6182242" cy="5225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EC6361-2A87-3CB1-5FC6-754216A70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915" y="1850653"/>
            <a:ext cx="5186629" cy="3511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C28A5-6397-B110-36A6-4937AE5C7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084" y="503383"/>
            <a:ext cx="11221632" cy="431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972710-B31F-754F-60A3-2641EBA6C325}"/>
              </a:ext>
            </a:extLst>
          </p:cNvPr>
          <p:cNvSpPr txBox="1"/>
          <p:nvPr/>
        </p:nvSpPr>
        <p:spPr>
          <a:xfrm>
            <a:off x="2066629" y="2247011"/>
            <a:ext cx="1962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195B3C-42AC-FDAE-C8E8-AA06D71BDBF4}"/>
              </a:ext>
            </a:extLst>
          </p:cNvPr>
          <p:cNvSpPr txBox="1"/>
          <p:nvPr/>
        </p:nvSpPr>
        <p:spPr>
          <a:xfrm>
            <a:off x="2113925" y="2840842"/>
            <a:ext cx="1962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765D2-10F2-E883-42F3-F2E1DA985EB2}"/>
              </a:ext>
            </a:extLst>
          </p:cNvPr>
          <p:cNvSpPr txBox="1"/>
          <p:nvPr/>
        </p:nvSpPr>
        <p:spPr>
          <a:xfrm>
            <a:off x="2061374" y="3450444"/>
            <a:ext cx="1962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62A9F0-327F-1578-26BD-D94E72A83314}"/>
              </a:ext>
            </a:extLst>
          </p:cNvPr>
          <p:cNvSpPr txBox="1"/>
          <p:nvPr/>
        </p:nvSpPr>
        <p:spPr>
          <a:xfrm>
            <a:off x="2960005" y="4349076"/>
            <a:ext cx="1962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0FEAB-4569-2DBF-EE46-19725F9F848E}"/>
              </a:ext>
            </a:extLst>
          </p:cNvPr>
          <p:cNvSpPr txBox="1"/>
          <p:nvPr/>
        </p:nvSpPr>
        <p:spPr>
          <a:xfrm>
            <a:off x="2402957" y="4937656"/>
            <a:ext cx="1962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4D8D8-39EB-F8E0-BFDF-B21B62592110}"/>
              </a:ext>
            </a:extLst>
          </p:cNvPr>
          <p:cNvSpPr txBox="1"/>
          <p:nvPr/>
        </p:nvSpPr>
        <p:spPr>
          <a:xfrm>
            <a:off x="2456873" y="360218"/>
            <a:ext cx="937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Practice the conversation with a partner.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A7634D-AD6B-2972-ECB7-FB1553F46F19}"/>
              </a:ext>
            </a:extLst>
          </p:cNvPr>
          <p:cNvSpPr txBox="1"/>
          <p:nvPr/>
        </p:nvSpPr>
        <p:spPr>
          <a:xfrm>
            <a:off x="10551641" y="106815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WB, page 21</a:t>
            </a:r>
          </a:p>
        </p:txBody>
      </p:sp>
    </p:spTree>
    <p:extLst>
      <p:ext uri="{BB962C8B-B14F-4D97-AF65-F5344CB8AC3E}">
        <p14:creationId xmlns:p14="http://schemas.microsoft.com/office/powerpoint/2010/main" val="31710733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99704" y="1614196"/>
            <a:ext cx="2906766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596586" y="2625010"/>
            <a:ext cx="2912991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Grammar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96585" y="4531577"/>
            <a:ext cx="2916101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96584" y="5598378"/>
            <a:ext cx="2928545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96586" y="3589180"/>
            <a:ext cx="290676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48853" y="6267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C876A9-166C-A7B3-F1EC-923BAF12D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262" y="5755"/>
            <a:ext cx="3108898" cy="6618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A884B9-9276-81C5-8F33-1001409D2C07}"/>
              </a:ext>
            </a:extLst>
          </p:cNvPr>
          <p:cNvSpPr txBox="1"/>
          <p:nvPr/>
        </p:nvSpPr>
        <p:spPr>
          <a:xfrm>
            <a:off x="443345" y="554175"/>
            <a:ext cx="11323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Work with a </a:t>
            </a:r>
            <a:r>
              <a:rPr lang="en-US" sz="3600" b="1" dirty="0">
                <a:solidFill>
                  <a:srgbClr val="FF0000"/>
                </a:solidFill>
              </a:rPr>
              <a:t>new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partner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</a:p>
          <a:p>
            <a:r>
              <a:rPr lang="en-US" sz="3600" dirty="0">
                <a:solidFill>
                  <a:srgbClr val="002060"/>
                </a:solidFill>
              </a:rPr>
              <a:t>Make </a:t>
            </a:r>
            <a:r>
              <a:rPr lang="en-US" sz="3600" b="1" dirty="0">
                <a:solidFill>
                  <a:srgbClr val="FF0000"/>
                </a:solidFill>
              </a:rPr>
              <a:t>5 </a:t>
            </a:r>
            <a:r>
              <a:rPr lang="en-US" sz="3600" b="1" dirty="0" err="1">
                <a:solidFill>
                  <a:srgbClr val="FF0000"/>
                </a:solidFill>
              </a:rPr>
              <a:t>Wh</a:t>
            </a:r>
            <a:r>
              <a:rPr lang="en-US" sz="3600" b="1" dirty="0">
                <a:solidFill>
                  <a:srgbClr val="FF0000"/>
                </a:solidFill>
              </a:rPr>
              <a:t>-questions</a:t>
            </a:r>
            <a:r>
              <a:rPr lang="en-US" sz="3600" dirty="0">
                <a:solidFill>
                  <a:srgbClr val="002060"/>
                </a:solidFill>
              </a:rPr>
              <a:t> to ask about his/her last vacation.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FDCC4-477D-1D50-0285-8AF4AB74F616}"/>
              </a:ext>
            </a:extLst>
          </p:cNvPr>
          <p:cNvSpPr txBox="1"/>
          <p:nvPr/>
        </p:nvSpPr>
        <p:spPr>
          <a:xfrm>
            <a:off x="4294908" y="1727200"/>
            <a:ext cx="3380519" cy="453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Question words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Who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What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When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Where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Why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How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Which </a:t>
            </a:r>
          </a:p>
        </p:txBody>
      </p:sp>
    </p:spTree>
    <p:extLst>
      <p:ext uri="{BB962C8B-B14F-4D97-AF65-F5344CB8AC3E}">
        <p14:creationId xmlns:p14="http://schemas.microsoft.com/office/powerpoint/2010/main" val="420723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7906575" y="880873"/>
            <a:ext cx="424703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" y="491016"/>
            <a:ext cx="8219452" cy="583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26027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Grammar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/>
              <a:t>To practice and use </a:t>
            </a:r>
            <a:r>
              <a:rPr lang="en-US" sz="3600" dirty="0" err="1"/>
              <a:t>Wh</a:t>
            </a:r>
            <a:r>
              <a:rPr lang="en-US" sz="3600" dirty="0"/>
              <a:t>-questions.</a:t>
            </a:r>
            <a:endParaRPr 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ea typeface="Calibri" panose="020F0502020204030204" pitchFamily="34" charset="0"/>
              </a:rPr>
              <a:t>Speaking</a:t>
            </a: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  <a:b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</a:br>
            <a:r>
              <a:rPr lang="en-US" sz="3600" dirty="0">
                <a:solidFill>
                  <a:srgbClr val="002060"/>
                </a:solidFill>
                <a:ea typeface="Calibri" panose="020F0502020204030204" pitchFamily="34" charset="0"/>
              </a:rPr>
              <a:t>- To practice asking and </a:t>
            </a:r>
            <a:r>
              <a:rPr lang="en-US" sz="3600" dirty="0"/>
              <a:t>answering </a:t>
            </a:r>
            <a:r>
              <a:rPr lang="en-US" sz="3600" dirty="0" err="1"/>
              <a:t>Wh</a:t>
            </a:r>
            <a:r>
              <a:rPr lang="en-US" sz="3600" dirty="0"/>
              <a:t>-questions.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how to make </a:t>
            </a:r>
            <a:r>
              <a:rPr lang="en-US" sz="3600" i="1" dirty="0" err="1">
                <a:solidFill>
                  <a:srgbClr val="0070C0"/>
                </a:solidFill>
              </a:rPr>
              <a:t>Wh</a:t>
            </a:r>
            <a:r>
              <a:rPr lang="en-US" sz="3600" i="1" dirty="0">
                <a:solidFill>
                  <a:srgbClr val="0070C0"/>
                </a:solidFill>
              </a:rPr>
              <a:t>-questions.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21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8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pages 29&amp;30.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 dirty="0" smtClean="0">
                <a:solidFill>
                  <a:srgbClr val="0070C0"/>
                </a:solidFill>
              </a:rPr>
              <a:t>pages 36 &amp; 37</a:t>
            </a:r>
            <a:r>
              <a:rPr lang="en-US" sz="3600" i="1" dirty="0">
                <a:solidFill>
                  <a:srgbClr val="0070C0"/>
                </a:solidFill>
              </a:rPr>
              <a:t>,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37491" y="498764"/>
            <a:ext cx="5368070" cy="5855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3269" y="1715204"/>
            <a:ext cx="6869567" cy="235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solidFill>
                  <a:srgbClr val="0070C0"/>
                </a:solidFill>
                <a:effectLst/>
              </a:rPr>
              <a:t>- </a:t>
            </a:r>
            <a:r>
              <a:rPr lang="en-US" sz="3600" dirty="0">
                <a:solidFill>
                  <a:srgbClr val="0070C0"/>
                </a:solidFill>
              </a:rPr>
              <a:t>P</a:t>
            </a:r>
            <a:r>
              <a:rPr lang="en-US" sz="3600" dirty="0">
                <a:solidFill>
                  <a:srgbClr val="0070C0"/>
                </a:solidFill>
                <a:effectLst/>
              </a:rPr>
              <a:t>ractice and use </a:t>
            </a:r>
            <a:r>
              <a:rPr lang="en-US" sz="3600" dirty="0" err="1">
                <a:solidFill>
                  <a:srgbClr val="0070C0"/>
                </a:solidFill>
                <a:effectLst/>
              </a:rPr>
              <a:t>Wh</a:t>
            </a:r>
            <a:r>
              <a:rPr lang="en-US" sz="3600" dirty="0">
                <a:solidFill>
                  <a:srgbClr val="0070C0"/>
                </a:solidFill>
                <a:effectLst/>
              </a:rPr>
              <a:t>-questions.</a:t>
            </a:r>
            <a:endParaRPr lang="en-US" sz="3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90" y="519879"/>
            <a:ext cx="9120271" cy="5780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CD0A4-1338-665D-D856-A2CB394B3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1376" y="2964732"/>
            <a:ext cx="4457690" cy="875748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4461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" y="497784"/>
            <a:ext cx="8790933" cy="5860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894618" y="552140"/>
            <a:ext cx="321085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5E2F83-B844-2CFB-1E00-C3DEC088E3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14" y="1809140"/>
            <a:ext cx="2495589" cy="4521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B9A2B8-F7A9-DC0B-58F2-91F46651BA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89243" y="1800803"/>
            <a:ext cx="2400902" cy="44966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35C075-712E-2CCE-E829-2499E93B98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66746" y="1811311"/>
            <a:ext cx="2390500" cy="44966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5B0E15-1091-3EC7-6F47-D9551A9D768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540"/>
          <a:stretch/>
        </p:blipFill>
        <p:spPr>
          <a:xfrm>
            <a:off x="7375887" y="1798628"/>
            <a:ext cx="2505990" cy="45219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ED4A4F-09C8-15E4-E844-BE481B7677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43548" y="1832333"/>
            <a:ext cx="2376275" cy="44966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9478FF2-F188-6B1E-4477-6FBC3E736E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30369" y="-5825"/>
            <a:ext cx="2047786" cy="52450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4AB721D-7255-44EB-5179-23A59FDD9D35}"/>
              </a:ext>
            </a:extLst>
          </p:cNvPr>
          <p:cNvSpPr txBox="1"/>
          <p:nvPr/>
        </p:nvSpPr>
        <p:spPr>
          <a:xfrm>
            <a:off x="608275" y="656006"/>
            <a:ext cx="11107442" cy="965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Look at the pictures.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Work in pairs. Test your partner the </a:t>
            </a:r>
            <a:r>
              <a:rPr lang="en-US" sz="2800" b="1" dirty="0">
                <a:solidFill>
                  <a:srgbClr val="FF0000"/>
                </a:solidFill>
              </a:rPr>
              <a:t>Vocabulary about Disasters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01CB60-7011-1EAF-9A8D-D3D2048746EE}"/>
              </a:ext>
            </a:extLst>
          </p:cNvPr>
          <p:cNvSpPr txBox="1"/>
          <p:nvPr/>
        </p:nvSpPr>
        <p:spPr>
          <a:xfrm>
            <a:off x="7227210" y="7035684"/>
            <a:ext cx="23747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EARTHQUAKE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71251C-16EF-63BC-B8E0-E5924A1DA4AB}"/>
              </a:ext>
            </a:extLst>
          </p:cNvPr>
          <p:cNvSpPr txBox="1"/>
          <p:nvPr/>
        </p:nvSpPr>
        <p:spPr>
          <a:xfrm>
            <a:off x="3435084" y="8222325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TSUNAMI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F9F91D-CD37-B0C7-6229-87C44AD4CC78}"/>
              </a:ext>
            </a:extLst>
          </p:cNvPr>
          <p:cNvSpPr txBox="1"/>
          <p:nvPr/>
        </p:nvSpPr>
        <p:spPr>
          <a:xfrm>
            <a:off x="7166132" y="8221779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FLOOD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ADB78F-D582-18A3-5E34-3F7AB8B1C3FC}"/>
              </a:ext>
            </a:extLst>
          </p:cNvPr>
          <p:cNvSpPr txBox="1"/>
          <p:nvPr/>
        </p:nvSpPr>
        <p:spPr>
          <a:xfrm>
            <a:off x="3264256" y="7017761"/>
            <a:ext cx="21459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dirty="0">
                <a:solidFill>
                  <a:srgbClr val="FF0000"/>
                </a:solidFill>
              </a:rPr>
              <a:t>WILDFIRE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BDDC38-3C90-11C0-802B-A748777E123F}"/>
              </a:ext>
            </a:extLst>
          </p:cNvPr>
          <p:cNvSpPr txBox="1"/>
          <p:nvPr/>
        </p:nvSpPr>
        <p:spPr>
          <a:xfrm>
            <a:off x="7037365" y="10646258"/>
            <a:ext cx="1962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BLIZZARD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BBD0DB-D76A-C1DC-C7D2-DCBC0BCB8453}"/>
              </a:ext>
            </a:extLst>
          </p:cNvPr>
          <p:cNvSpPr txBox="1"/>
          <p:nvPr/>
        </p:nvSpPr>
        <p:spPr>
          <a:xfrm>
            <a:off x="3148243" y="11809000"/>
            <a:ext cx="3045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HEAT WAVE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F03876-6263-070B-5CA3-A4F061F60008}"/>
              </a:ext>
            </a:extLst>
          </p:cNvPr>
          <p:cNvSpPr txBox="1"/>
          <p:nvPr/>
        </p:nvSpPr>
        <p:spPr>
          <a:xfrm>
            <a:off x="7342824" y="11832424"/>
            <a:ext cx="19629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DROUGHT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B8DDC-C9C1-F836-A29A-FD4DE4BA122A}"/>
              </a:ext>
            </a:extLst>
          </p:cNvPr>
          <p:cNvSpPr txBox="1"/>
          <p:nvPr/>
        </p:nvSpPr>
        <p:spPr>
          <a:xfrm>
            <a:off x="7227210" y="9423508"/>
            <a:ext cx="197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LANDSLIDE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A20D06-B645-3145-346F-E6C0732FDBB7}"/>
              </a:ext>
            </a:extLst>
          </p:cNvPr>
          <p:cNvSpPr txBox="1"/>
          <p:nvPr/>
        </p:nvSpPr>
        <p:spPr>
          <a:xfrm>
            <a:off x="3630356" y="10625238"/>
            <a:ext cx="2355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AVALANCHE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FD02CD4-1296-F4BB-A79A-2E6F7DE4CAD9}"/>
              </a:ext>
            </a:extLst>
          </p:cNvPr>
          <p:cNvSpPr txBox="1"/>
          <p:nvPr/>
        </p:nvSpPr>
        <p:spPr>
          <a:xfrm>
            <a:off x="3541019" y="9411293"/>
            <a:ext cx="2355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TYPHOON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0612300-E216-229B-1717-C5C235D2B6AC}"/>
              </a:ext>
            </a:extLst>
          </p:cNvPr>
          <p:cNvSpPr txBox="1"/>
          <p:nvPr/>
        </p:nvSpPr>
        <p:spPr>
          <a:xfrm>
            <a:off x="548467" y="603886"/>
            <a:ext cx="963506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	Listen.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	Say the correct picture.</a:t>
            </a:r>
          </a:p>
        </p:txBody>
      </p:sp>
    </p:spTree>
    <p:extLst>
      <p:ext uri="{BB962C8B-B14F-4D97-AF65-F5344CB8AC3E}">
        <p14:creationId xmlns:p14="http://schemas.microsoft.com/office/powerpoint/2010/main" val="22991087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repeatCount="indefinite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3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" dur="3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ldf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arthqu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sun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h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nd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val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lizz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heat w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ro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 animBg="1"/>
      <p:bldP spid="40" grpId="0"/>
      <p:bldP spid="41" grpId="0"/>
      <p:bldP spid="42" grpId="0"/>
      <p:bldP spid="43" grpId="0"/>
      <p:bldP spid="44" grpId="0"/>
      <p:bldP spid="46" grpId="0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685C38-4E42-4666-00A2-190D88B771C5}"/>
              </a:ext>
            </a:extLst>
          </p:cNvPr>
          <p:cNvSpPr/>
          <p:nvPr/>
        </p:nvSpPr>
        <p:spPr>
          <a:xfrm>
            <a:off x="19253" y="1056571"/>
            <a:ext cx="12172747" cy="61863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typhoon (n) 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taɪˈfuːn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 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3600" i="1" dirty="0">
              <a:solidFill>
                <a:srgbClr val="002060"/>
              </a:solidFill>
              <a:effectLst/>
              <a:latin typeface="ArialM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blizzard </a:t>
            </a:r>
            <a:r>
              <a:rPr lang="en-US" sz="3600" i="1" dirty="0">
                <a:solidFill>
                  <a:srgbClr val="0070C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		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blɪzərd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3600" i="1" dirty="0">
              <a:solidFill>
                <a:srgbClr val="002060"/>
              </a:solidFill>
              <a:effectLst/>
              <a:latin typeface="ArialM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drought </a:t>
            </a:r>
            <a:r>
              <a:rPr lang="en-US" sz="3600" i="1" dirty="0">
                <a:solidFill>
                  <a:srgbClr val="0070C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		/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draʊt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wildfire (n) 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waɪldfaɪər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flood (n) 	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flʌd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avalanche (n) 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ævəlæntʃ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 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landslide (n) 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lændslaɪd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tsunami (n) 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tsu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ːˈ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nɑːmi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earthquake (n) 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ɜːrθkweɪk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heat wave (n)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hiːt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weɪv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 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3600" i="1" dirty="0">
              <a:solidFill>
                <a:srgbClr val="002060"/>
              </a:solidFill>
              <a:effectLst/>
              <a:latin typeface="ArialM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1775">
              <a:buClr>
                <a:srgbClr val="FF0000"/>
              </a:buClr>
              <a:buSzPct val="150000"/>
            </a:pPr>
            <a:endParaRPr lang="en-US" sz="3600" i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8C2F7-9C7D-616A-06DD-BD725A2DA653}"/>
              </a:ext>
            </a:extLst>
          </p:cNvPr>
          <p:cNvSpPr txBox="1"/>
          <p:nvPr/>
        </p:nvSpPr>
        <p:spPr>
          <a:xfrm>
            <a:off x="897482" y="421957"/>
            <a:ext cx="437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5" name="Rectangle 75">
            <a:hlinkClick r:id="" action="ppaction://noaction" highlightClick="1">
              <a:snd r:embed="rId2" name="typhoon.wav"/>
            </a:hlinkClick>
            <a:extLst>
              <a:ext uri="{FF2B5EF4-FFF2-40B4-BE49-F238E27FC236}">
                <a16:creationId xmlns:a16="http://schemas.microsoft.com/office/drawing/2014/main" id="{A8E0A1E5-2235-4578-2112-964F23208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11" y="1145411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6" name="Rectangle 75">
            <a:hlinkClick r:id="" action="ppaction://noaction" highlightClick="1">
              <a:snd r:embed="rId3" name="blizzard.wav"/>
            </a:hlinkClick>
            <a:extLst>
              <a:ext uri="{FF2B5EF4-FFF2-40B4-BE49-F238E27FC236}">
                <a16:creationId xmlns:a16="http://schemas.microsoft.com/office/drawing/2014/main" id="{7BD4BAD1-29DE-6658-8CEC-7F7DB1D5D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411" y="167319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7" name="Rectangle 75">
            <a:hlinkClick r:id="" action="ppaction://noaction" highlightClick="1">
              <a:snd r:embed="rId4" name="drought.wav"/>
            </a:hlinkClick>
            <a:extLst>
              <a:ext uri="{FF2B5EF4-FFF2-40B4-BE49-F238E27FC236}">
                <a16:creationId xmlns:a16="http://schemas.microsoft.com/office/drawing/2014/main" id="{81FDAD22-70B6-D170-1937-B78D2D80D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55" y="222985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8" name="Rectangle 75">
            <a:hlinkClick r:id="" action="ppaction://noaction" highlightClick="1">
              <a:snd r:embed="rId4" name="drought.wav"/>
            </a:hlinkClick>
            <a:extLst>
              <a:ext uri="{FF2B5EF4-FFF2-40B4-BE49-F238E27FC236}">
                <a16:creationId xmlns:a16="http://schemas.microsoft.com/office/drawing/2014/main" id="{05DE2404-6D5C-5C84-7F8D-D8B7408C1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60" y="2220233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9" name="Rectangle 75">
            <a:hlinkClick r:id="" action="ppaction://noaction" highlightClick="1">
              <a:snd r:embed="rId5" name="wildfire.wav"/>
            </a:hlinkClick>
            <a:extLst>
              <a:ext uri="{FF2B5EF4-FFF2-40B4-BE49-F238E27FC236}">
                <a16:creationId xmlns:a16="http://schemas.microsoft.com/office/drawing/2014/main" id="{BBE07DB5-2873-2658-2018-AF5923CD9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56" y="2767269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0" name="Rectangle 75">
            <a:hlinkClick r:id="" action="ppaction://noaction" highlightClick="1">
              <a:snd r:embed="rId6" name="flood.wav"/>
            </a:hlinkClick>
            <a:extLst>
              <a:ext uri="{FF2B5EF4-FFF2-40B4-BE49-F238E27FC236}">
                <a16:creationId xmlns:a16="http://schemas.microsoft.com/office/drawing/2014/main" id="{174C828C-2713-2DC3-4547-853819056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31" y="3314305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1" name="Rectangle 75">
            <a:hlinkClick r:id="" action="ppaction://noaction" highlightClick="1">
              <a:snd r:embed="rId7" name="avalanche.wav"/>
            </a:hlinkClick>
            <a:extLst>
              <a:ext uri="{FF2B5EF4-FFF2-40B4-BE49-F238E27FC236}">
                <a16:creationId xmlns:a16="http://schemas.microsoft.com/office/drawing/2014/main" id="{657C7614-893D-DD18-2B84-50EE762C1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02" y="387096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2" name="Rectangle 75">
            <a:hlinkClick r:id="" action="ppaction://noaction" highlightClick="1">
              <a:snd r:embed="rId8" name="landslide.wav"/>
            </a:hlinkClick>
            <a:extLst>
              <a:ext uri="{FF2B5EF4-FFF2-40B4-BE49-F238E27FC236}">
                <a16:creationId xmlns:a16="http://schemas.microsoft.com/office/drawing/2014/main" id="{3C661DE1-B1B5-AB5B-3A36-B1200F13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398" y="4408373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3" name="Rectangle 75">
            <a:hlinkClick r:id="" action="ppaction://noaction" highlightClick="1">
              <a:snd r:embed="rId9" name="tsunami.wav"/>
            </a:hlinkClick>
            <a:extLst>
              <a:ext uri="{FF2B5EF4-FFF2-40B4-BE49-F238E27FC236}">
                <a16:creationId xmlns:a16="http://schemas.microsoft.com/office/drawing/2014/main" id="{63A69772-7F00-0DD1-4141-E27856342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56" y="4966637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4" name="Rectangle 75">
            <a:hlinkClick r:id="" action="ppaction://noaction" highlightClick="1">
              <a:snd r:embed="rId10" name="earthquake.wav"/>
            </a:hlinkClick>
            <a:extLst>
              <a:ext uri="{FF2B5EF4-FFF2-40B4-BE49-F238E27FC236}">
                <a16:creationId xmlns:a16="http://schemas.microsoft.com/office/drawing/2014/main" id="{57DAB6C0-4439-41E4-AB04-A71AC68CD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60" y="551493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5" name="Rectangle 75">
            <a:hlinkClick r:id="" action="ppaction://noaction" highlightClick="1">
              <a:snd r:embed="rId11" name="heat wave.wav"/>
            </a:hlinkClick>
            <a:extLst>
              <a:ext uri="{FF2B5EF4-FFF2-40B4-BE49-F238E27FC236}">
                <a16:creationId xmlns:a16="http://schemas.microsoft.com/office/drawing/2014/main" id="{CBA01A9D-FB9B-1C41-8B37-A5300D764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585" y="603308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A8B09-4089-71D9-E0CE-D534B5367A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9591" y="16412"/>
            <a:ext cx="2472818" cy="83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h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izz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ldf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l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val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nd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sun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arthqu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heat w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4768" r="3318"/>
          <a:stretch/>
        </p:blipFill>
        <p:spPr>
          <a:xfrm>
            <a:off x="1603698" y="545431"/>
            <a:ext cx="8353291" cy="57671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8628" y="3777923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Grammar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6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D4648-3561-A7F9-93E4-FE0FA4E7C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358" y="9236"/>
            <a:ext cx="6199498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40A19E-C145-DBF7-70B3-0DFFED842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2247" y="804497"/>
            <a:ext cx="5809609" cy="107423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59195-B168-AD8D-6BC9-3BAEF90A89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4675" b="47492"/>
          <a:stretch/>
        </p:blipFill>
        <p:spPr>
          <a:xfrm>
            <a:off x="1288473" y="2829651"/>
            <a:ext cx="9433459" cy="587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CECCD-F9CA-317A-EDFF-94B32085FE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52167"/>
          <a:stretch/>
        </p:blipFill>
        <p:spPr>
          <a:xfrm>
            <a:off x="1288473" y="3444865"/>
            <a:ext cx="9433459" cy="5873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D83F66-BF0C-FC2E-6A63-0E215E85E493}"/>
              </a:ext>
            </a:extLst>
          </p:cNvPr>
          <p:cNvSpPr txBox="1"/>
          <p:nvPr/>
        </p:nvSpPr>
        <p:spPr>
          <a:xfrm>
            <a:off x="545432" y="2006838"/>
            <a:ext cx="1876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</a:rPr>
              <a:t>Read.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4AD5EA-3A9E-C6E2-A64C-3891760AF7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b="50754"/>
          <a:stretch/>
        </p:blipFill>
        <p:spPr>
          <a:xfrm>
            <a:off x="2091873" y="4332262"/>
            <a:ext cx="8008254" cy="7851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F1C325-6CE7-FD54-85AD-A11B2FDA2E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59105"/>
          <a:stretch/>
        </p:blipFill>
        <p:spPr>
          <a:xfrm>
            <a:off x="2091873" y="5130267"/>
            <a:ext cx="8008254" cy="6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3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3210</TotalTime>
  <Words>403</Words>
  <Application>Microsoft Office PowerPoint</Application>
  <PresentationFormat>Widescreen</PresentationFormat>
  <Paragraphs>111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Narrow</vt:lpstr>
      <vt:lpstr>ArialMT</vt:lpstr>
      <vt:lpstr>Calibri</vt:lpstr>
      <vt:lpstr>Calibri Light</vt:lpstr>
      <vt:lpstr>Times New Roman</vt:lpstr>
      <vt:lpstr>UVNAnhHaiBold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36</cp:revision>
  <dcterms:created xsi:type="dcterms:W3CDTF">2023-02-01T04:45:54Z</dcterms:created>
  <dcterms:modified xsi:type="dcterms:W3CDTF">2023-04-19T04:50:19Z</dcterms:modified>
</cp:coreProperties>
</file>