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3" r:id="rId7"/>
    <p:sldId id="260" r:id="rId8"/>
    <p:sldId id="261" r:id="rId9"/>
    <p:sldId id="262" r:id="rId10"/>
    <p:sldId id="264" r:id="rId11"/>
    <p:sldId id="265" r:id="rId12"/>
    <p:sldId id="266" r:id="rId13"/>
    <p:sldId id="267" r:id="rId14"/>
    <p:sldId id="268" r:id="rId15"/>
    <p:sldId id="269"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EDE1"/>
    <a:srgbClr val="FFC300"/>
    <a:srgbClr val="0091EA"/>
    <a:srgbClr val="4C233F"/>
    <a:srgbClr val="F7BC7C"/>
    <a:srgbClr val="E76B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76" d="100"/>
          <a:sy n="76" d="100"/>
        </p:scale>
        <p:origin x="81"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8768B377-EAD8-4A85-AF53-25EC5AB3EB9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4A84F-10DA-47E9-B306-3A9839B71C48}"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8768B377-EAD8-4A85-AF53-25EC5AB3EB9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4A84F-10DA-47E9-B306-3A9839B71C48}"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8768B377-EAD8-4A85-AF53-25EC5AB3EB9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4A84F-10DA-47E9-B306-3A9839B71C48}"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8768B377-EAD8-4A85-AF53-25EC5AB3EB9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4A84F-10DA-47E9-B306-3A9839B71C48}"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8768B377-EAD8-4A85-AF53-25EC5AB3EB9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4A84F-10DA-47E9-B306-3A9839B71C48}"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8768B377-EAD8-4A85-AF53-25EC5AB3EB9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4A84F-10DA-47E9-B306-3A9839B71C48}"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8768B377-EAD8-4A85-AF53-25EC5AB3EB96}"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4A84F-10DA-47E9-B306-3A9839B71C48}"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8768B377-EAD8-4A85-AF53-25EC5AB3EB96}"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4A84F-10DA-47E9-B306-3A9839B71C48}"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68B377-EAD8-4A85-AF53-25EC5AB3EB96}"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4A84F-10DA-47E9-B306-3A9839B71C48}"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768B377-EAD8-4A85-AF53-25EC5AB3EB9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4A84F-10DA-47E9-B306-3A9839B71C48}"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768B377-EAD8-4A85-AF53-25EC5AB3EB9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4A84F-10DA-47E9-B306-3A9839B71C48}"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68B377-EAD8-4A85-AF53-25EC5AB3EB96}"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E4A84F-10DA-47E9-B306-3A9839B71C48}"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49287" y="1851234"/>
            <a:ext cx="9144000" cy="2387600"/>
          </a:xfrm>
        </p:spPr>
        <p:txBody>
          <a:bodyPr>
            <a:normAutofit fontScale="90000"/>
          </a:bodyPr>
          <a:lstStyle/>
          <a:p>
            <a:r>
              <a:rPr lang="vi-VN">
                <a:solidFill>
                  <a:srgbClr val="FF0000"/>
                </a:solidFill>
              </a:rPr>
              <a:t>CHÀO MỪNG CÁC EM ĐẾN </a:t>
            </a:r>
            <a:r>
              <a:rPr lang="vi-VN">
                <a:solidFill>
                  <a:srgbClr val="0091EA"/>
                </a:solidFill>
              </a:rPr>
              <a:t>VỚI TIẾT HỌC HÔM NAY</a:t>
            </a:r>
            <a:endParaRPr lang="en-US">
              <a:solidFill>
                <a:srgbClr val="0091EA"/>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64977" y="525649"/>
            <a:ext cx="10515600" cy="770404"/>
          </a:xfrm>
        </p:spPr>
        <p:txBody>
          <a:bodyPr>
            <a:normAutofit/>
          </a:bodyPr>
          <a:lstStyle/>
          <a:p>
            <a:r>
              <a:rPr lang="en-US" sz="2400" b="1" i="0">
                <a:solidFill>
                  <a:srgbClr val="4C233F"/>
                </a:solidFill>
                <a:effectLst/>
                <a:latin typeface="Open Sans" panose="020B0606030504020204" pitchFamily="34" charset="0"/>
              </a:rPr>
              <a:t>Tiến hành thí nghiệm</a:t>
            </a:r>
            <a:endParaRPr lang="en-US" sz="2400" b="1">
              <a:solidFill>
                <a:srgbClr val="4C233F"/>
              </a:solidFill>
            </a:endParaRPr>
          </a:p>
        </p:txBody>
      </p:sp>
      <p:sp>
        <p:nvSpPr>
          <p:cNvPr id="3" name="Content Placeholder 2"/>
          <p:cNvSpPr>
            <a:spLocks noGrp="1"/>
          </p:cNvSpPr>
          <p:nvPr>
            <p:ph idx="1"/>
          </p:nvPr>
        </p:nvSpPr>
        <p:spPr>
          <a:xfrm>
            <a:off x="5273490" y="1831601"/>
            <a:ext cx="4911163" cy="666563"/>
          </a:xfrm>
        </p:spPr>
        <p:txBody>
          <a:bodyPr>
            <a:noAutofit/>
          </a:bodyPr>
          <a:lstStyle/>
          <a:p>
            <a:pPr marL="0" indent="0">
              <a:buNone/>
            </a:pPr>
            <a:r>
              <a:rPr lang="en-US" sz="2400" b="1" i="0">
                <a:solidFill>
                  <a:schemeClr val="bg1"/>
                </a:solidFill>
                <a:effectLst/>
                <a:latin typeface="Open Sans" panose="020B0606030504020204" pitchFamily="34" charset="0"/>
              </a:rPr>
              <a:t>Thay đổi nguồn điện bằng cách tăng số pin, đóng công tắc điện</a:t>
            </a:r>
            <a:endParaRPr lang="en-US" sz="2400" b="1">
              <a:solidFill>
                <a:schemeClr val="bg1"/>
              </a:solidFill>
            </a:endParaRPr>
          </a:p>
        </p:txBody>
      </p:sp>
      <p:sp>
        <p:nvSpPr>
          <p:cNvPr id="4" name="Content Placeholder 2"/>
          <p:cNvSpPr txBox="1"/>
          <p:nvPr/>
        </p:nvSpPr>
        <p:spPr>
          <a:xfrm>
            <a:off x="3482790" y="5492189"/>
            <a:ext cx="3476811" cy="666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sz="2400" b="1" i="0">
                <a:solidFill>
                  <a:schemeClr val="bg1"/>
                </a:solidFill>
                <a:effectLst/>
                <a:latin typeface="Open Sans" panose="020B0606030504020204" pitchFamily="34" charset="0"/>
              </a:rPr>
              <a:t>Ngắt công tắc điện</a:t>
            </a:r>
            <a:endParaRPr lang="en-US" sz="2400" b="1" i="0">
              <a:solidFill>
                <a:schemeClr val="bg1"/>
              </a:solidFill>
              <a:effectLst/>
              <a:latin typeface="Open Sans" panose="020B0606030504020204" pitchFamily="34" charset="0"/>
            </a:endParaRPr>
          </a:p>
        </p:txBody>
      </p:sp>
      <p:sp>
        <p:nvSpPr>
          <p:cNvPr id="5" name="Content Placeholder 2"/>
          <p:cNvSpPr txBox="1"/>
          <p:nvPr/>
        </p:nvSpPr>
        <p:spPr>
          <a:xfrm>
            <a:off x="1373095" y="2277035"/>
            <a:ext cx="3246717" cy="5544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b="1">
                <a:solidFill>
                  <a:schemeClr val="bg1"/>
                </a:solidFill>
                <a:latin typeface="Open Sans" panose="020B0606030504020204" pitchFamily="34" charset="0"/>
              </a:rPr>
              <a:t>Đóng công tắc điện</a:t>
            </a:r>
            <a:endParaRPr lang="en-US" sz="2400" b="1">
              <a:solidFill>
                <a:schemeClr val="bg1"/>
              </a:solidFill>
              <a:latin typeface="Open Sans" panose="020B0606030504020204" pitchFamily="34" charset="0"/>
            </a:endParaRPr>
          </a:p>
        </p:txBody>
      </p:sp>
      <p:sp>
        <p:nvSpPr>
          <p:cNvPr id="6" name="Content Placeholder 2"/>
          <p:cNvSpPr txBox="1"/>
          <p:nvPr/>
        </p:nvSpPr>
        <p:spPr>
          <a:xfrm>
            <a:off x="7573684" y="5345766"/>
            <a:ext cx="3476811" cy="6665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b="1" i="0">
                <a:solidFill>
                  <a:schemeClr val="bg1"/>
                </a:solidFill>
                <a:effectLst/>
                <a:latin typeface="Open Sans" panose="020B0606030504020204" pitchFamily="34" charset="0"/>
              </a:rPr>
              <a:t>Thay đổi cực của nguồn điện</a:t>
            </a:r>
            <a:endParaRPr lang="en-US" sz="2400" b="1">
              <a:solidFill>
                <a:schemeClr val="bg1"/>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barn(inVertical)">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261956" y="1071065"/>
            <a:ext cx="6579345" cy="830997"/>
          </a:xfrm>
          <a:prstGeom prst="rect">
            <a:avLst/>
          </a:prstGeom>
          <a:noFill/>
        </p:spPr>
        <p:txBody>
          <a:bodyPr wrap="square">
            <a:spAutoFit/>
          </a:bodyPr>
          <a:lstStyle/>
          <a:p>
            <a:pPr algn="just"/>
            <a:r>
              <a:rPr lang="vi-VN" sz="2400" b="1" i="0">
                <a:solidFill>
                  <a:srgbClr val="FF0000"/>
                </a:solidFill>
                <a:effectLst/>
                <a:latin typeface="Open Sans" panose="020B0606030504020204" pitchFamily="34" charset="0"/>
              </a:rPr>
              <a:t>Từ kết quả thí nghiệm, em rút ra kết luận gì về từ trường của nam châm điện?</a:t>
            </a:r>
            <a:endParaRPr lang="en-US" sz="2400" b="1">
              <a:solidFill>
                <a:srgbClr val="FF0000"/>
              </a:solidFill>
            </a:endParaRPr>
          </a:p>
        </p:txBody>
      </p:sp>
      <p:sp>
        <p:nvSpPr>
          <p:cNvPr id="7" name="TextBox 6"/>
          <p:cNvSpPr txBox="1"/>
          <p:nvPr/>
        </p:nvSpPr>
        <p:spPr>
          <a:xfrm>
            <a:off x="3268103" y="3545483"/>
            <a:ext cx="6821828" cy="1569660"/>
          </a:xfrm>
          <a:prstGeom prst="rect">
            <a:avLst/>
          </a:prstGeom>
          <a:noFill/>
        </p:spPr>
        <p:txBody>
          <a:bodyPr wrap="square">
            <a:spAutoFit/>
          </a:bodyPr>
          <a:lstStyle/>
          <a:p>
            <a:pPr algn="just"/>
            <a:r>
              <a:rPr lang="vi-VN" sz="2400" b="0" i="0">
                <a:solidFill>
                  <a:srgbClr val="000000"/>
                </a:solidFill>
                <a:effectLst/>
                <a:latin typeface="Open Sans" panose="020B0606030504020204" pitchFamily="34" charset="0"/>
              </a:rPr>
              <a:t>Từ trường của nam châm điện chỉ tồn tại trong thời gian dòng điện chạy trong ống dây. Dòng điện thay đổi thì từ trường của nam châm cũng thay đổi.</a:t>
            </a:r>
            <a:endParaRPr lang="en-US" sz="240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4160519" cy="496436"/>
          </a:xfrm>
        </p:spPr>
        <p:txBody>
          <a:bodyPr/>
          <a:lstStyle/>
          <a:p>
            <a:r>
              <a:rPr lang="en-US" b="1"/>
              <a:t>Cần cẩu dọn rác:</a:t>
            </a:r>
            <a:endParaRPr lang="vi-VN" b="1"/>
          </a:p>
          <a:p>
            <a:endParaRPr lang="en-US"/>
          </a:p>
        </p:txBody>
      </p:sp>
      <p:sp>
        <p:nvSpPr>
          <p:cNvPr id="4" name="Rectangle: Rounded Corners 3"/>
          <p:cNvSpPr/>
          <p:nvPr/>
        </p:nvSpPr>
        <p:spPr>
          <a:xfrm>
            <a:off x="3113965" y="286603"/>
            <a:ext cx="5964070" cy="9144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b="1" i="0">
                <a:solidFill>
                  <a:schemeClr val="bg1"/>
                </a:solidFill>
                <a:effectLst/>
                <a:latin typeface="Open Sans" panose="020B0606030504020204" pitchFamily="34" charset="0"/>
              </a:rPr>
              <a:t>Một số ứng dụng của nam châm điện</a:t>
            </a:r>
            <a:endParaRPr lang="en-US" sz="2400">
              <a:solidFill>
                <a:schemeClr val="bg1"/>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818" y="2322061"/>
            <a:ext cx="5001194" cy="3358466"/>
          </a:xfrm>
          <a:prstGeom prst="rect">
            <a:avLst/>
          </a:prstGeom>
        </p:spPr>
      </p:pic>
      <p:sp>
        <p:nvSpPr>
          <p:cNvPr id="10" name="TextBox 9"/>
          <p:cNvSpPr txBox="1"/>
          <p:nvPr/>
        </p:nvSpPr>
        <p:spPr>
          <a:xfrm>
            <a:off x="2126769" y="2322061"/>
            <a:ext cx="4469523" cy="2308324"/>
          </a:xfrm>
          <a:prstGeom prst="rect">
            <a:avLst/>
          </a:prstGeom>
          <a:noFill/>
        </p:spPr>
        <p:txBody>
          <a:bodyPr wrap="square">
            <a:spAutoFit/>
          </a:bodyPr>
          <a:lstStyle/>
          <a:p>
            <a:r>
              <a:rPr lang="vi-VN" sz="2400"/>
              <a:t>	Nam châm điện được dùng ở cần cẩu dọn rác có lực từ rất mạnh, Nam châm điện còn là bộ phận không thể thiếu trong các động cơ điện, máy phát điện.</a:t>
            </a:r>
            <a:endParaRPr lang="vi-VN"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16" presetClass="entr" presetSubtype="21" fill="hold" nodeType="with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barn(inVertical)">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4160519" cy="496436"/>
          </a:xfrm>
        </p:spPr>
        <p:txBody>
          <a:bodyPr/>
          <a:lstStyle/>
          <a:p>
            <a:r>
              <a:rPr lang="en-US" b="1"/>
              <a:t>Y học:</a:t>
            </a:r>
            <a:endParaRPr lang="en-US"/>
          </a:p>
        </p:txBody>
      </p:sp>
      <p:sp>
        <p:nvSpPr>
          <p:cNvPr id="4" name="Rectangle: Rounded Corners 3"/>
          <p:cNvSpPr/>
          <p:nvPr/>
        </p:nvSpPr>
        <p:spPr>
          <a:xfrm>
            <a:off x="3113965" y="286603"/>
            <a:ext cx="5964070" cy="9144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b="1" i="0">
                <a:solidFill>
                  <a:schemeClr val="bg1"/>
                </a:solidFill>
                <a:effectLst/>
                <a:latin typeface="Open Sans" panose="020B0606030504020204" pitchFamily="34" charset="0"/>
              </a:rPr>
              <a:t>Một số ứng dụng của nam châm điện</a:t>
            </a:r>
            <a:endParaRPr lang="en-US" sz="2400">
              <a:solidFill>
                <a:schemeClr val="bg1"/>
              </a:solidFill>
            </a:endParaRPr>
          </a:p>
        </p:txBody>
      </p:sp>
      <p:sp>
        <p:nvSpPr>
          <p:cNvPr id="10" name="TextBox 9"/>
          <p:cNvSpPr txBox="1"/>
          <p:nvPr/>
        </p:nvSpPr>
        <p:spPr>
          <a:xfrm>
            <a:off x="2126769" y="2322061"/>
            <a:ext cx="4097457" cy="2308324"/>
          </a:xfrm>
          <a:prstGeom prst="rect">
            <a:avLst/>
          </a:prstGeom>
          <a:noFill/>
        </p:spPr>
        <p:txBody>
          <a:bodyPr wrap="square">
            <a:spAutoFit/>
          </a:bodyPr>
          <a:lstStyle/>
          <a:p>
            <a:r>
              <a:rPr lang="vi-VN" sz="2400"/>
              <a:t>	</a:t>
            </a:r>
            <a:r>
              <a:rPr lang="vi-VN" sz="2400">
                <a:solidFill>
                  <a:srgbClr val="000000"/>
                </a:solidFill>
                <a:latin typeface="Open Sans" panose="020B0606030504020204" pitchFamily="34" charset="0"/>
              </a:rPr>
              <a:t>D</a:t>
            </a:r>
            <a:r>
              <a:rPr lang="vi-VN" sz="2400" b="0" i="0">
                <a:solidFill>
                  <a:srgbClr val="000000"/>
                </a:solidFill>
                <a:effectLst/>
                <a:latin typeface="Open Sans" panose="020B0606030504020204" pitchFamily="34" charset="0"/>
              </a:rPr>
              <a:t>ùng từ trường và sóng ra-đi-o nhằm giải quyết tại chỗ các vấn đề trong bộ phận cơ thể của bệnh nhân mà không cần phẫu thuật xâm lấn.</a:t>
            </a:r>
            <a:endParaRPr lang="vi-VN" sz="240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7768" y="1825625"/>
            <a:ext cx="5560534" cy="37034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barn(inVertical)">
                                      <p:cBhvr>
                                        <p:cTn id="15"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4160519" cy="496436"/>
          </a:xfrm>
        </p:spPr>
        <p:txBody>
          <a:bodyPr/>
          <a:lstStyle/>
          <a:p>
            <a:r>
              <a:rPr lang="en-US" b="1"/>
              <a:t>Công nghiệp:</a:t>
            </a:r>
            <a:endParaRPr lang="en-US"/>
          </a:p>
        </p:txBody>
      </p:sp>
      <p:sp>
        <p:nvSpPr>
          <p:cNvPr id="4" name="Rectangle: Rounded Corners 3"/>
          <p:cNvSpPr/>
          <p:nvPr/>
        </p:nvSpPr>
        <p:spPr>
          <a:xfrm>
            <a:off x="3113965" y="286603"/>
            <a:ext cx="5964070" cy="9144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b="1" i="0">
                <a:solidFill>
                  <a:schemeClr val="bg1"/>
                </a:solidFill>
                <a:effectLst/>
                <a:latin typeface="Open Sans" panose="020B0606030504020204" pitchFamily="34" charset="0"/>
              </a:rPr>
              <a:t>Một số ứng dụng của nam châm điện</a:t>
            </a:r>
            <a:endParaRPr lang="en-US" sz="2400">
              <a:solidFill>
                <a:schemeClr val="bg1"/>
              </a:solidFill>
            </a:endParaRPr>
          </a:p>
        </p:txBody>
      </p:sp>
      <p:sp>
        <p:nvSpPr>
          <p:cNvPr id="10" name="TextBox 9"/>
          <p:cNvSpPr txBox="1"/>
          <p:nvPr/>
        </p:nvSpPr>
        <p:spPr>
          <a:xfrm>
            <a:off x="2126770" y="2322061"/>
            <a:ext cx="2558742" cy="2677656"/>
          </a:xfrm>
          <a:prstGeom prst="rect">
            <a:avLst/>
          </a:prstGeom>
          <a:noFill/>
        </p:spPr>
        <p:txBody>
          <a:bodyPr wrap="square">
            <a:spAutoFit/>
          </a:bodyPr>
          <a:lstStyle/>
          <a:p>
            <a:pPr algn="just"/>
            <a:r>
              <a:rPr lang="vi-VN" sz="2400">
                <a:solidFill>
                  <a:srgbClr val="000000"/>
                </a:solidFill>
                <a:latin typeface="Open Sans" panose="020B0606030504020204" pitchFamily="34" charset="0"/>
              </a:rPr>
              <a:t>	Đ</a:t>
            </a:r>
            <a:r>
              <a:rPr lang="vi-VN" sz="2400" b="0" i="0">
                <a:solidFill>
                  <a:srgbClr val="000000"/>
                </a:solidFill>
                <a:effectLst/>
                <a:latin typeface="Open Sans" panose="020B0606030504020204" pitchFamily="34" charset="0"/>
              </a:rPr>
              <a:t>ộng cơ điện, xe bán tải điện, micro, bộ cảm biến, loa phóng thanh, ống sóng đi du lịch, tàu điện từ.</a:t>
            </a:r>
            <a:endParaRPr lang="vi-VN" sz="240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3669" y="1825625"/>
            <a:ext cx="5964071" cy="34708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barn(inVertical)">
                                      <p:cBhvr>
                                        <p:cTn id="15"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33191" y="345246"/>
            <a:ext cx="4525617" cy="1325563"/>
          </a:xfrm>
        </p:spPr>
        <p:txBody>
          <a:bodyPr/>
          <a:lstStyle/>
          <a:p>
            <a:pPr algn="ctr"/>
            <a:r>
              <a:rPr lang="en-US" b="1" i="0">
                <a:solidFill>
                  <a:srgbClr val="FF0000"/>
                </a:solidFill>
                <a:effectLst/>
                <a:latin typeface="Open Sans" panose="020B0606030504020204" pitchFamily="34" charset="0"/>
              </a:rPr>
              <a:t>TỔNG KẾT</a:t>
            </a:r>
            <a:endParaRPr lang="en-US">
              <a:solidFill>
                <a:srgbClr val="FF0000"/>
              </a:solidFill>
            </a:endParaRPr>
          </a:p>
        </p:txBody>
      </p:sp>
      <p:sp>
        <p:nvSpPr>
          <p:cNvPr id="3" name="Content Placeholder 2"/>
          <p:cNvSpPr>
            <a:spLocks noGrp="1"/>
          </p:cNvSpPr>
          <p:nvPr>
            <p:ph idx="1"/>
          </p:nvPr>
        </p:nvSpPr>
        <p:spPr>
          <a:xfrm>
            <a:off x="838200" y="2040835"/>
            <a:ext cx="10515600" cy="3805019"/>
          </a:xfrm>
        </p:spPr>
        <p:style>
          <a:lnRef idx="1">
            <a:schemeClr val="accent2"/>
          </a:lnRef>
          <a:fillRef idx="3">
            <a:schemeClr val="accent2"/>
          </a:fillRef>
          <a:effectRef idx="2">
            <a:schemeClr val="accent2"/>
          </a:effectRef>
          <a:fontRef idx="minor">
            <a:schemeClr val="lt1"/>
          </a:fontRef>
        </p:style>
        <p:txBody>
          <a:bodyPr>
            <a:normAutofit/>
          </a:bodyPr>
          <a:lstStyle/>
          <a:p>
            <a:pPr algn="just"/>
            <a:endParaRPr lang="vi-VN"/>
          </a:p>
          <a:p>
            <a:pPr algn="just"/>
            <a:r>
              <a:rPr lang="vi-VN"/>
              <a:t>Cấu tạo của nam châm điện bao gồm ống dây dẫn, một thỏi sắt non lồng trong lòng ống dây, hai đầu ống dây nối với 2 cực của nguồn điện. Lõi sắt non trong ống dây có tác dụng làm tăng từ trường của nam châm điện.</a:t>
            </a:r>
            <a:endParaRPr lang="vi-VN"/>
          </a:p>
          <a:p>
            <a:pPr algn="just"/>
            <a:r>
              <a:rPr lang="vi-VN"/>
              <a:t>Từ trường của nam châm điện chỉ tồn tại trong thời gian dòng điện chạy trong ống dây. Dòng điện thay đổi thì từ trường của nam châm cũng thay đổi.</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9180" y="602672"/>
            <a:ext cx="6853640" cy="4030889"/>
          </a:xfrm>
        </p:spPr>
      </p:pic>
      <p:sp>
        <p:nvSpPr>
          <p:cNvPr id="6" name="Content Placeholder 2"/>
          <p:cNvSpPr txBox="1"/>
          <p:nvPr/>
        </p:nvSpPr>
        <p:spPr>
          <a:xfrm>
            <a:off x="838200" y="4778829"/>
            <a:ext cx="10515600" cy="13981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000000"/>
                </a:solidFill>
                <a:latin typeface="Open Sans" panose="020B0606030504020204" pitchFamily="34" charset="0"/>
              </a:rPr>
              <a:t>Đây là nam châm của cần cẩu dọn rác kim loại. Theo em, nam châm ở cần cẩu có phải là nam châm vĩnh cửu mà ta đã học không? Vì sao?</a:t>
            </a:r>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2486439" y="2928730"/>
            <a:ext cx="7219122" cy="4639712"/>
          </a:xfrm>
        </p:spPr>
        <p:txBody>
          <a:bodyPr>
            <a:normAutofit/>
          </a:bodyPr>
          <a:lstStyle/>
          <a:p>
            <a:pPr marL="0" indent="0" algn="ctr">
              <a:buNone/>
            </a:pPr>
            <a:r>
              <a:rPr lang="vi-VN" sz="4400" b="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BÀI 21: NAM CHÂM ĐIỆN</a:t>
            </a:r>
            <a:endParaRPr lang="en-US" sz="4400" b="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19131" y="231769"/>
            <a:ext cx="10515600" cy="1325563"/>
          </a:xfrm>
        </p:spPr>
        <p:txBody>
          <a:bodyPr/>
          <a:lstStyle/>
          <a:p>
            <a:r>
              <a:rPr lang="vi-VN" b="1">
                <a:solidFill>
                  <a:schemeClr val="accent6">
                    <a:lumMod val="50000"/>
                  </a:schemeClr>
                </a:solidFill>
              </a:rPr>
              <a:t>I. NAM CHÂM ĐIỆN</a:t>
            </a:r>
            <a:endParaRPr lang="en-US" b="1">
              <a:solidFill>
                <a:schemeClr val="accent6">
                  <a:lumMod val="50000"/>
                </a:schemeClr>
              </a:solidFill>
            </a:endParaRPr>
          </a:p>
        </p:txBody>
      </p:sp>
      <p:sp>
        <p:nvSpPr>
          <p:cNvPr id="3" name="Content Placeholder 2"/>
          <p:cNvSpPr>
            <a:spLocks noGrp="1"/>
          </p:cNvSpPr>
          <p:nvPr>
            <p:ph idx="1"/>
          </p:nvPr>
        </p:nvSpPr>
        <p:spPr>
          <a:xfrm>
            <a:off x="838200" y="1828800"/>
            <a:ext cx="5442857" cy="4079870"/>
          </a:xfrm>
        </p:spPr>
        <p:txBody>
          <a:bodyPr>
            <a:normAutofit/>
          </a:bodyPr>
          <a:lstStyle/>
          <a:p>
            <a:pPr marL="0" indent="0" algn="l">
              <a:buNone/>
            </a:pPr>
            <a:r>
              <a:rPr lang="vi-VN" b="0" i="0">
                <a:solidFill>
                  <a:srgbClr val="000000"/>
                </a:solidFill>
                <a:effectLst/>
                <a:latin typeface="+mj-lt"/>
              </a:rPr>
              <a:t>Quan sát hình bên cấu tạo của nam châm điện, đọc thông tin trong  SGK và trả lời câu hỏi:</a:t>
            </a:r>
            <a:endParaRPr lang="vi-VN" b="0" i="0">
              <a:solidFill>
                <a:srgbClr val="000000"/>
              </a:solidFill>
              <a:effectLst/>
              <a:latin typeface="+mj-lt"/>
            </a:endParaRPr>
          </a:p>
          <a:p>
            <a:pPr marL="0" indent="0" algn="l">
              <a:buNone/>
            </a:pPr>
            <a:r>
              <a:rPr lang="vi-VN" b="0" i="0">
                <a:solidFill>
                  <a:srgbClr val="000000"/>
                </a:solidFill>
                <a:effectLst/>
                <a:latin typeface="+mj-lt"/>
              </a:rPr>
              <a:t>- Nam châm điện là gì?</a:t>
            </a:r>
            <a:endParaRPr lang="vi-VN" b="0" i="0">
              <a:solidFill>
                <a:srgbClr val="000000"/>
              </a:solidFill>
              <a:effectLst/>
              <a:latin typeface="+mj-lt"/>
            </a:endParaRPr>
          </a:p>
          <a:p>
            <a:pPr marL="0" indent="0" algn="l">
              <a:buNone/>
            </a:pPr>
            <a:r>
              <a:rPr lang="vi-VN" b="0" i="0">
                <a:solidFill>
                  <a:srgbClr val="000000"/>
                </a:solidFill>
                <a:effectLst/>
                <a:latin typeface="+mj-lt"/>
              </a:rPr>
              <a:t>- Mô tả cấu tạo của nam châm điện.</a:t>
            </a:r>
            <a:endParaRPr lang="vi-VN" b="0" i="0">
              <a:solidFill>
                <a:srgbClr val="000000"/>
              </a:solidFill>
              <a:effectLst/>
              <a:latin typeface="+mj-lt"/>
            </a:endParaRPr>
          </a:p>
          <a:p>
            <a:pPr marL="0" indent="0" algn="l">
              <a:buNone/>
            </a:pPr>
            <a:endParaRPr lang="vi-VN" b="0" i="0">
              <a:solidFill>
                <a:srgbClr val="000000"/>
              </a:solidFill>
              <a:effectLst/>
              <a:latin typeface="+mj-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7064" y="1365011"/>
            <a:ext cx="5144612" cy="4351337"/>
          </a:xfrm>
          <a:prstGeom prst="rect">
            <a:avLst/>
          </a:prstGeom>
        </p:spPr>
      </p:pic>
      <p:sp>
        <p:nvSpPr>
          <p:cNvPr id="6" name="Rectangle 5"/>
          <p:cNvSpPr/>
          <p:nvPr/>
        </p:nvSpPr>
        <p:spPr>
          <a:xfrm>
            <a:off x="6745357" y="1756431"/>
            <a:ext cx="1543878" cy="371061"/>
          </a:xfrm>
          <a:prstGeom prst="rect">
            <a:avLst/>
          </a:prstGeom>
          <a:solidFill>
            <a:srgbClr val="EFED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804992" y="5036344"/>
            <a:ext cx="1543878" cy="371061"/>
          </a:xfrm>
          <a:prstGeom prst="rect">
            <a:avLst/>
          </a:prstGeom>
          <a:solidFill>
            <a:srgbClr val="EFED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745357" y="2806924"/>
            <a:ext cx="1543878" cy="371061"/>
          </a:xfrm>
          <a:prstGeom prst="rect">
            <a:avLst/>
          </a:prstGeom>
          <a:solidFill>
            <a:srgbClr val="EFED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p:cNvSpPr/>
          <p:nvPr/>
        </p:nvSpPr>
        <p:spPr>
          <a:xfrm>
            <a:off x="1923197" y="1740089"/>
            <a:ext cx="8345606" cy="3377821"/>
          </a:xfrm>
          <a:prstGeom prst="roundRect">
            <a:avLst/>
          </a:prstGeom>
          <a:ln w="44450">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vi-VN" sz="2800" b="0" i="0">
                <a:solidFill>
                  <a:srgbClr val="000000"/>
                </a:solidFill>
                <a:effectLst/>
                <a:latin typeface="Open Sans" panose="020B0606030504020204" pitchFamily="34" charset="0"/>
              </a:rPr>
              <a:t>Các thí nghiệm cho thấy, dòng điện chạy trong dây dẫn thẳng hay trong cuộn dây đều sinh ra từ trường, người ta ứng dụng tính chất này để chế tạo ra nam châm, gọi là nam châm điện.</a:t>
            </a:r>
            <a:endParaRPr lang="en-US" sz="2800"/>
          </a:p>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1" y="1825625"/>
            <a:ext cx="5698864" cy="4351338"/>
          </a:xfrm>
        </p:spPr>
        <p:txBody>
          <a:bodyPr/>
          <a:lstStyle/>
          <a:p>
            <a:r>
              <a:rPr lang="vi-VN"/>
              <a:t>A là ống dây dẫn</a:t>
            </a:r>
            <a:endParaRPr lang="vi-VN"/>
          </a:p>
          <a:p>
            <a:r>
              <a:rPr lang="vi-VN"/>
              <a:t>B là là một thỏi sắt non được lồng vào trong lòng ống dây.</a:t>
            </a:r>
            <a:endParaRPr lang="vi-VN"/>
          </a:p>
          <a:p>
            <a:r>
              <a:rPr lang="vi-VN"/>
              <a:t>Hai đầu cuộn dây được nối với hai cực nguồn điện E thông qua khóa K.</a:t>
            </a:r>
            <a:endParaRPr lang="vi-VN"/>
          </a:p>
          <a:p>
            <a:endParaRPr lang="en-US"/>
          </a:p>
        </p:txBody>
      </p:sp>
      <p:sp>
        <p:nvSpPr>
          <p:cNvPr id="4" name="Title 1"/>
          <p:cNvSpPr>
            <a:spLocks noGrp="1"/>
          </p:cNvSpPr>
          <p:nvPr>
            <p:ph type="title"/>
          </p:nvPr>
        </p:nvSpPr>
        <p:spPr>
          <a:xfrm>
            <a:off x="2093794" y="153585"/>
            <a:ext cx="10515600" cy="1325563"/>
          </a:xfrm>
        </p:spPr>
        <p:txBody>
          <a:bodyPr/>
          <a:lstStyle/>
          <a:p>
            <a:pPr algn="l"/>
            <a:r>
              <a:rPr lang="vi-VN" b="1" i="0">
                <a:solidFill>
                  <a:schemeClr val="accent2">
                    <a:lumMod val="75000"/>
                  </a:schemeClr>
                </a:solidFill>
                <a:effectLst/>
                <a:latin typeface="Open Sans" panose="020B0606030504020204" pitchFamily="34" charset="0"/>
              </a:rPr>
              <a:t>Cấu tạo của nam châm điện:</a:t>
            </a:r>
            <a:endParaRPr lang="vi-VN" b="0" i="0">
              <a:solidFill>
                <a:schemeClr val="accent2">
                  <a:lumMod val="75000"/>
                </a:schemeClr>
              </a:solidFill>
              <a:effectLst/>
              <a:latin typeface="Open Sans" panose="020B0606030504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7064" y="1365011"/>
            <a:ext cx="5144612" cy="4351337"/>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290237" y="3689497"/>
            <a:ext cx="7729870" cy="2487465"/>
          </a:xfrm>
        </p:spPr>
        <p:txBody>
          <a:bodyPr/>
          <a:lstStyle/>
          <a:p>
            <a:pPr marL="0" indent="0" algn="l">
              <a:buNone/>
            </a:pPr>
            <a:endParaRPr lang="vi-VN" b="0" i="0">
              <a:solidFill>
                <a:srgbClr val="FF0000"/>
              </a:solidFill>
              <a:effectLst/>
              <a:latin typeface="Open Sans" panose="020B0606030504020204" pitchFamily="34" charset="0"/>
            </a:endParaRPr>
          </a:p>
          <a:p>
            <a:pPr marL="0" indent="0" algn="l">
              <a:buNone/>
            </a:pPr>
            <a:r>
              <a:rPr lang="vi-VN" b="0" i="0">
                <a:solidFill>
                  <a:srgbClr val="FF0000"/>
                </a:solidFill>
                <a:effectLst/>
                <a:latin typeface="Open Sans" panose="020B0606030504020204" pitchFamily="34" charset="0"/>
              </a:rPr>
              <a:t>Để biết ống dây đã trở thành nam châm điện hay chưa, ta cho dòng điện chạy vào ống dây bằng cách đóng khóa K.</a:t>
            </a:r>
            <a:endParaRPr lang="vi-VN" b="0" i="0">
              <a:solidFill>
                <a:srgbClr val="FF0000"/>
              </a:solidFill>
              <a:effectLst/>
              <a:latin typeface="Open Sans" panose="020B0606030504020204" pitchFamily="34" charset="0"/>
            </a:endParaRPr>
          </a:p>
          <a:p>
            <a:endParaRPr lang="en-US"/>
          </a:p>
        </p:txBody>
      </p:sp>
      <p:sp>
        <p:nvSpPr>
          <p:cNvPr id="7" name="TextBox 6"/>
          <p:cNvSpPr txBox="1"/>
          <p:nvPr/>
        </p:nvSpPr>
        <p:spPr>
          <a:xfrm rot="236768">
            <a:off x="2384352" y="880989"/>
            <a:ext cx="3500769" cy="1815882"/>
          </a:xfrm>
          <a:prstGeom prst="rect">
            <a:avLst/>
          </a:prstGeom>
          <a:noFill/>
        </p:spPr>
        <p:txBody>
          <a:bodyPr wrap="square">
            <a:spAutoFit/>
          </a:bodyPr>
          <a:lstStyle/>
          <a:p>
            <a:pPr marL="0" indent="0" algn="l">
              <a:buNone/>
            </a:pPr>
            <a:r>
              <a:rPr lang="vi-VN" sz="2800" b="0" i="0">
                <a:solidFill>
                  <a:srgbClr val="000000"/>
                </a:solidFill>
                <a:effectLst/>
                <a:latin typeface="Open Sans" panose="020B0606030504020204" pitchFamily="34" charset="0"/>
              </a:rPr>
              <a:t>Làm cách nào để biết ống dây đã trở thành nam châm điện?</a:t>
            </a:r>
            <a:endParaRPr lang="vi-VN" sz="2800" b="0" i="0">
              <a:solidFill>
                <a:srgbClr val="000000"/>
              </a:solidFill>
              <a:effectLst/>
              <a:latin typeface="Open Sans" panose="020B0606030504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33683" y="354842"/>
            <a:ext cx="8268269" cy="1219346"/>
          </a:xfrm>
        </p:spPr>
        <p:txBody>
          <a:bodyPr>
            <a:normAutofit fontScale="90000"/>
          </a:bodyPr>
          <a:lstStyle/>
          <a:p>
            <a:r>
              <a:rPr lang="vi-VN" b="1">
                <a:solidFill>
                  <a:schemeClr val="accent2">
                    <a:lumMod val="50000"/>
                  </a:schemeClr>
                </a:solidFill>
              </a:rPr>
              <a:t>II. Chế tạo nam châm điện đơn giản</a:t>
            </a:r>
            <a:endParaRPr lang="en-US" b="1">
              <a:solidFill>
                <a:schemeClr val="accent2">
                  <a:lumMod val="50000"/>
                </a:schemeClr>
              </a:solidFill>
            </a:endParaRPr>
          </a:p>
        </p:txBody>
      </p:sp>
      <p:sp>
        <p:nvSpPr>
          <p:cNvPr id="3" name="Content Placeholder 2"/>
          <p:cNvSpPr>
            <a:spLocks noGrp="1"/>
          </p:cNvSpPr>
          <p:nvPr>
            <p:ph idx="1"/>
          </p:nvPr>
        </p:nvSpPr>
        <p:spPr>
          <a:xfrm>
            <a:off x="2013044" y="2149522"/>
            <a:ext cx="4580573" cy="5003256"/>
          </a:xfrm>
        </p:spPr>
        <p:txBody>
          <a:bodyPr/>
          <a:lstStyle/>
          <a:p>
            <a:pPr marL="0" indent="0">
              <a:buNone/>
            </a:pPr>
            <a:r>
              <a:rPr lang="vi-VN"/>
              <a:t>	Chia HS thành các nhóm, quan sát hình bên và tiến hành thí nghiệm chế tạo nam châm điện đơn giản.</a:t>
            </a: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1982" y="1574188"/>
            <a:ext cx="5144612" cy="4351337"/>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70015" y="959093"/>
            <a:ext cx="3257062" cy="1325563"/>
          </a:xfrm>
        </p:spPr>
        <p:txBody>
          <a:bodyPr>
            <a:normAutofit/>
          </a:bodyPr>
          <a:lstStyle/>
          <a:p>
            <a:r>
              <a:rPr lang="en-US" sz="2800" b="1" i="0">
                <a:solidFill>
                  <a:schemeClr val="bg1"/>
                </a:solidFill>
                <a:effectLst/>
                <a:latin typeface="Open Sans" panose="020B0606030504020204" pitchFamily="34" charset="0"/>
              </a:rPr>
              <a:t>Cách làm:</a:t>
            </a:r>
            <a:endParaRPr lang="en-US" sz="2800" b="1">
              <a:solidFill>
                <a:schemeClr val="bg1"/>
              </a:solidFill>
            </a:endParaRPr>
          </a:p>
        </p:txBody>
      </p:sp>
      <p:sp>
        <p:nvSpPr>
          <p:cNvPr id="3" name="Content Placeholder 2"/>
          <p:cNvSpPr>
            <a:spLocks noGrp="1"/>
          </p:cNvSpPr>
          <p:nvPr>
            <p:ph idx="1"/>
          </p:nvPr>
        </p:nvSpPr>
        <p:spPr>
          <a:xfrm>
            <a:off x="1867877" y="2727569"/>
            <a:ext cx="9386278" cy="2738193"/>
          </a:xfrm>
        </p:spPr>
        <p:txBody>
          <a:bodyPr>
            <a:normAutofit/>
          </a:bodyPr>
          <a:lstStyle/>
          <a:p>
            <a:pPr algn="just"/>
            <a:r>
              <a:rPr lang="en-US" sz="3600" b="0" i="0">
                <a:solidFill>
                  <a:srgbClr val="000000"/>
                </a:solidFill>
                <a:effectLst/>
                <a:latin typeface="Open Sans" panose="020B0606030504020204" pitchFamily="34" charset="0"/>
              </a:rPr>
              <a:t>Dùng một đoạn dây đồng quấn xung quanh một ống nhựa, luồn vào trong ống một chiếc đinh sắt dài, nối hai đầu dây với nguồn điện (pin) qua một công tắc điện.</a:t>
            </a:r>
            <a:endParaRPr lang="en-US" sz="360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2408</Words>
  <PresentationFormat>Widescreen</PresentationFormat>
  <Paragraphs>74</Paragraphs>
  <Slides>15</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15</vt:i4>
      </vt:variant>
    </vt:vector>
  </HeadingPairs>
  <TitlesOfParts>
    <vt:vector size="26" baseType="lpstr">
      <vt:lpstr>Arial</vt:lpstr>
      <vt:lpstr>SimSun</vt:lpstr>
      <vt:lpstr>Wingdings</vt:lpstr>
      <vt:lpstr>Open Sans</vt:lpstr>
      <vt:lpstr>Segoe Print</vt:lpstr>
      <vt:lpstr>Times New Roman</vt:lpstr>
      <vt:lpstr>Calibri Light</vt:lpstr>
      <vt:lpstr>Microsoft YaHei</vt:lpstr>
      <vt:lpstr>Arial Unicode MS</vt:lpstr>
      <vt:lpstr>Calibri</vt:lpstr>
      <vt:lpstr>Office Theme</vt:lpstr>
      <vt:lpstr>CHÀO MỪNG CÁC EM ĐẾN VỚI TIẾT HỌC HÔM NAY</vt:lpstr>
      <vt:lpstr>PowerPoint 演示文稿</vt:lpstr>
      <vt:lpstr>PowerPoint 演示文稿</vt:lpstr>
      <vt:lpstr>I. NAM CHÂM ĐIỆN</vt:lpstr>
      <vt:lpstr>PowerPoint 演示文稿</vt:lpstr>
      <vt:lpstr>Cấu tạo của nam châm điện:</vt:lpstr>
      <vt:lpstr>PowerPoint 演示文稿</vt:lpstr>
      <vt:lpstr>II. Chế tạo nam châm điện đơn giản</vt:lpstr>
      <vt:lpstr>Cách làm:</vt:lpstr>
      <vt:lpstr>Tiến hành thí nghiệm</vt:lpstr>
      <vt:lpstr>PowerPoint 演示文稿</vt:lpstr>
      <vt:lpstr>PowerPoint 演示文稿</vt:lpstr>
      <vt:lpstr>PowerPoint 演示文稿</vt:lpstr>
      <vt:lpstr>PowerPoint 演示文稿</vt:lpstr>
      <vt:lpstr>TỔNG KẾT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2022-06-27T14:41:00Z</dcterms:created>
  <dcterms:modified xsi:type="dcterms:W3CDTF">2023-08-17T01:59:06Z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8E75436126FA483AAC97600EE6C74F2A</vt:lpwstr>
  </property>
  <property fmtid="{D5CDD505-2E9C-101B-9397-08002B2CF9AE}" pid="3" name="KSOProductBuildVer">
    <vt:lpwstr>1033-11.2.0.11537</vt:lpwstr>
  </property>
</Properties>
</file>