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5"/>
  </p:notesMasterIdLst>
  <p:sldIdLst>
    <p:sldId id="354" r:id="rId4"/>
    <p:sldId id="357" r:id="rId5"/>
    <p:sldId id="356" r:id="rId6"/>
    <p:sldId id="359" r:id="rId7"/>
    <p:sldId id="360" r:id="rId8"/>
    <p:sldId id="358" r:id="rId9"/>
    <p:sldId id="361" r:id="rId10"/>
    <p:sldId id="355" r:id="rId11"/>
    <p:sldId id="362" r:id="rId12"/>
    <p:sldId id="363" r:id="rId13"/>
    <p:sldId id="35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BF7"/>
    <a:srgbClr val="C6E9F2"/>
    <a:srgbClr val="008000"/>
    <a:srgbClr val="FFFFCC"/>
    <a:srgbClr val="CCCC00"/>
    <a:srgbClr val="66CCFF"/>
    <a:srgbClr val="CC0000"/>
    <a:srgbClr val="FFCCFF"/>
    <a:srgbClr val="FFFF66"/>
    <a:srgbClr val="D0F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02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75" y="279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6A8C094-CB00-443F-856E-6111688E7E7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3567065"/>
            <a:ext cx="12192000" cy="32909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3FACD69-BCC8-4A51-928A-A8276889CAEF}"/>
              </a:ext>
            </a:extLst>
          </p:cNvPr>
          <p:cNvSpPr/>
          <p:nvPr userDrawn="1"/>
        </p:nvSpPr>
        <p:spPr>
          <a:xfrm>
            <a:off x="0" y="3463090"/>
            <a:ext cx="12192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2C6B0DFC-1039-495D-8F3C-E6DB8A677F9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"/>
            <a:ext cx="12192002" cy="37603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C1437342-4AAD-4065-B021-432B3D8C68CF}"/>
              </a:ext>
            </a:extLst>
          </p:cNvPr>
          <p:cNvGrpSpPr/>
          <p:nvPr userDrawn="1"/>
        </p:nvGrpSpPr>
        <p:grpSpPr>
          <a:xfrm>
            <a:off x="4484680" y="2679371"/>
            <a:ext cx="2029599" cy="3505672"/>
            <a:chOff x="1438761" y="2033015"/>
            <a:chExt cx="1980000" cy="3420000"/>
          </a:xfrm>
        </p:grpSpPr>
        <p:sp>
          <p:nvSpPr>
            <p:cNvPr id="3" name="Rounded Rectangle 41">
              <a:extLst>
                <a:ext uri="{FF2B5EF4-FFF2-40B4-BE49-F238E27FC236}">
                  <a16:creationId xmlns:a16="http://schemas.microsoft.com/office/drawing/2014/main" id="{1AC72540-6991-4FC9-92BE-D47A729E2BD3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42">
              <a:extLst>
                <a:ext uri="{FF2B5EF4-FFF2-40B4-BE49-F238E27FC236}">
                  <a16:creationId xmlns:a16="http://schemas.microsoft.com/office/drawing/2014/main" id="{850DCCD1-8058-42A2-8AF2-D626EF7C1F8A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5F78D6D5-0F49-435F-9F3F-92FCB5A33A8A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" name="Oval 44">
                <a:extLst>
                  <a:ext uri="{FF2B5EF4-FFF2-40B4-BE49-F238E27FC236}">
                    <a16:creationId xmlns:a16="http://schemas.microsoft.com/office/drawing/2014/main" id="{2D17DFFD-2B67-40BF-BD4E-AD2EA621D117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45">
                <a:extLst>
                  <a:ext uri="{FF2B5EF4-FFF2-40B4-BE49-F238E27FC236}">
                    <a16:creationId xmlns:a16="http://schemas.microsoft.com/office/drawing/2014/main" id="{213E1FA9-E935-4A7B-99D8-21599EC06407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791A255F-72F6-471A-A665-C6F43C16B348}"/>
              </a:ext>
            </a:extLst>
          </p:cNvPr>
          <p:cNvGrpSpPr/>
          <p:nvPr userDrawn="1"/>
        </p:nvGrpSpPr>
        <p:grpSpPr>
          <a:xfrm>
            <a:off x="6976147" y="2717584"/>
            <a:ext cx="2029599" cy="3505672"/>
            <a:chOff x="1438761" y="2033015"/>
            <a:chExt cx="1980000" cy="3420000"/>
          </a:xfrm>
        </p:grpSpPr>
        <p:sp>
          <p:nvSpPr>
            <p:cNvPr id="9" name="Rounded Rectangle 41">
              <a:extLst>
                <a:ext uri="{FF2B5EF4-FFF2-40B4-BE49-F238E27FC236}">
                  <a16:creationId xmlns:a16="http://schemas.microsoft.com/office/drawing/2014/main" id="{16EDA227-0DEF-4F3E-B4C0-6E0411B6737F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42">
              <a:extLst>
                <a:ext uri="{FF2B5EF4-FFF2-40B4-BE49-F238E27FC236}">
                  <a16:creationId xmlns:a16="http://schemas.microsoft.com/office/drawing/2014/main" id="{E29776C8-7281-4534-8A06-6A087A56BD54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6">
              <a:extLst>
                <a:ext uri="{FF2B5EF4-FFF2-40B4-BE49-F238E27FC236}">
                  <a16:creationId xmlns:a16="http://schemas.microsoft.com/office/drawing/2014/main" id="{C7EC6806-DC3F-4279-AB0E-702DB65522A0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2" name="Oval 44">
                <a:extLst>
                  <a:ext uri="{FF2B5EF4-FFF2-40B4-BE49-F238E27FC236}">
                    <a16:creationId xmlns:a16="http://schemas.microsoft.com/office/drawing/2014/main" id="{F0BC878E-0393-4F8A-847E-1FFF2B3A6F8C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45">
                <a:extLst>
                  <a:ext uri="{FF2B5EF4-FFF2-40B4-BE49-F238E27FC236}">
                    <a16:creationId xmlns:a16="http://schemas.microsoft.com/office/drawing/2014/main" id="{AF68E93E-B3A4-4FB4-8136-E2AF9E8E9009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4" name="Group 5">
            <a:extLst>
              <a:ext uri="{FF2B5EF4-FFF2-40B4-BE49-F238E27FC236}">
                <a16:creationId xmlns:a16="http://schemas.microsoft.com/office/drawing/2014/main" id="{85A0A981-BFFD-478C-BE78-EF62DFC20D4A}"/>
              </a:ext>
            </a:extLst>
          </p:cNvPr>
          <p:cNvGrpSpPr/>
          <p:nvPr userDrawn="1"/>
        </p:nvGrpSpPr>
        <p:grpSpPr>
          <a:xfrm>
            <a:off x="9467615" y="2727858"/>
            <a:ext cx="2029599" cy="3505672"/>
            <a:chOff x="1438761" y="2033015"/>
            <a:chExt cx="1980000" cy="3420000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5301B2B1-E6B2-4CAA-90B5-32945916C4EF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Rectangle 42">
              <a:extLst>
                <a:ext uri="{FF2B5EF4-FFF2-40B4-BE49-F238E27FC236}">
                  <a16:creationId xmlns:a16="http://schemas.microsoft.com/office/drawing/2014/main" id="{98E8AE6E-9F27-49BA-BF78-FD704211F7DE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7" name="Group 6">
              <a:extLst>
                <a:ext uri="{FF2B5EF4-FFF2-40B4-BE49-F238E27FC236}">
                  <a16:creationId xmlns:a16="http://schemas.microsoft.com/office/drawing/2014/main" id="{6C658463-591E-4133-90A9-DC8E327A9D83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8" name="Oval 44">
                <a:extLst>
                  <a:ext uri="{FF2B5EF4-FFF2-40B4-BE49-F238E27FC236}">
                    <a16:creationId xmlns:a16="http://schemas.microsoft.com/office/drawing/2014/main" id="{247AB6D7-90B0-4608-B64A-7506BBD6624D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ounded Rectangle 45">
                <a:extLst>
                  <a:ext uri="{FF2B5EF4-FFF2-40B4-BE49-F238E27FC236}">
                    <a16:creationId xmlns:a16="http://schemas.microsoft.com/office/drawing/2014/main" id="{4E7F4089-60C9-4EC1-B17C-C3CE5A555D72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E8E9D92-4CE1-47D2-A809-9E8B6FB57C7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602823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588106A-2CF3-48D0-9AA0-96C3A18A94C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094290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658D9AD7-4610-4974-9F90-635DC1891B81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585758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6">
            <a:extLst>
              <a:ext uri="{FF2B5EF4-FFF2-40B4-BE49-F238E27FC236}">
                <a16:creationId xmlns:a16="http://schemas.microsoft.com/office/drawing/2014/main" id="{38004867-5566-4A48-8987-60D94ADF1FA2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A5FB060-C4E2-4B67-AE6B-A21032F70DA5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9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CD053A10-5BCF-4B0A-81B6-7659F3B13A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582965"/>
            <a:ext cx="3200400" cy="46273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8918BA6-5866-4567-84E9-754B61F3D1B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743912" y="558205"/>
            <a:ext cx="4487992" cy="25107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B72749-C880-48DE-80E3-21B3B7C1BB1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423925" y="546208"/>
            <a:ext cx="3168352" cy="57717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9FF8990-F6EC-4C2E-B65A-729967260F1B}"/>
              </a:ext>
            </a:extLst>
          </p:cNvPr>
          <p:cNvGrpSpPr/>
          <p:nvPr userDrawn="1"/>
        </p:nvGrpSpPr>
        <p:grpSpPr>
          <a:xfrm>
            <a:off x="708173" y="1837593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A534EC4-50E0-4908-9103-968D3764391C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3D152EA-393E-40E6-A577-EBDC7E02C6E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AE41396-59B7-4111-B9F1-16C71A9557E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4937534-CC74-470C-BA81-D58C912DA66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A5D12A6-B9D5-48C2-B915-9AC7DA37CCE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8EA481-CCF4-48A2-8170-4589385879F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962AE34-3846-4C77-B676-BF63303B272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C76E991-D98B-4424-8898-AB98CF5E82F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42FDEFA-6525-40B5-BC77-DF37CB758BD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86D492AC-8BDF-4901-BF8A-657BD00CE6B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D44DD40-A334-4331-9A64-1579C194CAA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7634782-405F-42A3-951D-11363B20EE6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D11FB5D1-6034-4D83-A029-B1D1606432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28453" y="2011350"/>
            <a:ext cx="3849189" cy="2316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C91F5BA-6D8E-4BF0-B672-70F38251D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  <p:sldLayoutId id="214748369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2557680" y="1654854"/>
            <a:ext cx="7784499" cy="364236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00004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44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 </a:t>
            </a:r>
            <a:r>
              <a:rPr lang="en-US" sz="44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</a:t>
            </a:r>
          </a:p>
          <a:p>
            <a:pPr algn="ctr" eaLnBrk="1" hangingPunct="1">
              <a:defRPr/>
            </a:pPr>
            <a:r>
              <a:rPr lang="en-GB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</a:t>
            </a:r>
            <a:r>
              <a:rPr lang="en-GB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algn="ctr" eaLnBrk="1" hangingPunct="1">
              <a:defRPr/>
            </a:pPr>
            <a:endParaRPr lang="en-GB" sz="3600" kern="10" dirty="0" smtClean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283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9797" y="135476"/>
            <a:ext cx="10657554" cy="1270691"/>
            <a:chOff x="1023168" y="718038"/>
            <a:chExt cx="10657554" cy="1270691"/>
          </a:xfrm>
        </p:grpSpPr>
        <p:pic>
          <p:nvPicPr>
            <p:cNvPr id="2" name="Picture 18" descr="hoi (33)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168" y="718038"/>
              <a:ext cx="889205" cy="1270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912373" y="753220"/>
              <a:ext cx="976834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quản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chế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thuỷ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chế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thuỷ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lợi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ích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400" dirty="0">
                <a:solidFill>
                  <a:srgbClr val="FF0000"/>
                </a:solidFill>
                <a:latin typeface="VNI-Times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362400"/>
              </p:ext>
            </p:extLst>
          </p:nvPr>
        </p:nvGraphicFramePr>
        <p:xfrm>
          <a:off x="263933" y="1571763"/>
          <a:ext cx="11564273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2964">
                  <a:extLst>
                    <a:ext uri="{9D8B030D-6E8A-4147-A177-3AD203B41FA5}">
                      <a16:colId xmlns:a16="http://schemas.microsoft.com/office/drawing/2014/main" val="1595442854"/>
                    </a:ext>
                  </a:extLst>
                </a:gridCol>
                <a:gridCol w="9741309">
                  <a:extLst>
                    <a:ext uri="{9D8B030D-6E8A-4147-A177-3AD203B41FA5}">
                      <a16:colId xmlns:a16="http://schemas.microsoft.com/office/drawing/2014/main" val="33060175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12436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fr-FR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fr-FR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Công nghệ vi sinh và công nghệ enzyme giúp thuỷ phân các phụ phẩm khó tiêu hoá thành những nguyên liệu thức ăn giàu dinh dưỡng, dễ tiêu hoá.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Ứng dụng sử dụng nấm men Saccharomyces cerevisiae và lên men cám gạo để dùng làm thức ăn nuôi artemia.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94479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 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Ức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nấm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mốc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vi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khuẩn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123328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043332"/>
              </p:ext>
            </p:extLst>
          </p:nvPr>
        </p:nvGraphicFramePr>
        <p:xfrm>
          <a:off x="263933" y="4238686"/>
          <a:ext cx="11623267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3817">
                  <a:extLst>
                    <a:ext uri="{9D8B030D-6E8A-4147-A177-3AD203B41FA5}">
                      <a16:colId xmlns:a16="http://schemas.microsoft.com/office/drawing/2014/main" val="2590913108"/>
                    </a:ext>
                  </a:extLst>
                </a:gridCol>
                <a:gridCol w="8069450">
                  <a:extLst>
                    <a:ext uri="{9D8B030D-6E8A-4147-A177-3AD203B41FA5}">
                      <a16:colId xmlns:a16="http://schemas.microsoft.com/office/drawing/2014/main" val="2892669710"/>
                    </a:ext>
                  </a:extLst>
                </a:gridCol>
              </a:tblGrid>
              <a:tr h="342584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ích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7476963"/>
                  </a:ext>
                </a:extLst>
              </a:tr>
              <a:tr h="685168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 dụng enzyme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 hủy các thành phần dinh dưỡng trong nguyên liệu thức ăn, giúp cá dễ dàng hấp thu hơn.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0004790"/>
                  </a:ext>
                </a:extLst>
              </a:tr>
              <a:tr h="685168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 sung các vi sinh vật có lợi vào thức ăn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 cường hệ miễn dịch và sức khỏe đường ruột của cá.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59473577"/>
                  </a:ext>
                </a:extLst>
              </a:tr>
              <a:tr h="685168"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 ăn chế biến bằng công nghệ sinh học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an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33381058"/>
                  </a:ext>
                </a:extLst>
              </a:tr>
            </a:tbl>
          </a:graphicData>
        </a:graphic>
      </p:graphicFrame>
      <p:pic>
        <p:nvPicPr>
          <p:cNvPr id="7" name="Picture 6" descr="1012-042-10-1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406" y="6073877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300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TOP 7 LỢI ÍCH SỨC KHỎE CỦA THỊT BÒ ĂN C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AutoShape 8" descr="TOP 7 LỢI ÍCH SỨC KHỎE CỦA THỊT BÒ ĂN CỎ"/>
          <p:cNvSpPr>
            <a:spLocks noChangeAspect="1" noChangeArrowheads="1"/>
          </p:cNvSpPr>
          <p:nvPr/>
        </p:nvSpPr>
        <p:spPr bwMode="auto">
          <a:xfrm>
            <a:off x="1155873" y="3295231"/>
            <a:ext cx="7291179" cy="5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5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-3386138" y="3382963"/>
            <a:ext cx="6894513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" y="-25593"/>
            <a:ext cx="11994406" cy="13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639536" y="3364513"/>
            <a:ext cx="69088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rewrk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115" y="405698"/>
            <a:ext cx="2722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Firewrk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438" y="511051"/>
            <a:ext cx="2722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Firewrk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19" y="511051"/>
            <a:ext cx="2722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floral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906" y="4085252"/>
            <a:ext cx="17907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939668" y="2782694"/>
            <a:ext cx="5767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</a:p>
        </p:txBody>
      </p:sp>
      <p:pic>
        <p:nvPicPr>
          <p:cNvPr id="15" name="Picture 8" descr="yfleur4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696" y="5741681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yfleur4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86" y="5666402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3771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14">
            <a:extLst>
              <a:ext uri="{FF2B5EF4-FFF2-40B4-BE49-F238E27FC236}">
                <a16:creationId xmlns:a16="http://schemas.microsoft.com/office/drawing/2014/main" id="{64722645-5F01-5422-70DD-04B9FAAE0B6C}"/>
              </a:ext>
            </a:extLst>
          </p:cNvPr>
          <p:cNvSpPr txBox="1"/>
          <p:nvPr/>
        </p:nvSpPr>
        <p:spPr>
          <a:xfrm>
            <a:off x="4197386" y="500878"/>
            <a:ext cx="3346216" cy="7831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779873" y="1550847"/>
            <a:ext cx="8657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7, </a:t>
            </a: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fr-FR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fr-FR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fr-FR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images (2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75" y="1201650"/>
            <a:ext cx="1733598" cy="156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470621" y="248874"/>
            <a:ext cx="9856139" cy="3364482"/>
            <a:chOff x="2325149" y="2854151"/>
            <a:chExt cx="7649853" cy="3384755"/>
          </a:xfrm>
        </p:grpSpPr>
        <p:pic>
          <p:nvPicPr>
            <p:cNvPr id="6" name="Picture 2" descr="lú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149" y="2854151"/>
              <a:ext cx="7649853" cy="3384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281515" y="3561425"/>
              <a:ext cx="595834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ÔN TẬP CHỦ ĐỀ </a:t>
              </a:r>
              <a:r>
                <a:rPr lang="en-US" sz="40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7</a:t>
              </a:r>
            </a:p>
            <a:p>
              <a:pPr algn="ctr"/>
              <a:r>
                <a:rPr lang="fr-FR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Công</a:t>
              </a:r>
              <a:r>
                <a:rPr lang="fr-FR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fr-FR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nghệ</a:t>
              </a:r>
              <a:r>
                <a:rPr lang="fr-FR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fr-FR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thức</a:t>
              </a:r>
              <a:r>
                <a:rPr lang="fr-FR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fr-FR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ăn</a:t>
              </a:r>
              <a:r>
                <a:rPr lang="fr-FR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fr-FR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thủy</a:t>
              </a:r>
              <a:r>
                <a:rPr lang="fr-FR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fr-FR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sản</a:t>
              </a:r>
              <a:r>
                <a:rPr lang="fr-FR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9" name="Hộp Văn bản 22">
            <a:extLst>
              <a:ext uri="{FF2B5EF4-FFF2-40B4-BE49-F238E27FC236}">
                <a16:creationId xmlns:a16="http://schemas.microsoft.com/office/drawing/2014/main" id="{4C963DAA-E6DD-0D45-329E-6ACBA02386C9}"/>
              </a:ext>
            </a:extLst>
          </p:cNvPr>
          <p:cNvSpPr txBox="1"/>
          <p:nvPr/>
        </p:nvSpPr>
        <p:spPr>
          <a:xfrm>
            <a:off x="7211960" y="5463088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Đường kết nối: Mũi tên Gấp khúc 24">
            <a:extLst>
              <a:ext uri="{FF2B5EF4-FFF2-40B4-BE49-F238E27FC236}">
                <a16:creationId xmlns:a16="http://schemas.microsoft.com/office/drawing/2014/main" id="{143800E1-A1C3-7EE3-F536-4BA0ADC0250F}"/>
              </a:ext>
            </a:extLst>
          </p:cNvPr>
          <p:cNvCxnSpPr/>
          <p:nvPr/>
        </p:nvCxnSpPr>
        <p:spPr>
          <a:xfrm flipV="1">
            <a:off x="5762082" y="4259124"/>
            <a:ext cx="1449878" cy="807851"/>
          </a:xfrm>
          <a:prstGeom prst="bentConnector3">
            <a:avLst>
              <a:gd name="adj1" fmla="val 50000"/>
            </a:avLst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Đường kết nối: Mũi tên Gấp khúc 26">
            <a:extLst>
              <a:ext uri="{FF2B5EF4-FFF2-40B4-BE49-F238E27FC236}">
                <a16:creationId xmlns:a16="http://schemas.microsoft.com/office/drawing/2014/main" id="{199CE369-1876-B8C6-4654-C2CBCAD07E63}"/>
              </a:ext>
            </a:extLst>
          </p:cNvPr>
          <p:cNvCxnSpPr>
            <a:cxnSpLocks/>
          </p:cNvCxnSpPr>
          <p:nvPr/>
        </p:nvCxnSpPr>
        <p:spPr>
          <a:xfrm>
            <a:off x="5883268" y="5066975"/>
            <a:ext cx="1196832" cy="680333"/>
          </a:xfrm>
          <a:prstGeom prst="bentConnector3">
            <a:avLst>
              <a:gd name="adj1" fmla="val 50000"/>
            </a:avLst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604602" y="4011964"/>
            <a:ext cx="5128704" cy="1662396"/>
            <a:chOff x="376084" y="2445030"/>
            <a:chExt cx="5128704" cy="1662396"/>
          </a:xfrm>
        </p:grpSpPr>
        <p:grpSp>
          <p:nvGrpSpPr>
            <p:cNvPr id="13" name="Group 2"/>
            <p:cNvGrpSpPr/>
            <p:nvPr/>
          </p:nvGrpSpPr>
          <p:grpSpPr>
            <a:xfrm>
              <a:off x="376084" y="2752805"/>
              <a:ext cx="5128704" cy="1354621"/>
              <a:chOff x="0" y="0"/>
              <a:chExt cx="10972800" cy="6141636"/>
            </a:xfrm>
          </p:grpSpPr>
          <p:grpSp>
            <p:nvGrpSpPr>
              <p:cNvPr id="16" name="Group 3"/>
              <p:cNvGrpSpPr/>
              <p:nvPr/>
            </p:nvGrpSpPr>
            <p:grpSpPr>
              <a:xfrm>
                <a:off x="406400" y="372651"/>
                <a:ext cx="10566400" cy="5768985"/>
                <a:chOff x="0" y="0"/>
                <a:chExt cx="6783283" cy="3703500"/>
              </a:xfrm>
            </p:grpSpPr>
            <p:sp>
              <p:nvSpPr>
                <p:cNvPr id="20" name="Freeform 4"/>
                <p:cNvSpPr/>
                <p:nvPr/>
              </p:nvSpPr>
              <p:spPr>
                <a:xfrm>
                  <a:off x="31750" y="31750"/>
                  <a:ext cx="6719783" cy="364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9783" h="3640000">
                      <a:moveTo>
                        <a:pt x="6627073" y="3640000"/>
                      </a:moveTo>
                      <a:lnTo>
                        <a:pt x="92710" y="3640000"/>
                      </a:lnTo>
                      <a:cubicBezTo>
                        <a:pt x="41910" y="3640000"/>
                        <a:pt x="0" y="3598090"/>
                        <a:pt x="0" y="3547290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6625803" y="0"/>
                      </a:lnTo>
                      <a:cubicBezTo>
                        <a:pt x="6676603" y="0"/>
                        <a:pt x="6718513" y="41910"/>
                        <a:pt x="6718513" y="92710"/>
                      </a:cubicBezTo>
                      <a:lnTo>
                        <a:pt x="6718513" y="3546020"/>
                      </a:lnTo>
                      <a:cubicBezTo>
                        <a:pt x="6719783" y="3598090"/>
                        <a:pt x="6677873" y="3640000"/>
                        <a:pt x="6627073" y="36400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  <p:sp>
              <p:nvSpPr>
                <p:cNvPr id="21" name="Freeform 5"/>
                <p:cNvSpPr/>
                <p:nvPr/>
              </p:nvSpPr>
              <p:spPr>
                <a:xfrm>
                  <a:off x="0" y="0"/>
                  <a:ext cx="6783284" cy="370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3284" h="3703500">
                      <a:moveTo>
                        <a:pt x="6658823" y="59690"/>
                      </a:moveTo>
                      <a:cubicBezTo>
                        <a:pt x="6694383" y="59690"/>
                        <a:pt x="6723593" y="88900"/>
                        <a:pt x="6723593" y="124460"/>
                      </a:cubicBezTo>
                      <a:lnTo>
                        <a:pt x="6723593" y="3579040"/>
                      </a:lnTo>
                      <a:cubicBezTo>
                        <a:pt x="6723593" y="3614600"/>
                        <a:pt x="6694383" y="3643810"/>
                        <a:pt x="6658823" y="3643810"/>
                      </a:cubicBezTo>
                      <a:lnTo>
                        <a:pt x="124460" y="3643810"/>
                      </a:lnTo>
                      <a:cubicBezTo>
                        <a:pt x="88900" y="3643810"/>
                        <a:pt x="59690" y="3614600"/>
                        <a:pt x="59690" y="3579040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6658823" y="59690"/>
                      </a:lnTo>
                      <a:moveTo>
                        <a:pt x="6658823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3579040"/>
                      </a:lnTo>
                      <a:cubicBezTo>
                        <a:pt x="0" y="3647620"/>
                        <a:pt x="55880" y="3703500"/>
                        <a:pt x="124460" y="3703500"/>
                      </a:cubicBezTo>
                      <a:lnTo>
                        <a:pt x="6658823" y="3703500"/>
                      </a:lnTo>
                      <a:cubicBezTo>
                        <a:pt x="6727403" y="3703500"/>
                        <a:pt x="6783284" y="3647620"/>
                        <a:pt x="6783284" y="3579040"/>
                      </a:cubicBezTo>
                      <a:lnTo>
                        <a:pt x="6783284" y="124460"/>
                      </a:lnTo>
                      <a:cubicBezTo>
                        <a:pt x="6783284" y="55880"/>
                        <a:pt x="6727403" y="0"/>
                        <a:pt x="665882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grpSp>
            <p:nvGrpSpPr>
              <p:cNvPr id="17" name="Group 6"/>
              <p:cNvGrpSpPr/>
              <p:nvPr/>
            </p:nvGrpSpPr>
            <p:grpSpPr>
              <a:xfrm>
                <a:off x="0" y="0"/>
                <a:ext cx="10603175" cy="5759044"/>
                <a:chOff x="0" y="0"/>
                <a:chExt cx="6806891" cy="3697118"/>
              </a:xfrm>
            </p:grpSpPr>
            <p:sp>
              <p:nvSpPr>
                <p:cNvPr id="18" name="Freeform 7"/>
                <p:cNvSpPr/>
                <p:nvPr/>
              </p:nvSpPr>
              <p:spPr>
                <a:xfrm>
                  <a:off x="31750" y="31750"/>
                  <a:ext cx="6743391" cy="3633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3391" h="3633618">
                      <a:moveTo>
                        <a:pt x="6650682" y="3633618"/>
                      </a:moveTo>
                      <a:lnTo>
                        <a:pt x="92710" y="3633618"/>
                      </a:lnTo>
                      <a:cubicBezTo>
                        <a:pt x="41910" y="3633618"/>
                        <a:pt x="0" y="3591708"/>
                        <a:pt x="0" y="3540908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6649411" y="0"/>
                      </a:lnTo>
                      <a:cubicBezTo>
                        <a:pt x="6700211" y="0"/>
                        <a:pt x="6742122" y="41910"/>
                        <a:pt x="6742122" y="92710"/>
                      </a:cubicBezTo>
                      <a:lnTo>
                        <a:pt x="6742122" y="3539637"/>
                      </a:lnTo>
                      <a:cubicBezTo>
                        <a:pt x="6743391" y="3591708"/>
                        <a:pt x="6701482" y="3633618"/>
                        <a:pt x="6650682" y="36336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19" name="Freeform 8"/>
                <p:cNvSpPr/>
                <p:nvPr/>
              </p:nvSpPr>
              <p:spPr>
                <a:xfrm>
                  <a:off x="0" y="0"/>
                  <a:ext cx="6806891" cy="3697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6891" h="3697118">
                      <a:moveTo>
                        <a:pt x="6682432" y="59690"/>
                      </a:moveTo>
                      <a:cubicBezTo>
                        <a:pt x="6717991" y="59690"/>
                        <a:pt x="6747201" y="88900"/>
                        <a:pt x="6747201" y="124460"/>
                      </a:cubicBezTo>
                      <a:lnTo>
                        <a:pt x="6747201" y="3572658"/>
                      </a:lnTo>
                      <a:cubicBezTo>
                        <a:pt x="6747201" y="3608218"/>
                        <a:pt x="6717991" y="3637428"/>
                        <a:pt x="6682432" y="3637428"/>
                      </a:cubicBezTo>
                      <a:lnTo>
                        <a:pt x="124460" y="3637428"/>
                      </a:lnTo>
                      <a:cubicBezTo>
                        <a:pt x="88900" y="3637428"/>
                        <a:pt x="59690" y="3608218"/>
                        <a:pt x="59690" y="3572658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6682432" y="59690"/>
                      </a:lnTo>
                      <a:moveTo>
                        <a:pt x="6682432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3572658"/>
                      </a:lnTo>
                      <a:cubicBezTo>
                        <a:pt x="0" y="3641238"/>
                        <a:pt x="55880" y="3697118"/>
                        <a:pt x="124460" y="3697118"/>
                      </a:cubicBezTo>
                      <a:lnTo>
                        <a:pt x="6682432" y="3697118"/>
                      </a:lnTo>
                      <a:cubicBezTo>
                        <a:pt x="6751012" y="3697118"/>
                        <a:pt x="6806891" y="3641238"/>
                        <a:pt x="6806891" y="3572658"/>
                      </a:cubicBezTo>
                      <a:lnTo>
                        <a:pt x="6806891" y="124460"/>
                      </a:lnTo>
                      <a:cubicBezTo>
                        <a:pt x="6806891" y="55880"/>
                        <a:pt x="6751012" y="0"/>
                        <a:pt x="668243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</p:grpSp>
        <p:pic>
          <p:nvPicPr>
            <p:cNvPr id="14" name="Picture 19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25961" y="2445030"/>
              <a:ext cx="2359343" cy="53856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81736" y="3118238"/>
              <a:ext cx="411528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DUNG ÔN TẬP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7252622" y="3962553"/>
            <a:ext cx="4033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59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1"/>
      <p:bldP spid="4" grpId="2"/>
      <p:bldP spid="4" grpId="3"/>
      <p:bldP spid="9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01229" y="1257465"/>
            <a:ext cx="8181436" cy="5054846"/>
            <a:chOff x="2516179" y="895266"/>
            <a:chExt cx="7035992" cy="4978111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6179" y="895266"/>
              <a:ext cx="7035992" cy="497811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003862" y="1555218"/>
              <a:ext cx="325820" cy="15431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ts val="0"/>
                </a:spcAft>
              </a:pPr>
              <a:r>
                <a:rPr lang="en-US" sz="16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vi-VN" sz="16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  <a:spcAft>
                  <a:spcPts val="0"/>
                </a:spcAft>
              </a:pPr>
              <a:r>
                <a:rPr lang="en-US" sz="16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16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  <a:spcAft>
                  <a:spcPts val="0"/>
                </a:spcAft>
              </a:pPr>
              <a:r>
                <a:rPr lang="en-US" sz="16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GB" sz="16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  <a:spcAft>
                  <a:spcPts val="0"/>
                </a:spcAft>
              </a:pPr>
              <a:r>
                <a:rPr lang="en-US" sz="16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vi-VN" sz="16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  <a:spcAft>
                  <a:spcPts val="0"/>
                </a:spcAft>
              </a:pPr>
              <a:r>
                <a:rPr lang="en-US" sz="16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515483" y="1721592"/>
              <a:ext cx="269066" cy="13111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ts val="0"/>
                </a:spcAft>
              </a:pPr>
              <a:r>
                <a:rPr lang="en-US" sz="16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  <a:spcAft>
                  <a:spcPts val="0"/>
                </a:spcAft>
              </a:pPr>
              <a:r>
                <a:rPr lang="en-US" sz="16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  <a:p>
              <a:pPr>
                <a:lnSpc>
                  <a:spcPct val="120000"/>
                </a:lnSpc>
              </a:pPr>
              <a:endParaRPr lang="en-GB" sz="9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endParaRPr lang="en-US" sz="9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16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861974" y="3667798"/>
              <a:ext cx="461402" cy="1986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9000"/>
                </a:lnSpc>
              </a:pPr>
              <a:r>
                <a:rPr lang="en-US" sz="16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29000"/>
                </a:lnSpc>
              </a:pPr>
              <a:r>
                <a:rPr lang="en-US" sz="16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29000"/>
                </a:lnSpc>
              </a:pPr>
              <a:endParaRPr lang="en-GB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29000"/>
                </a:lnSpc>
              </a:pPr>
              <a:r>
                <a:rPr lang="en-GB" sz="16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29000"/>
                </a:lnSpc>
              </a:pPr>
              <a:r>
                <a:rPr lang="en-GB" sz="16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29000"/>
                </a:lnSpc>
              </a:pPr>
              <a:r>
                <a:rPr lang="en-GB" sz="16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417737" y="3528761"/>
              <a:ext cx="489781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GB" sz="16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GB" sz="16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GB" sz="16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GB" sz="16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</a:pPr>
              <a:endParaRPr lang="en-GB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GB" sz="16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GB" sz="16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19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747027" y="266901"/>
            <a:ext cx="4412633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Vai trò và cách thức thảo luận nhóm hiệu quả trong hoạt động team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158" y="97679"/>
            <a:ext cx="3233789" cy="199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82665" y="2401244"/>
            <a:ext cx="3162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 2: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45344" y="4226523"/>
            <a:ext cx="2993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GB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559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8" descr="yfleur4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045" y="5249330"/>
            <a:ext cx="1809204" cy="138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64850"/>
            <a:ext cx="12027876" cy="413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56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8" descr="yfleur4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315" y="5474491"/>
            <a:ext cx="1809204" cy="138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0537"/>
            <a:ext cx="12107917" cy="519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8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47028" y="266901"/>
            <a:ext cx="433753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 rot="21312785">
            <a:off x="616843" y="721074"/>
            <a:ext cx="2421501" cy="3109704"/>
            <a:chOff x="242455" y="-470975"/>
            <a:chExt cx="3384230" cy="5023923"/>
          </a:xfrm>
        </p:grpSpPr>
        <p:grpSp>
          <p:nvGrpSpPr>
            <p:cNvPr id="16" name="Group 9"/>
            <p:cNvGrpSpPr/>
            <p:nvPr/>
          </p:nvGrpSpPr>
          <p:grpSpPr>
            <a:xfrm>
              <a:off x="242455" y="511998"/>
              <a:ext cx="3384230" cy="4040950"/>
              <a:chOff x="450800" y="592435"/>
              <a:chExt cx="9330143" cy="7142482"/>
            </a:xfrm>
          </p:grpSpPr>
          <p:grpSp>
            <p:nvGrpSpPr>
              <p:cNvPr id="18" name="Group 10"/>
              <p:cNvGrpSpPr/>
              <p:nvPr/>
            </p:nvGrpSpPr>
            <p:grpSpPr>
              <a:xfrm rot="4891142">
                <a:off x="1906162" y="-139864"/>
                <a:ext cx="6930007" cy="8819555"/>
                <a:chOff x="-80031" y="-107299"/>
                <a:chExt cx="4448837" cy="5661865"/>
              </a:xfrm>
            </p:grpSpPr>
            <p:sp>
              <p:nvSpPr>
                <p:cNvPr id="22" name="Freeform 21"/>
                <p:cNvSpPr/>
                <p:nvPr/>
              </p:nvSpPr>
              <p:spPr>
                <a:xfrm rot="21590819">
                  <a:off x="-80031" y="-107299"/>
                  <a:ext cx="4438479" cy="5661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8479" h="5455789">
                      <a:moveTo>
                        <a:pt x="4345769" y="5455789"/>
                      </a:moveTo>
                      <a:lnTo>
                        <a:pt x="92710" y="5455789"/>
                      </a:lnTo>
                      <a:cubicBezTo>
                        <a:pt x="41910" y="5455789"/>
                        <a:pt x="0" y="5413879"/>
                        <a:pt x="0" y="5363079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4344500" y="0"/>
                      </a:lnTo>
                      <a:cubicBezTo>
                        <a:pt x="4395300" y="0"/>
                        <a:pt x="4437209" y="41910"/>
                        <a:pt x="4437209" y="92710"/>
                      </a:cubicBezTo>
                      <a:lnTo>
                        <a:pt x="4437209" y="5361809"/>
                      </a:lnTo>
                      <a:cubicBezTo>
                        <a:pt x="4438479" y="5413879"/>
                        <a:pt x="4396570" y="5455789"/>
                        <a:pt x="4345770" y="545578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  <p:sp>
              <p:nvSpPr>
                <p:cNvPr id="23" name="Freeform 22"/>
                <p:cNvSpPr/>
                <p:nvPr/>
              </p:nvSpPr>
              <p:spPr>
                <a:xfrm>
                  <a:off x="1" y="153484"/>
                  <a:ext cx="4368805" cy="5365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979" h="5519289">
                      <a:moveTo>
                        <a:pt x="4377519" y="59690"/>
                      </a:moveTo>
                      <a:cubicBezTo>
                        <a:pt x="4413079" y="59690"/>
                        <a:pt x="4442289" y="88900"/>
                        <a:pt x="4442289" y="124460"/>
                      </a:cubicBezTo>
                      <a:lnTo>
                        <a:pt x="4442289" y="5394829"/>
                      </a:lnTo>
                      <a:cubicBezTo>
                        <a:pt x="4442289" y="5430389"/>
                        <a:pt x="4413079" y="5459599"/>
                        <a:pt x="4377519" y="5459599"/>
                      </a:cubicBezTo>
                      <a:lnTo>
                        <a:pt x="124460" y="5459599"/>
                      </a:lnTo>
                      <a:cubicBezTo>
                        <a:pt x="88900" y="5459599"/>
                        <a:pt x="59690" y="5430389"/>
                        <a:pt x="59690" y="5394829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4377520" y="59690"/>
                      </a:lnTo>
                      <a:moveTo>
                        <a:pt x="4377520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5394829"/>
                      </a:lnTo>
                      <a:cubicBezTo>
                        <a:pt x="0" y="5463409"/>
                        <a:pt x="55880" y="5519289"/>
                        <a:pt x="124460" y="5519289"/>
                      </a:cubicBezTo>
                      <a:lnTo>
                        <a:pt x="4377520" y="5519289"/>
                      </a:lnTo>
                      <a:cubicBezTo>
                        <a:pt x="4446100" y="5519289"/>
                        <a:pt x="4501979" y="5463409"/>
                        <a:pt x="4501979" y="5394829"/>
                      </a:cubicBezTo>
                      <a:lnTo>
                        <a:pt x="4501979" y="124460"/>
                      </a:lnTo>
                      <a:cubicBezTo>
                        <a:pt x="4501979" y="55880"/>
                        <a:pt x="4446100" y="0"/>
                        <a:pt x="437752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grpSp>
            <p:nvGrpSpPr>
              <p:cNvPr id="19" name="Group 13"/>
              <p:cNvGrpSpPr/>
              <p:nvPr/>
            </p:nvGrpSpPr>
            <p:grpSpPr>
              <a:xfrm rot="4891142">
                <a:off x="1494803" y="-451568"/>
                <a:ext cx="6770125" cy="8858131"/>
                <a:chOff x="0" y="-103390"/>
                <a:chExt cx="4346199" cy="5686631"/>
              </a:xfrm>
            </p:grpSpPr>
            <p:sp>
              <p:nvSpPr>
                <p:cNvPr id="20" name="Freeform 14"/>
                <p:cNvSpPr/>
                <p:nvPr/>
              </p:nvSpPr>
              <p:spPr>
                <a:xfrm rot="16239252">
                  <a:off x="-566918" y="700484"/>
                  <a:ext cx="5639574" cy="40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2699" h="5519741">
                      <a:moveTo>
                        <a:pt x="4189989" y="5519741"/>
                      </a:moveTo>
                      <a:lnTo>
                        <a:pt x="92710" y="5519741"/>
                      </a:lnTo>
                      <a:cubicBezTo>
                        <a:pt x="41910" y="5519741"/>
                        <a:pt x="0" y="5477831"/>
                        <a:pt x="0" y="5427031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4188719" y="0"/>
                      </a:lnTo>
                      <a:cubicBezTo>
                        <a:pt x="4239519" y="0"/>
                        <a:pt x="4281429" y="41910"/>
                        <a:pt x="4281429" y="92710"/>
                      </a:cubicBezTo>
                      <a:lnTo>
                        <a:pt x="4281429" y="5425761"/>
                      </a:lnTo>
                      <a:cubicBezTo>
                        <a:pt x="4282699" y="5477831"/>
                        <a:pt x="4240789" y="5519741"/>
                        <a:pt x="4189989" y="55197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2400" b="1" i="1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Câu</a:t>
                  </a:r>
                  <a:r>
                    <a:rPr lang="fr-FR" sz="2400" b="1" i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2400" b="1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1</a:t>
                  </a:r>
                  <a:r>
                    <a:rPr lang="fr-FR" sz="2400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: </a:t>
                  </a:r>
                  <a:r>
                    <a:rPr lang="fr-FR" sz="2400" i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Trình</a:t>
                  </a:r>
                  <a:r>
                    <a:rPr lang="fr-FR" sz="2400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2400" i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bày</a:t>
                  </a:r>
                  <a:r>
                    <a:rPr lang="fr-FR" sz="2400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2400" i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thành</a:t>
                  </a:r>
                  <a:r>
                    <a:rPr lang="fr-FR" sz="2400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2400" i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phần</a:t>
                  </a:r>
                  <a:r>
                    <a:rPr lang="fr-FR" sz="2400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2400" i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dinh</a:t>
                  </a:r>
                  <a:r>
                    <a:rPr lang="fr-FR" sz="2400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2400" i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dưỡng</a:t>
                  </a:r>
                  <a:r>
                    <a:rPr lang="fr-FR" sz="2400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2400" i="1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và</a:t>
                  </a:r>
                  <a:r>
                    <a:rPr lang="fr-FR" sz="2400" i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2400" i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thức</a:t>
                  </a:r>
                  <a:r>
                    <a:rPr lang="fr-FR" sz="2400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2400" i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ăn</a:t>
                  </a:r>
                  <a:r>
                    <a:rPr lang="fr-FR" sz="2400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2400" i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thuỷ</a:t>
                  </a:r>
                  <a:r>
                    <a:rPr lang="fr-FR" sz="2400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2400" i="1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sản</a:t>
                  </a:r>
                  <a:endParaRPr lang="en-US" sz="2400" dirty="0"/>
                </a:p>
              </p:txBody>
            </p:sp>
            <p:sp>
              <p:nvSpPr>
                <p:cNvPr id="21" name="Freeform 15"/>
                <p:cNvSpPr/>
                <p:nvPr/>
              </p:nvSpPr>
              <p:spPr>
                <a:xfrm>
                  <a:off x="0" y="0"/>
                  <a:ext cx="4346199" cy="5583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6199" h="5583241">
                      <a:moveTo>
                        <a:pt x="4221739" y="59690"/>
                      </a:moveTo>
                      <a:cubicBezTo>
                        <a:pt x="4257299" y="59690"/>
                        <a:pt x="4286509" y="88900"/>
                        <a:pt x="4286509" y="124460"/>
                      </a:cubicBezTo>
                      <a:lnTo>
                        <a:pt x="4286509" y="5458781"/>
                      </a:lnTo>
                      <a:cubicBezTo>
                        <a:pt x="4286509" y="5494341"/>
                        <a:pt x="4257299" y="5523551"/>
                        <a:pt x="4221739" y="5523551"/>
                      </a:cubicBezTo>
                      <a:lnTo>
                        <a:pt x="124460" y="5523551"/>
                      </a:lnTo>
                      <a:cubicBezTo>
                        <a:pt x="88900" y="5523551"/>
                        <a:pt x="59690" y="5494341"/>
                        <a:pt x="59690" y="5458781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4221739" y="59690"/>
                      </a:lnTo>
                      <a:moveTo>
                        <a:pt x="4221739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5458781"/>
                      </a:lnTo>
                      <a:cubicBezTo>
                        <a:pt x="0" y="5527361"/>
                        <a:pt x="55880" y="5583241"/>
                        <a:pt x="124460" y="5583241"/>
                      </a:cubicBezTo>
                      <a:lnTo>
                        <a:pt x="4221739" y="5583241"/>
                      </a:lnTo>
                      <a:cubicBezTo>
                        <a:pt x="4290319" y="5583241"/>
                        <a:pt x="4346199" y="5527361"/>
                        <a:pt x="4346199" y="5458781"/>
                      </a:cubicBezTo>
                      <a:lnTo>
                        <a:pt x="4346199" y="124460"/>
                      </a:lnTo>
                      <a:cubicBezTo>
                        <a:pt x="4346199" y="55880"/>
                        <a:pt x="4290319" y="0"/>
                        <a:pt x="422173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</p:grpSp>
        <p:pic>
          <p:nvPicPr>
            <p:cNvPr id="17" name="Picture 27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21005240">
              <a:off x="1196612" y="-470975"/>
              <a:ext cx="878102" cy="1254431"/>
            </a:xfrm>
            <a:prstGeom prst="rect">
              <a:avLst/>
            </a:prstGeom>
          </p:spPr>
        </p:pic>
      </p:grpSp>
      <p:grpSp>
        <p:nvGrpSpPr>
          <p:cNvPr id="25" name="Group 17"/>
          <p:cNvGrpSpPr/>
          <p:nvPr/>
        </p:nvGrpSpPr>
        <p:grpSpPr>
          <a:xfrm>
            <a:off x="3447341" y="1932038"/>
            <a:ext cx="7640185" cy="4638368"/>
            <a:chOff x="-127845" y="26595"/>
            <a:chExt cx="9413570" cy="5844751"/>
          </a:xfrm>
        </p:grpSpPr>
        <p:sp>
          <p:nvSpPr>
            <p:cNvPr id="30" name="Freeform 19"/>
            <p:cNvSpPr/>
            <p:nvPr/>
          </p:nvSpPr>
          <p:spPr>
            <a:xfrm>
              <a:off x="-4" y="381530"/>
              <a:ext cx="9285729" cy="5489816"/>
            </a:xfrm>
            <a:custGeom>
              <a:avLst/>
              <a:gdLst/>
              <a:ahLst/>
              <a:cxnLst/>
              <a:rect l="l" t="t" r="r" b="b"/>
              <a:pathLst>
                <a:path w="3784826" h="5455789">
                  <a:moveTo>
                    <a:pt x="3692116" y="5455789"/>
                  </a:moveTo>
                  <a:lnTo>
                    <a:pt x="92710" y="5455789"/>
                  </a:lnTo>
                  <a:cubicBezTo>
                    <a:pt x="41910" y="5455789"/>
                    <a:pt x="0" y="5413879"/>
                    <a:pt x="0" y="536307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690846" y="0"/>
                  </a:lnTo>
                  <a:cubicBezTo>
                    <a:pt x="3741646" y="0"/>
                    <a:pt x="3783556" y="41910"/>
                    <a:pt x="3783556" y="92710"/>
                  </a:cubicBezTo>
                  <a:lnTo>
                    <a:pt x="3783556" y="5361809"/>
                  </a:lnTo>
                  <a:cubicBezTo>
                    <a:pt x="3784826" y="5413879"/>
                    <a:pt x="3742916" y="5455789"/>
                    <a:pt x="3692116" y="545578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grpSp>
          <p:nvGrpSpPr>
            <p:cNvPr id="27" name="Group 21"/>
            <p:cNvGrpSpPr/>
            <p:nvPr/>
          </p:nvGrpSpPr>
          <p:grpSpPr>
            <a:xfrm rot="5400000">
              <a:off x="1599008" y="-1700258"/>
              <a:ext cx="5660803" cy="9114509"/>
              <a:chOff x="17076" y="-185904"/>
              <a:chExt cx="3634050" cy="5851216"/>
            </a:xfrm>
          </p:grpSpPr>
          <p:sp>
            <p:nvSpPr>
              <p:cNvPr id="28" name="Freeform 22"/>
              <p:cNvSpPr/>
              <p:nvPr/>
            </p:nvSpPr>
            <p:spPr>
              <a:xfrm rot="16200000">
                <a:off x="-1015395" y="1074424"/>
                <a:ext cx="5851216" cy="3330559"/>
              </a:xfrm>
              <a:custGeom>
                <a:avLst/>
                <a:gdLst/>
                <a:ahLst/>
                <a:cxnLst/>
                <a:rect l="l" t="t" r="r" b="b"/>
                <a:pathLst>
                  <a:path w="3759399" h="5519741">
                    <a:moveTo>
                      <a:pt x="3666689" y="5519741"/>
                    </a:moveTo>
                    <a:lnTo>
                      <a:pt x="92710" y="5519741"/>
                    </a:lnTo>
                    <a:cubicBezTo>
                      <a:pt x="41910" y="5519741"/>
                      <a:pt x="0" y="5477831"/>
                      <a:pt x="0" y="54270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3665419" y="0"/>
                    </a:lnTo>
                    <a:cubicBezTo>
                      <a:pt x="3716219" y="0"/>
                      <a:pt x="3758129" y="41910"/>
                      <a:pt x="3758129" y="92710"/>
                    </a:cubicBezTo>
                    <a:lnTo>
                      <a:pt x="3758129" y="5425761"/>
                    </a:lnTo>
                    <a:cubicBezTo>
                      <a:pt x="3759399" y="5477831"/>
                      <a:pt x="3717489" y="5519741"/>
                      <a:pt x="3666689" y="551974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91440"/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dinh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dưỡng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thuỷ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"/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Gồm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protein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lipid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carbohydrate,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vitamin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khoáng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"/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nguồn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gốc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bột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bột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thịt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bột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máu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,...),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tươi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sống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trùn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phù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du):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protein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      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"/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nguồn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gốc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mùi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kém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hấp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thuỷ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khó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tiêu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hoá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kháng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dinh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dưỡng</a:t>
                </a:r>
                <a:r>
                  <a:rPr 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Freeform 23"/>
              <p:cNvSpPr/>
              <p:nvPr/>
            </p:nvSpPr>
            <p:spPr>
              <a:xfrm>
                <a:off x="17076" y="-185902"/>
                <a:ext cx="3634050" cy="5851214"/>
              </a:xfrm>
              <a:custGeom>
                <a:avLst/>
                <a:gdLst/>
                <a:ahLst/>
                <a:cxnLst/>
                <a:rect l="l" t="t" r="r" b="b"/>
                <a:pathLst>
                  <a:path w="3822899" h="5583241">
                    <a:moveTo>
                      <a:pt x="3698439" y="59690"/>
                    </a:moveTo>
                    <a:cubicBezTo>
                      <a:pt x="3733999" y="59690"/>
                      <a:pt x="3763209" y="88900"/>
                      <a:pt x="3763209" y="124460"/>
                    </a:cubicBezTo>
                    <a:lnTo>
                      <a:pt x="3763209" y="5458781"/>
                    </a:lnTo>
                    <a:cubicBezTo>
                      <a:pt x="3763209" y="5494341"/>
                      <a:pt x="3733999" y="5523551"/>
                      <a:pt x="3698439" y="5523551"/>
                    </a:cubicBezTo>
                    <a:lnTo>
                      <a:pt x="124460" y="5523551"/>
                    </a:lnTo>
                    <a:cubicBezTo>
                      <a:pt x="88900" y="5523551"/>
                      <a:pt x="59690" y="5494341"/>
                      <a:pt x="59690" y="54587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3698439" y="59690"/>
                    </a:lnTo>
                    <a:moveTo>
                      <a:pt x="369843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58781"/>
                    </a:lnTo>
                    <a:cubicBezTo>
                      <a:pt x="0" y="5527361"/>
                      <a:pt x="55880" y="5583241"/>
                      <a:pt x="124460" y="5583241"/>
                    </a:cubicBezTo>
                    <a:lnTo>
                      <a:pt x="3698439" y="5583241"/>
                    </a:lnTo>
                    <a:cubicBezTo>
                      <a:pt x="3767019" y="5583241"/>
                      <a:pt x="3822899" y="5527361"/>
                      <a:pt x="3822899" y="5458781"/>
                    </a:cubicBezTo>
                    <a:lnTo>
                      <a:pt x="3822899" y="124460"/>
                    </a:lnTo>
                    <a:cubicBezTo>
                      <a:pt x="3822899" y="55880"/>
                      <a:pt x="3767019" y="0"/>
                      <a:pt x="369843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32" name="Picture 7">
            <a:extLst>
              <a:ext uri="{FF2B5EF4-FFF2-40B4-BE49-F238E27FC236}">
                <a16:creationId xmlns:a16="http://schemas.microsoft.com/office/drawing/2014/main" id="{25A48CB1-F1DC-15FE-4F74-E8B1E33782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72345" y="4104548"/>
            <a:ext cx="1839582" cy="211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77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94039" y="742558"/>
            <a:ext cx="6096001" cy="836136"/>
            <a:chOff x="2067232" y="654068"/>
            <a:chExt cx="6096001" cy="836136"/>
          </a:xfrm>
        </p:grpSpPr>
        <p:sp>
          <p:nvSpPr>
            <p:cNvPr id="4" name="Rectangle 3"/>
            <p:cNvSpPr/>
            <p:nvPr/>
          </p:nvSpPr>
          <p:spPr>
            <a:xfrm>
              <a:off x="2067232" y="659207"/>
              <a:ext cx="6096001" cy="830997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txBody>
            <a:bodyPr wrap="square">
              <a:spAutoFit/>
            </a:bodyPr>
            <a:lstStyle/>
            <a:p>
              <a:pPr marL="731520">
                <a:spcAft>
                  <a:spcPts val="0"/>
                </a:spcAft>
              </a:pPr>
              <a:r>
                <a:rPr lang="fr-FR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fr-FR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vai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thuỷ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dirty="0">
                <a:solidFill>
                  <a:srgbClr val="FF0000"/>
                </a:solidFill>
                <a:latin typeface="VNI-Times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4" descr="hoi (79)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232" y="654068"/>
              <a:ext cx="825602" cy="825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615118"/>
              </p:ext>
            </p:extLst>
          </p:nvPr>
        </p:nvGraphicFramePr>
        <p:xfrm>
          <a:off x="729287" y="2129723"/>
          <a:ext cx="9852681" cy="2752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5608">
                  <a:extLst>
                    <a:ext uri="{9D8B030D-6E8A-4147-A177-3AD203B41FA5}">
                      <a16:colId xmlns:a16="http://schemas.microsoft.com/office/drawing/2014/main" val="2088355759"/>
                    </a:ext>
                  </a:extLst>
                </a:gridCol>
                <a:gridCol w="7157073">
                  <a:extLst>
                    <a:ext uri="{9D8B030D-6E8A-4147-A177-3AD203B41FA5}">
                      <a16:colId xmlns:a16="http://schemas.microsoft.com/office/drawing/2014/main" val="478962424"/>
                    </a:ext>
                  </a:extLst>
                </a:gridCol>
              </a:tblGrid>
              <a:tr h="544499">
                <a:tc>
                  <a:txBody>
                    <a:bodyPr/>
                    <a:lstStyle/>
                    <a:p>
                      <a:pPr marL="91440" marR="36195" algn="ctr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36195" algn="ctr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 trò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9990555"/>
                  </a:ext>
                </a:extLst>
              </a:tr>
              <a:tr h="931759">
                <a:tc>
                  <a:txBody>
                    <a:bodyPr/>
                    <a:lstStyle/>
                    <a:p>
                      <a:pPr marL="91440" marR="36195" algn="just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 ăn hỗn hợp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 marR="36195" algn="just"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94212814"/>
                  </a:ext>
                </a:extLst>
              </a:tr>
              <a:tr h="544499">
                <a:tc>
                  <a:txBody>
                    <a:bodyPr/>
                    <a:lstStyle/>
                    <a:p>
                      <a:pPr marL="91440" marR="36195" algn="just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 ăn bổ sung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 marR="36195" algn="just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 đối các chất dinh dưỡng cần thiết cho đối tượng nuôi.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39479107"/>
                  </a:ext>
                </a:extLst>
              </a:tr>
              <a:tr h="544499">
                <a:tc>
                  <a:txBody>
                    <a:bodyPr/>
                    <a:lstStyle/>
                    <a:p>
                      <a:pPr marL="91440" marR="36195" algn="just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 ăn tươi sống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 marR="36195" algn="just"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34245172"/>
                  </a:ext>
                </a:extLst>
              </a:tr>
            </a:tbl>
          </a:graphicData>
        </a:graphic>
      </p:graphicFrame>
      <p:pic>
        <p:nvPicPr>
          <p:cNvPr id="39" name="Picture 7">
            <a:extLst>
              <a:ext uri="{FF2B5EF4-FFF2-40B4-BE49-F238E27FC236}">
                <a16:creationId xmlns:a16="http://schemas.microsoft.com/office/drawing/2014/main" id="{25A48CB1-F1DC-15FE-4F74-E8B1E33782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37022" y="4620741"/>
            <a:ext cx="1839582" cy="211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03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941791"/>
              </p:ext>
            </p:extLst>
          </p:nvPr>
        </p:nvGraphicFramePr>
        <p:xfrm>
          <a:off x="1288230" y="1717690"/>
          <a:ext cx="8627807" cy="4223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4935">
                  <a:extLst>
                    <a:ext uri="{9D8B030D-6E8A-4147-A177-3AD203B41FA5}">
                      <a16:colId xmlns:a16="http://schemas.microsoft.com/office/drawing/2014/main" val="2500016783"/>
                    </a:ext>
                  </a:extLst>
                </a:gridCol>
                <a:gridCol w="5622872">
                  <a:extLst>
                    <a:ext uri="{9D8B030D-6E8A-4147-A177-3AD203B41FA5}">
                      <a16:colId xmlns:a16="http://schemas.microsoft.com/office/drawing/2014/main" val="2710901940"/>
                    </a:ext>
                  </a:extLst>
                </a:gridCol>
              </a:tblGrid>
              <a:tr h="740142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 tả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4502987"/>
                  </a:ext>
                </a:extLst>
              </a:tr>
              <a:tr h="1263312"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fr-FR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phối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trộn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sẵn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tạp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cám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bột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bột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sắn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0051520"/>
                  </a:ext>
                </a:extLst>
              </a:tr>
              <a:tr h="2220428"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fr-FR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móc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mềm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nhu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05363914"/>
                  </a:ext>
                </a:extLst>
              </a:tr>
            </a:tbl>
          </a:graphicData>
        </a:graphic>
      </p:graphicFrame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086" y="5324168"/>
            <a:ext cx="1185531" cy="12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497598" y="448555"/>
            <a:ext cx="5864738" cy="830997"/>
            <a:chOff x="985888" y="5734578"/>
            <a:chExt cx="5864738" cy="830997"/>
          </a:xfrm>
          <a:solidFill>
            <a:schemeClr val="bg1"/>
          </a:solidFill>
        </p:grpSpPr>
        <p:sp>
          <p:nvSpPr>
            <p:cNvPr id="4" name="Rectangle 3"/>
            <p:cNvSpPr/>
            <p:nvPr/>
          </p:nvSpPr>
          <p:spPr>
            <a:xfrm>
              <a:off x="985888" y="5734578"/>
              <a:ext cx="5864738" cy="830997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731520" algn="just">
                <a:spcAft>
                  <a:spcPts val="0"/>
                </a:spcAft>
              </a:pPr>
              <a:r>
                <a:rPr lang="fr-FR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fr-FR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fr-FR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mô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chế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thuỷ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3" descr="hoi (78)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630" y="5752973"/>
              <a:ext cx="748174" cy="7917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464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5862" y="490541"/>
            <a:ext cx="8881426" cy="846856"/>
            <a:chOff x="384636" y="416799"/>
            <a:chExt cx="8881426" cy="846856"/>
          </a:xfrm>
        </p:grpSpPr>
        <p:sp>
          <p:nvSpPr>
            <p:cNvPr id="2" name="Rectangle 1"/>
            <p:cNvSpPr/>
            <p:nvPr/>
          </p:nvSpPr>
          <p:spPr>
            <a:xfrm>
              <a:off x="1231490" y="707613"/>
              <a:ext cx="80345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fr-FR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fr-FR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r>
                <a:rPr lang="fr-FR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mô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quản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thuỷ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4" descr="hoi (81)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36" y="416799"/>
              <a:ext cx="846854" cy="846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192931"/>
              </p:ext>
            </p:extLst>
          </p:nvPr>
        </p:nvGraphicFramePr>
        <p:xfrm>
          <a:off x="766158" y="1794597"/>
          <a:ext cx="9203751" cy="3042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4259">
                  <a:extLst>
                    <a:ext uri="{9D8B030D-6E8A-4147-A177-3AD203B41FA5}">
                      <a16:colId xmlns:a16="http://schemas.microsoft.com/office/drawing/2014/main" val="4130257101"/>
                    </a:ext>
                  </a:extLst>
                </a:gridCol>
                <a:gridCol w="6479492">
                  <a:extLst>
                    <a:ext uri="{9D8B030D-6E8A-4147-A177-3AD203B41FA5}">
                      <a16:colId xmlns:a16="http://schemas.microsoft.com/office/drawing/2014/main" val="1491585021"/>
                    </a:ext>
                  </a:extLst>
                </a:gridCol>
              </a:tblGrid>
              <a:tr h="434696">
                <a:tc>
                  <a:txBody>
                    <a:bodyPr/>
                    <a:lstStyle/>
                    <a:p>
                      <a:pPr marL="91440" marR="36195" algn="ctr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pháp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36195" algn="ctr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 tả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8278211"/>
                  </a:ext>
                </a:extLst>
              </a:tr>
              <a:tr h="869393">
                <a:tc>
                  <a:txBody>
                    <a:bodyPr/>
                    <a:lstStyle/>
                    <a:p>
                      <a:pPr marL="91440" marR="36195" algn="l">
                        <a:spcAft>
                          <a:spcPts val="0"/>
                        </a:spcAft>
                      </a:pP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hỗn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36195" algn="just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 quản trong nhà kho, tránh nước và ánh nắng trực tiếp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11542903"/>
                  </a:ext>
                </a:extLst>
              </a:tr>
              <a:tr h="869393">
                <a:tc>
                  <a:txBody>
                    <a:bodyPr/>
                    <a:lstStyle/>
                    <a:p>
                      <a:pPr marL="91440" marR="36195" algn="l">
                        <a:spcAft>
                          <a:spcPts val="0"/>
                        </a:spcAft>
                      </a:pP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36195" algn="just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 kho và dụng cụ cần được vệ sinh sạch sẽ, phun sát trùng, nước vôi để diệt vi khuẩn, nấm mốc.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8101815"/>
                  </a:ext>
                </a:extLst>
              </a:tr>
              <a:tr h="869393">
                <a:tc>
                  <a:txBody>
                    <a:bodyPr/>
                    <a:lstStyle/>
                    <a:p>
                      <a:pPr marL="91440" marR="36195" algn="l">
                        <a:spcAft>
                          <a:spcPts val="0"/>
                        </a:spcAft>
                      </a:pP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tươi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36195" algn="just">
                        <a:spcAft>
                          <a:spcPts val="0"/>
                        </a:spcAft>
                      </a:pP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94713210"/>
                  </a:ext>
                </a:extLst>
              </a:tr>
            </a:tbl>
          </a:graphicData>
        </a:graphic>
      </p:graphicFrame>
      <p:pic>
        <p:nvPicPr>
          <p:cNvPr id="6" name="Picture 8" descr="49AF38FFEB6845B3B114AB5BA0AB9D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290" y="5508834"/>
            <a:ext cx="1895168" cy="114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729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4D9724"/>
      </a:accent2>
      <a:accent3>
        <a:srgbClr val="90B141"/>
      </a:accent3>
      <a:accent4>
        <a:srgbClr val="CEDD46"/>
      </a:accent4>
      <a:accent5>
        <a:srgbClr val="1C4335"/>
      </a:accent5>
      <a:accent6>
        <a:srgbClr val="2E5B1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3671</TotalTime>
  <Words>660</Words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Malgun Gothic</vt:lpstr>
      <vt:lpstr>Arial</vt:lpstr>
      <vt:lpstr>Arial Unicode MS</vt:lpstr>
      <vt:lpstr>Calibri</vt:lpstr>
      <vt:lpstr>Times New Roman</vt:lpstr>
      <vt:lpstr>VNI-Times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2020-01-20T05:08:25Z</dcterms:created>
  <dcterms:modified xsi:type="dcterms:W3CDTF">2024-07-30T10:22:50Z</dcterms:modified>
</cp:coreProperties>
</file>