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71" r:id="rId2"/>
    <p:sldId id="276" r:id="rId3"/>
    <p:sldId id="278" r:id="rId4"/>
    <p:sldId id="279" r:id="rId5"/>
    <p:sldId id="317" r:id="rId6"/>
    <p:sldId id="274" r:id="rId7"/>
    <p:sldId id="318" r:id="rId8"/>
    <p:sldId id="319" r:id="rId9"/>
    <p:sldId id="320" r:id="rId10"/>
    <p:sldId id="354" r:id="rId11"/>
    <p:sldId id="339" r:id="rId12"/>
    <p:sldId id="324" r:id="rId13"/>
    <p:sldId id="325" r:id="rId14"/>
    <p:sldId id="326" r:id="rId15"/>
    <p:sldId id="327" r:id="rId16"/>
    <p:sldId id="355" r:id="rId17"/>
    <p:sldId id="340" r:id="rId18"/>
    <p:sldId id="358" r:id="rId19"/>
    <p:sldId id="342" r:id="rId20"/>
    <p:sldId id="343" r:id="rId21"/>
    <p:sldId id="329" r:id="rId22"/>
    <p:sldId id="347" r:id="rId23"/>
    <p:sldId id="348" r:id="rId24"/>
    <p:sldId id="349" r:id="rId25"/>
    <p:sldId id="351" r:id="rId26"/>
    <p:sldId id="352" r:id="rId27"/>
    <p:sldId id="353" r:id="rId28"/>
    <p:sldId id="356" r:id="rId29"/>
    <p:sldId id="344" r:id="rId30"/>
    <p:sldId id="345" r:id="rId31"/>
    <p:sldId id="357" r:id="rId32"/>
    <p:sldId id="292" r:id="rId33"/>
    <p:sldId id="293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E8"/>
    <a:srgbClr val="D5B5F5"/>
    <a:srgbClr val="FCC197"/>
    <a:srgbClr val="F26532"/>
    <a:srgbClr val="048DA4"/>
    <a:srgbClr val="006673"/>
    <a:srgbClr val="A3DBE1"/>
    <a:srgbClr val="E26714"/>
    <a:srgbClr val="EE8640"/>
    <a:srgbClr val="057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187" autoAdjust="0"/>
  </p:normalViewPr>
  <p:slideViewPr>
    <p:cSldViewPr snapToGrid="0" showGuides="1">
      <p:cViewPr varScale="1">
        <p:scale>
          <a:sx n="41" d="100"/>
          <a:sy n="41" d="100"/>
        </p:scale>
        <p:origin x="72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6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4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1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3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1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2.xml"/><Relationship Id="rId7" Type="http://schemas.openxmlformats.org/officeDocument/2006/relationships/slide" Target="slid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19.png"/><Relationship Id="rId9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1: Look </a:t>
            </a:r>
            <a:r>
              <a:rPr lang="en-US" dirty="0">
                <a:solidFill>
                  <a:srgbClr val="006673"/>
                </a:solidFill>
              </a:rPr>
              <a:t>at the </a:t>
            </a:r>
            <a:r>
              <a:rPr lang="en-US" dirty="0" smtClean="0">
                <a:solidFill>
                  <a:srgbClr val="006673"/>
                </a:solidFill>
              </a:rPr>
              <a:t>photos </a:t>
            </a:r>
            <a:r>
              <a:rPr lang="en-US" dirty="0">
                <a:solidFill>
                  <a:srgbClr val="006673"/>
                </a:solidFill>
              </a:rPr>
              <a:t>and answer the </a:t>
            </a:r>
            <a:r>
              <a:rPr lang="en-US" dirty="0" smtClean="0">
                <a:solidFill>
                  <a:srgbClr val="006673"/>
                </a:solidFill>
              </a:rPr>
              <a:t>questions.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b="60819"/>
          <a:stretch/>
        </p:blipFill>
        <p:spPr>
          <a:xfrm>
            <a:off x="4102769" y="888397"/>
            <a:ext cx="7944373" cy="595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975" y="1787069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3824" y="5747990"/>
            <a:ext cx="408373" cy="372862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81" y="107918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435750" y="1079544"/>
            <a:ext cx="3522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26532"/>
                </a:solidFill>
                <a:latin typeface="UTMAvoBold"/>
              </a:rPr>
              <a:t>Look at the photos and answer the questions.</a:t>
            </a:r>
            <a:endParaRPr lang="en-GB" sz="2000" b="1" dirty="0">
              <a:solidFill>
                <a:srgbClr val="F26532"/>
              </a:solidFill>
              <a:latin typeface="UTMAvoBold"/>
            </a:endParaRPr>
          </a:p>
        </p:txBody>
      </p:sp>
    </p:spTree>
    <p:extLst>
      <p:ext uri="{BB962C8B-B14F-4D97-AF65-F5344CB8AC3E}">
        <p14:creationId xmlns:p14="http://schemas.microsoft.com/office/powerpoint/2010/main" val="4365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distraction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578" y="4319374"/>
            <a:ext cx="5270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something that prevents someone from giving their attention to something else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2576" y="2771761"/>
            <a:ext cx="220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48DA4"/>
                </a:solidFill>
              </a:rPr>
              <a:t>/</a:t>
            </a:r>
            <a:r>
              <a:rPr lang="en-US" sz="2800" b="1" dirty="0" err="1" smtClean="0">
                <a:solidFill>
                  <a:srgbClr val="048DA4"/>
                </a:solidFill>
              </a:rPr>
              <a:t>dɪ</a:t>
            </a:r>
            <a:r>
              <a:rPr lang="en-US" sz="2800" b="1" dirty="0" err="1">
                <a:solidFill>
                  <a:srgbClr val="048DA4"/>
                </a:solidFill>
              </a:rPr>
              <a:t>ˈ</a:t>
            </a:r>
            <a:r>
              <a:rPr lang="en-US" sz="2800" b="1" dirty="0" err="1" smtClean="0">
                <a:solidFill>
                  <a:srgbClr val="048DA4"/>
                </a:solidFill>
              </a:rPr>
              <a:t>strækʃən</a:t>
            </a:r>
            <a:r>
              <a:rPr lang="en-US" sz="2800" b="1" dirty="0" smtClean="0">
                <a:solidFill>
                  <a:srgbClr val="048DA4"/>
                </a:solidFill>
              </a:rPr>
              <a:t>/</a:t>
            </a:r>
            <a:endParaRPr lang="en-US" sz="2800" b="1" dirty="0">
              <a:solidFill>
                <a:srgbClr val="048DA4"/>
              </a:solidFill>
            </a:endParaRPr>
          </a:p>
        </p:txBody>
      </p:sp>
      <p:pic>
        <p:nvPicPr>
          <p:cNvPr id="1026" name="Picture 2" descr="student teams achievement division stad&#10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05" y="2246724"/>
            <a:ext cx="3645863" cy="309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istractio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66776" y="349279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9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1392767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strategy </a:t>
            </a:r>
            <a:r>
              <a:rPr lang="en-US" sz="4800" b="1" dirty="0">
                <a:solidFill>
                  <a:srgbClr val="F26532"/>
                </a:solidFill>
              </a:rPr>
              <a:t>(n)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a way of doing something or dealing with something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977" y="2771761"/>
            <a:ext cx="2007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/ˈ</a:t>
            </a:r>
            <a:r>
              <a:rPr lang="en-US" sz="2800" b="1" dirty="0" err="1" smtClean="0">
                <a:solidFill>
                  <a:srgbClr val="048DA4"/>
                </a:solidFill>
              </a:rPr>
              <a:t>strætədʒi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etting the Table for Strategy Conversations | CYGNU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15" y="2354300"/>
            <a:ext cx="3875968" cy="22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trateg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05131" y="350273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smtClean="0">
                <a:solidFill>
                  <a:srgbClr val="F26532"/>
                </a:solidFill>
              </a:rPr>
              <a:t>(to) exchange (v)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3976" y="4319374"/>
            <a:ext cx="5165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give something to someone and receive something from that person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951409" y="2771761"/>
            <a:ext cx="208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48DA4"/>
                </a:solidFill>
              </a:rPr>
              <a:t>/</a:t>
            </a:r>
            <a:r>
              <a:rPr lang="en-US" sz="2800" b="1" dirty="0" err="1">
                <a:solidFill>
                  <a:srgbClr val="048DA4"/>
                </a:solidFill>
              </a:rPr>
              <a:t>ɪksˈtʃeɪndʒ</a:t>
            </a:r>
            <a:r>
              <a:rPr lang="en-US" sz="2800" b="1" dirty="0">
                <a:solidFill>
                  <a:srgbClr val="048DA4"/>
                </a:solidFill>
              </a:rPr>
              <a:t>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rrency exchange concept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7"/>
          <a:stretch/>
        </p:blipFill>
        <p:spPr bwMode="auto">
          <a:xfrm>
            <a:off x="7840644" y="2035557"/>
            <a:ext cx="3326846" cy="32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xchang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90449" y="35929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24836"/>
              </p:ext>
            </p:extLst>
          </p:nvPr>
        </p:nvGraphicFramePr>
        <p:xfrm>
          <a:off x="1458927" y="1583700"/>
          <a:ext cx="9852918" cy="46691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3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81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091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New words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Pronunciation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>
                          <a:latin typeface="+mn-lt"/>
                        </a:rPr>
                        <a:t>Meaning</a:t>
                      </a:r>
                      <a:endParaRPr lang="en-US" sz="2500" b="1" dirty="0">
                        <a:solidFill>
                          <a:srgbClr val="F2653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243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distraction (n)</a:t>
                      </a:r>
                      <a:endParaRPr lang="en-US" sz="2400" dirty="0" smtClean="0"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sz="24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48DA4"/>
                          </a:solidFill>
                        </a:rPr>
                        <a:t>dɪˈstrækʃən</a:t>
                      </a: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  <a:endParaRPr lang="en-US" sz="2000" b="1" dirty="0">
                        <a:solidFill>
                          <a:srgbClr val="048DA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something that prevents someone from giving their attention to something else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963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strategy (n)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/ˈ</a:t>
                      </a:r>
                      <a:r>
                        <a:rPr lang="en-US" sz="2000" b="1" dirty="0" err="1" smtClean="0">
                          <a:solidFill>
                            <a:srgbClr val="048DA4"/>
                          </a:solidFill>
                        </a:rPr>
                        <a:t>strætədʒi</a:t>
                      </a: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 way of doing something or dealing with something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187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solidFill>
                            <a:srgbClr val="F26532"/>
                          </a:solidFill>
                        </a:rPr>
                        <a:t>(to) exchange (v)</a:t>
                      </a:r>
                      <a:endParaRPr lang="en-US" sz="2400" dirty="0"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  <a:r>
                        <a:rPr lang="en-US" sz="2000" b="1" dirty="0" err="1" smtClean="0">
                          <a:solidFill>
                            <a:srgbClr val="048DA4"/>
                          </a:solidFill>
                        </a:rPr>
                        <a:t>ɪksˈtʃeɪndʒ</a:t>
                      </a:r>
                      <a:r>
                        <a:rPr lang="en-US" sz="2000" b="1" dirty="0" smtClean="0">
                          <a:solidFill>
                            <a:srgbClr val="048DA4"/>
                          </a:solidFill>
                        </a:rPr>
                        <a:t>/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2C524E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to give something to someone and receive something from that person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1: Look </a:t>
            </a:r>
            <a:r>
              <a:rPr lang="en-US" dirty="0">
                <a:solidFill>
                  <a:srgbClr val="006673"/>
                </a:solidFill>
              </a:rPr>
              <a:t>at the </a:t>
            </a:r>
            <a:r>
              <a:rPr lang="en-US" dirty="0" smtClean="0">
                <a:solidFill>
                  <a:srgbClr val="006673"/>
                </a:solidFill>
              </a:rPr>
              <a:t>photos </a:t>
            </a:r>
            <a:r>
              <a:rPr lang="en-US" dirty="0">
                <a:solidFill>
                  <a:srgbClr val="006673"/>
                </a:solidFill>
              </a:rPr>
              <a:t>and answer the </a:t>
            </a:r>
            <a:r>
              <a:rPr lang="en-US" dirty="0" smtClean="0">
                <a:solidFill>
                  <a:srgbClr val="006673"/>
                </a:solidFill>
              </a:rPr>
              <a:t>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texts. Choose </a:t>
            </a:r>
            <a:r>
              <a:rPr lang="en-US" dirty="0">
                <a:solidFill>
                  <a:srgbClr val="006673"/>
                </a:solidFill>
              </a:rPr>
              <a:t>the correct answer.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D</a:t>
            </a:r>
            <a:r>
              <a:rPr lang="en-US" dirty="0" smtClean="0">
                <a:solidFill>
                  <a:srgbClr val="006673"/>
                </a:solidFill>
              </a:rPr>
              <a:t>ecide </a:t>
            </a:r>
            <a:r>
              <a:rPr lang="en-US" dirty="0">
                <a:solidFill>
                  <a:srgbClr val="006673"/>
                </a:solidFill>
              </a:rPr>
              <a:t>who mentions the following by putting a tick in the </a:t>
            </a:r>
            <a:r>
              <a:rPr lang="en-US" dirty="0" smtClean="0">
                <a:solidFill>
                  <a:srgbClr val="006673"/>
                </a:solidFill>
              </a:rPr>
              <a:t>correct box</a:t>
            </a:r>
            <a:r>
              <a:rPr lang="en-US" dirty="0">
                <a:solidFill>
                  <a:srgbClr val="006673"/>
                </a:solidFill>
              </a:rPr>
              <a:t>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1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199" y="1115629"/>
            <a:ext cx="10144217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ill in the blanks with suitable words or phrases to complete the steps of finding the main idea of a passage.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54097" y="2446785"/>
          <a:ext cx="10116654" cy="51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3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    repetition             identify               first </a:t>
                      </a:r>
                      <a:r>
                        <a:rPr lang="en-US" sz="2800" dirty="0">
                          <a:effectLst/>
                        </a:rPr>
                        <a:t>and </a:t>
                      </a:r>
                      <a:r>
                        <a:rPr lang="en-US" sz="2800" dirty="0" smtClean="0">
                          <a:effectLst/>
                        </a:rPr>
                        <a:t>last             summarize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38053" y="3258674"/>
            <a:ext cx="8373438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the main idea of a passage?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(1)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(2)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passage in your own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Check the (3)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_________________ sentences.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Look for (4) _______________ of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ideas.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3208" y="3852810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</a:rPr>
              <a:t>dentify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3198" y="43965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Summarize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4049" y="4949378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f</a:t>
            </a:r>
            <a:r>
              <a:rPr lang="en-US" sz="2800" b="1" dirty="0" smtClean="0">
                <a:solidFill>
                  <a:srgbClr val="C00000"/>
                </a:solidFill>
              </a:rPr>
              <a:t>irst and last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6034" y="5503547"/>
            <a:ext cx="2455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</a:rPr>
              <a:t>epetition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776" y="122294"/>
            <a:ext cx="760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Task 2. Read </a:t>
            </a:r>
            <a:r>
              <a:rPr lang="en-US" b="1" dirty="0">
                <a:solidFill>
                  <a:schemeClr val="bg1"/>
                </a:solidFill>
                <a:latin typeface="UTMAvoBold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UTMAvoBold"/>
              </a:rPr>
              <a:t>texts. </a:t>
            </a:r>
            <a:r>
              <a:rPr lang="en-US" b="1" dirty="0">
                <a:solidFill>
                  <a:schemeClr val="bg1"/>
                </a:solidFill>
                <a:latin typeface="UTMAvoBold"/>
              </a:rPr>
              <a:t>What are the two students talking about? Choose the correct answer.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2862" y="1074198"/>
            <a:ext cx="3240350" cy="923330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A. Ways of helping students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B. Ways of learning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UTMAvoBold"/>
              </a:rPr>
              <a:t>C. How to enjoy learning</a:t>
            </a:r>
            <a:endParaRPr lang="en-US" b="1" dirty="0">
              <a:solidFill>
                <a:schemeClr val="bg1"/>
              </a:solidFill>
              <a:latin typeface="UTMAvoBol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2861" y="1407560"/>
            <a:ext cx="356603" cy="256853"/>
          </a:xfrm>
          <a:prstGeom prst="ellipse">
            <a:avLst/>
          </a:prstGeom>
          <a:noFill/>
          <a:ln w="412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</a:t>
            </a:r>
            <a:r>
              <a:rPr lang="en-US" dirty="0"/>
              <a:t>learning because 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68867" y="1222006"/>
            <a:ext cx="6564189" cy="90460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23840" y="1513521"/>
            <a:ext cx="20585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54942" y="1513521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79314" y="3744674"/>
            <a:ext cx="6954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247355" y="3453624"/>
            <a:ext cx="6037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27130" y="4286290"/>
            <a:ext cx="32544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063119" y="4550045"/>
            <a:ext cx="7879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40236" y="4830822"/>
            <a:ext cx="63456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82889" y="2819550"/>
            <a:ext cx="4839295" cy="60087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2605" y="3083448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2339" y="3618601"/>
            <a:ext cx="10033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14883" y="3618601"/>
            <a:ext cx="14870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306398" y="4436416"/>
            <a:ext cx="1392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85539" y="3903518"/>
            <a:ext cx="12432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312829" y="5610285"/>
            <a:ext cx="4910550" cy="90256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498449" y="4723454"/>
            <a:ext cx="24693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1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2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9184758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Reorder the steps of reading for specific information: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1965" y="2488038"/>
            <a:ext cx="9872870" cy="301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Read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passage and scan for key words or synonyms/paraphrased expressions.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and decide answers.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Underline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words in the questions.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instructions.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TO LEARN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3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3620" y="1180565"/>
            <a:ext cx="1008404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Reorder the steps of reading for specific information</a:t>
            </a:r>
            <a:r>
              <a:rPr lang="en-US" sz="32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(key)</a:t>
            </a:r>
            <a:endParaRPr lang="en-US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62417" y="15429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Flowchart: Manual Operation 9"/>
          <p:cNvSpPr/>
          <p:nvPr/>
        </p:nvSpPr>
        <p:spPr>
          <a:xfrm>
            <a:off x="1908313" y="1942698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instructions</a:t>
            </a:r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Flowchart: Manual Operation 10"/>
          <p:cNvSpPr/>
          <p:nvPr/>
        </p:nvSpPr>
        <p:spPr>
          <a:xfrm>
            <a:off x="1908313" y="3111348"/>
            <a:ext cx="9124121" cy="924672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Underline key words in the questions.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Flowchart: Manual Operation 11"/>
          <p:cNvSpPr/>
          <p:nvPr/>
        </p:nvSpPr>
        <p:spPr>
          <a:xfrm>
            <a:off x="1983580" y="4306502"/>
            <a:ext cx="9124121" cy="1269294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passage and scan for key words or synonyms/paraphrased expressions.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Flowchart: Manual Operation 12"/>
          <p:cNvSpPr/>
          <p:nvPr/>
        </p:nvSpPr>
        <p:spPr>
          <a:xfrm>
            <a:off x="1908313" y="5833026"/>
            <a:ext cx="9124121" cy="901148"/>
          </a:xfrm>
          <a:prstGeom prst="flowChartManualOperation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 and decide answers.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66118" y="1138534"/>
            <a:ext cx="9465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UTMAvoBold"/>
              </a:rPr>
              <a:t>Decide who mentions the following by putting a tick in the </a:t>
            </a:r>
            <a:r>
              <a:rPr lang="en-US" sz="2400" b="1" dirty="0" smtClean="0">
                <a:solidFill>
                  <a:srgbClr val="F26532"/>
                </a:solidFill>
                <a:latin typeface="UTMAvoBold"/>
              </a:rPr>
              <a:t>correct </a:t>
            </a:r>
            <a:r>
              <a:rPr lang="en-US" sz="2400" b="1" dirty="0">
                <a:solidFill>
                  <a:srgbClr val="F26532"/>
                </a:solidFill>
                <a:latin typeface="UTMAvoBold"/>
              </a:rPr>
              <a:t>box.</a:t>
            </a:r>
            <a:endParaRPr lang="en-GB" sz="2400" b="1" dirty="0">
              <a:solidFill>
                <a:srgbClr val="F26532"/>
              </a:solidFill>
              <a:latin typeface="UTMAvoBol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6297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297" y="2352782"/>
            <a:ext cx="9257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person ….</a:t>
            </a:r>
          </a:p>
          <a:p>
            <a:r>
              <a:rPr lang="en-US" sz="2400" dirty="0" smtClean="0"/>
              <a:t>1. thinks that online learning isn’t as good as face-to-face learning.</a:t>
            </a:r>
          </a:p>
          <a:p>
            <a:r>
              <a:rPr lang="en-US" sz="2400" dirty="0" smtClean="0"/>
              <a:t>2. gains the same knowledge in both ways of learning.</a:t>
            </a:r>
          </a:p>
          <a:p>
            <a:r>
              <a:rPr lang="en-US" sz="2400" dirty="0" smtClean="0"/>
              <a:t>3. has more direct conversations and discussions.</a:t>
            </a:r>
          </a:p>
          <a:p>
            <a:r>
              <a:rPr lang="en-US" sz="2400" dirty="0" smtClean="0"/>
              <a:t>4. uses emails to contact classmates</a:t>
            </a:r>
          </a:p>
          <a:p>
            <a:r>
              <a:rPr lang="en-US" sz="2400" dirty="0" smtClean="0"/>
              <a:t>5. can pay more attention in class.</a:t>
            </a:r>
          </a:p>
          <a:p>
            <a:r>
              <a:rPr lang="en-US" sz="2400" dirty="0" smtClean="0"/>
              <a:t>6. needs to have access to high-speed Internet.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264445"/>
              </p:ext>
            </p:extLst>
          </p:nvPr>
        </p:nvGraphicFramePr>
        <p:xfrm>
          <a:off x="10161142" y="2380259"/>
          <a:ext cx="1828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Kim</a:t>
                      </a:r>
                      <a:endParaRPr lang="en-US" sz="2400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Laura</a:t>
                      </a:r>
                      <a:endParaRPr lang="en-US" sz="2400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CC1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83" y="2784296"/>
            <a:ext cx="467474" cy="46747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22" y="3881918"/>
            <a:ext cx="467474" cy="467474"/>
          </a:xfrm>
          <a:prstGeom prst="rect">
            <a:avLst/>
          </a:prstGeom>
        </p:spPr>
      </p:pic>
      <p:pic>
        <p:nvPicPr>
          <p:cNvPr id="19" name="Picture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77" y="3556570"/>
            <a:ext cx="467474" cy="467474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146" y="3170433"/>
            <a:ext cx="467474" cy="467474"/>
          </a:xfrm>
          <a:prstGeom prst="rect">
            <a:avLst/>
          </a:prstGeom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14" y="4214319"/>
            <a:ext cx="467474" cy="467474"/>
          </a:xfrm>
          <a:prstGeom prst="rect">
            <a:avLst/>
          </a:prstGeom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70" y="4654192"/>
            <a:ext cx="467474" cy="467474"/>
          </a:xfrm>
          <a:prstGeom prst="rect">
            <a:avLst/>
          </a:prstGeom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11578975" y="6369978"/>
            <a:ext cx="369870" cy="380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AvoBold"/>
              </a:rPr>
              <a:t>1. This person thinks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that online learning isn’t as good as face-to-face learning.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890862" y="1549495"/>
            <a:ext cx="5486998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19530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2. This person gains the same knowledge in both ways of learning.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2890" y="4758864"/>
            <a:ext cx="368489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6090" y="4472261"/>
            <a:ext cx="192433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520822" y="1136065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3. This person has more direct conversations and discussions.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396" y="1813249"/>
            <a:ext cx="510993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93975" y="2067300"/>
            <a:ext cx="463587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186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AvoBold"/>
              </a:rPr>
              <a:t>4. This person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uses emails to contact </a:t>
            </a:r>
            <a:r>
              <a:rPr lang="en-US" dirty="0" smtClean="0">
                <a:solidFill>
                  <a:srgbClr val="FF0000"/>
                </a:solidFill>
                <a:latin typeface="UTMAvoBold"/>
              </a:rPr>
              <a:t>classmates.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83580" y="4778622"/>
            <a:ext cx="103508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91865" y="5037188"/>
            <a:ext cx="4217365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91865" y="5299511"/>
            <a:ext cx="161064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UTMAvoBold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UTMAvoBold"/>
              </a:rPr>
              <a:t>. This person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can pay more attention in class</a:t>
            </a:r>
            <a:r>
              <a:rPr lang="en-US" dirty="0" smtClean="0">
                <a:solidFill>
                  <a:srgbClr val="FF0000"/>
                </a:solidFill>
                <a:latin typeface="UTMAvoBold"/>
              </a:rPr>
              <a:t>.</a:t>
            </a:r>
            <a:endParaRPr lang="en-US" dirty="0">
              <a:solidFill>
                <a:srgbClr val="FF0000"/>
              </a:solidFill>
              <a:latin typeface="UTMAvo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485140" y="5124441"/>
            <a:ext cx="3339101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25640" y="4864495"/>
            <a:ext cx="2182133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85140" y="5371736"/>
            <a:ext cx="6405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</p:spTree>
    <p:extLst>
      <p:ext uri="{BB962C8B-B14F-4D97-AF65-F5344CB8AC3E}">
        <p14:creationId xmlns:p14="http://schemas.microsoft.com/office/powerpoint/2010/main" val="39392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81887" y="1156128"/>
            <a:ext cx="6738151" cy="4604491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81887" y="898672"/>
            <a:ext cx="6738151" cy="257456"/>
          </a:xfrm>
          <a:prstGeom prst="rect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Kim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862" y="1226941"/>
            <a:ext cx="61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think face-to-face learning is better </a:t>
            </a:r>
            <a:r>
              <a:rPr lang="en-US" dirty="0" smtClean="0"/>
              <a:t>than online learning because </a:t>
            </a:r>
            <a:r>
              <a:rPr lang="en-US" dirty="0"/>
              <a:t>I can </a:t>
            </a:r>
            <a:r>
              <a:rPr lang="en-US" dirty="0" smtClean="0"/>
              <a:t>communicate with </a:t>
            </a:r>
            <a:r>
              <a:rPr lang="en-US" dirty="0"/>
              <a:t>teachers and other classmates</a:t>
            </a:r>
            <a:br>
              <a:rPr lang="en-US" dirty="0"/>
            </a:br>
            <a:r>
              <a:rPr lang="en-US" dirty="0"/>
              <a:t>immediately and directly when I </a:t>
            </a:r>
            <a:r>
              <a:rPr lang="en-US" dirty="0" smtClean="0"/>
              <a:t>have questions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47991" y="2067300"/>
            <a:ext cx="39462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class, I can work in </a:t>
            </a:r>
            <a:r>
              <a:rPr lang="en-US" dirty="0" smtClean="0"/>
              <a:t>groups and </a:t>
            </a:r>
            <a:r>
              <a:rPr lang="en-US" dirty="0"/>
              <a:t>discuss with friends. This helps me understand the lessons better. When I have a problem, I can ask for answers or help immediately. I can’t do this in online classes. I have to email my teachers and wait </a:t>
            </a:r>
            <a:r>
              <a:rPr lang="en-US" dirty="0" smtClean="0"/>
              <a:t>for their </a:t>
            </a:r>
            <a:r>
              <a:rPr lang="en-US" dirty="0"/>
              <a:t>reply.</a:t>
            </a:r>
            <a:br>
              <a:rPr lang="en-US" dirty="0"/>
            </a:br>
            <a:r>
              <a:rPr lang="en-US" dirty="0"/>
              <a:t>Learning in a traditional classroom also has fewer distractions than learning online. My teachers have many strategies to keep us focused on the lessons. I really enjoy my lessons and learn a lot.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96620" y="1156128"/>
            <a:ext cx="317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UTMAvoBold"/>
              </a:rPr>
              <a:t>6. This person </a:t>
            </a:r>
            <a:r>
              <a:rPr lang="en-US" dirty="0">
                <a:solidFill>
                  <a:srgbClr val="FF0000"/>
                </a:solidFill>
                <a:latin typeface="UTMAvoBold"/>
              </a:rPr>
              <a:t>needs to have access to high-speed Internet.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355" y="2192485"/>
            <a:ext cx="5160636" cy="4426679"/>
          </a:xfrm>
          <a:prstGeom prst="rect">
            <a:avLst/>
          </a:prstGeom>
          <a:solidFill>
            <a:srgbClr val="D3D1E8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2890" y="2265528"/>
            <a:ext cx="49404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Laura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I think online learning has more </a:t>
            </a:r>
            <a:r>
              <a:rPr lang="en-US" dirty="0" smtClean="0"/>
              <a:t>advantages than </a:t>
            </a:r>
            <a:r>
              <a:rPr lang="en-US" dirty="0"/>
              <a:t>disadvantages. My school is trying </a:t>
            </a:r>
            <a:r>
              <a:rPr lang="en-US" dirty="0" smtClean="0"/>
              <a:t>to change </a:t>
            </a:r>
            <a:r>
              <a:rPr lang="en-US" dirty="0"/>
              <a:t>from face-to-face to blended </a:t>
            </a:r>
            <a:r>
              <a:rPr lang="en-US" dirty="0" smtClean="0"/>
              <a:t>learning, so </a:t>
            </a:r>
            <a:r>
              <a:rPr lang="en-US" dirty="0"/>
              <a:t>sometimes we have online classes. I </a:t>
            </a:r>
            <a:r>
              <a:rPr lang="en-US" dirty="0" smtClean="0"/>
              <a:t>don’t have </a:t>
            </a:r>
            <a:r>
              <a:rPr lang="en-US" dirty="0"/>
              <a:t>to go to school, but I don’t feel </a:t>
            </a:r>
            <a:r>
              <a:rPr lang="en-US" dirty="0" smtClean="0"/>
              <a:t>I’m missing </a:t>
            </a:r>
            <a:r>
              <a:rPr lang="en-US" dirty="0"/>
              <a:t>any lessons by taking online </a:t>
            </a:r>
            <a:r>
              <a:rPr lang="en-US" dirty="0" smtClean="0"/>
              <a:t>classes. Furthermore</a:t>
            </a:r>
            <a:r>
              <a:rPr lang="en-US" dirty="0"/>
              <a:t>, I think I learn online as much </a:t>
            </a:r>
            <a:r>
              <a:rPr lang="en-US" dirty="0" smtClean="0"/>
              <a:t>as I </a:t>
            </a:r>
            <a:r>
              <a:rPr lang="en-US" dirty="0"/>
              <a:t>learn in a traditional class. I can’t talk to </a:t>
            </a:r>
            <a:r>
              <a:rPr lang="en-US" dirty="0" smtClean="0"/>
              <a:t>my teacher </a:t>
            </a:r>
            <a:r>
              <a:rPr lang="en-US" dirty="0"/>
              <a:t>and classmates, but I can email </a:t>
            </a:r>
            <a:r>
              <a:rPr lang="en-US" dirty="0" smtClean="0"/>
              <a:t>them at </a:t>
            </a:r>
            <a:r>
              <a:rPr lang="en-US" dirty="0"/>
              <a:t>any time. I also have an online discussion</a:t>
            </a:r>
            <a:br>
              <a:rPr lang="en-US" dirty="0"/>
            </a:br>
            <a:r>
              <a:rPr lang="en-US" dirty="0"/>
              <a:t>board where I can exchange comments </a:t>
            </a:r>
            <a:r>
              <a:rPr lang="en-US" dirty="0" smtClean="0"/>
              <a:t>and ideas </a:t>
            </a:r>
            <a:r>
              <a:rPr lang="en-US" dirty="0"/>
              <a:t>about my projects with my </a:t>
            </a:r>
            <a:r>
              <a:rPr lang="en-US" dirty="0" smtClean="0"/>
              <a:t>classmates. The </a:t>
            </a:r>
            <a:r>
              <a:rPr lang="en-US" dirty="0"/>
              <a:t>only disadvantage is I really need to </a:t>
            </a:r>
            <a:r>
              <a:rPr lang="en-US" dirty="0" smtClean="0"/>
              <a:t>have a </a:t>
            </a:r>
            <a:r>
              <a:rPr lang="en-US" dirty="0"/>
              <a:t>fast Internet connection.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014018" y="5862046"/>
            <a:ext cx="854519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83714" y="6127845"/>
            <a:ext cx="4716835" cy="653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83714" y="6382936"/>
            <a:ext cx="103194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1: Look </a:t>
            </a:r>
            <a:r>
              <a:rPr lang="en-US" dirty="0">
                <a:solidFill>
                  <a:srgbClr val="006673"/>
                </a:solidFill>
              </a:rPr>
              <a:t>at the </a:t>
            </a:r>
            <a:r>
              <a:rPr lang="en-US" dirty="0" smtClean="0">
                <a:solidFill>
                  <a:srgbClr val="006673"/>
                </a:solidFill>
              </a:rPr>
              <a:t>photos </a:t>
            </a:r>
            <a:r>
              <a:rPr lang="en-US" dirty="0">
                <a:solidFill>
                  <a:srgbClr val="006673"/>
                </a:solidFill>
              </a:rPr>
              <a:t>and answer the </a:t>
            </a:r>
            <a:r>
              <a:rPr lang="en-US" dirty="0" smtClean="0">
                <a:solidFill>
                  <a:srgbClr val="006673"/>
                </a:solidFill>
              </a:rPr>
              <a:t>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texts. Choose </a:t>
            </a:r>
            <a:r>
              <a:rPr lang="en-US" dirty="0">
                <a:solidFill>
                  <a:srgbClr val="006673"/>
                </a:solidFill>
              </a:rPr>
              <a:t>the correct answer.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D</a:t>
            </a:r>
            <a:r>
              <a:rPr lang="en-US" dirty="0" smtClean="0">
                <a:solidFill>
                  <a:srgbClr val="006673"/>
                </a:solidFill>
              </a:rPr>
              <a:t>ecide </a:t>
            </a:r>
            <a:r>
              <a:rPr lang="en-US" dirty="0">
                <a:solidFill>
                  <a:srgbClr val="006673"/>
                </a:solidFill>
              </a:rPr>
              <a:t>who mentions the following by putting a tick in the </a:t>
            </a:r>
            <a:r>
              <a:rPr lang="en-US" dirty="0" smtClean="0">
                <a:solidFill>
                  <a:srgbClr val="006673"/>
                </a:solidFill>
              </a:rPr>
              <a:t>correct box</a:t>
            </a:r>
            <a:r>
              <a:rPr lang="en-US" dirty="0">
                <a:solidFill>
                  <a:srgbClr val="006673"/>
                </a:solidFill>
              </a:rPr>
              <a:t>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967409" y="1694689"/>
            <a:ext cx="10469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You are students who are taking part in a forum about educational innovations. The topic of the forum this year is: face-to-face learning or online learning? Raise your voice and express your personal viewpoint.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45773" r="52213" b="37079"/>
          <a:stretch/>
        </p:blipFill>
        <p:spPr>
          <a:xfrm>
            <a:off x="565854" y="3251101"/>
            <a:ext cx="5331511" cy="3066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8" t="73064" r="7398" b="6712"/>
          <a:stretch/>
        </p:blipFill>
        <p:spPr>
          <a:xfrm>
            <a:off x="6955604" y="3251101"/>
            <a:ext cx="4582274" cy="30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pPr lvl="0"/>
            <a:r>
              <a:rPr lang="en-US" sz="2400" dirty="0"/>
              <a:t>Develop reading </a:t>
            </a:r>
            <a:r>
              <a:rPr lang="en-US" sz="2400" dirty="0" smtClean="0"/>
              <a:t>skills </a:t>
            </a:r>
            <a:r>
              <a:rPr lang="en-US" sz="2400" dirty="0"/>
              <a:t>for general ideas and for specific information about </a:t>
            </a:r>
            <a:r>
              <a:rPr lang="en-US" sz="2400" dirty="0" smtClean="0"/>
              <a:t>types of </a:t>
            </a:r>
            <a:r>
              <a:rPr lang="en-US" sz="2400" dirty="0"/>
              <a:t>learning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Develop communication skills and creativity</a:t>
            </a:r>
          </a:p>
          <a:p>
            <a:r>
              <a:rPr lang="en-US" sz="2400" dirty="0"/>
              <a:t>- Be collaborative and supportive in pair work and team work</a:t>
            </a:r>
          </a:p>
          <a:p>
            <a:r>
              <a:rPr lang="en-US" sz="2400" dirty="0"/>
              <a:t>- Develop presentation </a:t>
            </a:r>
            <a:r>
              <a:rPr lang="en-US" sz="2400" dirty="0" smtClean="0"/>
              <a:t>skills</a:t>
            </a:r>
            <a:endParaRPr lang="en-US" sz="2400" dirty="0"/>
          </a:p>
          <a:p>
            <a:r>
              <a:rPr lang="en-US" sz="2400" dirty="0"/>
              <a:t>- Actively join in class activities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pPr lvl="0"/>
            <a:r>
              <a:rPr lang="en-US" sz="2400" dirty="0" smtClean="0"/>
              <a:t>- Understand </a:t>
            </a:r>
            <a:r>
              <a:rPr lang="en-US" sz="2400" dirty="0"/>
              <a:t>more about advantages and disadvantages of online and face-to-face learning, therefore, students can make use of the strong points of each </a:t>
            </a:r>
            <a:r>
              <a:rPr lang="en-US" sz="2400" dirty="0" smtClean="0"/>
              <a:t>method</a:t>
            </a:r>
            <a:endParaRPr lang="en-US" sz="2400" dirty="0"/>
          </a:p>
          <a:p>
            <a:r>
              <a:rPr lang="en-US" sz="2400" dirty="0"/>
              <a:t>- Develop self-study skills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5165" y="2077973"/>
            <a:ext cx="4587315" cy="678094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Expressions to talk about </a:t>
            </a:r>
            <a:r>
              <a:rPr lang="en-US" sz="2000" b="1" dirty="0" smtClean="0"/>
              <a:t>advantages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263130" y="2077973"/>
            <a:ext cx="4575424" cy="678094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/>
              <a:t>Expressions to talk about </a:t>
            </a:r>
            <a:r>
              <a:rPr lang="en-US" sz="2000" b="1" dirty="0" smtClean="0"/>
              <a:t>disadvantages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05165" y="2930727"/>
            <a:ext cx="4575424" cy="2893023"/>
          </a:xfrm>
          <a:prstGeom prst="roundRect">
            <a:avLst/>
          </a:prstGeom>
          <a:solidFill>
            <a:srgbClr val="FCC1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- A </a:t>
            </a:r>
            <a:r>
              <a:rPr lang="en-US" sz="2400" dirty="0">
                <a:solidFill>
                  <a:schemeClr val="tx1"/>
                </a:solidFill>
              </a:rPr>
              <a:t>positive aspect of …….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- A </a:t>
            </a:r>
            <a:r>
              <a:rPr lang="en-US" sz="2400" dirty="0">
                <a:solidFill>
                  <a:schemeClr val="tx1"/>
                </a:solidFill>
              </a:rPr>
              <a:t>benefit of ……. is …..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- A </a:t>
            </a:r>
            <a:r>
              <a:rPr lang="en-US" sz="2400" dirty="0">
                <a:solidFill>
                  <a:schemeClr val="tx1"/>
                </a:solidFill>
              </a:rPr>
              <a:t>good point about… is …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</a:rPr>
              <a:t>- An </a:t>
            </a:r>
            <a:r>
              <a:rPr lang="en-US" sz="2400" dirty="0">
                <a:solidFill>
                  <a:schemeClr val="tx1"/>
                </a:solidFill>
              </a:rPr>
              <a:t>argument in favor of .. is 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An </a:t>
            </a:r>
            <a:r>
              <a:rPr lang="en-US" sz="2400" dirty="0">
                <a:solidFill>
                  <a:schemeClr val="tx1"/>
                </a:solidFill>
              </a:rPr>
              <a:t>advantage of … is 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263129" y="2930728"/>
            <a:ext cx="4575424" cy="2893022"/>
          </a:xfrm>
          <a:prstGeom prst="roundRect">
            <a:avLst/>
          </a:prstGeom>
          <a:solidFill>
            <a:srgbClr val="FCC1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 smtClean="0">
                <a:solidFill>
                  <a:schemeClr val="tx1"/>
                </a:solidFill>
              </a:rPr>
              <a:t>- A </a:t>
            </a:r>
            <a:r>
              <a:rPr lang="en-US" sz="2400" dirty="0">
                <a:solidFill>
                  <a:schemeClr val="tx1"/>
                </a:solidFill>
              </a:rPr>
              <a:t>negative aspect of…. is ……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An </a:t>
            </a:r>
            <a:r>
              <a:rPr lang="en-US" sz="2400" dirty="0">
                <a:solidFill>
                  <a:schemeClr val="tx1"/>
                </a:solidFill>
              </a:rPr>
              <a:t>argument against …. is …..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A </a:t>
            </a:r>
            <a:r>
              <a:rPr lang="en-US" sz="2400" dirty="0">
                <a:solidFill>
                  <a:schemeClr val="tx1"/>
                </a:solidFill>
              </a:rPr>
              <a:t>drawback of .… is </a:t>
            </a:r>
            <a:r>
              <a:rPr lang="en-US" sz="2400" dirty="0" smtClean="0">
                <a:solidFill>
                  <a:schemeClr val="tx1"/>
                </a:solidFill>
              </a:rPr>
              <a:t>….</a:t>
            </a:r>
          </a:p>
          <a:p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frequent criticism of … is …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downside of … is </a:t>
            </a: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0160" y="1154094"/>
            <a:ext cx="388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USEFUL EXPRESSIONS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089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1: Look </a:t>
            </a:r>
            <a:r>
              <a:rPr lang="en-US" dirty="0">
                <a:solidFill>
                  <a:srgbClr val="006673"/>
                </a:solidFill>
              </a:rPr>
              <a:t>at the </a:t>
            </a:r>
            <a:r>
              <a:rPr lang="en-US" dirty="0" smtClean="0">
                <a:solidFill>
                  <a:srgbClr val="006673"/>
                </a:solidFill>
              </a:rPr>
              <a:t>photos </a:t>
            </a:r>
            <a:r>
              <a:rPr lang="en-US" dirty="0">
                <a:solidFill>
                  <a:srgbClr val="006673"/>
                </a:solidFill>
              </a:rPr>
              <a:t>and answer the </a:t>
            </a:r>
            <a:r>
              <a:rPr lang="en-US" dirty="0" smtClean="0">
                <a:solidFill>
                  <a:srgbClr val="006673"/>
                </a:solidFill>
              </a:rPr>
              <a:t>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texts. Choose </a:t>
            </a:r>
            <a:r>
              <a:rPr lang="en-US" dirty="0">
                <a:solidFill>
                  <a:srgbClr val="006673"/>
                </a:solidFill>
              </a:rPr>
              <a:t>the correct answer.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D</a:t>
            </a:r>
            <a:r>
              <a:rPr lang="en-US" dirty="0" smtClean="0">
                <a:solidFill>
                  <a:srgbClr val="006673"/>
                </a:solidFill>
              </a:rPr>
              <a:t>ecide </a:t>
            </a:r>
            <a:r>
              <a:rPr lang="en-US" dirty="0">
                <a:solidFill>
                  <a:srgbClr val="006673"/>
                </a:solidFill>
              </a:rPr>
              <a:t>who mentions the following by putting a tick in the </a:t>
            </a:r>
            <a:r>
              <a:rPr lang="en-US" dirty="0" smtClean="0">
                <a:solidFill>
                  <a:srgbClr val="006673"/>
                </a:solidFill>
              </a:rPr>
              <a:t>correct box</a:t>
            </a:r>
            <a:r>
              <a:rPr lang="en-US" dirty="0">
                <a:solidFill>
                  <a:srgbClr val="006673"/>
                </a:solidFill>
              </a:rPr>
              <a:t>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pPr lvl="0"/>
            <a:r>
              <a:rPr lang="en-US" sz="2400" dirty="0"/>
              <a:t>Develop reading </a:t>
            </a:r>
            <a:r>
              <a:rPr lang="en-US" sz="2400" dirty="0" smtClean="0"/>
              <a:t>skills </a:t>
            </a:r>
            <a:r>
              <a:rPr lang="en-US" sz="2400" dirty="0"/>
              <a:t>for general ideas and for specific information about </a:t>
            </a:r>
            <a:r>
              <a:rPr lang="en-US" sz="2400" dirty="0" smtClean="0"/>
              <a:t>types of </a:t>
            </a:r>
            <a:r>
              <a:rPr lang="en-US" sz="2400" dirty="0"/>
              <a:t>learning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Develop communication skills and creativity</a:t>
            </a:r>
          </a:p>
          <a:p>
            <a:r>
              <a:rPr lang="en-US" sz="2400" dirty="0"/>
              <a:t>- Be collaborative and supportive in pair work and team work</a:t>
            </a:r>
          </a:p>
          <a:p>
            <a:r>
              <a:rPr lang="en-US" sz="2400" dirty="0"/>
              <a:t>- Develop presentation </a:t>
            </a:r>
            <a:r>
              <a:rPr lang="en-US" sz="2400" dirty="0" smtClean="0"/>
              <a:t>skills</a:t>
            </a:r>
            <a:endParaRPr lang="en-US" sz="2400" dirty="0"/>
          </a:p>
          <a:p>
            <a:r>
              <a:rPr lang="en-US" sz="2400" dirty="0"/>
              <a:t>- Actively join in class activities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pPr lvl="0"/>
            <a:r>
              <a:rPr lang="en-US" sz="2400" dirty="0" smtClean="0"/>
              <a:t>- Understand </a:t>
            </a:r>
            <a:r>
              <a:rPr lang="en-US" sz="2400" dirty="0"/>
              <a:t>more about advantages and disadvantages of online and face-to-face learning, therefore, students can make use of the strong points of each </a:t>
            </a:r>
            <a:r>
              <a:rPr lang="en-US" sz="2400" dirty="0" smtClean="0"/>
              <a:t>method</a:t>
            </a:r>
            <a:endParaRPr lang="en-US" sz="2400" dirty="0"/>
          </a:p>
          <a:p>
            <a:r>
              <a:rPr lang="en-US" sz="2400" dirty="0"/>
              <a:t>- Develop self-study skills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Speaking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475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2031398"/>
            <a:ext cx="4599373" cy="8052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Task 1: Look </a:t>
            </a:r>
            <a:r>
              <a:rPr lang="en-US" dirty="0">
                <a:solidFill>
                  <a:srgbClr val="006673"/>
                </a:solidFill>
              </a:rPr>
              <a:t>at the </a:t>
            </a:r>
            <a:r>
              <a:rPr lang="en-US" dirty="0" smtClean="0">
                <a:solidFill>
                  <a:srgbClr val="006673"/>
                </a:solidFill>
              </a:rPr>
              <a:t>photos </a:t>
            </a:r>
            <a:r>
              <a:rPr lang="en-US" dirty="0">
                <a:solidFill>
                  <a:srgbClr val="006673"/>
                </a:solidFill>
              </a:rPr>
              <a:t>and answer the </a:t>
            </a:r>
            <a:r>
              <a:rPr lang="en-US" dirty="0" smtClean="0">
                <a:solidFill>
                  <a:srgbClr val="006673"/>
                </a:solidFill>
              </a:rPr>
              <a:t>questions.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2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Read the </a:t>
            </a:r>
            <a:r>
              <a:rPr lang="en-US" dirty="0" smtClean="0">
                <a:solidFill>
                  <a:srgbClr val="006673"/>
                </a:solidFill>
              </a:rPr>
              <a:t>texts. Choose </a:t>
            </a:r>
            <a:r>
              <a:rPr lang="en-US" dirty="0">
                <a:solidFill>
                  <a:srgbClr val="006673"/>
                </a:solidFill>
              </a:rPr>
              <a:t>the correct answer. </a:t>
            </a:r>
            <a:endParaRPr lang="en-US" dirty="0" smtClean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673"/>
                </a:solidFill>
              </a:rPr>
              <a:t>Task </a:t>
            </a:r>
            <a:r>
              <a:rPr lang="en-US" dirty="0">
                <a:solidFill>
                  <a:srgbClr val="006673"/>
                </a:solidFill>
              </a:rPr>
              <a:t>3</a:t>
            </a:r>
            <a:r>
              <a:rPr lang="en-US" dirty="0" smtClean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D</a:t>
            </a:r>
            <a:r>
              <a:rPr lang="en-US" dirty="0" smtClean="0">
                <a:solidFill>
                  <a:srgbClr val="006673"/>
                </a:solidFill>
              </a:rPr>
              <a:t>ecide </a:t>
            </a:r>
            <a:r>
              <a:rPr lang="en-US" dirty="0">
                <a:solidFill>
                  <a:srgbClr val="006673"/>
                </a:solidFill>
              </a:rPr>
              <a:t>who mentions the following by putting a tick in the </a:t>
            </a:r>
            <a:r>
              <a:rPr lang="en-US" dirty="0" smtClean="0">
                <a:solidFill>
                  <a:srgbClr val="006673"/>
                </a:solidFill>
              </a:rPr>
              <a:t>correct box</a:t>
            </a:r>
            <a:r>
              <a:rPr lang="en-US" dirty="0">
                <a:solidFill>
                  <a:srgbClr val="006673"/>
                </a:solidFill>
              </a:rPr>
              <a:t>.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6722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Discussion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7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 rules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smtClean="0"/>
              <a:t>-  2 </a:t>
            </a:r>
            <a:r>
              <a:rPr lang="en-US" sz="2800" dirty="0"/>
              <a:t>teams.</a:t>
            </a:r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3 </a:t>
            </a:r>
            <a:r>
              <a:rPr lang="en-US" sz="2800" dirty="0"/>
              <a:t>sets of pictures (3 pictures/set) </a:t>
            </a:r>
            <a:endParaRPr lang="en-US" sz="2800" dirty="0" smtClean="0"/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If </a:t>
            </a:r>
            <a:r>
              <a:rPr lang="en-US" sz="2800" dirty="0"/>
              <a:t>one team:</a:t>
            </a:r>
          </a:p>
          <a:p>
            <a:r>
              <a:rPr lang="en-US" sz="2800" dirty="0"/>
              <a:t>+ gets the correct answer after the 1</a:t>
            </a:r>
            <a:r>
              <a:rPr lang="en-US" sz="2800" baseline="30000" dirty="0"/>
              <a:t>st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</a:t>
            </a:r>
            <a:r>
              <a:rPr lang="en-US" sz="2800" dirty="0" smtClean="0"/>
              <a:t>3 points</a:t>
            </a:r>
            <a:endParaRPr lang="en-US" sz="2800" dirty="0"/>
          </a:p>
          <a:p>
            <a:r>
              <a:rPr lang="en-US" sz="2800" dirty="0"/>
              <a:t>+ gets the correct answer after the 2</a:t>
            </a:r>
            <a:r>
              <a:rPr lang="en-US" sz="2800" baseline="30000" dirty="0"/>
              <a:t>nd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</a:t>
            </a:r>
            <a:r>
              <a:rPr lang="en-US" sz="2800" dirty="0" smtClean="0"/>
              <a:t>2 points</a:t>
            </a:r>
            <a:endParaRPr lang="en-US" sz="2800" dirty="0"/>
          </a:p>
          <a:p>
            <a:r>
              <a:rPr lang="en-US" sz="2800" dirty="0"/>
              <a:t>+ gets the correct answer after the 3</a:t>
            </a:r>
            <a:r>
              <a:rPr lang="en-US" sz="2800" baseline="30000" dirty="0"/>
              <a:t>rd</a:t>
            </a:r>
            <a:r>
              <a:rPr lang="en-US" sz="2800" dirty="0"/>
              <a:t> picture </a:t>
            </a:r>
            <a:r>
              <a:rPr lang="en-US" sz="2800" dirty="0">
                <a:sym typeface="Wingdings" panose="05000000000000000000" pitchFamily="2" charset="2"/>
              </a:rPr>
              <a:t></a:t>
            </a:r>
            <a:r>
              <a:rPr lang="en-US" sz="2800" dirty="0"/>
              <a:t> </a:t>
            </a:r>
            <a:r>
              <a:rPr lang="en-US" sz="2800" dirty="0" smtClean="0"/>
              <a:t>1 point</a:t>
            </a:r>
            <a:endParaRPr lang="en-US" sz="2800" dirty="0"/>
          </a:p>
          <a:p>
            <a:pPr lvl="0"/>
            <a:r>
              <a:rPr lang="en-US" sz="2800" dirty="0" smtClean="0"/>
              <a:t>-  The </a:t>
            </a:r>
            <a:r>
              <a:rPr lang="en-US" sz="2800" dirty="0"/>
              <a:t>team with more points will be the winner.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Set 1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6" name="Picture 5" descr="Blue Yeti USB Microphone and ATH-M30x Headphone Kit (Blackout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48" y="2510222"/>
            <a:ext cx="2457573" cy="196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Should You Choose a Smartphone, Tablet or Laptop? | Priorit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6" y="2510221"/>
            <a:ext cx="2443207" cy="181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Recruiting During A Pandemic - The Yellow Jacket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61" y="2317073"/>
            <a:ext cx="2104532" cy="200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o</a:t>
            </a:r>
            <a:r>
              <a:rPr lang="en-US" sz="4000" b="1" dirty="0" smtClean="0">
                <a:solidFill>
                  <a:srgbClr val="0FB7BD"/>
                </a:solidFill>
              </a:rPr>
              <a:t>nline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Set 2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s</a:t>
            </a:r>
            <a:r>
              <a:rPr lang="en-US" sz="4000" b="1" dirty="0" smtClean="0">
                <a:solidFill>
                  <a:srgbClr val="0FB7BD"/>
                </a:solidFill>
              </a:rPr>
              <a:t>elf-study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9" name="Picture 8" descr="7 tips on self-study Chinese - Cchatt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9" y="2549208"/>
            <a:ext cx="2671217" cy="220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15 Tasks for Studying the Ukrainian Alphabet | Ukraine Gat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38" y="2553641"/>
            <a:ext cx="2863384" cy="2204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Grammar Self-Study Secret #1: Learn to Paraphrase - Lingual.ne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4" y="2549207"/>
            <a:ext cx="2754775" cy="220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4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Set 3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648721" y="5124977"/>
            <a:ext cx="486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face-to-face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9" name="Picture 8" descr="Go to school hay go to the school? | VOCA.V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45" y="2616569"/>
            <a:ext cx="2640090" cy="214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Free Teacher Vectors, 25,000+ Images in AI, EPS forma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55" y="2633398"/>
            <a:ext cx="2817643" cy="230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Can Preparing to Teach Online Improve My Face-to-face Teaching? - Magna  Publication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921" y="2702488"/>
            <a:ext cx="2953996" cy="2055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4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3741</TotalTime>
  <Words>1697</Words>
  <PresentationFormat>Widescreen</PresentationFormat>
  <Paragraphs>279</Paragraphs>
  <Slides>34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UTMAvoBold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2022-04-06T09:52:00Z</dcterms:modified>
</cp:coreProperties>
</file>